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9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2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674" r:id="rId1"/>
    <p:sldMasterId id="2147484685" r:id="rId2"/>
    <p:sldMasterId id="2147484697" r:id="rId3"/>
  </p:sldMasterIdLst>
  <p:notesMasterIdLst>
    <p:notesMasterId r:id="rId62"/>
  </p:notesMasterIdLst>
  <p:handoutMasterIdLst>
    <p:handoutMasterId r:id="rId63"/>
  </p:handoutMasterIdLst>
  <p:sldIdLst>
    <p:sldId id="1045" r:id="rId4"/>
    <p:sldId id="976" r:id="rId5"/>
    <p:sldId id="977" r:id="rId6"/>
    <p:sldId id="1068" r:id="rId7"/>
    <p:sldId id="1069" r:id="rId8"/>
    <p:sldId id="879" r:id="rId9"/>
    <p:sldId id="980" r:id="rId10"/>
    <p:sldId id="923" r:id="rId11"/>
    <p:sldId id="927" r:id="rId12"/>
    <p:sldId id="981" r:id="rId13"/>
    <p:sldId id="982" r:id="rId14"/>
    <p:sldId id="983" r:id="rId15"/>
    <p:sldId id="985" r:id="rId16"/>
    <p:sldId id="986" r:id="rId17"/>
    <p:sldId id="988" r:id="rId18"/>
    <p:sldId id="1046" r:id="rId19"/>
    <p:sldId id="1044" r:id="rId20"/>
    <p:sldId id="989" r:id="rId21"/>
    <p:sldId id="943" r:id="rId22"/>
    <p:sldId id="899" r:id="rId23"/>
    <p:sldId id="1070" r:id="rId24"/>
    <p:sldId id="1071" r:id="rId25"/>
    <p:sldId id="1072" r:id="rId26"/>
    <p:sldId id="1073" r:id="rId27"/>
    <p:sldId id="1074" r:id="rId28"/>
    <p:sldId id="1075" r:id="rId29"/>
    <p:sldId id="1041" r:id="rId30"/>
    <p:sldId id="1042" r:id="rId31"/>
    <p:sldId id="990" r:id="rId32"/>
    <p:sldId id="901" r:id="rId33"/>
    <p:sldId id="1047" r:id="rId34"/>
    <p:sldId id="1048" r:id="rId35"/>
    <p:sldId id="902" r:id="rId36"/>
    <p:sldId id="903" r:id="rId37"/>
    <p:sldId id="904" r:id="rId38"/>
    <p:sldId id="950" r:id="rId39"/>
    <p:sldId id="951" r:id="rId40"/>
    <p:sldId id="1050" r:id="rId41"/>
    <p:sldId id="1051" r:id="rId42"/>
    <p:sldId id="1054" r:id="rId43"/>
    <p:sldId id="1053" r:id="rId44"/>
    <p:sldId id="1006" r:id="rId45"/>
    <p:sldId id="1009" r:id="rId46"/>
    <p:sldId id="1055" r:id="rId47"/>
    <p:sldId id="1056" r:id="rId48"/>
    <p:sldId id="1057" r:id="rId49"/>
    <p:sldId id="1058" r:id="rId50"/>
    <p:sldId id="1059" r:id="rId51"/>
    <p:sldId id="1060" r:id="rId52"/>
    <p:sldId id="1061" r:id="rId53"/>
    <p:sldId id="1062" r:id="rId54"/>
    <p:sldId id="1016" r:id="rId55"/>
    <p:sldId id="1017" r:id="rId56"/>
    <p:sldId id="1064" r:id="rId57"/>
    <p:sldId id="1065" r:id="rId58"/>
    <p:sldId id="1066" r:id="rId59"/>
    <p:sldId id="1067" r:id="rId60"/>
    <p:sldId id="1022" r:id="rId61"/>
  </p:sldIdLst>
  <p:sldSz cx="9144000" cy="6858000" type="screen4x3"/>
  <p:notesSz cx="9601200" cy="7315200"/>
  <p:embeddedFontLst>
    <p:embeddedFont>
      <p:font typeface="Helvetica" panose="020B0604020202020204" pitchFamily="34" charset="0"/>
      <p:regular r:id="rId64"/>
      <p:bold r:id="rId65"/>
      <p:italic r:id="rId66"/>
      <p:boldItalic r:id="rId67"/>
    </p:embeddedFont>
    <p:embeddedFont>
      <p:font typeface="Cambria Math" panose="02040503050406030204" pitchFamily="18" charset="0"/>
      <p:regular r:id="rId68"/>
    </p:embeddedFont>
    <p:embeddedFont>
      <p:font typeface="Tahoma" panose="020B0604030504040204" pitchFamily="34" charset="0"/>
      <p:regular r:id="rId69"/>
      <p:bold r:id="rId70"/>
    </p:embeddedFont>
    <p:embeddedFont>
      <p:font typeface="Arial Unicode MS" panose="020B0604020202020204" pitchFamily="34" charset="-128"/>
      <p:regular r:id="rId71"/>
    </p:embeddedFont>
    <p:embeddedFont>
      <p:font typeface="Tempus Sans ITC" panose="04020404030D07020202" pitchFamily="82" charset="0"/>
      <p:regular r:id="rId72"/>
    </p:embeddedFont>
    <p:embeddedFont>
      <p:font typeface="Century Gothic" panose="020B0502020202020204" pitchFamily="34" charset="0"/>
      <p:regular r:id="rId73"/>
      <p:bold r:id="rId74"/>
      <p:italic r:id="rId75"/>
      <p:boldItalic r:id="rId76"/>
    </p:embeddedFont>
    <p:embeddedFont>
      <p:font typeface="cmmi10" panose="020B0500000000000000" pitchFamily="34" charset="0"/>
      <p:regular r:id="rId77"/>
    </p:embeddedFont>
    <p:embeddedFont>
      <p:font typeface="Palatino Linotype" panose="02040502050505030304" pitchFamily="18" charset="0"/>
      <p:regular r:id="rId78"/>
      <p:bold r:id="rId79"/>
      <p:italic r:id="rId80"/>
      <p:boldItalic r:id="rId81"/>
    </p:embeddedFont>
    <p:embeddedFont>
      <p:font typeface="Constantia" panose="02030602050306030303" pitchFamily="18" charset="0"/>
      <p:regular r:id="rId82"/>
      <p:bold r:id="rId83"/>
      <p:italic r:id="rId84"/>
      <p:boldItalic r:id="rId85"/>
    </p:embeddedFont>
    <p:embeddedFont>
      <p:font typeface="新細明體" panose="02020500000000000000" pitchFamily="18" charset="-120"/>
      <p:regular r:id="rId86"/>
    </p:embeddedFont>
    <p:embeddedFont>
      <p:font typeface="cmsy10" panose="020B0500000000000000" pitchFamily="34" charset="0"/>
      <p:regular r:id="rId87"/>
    </p:embeddedFont>
    <p:embeddedFont>
      <p:font typeface="cmr10" panose="020B0500000000000000" pitchFamily="34" charset="0"/>
      <p:regular r:id="rId88"/>
    </p:embeddedFont>
    <p:embeddedFont>
      <p:font typeface="Calibri" panose="020F0502020204030204" pitchFamily="34" charset="0"/>
      <p:regular r:id="rId89"/>
      <p:bold r:id="rId90"/>
      <p:italic r:id="rId91"/>
      <p:boldItalic r:id="rId92"/>
    </p:embeddedFont>
    <p:embeddedFont>
      <p:font typeface="Aharoni" panose="02010803020104030203" pitchFamily="2" charset="-79"/>
      <p:bold r:id="rId93"/>
    </p:embeddedFont>
  </p:embeddedFontLst>
  <p:custDataLst>
    <p:tags r:id="rId9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00"/>
    <a:srgbClr val="FFFFCC"/>
    <a:srgbClr val="D60093"/>
    <a:srgbClr val="008000"/>
    <a:srgbClr val="00FF00"/>
    <a:srgbClr val="0066FF"/>
    <a:srgbClr val="FF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59" autoAdjust="0"/>
    <p:restoredTop sz="95238" autoAdjust="0"/>
  </p:normalViewPr>
  <p:slideViewPr>
    <p:cSldViewPr>
      <p:cViewPr varScale="1">
        <p:scale>
          <a:sx n="70" d="100"/>
          <a:sy n="70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handoutMaster" Target="handoutMasters/handoutMaster1.xml"/><Relationship Id="rId68" Type="http://schemas.openxmlformats.org/officeDocument/2006/relationships/font" Target="fonts/font5.fntdata"/><Relationship Id="rId76" Type="http://schemas.openxmlformats.org/officeDocument/2006/relationships/font" Target="fonts/font13.fntdata"/><Relationship Id="rId84" Type="http://schemas.openxmlformats.org/officeDocument/2006/relationships/font" Target="fonts/font21.fntdata"/><Relationship Id="rId89" Type="http://schemas.openxmlformats.org/officeDocument/2006/relationships/font" Target="fonts/font26.fntdata"/><Relationship Id="rId97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font" Target="fonts/font8.fntdata"/><Relationship Id="rId92" Type="http://schemas.openxmlformats.org/officeDocument/2006/relationships/font" Target="fonts/font2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font" Target="fonts/font3.fntdata"/><Relationship Id="rId74" Type="http://schemas.openxmlformats.org/officeDocument/2006/relationships/font" Target="fonts/font11.fntdata"/><Relationship Id="rId79" Type="http://schemas.openxmlformats.org/officeDocument/2006/relationships/font" Target="fonts/font16.fntdata"/><Relationship Id="rId87" Type="http://schemas.openxmlformats.org/officeDocument/2006/relationships/font" Target="fonts/font24.fntdata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font" Target="fonts/font19.fntdata"/><Relationship Id="rId90" Type="http://schemas.openxmlformats.org/officeDocument/2006/relationships/font" Target="fonts/font27.fntdata"/><Relationship Id="rId95" Type="http://schemas.openxmlformats.org/officeDocument/2006/relationships/presProps" Target="pres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font" Target="fonts/font1.fntdata"/><Relationship Id="rId69" Type="http://schemas.openxmlformats.org/officeDocument/2006/relationships/font" Target="fonts/font6.fntdata"/><Relationship Id="rId77" Type="http://schemas.openxmlformats.org/officeDocument/2006/relationships/font" Target="fonts/font14.fntdata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font" Target="fonts/font9.fntdata"/><Relationship Id="rId80" Type="http://schemas.openxmlformats.org/officeDocument/2006/relationships/font" Target="fonts/font17.fntdata"/><Relationship Id="rId85" Type="http://schemas.openxmlformats.org/officeDocument/2006/relationships/font" Target="fonts/font22.fntdata"/><Relationship Id="rId93" Type="http://schemas.openxmlformats.org/officeDocument/2006/relationships/font" Target="fonts/font30.fntdata"/><Relationship Id="rId9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font" Target="fonts/font4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Relationship Id="rId70" Type="http://schemas.openxmlformats.org/officeDocument/2006/relationships/font" Target="fonts/font7.fntdata"/><Relationship Id="rId75" Type="http://schemas.openxmlformats.org/officeDocument/2006/relationships/font" Target="fonts/font12.fntdata"/><Relationship Id="rId83" Type="http://schemas.openxmlformats.org/officeDocument/2006/relationships/font" Target="fonts/font20.fntdata"/><Relationship Id="rId88" Type="http://schemas.openxmlformats.org/officeDocument/2006/relationships/font" Target="fonts/font25.fntdata"/><Relationship Id="rId91" Type="http://schemas.openxmlformats.org/officeDocument/2006/relationships/font" Target="fonts/font28.fntdata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font" Target="fonts/font2.fntdata"/><Relationship Id="rId73" Type="http://schemas.openxmlformats.org/officeDocument/2006/relationships/font" Target="fonts/font10.fntdata"/><Relationship Id="rId78" Type="http://schemas.openxmlformats.org/officeDocument/2006/relationships/font" Target="fonts/font15.fntdata"/><Relationship Id="rId81" Type="http://schemas.openxmlformats.org/officeDocument/2006/relationships/font" Target="fonts/font18.fntdata"/><Relationship Id="rId86" Type="http://schemas.openxmlformats.org/officeDocument/2006/relationships/font" Target="fonts/font23.fntdata"/><Relationship Id="rId94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480807086614197E-2"/>
          <c:y val="5.9335875984252003E-2"/>
          <c:w val="0.64923766285971041"/>
          <c:h val="0.72613041338582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Direct (structured labeled) only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Phonetic Alignment</c:v>
                </c:pt>
                <c:pt idx="1">
                  <c:v>POS</c:v>
                </c:pt>
                <c:pt idx="2">
                  <c:v>IE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72.900000000000006</c:v>
                </c:pt>
                <c:pt idx="1">
                  <c:v>71</c:v>
                </c:pt>
                <c:pt idx="2">
                  <c:v>57.18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 a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Phonetic Alignment</c:v>
                </c:pt>
                <c:pt idx="1">
                  <c:v>POS</c:v>
                </c:pt>
                <c:pt idx="2">
                  <c:v>IE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377152"/>
        <c:axId val="145498112"/>
      </c:barChart>
      <c:catAx>
        <c:axId val="1453771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498112"/>
        <c:crosses val="autoZero"/>
        <c:auto val="1"/>
        <c:lblAlgn val="ctr"/>
        <c:lblOffset val="100"/>
        <c:noMultiLvlLbl val="0"/>
      </c:catAx>
      <c:valAx>
        <c:axId val="145498112"/>
        <c:scaling>
          <c:orientation val="minMax"/>
          <c:max val="85"/>
          <c:min val="5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377152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en-US"/>
          </a:p>
        </c:txPr>
      </c:legendEntry>
      <c:layout>
        <c:manualLayout>
          <c:xMode val="edge"/>
          <c:yMode val="edge"/>
          <c:x val="0.7559722346779546"/>
          <c:y val="0.18903000434298231"/>
          <c:w val="0.22450833736899056"/>
          <c:h val="0.571940054255807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9480807086614197E-2"/>
          <c:y val="5.9335875984251989E-2"/>
          <c:w val="0.64923766285971063"/>
          <c:h val="0.726130413385827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Direct (structured labeled) only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Phonetic Alignment</c:v>
                </c:pt>
                <c:pt idx="1">
                  <c:v>POS</c:v>
                </c:pt>
                <c:pt idx="2">
                  <c:v>IE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72.900000000000006</c:v>
                </c:pt>
                <c:pt idx="1">
                  <c:v>71</c:v>
                </c:pt>
                <c:pt idx="2">
                  <c:v>57.18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Direct + indirect (both structured and binary)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Phonetic Alignment</c:v>
                </c:pt>
                <c:pt idx="1">
                  <c:v>POS</c:v>
                </c:pt>
                <c:pt idx="2">
                  <c:v>IE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</c:v>
                </c:pt>
                <c:pt idx="1">
                  <c:v>76</c:v>
                </c:pt>
                <c:pt idx="2">
                  <c:v>66.599999999999994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619264"/>
        <c:axId val="145450112"/>
      </c:barChart>
      <c:catAx>
        <c:axId val="154619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450112"/>
        <c:crosses val="autoZero"/>
        <c:auto val="1"/>
        <c:lblAlgn val="ctr"/>
        <c:lblOffset val="100"/>
        <c:noMultiLvlLbl val="0"/>
      </c:catAx>
      <c:valAx>
        <c:axId val="145450112"/>
        <c:scaling>
          <c:orientation val="minMax"/>
          <c:min val="5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4619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59722346779546"/>
          <c:y val="0.18903000434298231"/>
          <c:w val="0.22450833736899056"/>
          <c:h val="0.571940054255807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799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2C95FA5A-550D-42F5-9F29-3EC4012BE4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93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018849DD-4ABC-46CB-A9B6-0F2A4030A2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56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97830E2-30C0-4AF7-A189-E56A5E326068}" type="slidenum">
              <a:rPr lang="en-US">
                <a:latin typeface="Times New Roman" pitchFamily="18" charset="0"/>
              </a:rPr>
              <a:pPr eaLnBrk="1" hangingPunct="1"/>
              <a:t>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4D624A1-9573-4B81-8138-0CDF7AA7D917}" type="slidenum">
              <a:rPr lang="en-US" smtClean="0">
                <a:latin typeface="Times New Roman" pitchFamily="18" charset="0"/>
              </a:rPr>
              <a:pPr eaLnBrk="1" hangingPunct="1"/>
              <a:t>17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4175" y="541338"/>
            <a:ext cx="3686175" cy="2765425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935" y="3487420"/>
            <a:ext cx="7016433" cy="330708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CE77A1D-D486-4100-A449-428958090494}" type="slidenum">
              <a:rPr lang="en-US">
                <a:latin typeface="Times New Roman" pitchFamily="18" charset="0"/>
              </a:rPr>
              <a:pPr eaLnBrk="1" hangingPunct="1"/>
              <a:t>18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0355" name="Rectangle 8"/>
          <p:cNvSpPr txBox="1">
            <a:spLocks noGrp="1" noChangeArrowheads="1"/>
          </p:cNvSpPr>
          <p:nvPr/>
        </p:nvSpPr>
        <p:spPr bwMode="auto">
          <a:xfrm>
            <a:off x="5440363" y="6950075"/>
            <a:ext cx="4156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139" tIns="49472" rIns="95139" bIns="49472" anchor="b"/>
          <a:lstStyle>
            <a:lvl1pPr defTabSz="482600" eaLnBrk="0" hangingPunct="0"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482600" eaLnBrk="0" hangingPunct="0"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482600" eaLnBrk="0" hangingPunct="0"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482600" eaLnBrk="0" hangingPunct="0"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482600" eaLnBrk="0" hangingPunct="0"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lnSpc>
                <a:spcPct val="102000"/>
              </a:lnSpc>
              <a:buClr>
                <a:srgbClr val="000000"/>
              </a:buClr>
              <a:buSzPct val="100000"/>
              <a:buFont typeface="Wingdings" pitchFamily="2" charset="2"/>
              <a:buNone/>
            </a:pPr>
            <a:fld id="{ADD4632E-E211-457E-87C6-EF04D92A47F1}" type="slidenum">
              <a:rPr lang="en-US" sz="13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2000"/>
                </a:lnSpc>
                <a:buClr>
                  <a:srgbClr val="000000"/>
                </a:buClr>
                <a:buSzPct val="100000"/>
                <a:buFont typeface="Wingdings" pitchFamily="2" charset="2"/>
                <a:buNone/>
              </a:pPr>
              <a:t>18</a:t>
            </a:fld>
            <a:endParaRPr lang="en-US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0356" name="Text Box 1"/>
          <p:cNvSpPr txBox="1">
            <a:spLocks noChangeArrowheads="1"/>
          </p:cNvSpPr>
          <p:nvPr/>
        </p:nvSpPr>
        <p:spPr bwMode="auto">
          <a:xfrm>
            <a:off x="5440363" y="6950075"/>
            <a:ext cx="4159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139" tIns="49472" rIns="95139" bIns="49472" anchor="b"/>
          <a:lstStyle>
            <a:lvl1pPr defTabSz="482600" eaLnBrk="0" hangingPunct="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482600" eaLnBrk="0" hangingPunct="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482600" eaLnBrk="0" hangingPunct="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482600" eaLnBrk="0" hangingPunct="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482600" eaLnBrk="0" hangingPunct="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482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C969457F-9B9D-48DC-A4EA-EBE3F1497B2C}" type="slidenum">
              <a:rPr lang="en-US" sz="13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18</a:t>
            </a:fld>
            <a:endParaRPr lang="en-US" sz="13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0357" name="Text Box 2"/>
          <p:cNvSpPr txBox="1">
            <a:spLocks noChangeArrowheads="1"/>
          </p:cNvSpPr>
          <p:nvPr/>
        </p:nvSpPr>
        <p:spPr bwMode="auto">
          <a:xfrm>
            <a:off x="1539875" y="541338"/>
            <a:ext cx="6454775" cy="27654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>
            <a:lvl1pPr defTabSz="482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482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482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482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482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482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5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0358" name="Rectangle 3"/>
          <p:cNvSpPr>
            <a:spLocks noGrp="1" noChangeArrowheads="1"/>
          </p:cNvSpPr>
          <p:nvPr>
            <p:ph type="body"/>
          </p:nvPr>
        </p:nvSpPr>
        <p:spPr>
          <a:xfrm>
            <a:off x="1279525" y="3475038"/>
            <a:ext cx="7040563" cy="3290887"/>
          </a:xfrm>
          <a:noFill/>
        </p:spPr>
        <p:txBody>
          <a:bodyPr wrap="none" lIns="0" tIns="0" rIns="0" bIns="0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903F1B0-B1DC-4315-AFD3-0620F9BCFAF4}" type="slidenum">
              <a:rPr lang="en-US">
                <a:latin typeface="Times New Roman" pitchFamily="18" charset="0"/>
              </a:rPr>
              <a:pPr eaLnBrk="1" hangingPunct="1"/>
              <a:t>20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1800" y="550863"/>
            <a:ext cx="3657600" cy="274320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893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TW" altLang="en-US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order to see the details of</a:t>
            </a:r>
            <a:r>
              <a:rPr lang="en-US" baseline="0" dirty="0" smtClean="0"/>
              <a:t> UEM, let’s have a look at how </a:t>
            </a:r>
            <a:r>
              <a:rPr lang="en-US" baseline="0" dirty="0" err="1" smtClean="0"/>
              <a:t>em</a:t>
            </a:r>
            <a:r>
              <a:rPr lang="en-US" baseline="0" dirty="0" smtClean="0"/>
              <a:t> WORKS.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B8853-A679-4A08-8A09-5281F94DD58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426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why 0 is linear programming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B8853-A679-4A08-8A09-5281F94DD58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28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</a:t>
            </a:r>
            <a:r>
              <a:rPr lang="en-US" baseline="0" dirty="0" smtClean="0"/>
              <a:t> a tick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B8853-A679-4A08-8A09-5281F94DD58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673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0F8336A7-415F-4A61-87B1-5B9F1F7A36D4}" type="slidenum">
              <a:rPr lang="en-US">
                <a:latin typeface="Times New Roman" pitchFamily="18" charset="0"/>
              </a:rPr>
              <a:pPr eaLnBrk="1" hangingPunct="1"/>
              <a:t>29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C1D4F18-9616-4BE8-B625-C3E16CA2576D}" type="slidenum">
              <a:rPr lang="en-US">
                <a:latin typeface="Times New Roman" pitchFamily="18" charset="0"/>
              </a:rPr>
              <a:pPr eaLnBrk="1" hangingPunct="1"/>
              <a:t>31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7523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B6452CD-6F17-44C0-9361-F283CF6FEE76}" type="slidenum">
              <a:rPr lang="en-US" smtClean="0">
                <a:latin typeface="Times New Roman" pitchFamily="18" charset="0"/>
              </a:rPr>
              <a:pPr eaLnBrk="1" hangingPunct="1"/>
              <a:t>39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2595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solidFill>
                  <a:schemeClr val="tx2"/>
                </a:solidFill>
              </a:rPr>
              <a:t>Over training iterations the model’s weights change-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>
                <a:solidFill>
                  <a:schemeClr val="tx2"/>
                </a:solidFill>
                <a:sym typeface="Wingdings" pitchFamily="2" charset="2"/>
              </a:rPr>
              <a:t> </a:t>
            </a:r>
            <a:r>
              <a:rPr lang="en-US" smtClean="0">
                <a:solidFill>
                  <a:schemeClr val="tx2"/>
                </a:solidFill>
              </a:rPr>
              <a:t>Better feature representations</a:t>
            </a:r>
            <a:r>
              <a:rPr lang="en-US" smtClean="0">
                <a:solidFill>
                  <a:schemeClr val="tx2"/>
                </a:solidFill>
                <a:sym typeface="Wingdings" pitchFamily="2" charset="2"/>
              </a:rPr>
              <a:t> </a:t>
            </a:r>
            <a:r>
              <a:rPr lang="en-US" smtClean="0">
                <a:solidFill>
                  <a:schemeClr val="tx2"/>
                </a:solidFill>
              </a:rPr>
              <a:t>Better classification results </a:t>
            </a:r>
            <a:r>
              <a:rPr lang="en-US" smtClean="0">
                <a:solidFill>
                  <a:schemeClr val="tx2"/>
                </a:solidFill>
                <a:sym typeface="Wingdings" pitchFamily="2" charset="2"/>
              </a:rPr>
              <a:t></a:t>
            </a:r>
            <a:r>
              <a:rPr lang="en-US" smtClean="0">
                <a:solidFill>
                  <a:schemeClr val="tx2"/>
                </a:solidFill>
              </a:rPr>
              <a:t> used for  self training</a:t>
            </a:r>
            <a:r>
              <a:rPr lang="en-US" smtClean="0">
                <a:solidFill>
                  <a:schemeClr val="tx2"/>
                </a:solidFill>
                <a:sym typeface="Wingdings" pitchFamily="2" charset="2"/>
              </a:rPr>
              <a:t>  </a:t>
            </a:r>
            <a:r>
              <a:rPr lang="en-US" smtClean="0">
                <a:solidFill>
                  <a:schemeClr val="tx2"/>
                </a:solidFill>
              </a:rPr>
              <a:t>Better feature representations …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CC33643-5E24-46EF-A3E8-AD97BA6A9251}" type="slidenum">
              <a:rPr lang="en-US">
                <a:latin typeface="Times New Roman" pitchFamily="18" charset="0"/>
              </a:rPr>
              <a:pPr eaLnBrk="1" hangingPunct="1"/>
              <a:t>43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64FD8F4-2050-4ECF-A3C2-93DE1F377CFD}" type="slidenum">
              <a:rPr lang="en-US" smtClean="0">
                <a:latin typeface="Times New Roman" pitchFamily="18" charset="0"/>
              </a:rPr>
              <a:pPr eaLnBrk="1" hangingPunct="1"/>
              <a:t>45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26979" name="Rectangle 8"/>
          <p:cNvSpPr txBox="1">
            <a:spLocks noGrp="1" noChangeArrowheads="1"/>
          </p:cNvSpPr>
          <p:nvPr/>
        </p:nvSpPr>
        <p:spPr bwMode="auto">
          <a:xfrm>
            <a:off x="5440681" y="6949440"/>
            <a:ext cx="4156075" cy="36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572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572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572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572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lnSpc>
                <a:spcPct val="102000"/>
              </a:lnSpc>
              <a:buClr>
                <a:srgbClr val="000000"/>
              </a:buClr>
              <a:buSzPct val="100000"/>
              <a:buFont typeface="Wingdings" pitchFamily="2" charset="2"/>
              <a:buNone/>
            </a:pPr>
            <a:fld id="{9DD3D601-E3AC-436B-87EC-97258CF76DFA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lnSpc>
                  <a:spcPct val="102000"/>
                </a:lnSpc>
                <a:buClr>
                  <a:srgbClr val="000000"/>
                </a:buClr>
                <a:buSzPct val="100000"/>
                <a:buFont typeface="Wingdings" pitchFamily="2" charset="2"/>
                <a:buNone/>
              </a:pPr>
              <a:t>45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6980" name="Text Box 1"/>
          <p:cNvSpPr txBox="1">
            <a:spLocks noChangeArrowheads="1"/>
          </p:cNvSpPr>
          <p:nvPr/>
        </p:nvSpPr>
        <p:spPr bwMode="auto">
          <a:xfrm>
            <a:off x="5440681" y="6949441"/>
            <a:ext cx="4158298" cy="364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1DD02BA0-6BFE-4D4A-896F-499C380CC2E5}" type="slidenum">
              <a:rPr lang="en-US" sz="1200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45</a:t>
            </a:fld>
            <a:endParaRPr lang="en-US" sz="12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6981" name="Text Box 2"/>
          <p:cNvSpPr txBox="1">
            <a:spLocks noChangeArrowheads="1"/>
          </p:cNvSpPr>
          <p:nvPr/>
        </p:nvSpPr>
        <p:spPr bwMode="auto">
          <a:xfrm>
            <a:off x="1540193" y="541020"/>
            <a:ext cx="6454140" cy="27660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6982" name="Rectangle 3"/>
          <p:cNvSpPr>
            <a:spLocks noGrp="1" noChangeArrowheads="1"/>
          </p:cNvSpPr>
          <p:nvPr>
            <p:ph type="body"/>
          </p:nvPr>
        </p:nvSpPr>
        <p:spPr>
          <a:xfrm>
            <a:off x="1280161" y="3474720"/>
            <a:ext cx="7038658" cy="329184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NLP: about recovering meaning from text – a lot of work aims directly at that or at some subtasks that…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1B8853-A679-4A08-8A09-5281F94DD58E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003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A335F40-A507-42A7-AB8B-1A9FC3C3F636}" type="slidenum">
              <a:rPr lang="en-US">
                <a:latin typeface="Times New Roman" pitchFamily="18" charset="0"/>
              </a:rPr>
              <a:pPr eaLnBrk="1" hangingPunct="1"/>
              <a:t>58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11059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6" name="Notes Placeholder 2"/>
          <p:cNvSpPr>
            <a:spLocks noGrp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0597" name="Slide Number Placeholder 3"/>
          <p:cNvSpPr txBox="1">
            <a:spLocks noGrp="1"/>
          </p:cNvSpPr>
          <p:nvPr/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3E2B746-E7E5-4B07-AB5A-860E976AA347}" type="slidenum">
              <a:rPr lang="en-US" sz="1300">
                <a:latin typeface="Calibri" pitchFamily="34" charset="0"/>
              </a:rPr>
              <a:pPr algn="r" eaLnBrk="1" hangingPunct="1"/>
              <a:t>58</a:t>
            </a:fld>
            <a:endParaRPr lang="en-US" sz="13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944323-6995-430B-9E90-A2203D356CD4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78978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E5D60447-5CDB-4A5F-B04C-DBADE05DA81E}" type="slidenum">
              <a:rPr lang="en-US" sz="1300">
                <a:solidFill>
                  <a:prstClr val="black"/>
                </a:solidFill>
              </a:rPr>
              <a:pPr algn="r"/>
              <a:t>4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278979" name="Rectangle 8"/>
          <p:cNvSpPr txBox="1">
            <a:spLocks noGrp="1" noChangeArrowheads="1"/>
          </p:cNvSpPr>
          <p:nvPr/>
        </p:nvSpPr>
        <p:spPr bwMode="auto">
          <a:xfrm>
            <a:off x="5440363" y="6950075"/>
            <a:ext cx="4156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139" tIns="49472" rIns="95139" bIns="49472" anchor="b"/>
          <a:lstStyle>
            <a:lvl1pPr defTabSz="482600"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482600"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482600"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482600"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482600"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765175" algn="l"/>
                <a:tab pos="1530350" algn="l"/>
                <a:tab pos="2295525" algn="l"/>
                <a:tab pos="30607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lnSpc>
                <a:spcPct val="102000"/>
              </a:lnSpc>
              <a:buClr>
                <a:srgbClr val="000000"/>
              </a:buClr>
              <a:buSzPct val="100000"/>
              <a:buFont typeface="Wingdings" pitchFamily="2" charset="2"/>
              <a:buNone/>
            </a:pPr>
            <a:fld id="{CCB53549-424F-4627-90C3-0897E380A182}" type="slidenum">
              <a:rPr lang="en-US" sz="1300">
                <a:solidFill>
                  <a:srgbClr val="000000"/>
                </a:solidFill>
              </a:rPr>
              <a:pPr algn="r">
                <a:lnSpc>
                  <a:spcPct val="102000"/>
                </a:lnSpc>
                <a:buClr>
                  <a:srgbClr val="000000"/>
                </a:buClr>
                <a:buSzPct val="100000"/>
                <a:buFont typeface="Wingdings" pitchFamily="2" charset="2"/>
                <a:buNone/>
              </a:pPr>
              <a:t>4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1278980" name="Text Box 1"/>
          <p:cNvSpPr txBox="1">
            <a:spLocks noChangeArrowheads="1"/>
          </p:cNvSpPr>
          <p:nvPr/>
        </p:nvSpPr>
        <p:spPr bwMode="auto">
          <a:xfrm>
            <a:off x="5440363" y="6950075"/>
            <a:ext cx="4159250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5139" tIns="49472" rIns="95139" bIns="49472" anchor="b"/>
          <a:lstStyle>
            <a:lvl1pPr defTabSz="48260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48260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48260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48260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482600"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482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82600" algn="l"/>
                <a:tab pos="966788" algn="l"/>
                <a:tab pos="1449388" algn="l"/>
                <a:tab pos="1933575" algn="l"/>
                <a:tab pos="2416175" algn="l"/>
                <a:tab pos="2900363" algn="l"/>
                <a:tab pos="3382963" algn="l"/>
                <a:tab pos="3867150" algn="l"/>
                <a:tab pos="4349750" algn="l"/>
                <a:tab pos="4832350" algn="l"/>
                <a:tab pos="5316538" algn="l"/>
                <a:tab pos="5799138" algn="l"/>
                <a:tab pos="6283325" algn="l"/>
                <a:tab pos="6765925" algn="l"/>
                <a:tab pos="7250113" algn="l"/>
                <a:tab pos="7732713" algn="l"/>
                <a:tab pos="8216900" algn="l"/>
                <a:tab pos="8699500" algn="l"/>
                <a:tab pos="9182100" algn="l"/>
                <a:tab pos="966628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37828907-32E0-4441-BE43-75BF7878E251}" type="slidenum">
              <a:rPr lang="en-US" sz="1300">
                <a:solidFill>
                  <a:srgbClr val="000000"/>
                </a:solidFill>
              </a:rPr>
              <a:pPr algn="r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4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1278981" name="Text Box 2"/>
          <p:cNvSpPr txBox="1">
            <a:spLocks noChangeArrowheads="1"/>
          </p:cNvSpPr>
          <p:nvPr/>
        </p:nvSpPr>
        <p:spPr bwMode="auto">
          <a:xfrm>
            <a:off x="1539875" y="541338"/>
            <a:ext cx="6454775" cy="2765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6661" tIns="48331" rIns="96661" bIns="48331" anchor="ctr"/>
          <a:lstStyle>
            <a:lvl1pPr defTabSz="4826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4826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482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482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482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482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482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482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482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500">
              <a:solidFill>
                <a:prstClr val="white"/>
              </a:solidFill>
            </a:endParaRPr>
          </a:p>
        </p:txBody>
      </p:sp>
      <p:sp>
        <p:nvSpPr>
          <p:cNvPr id="1278982" name="Rectangle 3"/>
          <p:cNvSpPr>
            <a:spLocks noGrp="1" noChangeArrowheads="1"/>
          </p:cNvSpPr>
          <p:nvPr>
            <p:ph type="body"/>
          </p:nvPr>
        </p:nvSpPr>
        <p:spPr>
          <a:xfrm>
            <a:off x="1279525" y="3475038"/>
            <a:ext cx="7040563" cy="3290887"/>
          </a:xfrm>
          <a:noFill/>
        </p:spPr>
        <p:txBody>
          <a:bodyPr wrap="none" lIns="0" tIns="0" rIns="0" bIns="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1BBB2E-D1D0-4C56-A0F6-328547FE3226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81026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27EDDBF8-DA67-41A5-B7B7-F70596DB2F27}" type="slidenum">
              <a:rPr lang="en-US" sz="1300">
                <a:solidFill>
                  <a:prstClr val="black"/>
                </a:solidFill>
              </a:rPr>
              <a:pPr algn="r"/>
              <a:t>5</a:t>
            </a:fld>
            <a:endParaRPr lang="en-US" sz="1300">
              <a:solidFill>
                <a:prstClr val="black"/>
              </a:solidFill>
            </a:endParaRPr>
          </a:p>
        </p:txBody>
      </p:sp>
      <p:sp>
        <p:nvSpPr>
          <p:cNvPr id="1281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8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 In the IJCAI</a:t>
            </a:r>
            <a:r>
              <a:rPr lang="en-US" baseline="0" dirty="0" smtClean="0"/>
              <a:t> 2005 paper – how was the sum problem solved?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849DD-4ABC-46CB-A9B6-0F2A4030A2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20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CD2E916-8CED-4957-BCA7-81FE759B4702}" type="slidenum">
              <a:rPr lang="en-US">
                <a:latin typeface="Times New Roman" pitchFamily="18" charset="0"/>
              </a:rPr>
              <a:pPr eaLnBrk="1" hangingPunct="1"/>
              <a:t>14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6CD4B7-7979-40B3-9A5B-62BB4FF75F06}" type="slidenum">
              <a:rPr lang="en-US"/>
              <a:pPr/>
              <a:t>16</a:t>
            </a:fld>
            <a:endParaRPr lang="en-US"/>
          </a:p>
        </p:txBody>
      </p:sp>
      <p:sp>
        <p:nvSpPr>
          <p:cNvPr id="1291266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85813" indent="-303213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08088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92275" indent="-242888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4875" indent="-241300" defTabSz="9667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20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92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64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3675" indent="-241300" defTabSz="9667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CE29F21B-9A27-48E7-BFBC-95D64A41D816}" type="slidenum">
              <a:rPr lang="en-US" sz="1300"/>
              <a:pPr algn="r"/>
              <a:t>16</a:t>
            </a:fld>
            <a:endParaRPr lang="en-US" sz="1300"/>
          </a:p>
        </p:txBody>
      </p:sp>
      <p:sp>
        <p:nvSpPr>
          <p:cNvPr id="129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129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C32ED5-E2B4-4431-BCA2-C8A6DFEE214D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97630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C380AE0B-C667-481E-9D36-5F45082D17C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0A845D-DD6D-4C07-8CC7-82017D1050C5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908941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en-US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Picture 11" descr="UILogoCL1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52400"/>
            <a:ext cx="10334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ccg_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60198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mias-new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19812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8153400" cy="2209800"/>
          </a:xfrm>
        </p:spPr>
        <p:txBody>
          <a:bodyPr/>
          <a:lstStyle>
            <a:lvl1pPr>
              <a:defRPr sz="3400"/>
            </a:lvl1pPr>
          </a:lstStyle>
          <a:p>
            <a:pPr lvl="0"/>
            <a:r>
              <a:rPr lang="en-US" altLang="zh-TW" noProof="0" smtClean="0"/>
              <a:t>Click to edit Master title style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267200"/>
            <a:ext cx="81534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pPr lvl="0"/>
            <a:r>
              <a:rPr lang="en-US" altLang="zh-TW" noProof="0" smtClean="0"/>
              <a:t>Click to edit Master subtitle style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2971800" y="6553200"/>
            <a:ext cx="50292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5A6D4-3922-4C20-B6E0-232597614C8C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6248400"/>
            <a:ext cx="601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77200" y="65532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385D3F47-0B5A-4364-923A-B345F606F3E4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08219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C83F18D4-0D70-44DE-A8FF-A8D5002D1168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8DFC4-8D29-4898-903A-CD08CC3F27FC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92782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904D9E78-2E4E-4360-A24D-3ECC739393C9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61854-2374-42A8-8F54-113D9A69E9FD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26664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BC3EEDB6-3FB3-436A-B1A9-6088B5E4AF0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ED9F7-3573-47DC-9AF8-A03D1CED181E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2202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EEF7C7A5-273A-4652-B55A-2B23586427B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D0667-2071-4B54-B5E8-14DE01EEB9C9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74077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ED7074CE-C30A-4906-A13E-F3E63223B4E1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E6AFE-597B-4B8D-9D93-1751D8B2B4BB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78081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34956E49-9B35-407E-B5F2-C84A7F7C3F93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DBB09-DDA0-44C5-B43B-EC7BA68441CD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95203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8FD62D02-0666-40DA-9CF6-C4933C18B9A9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99766-27BE-41DD-A0EE-9C630FCC5165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7169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88825FA4-98C3-401D-9345-FB40A3C16C3D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BD11B-3A3E-481F-A9FF-F25A424762E2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10880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 dirty="0" smtClean="0"/>
              <a:t>5: </a:t>
            </a:r>
            <a:fld id="{81515F36-96FC-4A7B-AA68-D2B18FF0DB8F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ED740-A352-4486-999B-591DFB1A1891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289455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24721CE0-63AF-4C02-95A8-871705C5378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C7F00-5671-452B-81B5-2FC1438D6FC6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5794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AD56B315-336F-4E70-AE53-D2121C3C0DA6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DEAE-738C-4EBD-8A9B-ADC9AD05C653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5803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en-US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2971800" y="6553200"/>
            <a:ext cx="50292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248400"/>
            <a:ext cx="60198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77200" y="65532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Page </a:t>
            </a:r>
            <a:fld id="{26D31A48-815F-4422-8110-7E835ECBD9FE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8153400" cy="2209800"/>
          </a:xfrm>
        </p:spPr>
        <p:txBody>
          <a:bodyPr/>
          <a:lstStyle>
            <a:lvl1pPr>
              <a:defRPr sz="3400"/>
            </a:lvl1pPr>
          </a:lstStyle>
          <a:p>
            <a:pPr lvl="0"/>
            <a:r>
              <a:rPr lang="en-US" altLang="zh-TW" noProof="0" smtClean="0"/>
              <a:t>Click to edit Master title style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267200"/>
            <a:ext cx="81534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pPr lvl="0"/>
            <a:r>
              <a:rPr lang="en-US" altLang="zh-TW" noProof="0" smtClean="0"/>
              <a:t>Click to edit Master subtitle style</a:t>
            </a:r>
          </a:p>
        </p:txBody>
      </p:sp>
      <p:pic>
        <p:nvPicPr>
          <p:cNvPr id="37899" name="Picture 11" descr="UILogoCL1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52400"/>
            <a:ext cx="103346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ccg_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601980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2" name="Picture 14" descr="mias-new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1981200" cy="116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8017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E8007264-EAB3-4E53-8D88-C175708AA4AD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70097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E13816C0-9F51-4A67-9321-43B61093AA02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6317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12614595-16EA-4176-ADBB-423F85455E09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550082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DD1259EE-DF63-4E96-B661-C985CC8A1C84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531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7CA78424-67FA-4958-890C-425C4FB81BD5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162807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545167FD-0F14-454E-8F2B-B01C3600A385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51176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8747A4E0-6002-4F47-98E0-20B143D0D6E6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06214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 dirty="0" smtClean="0"/>
              <a:t>5: </a:t>
            </a:r>
            <a:fld id="{5568E842-4307-4092-88FA-47F82CFD8900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88830C-BAC5-4F4A-9441-0D58D198C88C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080037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77B4C5E6-7559-404B-9416-1B69B3986E4E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19826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68830B35-6988-4994-A55D-52ED0A6324A3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74681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8B15EA47-39DE-4C1C-B4E8-9FE96CE5DDD9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872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 dirty="0" smtClean="0"/>
              <a:t>5: </a:t>
            </a:r>
            <a:fld id="{D9BAA747-22DC-40AC-9DEF-AD1991F69CF0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5FE00B-1132-40C1-95AC-5A4339832E6E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60282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D621CB7F-4CAA-4B7F-9D6C-D1BBF867C4C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F51782-5544-410D-99B1-015FFD687C35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3914069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 dirty="0" smtClean="0"/>
              <a:t>5: </a:t>
            </a:r>
            <a:fld id="{F02E79E2-DFE7-4E3F-9A66-4294EE346C21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00EB1E-D0A1-4988-8603-E1EDF7BFCB8A}" type="datetime1">
              <a:rPr lang="en-US" smtClean="0"/>
              <a:t>10/4/2013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3686849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DEB3CBE9-9200-48E4-AA22-FE8B26C88C08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33EDAE-3360-47B8-87E5-BCE81482F19A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0913425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64B75EB0-2D9D-4A7F-9B24-4AA8A27BC4D3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1E671A-18B4-4321-AF70-8E0071C1AC2C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60939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5B15ADF4-3D51-48CD-8807-5B4E96A8F56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4E5704-D14C-4DD0-BA8C-2A4D65076BB6}" type="datetime1">
              <a:rPr lang="en-US" smtClean="0"/>
              <a:t>10/4/2013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5059979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2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403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altLang="zh-TW" dirty="0" smtClean="0"/>
              <a:t>5: </a:t>
            </a:r>
            <a:fld id="{66E69A5B-8B18-4B49-B25A-6FB82F856E9F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5126" name="Picture 6" descr="ccg_0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UILogoCL1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19600" y="6553200"/>
            <a:ext cx="304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D801CF37-F1E3-4DBD-8225-DE6B73EBD7B3}" type="datetime1">
              <a:rPr lang="en-US" smtClean="0"/>
              <a:t>10/4/2013</a:t>
            </a:fld>
            <a:endParaRPr lang="en-US" altLang="zh-TW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 sz="2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30" name="Picture 11" descr="mias-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  <p:sldLayoutId id="2147484682" r:id="rId8"/>
    <p:sldLayoutId id="2147484683" r:id="rId9"/>
    <p:sldLayoutId id="2147484684" r:id="rId10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403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zh-TW">
                <a:solidFill>
                  <a:srgbClr val="000000"/>
                </a:solidFill>
              </a:rPr>
              <a:t>Page </a:t>
            </a:r>
            <a:fld id="{8CE2158A-1198-49B0-A2A2-00E3C3C7211D}" type="slidenum">
              <a:rPr lang="en-US" altLang="zh-TW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1030" name="Picture 6" descr="ccg_0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UILogoCL1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19600" y="6553200"/>
            <a:ext cx="3048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C4827CF-DF95-4335-99A0-F5E0A6D4CB57}" type="datetime1">
              <a:rPr lang="en-US" altLang="zh-TW" smtClean="0">
                <a:solidFill>
                  <a:srgbClr val="000000"/>
                </a:solidFill>
              </a:rPr>
              <a:t>10/4/2013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34" name="Picture 11" descr="mias-new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23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6" r:id="rId1"/>
    <p:sldLayoutId id="2147484687" r:id="rId2"/>
    <p:sldLayoutId id="2147484688" r:id="rId3"/>
    <p:sldLayoutId id="2147484689" r:id="rId4"/>
    <p:sldLayoutId id="2147484690" r:id="rId5"/>
    <p:sldLayoutId id="2147484691" r:id="rId6"/>
    <p:sldLayoutId id="2147484692" r:id="rId7"/>
    <p:sldLayoutId id="2147484693" r:id="rId8"/>
    <p:sldLayoutId id="2147484694" r:id="rId9"/>
    <p:sldLayoutId id="2147484695" r:id="rId10"/>
    <p:sldLayoutId id="2147484696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403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6916DBAC-6FDA-4415-894C-AF7EBF4D9757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36870" name="Picture 6" descr="ccg_0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7" descr="UILogoCL1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19600" y="6553200"/>
            <a:ext cx="3048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6875" name="Picture 11" descr="mias-new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3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98" r:id="rId1"/>
    <p:sldLayoutId id="2147484699" r:id="rId2"/>
    <p:sldLayoutId id="2147484700" r:id="rId3"/>
    <p:sldLayoutId id="2147484701" r:id="rId4"/>
    <p:sldLayoutId id="2147484702" r:id="rId5"/>
    <p:sldLayoutId id="2147484703" r:id="rId6"/>
    <p:sldLayoutId id="2147484704" r:id="rId7"/>
    <p:sldLayoutId id="2147484705" r:id="rId8"/>
    <p:sldLayoutId id="2147484706" r:id="rId9"/>
    <p:sldLayoutId id="2147484707" r:id="rId10"/>
    <p:sldLayoutId id="2147484708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b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3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notesSlide" Target="../notesSlides/notesSlide1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notesSlide" Target="../notesSlides/notesSlide20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tags" Target="../tags/tag21.xml"/><Relationship Id="rId7" Type="http://schemas.openxmlformats.org/officeDocument/2006/relationships/image" Target="../media/image26.emf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8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ags" Target="../tags/tag5.xml"/><Relationship Id="rId7" Type="http://schemas.openxmlformats.org/officeDocument/2006/relationships/image" Target="../media/image7.wmf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7962"/>
            <a:ext cx="7772400" cy="2281238"/>
          </a:xfrm>
        </p:spPr>
        <p:txBody>
          <a:bodyPr/>
          <a:lstStyle/>
          <a:p>
            <a:pPr algn="ctr"/>
            <a:r>
              <a:rPr lang="en-US" dirty="0" smtClean="0"/>
              <a:t>Part 5: Constraints Driven Learning</a:t>
            </a:r>
            <a:br>
              <a:rPr lang="en-US" dirty="0" smtClean="0"/>
            </a:br>
            <a:r>
              <a:rPr lang="en-US" sz="1800" dirty="0" smtClean="0">
                <a:solidFill>
                  <a:schemeClr val="tx1"/>
                </a:solidFill>
              </a:rPr>
              <a:t>Chang, Ratinov, Roth (MLJ’12, ACL’07)</a:t>
            </a:r>
            <a:br>
              <a:rPr lang="en-US" sz="1800" dirty="0" smtClean="0">
                <a:solidFill>
                  <a:schemeClr val="tx1"/>
                </a:solidFill>
              </a:rPr>
            </a:b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81515F36-96FC-4A7B-AA68-D2B18FF0DB8F}" type="slidenum">
              <a:rPr lang="en-US" altLang="zh-TW" smtClean="0"/>
              <a:pPr/>
              <a:t>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756556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Strategy 1: Independently of learning the model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The new scoring function is a CCM!</a:t>
            </a:r>
          </a:p>
          <a:p>
            <a:pPr lvl="1" eaLnBrk="1" hangingPunct="1"/>
            <a:r>
              <a:rPr lang="en-US" dirty="0" smtClean="0"/>
              <a:t>Setting </a:t>
            </a:r>
          </a:p>
          <a:p>
            <a:pPr lvl="1" eaLnBrk="1" hangingPunct="1"/>
            <a:r>
              <a:rPr lang="en-US" dirty="0" smtClean="0"/>
              <a:t>New score: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Maximize this new scoring function on labeled data</a:t>
            </a:r>
          </a:p>
          <a:p>
            <a:pPr lvl="1" eaLnBrk="1" hangingPunct="1"/>
            <a:r>
              <a:rPr lang="en-US" dirty="0" smtClean="0"/>
              <a:t>Learn a HMM separately</a:t>
            </a:r>
          </a:p>
          <a:p>
            <a:pPr lvl="1" eaLnBrk="1" hangingPunct="1"/>
            <a:r>
              <a:rPr lang="en-US" dirty="0" smtClean="0"/>
              <a:t>Estimate </a:t>
            </a:r>
            <a:r>
              <a:rPr lang="en-US" dirty="0" smtClean="0">
                <a:latin typeface="Calibri"/>
              </a:rPr>
              <a:t>P(</a:t>
            </a:r>
            <a:r>
              <a:rPr lang="en-US" dirty="0" err="1" smtClean="0">
                <a:latin typeface="Calibri"/>
              </a:rPr>
              <a:t>C</a:t>
            </a:r>
            <a:r>
              <a:rPr lang="en-US" baseline="-25000" dirty="0" err="1" smtClean="0">
                <a:latin typeface="Calibri"/>
              </a:rPr>
              <a:t>i</a:t>
            </a:r>
            <a:r>
              <a:rPr lang="en-US" dirty="0" smtClean="0">
                <a:latin typeface="Calibri"/>
              </a:rPr>
              <a:t>=1</a:t>
            </a:r>
            <a:r>
              <a:rPr lang="en-US" dirty="0" smtClean="0"/>
              <a:t>)  separately by counting how many times the constraint is violated by the training data!</a:t>
            </a:r>
          </a:p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The product of experts assumption justifies optimizing the model and the constraints’ weights separately</a:t>
            </a:r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30725" name="Picture 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7062788" cy="347663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75" y="2514600"/>
            <a:ext cx="20542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9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3276600"/>
            <a:ext cx="6008688" cy="401638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10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mtClean="0"/>
              <a:t>Strategy 2: Jointly, along with learning the model </a:t>
            </a:r>
          </a:p>
        </p:txBody>
      </p:sp>
      <p:sp>
        <p:nvSpPr>
          <p:cNvPr id="3174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problem is now a </a:t>
            </a:r>
            <a:r>
              <a:rPr lang="en-US" dirty="0" smtClean="0">
                <a:solidFill>
                  <a:srgbClr val="0033CC"/>
                </a:solidFill>
              </a:rPr>
              <a:t>standard structured learning problem</a:t>
            </a:r>
          </a:p>
          <a:p>
            <a:pPr lvl="1" eaLnBrk="1" hangingPunct="1"/>
            <a:r>
              <a:rPr lang="en-US" dirty="0" smtClean="0"/>
              <a:t>Structured perceptron, Structured SVM</a:t>
            </a:r>
          </a:p>
          <a:p>
            <a:pPr lvl="1" eaLnBrk="1" hangingPunct="1"/>
            <a:r>
              <a:rPr lang="en-US" dirty="0" smtClean="0"/>
              <a:t>Need to supply the inference algorithm:</a:t>
            </a:r>
          </a:p>
          <a:p>
            <a:pPr lvl="1" eaLnBrk="1" hangingPunct="1"/>
            <a:r>
              <a:rPr lang="en-US" dirty="0" smtClean="0"/>
              <a:t>For example, Structured SVM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The function  </a:t>
            </a:r>
            <a:r>
              <a:rPr lang="en-US" dirty="0" smtClean="0">
                <a:latin typeface="Calibri"/>
              </a:rPr>
              <a:t>L</a:t>
            </a:r>
            <a:r>
              <a:rPr lang="en-US" baseline="-25000" dirty="0" smtClean="0">
                <a:latin typeface="Calibri"/>
              </a:rPr>
              <a:t>S</a:t>
            </a:r>
            <a:r>
              <a:rPr lang="en-US" dirty="0" smtClean="0">
                <a:latin typeface="Calibri"/>
              </a:rPr>
              <a:t>(</a:t>
            </a:r>
            <a:r>
              <a:rPr lang="en-US" dirty="0" err="1" smtClean="0">
                <a:latin typeface="Calibri"/>
              </a:rPr>
              <a:t>x,s,w</a:t>
            </a:r>
            <a:r>
              <a:rPr lang="en-US" dirty="0" smtClean="0"/>
              <a:t>)  measures the distance between </a:t>
            </a:r>
            <a:r>
              <a:rPr lang="en-US" dirty="0" smtClean="0"/>
              <a:t>the gold (global) label </a:t>
            </a:r>
            <a:r>
              <a:rPr lang="en-US" dirty="0" smtClean="0"/>
              <a:t>and the inference result for this example!</a:t>
            </a:r>
          </a:p>
          <a:p>
            <a:pPr eaLnBrk="1" hangingPunct="1"/>
            <a:r>
              <a:rPr lang="en-US" dirty="0" smtClean="0"/>
              <a:t>Simple solution for Joint  parameter learning</a:t>
            </a:r>
          </a:p>
          <a:p>
            <a:pPr lvl="1" eaLnBrk="1" hangingPunct="1"/>
            <a:r>
              <a:rPr lang="en-US" dirty="0" smtClean="0"/>
              <a:t>Add constraints directly into the inference problem</a:t>
            </a:r>
          </a:p>
          <a:p>
            <a:pPr lvl="1" eaLnBrk="1" hangingPunct="1"/>
            <a:r>
              <a:rPr lang="en-US" dirty="0" smtClean="0"/>
              <a:t> w=[</a:t>
            </a:r>
            <a:r>
              <a:rPr lang="en-US" dirty="0" smtClean="0">
                <a:latin typeface="cmmi10"/>
              </a:rPr>
              <a:t>¸</a:t>
            </a:r>
            <a:r>
              <a:rPr lang="en-US" dirty="0" smtClean="0"/>
              <a:t> </a:t>
            </a:r>
            <a:r>
              <a:rPr lang="en-US" dirty="0" smtClean="0">
                <a:latin typeface="cmmi10"/>
              </a:rPr>
              <a:t>½</a:t>
            </a:r>
            <a:r>
              <a:rPr lang="en-US" dirty="0" smtClean="0"/>
              <a:t>], </a:t>
            </a:r>
            <a:r>
              <a:rPr lang="en-US" dirty="0" smtClean="0">
                <a:latin typeface="cmmi10"/>
              </a:rPr>
              <a:t>Á</a:t>
            </a:r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 contains both features and constraint violations   </a:t>
            </a:r>
          </a:p>
          <a:p>
            <a:pPr eaLnBrk="1" hangingPunct="1"/>
            <a:r>
              <a:rPr lang="en-US" dirty="0" smtClean="0"/>
              <a:t>It’s also possible to learn the joint weight vector with </a:t>
            </a:r>
            <a:r>
              <a:rPr lang="en-US" dirty="0" smtClean="0"/>
              <a:t>ML-CRF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en-US" dirty="0" smtClean="0"/>
              <a:t>Sum problem in inference during training [cannot use ILP]</a:t>
            </a:r>
          </a:p>
        </p:txBody>
      </p:sp>
      <p:pic>
        <p:nvPicPr>
          <p:cNvPr id="31750" name="Picture 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018763"/>
            <a:ext cx="1878013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9400"/>
            <a:ext cx="403225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11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constraint penalty with CRF</a:t>
            </a:r>
          </a:p>
        </p:txBody>
      </p:sp>
      <p:sp>
        <p:nvSpPr>
          <p:cNvPr id="327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Conditional Random Field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The probability :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Testing: solve the same “max” inference problem</a:t>
            </a:r>
          </a:p>
          <a:p>
            <a:pPr lvl="1" eaLnBrk="1" hangingPunct="1"/>
            <a:r>
              <a:rPr lang="en-US" dirty="0" smtClean="0"/>
              <a:t>Training: Need to solve the “sum” problem</a:t>
            </a:r>
          </a:p>
          <a:p>
            <a:pPr eaLnBrk="1" hangingPunct="1"/>
            <a:r>
              <a:rPr lang="en-US" dirty="0" smtClean="0"/>
              <a:t>Using CRF with constraints</a:t>
            </a:r>
          </a:p>
          <a:p>
            <a:pPr lvl="1" eaLnBrk="1" hangingPunct="1"/>
            <a:r>
              <a:rPr lang="en-US" dirty="0" smtClean="0"/>
              <a:t>Easy constraints: Dynamic programming for both sum and max problems</a:t>
            </a:r>
          </a:p>
          <a:p>
            <a:pPr lvl="1" eaLnBrk="1" hangingPunct="1"/>
            <a:r>
              <a:rPr lang="en-US" dirty="0" smtClean="0"/>
              <a:t>Difficult constraints: Dynamic programming is not feasible</a:t>
            </a:r>
          </a:p>
          <a:p>
            <a:pPr lvl="2" eaLnBrk="1" hangingPunct="1"/>
            <a:r>
              <a:rPr lang="en-US" sz="1800" dirty="0" smtClean="0"/>
              <a:t>The max problem can still be solved by ILP</a:t>
            </a:r>
          </a:p>
          <a:p>
            <a:pPr lvl="2" eaLnBrk="1" hangingPunct="1"/>
            <a:r>
              <a:rPr lang="en-US" sz="1800" dirty="0" smtClean="0"/>
              <a:t>The sum problem needs to be solved by a special-designed/approximated solution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pic>
        <p:nvPicPr>
          <p:cNvPr id="32774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1295400"/>
            <a:ext cx="3649662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79613"/>
            <a:ext cx="39624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12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Summary: Learning constraints’ weights</a:t>
            </a:r>
          </a:p>
        </p:txBody>
      </p:sp>
      <p:sp>
        <p:nvSpPr>
          <p:cNvPr id="3379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need for soft constraints</a:t>
            </a:r>
          </a:p>
          <a:p>
            <a:pPr lvl="1" eaLnBrk="1" hangingPunct="1"/>
            <a:r>
              <a:rPr lang="en-US" dirty="0" smtClean="0"/>
              <a:t>Constraints can be violated by gold data; some are more important</a:t>
            </a:r>
          </a:p>
          <a:p>
            <a:pPr lvl="1" eaLnBrk="1" hangingPunct="1"/>
            <a:r>
              <a:rPr lang="en-US" dirty="0" smtClean="0"/>
              <a:t>Want to have degree of violation</a:t>
            </a:r>
          </a:p>
          <a:p>
            <a:pPr lvl="1" eaLnBrk="1" hangingPunct="1"/>
            <a:r>
              <a:rPr lang="en-US" dirty="0" smtClean="0">
                <a:solidFill>
                  <a:srgbClr val="0033CC"/>
                </a:solidFill>
              </a:rPr>
              <a:t>Experimental Evidence: </a:t>
            </a:r>
            <a:r>
              <a:rPr lang="en-US" dirty="0" smtClean="0"/>
              <a:t>Domain Specific – soft constraints help for the Citation &amp; Advertisement Domain </a:t>
            </a:r>
          </a:p>
          <a:p>
            <a:pPr eaLnBrk="1" hangingPunct="1"/>
            <a:r>
              <a:rPr lang="en-US" dirty="0" smtClean="0"/>
              <a:t>Learning constraints’ weights</a:t>
            </a:r>
          </a:p>
          <a:p>
            <a:pPr lvl="1" eaLnBrk="1" hangingPunct="1"/>
            <a:r>
              <a:rPr lang="en-US" dirty="0" smtClean="0"/>
              <a:t>Independent approach: fix the model</a:t>
            </a:r>
          </a:p>
          <a:p>
            <a:pPr lvl="2" eaLnBrk="1" hangingPunct="1"/>
            <a:r>
              <a:rPr lang="en-US" sz="1800" dirty="0" smtClean="0"/>
              <a:t>Learn constraints weights by counting violations </a:t>
            </a:r>
          </a:p>
          <a:p>
            <a:pPr lvl="1" eaLnBrk="1" hangingPunct="1"/>
            <a:r>
              <a:rPr lang="en-US" dirty="0" smtClean="0"/>
              <a:t>Joint approach</a:t>
            </a:r>
          </a:p>
          <a:p>
            <a:pPr lvl="2" eaLnBrk="1" hangingPunct="1"/>
            <a:r>
              <a:rPr lang="en-US" sz="1800" dirty="0" smtClean="0"/>
              <a:t>Treat constraints as long distance/abstract features</a:t>
            </a:r>
          </a:p>
          <a:p>
            <a:pPr lvl="2" eaLnBrk="1" hangingPunct="1"/>
            <a:r>
              <a:rPr lang="en-US" sz="1800" dirty="0" smtClean="0"/>
              <a:t>Structured learning problem: can use Sum or Max (easier) </a:t>
            </a:r>
          </a:p>
          <a:p>
            <a:pPr lvl="1" eaLnBrk="1" hangingPunct="1"/>
            <a:r>
              <a:rPr lang="en-US" dirty="0" smtClean="0">
                <a:solidFill>
                  <a:srgbClr val="0033CC"/>
                </a:solidFill>
              </a:rPr>
              <a:t>Experimental evidence: </a:t>
            </a:r>
            <a:r>
              <a:rPr lang="en-US" dirty="0" smtClean="0"/>
              <a:t>Joint learning of constraints improves only with enough training data.</a:t>
            </a:r>
          </a:p>
          <a:p>
            <a:pPr eaLnBrk="1" hangingPunct="1"/>
            <a:r>
              <a:rPr lang="en-US" sz="2000" dirty="0" smtClean="0">
                <a:solidFill>
                  <a:srgbClr val="FF0000"/>
                </a:solidFill>
              </a:rPr>
              <a:t>See details in: [Chang, Ratinov, Roth, Machine Learning Journal 2012]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13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</a:t>
            </a:r>
          </a:p>
        </p:txBody>
      </p:sp>
      <p:sp>
        <p:nvSpPr>
          <p:cNvPr id="34820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2771775"/>
            <a:ext cx="84582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constraints’ weights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Independently of learning the model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Jointly, along with learning the model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Dealing with lack of supervision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/>
              <a:t>Constraints Driven Semi-Supervised learning (CODL)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/>
              <a:t>Learning Constrained Latent Representations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/>
              <a:t>Indirect Supervision </a:t>
            </a:r>
          </a:p>
        </p:txBody>
      </p:sp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533400" y="11430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4097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0" y="3695163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14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Dealing with lack of supervision</a:t>
            </a:r>
          </a:p>
        </p:txBody>
      </p:sp>
      <p:sp>
        <p:nvSpPr>
          <p:cNvPr id="3584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Goal of this tutorial: learning structured models</a:t>
            </a:r>
          </a:p>
          <a:p>
            <a:pPr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Learning structured models requires </a:t>
            </a:r>
            <a:r>
              <a:rPr lang="en-US" altLang="zh-TW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annotating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 structures.</a:t>
            </a: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Very expensive process</a:t>
            </a:r>
          </a:p>
          <a:p>
            <a:pPr lvl="1" eaLnBrk="1" hangingPunct="1"/>
            <a:endParaRPr lang="en-US" altLang="zh-TW" dirty="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Constraints can ease the burden in two ways:</a:t>
            </a:r>
          </a:p>
          <a:p>
            <a:pPr eaLnBrk="1" hangingPunct="1"/>
            <a:endParaRPr lang="en-US" altLang="zh-TW" dirty="0" smtClean="0"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Constraints can serve as a supervision source</a:t>
            </a:r>
          </a:p>
          <a:p>
            <a:pPr lvl="2" eaLnBrk="1" hangingPunct="1"/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Will be discussed in the context of semi-supervised learning</a:t>
            </a:r>
          </a:p>
          <a:p>
            <a:pPr lvl="2" eaLnBrk="1" hangingPunct="1"/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Constrained EM</a:t>
            </a: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The presence of constraints can help amplify simple forms of supervision</a:t>
            </a:r>
          </a:p>
          <a:p>
            <a:pPr lvl="2" eaLnBrk="1" hangingPunct="1"/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Use binary supervision to learn structure</a:t>
            </a:r>
          </a:p>
          <a:p>
            <a:pPr lvl="2" eaLnBrk="1" hangingPunct="1"/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Indirect supervision </a:t>
            </a:r>
          </a:p>
          <a:p>
            <a:pPr eaLnBrk="1" hangingPunct="1"/>
            <a:endParaRPr lang="en-US" altLang="zh-TW" b="1" dirty="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15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 of Constraints: Encoding 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953000"/>
          </a:xfrm>
        </p:spPr>
        <p:txBody>
          <a:bodyPr/>
          <a:lstStyle/>
          <a:p>
            <a:r>
              <a:rPr lang="en-US" dirty="0" smtClean="0"/>
              <a:t>Consider encoding the knowledge that: 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Entities of type A and B cannot occur simultaneously in a sentence </a:t>
            </a:r>
          </a:p>
          <a:p>
            <a:r>
              <a:rPr lang="en-US" dirty="0" smtClean="0"/>
              <a:t>The “Feature” Way       </a:t>
            </a:r>
          </a:p>
          <a:p>
            <a:pPr lvl="1"/>
            <a:r>
              <a:rPr lang="en-US" dirty="0" smtClean="0"/>
              <a:t>Requires larger models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Needs more training data</a:t>
            </a:r>
          </a:p>
          <a:p>
            <a:r>
              <a:rPr lang="en-US" dirty="0" smtClean="0"/>
              <a:t>The  Constraints  Way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Tells the model what it should attend to</a:t>
            </a:r>
          </a:p>
          <a:p>
            <a:pPr lvl="1"/>
            <a:r>
              <a:rPr lang="en-US" dirty="0" smtClean="0"/>
              <a:t>Keep the model simple;  add expressive constraints directly</a:t>
            </a:r>
          </a:p>
          <a:p>
            <a:pPr lvl="1"/>
            <a:r>
              <a:rPr lang="en-US" dirty="0" smtClean="0">
                <a:solidFill>
                  <a:srgbClr val="0033CC"/>
                </a:solidFill>
              </a:rPr>
              <a:t>A small  set of constraints</a:t>
            </a:r>
          </a:p>
          <a:p>
            <a:pPr lvl="1"/>
            <a:r>
              <a:rPr lang="en-US" dirty="0" smtClean="0"/>
              <a:t>Allows for decision time incorporation of constraints 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867400" y="2895600"/>
            <a:ext cx="2895600" cy="466725"/>
          </a:xfrm>
          <a:prstGeom prst="rect">
            <a:avLst/>
          </a:prstGeom>
          <a:solidFill>
            <a:srgbClr val="FFFFCC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>
                <a:latin typeface="+mn-lt"/>
              </a:rPr>
              <a:t>A form of supervision</a:t>
            </a: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562100" y="5638800"/>
            <a:ext cx="6019800" cy="461665"/>
          </a:xfrm>
          <a:prstGeom prst="rect">
            <a:avLst/>
          </a:prstGeom>
          <a:solidFill>
            <a:srgbClr val="FFFFCC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dirty="0" smtClean="0">
                <a:latin typeface="+mn-lt"/>
              </a:rPr>
              <a:t>We can use constraints to replace training data</a:t>
            </a:r>
            <a:endParaRPr 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16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974561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Guiding (Semi-Supervised) Learning with Constraints</a:t>
            </a:r>
          </a:p>
        </p:txBody>
      </p:sp>
      <p:sp>
        <p:nvSpPr>
          <p:cNvPr id="1171459" name="Text Box 3"/>
          <p:cNvSpPr txBox="1">
            <a:spLocks noChangeArrowheads="1"/>
          </p:cNvSpPr>
          <p:nvPr/>
        </p:nvSpPr>
        <p:spPr bwMode="auto">
          <a:xfrm>
            <a:off x="2886075" y="4114800"/>
            <a:ext cx="9969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>
                <a:latin typeface="Calibri" pitchFamily="34" charset="0"/>
              </a:rPr>
              <a:t>Model</a:t>
            </a:r>
          </a:p>
        </p:txBody>
      </p:sp>
      <p:sp>
        <p:nvSpPr>
          <p:cNvPr id="1171460" name="Text Box 4"/>
          <p:cNvSpPr txBox="1">
            <a:spLocks noChangeArrowheads="1"/>
          </p:cNvSpPr>
          <p:nvPr/>
        </p:nvSpPr>
        <p:spPr bwMode="auto">
          <a:xfrm>
            <a:off x="1219200" y="5586413"/>
            <a:ext cx="1992313" cy="831850"/>
          </a:xfrm>
          <a:prstGeom prst="rect">
            <a:avLst/>
          </a:prstGeom>
          <a:solidFill>
            <a:srgbClr val="FFFFCC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rgbClr val="0033CC"/>
                </a:solidFill>
                <a:latin typeface="Calibri" pitchFamily="34" charset="0"/>
              </a:rPr>
              <a:t>Decision Time </a:t>
            </a:r>
          </a:p>
          <a:p>
            <a:pPr algn="ctr" eaLnBrk="1" hangingPunct="1"/>
            <a:r>
              <a:rPr lang="en-US" sz="2400" dirty="0">
                <a:solidFill>
                  <a:srgbClr val="0033CC"/>
                </a:solidFill>
                <a:latin typeface="Calibri" pitchFamily="34" charset="0"/>
              </a:rPr>
              <a:t>Constraints</a:t>
            </a:r>
          </a:p>
        </p:txBody>
      </p:sp>
      <p:sp>
        <p:nvSpPr>
          <p:cNvPr id="1171461" name="Text Box 5"/>
          <p:cNvSpPr txBox="1">
            <a:spLocks noChangeArrowheads="1"/>
          </p:cNvSpPr>
          <p:nvPr/>
        </p:nvSpPr>
        <p:spPr bwMode="auto">
          <a:xfrm>
            <a:off x="3971925" y="5424488"/>
            <a:ext cx="22034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>
                <a:latin typeface="Calibri" pitchFamily="34" charset="0"/>
              </a:rPr>
              <a:t>Un-labeled Data</a:t>
            </a:r>
          </a:p>
        </p:txBody>
      </p:sp>
      <p:sp>
        <p:nvSpPr>
          <p:cNvPr id="1171462" name="Line 6"/>
          <p:cNvSpPr>
            <a:spLocks noChangeShapeType="1"/>
          </p:cNvSpPr>
          <p:nvPr/>
        </p:nvSpPr>
        <p:spPr bwMode="auto">
          <a:xfrm>
            <a:off x="3725863" y="4697413"/>
            <a:ext cx="1371600" cy="685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1463" name="Line 7"/>
          <p:cNvSpPr>
            <a:spLocks noChangeShapeType="1"/>
          </p:cNvSpPr>
          <p:nvPr/>
        </p:nvSpPr>
        <p:spPr bwMode="auto">
          <a:xfrm flipV="1">
            <a:off x="2354263" y="4730750"/>
            <a:ext cx="990600" cy="8382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1464" name="Line 8"/>
          <p:cNvSpPr>
            <a:spLocks noChangeShapeType="1"/>
          </p:cNvSpPr>
          <p:nvPr/>
        </p:nvSpPr>
        <p:spPr bwMode="auto">
          <a:xfrm flipH="1" flipV="1">
            <a:off x="3497263" y="4730750"/>
            <a:ext cx="12192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1465" name="Text Box 9"/>
          <p:cNvSpPr txBox="1">
            <a:spLocks noChangeArrowheads="1"/>
          </p:cNvSpPr>
          <p:nvPr/>
        </p:nvSpPr>
        <p:spPr bwMode="auto">
          <a:xfrm>
            <a:off x="5068888" y="4162425"/>
            <a:ext cx="1600200" cy="466725"/>
          </a:xfrm>
          <a:prstGeom prst="rect">
            <a:avLst/>
          </a:prstGeom>
          <a:solidFill>
            <a:srgbClr val="FFFFCC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>
                <a:solidFill>
                  <a:srgbClr val="0033CC"/>
                </a:solidFill>
                <a:latin typeface="Calibri" pitchFamily="34" charset="0"/>
              </a:rPr>
              <a:t>Constraints</a:t>
            </a:r>
          </a:p>
        </p:txBody>
      </p:sp>
      <p:sp>
        <p:nvSpPr>
          <p:cNvPr id="1171466" name="Line 10"/>
          <p:cNvSpPr>
            <a:spLocks noChangeShapeType="1"/>
          </p:cNvSpPr>
          <p:nvPr/>
        </p:nvSpPr>
        <p:spPr bwMode="auto">
          <a:xfrm flipH="1">
            <a:off x="5097463" y="4602163"/>
            <a:ext cx="685800" cy="7620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71467" name="Text Box 11"/>
          <p:cNvSpPr txBox="1">
            <a:spLocks noChangeArrowheads="1"/>
          </p:cNvSpPr>
          <p:nvPr/>
        </p:nvSpPr>
        <p:spPr bwMode="auto">
          <a:xfrm>
            <a:off x="609600" y="1295400"/>
            <a:ext cx="8001000" cy="262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914400" indent="-4572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6600"/>
              </a:buClr>
              <a:buSzPct val="80000"/>
              <a:buFont typeface="Wingdings" pitchFamily="2" charset="2"/>
              <a:buChar char="n"/>
            </a:pPr>
            <a:r>
              <a:rPr lang="en-US" altLang="zh-TW" sz="24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In traditional Semi-Supervised learning the model can drift away from the correct one. </a:t>
            </a:r>
          </a:p>
          <a:p>
            <a:pPr eaLnBrk="1" hangingPunct="1">
              <a:spcBef>
                <a:spcPct val="20000"/>
              </a:spcBef>
              <a:buClr>
                <a:srgbClr val="FF6600"/>
              </a:buClr>
              <a:buSzPct val="80000"/>
              <a:buFont typeface="Wingdings" pitchFamily="2" charset="2"/>
              <a:buChar char="n"/>
            </a:pPr>
            <a:r>
              <a:rPr lang="en-US" altLang="zh-TW" sz="24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Constraints can be used to </a:t>
            </a:r>
            <a:r>
              <a:rPr lang="en-US" altLang="zh-TW" sz="2400" dirty="0">
                <a:solidFill>
                  <a:srgbClr val="00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generate better training data</a:t>
            </a:r>
          </a:p>
          <a:p>
            <a:pPr lvl="1" eaLnBrk="1" hangingPunct="1">
              <a:spcBef>
                <a:spcPct val="20000"/>
              </a:spcBef>
              <a:buClr>
                <a:srgbClr val="FF6600"/>
              </a:buClr>
              <a:buSzPct val="65000"/>
              <a:buFont typeface="Wingdings" pitchFamily="2" charset="2"/>
              <a:buChar char="¨"/>
            </a:pP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At </a:t>
            </a:r>
            <a:r>
              <a:rPr lang="en-US" altLang="zh-TW" sz="2000" dirty="0">
                <a:solidFill>
                  <a:srgbClr val="00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to improve labeling of un-labeled data (and thus improve the model)</a:t>
            </a:r>
          </a:p>
          <a:p>
            <a:pPr lvl="1" eaLnBrk="1" hangingPunct="1">
              <a:spcBef>
                <a:spcPct val="20000"/>
              </a:spcBef>
              <a:buClr>
                <a:srgbClr val="FF6600"/>
              </a:buClr>
              <a:buSzPct val="65000"/>
              <a:buFont typeface="Wingdings" pitchFamily="2" charset="2"/>
              <a:buChar char="¨"/>
            </a:pP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At </a:t>
            </a:r>
            <a:r>
              <a:rPr lang="en-US" altLang="zh-TW" sz="2000" dirty="0">
                <a:solidFill>
                  <a:srgbClr val="00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decision time</a:t>
            </a: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 to bias the objective function towards favoring constraint satisfaction. </a:t>
            </a:r>
          </a:p>
        </p:txBody>
      </p:sp>
      <p:sp>
        <p:nvSpPr>
          <p:cNvPr id="13" name="Text Box 79"/>
          <p:cNvSpPr txBox="1">
            <a:spLocks noChangeArrowheads="1"/>
          </p:cNvSpPr>
          <p:nvPr/>
        </p:nvSpPr>
        <p:spPr bwMode="auto">
          <a:xfrm>
            <a:off x="5721438" y="4800600"/>
            <a:ext cx="3270162" cy="369332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Better </a:t>
            </a:r>
            <a:r>
              <a:rPr lang="en-US" altLang="zh-TW" dirty="0" smtClean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model-based labeled </a:t>
            </a:r>
            <a:r>
              <a:rPr lang="en-US" altLang="zh-TW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data</a:t>
            </a:r>
          </a:p>
        </p:txBody>
      </p:sp>
      <p:sp>
        <p:nvSpPr>
          <p:cNvPr id="14" name="Text Box 79"/>
          <p:cNvSpPr txBox="1">
            <a:spLocks noChangeArrowheads="1"/>
          </p:cNvSpPr>
          <p:nvPr/>
        </p:nvSpPr>
        <p:spPr bwMode="auto">
          <a:xfrm>
            <a:off x="266700" y="4800600"/>
            <a:ext cx="1905000" cy="369332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TW" dirty="0" smtClean="0">
                <a:ea typeface="新細明體" pitchFamily="18" charset="-120"/>
              </a:rPr>
              <a:t>Better Predictions</a:t>
            </a:r>
            <a:endParaRPr lang="en-US" altLang="zh-TW" dirty="0">
              <a:ea typeface="新細明體" pitchFamily="18" charset="-12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13351" y="4114800"/>
            <a:ext cx="2040303" cy="461665"/>
          </a:xfrm>
          <a:prstGeom prst="rect">
            <a:avLst/>
          </a:prstGeom>
          <a:solidFill>
            <a:srgbClr val="FFFFCC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 dirty="0" smtClean="0">
                <a:solidFill>
                  <a:srgbClr val="0033CC"/>
                </a:solidFill>
                <a:latin typeface="Calibri" pitchFamily="34" charset="0"/>
              </a:rPr>
              <a:t>Seed examples</a:t>
            </a:r>
            <a:endParaRPr lang="en-US" sz="2400" dirty="0">
              <a:solidFill>
                <a:srgbClr val="0033CC"/>
              </a:solidFill>
              <a:latin typeface="Calibri" pitchFamily="34" charset="0"/>
            </a:endParaRPr>
          </a:p>
        </p:txBody>
      </p:sp>
      <p:cxnSp>
        <p:nvCxnSpPr>
          <p:cNvPr id="3" name="Straight Arrow Connector 2"/>
          <p:cNvCxnSpPr>
            <a:stCxn id="15" idx="3"/>
          </p:cNvCxnSpPr>
          <p:nvPr/>
        </p:nvCxnSpPr>
        <p:spPr>
          <a:xfrm flipV="1">
            <a:off x="2353654" y="4336844"/>
            <a:ext cx="551366" cy="87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17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984513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7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17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17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7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1459" grpId="0" animBg="1"/>
      <p:bldP spid="1171460" grpId="0" animBg="1"/>
      <p:bldP spid="1171461" grpId="0" animBg="1"/>
      <p:bldP spid="1171462" grpId="0" animBg="1"/>
      <p:bldP spid="1171463" grpId="0" animBg="1"/>
      <p:bldP spid="1171464" grpId="0" animBg="1"/>
      <p:bldP spid="1171465" grpId="0" animBg="1"/>
      <p:bldP spid="1171466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152400" y="457200"/>
            <a:ext cx="899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0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280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Constraints Driven Learning (CoDL)</a:t>
            </a:r>
            <a:r>
              <a:rPr lang="en-US" sz="2800" i="1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			</a:t>
            </a:r>
            <a:endParaRPr lang="en-US" sz="2800">
              <a:solidFill>
                <a:srgbClr val="FF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39725" indent="-339725" defTabSz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800" dirty="0">
              <a:solidFill>
                <a:srgbClr val="000000"/>
              </a:solidFill>
              <a:latin typeface="Helvetic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(w</a:t>
            </a:r>
            <a:r>
              <a:rPr lang="en-US" sz="2400" baseline="-250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>
                <a:solidFill>
                  <a:srgbClr val="000000"/>
                </a:solidFill>
                <a:latin typeface="cmmi10" pitchFamily="34" charset="0"/>
                <a:ea typeface="Arial Unicode MS" pitchFamily="34" charset="-128"/>
                <a:cs typeface="Arial Unicode MS" pitchFamily="34" charset="-128"/>
              </a:rPr>
              <a:t>½</a:t>
            </a:r>
            <a:r>
              <a:rPr lang="en-US" sz="2400" baseline="-250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)=</a:t>
            </a:r>
            <a:r>
              <a:rPr lang="en-US" sz="2400" dirty="0">
                <a:solidFill>
                  <a:srgbClr val="0033CC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learn(L)</a:t>
            </a:r>
            <a:r>
              <a:rPr lang="x-none" sz="2400">
                <a:solidFill>
                  <a:srgbClr val="0033CC"/>
                </a:solidFill>
                <a:latin typeface="+mj-lt"/>
              </a:rPr>
              <a:t>‏</a:t>
            </a:r>
            <a:endParaRPr lang="en-US" sz="2400" dirty="0">
              <a:solidFill>
                <a:srgbClr val="0033CC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For N iterations do</a:t>
            </a: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 sz="2400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T=</a:t>
            </a:r>
            <a:r>
              <a:rPr lang="en-US" sz="24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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   	</a:t>
            </a:r>
            <a:r>
              <a:rPr lang="en-US" sz="2400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For each x in </a:t>
            </a:r>
            <a:r>
              <a:rPr lang="en-US" sz="2400" dirty="0">
                <a:solidFill>
                  <a:srgbClr val="0033CC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unlabeled </a:t>
            </a:r>
            <a:r>
              <a:rPr lang="en-US" sz="2400" dirty="0" smtClean="0">
                <a:solidFill>
                  <a:srgbClr val="0033CC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dataset,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label it</a:t>
            </a:r>
            <a:r>
              <a:rPr lang="en-US" sz="2400" dirty="0" smtClean="0">
                <a:solidFill>
                  <a:srgbClr val="0033CC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:</a:t>
            </a:r>
            <a:endParaRPr lang="en-US" sz="2400" dirty="0">
              <a:solidFill>
                <a:srgbClr val="0033CC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			 </a:t>
            </a:r>
            <a:r>
              <a:rPr lang="en-US" sz="2400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h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msy10" pitchFamily="34" charset="0"/>
                <a:ea typeface="Arial Unicode MS" pitchFamily="34" charset="-128"/>
                <a:cs typeface="Arial Unicode MS" pitchFamily="34" charset="-128"/>
              </a:rPr>
              <a:t>Ã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argmax</a:t>
            </a:r>
            <a:r>
              <a:rPr lang="en-US" sz="2400" baseline="-250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w</a:t>
            </a:r>
            <a:r>
              <a:rPr lang="en-US" sz="2400" baseline="300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T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mmi10" pitchFamily="34" charset="0"/>
                <a:ea typeface="Arial Unicode MS" pitchFamily="34" charset="-128"/>
                <a:cs typeface="Arial Unicode MS" pitchFamily="34" charset="-128"/>
              </a:rPr>
              <a:t>Á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4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x,y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 - </a:t>
            </a:r>
            <a:r>
              <a:rPr lang="en-US" sz="24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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mmi10" pitchFamily="34" charset="0"/>
                <a:ea typeface="Arial Unicode MS" pitchFamily="34" charset="-128"/>
                <a:cs typeface="Arial Unicode MS" pitchFamily="34" charset="-128"/>
              </a:rPr>
              <a:t>½</a:t>
            </a:r>
            <a:r>
              <a:rPr lang="en-US" sz="2400" baseline="-250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n-US" sz="2400" baseline="-250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400" dirty="0" err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x,y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			 </a:t>
            </a:r>
            <a:r>
              <a:rPr lang="en-US" sz="2400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T=T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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{(</a:t>
            </a:r>
            <a:r>
              <a:rPr lang="en-US" sz="2400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x, h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)}		</a:t>
            </a: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		</a:t>
            </a:r>
          </a:p>
          <a:p>
            <a:pPr marL="339725" indent="-339725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   </a:t>
            </a:r>
            <a:r>
              <a:rPr lang="en-US" sz="2400" dirty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(w,</a:t>
            </a:r>
            <a:r>
              <a:rPr lang="en-US" sz="2400" dirty="0">
                <a:solidFill>
                  <a:srgbClr val="0033CC"/>
                </a:solidFill>
                <a:latin typeface="cmmi10" pitchFamily="34" charset="0"/>
                <a:ea typeface="Arial Unicode MS" pitchFamily="34" charset="-128"/>
                <a:cs typeface="Arial Unicode MS" pitchFamily="34" charset="-128"/>
              </a:rPr>
              <a:t>½</a:t>
            </a:r>
            <a:r>
              <a:rPr lang="en-US" sz="2400" dirty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= </a:t>
            </a:r>
            <a:r>
              <a:rPr lang="en-US" sz="24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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(w</a:t>
            </a:r>
            <a:r>
              <a:rPr lang="en-US" sz="2400" baseline="-250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en-US" sz="2400" dirty="0">
                <a:solidFill>
                  <a:srgbClr val="000000"/>
                </a:solidFill>
                <a:latin typeface="cmmi10" pitchFamily="34" charset="0"/>
                <a:ea typeface="Arial Unicode MS" pitchFamily="34" charset="-128"/>
                <a:cs typeface="Arial Unicode MS" pitchFamily="34" charset="-128"/>
              </a:rPr>
              <a:t>½</a:t>
            </a:r>
            <a:r>
              <a:rPr lang="en-US" sz="2400" baseline="-250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0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 + (1- </a:t>
            </a:r>
            <a:r>
              <a:rPr lang="en-US" sz="24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</a:t>
            </a:r>
            <a:r>
              <a:rPr lang="en-US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 learn(T)</a:t>
            </a: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5241925" y="4953000"/>
            <a:ext cx="612775" cy="1588"/>
          </a:xfrm>
          <a:custGeom>
            <a:avLst/>
            <a:gdLst>
              <a:gd name="T0" fmla="*/ 2147483647 w 1703"/>
              <a:gd name="T1" fmla="*/ 0 h 5"/>
              <a:gd name="T2" fmla="*/ 0 w 1703"/>
              <a:gd name="T3" fmla="*/ 2147483647 h 5"/>
              <a:gd name="T4" fmla="*/ 0 60000 65536"/>
              <a:gd name="T5" fmla="*/ 0 60000 65536"/>
              <a:gd name="T6" fmla="*/ 0 w 1703"/>
              <a:gd name="T7" fmla="*/ 0 h 5"/>
              <a:gd name="T8" fmla="*/ 1703 w 1703"/>
              <a:gd name="T9" fmla="*/ 5 h 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03" h="5">
                <a:moveTo>
                  <a:pt x="1702" y="0"/>
                </a:moveTo>
                <a:lnTo>
                  <a:pt x="0" y="4"/>
                </a:lnTo>
              </a:path>
            </a:pathLst>
          </a:custGeom>
          <a:noFill/>
          <a:ln w="76320">
            <a:solidFill>
              <a:srgbClr val="FF99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73517" name="Line 10"/>
          <p:cNvSpPr>
            <a:spLocks noChangeShapeType="1"/>
          </p:cNvSpPr>
          <p:nvPr/>
        </p:nvSpPr>
        <p:spPr bwMode="auto">
          <a:xfrm flipH="1">
            <a:off x="2819400" y="1905000"/>
            <a:ext cx="762000" cy="0"/>
          </a:xfrm>
          <a:prstGeom prst="line">
            <a:avLst/>
          </a:prstGeom>
          <a:noFill/>
          <a:ln w="76320">
            <a:solidFill>
              <a:srgbClr val="FF99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3518" name="Rectangle 11"/>
          <p:cNvSpPr>
            <a:spLocks noChangeArrowheads="1"/>
          </p:cNvSpPr>
          <p:nvPr/>
        </p:nvSpPr>
        <p:spPr bwMode="auto">
          <a:xfrm>
            <a:off x="482600" y="1600200"/>
            <a:ext cx="2362200" cy="558800"/>
          </a:xfrm>
          <a:prstGeom prst="rect">
            <a:avLst/>
          </a:prstGeom>
          <a:noFill/>
          <a:ln w="2556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8920" name="Rectangle 15"/>
          <p:cNvSpPr>
            <a:spLocks noChangeArrowheads="1"/>
          </p:cNvSpPr>
          <p:nvPr/>
        </p:nvSpPr>
        <p:spPr bwMode="auto">
          <a:xfrm>
            <a:off x="4495800" y="866775"/>
            <a:ext cx="4191000" cy="31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0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1400" dirty="0">
                <a:solidFill>
                  <a:srgbClr val="FF0000"/>
                </a:solidFill>
              </a:rPr>
              <a:t>[Chang, Ratinov, Roth, </a:t>
            </a:r>
            <a:r>
              <a:rPr lang="en-US" sz="1400" dirty="0" smtClean="0">
                <a:solidFill>
                  <a:srgbClr val="FF0000"/>
                </a:solidFill>
              </a:rPr>
              <a:t>ACL’07;ICML’08,MLJ’12]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173522" name="Rectangle 18"/>
          <p:cNvSpPr>
            <a:spLocks noChangeArrowheads="1"/>
          </p:cNvSpPr>
          <p:nvPr/>
        </p:nvSpPr>
        <p:spPr bwMode="auto">
          <a:xfrm>
            <a:off x="3683000" y="1371600"/>
            <a:ext cx="5334000" cy="10668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b="1" dirty="0">
                <a:latin typeface="Calibri" pitchFamily="34" charset="0"/>
              </a:rPr>
              <a:t>Supervised learning algorithm parameterized by</a:t>
            </a:r>
          </a:p>
          <a:p>
            <a:r>
              <a:rPr lang="en-US" sz="2000" b="1" dirty="0">
                <a:latin typeface="Calibri" pitchFamily="34" charset="0"/>
              </a:rPr>
              <a:t> (w,</a:t>
            </a:r>
            <a:r>
              <a:rPr lang="en-US" sz="2000" b="1" dirty="0">
                <a:latin typeface="cmmi10" pitchFamily="34" charset="0"/>
              </a:rPr>
              <a:t>½</a:t>
            </a:r>
            <a:r>
              <a:rPr lang="en-US" sz="2000" b="1" dirty="0">
                <a:latin typeface="Calibri" pitchFamily="34" charset="0"/>
              </a:rPr>
              <a:t>). </a:t>
            </a:r>
            <a:r>
              <a:rPr lang="en-US" sz="2000" dirty="0">
                <a:latin typeface="Calibri" pitchFamily="34" charset="0"/>
              </a:rPr>
              <a:t>Learning can be justified as an optimization</a:t>
            </a:r>
          </a:p>
          <a:p>
            <a:r>
              <a:rPr lang="en-US" sz="2000" dirty="0">
                <a:latin typeface="Calibri" pitchFamily="34" charset="0"/>
              </a:rPr>
              <a:t> procedure for an objective function</a:t>
            </a:r>
          </a:p>
        </p:txBody>
      </p:sp>
      <p:sp>
        <p:nvSpPr>
          <p:cNvPr id="1173523" name="Rectangle 19"/>
          <p:cNvSpPr>
            <a:spLocks noChangeArrowheads="1"/>
          </p:cNvSpPr>
          <p:nvPr/>
        </p:nvSpPr>
        <p:spPr bwMode="auto">
          <a:xfrm>
            <a:off x="5969000" y="2476500"/>
            <a:ext cx="3048000" cy="7620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b="1" dirty="0">
                <a:latin typeface="Calibri" pitchFamily="34" charset="0"/>
              </a:rPr>
              <a:t>Inference with constraints:</a:t>
            </a:r>
            <a:r>
              <a:rPr lang="en-US" sz="2000" dirty="0">
                <a:latin typeface="Calibri" pitchFamily="34" charset="0"/>
              </a:rPr>
              <a:t> </a:t>
            </a:r>
          </a:p>
          <a:p>
            <a:r>
              <a:rPr lang="en-US" sz="2000" dirty="0">
                <a:latin typeface="Calibri" pitchFamily="34" charset="0"/>
              </a:rPr>
              <a:t>augment the training set </a:t>
            </a:r>
          </a:p>
        </p:txBody>
      </p:sp>
      <p:sp>
        <p:nvSpPr>
          <p:cNvPr id="1173524" name="Line 10"/>
          <p:cNvSpPr>
            <a:spLocks noChangeShapeType="1"/>
          </p:cNvSpPr>
          <p:nvPr/>
        </p:nvSpPr>
        <p:spPr bwMode="auto">
          <a:xfrm flipH="1">
            <a:off x="7010400" y="3276600"/>
            <a:ext cx="762000" cy="228600"/>
          </a:xfrm>
          <a:prstGeom prst="line">
            <a:avLst/>
          </a:prstGeom>
          <a:noFill/>
          <a:ln w="76320">
            <a:solidFill>
              <a:srgbClr val="FF9933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3525" name="Rectangle 21"/>
          <p:cNvSpPr>
            <a:spLocks noChangeArrowheads="1"/>
          </p:cNvSpPr>
          <p:nvPr/>
        </p:nvSpPr>
        <p:spPr bwMode="auto">
          <a:xfrm>
            <a:off x="5791200" y="4419600"/>
            <a:ext cx="3225800" cy="10668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b="1" dirty="0">
                <a:latin typeface="Calibri" pitchFamily="34" charset="0"/>
              </a:rPr>
              <a:t>Learn from new training data</a:t>
            </a:r>
            <a:endParaRPr lang="en-US" sz="2000" dirty="0">
              <a:latin typeface="Calibri" pitchFamily="34" charset="0"/>
            </a:endParaRPr>
          </a:p>
          <a:p>
            <a:r>
              <a:rPr lang="en-US" sz="2000" dirty="0">
                <a:latin typeface="Calibri" pitchFamily="34" charset="0"/>
              </a:rPr>
              <a:t>Weigh supervised &amp; </a:t>
            </a:r>
          </a:p>
          <a:p>
            <a:r>
              <a:rPr lang="en-US" sz="2000" dirty="0">
                <a:latin typeface="Calibri" pitchFamily="34" charset="0"/>
              </a:rPr>
              <a:t>unsupervised models.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38925" name="Line 22"/>
          <p:cNvSpPr>
            <a:spLocks noChangeShapeType="1"/>
          </p:cNvSpPr>
          <p:nvPr/>
        </p:nvSpPr>
        <p:spPr bwMode="auto">
          <a:xfrm>
            <a:off x="838200" y="3124200"/>
            <a:ext cx="0" cy="19050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3527" name="Rectangle 11"/>
          <p:cNvSpPr>
            <a:spLocks noChangeArrowheads="1"/>
          </p:cNvSpPr>
          <p:nvPr/>
        </p:nvSpPr>
        <p:spPr bwMode="auto">
          <a:xfrm>
            <a:off x="1752600" y="3479800"/>
            <a:ext cx="5257800" cy="863600"/>
          </a:xfrm>
          <a:prstGeom prst="rect">
            <a:avLst/>
          </a:prstGeom>
          <a:noFill/>
          <a:ln w="2556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73528" name="Rectangle 11"/>
          <p:cNvSpPr>
            <a:spLocks noChangeArrowheads="1"/>
          </p:cNvSpPr>
          <p:nvPr/>
        </p:nvSpPr>
        <p:spPr bwMode="auto">
          <a:xfrm>
            <a:off x="914400" y="4648200"/>
            <a:ext cx="4343400" cy="609600"/>
          </a:xfrm>
          <a:prstGeom prst="rect">
            <a:avLst/>
          </a:prstGeom>
          <a:noFill/>
          <a:ln w="2556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173529" name="Rectangle 25"/>
          <p:cNvSpPr>
            <a:spLocks noChangeArrowheads="1"/>
          </p:cNvSpPr>
          <p:nvPr/>
        </p:nvSpPr>
        <p:spPr bwMode="auto">
          <a:xfrm>
            <a:off x="990600" y="5749925"/>
            <a:ext cx="7543800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latin typeface="Calibri" pitchFamily="34" charset="0"/>
              </a:rPr>
              <a:t>Excellent Experimental Results</a:t>
            </a:r>
            <a:r>
              <a:rPr lang="en-US" dirty="0">
                <a:latin typeface="Calibri" pitchFamily="34" charset="0"/>
              </a:rPr>
              <a:t> showing the advantages of using constraints, especially with small amounts on labeled data [Chang et. al, Others]</a:t>
            </a: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18</a:t>
            </a:fld>
            <a:endParaRPr lang="en-US" altLang="zh-TW" dirty="0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5943600" y="40944"/>
            <a:ext cx="3048000" cy="7620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000" dirty="0" smtClean="0">
                <a:latin typeface="Calibri" pitchFamily="34" charset="0"/>
              </a:rPr>
              <a:t>Notice that this is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(hard) </a:t>
            </a:r>
          </a:p>
          <a:p>
            <a:r>
              <a:rPr lang="en-US" sz="2000" dirty="0" smtClean="0">
                <a:latin typeface="Calibri" pitchFamily="34" charset="0"/>
              </a:rPr>
              <a:t>EM algorithm.</a:t>
            </a:r>
            <a:endParaRPr lang="en-US" sz="2000" dirty="0"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173517" grpId="0" animBg="1"/>
      <p:bldP spid="1173518" grpId="0" animBg="1"/>
      <p:bldP spid="1173522" grpId="0" animBg="1"/>
      <p:bldP spid="1173523" grpId="0" animBg="1"/>
      <p:bldP spid="1173524" grpId="0" animBg="1"/>
      <p:bldP spid="1173525" grpId="0" animBg="1"/>
      <p:bldP spid="1173527" grpId="0" animBg="1"/>
      <p:bldP spid="1173528" grpId="0" animBg="1"/>
      <p:bldP spid="1173529" grpId="0" build="allAtOnce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Train and Test With Constraints</a:t>
            </a:r>
          </a:p>
        </p:txBody>
      </p:sp>
      <p:sp>
        <p:nvSpPr>
          <p:cNvPr id="4096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754380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AutoShape 7"/>
          <p:cNvSpPr>
            <a:spLocks noChangeArrowheads="1"/>
          </p:cNvSpPr>
          <p:nvPr/>
        </p:nvSpPr>
        <p:spPr bwMode="auto">
          <a:xfrm>
            <a:off x="6019800" y="1984955"/>
            <a:ext cx="2895600" cy="3224644"/>
          </a:xfrm>
          <a:prstGeom prst="foldedCorner">
            <a:avLst>
              <a:gd name="adj" fmla="val 12500"/>
            </a:avLst>
          </a:prstGeom>
          <a:solidFill>
            <a:srgbClr val="FFFFCC"/>
          </a:solidFill>
          <a:ln w="9360">
            <a:solidFill>
              <a:srgbClr val="FF9900"/>
            </a:solidFill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33CC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KEY :</a:t>
            </a:r>
          </a:p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solidFill>
                <a:srgbClr val="0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No need to modify </a:t>
            </a:r>
            <a:r>
              <a:rPr lang="en-US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the HMM </a:t>
            </a: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algorithm. </a:t>
            </a:r>
            <a:endParaRPr lang="en-US" dirty="0">
              <a:solidFill>
                <a:srgbClr val="0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dirty="0">
              <a:solidFill>
                <a:srgbClr val="0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marL="285750" indent="-285750" defTabSz="457200">
              <a:buClr>
                <a:srgbClr val="000000"/>
              </a:buClr>
              <a:buSzPct val="100000"/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33CC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Constraints</a:t>
            </a: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are </a:t>
            </a:r>
            <a:r>
              <a:rPr lang="en-US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used to </a:t>
            </a:r>
            <a:endParaRPr lang="en-US" dirty="0" smtClean="0">
              <a:solidFill>
                <a:srgbClr val="0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defTabSz="457200"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-US" b="1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train </a:t>
            </a:r>
            <a:r>
              <a:rPr lang="en-US" b="1" dirty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en-US" b="1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model </a:t>
            </a:r>
          </a:p>
          <a:p>
            <a:pPr marL="285750" indent="-285750" defTabSz="457200">
              <a:buClr>
                <a:srgbClr val="000000"/>
              </a:buClr>
              <a:buSzPct val="100000"/>
              <a:buFontTx/>
              <a:buChar char="-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Contribute both to a </a:t>
            </a:r>
            <a:r>
              <a:rPr lang="en-US" b="1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better model </a:t>
            </a: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and to </a:t>
            </a:r>
            <a:r>
              <a:rPr lang="en-US" b="1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better final predictions</a:t>
            </a:r>
            <a:r>
              <a:rPr lang="en-US" dirty="0" smtClean="0">
                <a:solidFill>
                  <a:srgbClr val="00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.</a:t>
            </a:r>
            <a:endParaRPr lang="en-US" dirty="0">
              <a:solidFill>
                <a:srgbClr val="00000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19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2286000"/>
            <a:ext cx="84582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endParaRPr lang="en-US" sz="2000" dirty="0" smtClean="0">
              <a:solidFill>
                <a:srgbClr val="0033CC"/>
              </a:solidFill>
            </a:endParaRP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>
              <a:solidFill>
                <a:srgbClr val="0033CC"/>
              </a:solidFill>
            </a:endParaRP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>
              <a:solidFill>
                <a:srgbClr val="0033CC"/>
              </a:solidFill>
            </a:endParaRP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>
              <a:solidFill>
                <a:srgbClr val="0033CC"/>
              </a:solidFill>
            </a:endParaRP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constraints’ weights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Independently of learning the model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Jointly, along with learning the model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Dealing with lack of supervision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/>
              <a:t>Constraints Driven Semi-Supervised learning (CODL)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UEM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Learning </a:t>
            </a:r>
            <a:r>
              <a:rPr lang="en-US" sz="1800" dirty="0"/>
              <a:t>Constrained Latent Representations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/>
              <a:t>Indirect </a:t>
            </a:r>
            <a:r>
              <a:rPr lang="en-US" sz="1800" dirty="0" smtClean="0"/>
              <a:t>Supervision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Learning </a:t>
            </a:r>
            <a:r>
              <a:rPr lang="en-US" dirty="0">
                <a:solidFill>
                  <a:srgbClr val="0033CC"/>
                </a:solidFill>
              </a:rPr>
              <a:t>Constrained </a:t>
            </a:r>
            <a:r>
              <a:rPr lang="en-US" dirty="0">
                <a:solidFill>
                  <a:srgbClr val="FF0000"/>
                </a:solidFill>
              </a:rPr>
              <a:t>Latent Representations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533400" y="9144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355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1811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0" y="3581400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8" name="Elbow Connector 17"/>
          <p:cNvCxnSpPr/>
          <p:nvPr/>
        </p:nvCxnSpPr>
        <p:spPr>
          <a:xfrm rot="5400000" flipH="1" flipV="1">
            <a:off x="3975548" y="2108648"/>
            <a:ext cx="1726305" cy="1600200"/>
          </a:xfrm>
          <a:prstGeom prst="bentConnector3">
            <a:avLst>
              <a:gd name="adj1" fmla="val 50000"/>
            </a:avLst>
          </a:prstGeom>
          <a:ln w="31750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410200" y="1447800"/>
            <a:ext cx="381000" cy="4572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324600"/>
            <a:ext cx="914400" cy="228600"/>
          </a:xfrm>
        </p:spPr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2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Value of Constraints in Semi-Supervised Learning</a:t>
            </a:r>
          </a:p>
        </p:txBody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533400" y="1066800"/>
            <a:ext cx="800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TW" sz="20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Objective function: </a:t>
            </a:r>
          </a:p>
        </p:txBody>
      </p:sp>
      <p:grpSp>
        <p:nvGrpSpPr>
          <p:cNvPr id="39941" name="Group 18"/>
          <p:cNvGrpSpPr>
            <a:grpSpLocks/>
          </p:cNvGrpSpPr>
          <p:nvPr/>
        </p:nvGrpSpPr>
        <p:grpSpPr bwMode="auto">
          <a:xfrm>
            <a:off x="152400" y="1866900"/>
            <a:ext cx="5715000" cy="4386263"/>
            <a:chOff x="152400" y="1866900"/>
            <a:chExt cx="5715000" cy="4386263"/>
          </a:xfrm>
        </p:grpSpPr>
        <p:pic>
          <p:nvPicPr>
            <p:cNvPr id="39954" name="Picture 5" descr="unsu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866900"/>
              <a:ext cx="5662613" cy="4001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3" name="Text Box 4"/>
            <p:cNvSpPr txBox="1">
              <a:spLocks noChangeArrowheads="1"/>
            </p:cNvSpPr>
            <p:nvPr/>
          </p:nvSpPr>
          <p:spPr bwMode="auto">
            <a:xfrm>
              <a:off x="762000" y="5791200"/>
              <a:ext cx="510540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TW" sz="2400" b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# of available labeled examples</a:t>
              </a:r>
            </a:p>
          </p:txBody>
        </p:sp>
      </p:grp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219200" y="2414588"/>
            <a:ext cx="4191000" cy="369887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b="1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Learning w 10 Constraints</a:t>
            </a:r>
          </a:p>
        </p:txBody>
      </p:sp>
      <p:sp>
        <p:nvSpPr>
          <p:cNvPr id="891911" name="Text Box 7"/>
          <p:cNvSpPr txBox="1">
            <a:spLocks noChangeArrowheads="1"/>
          </p:cNvSpPr>
          <p:nvPr/>
        </p:nvSpPr>
        <p:spPr bwMode="auto">
          <a:xfrm>
            <a:off x="6096000" y="2184400"/>
            <a:ext cx="2895600" cy="25542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TW" sz="2000" b="1" dirty="0">
                <a:latin typeface="+mj-lt"/>
                <a:ea typeface="Arial Unicode MS" pitchFamily="34" charset="-128"/>
                <a:cs typeface="Arial Unicode MS" pitchFamily="34" charset="-128"/>
              </a:rPr>
              <a:t>Constraints are used to Bootstrap a semi-supervised learner</a:t>
            </a:r>
            <a:r>
              <a:rPr lang="en-US" altLang="zh-TW" sz="2000" dirty="0"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000" dirty="0">
                <a:solidFill>
                  <a:srgbClr val="0066FF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Poor model</a:t>
            </a:r>
            <a:r>
              <a:rPr lang="en-US" altLang="zh-TW" sz="2000" dirty="0">
                <a:latin typeface="+mj-lt"/>
                <a:ea typeface="Arial Unicode MS" pitchFamily="34" charset="-128"/>
                <a:cs typeface="Arial Unicode MS" pitchFamily="34" charset="-128"/>
              </a:rPr>
              <a:t> + </a:t>
            </a:r>
            <a:r>
              <a:rPr lang="en-US" altLang="zh-TW" sz="2000" dirty="0">
                <a:solidFill>
                  <a:srgbClr val="FF000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constraints </a:t>
            </a:r>
            <a:r>
              <a:rPr lang="en-US" altLang="zh-TW" sz="2000" dirty="0">
                <a:latin typeface="+mj-lt"/>
                <a:ea typeface="Arial Unicode MS" pitchFamily="34" charset="-128"/>
                <a:cs typeface="Arial Unicode MS" pitchFamily="34" charset="-128"/>
              </a:rPr>
              <a:t>used to annotate unlabeled data, which in turn is used to keep training the model. </a:t>
            </a:r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990600" y="3429000"/>
            <a:ext cx="4572000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1003300" y="3429000"/>
            <a:ext cx="45720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6" name="Freeform 10"/>
          <p:cNvSpPr>
            <a:spLocks/>
          </p:cNvSpPr>
          <p:nvPr/>
        </p:nvSpPr>
        <p:spPr bwMode="auto">
          <a:xfrm>
            <a:off x="1066800" y="2514600"/>
            <a:ext cx="4495800" cy="2209800"/>
          </a:xfrm>
          <a:custGeom>
            <a:avLst/>
            <a:gdLst>
              <a:gd name="T0" fmla="*/ 0 w 2832"/>
              <a:gd name="T1" fmla="*/ 2147483647 h 1392"/>
              <a:gd name="T2" fmla="*/ 2147483647 w 2832"/>
              <a:gd name="T3" fmla="*/ 2147483647 h 1392"/>
              <a:gd name="T4" fmla="*/ 2147483647 w 2832"/>
              <a:gd name="T5" fmla="*/ 2147483647 h 1392"/>
              <a:gd name="T6" fmla="*/ 2147483647 w 2832"/>
              <a:gd name="T7" fmla="*/ 2147483647 h 1392"/>
              <a:gd name="T8" fmla="*/ 2147483647 w 2832"/>
              <a:gd name="T9" fmla="*/ 2147483647 h 1392"/>
              <a:gd name="T10" fmla="*/ 2147483647 w 2832"/>
              <a:gd name="T11" fmla="*/ 0 h 1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32"/>
              <a:gd name="T19" fmla="*/ 0 h 1392"/>
              <a:gd name="T20" fmla="*/ 2832 w 2832"/>
              <a:gd name="T21" fmla="*/ 1392 h 13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32" h="1392">
                <a:moveTo>
                  <a:pt x="0" y="1392"/>
                </a:moveTo>
                <a:cubicBezTo>
                  <a:pt x="196" y="1168"/>
                  <a:pt x="392" y="944"/>
                  <a:pt x="576" y="816"/>
                </a:cubicBezTo>
                <a:cubicBezTo>
                  <a:pt x="760" y="688"/>
                  <a:pt x="920" y="664"/>
                  <a:pt x="1104" y="624"/>
                </a:cubicBezTo>
                <a:cubicBezTo>
                  <a:pt x="1288" y="584"/>
                  <a:pt x="1488" y="600"/>
                  <a:pt x="1680" y="576"/>
                </a:cubicBezTo>
                <a:cubicBezTo>
                  <a:pt x="1872" y="552"/>
                  <a:pt x="2064" y="576"/>
                  <a:pt x="2256" y="480"/>
                </a:cubicBezTo>
                <a:cubicBezTo>
                  <a:pt x="2448" y="384"/>
                  <a:pt x="2736" y="80"/>
                  <a:pt x="2832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1028700" y="2057400"/>
            <a:ext cx="4533900" cy="34290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891916" name="Line 12"/>
          <p:cNvSpPr>
            <a:spLocks noChangeShapeType="1"/>
          </p:cNvSpPr>
          <p:nvPr/>
        </p:nvSpPr>
        <p:spPr bwMode="auto">
          <a:xfrm flipH="1" flipV="1">
            <a:off x="5029200" y="1600200"/>
            <a:ext cx="1676400" cy="1600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1917" name="Line 13"/>
          <p:cNvSpPr>
            <a:spLocks noChangeShapeType="1"/>
          </p:cNvSpPr>
          <p:nvPr/>
        </p:nvSpPr>
        <p:spPr bwMode="auto">
          <a:xfrm flipH="1" flipV="1">
            <a:off x="6477000" y="1600200"/>
            <a:ext cx="1600200" cy="16002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1143000" y="2057400"/>
            <a:ext cx="4267200" cy="3698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b="1">
                <a:solidFill>
                  <a:srgbClr val="0066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Learning w/o Constraints: 300 examples.</a:t>
            </a:r>
          </a:p>
        </p:txBody>
      </p:sp>
      <p:pic>
        <p:nvPicPr>
          <p:cNvPr id="3995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066800"/>
            <a:ext cx="44196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20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91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91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91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916" grpId="0" animBg="1"/>
      <p:bldP spid="8919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CoDL</a:t>
            </a:r>
            <a:r>
              <a:rPr lang="en-US" dirty="0" smtClean="0"/>
              <a:t> as Constrained Hard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Hard EM </a:t>
            </a:r>
            <a:r>
              <a:rPr lang="en-US" dirty="0" smtClean="0">
                <a:solidFill>
                  <a:srgbClr val="000000"/>
                </a:solidFill>
              </a:rPr>
              <a:t>is a popular variant of EM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While EM estimates a distribution over all </a:t>
            </a:r>
            <a:r>
              <a:rPr lang="en-US" dirty="0" smtClean="0">
                <a:solidFill>
                  <a:srgbClr val="0033CC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variables in the E-step,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… Hard EM predicts the best output in the E-step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0000"/>
                </a:solidFill>
                <a:latin typeface="cmmi10"/>
              </a:rPr>
              <a:t>y</a:t>
            </a:r>
            <a:r>
              <a:rPr lang="en-US" b="1" baseline="30000" dirty="0">
                <a:solidFill>
                  <a:srgbClr val="000000"/>
                </a:solidFill>
                <a:latin typeface="Century Gothic"/>
              </a:rPr>
              <a:t>*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=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Palatino Linotype"/>
              </a:rPr>
              <a:t>argmax</a:t>
            </a:r>
            <a:r>
              <a:rPr lang="en-US" b="1" baseline="-25000" dirty="0" err="1">
                <a:solidFill>
                  <a:srgbClr val="000000"/>
                </a:solidFill>
                <a:latin typeface="cmr10"/>
              </a:rPr>
              <a:t>y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(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y</a:t>
            </a:r>
            <a:r>
              <a:rPr lang="en-US" b="1" dirty="0" err="1">
                <a:solidFill>
                  <a:srgbClr val="000000"/>
                </a:solidFill>
                <a:latin typeface="Century Gothic"/>
                <a:cs typeface="Century Gothic"/>
              </a:rPr>
              <a:t>|</a:t>
            </a:r>
            <a:r>
              <a:rPr lang="en-US" b="1" dirty="0" err="1">
                <a:solidFill>
                  <a:srgbClr val="000000"/>
                </a:solidFill>
                <a:latin typeface="cmr10"/>
              </a:rPr>
              <a:t>x,w</a:t>
            </a:r>
            <a:r>
              <a:rPr lang="en-US" b="1" dirty="0" smtClean="0">
                <a:solidFill>
                  <a:srgbClr val="000000"/>
                </a:solidFill>
                <a:latin typeface="cmr10"/>
              </a:rPr>
              <a:t>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Alternatively, hard EM predicts a peaked distribution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000000"/>
                </a:solidFill>
                <a:latin typeface="cmmi10"/>
              </a:rPr>
              <a:t>q</a:t>
            </a:r>
            <a:r>
              <a:rPr lang="en-US" b="1" dirty="0" smtClean="0">
                <a:solidFill>
                  <a:srgbClr val="000000"/>
                </a:solidFill>
              </a:rPr>
              <a:t>(</a:t>
            </a:r>
            <a:r>
              <a:rPr lang="en-US" b="1" dirty="0" smtClean="0">
                <a:solidFill>
                  <a:srgbClr val="000000"/>
                </a:solidFill>
                <a:latin typeface="cmmi10"/>
              </a:rPr>
              <a:t>y</a:t>
            </a:r>
            <a:r>
              <a:rPr lang="en-US" b="1" dirty="0" smtClean="0">
                <a:solidFill>
                  <a:srgbClr val="000000"/>
                </a:solidFill>
              </a:rPr>
              <a:t>) = </a:t>
            </a:r>
            <a:r>
              <a:rPr lang="en-US" b="1" dirty="0" smtClean="0">
                <a:solidFill>
                  <a:srgbClr val="000000"/>
                </a:solidFill>
                <a:latin typeface="cmmi10"/>
                <a:ea typeface="cmmi10"/>
                <a:cs typeface="cmmi10"/>
              </a:rPr>
              <a:t>±</a:t>
            </a:r>
            <a:r>
              <a:rPr lang="en-US" b="1" baseline="-25000" dirty="0" smtClean="0">
                <a:solidFill>
                  <a:srgbClr val="000000"/>
                </a:solidFill>
                <a:latin typeface="cmmi10"/>
              </a:rPr>
              <a:t>y</a:t>
            </a:r>
            <a:r>
              <a:rPr lang="en-US" b="1" baseline="-25000" dirty="0" smtClean="0">
                <a:solidFill>
                  <a:srgbClr val="000000"/>
                </a:solidFill>
                <a:latin typeface="Tempus Sans ITC"/>
                <a:ea typeface="cmmi10"/>
                <a:cs typeface="cmmi10"/>
              </a:rPr>
              <a:t>=</a:t>
            </a:r>
            <a:r>
              <a:rPr lang="en-US" b="1" baseline="-25000" dirty="0" smtClean="0">
                <a:solidFill>
                  <a:srgbClr val="000000"/>
                </a:solidFill>
                <a:latin typeface="cmmi10"/>
              </a:rPr>
              <a:t>y</a:t>
            </a:r>
            <a:r>
              <a:rPr lang="en-US" b="1" baseline="-25000" dirty="0" smtClean="0">
                <a:solidFill>
                  <a:srgbClr val="000000"/>
                </a:solidFill>
                <a:latin typeface="Tempus Sans ITC"/>
                <a:ea typeface="cmmi10"/>
                <a:cs typeface="cmmi10"/>
              </a:rPr>
              <a:t>*</a:t>
            </a:r>
            <a:r>
              <a:rPr lang="en-US" sz="2800" b="1" dirty="0" smtClean="0">
                <a:solidFill>
                  <a:srgbClr val="000000"/>
                </a:solidFill>
              </a:rPr>
              <a:t>	</a:t>
            </a:r>
          </a:p>
          <a:p>
            <a:r>
              <a:rPr lang="en-US" sz="2200" dirty="0" smtClean="0">
                <a:solidFill>
                  <a:srgbClr val="000000"/>
                </a:solidFill>
              </a:rPr>
              <a:t>Constrained-Driven </a:t>
            </a:r>
            <a:r>
              <a:rPr lang="en-US" sz="2200" dirty="0">
                <a:solidFill>
                  <a:srgbClr val="000000"/>
                </a:solidFill>
              </a:rPr>
              <a:t>Learning (</a:t>
            </a:r>
            <a:r>
              <a:rPr lang="en-US" sz="2200" dirty="0" smtClean="0">
                <a:solidFill>
                  <a:srgbClr val="000000"/>
                </a:solidFill>
              </a:rPr>
              <a:t>CODL) </a:t>
            </a:r>
            <a:r>
              <a:rPr lang="en-US" sz="2200" dirty="0">
                <a:solidFill>
                  <a:srgbClr val="000000"/>
                </a:solidFill>
              </a:rPr>
              <a:t>– </a:t>
            </a:r>
            <a:r>
              <a:rPr lang="en-US" sz="2200" dirty="0" smtClean="0">
                <a:solidFill>
                  <a:srgbClr val="000000"/>
                </a:solidFill>
              </a:rPr>
              <a:t>can be viewed as a </a:t>
            </a:r>
            <a:r>
              <a:rPr lang="en-US" sz="2200" dirty="0" smtClean="0">
                <a:solidFill>
                  <a:srgbClr val="0033CC"/>
                </a:solidFill>
              </a:rPr>
              <a:t>constrained version of hard EM</a:t>
            </a:r>
            <a:r>
              <a:rPr lang="en-US" sz="2200" dirty="0" smtClean="0">
                <a:solidFill>
                  <a:srgbClr val="000000"/>
                </a:solidFill>
              </a:rPr>
              <a:t>: </a:t>
            </a:r>
          </a:p>
          <a:p>
            <a:endParaRPr lang="en-US" sz="22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rgbClr val="000000"/>
                </a:solidFill>
                <a:latin typeface="cmmi10"/>
              </a:rPr>
              <a:t>	</a:t>
            </a:r>
            <a:r>
              <a:rPr lang="en-US" sz="2200" dirty="0" smtClean="0">
                <a:solidFill>
                  <a:srgbClr val="000000"/>
                </a:solidFill>
                <a:latin typeface="cmmi10"/>
              </a:rPr>
              <a:t>	     </a:t>
            </a:r>
            <a:r>
              <a:rPr lang="en-US" b="1" dirty="0" smtClean="0">
                <a:solidFill>
                  <a:srgbClr val="000000"/>
                </a:solidFill>
                <a:latin typeface="cmmi10"/>
              </a:rPr>
              <a:t>y</a:t>
            </a:r>
            <a:r>
              <a:rPr lang="en-US" b="1" baseline="30000" dirty="0">
                <a:solidFill>
                  <a:srgbClr val="000000"/>
                </a:solidFill>
              </a:rPr>
              <a:t>*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=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Palatino Linotype"/>
              </a:rPr>
              <a:t>argmax</a:t>
            </a:r>
            <a:r>
              <a:rPr lang="en-US" b="1" baseline="-25000" dirty="0" err="1">
                <a:solidFill>
                  <a:srgbClr val="000000"/>
                </a:solidFill>
                <a:latin typeface="cmr10"/>
              </a:rPr>
              <a:t>y:Uy</a:t>
            </a:r>
            <a:r>
              <a:rPr lang="en-US" b="1" baseline="-25000" dirty="0">
                <a:solidFill>
                  <a:srgbClr val="000000"/>
                </a:solidFill>
                <a:latin typeface="cmsy10"/>
                <a:ea typeface="cmsy10"/>
                <a:cs typeface="cmsy10"/>
              </a:rPr>
              <a:t>·</a:t>
            </a:r>
            <a:r>
              <a:rPr lang="en-US" b="1" baseline="-25000" dirty="0">
                <a:solidFill>
                  <a:srgbClr val="000000"/>
                </a:solidFill>
                <a:latin typeface="cmr10"/>
              </a:rPr>
              <a:t> b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b="1" baseline="-25000" dirty="0">
                <a:solidFill>
                  <a:srgbClr val="000000"/>
                </a:solidFill>
                <a:latin typeface="cmmi10"/>
              </a:rPr>
              <a:t>w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(</a:t>
            </a:r>
            <a:r>
              <a:rPr lang="en-US" b="1" dirty="0" err="1">
                <a:solidFill>
                  <a:srgbClr val="000000"/>
                </a:solidFill>
                <a:latin typeface="cmmi10"/>
              </a:rPr>
              <a:t>y</a:t>
            </a:r>
            <a:r>
              <a:rPr lang="en-US" b="1" dirty="0" err="1">
                <a:solidFill>
                  <a:srgbClr val="000000"/>
                </a:solidFill>
                <a:cs typeface="Century Gothic"/>
              </a:rPr>
              <a:t>|</a:t>
            </a:r>
            <a:r>
              <a:rPr lang="en-US" b="1" dirty="0" err="1">
                <a:solidFill>
                  <a:srgbClr val="000000"/>
                </a:solidFill>
                <a:latin typeface="cmmi10"/>
              </a:rPr>
              <a:t>x</a:t>
            </a:r>
            <a:r>
              <a:rPr lang="en-US" b="1" dirty="0">
                <a:solidFill>
                  <a:srgbClr val="000000"/>
                </a:solidFill>
                <a:latin typeface="cmr10"/>
              </a:rPr>
              <a:t>)</a:t>
            </a:r>
            <a:endParaRPr lang="en-US" sz="3200" b="1" dirty="0"/>
          </a:p>
        </p:txBody>
      </p:sp>
      <p:sp>
        <p:nvSpPr>
          <p:cNvPr id="5" name="Rectangular Callout 4"/>
          <p:cNvSpPr/>
          <p:nvPr/>
        </p:nvSpPr>
        <p:spPr>
          <a:xfrm>
            <a:off x="5943600" y="4648200"/>
            <a:ext cx="1981200" cy="609600"/>
          </a:xfrm>
          <a:prstGeom prst="wedgeRectCallout">
            <a:avLst>
              <a:gd name="adj1" fmla="val -104809"/>
              <a:gd name="adj2" fmla="val 106866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Constraining the feasible set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83F18D4-0D70-44DE-A8FF-A8D5002D1168}" type="slidenum">
              <a:rPr lang="en-US" altLang="zh-TW" smtClean="0"/>
              <a:pPr>
                <a:defRPr/>
              </a:pPr>
              <a:t>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705995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Constrained EM: Two 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While Constrained-Driven </a:t>
            </a:r>
            <a:r>
              <a:rPr lang="en-US" dirty="0">
                <a:solidFill>
                  <a:srgbClr val="000000"/>
                </a:solidFill>
              </a:rPr>
              <a:t>Learning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[CODL</a:t>
            </a:r>
            <a:r>
              <a:rPr lang="en-US" sz="2000" dirty="0">
                <a:solidFill>
                  <a:srgbClr val="FF0000"/>
                </a:solidFill>
              </a:rPr>
              <a:t>; Chang et al, </a:t>
            </a:r>
            <a:r>
              <a:rPr lang="en-US" sz="2000" dirty="0" smtClean="0">
                <a:solidFill>
                  <a:srgbClr val="FF0000"/>
                </a:solidFill>
              </a:rPr>
              <a:t>07] </a:t>
            </a:r>
            <a:r>
              <a:rPr lang="en-US" dirty="0" smtClean="0">
                <a:solidFill>
                  <a:srgbClr val="000000"/>
                </a:solidFill>
              </a:rPr>
              <a:t>is a constrained version of </a:t>
            </a:r>
            <a:r>
              <a:rPr lang="en-US" dirty="0" smtClean="0">
                <a:solidFill>
                  <a:srgbClr val="0033CC"/>
                </a:solidFill>
              </a:rPr>
              <a:t>hard EM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mmi1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                       y</a:t>
            </a:r>
            <a:r>
              <a:rPr lang="en-US" baseline="30000" dirty="0">
                <a:solidFill>
                  <a:srgbClr val="000000"/>
                </a:solidFill>
              </a:rPr>
              <a:t>*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=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Palatino Linotype"/>
              </a:rPr>
              <a:t>argmax</a:t>
            </a:r>
            <a:r>
              <a:rPr lang="en-US" b="1" baseline="-25000" dirty="0" err="1">
                <a:solidFill>
                  <a:srgbClr val="000000"/>
                </a:solidFill>
                <a:latin typeface="cmr10"/>
              </a:rPr>
              <a:t>y:Uy</a:t>
            </a:r>
            <a:r>
              <a:rPr lang="en-US" b="1" baseline="-25000" dirty="0">
                <a:solidFill>
                  <a:srgbClr val="000000"/>
                </a:solidFill>
                <a:latin typeface="cmsy10"/>
                <a:ea typeface="cmsy10"/>
                <a:cs typeface="cmsy10"/>
              </a:rPr>
              <a:t>·</a:t>
            </a:r>
            <a:r>
              <a:rPr lang="en-US" b="1" baseline="-25000" dirty="0">
                <a:solidFill>
                  <a:srgbClr val="000000"/>
                </a:solidFill>
                <a:latin typeface="cmr10"/>
              </a:rPr>
              <a:t> b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</a:t>
            </a:r>
            <a:r>
              <a:rPr lang="en-US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baseline="-25000" dirty="0">
                <a:solidFill>
                  <a:srgbClr val="000000"/>
                </a:solidFill>
                <a:latin typeface="cmmi10"/>
              </a:rPr>
              <a:t>w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mmi10"/>
              </a:rPr>
              <a:t>y</a:t>
            </a:r>
            <a:r>
              <a:rPr lang="en-US" dirty="0" err="1">
                <a:solidFill>
                  <a:srgbClr val="000000"/>
                </a:solidFill>
                <a:cs typeface="Century Gothic"/>
              </a:rPr>
              <a:t>|</a:t>
            </a:r>
            <a:r>
              <a:rPr lang="en-US" dirty="0" err="1">
                <a:solidFill>
                  <a:srgbClr val="000000"/>
                </a:solidFill>
                <a:latin typeface="cmmi10"/>
              </a:rPr>
              <a:t>x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)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… It is possible to derive a constrained version of </a:t>
            </a:r>
            <a:r>
              <a:rPr lang="en-US" dirty="0" smtClean="0">
                <a:solidFill>
                  <a:srgbClr val="0033CC"/>
                </a:solidFill>
              </a:rPr>
              <a:t>EM: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To do that, constraints are relaxed into </a:t>
            </a:r>
            <a:r>
              <a:rPr lang="en-US" dirty="0" smtClean="0">
                <a:solidFill>
                  <a:srgbClr val="0033CC"/>
                </a:solidFill>
              </a:rPr>
              <a:t>expectation constraints </a:t>
            </a:r>
            <a:r>
              <a:rPr lang="en-US" dirty="0" smtClean="0">
                <a:solidFill>
                  <a:srgbClr val="000000"/>
                </a:solidFill>
              </a:rPr>
              <a:t>on the posterior probability </a:t>
            </a:r>
            <a:r>
              <a:rPr lang="en-US" dirty="0" smtClean="0">
                <a:solidFill>
                  <a:srgbClr val="FF0000"/>
                </a:solidFill>
              </a:rPr>
              <a:t>q</a:t>
            </a:r>
            <a:r>
              <a:rPr lang="en-US" b="1" dirty="0" smtClean="0">
                <a:solidFill>
                  <a:srgbClr val="000000"/>
                </a:solidFill>
                <a:latin typeface="cmr10"/>
              </a:rPr>
              <a:t>: 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0000"/>
                </a:solidFill>
                <a:latin typeface="Palatino Linotype"/>
                <a:sym typeface="Symbol"/>
              </a:rPr>
              <a:t>E</a:t>
            </a:r>
            <a:r>
              <a:rPr lang="en-US" b="1" baseline="-25000" dirty="0" err="1" smtClean="0">
                <a:solidFill>
                  <a:srgbClr val="000000"/>
                </a:solidFill>
                <a:latin typeface="cmmi10"/>
                <a:sym typeface="Symbol"/>
              </a:rPr>
              <a:t>q</a:t>
            </a:r>
            <a:r>
              <a:rPr lang="en-US" b="1" dirty="0" smtClean="0">
                <a:solidFill>
                  <a:srgbClr val="000000"/>
                </a:solidFill>
                <a:latin typeface="cmr10"/>
                <a:sym typeface="Symbol"/>
              </a:rPr>
              <a:t>[</a:t>
            </a:r>
            <a:r>
              <a:rPr lang="en-US" b="1" dirty="0" err="1" smtClean="0">
                <a:solidFill>
                  <a:srgbClr val="000000"/>
                </a:solidFill>
                <a:latin typeface="cmmi10"/>
                <a:sym typeface="Symbol"/>
              </a:rPr>
              <a:t>Uy</a:t>
            </a:r>
            <a:r>
              <a:rPr lang="en-US" b="1" dirty="0" smtClean="0">
                <a:solidFill>
                  <a:srgbClr val="000000"/>
                </a:solidFill>
                <a:latin typeface="cmr10"/>
                <a:sym typeface="Symbol"/>
              </a:rPr>
              <a:t>] </a:t>
            </a:r>
            <a:r>
              <a:rPr lang="en-US" b="1" dirty="0" smtClean="0">
                <a:solidFill>
                  <a:srgbClr val="000000"/>
                </a:solidFill>
                <a:latin typeface="cmsy10"/>
                <a:ea typeface="cmsy10"/>
                <a:cs typeface="cmsy10"/>
                <a:sym typeface="Symbol"/>
              </a:rPr>
              <a:t>·</a:t>
            </a:r>
            <a:r>
              <a:rPr lang="en-US" b="1" dirty="0" smtClean="0">
                <a:solidFill>
                  <a:srgbClr val="000000"/>
                </a:solidFill>
                <a:latin typeface="cmr10"/>
                <a:sym typeface="Symbol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cmmi10"/>
                <a:sym typeface="Symbol"/>
              </a:rPr>
              <a:t>b</a:t>
            </a:r>
          </a:p>
          <a:p>
            <a:r>
              <a:rPr lang="en-US" dirty="0" smtClean="0"/>
              <a:t>The E-step now becomes:</a:t>
            </a:r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 smtClean="0">
                <a:solidFill>
                  <a:srgbClr val="0033CC"/>
                </a:solidFill>
              </a:rPr>
              <a:t>             </a:t>
            </a:r>
            <a:r>
              <a:rPr lang="en-US" dirty="0" smtClean="0"/>
              <a:t>q’ = </a:t>
            </a:r>
            <a:endParaRPr lang="en-US" dirty="0">
              <a:solidFill>
                <a:srgbClr val="0033CC"/>
              </a:solidFill>
            </a:endParaRPr>
          </a:p>
          <a:p>
            <a:endParaRPr lang="en-US" dirty="0" smtClean="0">
              <a:solidFill>
                <a:srgbClr val="0033CC"/>
              </a:solidFill>
            </a:endParaRPr>
          </a:p>
          <a:p>
            <a:r>
              <a:rPr lang="en-US" dirty="0" smtClean="0"/>
              <a:t>This is the </a:t>
            </a:r>
            <a:r>
              <a:rPr lang="en-US" dirty="0" smtClean="0">
                <a:solidFill>
                  <a:srgbClr val="0033CC"/>
                </a:solidFill>
              </a:rPr>
              <a:t>Posterior </a:t>
            </a:r>
            <a:r>
              <a:rPr lang="en-US" dirty="0">
                <a:solidFill>
                  <a:srgbClr val="0033CC"/>
                </a:solidFill>
              </a:rPr>
              <a:t>R</a:t>
            </a:r>
            <a:r>
              <a:rPr lang="en-US" dirty="0" smtClean="0">
                <a:solidFill>
                  <a:srgbClr val="0033CC"/>
                </a:solidFill>
              </a:rPr>
              <a:t>egularization  model </a:t>
            </a:r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 smtClean="0">
                <a:solidFill>
                  <a:srgbClr val="FF0000"/>
                </a:solidFill>
              </a:rPr>
              <a:t>PR</a:t>
            </a:r>
            <a:r>
              <a:rPr lang="en-US" sz="2000" dirty="0">
                <a:solidFill>
                  <a:srgbClr val="FF0000"/>
                </a:solidFill>
              </a:rPr>
              <a:t>; </a:t>
            </a:r>
            <a:r>
              <a:rPr lang="en-US" sz="2000" dirty="0" err="1">
                <a:solidFill>
                  <a:srgbClr val="FF0000"/>
                </a:solidFill>
              </a:rPr>
              <a:t>Ganchev</a:t>
            </a:r>
            <a:r>
              <a:rPr lang="en-US" sz="2000" dirty="0">
                <a:solidFill>
                  <a:srgbClr val="FF0000"/>
                </a:solidFill>
              </a:rPr>
              <a:t> et al, </a:t>
            </a:r>
            <a:r>
              <a:rPr lang="en-US" sz="2000" dirty="0" smtClean="0">
                <a:solidFill>
                  <a:srgbClr val="FF0000"/>
                </a:solidFill>
              </a:rPr>
              <a:t>10]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714" y="5098177"/>
            <a:ext cx="5560686" cy="693023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>
          <a:xfrm>
            <a:off x="5333553" y="1600200"/>
            <a:ext cx="1981200" cy="609600"/>
          </a:xfrm>
          <a:prstGeom prst="wedgeRectCallout">
            <a:avLst>
              <a:gd name="adj1" fmla="val -71007"/>
              <a:gd name="adj2" fmla="val 113204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Constraining the feasible set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83F18D4-0D70-44DE-A8FF-A8D5002D1168}" type="slidenum">
              <a:rPr lang="en-US" altLang="zh-TW" smtClean="0"/>
              <a:pPr>
                <a:defRPr/>
              </a:pPr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29432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(Constrained) EM to use?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There is a lot of literature on EM </a:t>
                </a:r>
                <a:r>
                  <a:rPr lang="en-US" dirty="0" err="1" smtClean="0"/>
                  <a:t>vs</a:t>
                </a:r>
                <a:r>
                  <a:rPr lang="en-US" dirty="0" smtClean="0"/>
                  <a:t> hard EM</a:t>
                </a:r>
              </a:p>
              <a:p>
                <a:pPr lvl="1"/>
                <a:r>
                  <a:rPr lang="en-US" dirty="0" smtClean="0"/>
                  <a:t>Experimentally, the bottom line is that with a good enough (???) initialization point, hard EM is probably better (and more efficient).</a:t>
                </a:r>
              </a:p>
              <a:p>
                <a:pPr lvl="2"/>
                <a:r>
                  <a:rPr lang="en-US" sz="1800" dirty="0" smtClean="0"/>
                  <a:t>E.g., EM </a:t>
                </a:r>
                <a:r>
                  <a:rPr lang="en-US" sz="1800" dirty="0" err="1" smtClean="0"/>
                  <a:t>vs</a:t>
                </a:r>
                <a:r>
                  <a:rPr lang="en-US" sz="1800" dirty="0" smtClean="0"/>
                  <a:t> hard EM (</a:t>
                </a:r>
                <a:r>
                  <a:rPr lang="en-US" sz="1800" dirty="0" err="1" smtClean="0"/>
                  <a:t>Spitkovsky</a:t>
                </a:r>
                <a:r>
                  <a:rPr lang="en-US" sz="1800" dirty="0" smtClean="0"/>
                  <a:t> et al, 10)</a:t>
                </a:r>
              </a:p>
              <a:p>
                <a:r>
                  <a:rPr lang="en-US" dirty="0" smtClean="0"/>
                  <a:t>Similar issues exist in the constrained case: </a:t>
                </a:r>
                <a:r>
                  <a:rPr lang="en-US" dirty="0" smtClean="0">
                    <a:solidFill>
                      <a:srgbClr val="0033CC"/>
                    </a:solidFill>
                  </a:rPr>
                  <a:t>CoDL vs. PR</a:t>
                </a:r>
              </a:p>
              <a:p>
                <a:r>
                  <a:rPr lang="en-US" dirty="0" smtClean="0">
                    <a:solidFill>
                      <a:srgbClr val="FF0000"/>
                    </a:solidFill>
                  </a:rPr>
                  <a:t>New – </a:t>
                </a:r>
                <a:r>
                  <a:rPr lang="en-US" dirty="0" smtClean="0"/>
                  <a:t>Unified EM (UEM)  </a:t>
                </a:r>
              </a:p>
              <a:p>
                <a:pPr lvl="1"/>
                <a:r>
                  <a:rPr lang="en-US" sz="1800" dirty="0" smtClean="0">
                    <a:solidFill>
                      <a:srgbClr val="0033CC"/>
                    </a:solidFill>
                  </a:rPr>
                  <a:t>[Samdani et. al., NAACL-12]</a:t>
                </a:r>
              </a:p>
              <a:p>
                <a:pPr lvl="1"/>
                <a:r>
                  <a:rPr lang="en-US" dirty="0" smtClean="0"/>
                  <a:t>UEM is a family of EM algorithms, </a:t>
                </a:r>
                <a:r>
                  <a:rPr lang="en-US" dirty="0"/>
                  <a:t>p</a:t>
                </a:r>
                <a:r>
                  <a:rPr lang="en-US" sz="2000" b="0" dirty="0" smtClean="0"/>
                  <a:t>arameterized by a single parameter 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0033CC"/>
                        </a:solidFill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sz="2000" b="0" i="1" dirty="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000" b="0" dirty="0" smtClean="0"/>
                  <a:t>that </a:t>
                </a:r>
              </a:p>
              <a:p>
                <a:pPr lvl="2"/>
                <a:r>
                  <a:rPr lang="en-US" sz="2000" b="0" dirty="0" smtClean="0"/>
                  <a:t>Provides a </a:t>
                </a:r>
                <a:r>
                  <a:rPr lang="en-US" sz="2000" b="0" dirty="0" smtClean="0">
                    <a:solidFill>
                      <a:srgbClr val="FF0000"/>
                    </a:solidFill>
                  </a:rPr>
                  <a:t>continuum of algorithms </a:t>
                </a:r>
                <a:r>
                  <a:rPr lang="en-US" sz="2000" b="0" dirty="0" smtClean="0"/>
                  <a:t>– from EM to hard EM, and infinitely many new EM algorithms in between.  </a:t>
                </a:r>
              </a:p>
              <a:p>
                <a:pPr lvl="2"/>
                <a:r>
                  <a:rPr lang="en-US" sz="2000" b="0" dirty="0" smtClean="0"/>
                  <a:t>Implementation wise, not more complicated than EM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444" t="-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83F18D4-0D70-44DE-A8FF-A8D5002D1168}" type="slidenum">
              <a:rPr lang="en-US" altLang="zh-TW" smtClean="0"/>
              <a:pPr>
                <a:defRPr/>
              </a:pPr>
              <a:t>23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37477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1493520"/>
            <a:ext cx="8463280" cy="486283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EM (PR) minimizes the KL-Divergence  </a:t>
            </a:r>
            <a:r>
              <a:rPr lang="en-US" dirty="0">
                <a:solidFill>
                  <a:srgbClr val="000000"/>
                </a:solidFill>
                <a:latin typeface="cmmi10"/>
              </a:rPr>
              <a:t>KL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q 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P 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mmi10"/>
              </a:rPr>
              <a:t>y</a:t>
            </a:r>
            <a:r>
              <a:rPr lang="en-US" dirty="0" err="1">
                <a:solidFill>
                  <a:srgbClr val="000000"/>
                </a:solidFill>
              </a:rPr>
              <a:t>|</a:t>
            </a:r>
            <a:r>
              <a:rPr lang="en-US" dirty="0" err="1">
                <a:solidFill>
                  <a:srgbClr val="000000"/>
                </a:solidFill>
                <a:latin typeface="cmmi10"/>
              </a:rPr>
              <a:t>x;w</a:t>
            </a:r>
            <a:r>
              <a:rPr lang="en-US" dirty="0" smtClean="0">
                <a:solidFill>
                  <a:srgbClr val="000000"/>
                </a:solidFill>
              </a:rPr>
              <a:t>)) 	       	            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KL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q</a:t>
            </a:r>
            <a:r>
              <a:rPr lang="en-US" dirty="0" smtClean="0">
                <a:solidFill>
                  <a:srgbClr val="000000"/>
                </a:solidFill>
                <a:latin typeface="cmr10"/>
              </a:rPr>
              <a:t> , 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) = </a:t>
            </a:r>
            <a:r>
              <a:rPr lang="en-US" dirty="0" smtClean="0">
                <a:solidFill>
                  <a:srgbClr val="000000"/>
                </a:solidFill>
                <a:latin typeface="Symbol"/>
                <a:sym typeface="Symbol"/>
              </a:rPr>
              <a:t></a:t>
            </a:r>
            <a:r>
              <a:rPr lang="en-US" sz="2800" baseline="-25000" dirty="0" smtClean="0">
                <a:solidFill>
                  <a:srgbClr val="000000"/>
                </a:solidFill>
                <a:latin typeface="cmmi10"/>
                <a:sym typeface="Symbol"/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mmi10"/>
              </a:rPr>
              <a:t>q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mmi10"/>
                <a:cs typeface="cmmi10"/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 log </a:t>
            </a:r>
            <a:r>
              <a:rPr lang="en-US" dirty="0" smtClean="0">
                <a:solidFill>
                  <a:srgbClr val="0000FF"/>
                </a:solidFill>
                <a:latin typeface="cmmi10"/>
              </a:rPr>
              <a:t>q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mmi10"/>
                <a:cs typeface="cmmi10"/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  <a:r>
              <a:rPr lang="en-US" dirty="0" smtClean="0">
                <a:solidFill>
                  <a:srgbClr val="000000"/>
                </a:solidFill>
              </a:rPr>
              <a:t>–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mmi10"/>
              </a:rPr>
              <a:t>q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mmi10"/>
                <a:cs typeface="cmmi10"/>
              </a:rPr>
              <a:t>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) log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mmi10"/>
              </a:rPr>
              <a:t>p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cmmi10"/>
                <a:cs typeface="cmmi10"/>
              </a:rPr>
              <a:t>y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UEM changes the E-step of standard EM and minimizes a modified KL divergence </a:t>
            </a:r>
            <a:r>
              <a:rPr lang="en-US" dirty="0" smtClean="0">
                <a:latin typeface="cmmi10"/>
              </a:rPr>
              <a:t>KL</a:t>
            </a:r>
            <a:r>
              <a:rPr lang="en-US" dirty="0" smtClean="0"/>
              <a:t>(</a:t>
            </a:r>
            <a:r>
              <a:rPr lang="en-US" dirty="0" smtClean="0">
                <a:latin typeface="cmmi10"/>
              </a:rPr>
              <a:t>q</a:t>
            </a:r>
            <a:r>
              <a:rPr lang="en-US" dirty="0" smtClean="0">
                <a:latin typeface="cmr10"/>
              </a:rPr>
              <a:t> , </a:t>
            </a:r>
            <a:r>
              <a:rPr lang="en-US" dirty="0" smtClean="0">
                <a:latin typeface="cmmi10"/>
              </a:rPr>
              <a:t>P </a:t>
            </a:r>
            <a:r>
              <a:rPr lang="en-US" dirty="0" smtClean="0"/>
              <a:t>(</a:t>
            </a:r>
            <a:r>
              <a:rPr lang="en-US" dirty="0" err="1" smtClean="0">
                <a:latin typeface="cmmi10"/>
              </a:rPr>
              <a:t>y</a:t>
            </a:r>
            <a:r>
              <a:rPr lang="en-US" dirty="0" err="1" smtClean="0"/>
              <a:t>|</a:t>
            </a:r>
            <a:r>
              <a:rPr lang="en-US" dirty="0" err="1" smtClean="0">
                <a:latin typeface="cmmi10"/>
              </a:rPr>
              <a:t>x;w</a:t>
            </a:r>
            <a:r>
              <a:rPr lang="en-US" dirty="0" smtClean="0"/>
              <a:t>)</a:t>
            </a:r>
            <a:r>
              <a:rPr lang="en-US" dirty="0" smtClean="0">
                <a:solidFill>
                  <a:srgbClr val="000000"/>
                </a:solidFill>
              </a:rPr>
              <a:t>; </a:t>
            </a:r>
            <a:r>
              <a:rPr lang="en-US" b="1" dirty="0" smtClean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dirty="0" smtClean="0">
                <a:solidFill>
                  <a:srgbClr val="000000"/>
                </a:solidFill>
              </a:rPr>
              <a:t>) where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0000"/>
                </a:solidFill>
                <a:latin typeface="cmmi10"/>
              </a:rPr>
              <a:t>KL</a:t>
            </a:r>
            <a:r>
              <a:rPr lang="en-US" dirty="0">
                <a:solidFill>
                  <a:srgbClr val="000000"/>
                </a:solidFill>
              </a:rPr>
              <a:t>(</a:t>
            </a:r>
            <a:r>
              <a:rPr lang="en-US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dirty="0">
                <a:solidFill>
                  <a:srgbClr val="000000"/>
                </a:solidFill>
                <a:latin typeface="cmr10"/>
              </a:rPr>
              <a:t> , </a:t>
            </a:r>
            <a:r>
              <a:rPr lang="en-US" dirty="0" smtClean="0">
                <a:solidFill>
                  <a:srgbClr val="000000"/>
                </a:solidFill>
                <a:latin typeface="cmmi10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; </a:t>
            </a:r>
            <a:r>
              <a:rPr lang="en-US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dirty="0" smtClean="0">
                <a:solidFill>
                  <a:srgbClr val="000000"/>
                </a:solidFill>
              </a:rPr>
              <a:t>) = </a:t>
            </a:r>
            <a:r>
              <a:rPr lang="en-US" dirty="0">
                <a:solidFill>
                  <a:srgbClr val="000000"/>
                </a:solidFill>
                <a:latin typeface="Symbol"/>
                <a:sym typeface="Symbol"/>
              </a:rPr>
              <a:t></a:t>
            </a:r>
            <a:r>
              <a:rPr lang="en-US" sz="2800" baseline="-25000" dirty="0">
                <a:solidFill>
                  <a:srgbClr val="000000"/>
                </a:solidFill>
                <a:latin typeface="cmmi10"/>
                <a:sym typeface="Symbol"/>
              </a:rPr>
              <a:t>y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mmi10"/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  <a:latin typeface="cmmi10"/>
                <a:cs typeface="cmmi10"/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) log </a:t>
            </a:r>
            <a:r>
              <a:rPr lang="en-US" dirty="0">
                <a:solidFill>
                  <a:srgbClr val="0000FF"/>
                </a:solidFill>
                <a:latin typeface="cmmi10"/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  <a:latin typeface="cmmi10"/>
                <a:cs typeface="cmmi10"/>
              </a:rPr>
              <a:t>y</a:t>
            </a:r>
            <a:r>
              <a:rPr lang="en-US" dirty="0">
                <a:solidFill>
                  <a:srgbClr val="0000FF"/>
                </a:solidFill>
              </a:rPr>
              <a:t>) </a:t>
            </a:r>
            <a:r>
              <a:rPr lang="en-US" dirty="0">
                <a:solidFill>
                  <a:srgbClr val="000000"/>
                </a:solidFill>
              </a:rPr>
              <a:t>– </a:t>
            </a:r>
            <a:r>
              <a:rPr lang="en-US" dirty="0">
                <a:solidFill>
                  <a:srgbClr val="CC6600"/>
                </a:solidFill>
                <a:latin typeface="cmmi10"/>
              </a:rPr>
              <a:t>q</a:t>
            </a:r>
            <a:r>
              <a:rPr lang="en-US" dirty="0">
                <a:solidFill>
                  <a:srgbClr val="CC6600"/>
                </a:solidFill>
              </a:rPr>
              <a:t>(</a:t>
            </a:r>
            <a:r>
              <a:rPr lang="en-US" dirty="0">
                <a:solidFill>
                  <a:srgbClr val="CC6600"/>
                </a:solidFill>
                <a:latin typeface="cmmi10"/>
                <a:cs typeface="cmmi10"/>
              </a:rPr>
              <a:t>y</a:t>
            </a:r>
            <a:r>
              <a:rPr lang="en-US" dirty="0">
                <a:solidFill>
                  <a:srgbClr val="CC6600"/>
                </a:solidFill>
              </a:rPr>
              <a:t>) log </a:t>
            </a:r>
            <a:r>
              <a:rPr lang="en-US" dirty="0">
                <a:solidFill>
                  <a:srgbClr val="CC6600"/>
                </a:solidFill>
                <a:latin typeface="cmmi10"/>
              </a:rPr>
              <a:t>p</a:t>
            </a:r>
            <a:r>
              <a:rPr lang="en-US" dirty="0">
                <a:solidFill>
                  <a:srgbClr val="CC6600"/>
                </a:solidFill>
              </a:rPr>
              <a:t>(</a:t>
            </a:r>
            <a:r>
              <a:rPr lang="en-US" dirty="0">
                <a:solidFill>
                  <a:srgbClr val="CC6600"/>
                </a:solidFill>
                <a:latin typeface="cmmi10"/>
                <a:cs typeface="cmmi10"/>
              </a:rPr>
              <a:t>y</a:t>
            </a:r>
            <a:r>
              <a:rPr lang="en-US" dirty="0">
                <a:solidFill>
                  <a:srgbClr val="CC6600"/>
                </a:solidFill>
              </a:rPr>
              <a:t>)</a:t>
            </a: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Provably: Different </a:t>
            </a:r>
            <a:r>
              <a:rPr lang="en-US" dirty="0" smtClean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dirty="0" smtClean="0">
                <a:solidFill>
                  <a:srgbClr val="000000"/>
                </a:solidFill>
              </a:rPr>
              <a:t> values </a:t>
            </a:r>
            <a:r>
              <a:rPr lang="en-US" sz="3200" dirty="0" smtClean="0">
                <a:solidFill>
                  <a:srgbClr val="000000"/>
                </a:solidFill>
                <a:latin typeface="cmsy10"/>
                <a:ea typeface="cmsy10"/>
                <a:cs typeface="cmsy10"/>
              </a:rPr>
              <a:t>!</a:t>
            </a:r>
            <a:r>
              <a:rPr lang="en-US" dirty="0" smtClean="0">
                <a:solidFill>
                  <a:srgbClr val="000000"/>
                </a:solidFill>
              </a:rPr>
              <a:t> different EM algorithms</a:t>
            </a:r>
          </a:p>
          <a:p>
            <a:endParaRPr lang="en-US" dirty="0">
              <a:latin typeface="cmmi10"/>
              <a:ea typeface="cmmi10"/>
              <a:cs typeface="cmmi10"/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  <a:latin typeface="cmmi10"/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886200" y="3654970"/>
            <a:ext cx="325120" cy="648975"/>
            <a:chOff x="3799840" y="5090160"/>
            <a:chExt cx="325120" cy="648975"/>
          </a:xfrm>
        </p:grpSpPr>
        <p:sp>
          <p:nvSpPr>
            <p:cNvPr id="8" name="Oval 7"/>
            <p:cNvSpPr/>
            <p:nvPr/>
          </p:nvSpPr>
          <p:spPr>
            <a:xfrm>
              <a:off x="3799840" y="5090160"/>
              <a:ext cx="325120" cy="3987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endCxn id="8" idx="4"/>
            </p:cNvCxnSpPr>
            <p:nvPr/>
          </p:nvCxnSpPr>
          <p:spPr>
            <a:xfrm flipV="1">
              <a:off x="3962400" y="5488936"/>
              <a:ext cx="0" cy="2501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3962400" y="4343400"/>
            <a:ext cx="32879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Changes the entropy of the posterior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Unified EM (UEM)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7053463" y="2349064"/>
            <a:ext cx="1869820" cy="431476"/>
          </a:xfrm>
          <a:prstGeom prst="wedgeRectCallout">
            <a:avLst>
              <a:gd name="adj1" fmla="val -111106"/>
              <a:gd name="adj2" fmla="val -56939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Neal &amp; Hinton 99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83F18D4-0D70-44DE-A8FF-A8D5002D1168}" type="slidenum">
              <a:rPr lang="en-US" altLang="zh-TW" smtClean="0"/>
              <a:pPr>
                <a:defRPr/>
              </a:pPr>
              <a:t>24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384085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 of Changing </a:t>
            </a:r>
            <a:r>
              <a:rPr lang="en-US" dirty="0" smtClean="0">
                <a:latin typeface="cmmi10"/>
                <a:ea typeface="cmmi10"/>
                <a:cs typeface="cmmi10"/>
              </a:rPr>
              <a:t>°</a:t>
            </a:r>
            <a:endParaRPr lang="en-US" dirty="0">
              <a:latin typeface="cmmi1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00267" y="5388226"/>
            <a:ext cx="160972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500267" y="4037958"/>
            <a:ext cx="0" cy="13620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3220867" y="4723750"/>
            <a:ext cx="1771650" cy="714383"/>
          </a:xfrm>
          <a:custGeom>
            <a:avLst/>
            <a:gdLst>
              <a:gd name="connsiteX0" fmla="*/ 2362200 w 2362200"/>
              <a:gd name="connsiteY0" fmla="*/ 762008 h 952508"/>
              <a:gd name="connsiteX1" fmla="*/ 1955800 w 2362200"/>
              <a:gd name="connsiteY1" fmla="*/ 8 h 952508"/>
              <a:gd name="connsiteX2" fmla="*/ 1219200 w 2362200"/>
              <a:gd name="connsiteY2" fmla="*/ 774708 h 952508"/>
              <a:gd name="connsiteX3" fmla="*/ 673100 w 2362200"/>
              <a:gd name="connsiteY3" fmla="*/ 457208 h 952508"/>
              <a:gd name="connsiteX4" fmla="*/ 0 w 2362200"/>
              <a:gd name="connsiteY4" fmla="*/ 952508 h 952508"/>
              <a:gd name="connsiteX5" fmla="*/ 0 w 2362200"/>
              <a:gd name="connsiteY5" fmla="*/ 952508 h 952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2200" h="952508">
                <a:moveTo>
                  <a:pt x="2362200" y="762008"/>
                </a:moveTo>
                <a:cubicBezTo>
                  <a:pt x="2254250" y="379949"/>
                  <a:pt x="2146300" y="-2109"/>
                  <a:pt x="1955800" y="8"/>
                </a:cubicBezTo>
                <a:cubicBezTo>
                  <a:pt x="1765300" y="2125"/>
                  <a:pt x="1432983" y="698508"/>
                  <a:pt x="1219200" y="774708"/>
                </a:cubicBezTo>
                <a:cubicBezTo>
                  <a:pt x="1005417" y="850908"/>
                  <a:pt x="876300" y="427575"/>
                  <a:pt x="673100" y="457208"/>
                </a:cubicBezTo>
                <a:cubicBezTo>
                  <a:pt x="469900" y="486841"/>
                  <a:pt x="0" y="952508"/>
                  <a:pt x="0" y="952508"/>
                </a:cubicBezTo>
                <a:lnTo>
                  <a:pt x="0" y="952508"/>
                </a:ln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76117" y="2133600"/>
            <a:ext cx="1609738" cy="1362075"/>
            <a:chOff x="776117" y="2133600"/>
            <a:chExt cx="1609738" cy="1362075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776130" y="3493514"/>
              <a:ext cx="16097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776117" y="2133600"/>
              <a:ext cx="0" cy="13620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76130" y="3339630"/>
              <a:ext cx="160972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6141867" y="4267540"/>
            <a:ext cx="1872616" cy="1591430"/>
            <a:chOff x="6141867" y="4267540"/>
            <a:chExt cx="1872616" cy="1591430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6404758" y="5858970"/>
              <a:ext cx="16097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6404745" y="4489974"/>
              <a:ext cx="0" cy="13620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reeform 35"/>
            <p:cNvSpPr/>
            <p:nvPr/>
          </p:nvSpPr>
          <p:spPr>
            <a:xfrm>
              <a:off x="6141867" y="4267540"/>
              <a:ext cx="1846048" cy="1516891"/>
            </a:xfrm>
            <a:custGeom>
              <a:avLst/>
              <a:gdLst>
                <a:gd name="connsiteX0" fmla="*/ 0 w 2461397"/>
                <a:gd name="connsiteY0" fmla="*/ 1943284 h 2022516"/>
                <a:gd name="connsiteX1" fmla="*/ 508000 w 2461397"/>
                <a:gd name="connsiteY1" fmla="*/ 1879784 h 2022516"/>
                <a:gd name="connsiteX2" fmla="*/ 596900 w 2461397"/>
                <a:gd name="connsiteY2" fmla="*/ 914584 h 2022516"/>
                <a:gd name="connsiteX3" fmla="*/ 825500 w 2461397"/>
                <a:gd name="connsiteY3" fmla="*/ 1854384 h 2022516"/>
                <a:gd name="connsiteX4" fmla="*/ 1498600 w 2461397"/>
                <a:gd name="connsiteY4" fmla="*/ 1752784 h 2022516"/>
                <a:gd name="connsiteX5" fmla="*/ 1663700 w 2461397"/>
                <a:gd name="connsiteY5" fmla="*/ 184 h 2022516"/>
                <a:gd name="connsiteX6" fmla="*/ 1841500 w 2461397"/>
                <a:gd name="connsiteY6" fmla="*/ 1867084 h 2022516"/>
                <a:gd name="connsiteX7" fmla="*/ 2425700 w 2461397"/>
                <a:gd name="connsiteY7" fmla="*/ 1917884 h 2022516"/>
                <a:gd name="connsiteX8" fmla="*/ 2400300 w 2461397"/>
                <a:gd name="connsiteY8" fmla="*/ 1892484 h 202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61397" h="2022516">
                  <a:moveTo>
                    <a:pt x="0" y="1943284"/>
                  </a:moveTo>
                  <a:cubicBezTo>
                    <a:pt x="204258" y="1997259"/>
                    <a:pt x="408517" y="2051234"/>
                    <a:pt x="508000" y="1879784"/>
                  </a:cubicBezTo>
                  <a:cubicBezTo>
                    <a:pt x="607483" y="1708334"/>
                    <a:pt x="543983" y="918817"/>
                    <a:pt x="596900" y="914584"/>
                  </a:cubicBezTo>
                  <a:cubicBezTo>
                    <a:pt x="649817" y="910351"/>
                    <a:pt x="675217" y="1714684"/>
                    <a:pt x="825500" y="1854384"/>
                  </a:cubicBezTo>
                  <a:cubicBezTo>
                    <a:pt x="975783" y="1994084"/>
                    <a:pt x="1358900" y="2061817"/>
                    <a:pt x="1498600" y="1752784"/>
                  </a:cubicBezTo>
                  <a:cubicBezTo>
                    <a:pt x="1638300" y="1443751"/>
                    <a:pt x="1606550" y="-18866"/>
                    <a:pt x="1663700" y="184"/>
                  </a:cubicBezTo>
                  <a:cubicBezTo>
                    <a:pt x="1720850" y="19234"/>
                    <a:pt x="1714500" y="1547467"/>
                    <a:pt x="1841500" y="1867084"/>
                  </a:cubicBezTo>
                  <a:cubicBezTo>
                    <a:pt x="1968500" y="2186701"/>
                    <a:pt x="2332567" y="1913651"/>
                    <a:pt x="2425700" y="1917884"/>
                  </a:cubicBezTo>
                  <a:cubicBezTo>
                    <a:pt x="2518833" y="1922117"/>
                    <a:pt x="2400300" y="1892484"/>
                    <a:pt x="2400300" y="1892484"/>
                  </a:cubicBezTo>
                </a:path>
              </a:pathLst>
            </a:custGeom>
            <a:noFill/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91357" y="4198376"/>
            <a:ext cx="1609738" cy="1654829"/>
            <a:chOff x="791357" y="4198376"/>
            <a:chExt cx="1609738" cy="1654829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791370" y="5853205"/>
              <a:ext cx="16097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791357" y="4484132"/>
              <a:ext cx="0" cy="13620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36"/>
            <p:cNvSpPr/>
            <p:nvPr/>
          </p:nvSpPr>
          <p:spPr>
            <a:xfrm>
              <a:off x="2141380" y="4198376"/>
              <a:ext cx="66675" cy="1562101"/>
            </a:xfrm>
            <a:custGeom>
              <a:avLst/>
              <a:gdLst>
                <a:gd name="connsiteX0" fmla="*/ 0 w 88900"/>
                <a:gd name="connsiteY0" fmla="*/ 2082801 h 2082801"/>
                <a:gd name="connsiteX1" fmla="*/ 38100 w 88900"/>
                <a:gd name="connsiteY1" fmla="*/ 1 h 2082801"/>
                <a:gd name="connsiteX2" fmla="*/ 88900 w 88900"/>
                <a:gd name="connsiteY2" fmla="*/ 2070101 h 208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" h="2082801">
                  <a:moveTo>
                    <a:pt x="0" y="2082801"/>
                  </a:moveTo>
                  <a:cubicBezTo>
                    <a:pt x="11641" y="1042459"/>
                    <a:pt x="23283" y="2118"/>
                    <a:pt x="38100" y="1"/>
                  </a:cubicBezTo>
                  <a:cubicBezTo>
                    <a:pt x="52917" y="-2116"/>
                    <a:pt x="88900" y="2070101"/>
                    <a:pt x="88900" y="2070101"/>
                  </a:cubicBezTo>
                </a:path>
              </a:pathLst>
            </a:custGeom>
            <a:noFill/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873253" y="3428357"/>
            <a:ext cx="1736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Distribution </a:t>
            </a:r>
            <a:r>
              <a:rPr lang="en-US" dirty="0" smtClean="0">
                <a:latin typeface="cmmi10"/>
              </a:rPr>
              <a:t>p</a:t>
            </a:r>
          </a:p>
          <a:p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061880" y="2142530"/>
            <a:ext cx="1615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/>
              </a:rPr>
              <a:t>q</a:t>
            </a:r>
            <a:r>
              <a:rPr lang="en-US" dirty="0" smtClean="0"/>
              <a:t> with </a:t>
            </a:r>
            <a:r>
              <a:rPr lang="en-US" dirty="0" smtClean="0">
                <a:latin typeface="cmmi10"/>
                <a:ea typeface="cmmi10"/>
                <a:cs typeface="cmmi10"/>
              </a:rPr>
              <a:t>°</a:t>
            </a:r>
            <a:r>
              <a:rPr lang="en-US" dirty="0" smtClean="0"/>
              <a:t> = </a:t>
            </a:r>
            <a:r>
              <a:rPr lang="en-US" dirty="0" smtClean="0">
                <a:latin typeface="cmsy10"/>
                <a:ea typeface="cmsy10"/>
                <a:cs typeface="cmsy10"/>
              </a:rPr>
              <a:t>1</a:t>
            </a:r>
            <a:endParaRPr lang="en-US" dirty="0" smtClean="0">
              <a:latin typeface="cmsy1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79358" y="3886200"/>
            <a:ext cx="1608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/>
              </a:rPr>
              <a:t>q</a:t>
            </a:r>
            <a:r>
              <a:rPr lang="en-US" dirty="0" smtClean="0"/>
              <a:t> with </a:t>
            </a:r>
            <a:r>
              <a:rPr lang="en-US" dirty="0" smtClean="0">
                <a:latin typeface="cmmi10"/>
                <a:ea typeface="cmmi10"/>
                <a:cs typeface="cmmi10"/>
              </a:rPr>
              <a:t>°</a:t>
            </a:r>
            <a:r>
              <a:rPr lang="en-US" dirty="0" smtClean="0"/>
              <a:t> = 0</a:t>
            </a:r>
            <a:endParaRPr lang="en-US" dirty="0" smtClean="0">
              <a:latin typeface="cmsy1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98458" y="2057400"/>
            <a:ext cx="1562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/>
              </a:rPr>
              <a:t>q</a:t>
            </a:r>
            <a:r>
              <a:rPr lang="en-US" dirty="0" smtClean="0"/>
              <a:t> with </a:t>
            </a:r>
            <a:r>
              <a:rPr lang="en-US" dirty="0" smtClean="0">
                <a:latin typeface="cmmi10"/>
                <a:ea typeface="cmmi10"/>
                <a:cs typeface="cmmi10"/>
              </a:rPr>
              <a:t>°</a:t>
            </a:r>
            <a:r>
              <a:rPr lang="en-US" dirty="0" smtClean="0"/>
              <a:t> = 1</a:t>
            </a:r>
            <a:endParaRPr lang="en-US" dirty="0" smtClean="0">
              <a:latin typeface="cmsy1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2430" y="4114800"/>
            <a:ext cx="159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mmi10"/>
              </a:rPr>
              <a:t>q</a:t>
            </a:r>
            <a:r>
              <a:rPr lang="en-US" dirty="0" smtClean="0"/>
              <a:t> with </a:t>
            </a:r>
            <a:r>
              <a:rPr lang="en-US" dirty="0" smtClean="0">
                <a:latin typeface="cmmi10"/>
                <a:ea typeface="cmmi10"/>
                <a:cs typeface="cmmi10"/>
              </a:rPr>
              <a:t>°</a:t>
            </a:r>
            <a:r>
              <a:rPr lang="en-US" dirty="0" smtClean="0"/>
              <a:t> = -</a:t>
            </a:r>
            <a:r>
              <a:rPr lang="en-US" dirty="0" smtClean="0">
                <a:latin typeface="cmsy10"/>
                <a:ea typeface="cmsy10"/>
                <a:cs typeface="cmsy10"/>
              </a:rPr>
              <a:t>1</a:t>
            </a:r>
            <a:endParaRPr lang="en-US" dirty="0" smtClean="0">
              <a:latin typeface="cmsy1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05367" y="2144857"/>
            <a:ext cx="1783716" cy="1401001"/>
            <a:chOff x="6205367" y="2144857"/>
            <a:chExt cx="1783716" cy="1401001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6379358" y="3545858"/>
              <a:ext cx="16097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6379345" y="2144857"/>
              <a:ext cx="0" cy="13620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eform 42"/>
            <p:cNvSpPr/>
            <p:nvPr/>
          </p:nvSpPr>
          <p:spPr>
            <a:xfrm>
              <a:off x="6205367" y="2626270"/>
              <a:ext cx="1600200" cy="831346"/>
            </a:xfrm>
            <a:custGeom>
              <a:avLst/>
              <a:gdLst>
                <a:gd name="connsiteX0" fmla="*/ 0 w 2133600"/>
                <a:gd name="connsiteY0" fmla="*/ 1092266 h 1108472"/>
                <a:gd name="connsiteX1" fmla="*/ 330200 w 2133600"/>
                <a:gd name="connsiteY1" fmla="*/ 1028766 h 1108472"/>
                <a:gd name="connsiteX2" fmla="*/ 558800 w 2133600"/>
                <a:gd name="connsiteY2" fmla="*/ 469966 h 1108472"/>
                <a:gd name="connsiteX3" fmla="*/ 1168400 w 2133600"/>
                <a:gd name="connsiteY3" fmla="*/ 850966 h 1108472"/>
                <a:gd name="connsiteX4" fmla="*/ 1587500 w 2133600"/>
                <a:gd name="connsiteY4" fmla="*/ 66 h 1108472"/>
                <a:gd name="connsiteX5" fmla="*/ 2133600 w 2133600"/>
                <a:gd name="connsiteY5" fmla="*/ 800166 h 1108472"/>
                <a:gd name="connsiteX6" fmla="*/ 2133600 w 2133600"/>
                <a:gd name="connsiteY6" fmla="*/ 800166 h 110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600" h="1108472">
                  <a:moveTo>
                    <a:pt x="0" y="1092266"/>
                  </a:moveTo>
                  <a:cubicBezTo>
                    <a:pt x="118533" y="1112374"/>
                    <a:pt x="237067" y="1132483"/>
                    <a:pt x="330200" y="1028766"/>
                  </a:cubicBezTo>
                  <a:cubicBezTo>
                    <a:pt x="423333" y="925049"/>
                    <a:pt x="419100" y="499599"/>
                    <a:pt x="558800" y="469966"/>
                  </a:cubicBezTo>
                  <a:cubicBezTo>
                    <a:pt x="698500" y="440333"/>
                    <a:pt x="996950" y="929283"/>
                    <a:pt x="1168400" y="850966"/>
                  </a:cubicBezTo>
                  <a:cubicBezTo>
                    <a:pt x="1339850" y="772649"/>
                    <a:pt x="1426633" y="8533"/>
                    <a:pt x="1587500" y="66"/>
                  </a:cubicBezTo>
                  <a:cubicBezTo>
                    <a:pt x="1748367" y="-8401"/>
                    <a:pt x="2133600" y="800166"/>
                    <a:pt x="2133600" y="800166"/>
                  </a:cubicBezTo>
                  <a:lnTo>
                    <a:pt x="2133600" y="800166"/>
                  </a:lnTo>
                </a:path>
              </a:pathLst>
            </a:cu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219200" y="1219200"/>
            <a:ext cx="6629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000000"/>
                </a:solidFill>
                <a:latin typeface="cmmi10"/>
              </a:rPr>
              <a:t>KL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  <a:latin typeface="cmr10"/>
              </a:rPr>
              <a:t> ,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sz="2400" dirty="0">
                <a:solidFill>
                  <a:srgbClr val="000000"/>
                </a:solidFill>
              </a:rPr>
              <a:t>; </a:t>
            </a:r>
            <a:r>
              <a:rPr lang="en-US" sz="2400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sz="2400" dirty="0">
                <a:solidFill>
                  <a:srgbClr val="000000"/>
                </a:solidFill>
              </a:rPr>
              <a:t>) = </a:t>
            </a:r>
            <a:r>
              <a:rPr lang="en-US" sz="2400" dirty="0">
                <a:solidFill>
                  <a:srgbClr val="000000"/>
                </a:solidFill>
                <a:latin typeface="Symbol"/>
                <a:sym typeface="Symbol"/>
              </a:rPr>
              <a:t></a:t>
            </a:r>
            <a:r>
              <a:rPr lang="en-US" sz="2400" baseline="-25000" dirty="0">
                <a:solidFill>
                  <a:srgbClr val="000000"/>
                </a:solidFill>
                <a:latin typeface="cmmi10"/>
                <a:sym typeface="Symbol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 log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 –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 log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810000" y="1371600"/>
            <a:ext cx="325120" cy="648975"/>
            <a:chOff x="3799840" y="5090160"/>
            <a:chExt cx="325120" cy="648975"/>
          </a:xfrm>
        </p:grpSpPr>
        <p:sp>
          <p:nvSpPr>
            <p:cNvPr id="34" name="Oval 33"/>
            <p:cNvSpPr/>
            <p:nvPr/>
          </p:nvSpPr>
          <p:spPr>
            <a:xfrm>
              <a:off x="3799840" y="5090160"/>
              <a:ext cx="325120" cy="3987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>
              <a:endCxn id="34" idx="4"/>
            </p:cNvCxnSpPr>
            <p:nvPr/>
          </p:nvCxnSpPr>
          <p:spPr>
            <a:xfrm flipV="1">
              <a:off x="3962400" y="5488936"/>
              <a:ext cx="0" cy="2501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83F18D4-0D70-44DE-A8FF-A8D5002D1168}" type="slidenum">
              <a:rPr lang="en-US" altLang="zh-TW" smtClean="0"/>
              <a:pPr>
                <a:defRPr/>
              </a:pPr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859497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8" grpId="0"/>
      <p:bldP spid="39" grpId="0"/>
      <p:bldP spid="40" grpId="0"/>
      <p:bldP spid="41" grpId="0"/>
      <p:bldP spid="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Unifying</a:t>
            </a:r>
            <a:r>
              <a:rPr lang="en-US" dirty="0" smtClean="0"/>
              <a:t> Existing EM Algorithms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102114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 </a:t>
            </a:r>
          </a:p>
          <a:p>
            <a:r>
              <a:rPr lang="en-US" sz="2000" dirty="0" smtClean="0"/>
              <a:t>Constraints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549914"/>
            <a:ext cx="175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With Constraints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990600" y="1143000"/>
            <a:ext cx="693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000000"/>
                </a:solidFill>
                <a:latin typeface="cmmi10"/>
              </a:rPr>
              <a:t>KL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  <a:latin typeface="cmr10"/>
              </a:rPr>
              <a:t> ,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sz="2400" dirty="0">
                <a:solidFill>
                  <a:srgbClr val="000000"/>
                </a:solidFill>
              </a:rPr>
              <a:t>; </a:t>
            </a:r>
            <a:r>
              <a:rPr lang="en-US" sz="2400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sz="2400" dirty="0">
                <a:solidFill>
                  <a:srgbClr val="000000"/>
                </a:solidFill>
              </a:rPr>
              <a:t>) = </a:t>
            </a:r>
            <a:r>
              <a:rPr lang="en-US" sz="2400" dirty="0">
                <a:solidFill>
                  <a:srgbClr val="000000"/>
                </a:solidFill>
                <a:latin typeface="Symbol"/>
                <a:sym typeface="Symbol"/>
              </a:rPr>
              <a:t></a:t>
            </a:r>
            <a:r>
              <a:rPr lang="en-US" sz="2400" baseline="-25000" dirty="0">
                <a:solidFill>
                  <a:srgbClr val="000000"/>
                </a:solidFill>
                <a:latin typeface="cmmi10"/>
                <a:sym typeface="Symbol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 log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 –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q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 log </a:t>
            </a:r>
            <a:r>
              <a:rPr lang="en-US" sz="2400" dirty="0">
                <a:solidFill>
                  <a:srgbClr val="000000"/>
                </a:solidFill>
                <a:latin typeface="cmmi10"/>
              </a:rPr>
              <a:t>p</a:t>
            </a:r>
            <a:r>
              <a:rPr lang="en-US" sz="2400" dirty="0">
                <a:solidFill>
                  <a:srgbClr val="000000"/>
                </a:solidFill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cmmi10"/>
                <a:cs typeface="cmmi10"/>
              </a:rPr>
              <a:t>y</a:t>
            </a:r>
            <a:r>
              <a:rPr lang="en-US" sz="24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3400" y="4572000"/>
            <a:ext cx="389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endParaRPr lang="en-US" sz="28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828800" y="4114800"/>
            <a:ext cx="6487339" cy="675620"/>
            <a:chOff x="1828800" y="4114800"/>
            <a:chExt cx="6487339" cy="675620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1828800" y="4114800"/>
              <a:ext cx="64770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7772400" y="4267200"/>
              <a:ext cx="54373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msy10"/>
                  <a:ea typeface="cmsy10"/>
                  <a:cs typeface="cmsy10"/>
                </a:rPr>
                <a:t>1</a:t>
              </a:r>
              <a:r>
                <a:rPr lang="en-US" sz="2800" dirty="0" smtClean="0">
                  <a:solidFill>
                    <a:srgbClr val="000000"/>
                  </a:solidFill>
                </a:rPr>
                <a:t>  </a:t>
              </a:r>
              <a:endParaRPr lang="en-US" sz="2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76600" y="4267200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cmr10"/>
                  <a:ea typeface="cmmi10"/>
                  <a:cs typeface="cmmi10"/>
                </a:rPr>
                <a:t>0</a:t>
              </a:r>
              <a:r>
                <a:rPr lang="en-US" sz="2800" dirty="0" smtClean="0">
                  <a:solidFill>
                    <a:srgbClr val="000000"/>
                  </a:solidFill>
                </a:rPr>
                <a:t> </a:t>
              </a:r>
              <a:endParaRPr lang="en-US" sz="2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28800" y="4267200"/>
              <a:ext cx="66331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  <a:latin typeface="cmr10"/>
                  <a:ea typeface="cmmi10"/>
                  <a:cs typeface="cmmi10"/>
                </a:rPr>
                <a:t>-</a:t>
              </a:r>
              <a:r>
                <a:rPr lang="en-US" sz="2800" b="1" dirty="0" smtClean="0">
                  <a:solidFill>
                    <a:srgbClr val="FF0000"/>
                  </a:solidFill>
                  <a:latin typeface="cmsy10"/>
                  <a:ea typeface="cmsy10"/>
                  <a:cs typeface="cmsy10"/>
                </a:rPr>
                <a:t>1</a:t>
              </a:r>
              <a:r>
                <a:rPr lang="en-US" sz="2800" dirty="0" smtClean="0">
                  <a:solidFill>
                    <a:srgbClr val="000000"/>
                  </a:solidFill>
                </a:rPr>
                <a:t> </a:t>
              </a:r>
              <a:endParaRPr lang="en-US" sz="28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10200" y="4267200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cmr10"/>
                  <a:ea typeface="cmmi10"/>
                  <a:cs typeface="cmmi10"/>
                </a:rPr>
                <a:t>1</a:t>
              </a:r>
              <a:r>
                <a:rPr lang="en-US" sz="2800" dirty="0" smtClean="0">
                  <a:solidFill>
                    <a:srgbClr val="000000"/>
                  </a:solidFill>
                </a:rPr>
                <a:t> </a:t>
              </a:r>
              <a:endParaRPr lang="en-US" sz="28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895600" y="3464242"/>
            <a:ext cx="1219200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Hard EM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76400" y="4953000"/>
            <a:ext cx="914400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CODL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4000" y="3464242"/>
            <a:ext cx="533400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EM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0200" y="4953000"/>
            <a:ext cx="533400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PR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72200" y="2971800"/>
            <a:ext cx="2438400" cy="86177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Deterministic Annealing </a:t>
            </a:r>
            <a:r>
              <a:rPr lang="en-US" sz="1400" dirty="0" smtClean="0">
                <a:solidFill>
                  <a:srgbClr val="0033CC"/>
                </a:solidFill>
              </a:rPr>
              <a:t>(Smith and Eisner, 04; Hofmann, 99)</a:t>
            </a:r>
            <a:endParaRPr lang="en-US" sz="1400" dirty="0">
              <a:solidFill>
                <a:srgbClr val="0033CC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7200" y="1828800"/>
            <a:ext cx="8001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</a:rPr>
              <a:t>Changing </a:t>
            </a:r>
            <a:r>
              <a:rPr lang="en-US" sz="2400" b="1" dirty="0">
                <a:solidFill>
                  <a:srgbClr val="FF0000"/>
                </a:solidFill>
                <a:latin typeface="cmmi10"/>
                <a:ea typeface="cmmi10"/>
                <a:cs typeface="cmmi10"/>
              </a:rPr>
              <a:t>°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>
                <a:solidFill>
                  <a:srgbClr val="000000"/>
                </a:solidFill>
              </a:rPr>
              <a:t>values results in different existing EM algorithms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5562600" y="39624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429000" y="3962400"/>
            <a:ext cx="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19400" y="4960960"/>
            <a:ext cx="1219200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</a:rPr>
              <a:t>(New)LP </a:t>
            </a:r>
            <a:r>
              <a:rPr lang="en-US" dirty="0" err="1" smtClean="0">
                <a:solidFill>
                  <a:srgbClr val="0033CC"/>
                </a:solidFill>
              </a:rPr>
              <a:t>approx</a:t>
            </a:r>
            <a:r>
              <a:rPr lang="en-US" dirty="0" smtClean="0">
                <a:solidFill>
                  <a:srgbClr val="0033CC"/>
                </a:solidFill>
              </a:rPr>
              <a:t> to CODL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25" name="Rectangular Callout 24"/>
          <p:cNvSpPr/>
          <p:nvPr/>
        </p:nvSpPr>
        <p:spPr>
          <a:xfrm>
            <a:off x="3733800" y="2590800"/>
            <a:ext cx="2209800" cy="762000"/>
          </a:xfrm>
          <a:prstGeom prst="wedgeRectCallout">
            <a:avLst>
              <a:gd name="adj1" fmla="val -13422"/>
              <a:gd name="adj2" fmla="val 148271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Infinitely many new EM algorithms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Page </a:t>
            </a:r>
            <a:fld id="{C83F18D4-0D70-44DE-A8FF-A8D5002D1168}" type="slidenum">
              <a:rPr lang="en-US" altLang="zh-TW" smtClean="0"/>
              <a:pPr>
                <a:defRPr/>
              </a:pPr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461519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7" grpId="0" animBg="1"/>
      <p:bldP spid="18" grpId="0" animBg="1"/>
      <p:bldP spid="19" grpId="0" animBg="1"/>
      <p:bldP spid="20" grpId="0" animBg="1"/>
      <p:bldP spid="21" grpId="0" animBg="1"/>
      <p:bldP spid="24" grpId="0" animBg="1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Unsupervised POS tagging: Different EM instantiations</a:t>
            </a:r>
            <a:endParaRPr lang="en-US" dirty="0">
              <a:latin typeface="cmmi1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percentage accuracy relative to EM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Content Placeholder 4" descr="e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614" r="-62614"/>
          <a:stretch>
            <a:fillRect/>
          </a:stretch>
        </p:blipFill>
        <p:spPr bwMode="auto">
          <a:xfrm>
            <a:off x="-1752600" y="1574476"/>
            <a:ext cx="12156440" cy="4862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/>
          <p:cNvSpPr txBox="1"/>
          <p:nvPr/>
        </p:nvSpPr>
        <p:spPr>
          <a:xfrm>
            <a:off x="7008632" y="5269379"/>
            <a:ext cx="1483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Uniform Initialization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81185" y="4623048"/>
            <a:ext cx="187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+mj-lt"/>
              </a:rPr>
              <a:t>Initialization with 5 examples</a:t>
            </a:r>
            <a:endParaRPr lang="en-US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36799" y="3916420"/>
            <a:ext cx="187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CC"/>
                </a:solidFill>
                <a:latin typeface="+mn-lt"/>
              </a:rPr>
              <a:t>Initialization with 10 examples</a:t>
            </a:r>
            <a:endParaRPr lang="en-US" dirty="0">
              <a:solidFill>
                <a:srgbClr val="0033CC"/>
              </a:solidFill>
              <a:latin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95688" y="3225800"/>
            <a:ext cx="187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D60093"/>
                </a:solidFill>
                <a:latin typeface="+mj-lt"/>
              </a:rPr>
              <a:t>Initialization with 20 examples</a:t>
            </a:r>
            <a:endParaRPr lang="en-US" dirty="0">
              <a:solidFill>
                <a:srgbClr val="D60093"/>
              </a:solidFill>
              <a:latin typeface="+mj-lt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95688" y="2529357"/>
            <a:ext cx="187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+mj-lt"/>
              </a:rPr>
              <a:t>Initialization with 40-80 examples</a:t>
            </a:r>
            <a:endParaRPr lang="en-US" dirty="0">
              <a:solidFill>
                <a:srgbClr val="00B0F0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2362200"/>
            <a:ext cx="446880" cy="3048000"/>
          </a:xfrm>
          <a:prstGeom prst="rect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2313780" y="3324821"/>
            <a:ext cx="45442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2258220" y="3352800"/>
            <a:ext cx="3686959" cy="142007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2225650" y="3354326"/>
            <a:ext cx="2182670" cy="148004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2209800" y="2529357"/>
            <a:ext cx="939003" cy="824969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2209800" y="2792293"/>
            <a:ext cx="939003" cy="562033"/>
          </a:xfrm>
          <a:prstGeom prst="straightConnector1">
            <a:avLst/>
          </a:prstGeom>
          <a:ln w="57150">
            <a:solidFill>
              <a:srgbClr val="D6009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2267821" y="2984500"/>
            <a:ext cx="1133399" cy="369826"/>
          </a:xfrm>
          <a:prstGeom prst="straightConnector1">
            <a:avLst/>
          </a:prstGeom>
          <a:ln w="57150"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3858420" y="6162675"/>
            <a:ext cx="1600200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000" dirty="0" smtClean="0">
                <a:solidFill>
                  <a:srgbClr val="0033CC"/>
                </a:solidFill>
                <a:latin typeface="Calibri" pitchFamily="34" charset="0"/>
              </a:rPr>
              <a:t>Gamma</a:t>
            </a:r>
            <a:endParaRPr lang="en-US" sz="2000" dirty="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 rot="16200000">
            <a:off x="-581055" y="3762345"/>
            <a:ext cx="3810000" cy="400110"/>
          </a:xfrm>
          <a:prstGeom prst="rect">
            <a:avLst/>
          </a:prstGeom>
          <a:solidFill>
            <a:srgbClr val="FFFFCC"/>
          </a:solidFill>
          <a:ln w="19050">
            <a:solidFill>
              <a:srgbClr val="FFC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000" dirty="0" smtClean="0">
                <a:solidFill>
                  <a:srgbClr val="0033CC"/>
                </a:solidFill>
                <a:latin typeface="Calibri" pitchFamily="34" charset="0"/>
              </a:rPr>
              <a:t>Performance relative to EM</a:t>
            </a:r>
            <a:endParaRPr lang="en-US" sz="2000" dirty="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21" name="Rectangular Callout 20"/>
          <p:cNvSpPr/>
          <p:nvPr/>
        </p:nvSpPr>
        <p:spPr>
          <a:xfrm>
            <a:off x="7045580" y="6274124"/>
            <a:ext cx="1565020" cy="431476"/>
          </a:xfrm>
          <a:prstGeom prst="wedgeRectCallout">
            <a:avLst>
              <a:gd name="adj1" fmla="val -60517"/>
              <a:gd name="adj2" fmla="val -126362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Hard 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ular Callout 21"/>
          <p:cNvSpPr/>
          <p:nvPr/>
        </p:nvSpPr>
        <p:spPr>
          <a:xfrm>
            <a:off x="685800" y="6274124"/>
            <a:ext cx="1295400" cy="431476"/>
          </a:xfrm>
          <a:prstGeom prst="wedgeRectCallout">
            <a:avLst>
              <a:gd name="adj1" fmla="val 77999"/>
              <a:gd name="adj2" fmla="val -132506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27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591498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Summary: Constraints as Supervision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40" y="1106019"/>
            <a:ext cx="8463280" cy="544759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Introducing domain knowledge-based constraints can help guiding semi-supervised learning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E.g. “the sentence must have at least one verb”, “a field y appears once in a citation” 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Constrained Driven Learning (CoDL) : Constrained hard EM 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PR: Constrained  soft EM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UEM : Beyond “hard” and “soft”</a:t>
            </a:r>
          </a:p>
          <a:p>
            <a:pPr lvl="6"/>
            <a:endParaRPr lang="en-US" b="1" dirty="0" smtClean="0">
              <a:solidFill>
                <a:srgbClr val="000000"/>
              </a:solidFill>
              <a:latin typeface="cmr10"/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Related literature: </a:t>
            </a:r>
          </a:p>
          <a:p>
            <a:pPr lvl="1"/>
            <a:r>
              <a:rPr lang="en-US" sz="1900" b="1" dirty="0" smtClean="0">
                <a:solidFill>
                  <a:srgbClr val="000000"/>
                </a:solidFill>
              </a:rPr>
              <a:t>Unified EM (Samdani et al NAACL 2012)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Constraint-driven Learning (Chang et al, 07),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Posterior Regularization (</a:t>
            </a:r>
            <a:r>
              <a:rPr lang="en-US" sz="1900" dirty="0" err="1" smtClean="0">
                <a:solidFill>
                  <a:srgbClr val="000000"/>
                </a:solidFill>
              </a:rPr>
              <a:t>Ganchev</a:t>
            </a:r>
            <a:r>
              <a:rPr lang="en-US" sz="1900" dirty="0" smtClean="0">
                <a:solidFill>
                  <a:srgbClr val="000000"/>
                </a:solidFill>
              </a:rPr>
              <a:t> et al, 10),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Generalized Expectation Criterion (Mann &amp; McCallum, 08),</a:t>
            </a:r>
          </a:p>
          <a:p>
            <a:pPr lvl="1"/>
            <a:r>
              <a:rPr lang="en-US" sz="1900" dirty="0" smtClean="0">
                <a:solidFill>
                  <a:srgbClr val="000000"/>
                </a:solidFill>
              </a:rPr>
              <a:t>Learning from Measurements (Liang et al, 09)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b="1" dirty="0">
              <a:solidFill>
                <a:srgbClr val="000000"/>
              </a:solidFill>
              <a:latin typeface="cmr1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28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55601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</a:t>
            </a:r>
          </a:p>
        </p:txBody>
      </p:sp>
      <p:sp>
        <p:nvSpPr>
          <p:cNvPr id="46084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2438400"/>
            <a:ext cx="84582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constraints’ penalties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Independently of learning the model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Jointly, along with learning the model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Dealing with lack of supervision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Constraints Driven Semi-Supervised learning (CODL)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Learning Constrained Latent Representations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Indirect Supervision </a:t>
            </a:r>
          </a:p>
        </p:txBody>
      </p:sp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533400" y="11430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608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4097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6200" y="3961326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29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Hard Versus Soft Constraints</a:t>
            </a:r>
          </a:p>
          <a:p>
            <a:pPr lvl="1" eaLnBrk="1" hangingPunct="1"/>
            <a:r>
              <a:rPr lang="en-US" dirty="0" smtClean="0"/>
              <a:t>Hard constraints:  Fixed Penalty</a:t>
            </a:r>
          </a:p>
          <a:p>
            <a:pPr lvl="1" eaLnBrk="1" hangingPunct="1"/>
            <a:r>
              <a:rPr lang="en-US" dirty="0" smtClean="0"/>
              <a:t>Soft constraints:   Need to set the penalty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Why soft constraints?</a:t>
            </a:r>
          </a:p>
          <a:p>
            <a:pPr lvl="1" eaLnBrk="1" hangingPunct="1"/>
            <a:r>
              <a:rPr lang="en-US" dirty="0" smtClean="0"/>
              <a:t>Some constraint violations are more serious than others</a:t>
            </a:r>
          </a:p>
          <a:p>
            <a:pPr lvl="1" eaLnBrk="1" hangingPunct="1"/>
            <a:r>
              <a:rPr lang="en-US" dirty="0" smtClean="0"/>
              <a:t>An example can violate multiple constraints, multiple times!</a:t>
            </a:r>
          </a:p>
          <a:p>
            <a:pPr lvl="1" eaLnBrk="1" hangingPunct="1"/>
            <a:r>
              <a:rPr lang="en-US" dirty="0" smtClean="0"/>
              <a:t>Sometime we cannot make a prediction that violates no constraint</a:t>
            </a:r>
          </a:p>
          <a:p>
            <a:pPr lvl="1" eaLnBrk="1" hangingPunct="1"/>
            <a:r>
              <a:rPr lang="en-US" u="sng" dirty="0" smtClean="0">
                <a:solidFill>
                  <a:srgbClr val="0033CC"/>
                </a:solidFill>
              </a:rPr>
              <a:t>Degree of violation </a:t>
            </a:r>
            <a:r>
              <a:rPr lang="en-US" u="sng" dirty="0" smtClean="0"/>
              <a:t>is only meaningful when constraints are soft!</a:t>
            </a:r>
          </a:p>
        </p:txBody>
      </p:sp>
      <p:sp>
        <p:nvSpPr>
          <p:cNvPr id="245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Soft Constraints</a:t>
            </a:r>
          </a:p>
        </p:txBody>
      </p:sp>
      <p:pic>
        <p:nvPicPr>
          <p:cNvPr id="24582" name="Picture 14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763" y="1143000"/>
            <a:ext cx="3878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12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2501900"/>
            <a:ext cx="11366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114800" y="1905000"/>
            <a:ext cx="198120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Different types of structured learning tasks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dirty="0" smtClean="0"/>
              <a:t>Type 1: Structured output prediction</a:t>
            </a:r>
            <a:endParaRPr lang="en-US" dirty="0" smtClean="0"/>
          </a:p>
          <a:p>
            <a:pPr lvl="1" eaLnBrk="1" hangingPunct="1"/>
            <a:r>
              <a:rPr lang="en-US" b="1" dirty="0" smtClean="0"/>
              <a:t>Dependencies </a:t>
            </a:r>
            <a:r>
              <a:rPr lang="en-US" dirty="0" smtClean="0"/>
              <a:t>between different output decisions</a:t>
            </a:r>
          </a:p>
          <a:p>
            <a:pPr lvl="1" eaLnBrk="1" hangingPunct="1"/>
            <a:r>
              <a:rPr lang="en-US" dirty="0" smtClean="0"/>
              <a:t>We can add constraints on the output variables</a:t>
            </a:r>
          </a:p>
          <a:p>
            <a:pPr lvl="1" eaLnBrk="1" hangingPunct="1"/>
            <a:r>
              <a:rPr lang="en-US" dirty="0" smtClean="0"/>
              <a:t>Examples: information extraction, parsing, </a:t>
            </a:r>
            <a:r>
              <a:rPr lang="en-US" dirty="0" err="1" smtClean="0"/>
              <a:t>pos</a:t>
            </a:r>
            <a:r>
              <a:rPr lang="en-US" dirty="0" smtClean="0"/>
              <a:t> tagging, ….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u="sng" dirty="0" smtClean="0"/>
              <a:t>Type 2: Binary output tasks with latent structures</a:t>
            </a:r>
          </a:p>
          <a:p>
            <a:pPr lvl="1" eaLnBrk="1" hangingPunct="1"/>
            <a:r>
              <a:rPr lang="en-US" dirty="0" smtClean="0"/>
              <a:t>Output: binary, but requires an intermediate representation (structure)</a:t>
            </a:r>
          </a:p>
          <a:p>
            <a:pPr lvl="1" eaLnBrk="1" hangingPunct="1"/>
            <a:r>
              <a:rPr lang="en-US" dirty="0" smtClean="0"/>
              <a:t>The intermediate representation is hidden</a:t>
            </a:r>
          </a:p>
          <a:p>
            <a:pPr lvl="1" eaLnBrk="1" hangingPunct="1"/>
            <a:r>
              <a:rPr lang="en-US" dirty="0" smtClean="0"/>
              <a:t>Examples: paraphrase identification, TE, …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103426" name="Picture 2" descr="C:\Documents and Settings\Ming-Wei Chang.TOSHIBA-USER\Local Settings\Temporary Internet Files\Content.IE5\B9X3ZYTZ\MCj0434411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938" y="4572000"/>
            <a:ext cx="1389062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30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8229600" cy="533400"/>
          </a:xfrm>
        </p:spPr>
        <p:txBody>
          <a:bodyPr/>
          <a:lstStyle/>
          <a:p>
            <a:pPr eaLnBrk="1" hangingPunct="1"/>
            <a:r>
              <a:rPr lang="en-US" smtClean="0"/>
              <a:t>Textual Entailment</a:t>
            </a:r>
          </a:p>
        </p:txBody>
      </p:sp>
      <p:sp>
        <p:nvSpPr>
          <p:cNvPr id="51204" name="Rectangle 2"/>
          <p:cNvSpPr>
            <a:spLocks noChangeArrowheads="1"/>
          </p:cNvSpPr>
          <p:nvPr/>
        </p:nvSpPr>
        <p:spPr bwMode="auto">
          <a:xfrm>
            <a:off x="838200" y="1219200"/>
            <a:ext cx="8077200" cy="503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>
                <a:solidFill>
                  <a:srgbClr val="0033CC"/>
                </a:solidFill>
              </a:rPr>
              <a:t>Former military specialist Carpenter took the helm at FictitiousCom Inc. after five years as press official at the United States embassy in the United Kingdom</a:t>
            </a:r>
            <a:r>
              <a:rPr lang="en-US" b="1"/>
              <a:t>.</a:t>
            </a:r>
          </a:p>
          <a:p>
            <a:r>
              <a:rPr lang="en-US" b="1">
                <a:solidFill>
                  <a:srgbClr val="0033CC"/>
                </a:solidFill>
              </a:rPr>
              <a:t>                           </a:t>
            </a:r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r>
              <a:rPr lang="en-US" b="1"/>
              <a:t>                                        </a:t>
            </a:r>
          </a:p>
          <a:p>
            <a:endParaRPr lang="en-US" b="1"/>
          </a:p>
          <a:p>
            <a:endParaRPr lang="en-US" b="1"/>
          </a:p>
          <a:p>
            <a:r>
              <a:rPr lang="en-US" b="1"/>
              <a:t>			</a:t>
            </a:r>
          </a:p>
          <a:p>
            <a:r>
              <a:rPr lang="en-US" b="1"/>
              <a:t>			</a:t>
            </a:r>
            <a:r>
              <a:rPr lang="en-US" b="1">
                <a:solidFill>
                  <a:srgbClr val="0033CC"/>
                </a:solidFill>
              </a:rPr>
              <a:t>Jim Carpenter worked for the US Government.</a:t>
            </a:r>
          </a:p>
        </p:txBody>
      </p:sp>
      <p:pic>
        <p:nvPicPr>
          <p:cNvPr id="1175555" name="Picture 3" descr="lo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62175"/>
            <a:ext cx="3476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5556" name="Picture 4" descr="sho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219575"/>
            <a:ext cx="2543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5558" name="Line 6"/>
          <p:cNvSpPr>
            <a:spLocks noChangeShapeType="1"/>
          </p:cNvSpPr>
          <p:nvPr/>
        </p:nvSpPr>
        <p:spPr bwMode="auto">
          <a:xfrm>
            <a:off x="1828800" y="3657600"/>
            <a:ext cx="838200" cy="838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1000" y="2743200"/>
            <a:ext cx="3429000" cy="2209800"/>
            <a:chOff x="156" y="2359"/>
            <a:chExt cx="2160" cy="1392"/>
          </a:xfrm>
        </p:grpSpPr>
        <p:sp>
          <p:nvSpPr>
            <p:cNvPr id="51226" name="Oval 7"/>
            <p:cNvSpPr>
              <a:spLocks noChangeArrowheads="1"/>
            </p:cNvSpPr>
            <p:nvPr/>
          </p:nvSpPr>
          <p:spPr bwMode="auto">
            <a:xfrm rot="2363332">
              <a:off x="156" y="2359"/>
              <a:ext cx="2160" cy="1392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grpSp>
          <p:nvGrpSpPr>
            <p:cNvPr id="51227" name="Group 8"/>
            <p:cNvGrpSpPr>
              <a:grpSpLocks/>
            </p:cNvGrpSpPr>
            <p:nvPr/>
          </p:nvGrpSpPr>
          <p:grpSpPr bwMode="auto">
            <a:xfrm>
              <a:off x="480" y="2448"/>
              <a:ext cx="1334" cy="1239"/>
              <a:chOff x="480" y="2448"/>
              <a:chExt cx="1334" cy="1239"/>
            </a:xfrm>
          </p:grpSpPr>
          <p:sp>
            <p:nvSpPr>
              <p:cNvPr id="51228" name="Text Box 9"/>
              <p:cNvSpPr txBox="1">
                <a:spLocks noChangeArrowheads="1"/>
              </p:cNvSpPr>
              <p:nvPr/>
            </p:nvSpPr>
            <p:spPr bwMode="auto">
              <a:xfrm>
                <a:off x="480" y="2640"/>
                <a:ext cx="21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29" name="Text Box 10"/>
              <p:cNvSpPr txBox="1">
                <a:spLocks noChangeArrowheads="1"/>
              </p:cNvSpPr>
              <p:nvPr/>
            </p:nvSpPr>
            <p:spPr bwMode="auto">
              <a:xfrm>
                <a:off x="1056" y="3456"/>
                <a:ext cx="22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30" name="Text Box 11"/>
              <p:cNvSpPr txBox="1">
                <a:spLocks noChangeArrowheads="1"/>
              </p:cNvSpPr>
              <p:nvPr/>
            </p:nvSpPr>
            <p:spPr bwMode="auto">
              <a:xfrm>
                <a:off x="672" y="3120"/>
                <a:ext cx="235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31" name="Text Box 12"/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22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32" name="Text Box 13"/>
              <p:cNvSpPr txBox="1">
                <a:spLocks noChangeArrowheads="1"/>
              </p:cNvSpPr>
              <p:nvPr/>
            </p:nvSpPr>
            <p:spPr bwMode="auto">
              <a:xfrm>
                <a:off x="1344" y="2544"/>
                <a:ext cx="23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33" name="Text Box 14"/>
              <p:cNvSpPr txBox="1">
                <a:spLocks noChangeArrowheads="1"/>
              </p:cNvSpPr>
              <p:nvPr/>
            </p:nvSpPr>
            <p:spPr bwMode="auto">
              <a:xfrm>
                <a:off x="912" y="2448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34" name="Text Box 15"/>
              <p:cNvSpPr txBox="1">
                <a:spLocks noChangeArrowheads="1"/>
              </p:cNvSpPr>
              <p:nvPr/>
            </p:nvSpPr>
            <p:spPr bwMode="auto">
              <a:xfrm>
                <a:off x="1584" y="3360"/>
                <a:ext cx="23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7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1235" name="Line 16"/>
              <p:cNvSpPr>
                <a:spLocks noChangeShapeType="1"/>
              </p:cNvSpPr>
              <p:nvPr/>
            </p:nvSpPr>
            <p:spPr bwMode="auto">
              <a:xfrm flipV="1">
                <a:off x="672" y="2592"/>
                <a:ext cx="240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36" name="Line 17"/>
              <p:cNvSpPr>
                <a:spLocks noChangeShapeType="1"/>
              </p:cNvSpPr>
              <p:nvPr/>
            </p:nvSpPr>
            <p:spPr bwMode="auto">
              <a:xfrm>
                <a:off x="672" y="2880"/>
                <a:ext cx="96" cy="2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37" name="Line 18"/>
              <p:cNvSpPr>
                <a:spLocks noChangeShapeType="1"/>
              </p:cNvSpPr>
              <p:nvPr/>
            </p:nvSpPr>
            <p:spPr bwMode="auto">
              <a:xfrm>
                <a:off x="1104" y="2592"/>
                <a:ext cx="288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38" name="Line 19"/>
              <p:cNvSpPr>
                <a:spLocks noChangeShapeType="1"/>
              </p:cNvSpPr>
              <p:nvPr/>
            </p:nvSpPr>
            <p:spPr bwMode="auto">
              <a:xfrm>
                <a:off x="1536" y="2784"/>
                <a:ext cx="48" cy="19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39" name="Line 20"/>
              <p:cNvSpPr>
                <a:spLocks noChangeShapeType="1"/>
              </p:cNvSpPr>
              <p:nvPr/>
            </p:nvSpPr>
            <p:spPr bwMode="auto">
              <a:xfrm>
                <a:off x="864" y="3216"/>
                <a:ext cx="768" cy="192"/>
              </a:xfrm>
              <a:prstGeom prst="line">
                <a:avLst/>
              </a:prstGeom>
              <a:noFill/>
              <a:ln w="28575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40" name="Line 21"/>
              <p:cNvSpPr>
                <a:spLocks noChangeShapeType="1"/>
              </p:cNvSpPr>
              <p:nvPr/>
            </p:nvSpPr>
            <p:spPr bwMode="auto">
              <a:xfrm flipV="1">
                <a:off x="864" y="2736"/>
                <a:ext cx="480" cy="43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41" name="Line 22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192" cy="14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42" name="Line 23"/>
              <p:cNvSpPr>
                <a:spLocks noChangeShapeType="1"/>
              </p:cNvSpPr>
              <p:nvPr/>
            </p:nvSpPr>
            <p:spPr bwMode="auto">
              <a:xfrm flipV="1">
                <a:off x="1248" y="3504"/>
                <a:ext cx="336" cy="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613525" y="2420938"/>
            <a:ext cx="1905000" cy="2209800"/>
            <a:chOff x="4166" y="1525"/>
            <a:chExt cx="1200" cy="1392"/>
          </a:xfrm>
        </p:grpSpPr>
        <p:sp>
          <p:nvSpPr>
            <p:cNvPr id="51217" name="Oval 7"/>
            <p:cNvSpPr>
              <a:spLocks noChangeArrowheads="1"/>
            </p:cNvSpPr>
            <p:nvPr/>
          </p:nvSpPr>
          <p:spPr bwMode="auto">
            <a:xfrm rot="2363332">
              <a:off x="4166" y="1525"/>
              <a:ext cx="1200" cy="1392"/>
            </a:xfrm>
            <a:prstGeom prst="ellipse">
              <a:avLst/>
            </a:prstGeom>
            <a:solidFill>
              <a:srgbClr val="FF9933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sp>
          <p:nvSpPr>
            <p:cNvPr id="51218" name="Text Box 9"/>
            <p:cNvSpPr txBox="1">
              <a:spLocks noChangeArrowheads="1"/>
            </p:cNvSpPr>
            <p:nvPr/>
          </p:nvSpPr>
          <p:spPr bwMode="auto">
            <a:xfrm>
              <a:off x="4260" y="1961"/>
              <a:ext cx="21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1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219" name="Text Box 11"/>
            <p:cNvSpPr txBox="1">
              <a:spLocks noChangeArrowheads="1"/>
            </p:cNvSpPr>
            <p:nvPr/>
          </p:nvSpPr>
          <p:spPr bwMode="auto">
            <a:xfrm>
              <a:off x="4452" y="2441"/>
              <a:ext cx="2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220" name="Text Box 13"/>
            <p:cNvSpPr txBox="1">
              <a:spLocks noChangeArrowheads="1"/>
            </p:cNvSpPr>
            <p:nvPr/>
          </p:nvSpPr>
          <p:spPr bwMode="auto">
            <a:xfrm>
              <a:off x="5124" y="1865"/>
              <a:ext cx="23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221" name="Text Box 14"/>
            <p:cNvSpPr txBox="1">
              <a:spLocks noChangeArrowheads="1"/>
            </p:cNvSpPr>
            <p:nvPr/>
          </p:nvSpPr>
          <p:spPr bwMode="auto">
            <a:xfrm>
              <a:off x="4692" y="1769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1222" name="Line 16"/>
            <p:cNvSpPr>
              <a:spLocks noChangeShapeType="1"/>
            </p:cNvSpPr>
            <p:nvPr/>
          </p:nvSpPr>
          <p:spPr bwMode="auto">
            <a:xfrm flipV="1">
              <a:off x="4452" y="1913"/>
              <a:ext cx="240" cy="1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3" name="Line 17"/>
            <p:cNvSpPr>
              <a:spLocks noChangeShapeType="1"/>
            </p:cNvSpPr>
            <p:nvPr/>
          </p:nvSpPr>
          <p:spPr bwMode="auto">
            <a:xfrm>
              <a:off x="4452" y="2201"/>
              <a:ext cx="96" cy="2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4" name="Line 18"/>
            <p:cNvSpPr>
              <a:spLocks noChangeShapeType="1"/>
            </p:cNvSpPr>
            <p:nvPr/>
          </p:nvSpPr>
          <p:spPr bwMode="auto">
            <a:xfrm>
              <a:off x="4884" y="1913"/>
              <a:ext cx="288" cy="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25" name="Line 21"/>
            <p:cNvSpPr>
              <a:spLocks noChangeShapeType="1"/>
            </p:cNvSpPr>
            <p:nvPr/>
          </p:nvSpPr>
          <p:spPr bwMode="auto">
            <a:xfrm flipV="1">
              <a:off x="4644" y="2057"/>
              <a:ext cx="480" cy="4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75587" name="Line 35"/>
          <p:cNvSpPr>
            <a:spLocks noChangeShapeType="1"/>
          </p:cNvSpPr>
          <p:nvPr/>
        </p:nvSpPr>
        <p:spPr bwMode="auto">
          <a:xfrm flipH="1">
            <a:off x="1676400" y="3352800"/>
            <a:ext cx="5181600" cy="6858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5588" name="Line 36"/>
          <p:cNvSpPr>
            <a:spLocks noChangeShapeType="1"/>
          </p:cNvSpPr>
          <p:nvPr/>
        </p:nvSpPr>
        <p:spPr bwMode="auto">
          <a:xfrm flipH="1">
            <a:off x="2209800" y="4114800"/>
            <a:ext cx="5029200" cy="609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5589" name="Line 37"/>
          <p:cNvSpPr>
            <a:spLocks noChangeShapeType="1"/>
          </p:cNvSpPr>
          <p:nvPr/>
        </p:nvSpPr>
        <p:spPr bwMode="auto">
          <a:xfrm flipH="1">
            <a:off x="1676400" y="2895600"/>
            <a:ext cx="5867400" cy="11430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5590" name="Line 38"/>
          <p:cNvSpPr>
            <a:spLocks noChangeShapeType="1"/>
          </p:cNvSpPr>
          <p:nvPr/>
        </p:nvSpPr>
        <p:spPr bwMode="auto">
          <a:xfrm flipH="1">
            <a:off x="2895600" y="3200400"/>
            <a:ext cx="5181600" cy="12192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5591" name="Freeform 39"/>
          <p:cNvSpPr>
            <a:spLocks/>
          </p:cNvSpPr>
          <p:nvPr/>
        </p:nvSpPr>
        <p:spPr bwMode="auto">
          <a:xfrm>
            <a:off x="2362200" y="3416300"/>
            <a:ext cx="5257800" cy="927100"/>
          </a:xfrm>
          <a:custGeom>
            <a:avLst/>
            <a:gdLst>
              <a:gd name="T0" fmla="*/ 2147483647 w 3312"/>
              <a:gd name="T1" fmla="*/ 2147483647 h 872"/>
              <a:gd name="T2" fmla="*/ 2147483647 w 3312"/>
              <a:gd name="T3" fmla="*/ 2147483647 h 872"/>
              <a:gd name="T4" fmla="*/ 2147483647 w 3312"/>
              <a:gd name="T5" fmla="*/ 2147483647 h 872"/>
              <a:gd name="T6" fmla="*/ 2147483647 w 3312"/>
              <a:gd name="T7" fmla="*/ 2147483647 h 872"/>
              <a:gd name="T8" fmla="*/ 2147483647 w 3312"/>
              <a:gd name="T9" fmla="*/ 2147483647 h 872"/>
              <a:gd name="T10" fmla="*/ 2147483647 w 3312"/>
              <a:gd name="T11" fmla="*/ 2147483647 h 872"/>
              <a:gd name="T12" fmla="*/ 2147483647 w 3312"/>
              <a:gd name="T13" fmla="*/ 2147483647 h 872"/>
              <a:gd name="T14" fmla="*/ 2147483647 w 3312"/>
              <a:gd name="T15" fmla="*/ 2147483647 h 872"/>
              <a:gd name="T16" fmla="*/ 2147483647 w 3312"/>
              <a:gd name="T17" fmla="*/ 2147483647 h 872"/>
              <a:gd name="T18" fmla="*/ 2147483647 w 3312"/>
              <a:gd name="T19" fmla="*/ 2147483647 h 872"/>
              <a:gd name="T20" fmla="*/ 2147483647 w 3312"/>
              <a:gd name="T21" fmla="*/ 2147483647 h 872"/>
              <a:gd name="T22" fmla="*/ 2147483647 w 3312"/>
              <a:gd name="T23" fmla="*/ 2147483647 h 872"/>
              <a:gd name="T24" fmla="*/ 2147483647 w 3312"/>
              <a:gd name="T25" fmla="*/ 2147483647 h 872"/>
              <a:gd name="T26" fmla="*/ 2147483647 w 3312"/>
              <a:gd name="T27" fmla="*/ 2147483647 h 872"/>
              <a:gd name="T28" fmla="*/ 2147483647 w 3312"/>
              <a:gd name="T29" fmla="*/ 2147483647 h 872"/>
              <a:gd name="T30" fmla="*/ 2147483647 w 3312"/>
              <a:gd name="T31" fmla="*/ 2147483647 h 872"/>
              <a:gd name="T32" fmla="*/ 0 w 3312"/>
              <a:gd name="T33" fmla="*/ 2147483647 h 8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312"/>
              <a:gd name="T52" fmla="*/ 0 h 872"/>
              <a:gd name="T53" fmla="*/ 3312 w 3312"/>
              <a:gd name="T54" fmla="*/ 872 h 8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312" h="872">
                <a:moveTo>
                  <a:pt x="3312" y="200"/>
                </a:moveTo>
                <a:cubicBezTo>
                  <a:pt x="3268" y="100"/>
                  <a:pt x="3224" y="0"/>
                  <a:pt x="3168" y="8"/>
                </a:cubicBezTo>
                <a:cubicBezTo>
                  <a:pt x="3112" y="16"/>
                  <a:pt x="3048" y="232"/>
                  <a:pt x="2976" y="248"/>
                </a:cubicBezTo>
                <a:cubicBezTo>
                  <a:pt x="2904" y="264"/>
                  <a:pt x="2816" y="88"/>
                  <a:pt x="2736" y="104"/>
                </a:cubicBezTo>
                <a:cubicBezTo>
                  <a:pt x="2656" y="120"/>
                  <a:pt x="2576" y="328"/>
                  <a:pt x="2496" y="344"/>
                </a:cubicBezTo>
                <a:cubicBezTo>
                  <a:pt x="2416" y="360"/>
                  <a:pt x="2336" y="184"/>
                  <a:pt x="2256" y="200"/>
                </a:cubicBezTo>
                <a:cubicBezTo>
                  <a:pt x="2176" y="216"/>
                  <a:pt x="2096" y="424"/>
                  <a:pt x="2016" y="440"/>
                </a:cubicBezTo>
                <a:cubicBezTo>
                  <a:pt x="1936" y="456"/>
                  <a:pt x="1848" y="288"/>
                  <a:pt x="1776" y="296"/>
                </a:cubicBezTo>
                <a:cubicBezTo>
                  <a:pt x="1704" y="304"/>
                  <a:pt x="1664" y="480"/>
                  <a:pt x="1584" y="488"/>
                </a:cubicBezTo>
                <a:cubicBezTo>
                  <a:pt x="1504" y="496"/>
                  <a:pt x="1376" y="336"/>
                  <a:pt x="1296" y="344"/>
                </a:cubicBezTo>
                <a:cubicBezTo>
                  <a:pt x="1216" y="352"/>
                  <a:pt x="1168" y="520"/>
                  <a:pt x="1104" y="536"/>
                </a:cubicBezTo>
                <a:cubicBezTo>
                  <a:pt x="1040" y="552"/>
                  <a:pt x="968" y="432"/>
                  <a:pt x="912" y="440"/>
                </a:cubicBezTo>
                <a:cubicBezTo>
                  <a:pt x="856" y="448"/>
                  <a:pt x="832" y="568"/>
                  <a:pt x="768" y="584"/>
                </a:cubicBezTo>
                <a:cubicBezTo>
                  <a:pt x="704" y="600"/>
                  <a:pt x="608" y="496"/>
                  <a:pt x="528" y="536"/>
                </a:cubicBezTo>
                <a:cubicBezTo>
                  <a:pt x="448" y="576"/>
                  <a:pt x="352" y="792"/>
                  <a:pt x="288" y="824"/>
                </a:cubicBezTo>
                <a:cubicBezTo>
                  <a:pt x="224" y="856"/>
                  <a:pt x="192" y="720"/>
                  <a:pt x="144" y="728"/>
                </a:cubicBezTo>
                <a:cubicBezTo>
                  <a:pt x="96" y="736"/>
                  <a:pt x="24" y="848"/>
                  <a:pt x="0" y="872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5592" name="Rectangle 40"/>
          <p:cNvSpPr>
            <a:spLocks noChangeArrowheads="1"/>
          </p:cNvSpPr>
          <p:nvPr/>
        </p:nvSpPr>
        <p:spPr bwMode="auto">
          <a:xfrm>
            <a:off x="1524000" y="1524000"/>
            <a:ext cx="6096000" cy="1200150"/>
          </a:xfrm>
          <a:prstGeom prst="rect">
            <a:avLst/>
          </a:prstGeom>
          <a:solidFill>
            <a:srgbClr val="FF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9933"/>
              </a:buClr>
              <a:buSzPct val="60000"/>
              <a:buFont typeface="Wingdings" pitchFamily="2" charset="2"/>
              <a:buChar char="q"/>
            </a:pPr>
            <a:r>
              <a:rPr lang="en-US" b="1"/>
              <a:t> </a:t>
            </a:r>
            <a:r>
              <a:rPr lang="en-US"/>
              <a:t>Entailment Requires an Intermediate Representation </a:t>
            </a:r>
          </a:p>
          <a:p>
            <a:pPr>
              <a:buClr>
                <a:srgbClr val="FF9933"/>
              </a:buClr>
              <a:buSzPct val="60000"/>
              <a:buFont typeface="Wingdings" pitchFamily="2" charset="2"/>
              <a:buChar char="q"/>
            </a:pPr>
            <a:r>
              <a:rPr lang="en-US"/>
              <a:t> Alignment based Features </a:t>
            </a:r>
          </a:p>
          <a:p>
            <a:pPr>
              <a:buClr>
                <a:srgbClr val="FF9933"/>
              </a:buClr>
              <a:buSzPct val="60000"/>
              <a:buFont typeface="Wingdings" pitchFamily="2" charset="2"/>
              <a:buChar char="q"/>
            </a:pPr>
            <a:r>
              <a:rPr lang="en-US"/>
              <a:t> Given the intermediate features – learn a decision</a:t>
            </a:r>
          </a:p>
          <a:p>
            <a:pPr>
              <a:buClr>
                <a:srgbClr val="FF9933"/>
              </a:buClr>
              <a:buSzPct val="60000"/>
              <a:buFont typeface="Wingdings" pitchFamily="2" charset="2"/>
              <a:buChar char="q"/>
            </a:pP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Entail/ Does not Entail </a:t>
            </a:r>
          </a:p>
        </p:txBody>
      </p:sp>
      <p:sp>
        <p:nvSpPr>
          <p:cNvPr id="1175593" name="Rectangle 41"/>
          <p:cNvSpPr>
            <a:spLocks noChangeArrowheads="1"/>
          </p:cNvSpPr>
          <p:nvPr/>
        </p:nvSpPr>
        <p:spPr bwMode="auto">
          <a:xfrm>
            <a:off x="1905000" y="5338763"/>
            <a:ext cx="5334000" cy="650875"/>
          </a:xfrm>
          <a:prstGeom prst="rect">
            <a:avLst/>
          </a:prstGeom>
          <a:solidFill>
            <a:srgbClr val="FFFF99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But</a:t>
            </a:r>
            <a:r>
              <a:rPr lang="en-US"/>
              <a:t> only positive entailments are expected to have a meaningful intermediate representation</a:t>
            </a:r>
          </a:p>
        </p:txBody>
      </p:sp>
      <p:sp>
        <p:nvSpPr>
          <p:cNvPr id="44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31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889800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000"/>
                                        <p:tgtEl>
                                          <p:spTgt spid="117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1175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2000"/>
                                        <p:tgtEl>
                                          <p:spTgt spid="1175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0"/>
                                        <p:tgtEl>
                                          <p:spTgt spid="1175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2000"/>
                                        <p:tgtEl>
                                          <p:spTgt spid="1175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5558" grpId="0" animBg="1"/>
      <p:bldP spid="1175587" grpId="0" animBg="1"/>
      <p:bldP spid="1175588" grpId="0" animBg="1"/>
      <p:bldP spid="1175589" grpId="0" animBg="1"/>
      <p:bldP spid="1175590" grpId="0" animBg="1"/>
      <p:bldP spid="1175591" grpId="0" animBg="1"/>
      <p:bldP spid="1175592" grpId="0" build="allAtOnce" animBg="1"/>
      <p:bldP spid="1175593" grpId="0" build="allAtOnce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Paraphrase Identification</a:t>
            </a:r>
          </a:p>
        </p:txBody>
      </p:sp>
      <p:sp>
        <p:nvSpPr>
          <p:cNvPr id="1136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Consider the following sentences: </a:t>
            </a:r>
          </a:p>
          <a:p>
            <a:endParaRPr lang="en-US" smtClean="0"/>
          </a:p>
          <a:p>
            <a:r>
              <a:rPr lang="en-US" smtClean="0"/>
              <a:t>S1:           </a:t>
            </a:r>
            <a:r>
              <a:rPr lang="en-US" smtClean="0">
                <a:solidFill>
                  <a:srgbClr val="0033CC"/>
                </a:solidFill>
              </a:rPr>
              <a:t>Druce will face murder charges, Conte said.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S2:           </a:t>
            </a:r>
            <a:r>
              <a:rPr lang="en-US" smtClean="0">
                <a:solidFill>
                  <a:srgbClr val="0033CC"/>
                </a:solidFill>
              </a:rPr>
              <a:t>Conte said Druce will be charged with murder 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Are </a:t>
            </a:r>
            <a:r>
              <a:rPr lang="en-US" smtClean="0">
                <a:solidFill>
                  <a:srgbClr val="0033CC"/>
                </a:solidFill>
              </a:rPr>
              <a:t>S1</a:t>
            </a:r>
            <a:r>
              <a:rPr lang="en-US" smtClean="0"/>
              <a:t> and </a:t>
            </a:r>
            <a:r>
              <a:rPr lang="en-US" smtClean="0">
                <a:solidFill>
                  <a:srgbClr val="0033CC"/>
                </a:solidFill>
              </a:rPr>
              <a:t>S2</a:t>
            </a:r>
            <a:r>
              <a:rPr lang="en-US" smtClean="0"/>
              <a:t> a paraphrase of each other?</a:t>
            </a:r>
          </a:p>
          <a:p>
            <a:r>
              <a:rPr lang="en-US" smtClean="0"/>
              <a:t>There is a need for an </a:t>
            </a:r>
            <a:r>
              <a:rPr lang="en-US" smtClean="0">
                <a:solidFill>
                  <a:srgbClr val="FF0000"/>
                </a:solidFill>
              </a:rPr>
              <a:t>intermediate representation</a:t>
            </a:r>
            <a:r>
              <a:rPr lang="en-US" smtClean="0"/>
              <a:t> to justify this decision</a:t>
            </a:r>
          </a:p>
          <a:p>
            <a:endParaRPr lang="en-US" smtClean="0"/>
          </a:p>
        </p:txBody>
      </p:sp>
      <p:sp>
        <p:nvSpPr>
          <p:cNvPr id="1136644" name="Line 4"/>
          <p:cNvSpPr>
            <a:spLocks noChangeShapeType="1"/>
          </p:cNvSpPr>
          <p:nvPr/>
        </p:nvSpPr>
        <p:spPr bwMode="auto">
          <a:xfrm>
            <a:off x="2362200" y="2438400"/>
            <a:ext cx="13716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645" name="Line 5"/>
          <p:cNvSpPr>
            <a:spLocks noChangeShapeType="1"/>
          </p:cNvSpPr>
          <p:nvPr/>
        </p:nvSpPr>
        <p:spPr bwMode="auto">
          <a:xfrm>
            <a:off x="3581400" y="2438400"/>
            <a:ext cx="11430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646" name="Line 6"/>
          <p:cNvSpPr>
            <a:spLocks noChangeShapeType="1"/>
          </p:cNvSpPr>
          <p:nvPr/>
        </p:nvSpPr>
        <p:spPr bwMode="auto">
          <a:xfrm>
            <a:off x="5257800" y="2514600"/>
            <a:ext cx="3048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647" name="Line 7"/>
          <p:cNvSpPr>
            <a:spLocks noChangeShapeType="1"/>
          </p:cNvSpPr>
          <p:nvPr/>
        </p:nvSpPr>
        <p:spPr bwMode="auto">
          <a:xfrm flipH="1">
            <a:off x="2438400" y="2438400"/>
            <a:ext cx="39624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648" name="Line 8"/>
          <p:cNvSpPr>
            <a:spLocks noChangeShapeType="1"/>
          </p:cNvSpPr>
          <p:nvPr/>
        </p:nvSpPr>
        <p:spPr bwMode="auto">
          <a:xfrm flipH="1">
            <a:off x="3200400" y="2514600"/>
            <a:ext cx="3733800" cy="533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649" name="Line 9"/>
          <p:cNvSpPr>
            <a:spLocks noChangeShapeType="1"/>
          </p:cNvSpPr>
          <p:nvPr/>
        </p:nvSpPr>
        <p:spPr bwMode="auto">
          <a:xfrm>
            <a:off x="4267200" y="2514600"/>
            <a:ext cx="28956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650" name="Rectangle 10"/>
          <p:cNvSpPr>
            <a:spLocks noChangeArrowheads="1"/>
          </p:cNvSpPr>
          <p:nvPr/>
        </p:nvSpPr>
        <p:spPr bwMode="auto">
          <a:xfrm>
            <a:off x="5562600" y="457200"/>
            <a:ext cx="3276600" cy="65087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Given</a:t>
            </a:r>
            <a:r>
              <a:rPr lang="en-US"/>
              <a:t> an input x </a:t>
            </a:r>
            <a:r>
              <a:rPr lang="en-US">
                <a:latin typeface="cmsy10" pitchFamily="34" charset="0"/>
              </a:rPr>
              <a:t>2</a:t>
            </a:r>
            <a:r>
              <a:rPr lang="en-US"/>
              <a:t> X</a:t>
            </a:r>
          </a:p>
          <a:p>
            <a:r>
              <a:rPr lang="en-US">
                <a:solidFill>
                  <a:srgbClr val="0033CC"/>
                </a:solidFill>
              </a:rPr>
              <a:t>Learn</a:t>
            </a:r>
            <a:r>
              <a:rPr lang="en-US"/>
              <a:t> a model f : X </a:t>
            </a:r>
            <a:r>
              <a:rPr lang="en-US">
                <a:latin typeface="cmsy10" pitchFamily="34" charset="0"/>
              </a:rPr>
              <a:t>!</a:t>
            </a:r>
            <a:r>
              <a:rPr lang="en-US"/>
              <a:t>  {-1, 1}</a:t>
            </a:r>
          </a:p>
        </p:txBody>
      </p:sp>
      <p:sp>
        <p:nvSpPr>
          <p:cNvPr id="1136651" name="Rectangle 11"/>
          <p:cNvSpPr>
            <a:spLocks noChangeArrowheads="1"/>
          </p:cNvSpPr>
          <p:nvPr/>
        </p:nvSpPr>
        <p:spPr bwMode="auto">
          <a:xfrm>
            <a:off x="4800600" y="3549650"/>
            <a:ext cx="4038600" cy="65087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We need </a:t>
            </a:r>
            <a:r>
              <a:rPr lang="en-US">
                <a:solidFill>
                  <a:srgbClr val="0033CC"/>
                </a:solidFill>
              </a:rPr>
              <a:t>latent variables</a:t>
            </a:r>
            <a:r>
              <a:rPr lang="en-US"/>
              <a:t> that explain: </a:t>
            </a:r>
          </a:p>
          <a:p>
            <a:pPr lvl="1"/>
            <a:r>
              <a:rPr lang="en-US">
                <a:solidFill>
                  <a:srgbClr val="0033CC"/>
                </a:solidFill>
              </a:rPr>
              <a:t>why this is a positive example.</a:t>
            </a:r>
          </a:p>
        </p:txBody>
      </p:sp>
      <p:sp>
        <p:nvSpPr>
          <p:cNvPr id="1136652" name="Rectangle 12"/>
          <p:cNvSpPr>
            <a:spLocks noChangeArrowheads="1"/>
          </p:cNvSpPr>
          <p:nvPr/>
        </p:nvSpPr>
        <p:spPr bwMode="auto">
          <a:xfrm>
            <a:off x="4953000" y="5292725"/>
            <a:ext cx="3886200" cy="65087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33CC"/>
                </a:solidFill>
              </a:rPr>
              <a:t>Given</a:t>
            </a:r>
            <a:r>
              <a:rPr lang="en-US"/>
              <a:t> an input x </a:t>
            </a:r>
            <a:r>
              <a:rPr lang="en-US">
                <a:latin typeface="cmsy10" pitchFamily="34" charset="0"/>
              </a:rPr>
              <a:t>2</a:t>
            </a:r>
            <a:r>
              <a:rPr lang="en-US"/>
              <a:t> X</a:t>
            </a:r>
          </a:p>
          <a:p>
            <a:r>
              <a:rPr lang="en-US">
                <a:solidFill>
                  <a:srgbClr val="0033CC"/>
                </a:solidFill>
              </a:rPr>
              <a:t>Learn</a:t>
            </a:r>
            <a:r>
              <a:rPr lang="en-US"/>
              <a:t> a model f : X  </a:t>
            </a:r>
            <a:r>
              <a:rPr lang="en-US">
                <a:latin typeface="cmsy10" pitchFamily="34" charset="0"/>
              </a:rPr>
              <a:t>!</a:t>
            </a:r>
            <a:r>
              <a:rPr lang="en-US"/>
              <a:t> H </a:t>
            </a:r>
            <a:r>
              <a:rPr lang="en-US">
                <a:latin typeface="cmsy10" pitchFamily="34" charset="0"/>
              </a:rPr>
              <a:t>!</a:t>
            </a:r>
            <a:r>
              <a:rPr lang="en-US"/>
              <a:t>  {-1, 1}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36953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13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13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13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1136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13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1000"/>
                                        <p:tgtEl>
                                          <p:spTgt spid="113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44" grpId="0" animBg="1"/>
      <p:bldP spid="1136645" grpId="0" animBg="1"/>
      <p:bldP spid="1136646" grpId="0" animBg="1"/>
      <p:bldP spid="1136647" grpId="0" animBg="1"/>
      <p:bldP spid="1136648" grpId="0" animBg="1"/>
      <p:bldP spid="1136649" grpId="0" animBg="1"/>
      <p:bldP spid="1136650" grpId="0" animBg="1"/>
      <p:bldP spid="1136651" grpId="0" animBg="1"/>
      <p:bldP spid="113665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Structured output learning</a:t>
            </a:r>
          </a:p>
        </p:txBody>
      </p:sp>
      <p:pic>
        <p:nvPicPr>
          <p:cNvPr id="48132" name="Picture 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175000"/>
            <a:ext cx="5080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175000"/>
            <a:ext cx="5080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4" name="Group 6"/>
          <p:cNvGrpSpPr>
            <a:grpSpLocks/>
          </p:cNvGrpSpPr>
          <p:nvPr/>
        </p:nvGrpSpPr>
        <p:grpSpPr bwMode="auto">
          <a:xfrm>
            <a:off x="1314450" y="3749675"/>
            <a:ext cx="3429000" cy="2209800"/>
            <a:chOff x="156" y="2359"/>
            <a:chExt cx="2160" cy="1392"/>
          </a:xfrm>
        </p:grpSpPr>
        <p:sp>
          <p:nvSpPr>
            <p:cNvPr id="48164" name="Oval 7"/>
            <p:cNvSpPr>
              <a:spLocks noChangeArrowheads="1"/>
            </p:cNvSpPr>
            <p:nvPr/>
          </p:nvSpPr>
          <p:spPr bwMode="auto">
            <a:xfrm rot="2363332">
              <a:off x="156" y="2359"/>
              <a:ext cx="2160" cy="1392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grpSp>
          <p:nvGrpSpPr>
            <p:cNvPr id="48165" name="Group 8"/>
            <p:cNvGrpSpPr>
              <a:grpSpLocks/>
            </p:cNvGrpSpPr>
            <p:nvPr/>
          </p:nvGrpSpPr>
          <p:grpSpPr bwMode="auto">
            <a:xfrm>
              <a:off x="480" y="2448"/>
              <a:ext cx="1335" cy="1241"/>
              <a:chOff x="480" y="2448"/>
              <a:chExt cx="1335" cy="1241"/>
            </a:xfrm>
          </p:grpSpPr>
          <p:sp>
            <p:nvSpPr>
              <p:cNvPr id="48166" name="Text Box 9"/>
              <p:cNvSpPr txBox="1">
                <a:spLocks noChangeArrowheads="1"/>
              </p:cNvSpPr>
              <p:nvPr/>
            </p:nvSpPr>
            <p:spPr bwMode="auto">
              <a:xfrm>
                <a:off x="480" y="2640"/>
                <a:ext cx="21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67" name="Text Box 10"/>
              <p:cNvSpPr txBox="1">
                <a:spLocks noChangeArrowheads="1"/>
              </p:cNvSpPr>
              <p:nvPr/>
            </p:nvSpPr>
            <p:spPr bwMode="auto">
              <a:xfrm>
                <a:off x="1056" y="3456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68" name="Text Box 11"/>
              <p:cNvSpPr txBox="1">
                <a:spLocks noChangeArrowheads="1"/>
              </p:cNvSpPr>
              <p:nvPr/>
            </p:nvSpPr>
            <p:spPr bwMode="auto">
              <a:xfrm>
                <a:off x="672" y="3120"/>
                <a:ext cx="23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69" name="Text Box 12"/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70" name="Text Box 13"/>
              <p:cNvSpPr txBox="1">
                <a:spLocks noChangeArrowheads="1"/>
              </p:cNvSpPr>
              <p:nvPr/>
            </p:nvSpPr>
            <p:spPr bwMode="auto">
              <a:xfrm>
                <a:off x="1344" y="2544"/>
                <a:ext cx="237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71" name="Text Box 14"/>
              <p:cNvSpPr txBox="1">
                <a:spLocks noChangeArrowheads="1"/>
              </p:cNvSpPr>
              <p:nvPr/>
            </p:nvSpPr>
            <p:spPr bwMode="auto">
              <a:xfrm>
                <a:off x="912" y="2448"/>
                <a:ext cx="229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72" name="Text Box 15"/>
              <p:cNvSpPr txBox="1">
                <a:spLocks noChangeArrowheads="1"/>
              </p:cNvSpPr>
              <p:nvPr/>
            </p:nvSpPr>
            <p:spPr bwMode="auto">
              <a:xfrm>
                <a:off x="1584" y="3360"/>
                <a:ext cx="23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7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8173" name="Line 16"/>
              <p:cNvSpPr>
                <a:spLocks noChangeShapeType="1"/>
              </p:cNvSpPr>
              <p:nvPr/>
            </p:nvSpPr>
            <p:spPr bwMode="auto">
              <a:xfrm flipV="1">
                <a:off x="672" y="2592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4" name="Line 17"/>
              <p:cNvSpPr>
                <a:spLocks noChangeShapeType="1"/>
              </p:cNvSpPr>
              <p:nvPr/>
            </p:nvSpPr>
            <p:spPr bwMode="auto">
              <a:xfrm>
                <a:off x="672" y="2880"/>
                <a:ext cx="9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5" name="Line 18"/>
              <p:cNvSpPr>
                <a:spLocks noChangeShapeType="1"/>
              </p:cNvSpPr>
              <p:nvPr/>
            </p:nvSpPr>
            <p:spPr bwMode="auto">
              <a:xfrm>
                <a:off x="1104" y="2592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6" name="Line 19"/>
              <p:cNvSpPr>
                <a:spLocks noChangeShapeType="1"/>
              </p:cNvSpPr>
              <p:nvPr/>
            </p:nvSpPr>
            <p:spPr bwMode="auto">
              <a:xfrm>
                <a:off x="1536" y="2784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7" name="Line 20"/>
              <p:cNvSpPr>
                <a:spLocks noChangeShapeType="1"/>
              </p:cNvSpPr>
              <p:nvPr/>
            </p:nvSpPr>
            <p:spPr bwMode="auto">
              <a:xfrm>
                <a:off x="864" y="3216"/>
                <a:ext cx="76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8" name="Line 21"/>
              <p:cNvSpPr>
                <a:spLocks noChangeShapeType="1"/>
              </p:cNvSpPr>
              <p:nvPr/>
            </p:nvSpPr>
            <p:spPr bwMode="auto">
              <a:xfrm flipV="1">
                <a:off x="864" y="2736"/>
                <a:ext cx="48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79" name="Line 22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80" name="Line 23"/>
              <p:cNvSpPr>
                <a:spLocks noChangeShapeType="1"/>
              </p:cNvSpPr>
              <p:nvPr/>
            </p:nvSpPr>
            <p:spPr bwMode="auto">
              <a:xfrm flipV="1">
                <a:off x="1248" y="3504"/>
                <a:ext cx="3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8135" name="Oval 24"/>
          <p:cNvSpPr>
            <a:spLocks noChangeArrowheads="1"/>
          </p:cNvSpPr>
          <p:nvPr/>
        </p:nvSpPr>
        <p:spPr bwMode="auto">
          <a:xfrm rot="2363332">
            <a:off x="4724400" y="1905000"/>
            <a:ext cx="3200400" cy="2062163"/>
          </a:xfrm>
          <a:prstGeom prst="ellipse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48136" name="Text Box 50"/>
          <p:cNvSpPr txBox="1">
            <a:spLocks noChangeArrowheads="1"/>
          </p:cNvSpPr>
          <p:nvPr/>
        </p:nvSpPr>
        <p:spPr bwMode="auto">
          <a:xfrm>
            <a:off x="3886200" y="5805488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</a:p>
        </p:txBody>
      </p:sp>
      <p:sp>
        <p:nvSpPr>
          <p:cNvPr id="48137" name="Text Box 51"/>
          <p:cNvSpPr txBox="1">
            <a:spLocks noChangeArrowheads="1"/>
          </p:cNvSpPr>
          <p:nvPr/>
        </p:nvSpPr>
        <p:spPr bwMode="auto">
          <a:xfrm>
            <a:off x="7319963" y="3967163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</a:p>
        </p:txBody>
      </p:sp>
      <p:grpSp>
        <p:nvGrpSpPr>
          <p:cNvPr id="48138" name="Group 25"/>
          <p:cNvGrpSpPr>
            <a:grpSpLocks/>
          </p:cNvGrpSpPr>
          <p:nvPr/>
        </p:nvGrpSpPr>
        <p:grpSpPr bwMode="auto">
          <a:xfrm>
            <a:off x="5110163" y="2062163"/>
            <a:ext cx="2293937" cy="1146175"/>
            <a:chOff x="3072" y="1296"/>
            <a:chExt cx="1445" cy="722"/>
          </a:xfrm>
        </p:grpSpPr>
        <p:sp>
          <p:nvSpPr>
            <p:cNvPr id="48160" name="Text Box 26"/>
            <p:cNvSpPr txBox="1">
              <a:spLocks noChangeArrowheads="1"/>
            </p:cNvSpPr>
            <p:nvPr/>
          </p:nvSpPr>
          <p:spPr bwMode="auto">
            <a:xfrm>
              <a:off x="3072" y="1440"/>
              <a:ext cx="22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b="1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1</a:t>
              </a:r>
              <a:endPara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8161" name="Text Box 27"/>
            <p:cNvSpPr txBox="1">
              <a:spLocks noChangeArrowheads="1"/>
            </p:cNvSpPr>
            <p:nvPr/>
          </p:nvSpPr>
          <p:spPr bwMode="auto">
            <a:xfrm>
              <a:off x="3552" y="1296"/>
              <a:ext cx="24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b="1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endPara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8162" name="Text Box 29"/>
            <p:cNvSpPr txBox="1">
              <a:spLocks noChangeArrowheads="1"/>
            </p:cNvSpPr>
            <p:nvPr/>
          </p:nvSpPr>
          <p:spPr bwMode="auto">
            <a:xfrm>
              <a:off x="4272" y="1785"/>
              <a:ext cx="24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b="1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48163" name="Text Box 30"/>
            <p:cNvSpPr txBox="1">
              <a:spLocks noChangeArrowheads="1"/>
            </p:cNvSpPr>
            <p:nvPr/>
          </p:nvSpPr>
          <p:spPr bwMode="auto">
            <a:xfrm>
              <a:off x="4032" y="1392"/>
              <a:ext cx="23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b="1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endPara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48139" name="Text Box 28"/>
          <p:cNvSpPr txBox="1">
            <a:spLocks noChangeArrowheads="1"/>
          </p:cNvSpPr>
          <p:nvPr/>
        </p:nvSpPr>
        <p:spPr bwMode="auto">
          <a:xfrm>
            <a:off x="6862763" y="3752850"/>
            <a:ext cx="3762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altLang="zh-TW" b="1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5</a:t>
            </a:r>
            <a:endParaRPr lang="en-US" altLang="zh-TW" b="1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" name="Text Box 79"/>
          <p:cNvSpPr txBox="1">
            <a:spLocks noChangeArrowheads="1"/>
          </p:cNvSpPr>
          <p:nvPr/>
        </p:nvSpPr>
        <p:spPr bwMode="auto">
          <a:xfrm>
            <a:off x="152400" y="1371603"/>
            <a:ext cx="3581400" cy="1384995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sz="2400" b="1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Structure Output Problem</a:t>
            </a:r>
            <a:r>
              <a:rPr lang="en-US" altLang="zh-TW" sz="2400">
                <a:solidFill>
                  <a:srgbClr val="FFFFFF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TW" sz="2400" b="1">
                <a:solidFill>
                  <a:srgbClr val="360EE2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Dependencies </a:t>
            </a:r>
            <a:r>
              <a:rPr lang="en-US" altLang="zh-TW" sz="2400" b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between different outputs</a:t>
            </a:r>
            <a:endParaRPr lang="en-US" altLang="zh-TW" b="1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3200400" y="2443163"/>
            <a:ext cx="3987800" cy="3416300"/>
            <a:chOff x="3200400" y="2443163"/>
            <a:chExt cx="3987800" cy="3416300"/>
          </a:xfrm>
        </p:grpSpPr>
        <p:grpSp>
          <p:nvGrpSpPr>
            <p:cNvPr id="48154" name="Group 63"/>
            <p:cNvGrpSpPr>
              <a:grpSpLocks/>
            </p:cNvGrpSpPr>
            <p:nvPr/>
          </p:nvGrpSpPr>
          <p:grpSpPr bwMode="auto">
            <a:xfrm>
              <a:off x="3200400" y="2443163"/>
              <a:ext cx="3987800" cy="3416300"/>
              <a:chOff x="3200400" y="2443163"/>
              <a:chExt cx="3987800" cy="3416300"/>
            </a:xfrm>
          </p:grpSpPr>
          <p:sp>
            <p:nvSpPr>
              <p:cNvPr id="48156" name="Freeform 40"/>
              <p:cNvSpPr>
                <a:spLocks/>
              </p:cNvSpPr>
              <p:nvPr/>
            </p:nvSpPr>
            <p:spPr bwMode="auto">
              <a:xfrm>
                <a:off x="3200400" y="2595563"/>
                <a:ext cx="1905000" cy="990600"/>
              </a:xfrm>
              <a:custGeom>
                <a:avLst/>
                <a:gdLst>
                  <a:gd name="T0" fmla="*/ 0 w 1200"/>
                  <a:gd name="T1" fmla="*/ 2147483647 h 624"/>
                  <a:gd name="T2" fmla="*/ 2147483647 w 1200"/>
                  <a:gd name="T3" fmla="*/ 2147483647 h 624"/>
                  <a:gd name="T4" fmla="*/ 2147483647 w 1200"/>
                  <a:gd name="T5" fmla="*/ 2147483647 h 624"/>
                  <a:gd name="T6" fmla="*/ 2147483647 w 1200"/>
                  <a:gd name="T7" fmla="*/ 2147483647 h 624"/>
                  <a:gd name="T8" fmla="*/ 2147483647 w 1200"/>
                  <a:gd name="T9" fmla="*/ 0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624"/>
                  <a:gd name="T17" fmla="*/ 1200 w 1200"/>
                  <a:gd name="T18" fmla="*/ 624 h 6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624">
                    <a:moveTo>
                      <a:pt x="0" y="624"/>
                    </a:moveTo>
                    <a:cubicBezTo>
                      <a:pt x="16" y="504"/>
                      <a:pt x="32" y="384"/>
                      <a:pt x="144" y="336"/>
                    </a:cubicBezTo>
                    <a:cubicBezTo>
                      <a:pt x="256" y="288"/>
                      <a:pt x="552" y="368"/>
                      <a:pt x="672" y="336"/>
                    </a:cubicBezTo>
                    <a:cubicBezTo>
                      <a:pt x="792" y="304"/>
                      <a:pt x="776" y="200"/>
                      <a:pt x="864" y="144"/>
                    </a:cubicBezTo>
                    <a:cubicBezTo>
                      <a:pt x="952" y="88"/>
                      <a:pt x="1076" y="44"/>
                      <a:pt x="1200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48157" name="Freeform 41"/>
              <p:cNvSpPr>
                <a:spLocks/>
              </p:cNvSpPr>
              <p:nvPr/>
            </p:nvSpPr>
            <p:spPr bwMode="auto">
              <a:xfrm>
                <a:off x="3949700" y="2443163"/>
                <a:ext cx="1993900" cy="1600200"/>
              </a:xfrm>
              <a:custGeom>
                <a:avLst/>
                <a:gdLst>
                  <a:gd name="T0" fmla="*/ 2147483647 w 1256"/>
                  <a:gd name="T1" fmla="*/ 2147483647 h 1008"/>
                  <a:gd name="T2" fmla="*/ 2147483647 w 1256"/>
                  <a:gd name="T3" fmla="*/ 2147483647 h 1008"/>
                  <a:gd name="T4" fmla="*/ 2147483647 w 1256"/>
                  <a:gd name="T5" fmla="*/ 2147483647 h 1008"/>
                  <a:gd name="T6" fmla="*/ 2147483647 w 1256"/>
                  <a:gd name="T7" fmla="*/ 2147483647 h 1008"/>
                  <a:gd name="T8" fmla="*/ 2147483647 w 1256"/>
                  <a:gd name="T9" fmla="*/ 2147483647 h 1008"/>
                  <a:gd name="T10" fmla="*/ 2147483647 w 1256"/>
                  <a:gd name="T11" fmla="*/ 0 h 10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56"/>
                  <a:gd name="T19" fmla="*/ 0 h 1008"/>
                  <a:gd name="T20" fmla="*/ 1256 w 1256"/>
                  <a:gd name="T21" fmla="*/ 1008 h 100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56" h="1008">
                    <a:moveTo>
                      <a:pt x="8" y="1008"/>
                    </a:moveTo>
                    <a:cubicBezTo>
                      <a:pt x="4" y="916"/>
                      <a:pt x="0" y="824"/>
                      <a:pt x="104" y="768"/>
                    </a:cubicBezTo>
                    <a:cubicBezTo>
                      <a:pt x="208" y="712"/>
                      <a:pt x="544" y="736"/>
                      <a:pt x="632" y="672"/>
                    </a:cubicBezTo>
                    <a:cubicBezTo>
                      <a:pt x="720" y="608"/>
                      <a:pt x="552" y="440"/>
                      <a:pt x="632" y="384"/>
                    </a:cubicBezTo>
                    <a:cubicBezTo>
                      <a:pt x="712" y="328"/>
                      <a:pt x="1008" y="400"/>
                      <a:pt x="1112" y="336"/>
                    </a:cubicBezTo>
                    <a:cubicBezTo>
                      <a:pt x="1216" y="272"/>
                      <a:pt x="1236" y="136"/>
                      <a:pt x="1256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48158" name="Freeform 43"/>
              <p:cNvSpPr>
                <a:spLocks/>
              </p:cNvSpPr>
              <p:nvPr/>
            </p:nvSpPr>
            <p:spPr bwMode="auto">
              <a:xfrm>
                <a:off x="4572000" y="3205163"/>
                <a:ext cx="2362200" cy="1828800"/>
              </a:xfrm>
              <a:custGeom>
                <a:avLst/>
                <a:gdLst>
                  <a:gd name="T0" fmla="*/ 0 w 1488"/>
                  <a:gd name="T1" fmla="*/ 2147483647 h 1152"/>
                  <a:gd name="T2" fmla="*/ 2147483647 w 1488"/>
                  <a:gd name="T3" fmla="*/ 2147483647 h 1152"/>
                  <a:gd name="T4" fmla="*/ 2147483647 w 1488"/>
                  <a:gd name="T5" fmla="*/ 2147483647 h 1152"/>
                  <a:gd name="T6" fmla="*/ 2147483647 w 1488"/>
                  <a:gd name="T7" fmla="*/ 2147483647 h 1152"/>
                  <a:gd name="T8" fmla="*/ 2147483647 w 1488"/>
                  <a:gd name="T9" fmla="*/ 2147483647 h 1152"/>
                  <a:gd name="T10" fmla="*/ 2147483647 w 1488"/>
                  <a:gd name="T11" fmla="*/ 0 h 1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88"/>
                  <a:gd name="T19" fmla="*/ 0 h 1152"/>
                  <a:gd name="T20" fmla="*/ 1488 w 1488"/>
                  <a:gd name="T21" fmla="*/ 1152 h 11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88" h="1152">
                    <a:moveTo>
                      <a:pt x="0" y="1104"/>
                    </a:moveTo>
                    <a:cubicBezTo>
                      <a:pt x="224" y="1128"/>
                      <a:pt x="448" y="1152"/>
                      <a:pt x="576" y="1056"/>
                    </a:cubicBezTo>
                    <a:cubicBezTo>
                      <a:pt x="704" y="960"/>
                      <a:pt x="664" y="624"/>
                      <a:pt x="768" y="528"/>
                    </a:cubicBezTo>
                    <a:cubicBezTo>
                      <a:pt x="872" y="432"/>
                      <a:pt x="1120" y="552"/>
                      <a:pt x="1200" y="480"/>
                    </a:cubicBezTo>
                    <a:cubicBezTo>
                      <a:pt x="1280" y="408"/>
                      <a:pt x="1200" y="176"/>
                      <a:pt x="1248" y="96"/>
                    </a:cubicBezTo>
                    <a:cubicBezTo>
                      <a:pt x="1296" y="16"/>
                      <a:pt x="1392" y="8"/>
                      <a:pt x="1488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48159" name="Freeform 44"/>
              <p:cNvSpPr>
                <a:spLocks/>
              </p:cNvSpPr>
              <p:nvPr/>
            </p:nvSpPr>
            <p:spPr bwMode="auto">
              <a:xfrm>
                <a:off x="4648200" y="4043363"/>
                <a:ext cx="2540000" cy="1816100"/>
              </a:xfrm>
              <a:custGeom>
                <a:avLst/>
                <a:gdLst>
                  <a:gd name="T0" fmla="*/ 0 w 1600"/>
                  <a:gd name="T1" fmla="*/ 2147483647 h 1144"/>
                  <a:gd name="T2" fmla="*/ 2147483647 w 1600"/>
                  <a:gd name="T3" fmla="*/ 2147483647 h 1144"/>
                  <a:gd name="T4" fmla="*/ 2147483647 w 1600"/>
                  <a:gd name="T5" fmla="*/ 2147483647 h 1144"/>
                  <a:gd name="T6" fmla="*/ 2147483647 w 1600"/>
                  <a:gd name="T7" fmla="*/ 2147483647 h 1144"/>
                  <a:gd name="T8" fmla="*/ 2147483647 w 1600"/>
                  <a:gd name="T9" fmla="*/ 0 h 1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0"/>
                  <a:gd name="T16" fmla="*/ 0 h 1144"/>
                  <a:gd name="T17" fmla="*/ 1600 w 1600"/>
                  <a:gd name="T18" fmla="*/ 1144 h 1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0" h="1144">
                    <a:moveTo>
                      <a:pt x="0" y="1008"/>
                    </a:moveTo>
                    <a:cubicBezTo>
                      <a:pt x="268" y="1076"/>
                      <a:pt x="536" y="1144"/>
                      <a:pt x="720" y="1056"/>
                    </a:cubicBezTo>
                    <a:cubicBezTo>
                      <a:pt x="904" y="968"/>
                      <a:pt x="968" y="592"/>
                      <a:pt x="1104" y="480"/>
                    </a:cubicBezTo>
                    <a:cubicBezTo>
                      <a:pt x="1240" y="368"/>
                      <a:pt x="1472" y="464"/>
                      <a:pt x="1536" y="384"/>
                    </a:cubicBezTo>
                    <a:cubicBezTo>
                      <a:pt x="1600" y="304"/>
                      <a:pt x="1544" y="152"/>
                      <a:pt x="1488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</p:grpSp>
        <p:sp>
          <p:nvSpPr>
            <p:cNvPr id="48155" name="Freeform 36"/>
            <p:cNvSpPr>
              <a:spLocks/>
            </p:cNvSpPr>
            <p:nvPr/>
          </p:nvSpPr>
          <p:spPr bwMode="auto">
            <a:xfrm>
              <a:off x="4343400" y="2590800"/>
              <a:ext cx="2286000" cy="2049463"/>
            </a:xfrm>
            <a:custGeom>
              <a:avLst/>
              <a:gdLst>
                <a:gd name="T0" fmla="*/ 0 w 1440"/>
                <a:gd name="T1" fmla="*/ 2147483647 h 1240"/>
                <a:gd name="T2" fmla="*/ 2147483647 w 1440"/>
                <a:gd name="T3" fmla="*/ 2147483647 h 1240"/>
                <a:gd name="T4" fmla="*/ 2147483647 w 1440"/>
                <a:gd name="T5" fmla="*/ 2147483647 h 1240"/>
                <a:gd name="T6" fmla="*/ 2147483647 w 1440"/>
                <a:gd name="T7" fmla="*/ 2147483647 h 1240"/>
                <a:gd name="T8" fmla="*/ 2147483647 w 1440"/>
                <a:gd name="T9" fmla="*/ 2147483647 h 1240"/>
                <a:gd name="T10" fmla="*/ 2147483647 w 1440"/>
                <a:gd name="T11" fmla="*/ 0 h 1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0"/>
                <a:gd name="T19" fmla="*/ 0 h 1240"/>
                <a:gd name="T20" fmla="*/ 1440 w 1440"/>
                <a:gd name="T21" fmla="*/ 1240 h 12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0" h="1240">
                  <a:moveTo>
                    <a:pt x="0" y="1200"/>
                  </a:moveTo>
                  <a:cubicBezTo>
                    <a:pt x="196" y="1220"/>
                    <a:pt x="392" y="1240"/>
                    <a:pt x="480" y="1152"/>
                  </a:cubicBezTo>
                  <a:cubicBezTo>
                    <a:pt x="568" y="1064"/>
                    <a:pt x="432" y="768"/>
                    <a:pt x="528" y="672"/>
                  </a:cubicBezTo>
                  <a:cubicBezTo>
                    <a:pt x="624" y="576"/>
                    <a:pt x="952" y="640"/>
                    <a:pt x="1056" y="576"/>
                  </a:cubicBezTo>
                  <a:cubicBezTo>
                    <a:pt x="1160" y="512"/>
                    <a:pt x="1088" y="384"/>
                    <a:pt x="1152" y="288"/>
                  </a:cubicBezTo>
                  <a:cubicBezTo>
                    <a:pt x="1216" y="192"/>
                    <a:pt x="1328" y="96"/>
                    <a:pt x="1440" y="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5414963" y="2271713"/>
            <a:ext cx="1676400" cy="1538287"/>
            <a:chOff x="3255" y="1337"/>
            <a:chExt cx="1056" cy="969"/>
          </a:xfrm>
        </p:grpSpPr>
        <p:sp>
          <p:nvSpPr>
            <p:cNvPr id="48146" name="Line 32"/>
            <p:cNvSpPr>
              <a:spLocks noChangeShapeType="1"/>
            </p:cNvSpPr>
            <p:nvPr/>
          </p:nvSpPr>
          <p:spPr bwMode="auto">
            <a:xfrm flipH="1" flipV="1">
              <a:off x="3303" y="1481"/>
              <a:ext cx="72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8147" name="Group 33"/>
            <p:cNvGrpSpPr>
              <a:grpSpLocks/>
            </p:cNvGrpSpPr>
            <p:nvPr/>
          </p:nvGrpSpPr>
          <p:grpSpPr bwMode="auto">
            <a:xfrm>
              <a:off x="3255" y="1337"/>
              <a:ext cx="1056" cy="969"/>
              <a:chOff x="3255" y="1337"/>
              <a:chExt cx="1056" cy="969"/>
            </a:xfrm>
          </p:grpSpPr>
          <p:sp>
            <p:nvSpPr>
              <p:cNvPr id="48148" name="Line 34"/>
              <p:cNvSpPr>
                <a:spLocks noChangeShapeType="1"/>
              </p:cNvSpPr>
              <p:nvPr/>
            </p:nvSpPr>
            <p:spPr bwMode="auto">
              <a:xfrm flipV="1">
                <a:off x="3255" y="1337"/>
                <a:ext cx="288" cy="9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49" name="Line 35"/>
              <p:cNvSpPr>
                <a:spLocks noChangeShapeType="1"/>
              </p:cNvSpPr>
              <p:nvPr/>
            </p:nvSpPr>
            <p:spPr bwMode="auto">
              <a:xfrm>
                <a:off x="3735" y="1337"/>
                <a:ext cx="336" cy="4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0" name="Line 36"/>
              <p:cNvSpPr>
                <a:spLocks noChangeShapeType="1"/>
              </p:cNvSpPr>
              <p:nvPr/>
            </p:nvSpPr>
            <p:spPr bwMode="auto">
              <a:xfrm>
                <a:off x="4215" y="1529"/>
                <a:ext cx="96" cy="19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1" name="Line 37"/>
              <p:cNvSpPr>
                <a:spLocks noChangeShapeType="1"/>
              </p:cNvSpPr>
              <p:nvPr/>
            </p:nvSpPr>
            <p:spPr bwMode="auto">
              <a:xfrm flipH="1">
                <a:off x="4282" y="1922"/>
                <a:ext cx="29" cy="33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2" name="Line 38"/>
              <p:cNvSpPr>
                <a:spLocks noChangeShapeType="1"/>
              </p:cNvSpPr>
              <p:nvPr/>
            </p:nvSpPr>
            <p:spPr bwMode="auto">
              <a:xfrm>
                <a:off x="3687" y="1433"/>
                <a:ext cx="573" cy="873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3" name="Line 39"/>
              <p:cNvSpPr>
                <a:spLocks noChangeShapeType="1"/>
              </p:cNvSpPr>
              <p:nvPr/>
            </p:nvSpPr>
            <p:spPr bwMode="auto">
              <a:xfrm flipH="1" flipV="1">
                <a:off x="3303" y="1529"/>
                <a:ext cx="1008" cy="28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9" name="Group 70"/>
          <p:cNvGrpSpPr>
            <a:grpSpLocks/>
          </p:cNvGrpSpPr>
          <p:nvPr/>
        </p:nvGrpSpPr>
        <p:grpSpPr bwMode="auto">
          <a:xfrm>
            <a:off x="7010400" y="1066800"/>
            <a:ext cx="2133600" cy="1219200"/>
            <a:chOff x="6781800" y="838200"/>
            <a:chExt cx="2133600" cy="1219200"/>
          </a:xfrm>
          <a:solidFill>
            <a:srgbClr val="FFFF66"/>
          </a:solidFill>
        </p:grpSpPr>
        <p:sp>
          <p:nvSpPr>
            <p:cNvPr id="68" name="Rounded Rectangular Callout 67"/>
            <p:cNvSpPr/>
            <p:nvPr/>
          </p:nvSpPr>
          <p:spPr>
            <a:xfrm>
              <a:off x="6781800" y="838200"/>
              <a:ext cx="2133600" cy="1219200"/>
            </a:xfrm>
            <a:prstGeom prst="wedgeRoundRectCallout">
              <a:avLst>
                <a:gd name="adj1" fmla="val -43817"/>
                <a:gd name="adj2" fmla="val 86034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34200" y="914400"/>
              <a:ext cx="1828800" cy="101600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Use </a:t>
              </a:r>
              <a:r>
                <a:rPr lang="en-US" sz="2000" b="1" dirty="0">
                  <a:solidFill>
                    <a:srgbClr val="FF0000"/>
                  </a:solidFill>
                </a:rPr>
                <a:t>constraints </a:t>
              </a:r>
              <a:r>
                <a:rPr lang="en-US" sz="2000" b="1" dirty="0"/>
                <a:t>to capture the dependencies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33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 Binary Classification problem</a:t>
            </a:r>
          </a:p>
        </p:txBody>
      </p:sp>
      <p:pic>
        <p:nvPicPr>
          <p:cNvPr id="49156" name="Picture 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175000"/>
            <a:ext cx="5080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175000"/>
            <a:ext cx="5080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1314450" y="3749675"/>
            <a:ext cx="3429000" cy="2209800"/>
            <a:chOff x="156" y="2359"/>
            <a:chExt cx="2160" cy="1392"/>
          </a:xfrm>
        </p:grpSpPr>
        <p:sp>
          <p:nvSpPr>
            <p:cNvPr id="49168" name="Oval 7"/>
            <p:cNvSpPr>
              <a:spLocks noChangeArrowheads="1"/>
            </p:cNvSpPr>
            <p:nvPr/>
          </p:nvSpPr>
          <p:spPr bwMode="auto">
            <a:xfrm rot="2363332">
              <a:off x="156" y="2359"/>
              <a:ext cx="2160" cy="1392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grpSp>
          <p:nvGrpSpPr>
            <p:cNvPr id="49169" name="Group 8"/>
            <p:cNvGrpSpPr>
              <a:grpSpLocks/>
            </p:cNvGrpSpPr>
            <p:nvPr/>
          </p:nvGrpSpPr>
          <p:grpSpPr bwMode="auto">
            <a:xfrm>
              <a:off x="480" y="2448"/>
              <a:ext cx="1335" cy="1241"/>
              <a:chOff x="480" y="2448"/>
              <a:chExt cx="1335" cy="1241"/>
            </a:xfrm>
          </p:grpSpPr>
          <p:sp>
            <p:nvSpPr>
              <p:cNvPr id="49170" name="Text Box 9"/>
              <p:cNvSpPr txBox="1">
                <a:spLocks noChangeArrowheads="1"/>
              </p:cNvSpPr>
              <p:nvPr/>
            </p:nvSpPr>
            <p:spPr bwMode="auto">
              <a:xfrm>
                <a:off x="480" y="2640"/>
                <a:ext cx="21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1" name="Text Box 10"/>
              <p:cNvSpPr txBox="1">
                <a:spLocks noChangeArrowheads="1"/>
              </p:cNvSpPr>
              <p:nvPr/>
            </p:nvSpPr>
            <p:spPr bwMode="auto">
              <a:xfrm>
                <a:off x="1056" y="3456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2" name="Text Box 11"/>
              <p:cNvSpPr txBox="1">
                <a:spLocks noChangeArrowheads="1"/>
              </p:cNvSpPr>
              <p:nvPr/>
            </p:nvSpPr>
            <p:spPr bwMode="auto">
              <a:xfrm>
                <a:off x="672" y="3120"/>
                <a:ext cx="23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3" name="Text Box 12"/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4" name="Text Box 13"/>
              <p:cNvSpPr txBox="1">
                <a:spLocks noChangeArrowheads="1"/>
              </p:cNvSpPr>
              <p:nvPr/>
            </p:nvSpPr>
            <p:spPr bwMode="auto">
              <a:xfrm>
                <a:off x="1344" y="2544"/>
                <a:ext cx="237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5" name="Text Box 14"/>
              <p:cNvSpPr txBox="1">
                <a:spLocks noChangeArrowheads="1"/>
              </p:cNvSpPr>
              <p:nvPr/>
            </p:nvSpPr>
            <p:spPr bwMode="auto">
              <a:xfrm>
                <a:off x="912" y="2448"/>
                <a:ext cx="229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6" name="Text Box 15"/>
              <p:cNvSpPr txBox="1">
                <a:spLocks noChangeArrowheads="1"/>
              </p:cNvSpPr>
              <p:nvPr/>
            </p:nvSpPr>
            <p:spPr bwMode="auto">
              <a:xfrm>
                <a:off x="1584" y="3360"/>
                <a:ext cx="23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7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49177" name="Line 16"/>
              <p:cNvSpPr>
                <a:spLocks noChangeShapeType="1"/>
              </p:cNvSpPr>
              <p:nvPr/>
            </p:nvSpPr>
            <p:spPr bwMode="auto">
              <a:xfrm flipV="1">
                <a:off x="672" y="2592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78" name="Line 17"/>
              <p:cNvSpPr>
                <a:spLocks noChangeShapeType="1"/>
              </p:cNvSpPr>
              <p:nvPr/>
            </p:nvSpPr>
            <p:spPr bwMode="auto">
              <a:xfrm>
                <a:off x="672" y="2880"/>
                <a:ext cx="9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79" name="Line 18"/>
              <p:cNvSpPr>
                <a:spLocks noChangeShapeType="1"/>
              </p:cNvSpPr>
              <p:nvPr/>
            </p:nvSpPr>
            <p:spPr bwMode="auto">
              <a:xfrm>
                <a:off x="1104" y="2592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80" name="Line 19"/>
              <p:cNvSpPr>
                <a:spLocks noChangeShapeType="1"/>
              </p:cNvSpPr>
              <p:nvPr/>
            </p:nvSpPr>
            <p:spPr bwMode="auto">
              <a:xfrm>
                <a:off x="1536" y="2784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81" name="Line 20"/>
              <p:cNvSpPr>
                <a:spLocks noChangeShapeType="1"/>
              </p:cNvSpPr>
              <p:nvPr/>
            </p:nvSpPr>
            <p:spPr bwMode="auto">
              <a:xfrm>
                <a:off x="864" y="3216"/>
                <a:ext cx="76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82" name="Line 21"/>
              <p:cNvSpPr>
                <a:spLocks noChangeShapeType="1"/>
              </p:cNvSpPr>
              <p:nvPr/>
            </p:nvSpPr>
            <p:spPr bwMode="auto">
              <a:xfrm flipV="1">
                <a:off x="864" y="2736"/>
                <a:ext cx="48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83" name="Line 22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184" name="Line 23"/>
              <p:cNvSpPr>
                <a:spLocks noChangeShapeType="1"/>
              </p:cNvSpPr>
              <p:nvPr/>
            </p:nvSpPr>
            <p:spPr bwMode="auto">
              <a:xfrm flipV="1">
                <a:off x="1248" y="3504"/>
                <a:ext cx="3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9159" name="Oval 24"/>
          <p:cNvSpPr>
            <a:spLocks noChangeArrowheads="1"/>
          </p:cNvSpPr>
          <p:nvPr/>
        </p:nvSpPr>
        <p:spPr bwMode="auto">
          <a:xfrm rot="2363332">
            <a:off x="5695950" y="2898775"/>
            <a:ext cx="1185863" cy="603250"/>
          </a:xfrm>
          <a:prstGeom prst="ellipse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49160" name="Text Box 50"/>
          <p:cNvSpPr txBox="1">
            <a:spLocks noChangeArrowheads="1"/>
          </p:cNvSpPr>
          <p:nvPr/>
        </p:nvSpPr>
        <p:spPr bwMode="auto">
          <a:xfrm>
            <a:off x="3886200" y="5805488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</a:p>
        </p:txBody>
      </p:sp>
      <p:sp>
        <p:nvSpPr>
          <p:cNvPr id="49161" name="Text Box 51"/>
          <p:cNvSpPr txBox="1">
            <a:spLocks noChangeArrowheads="1"/>
          </p:cNvSpPr>
          <p:nvPr/>
        </p:nvSpPr>
        <p:spPr bwMode="auto">
          <a:xfrm>
            <a:off x="6705600" y="3200400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</a:p>
        </p:txBody>
      </p:sp>
      <p:sp>
        <p:nvSpPr>
          <p:cNvPr id="49162" name="Text Box 26"/>
          <p:cNvSpPr txBox="1">
            <a:spLocks noChangeArrowheads="1"/>
          </p:cNvSpPr>
          <p:nvPr/>
        </p:nvSpPr>
        <p:spPr bwMode="auto">
          <a:xfrm>
            <a:off x="6096000" y="2971800"/>
            <a:ext cx="357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altLang="zh-TW" b="1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1</a:t>
            </a:r>
            <a:endParaRPr lang="en-US" altLang="zh-TW" b="1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4" name="Text Box 79"/>
          <p:cNvSpPr txBox="1">
            <a:spLocks noChangeArrowheads="1"/>
          </p:cNvSpPr>
          <p:nvPr/>
        </p:nvSpPr>
        <p:spPr bwMode="auto">
          <a:xfrm>
            <a:off x="152400" y="1371603"/>
            <a:ext cx="3581400" cy="1015663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TW" sz="2400" b="1" dirty="0">
                <a:solidFill>
                  <a:srgbClr val="FF0000"/>
                </a:solidFill>
                <a:ea typeface="新細明體" pitchFamily="18" charset="-120"/>
              </a:rPr>
              <a:t>Single Output Problem</a:t>
            </a:r>
            <a:r>
              <a:rPr lang="en-US" altLang="zh-TW" sz="2400" dirty="0">
                <a:ea typeface="新細明體" pitchFamily="18" charset="-120"/>
              </a:rPr>
              <a:t>: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TW" sz="2400" b="1" dirty="0">
                <a:solidFill>
                  <a:schemeClr val="tx1"/>
                </a:solidFill>
                <a:ea typeface="新細明體" pitchFamily="18" charset="-120"/>
              </a:rPr>
              <a:t>Only one output</a:t>
            </a:r>
          </a:p>
        </p:txBody>
      </p:sp>
      <p:sp>
        <p:nvSpPr>
          <p:cNvPr id="49166" name="Freeform 40"/>
          <p:cNvSpPr>
            <a:spLocks/>
          </p:cNvSpPr>
          <p:nvPr/>
        </p:nvSpPr>
        <p:spPr bwMode="auto">
          <a:xfrm>
            <a:off x="3962400" y="3352800"/>
            <a:ext cx="1905000" cy="990600"/>
          </a:xfrm>
          <a:custGeom>
            <a:avLst/>
            <a:gdLst>
              <a:gd name="T0" fmla="*/ 0 w 1200"/>
              <a:gd name="T1" fmla="*/ 2147483647 h 624"/>
              <a:gd name="T2" fmla="*/ 2147483647 w 1200"/>
              <a:gd name="T3" fmla="*/ 2147483647 h 624"/>
              <a:gd name="T4" fmla="*/ 2147483647 w 1200"/>
              <a:gd name="T5" fmla="*/ 2147483647 h 624"/>
              <a:gd name="T6" fmla="*/ 2147483647 w 1200"/>
              <a:gd name="T7" fmla="*/ 2147483647 h 624"/>
              <a:gd name="T8" fmla="*/ 2147483647 w 1200"/>
              <a:gd name="T9" fmla="*/ 0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"/>
              <a:gd name="T16" fmla="*/ 0 h 624"/>
              <a:gd name="T17" fmla="*/ 1200 w 1200"/>
              <a:gd name="T18" fmla="*/ 624 h 6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" h="624">
                <a:moveTo>
                  <a:pt x="0" y="624"/>
                </a:moveTo>
                <a:cubicBezTo>
                  <a:pt x="16" y="504"/>
                  <a:pt x="32" y="384"/>
                  <a:pt x="144" y="336"/>
                </a:cubicBezTo>
                <a:cubicBezTo>
                  <a:pt x="256" y="288"/>
                  <a:pt x="552" y="368"/>
                  <a:pt x="672" y="336"/>
                </a:cubicBezTo>
                <a:cubicBezTo>
                  <a:pt x="792" y="304"/>
                  <a:pt x="776" y="200"/>
                  <a:pt x="864" y="144"/>
                </a:cubicBezTo>
                <a:cubicBezTo>
                  <a:pt x="952" y="88"/>
                  <a:pt x="1076" y="44"/>
                  <a:pt x="1200" y="0"/>
                </a:cubicBezTo>
              </a:path>
            </a:pathLst>
          </a:custGeom>
          <a:noFill/>
          <a:ln w="25400">
            <a:solidFill>
              <a:srgbClr val="00B05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grpSp>
        <p:nvGrpSpPr>
          <p:cNvPr id="4" name="Group 70"/>
          <p:cNvGrpSpPr>
            <a:grpSpLocks/>
          </p:cNvGrpSpPr>
          <p:nvPr/>
        </p:nvGrpSpPr>
        <p:grpSpPr bwMode="auto">
          <a:xfrm>
            <a:off x="5486400" y="1295400"/>
            <a:ext cx="2133600" cy="990600"/>
            <a:chOff x="6781800" y="838200"/>
            <a:chExt cx="2133600" cy="1219200"/>
          </a:xfrm>
          <a:solidFill>
            <a:srgbClr val="FFFF66"/>
          </a:solidFill>
        </p:grpSpPr>
        <p:sp>
          <p:nvSpPr>
            <p:cNvPr id="68" name="Rounded Rectangular Callout 67"/>
            <p:cNvSpPr/>
            <p:nvPr/>
          </p:nvSpPr>
          <p:spPr>
            <a:xfrm>
              <a:off x="6781800" y="838200"/>
              <a:ext cx="2133600" cy="1219200"/>
            </a:xfrm>
            <a:prstGeom prst="wedgeRoundRectCallout">
              <a:avLst>
                <a:gd name="adj1" fmla="val -17550"/>
                <a:gd name="adj2" fmla="val 93292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34200" y="1213338"/>
              <a:ext cx="1828800" cy="461665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solidFill>
                    <a:schemeClr val="tx1"/>
                  </a:solidFill>
                </a:rPr>
                <a:t>constraints!?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34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classification problem with latent representation</a:t>
            </a:r>
          </a:p>
        </p:txBody>
      </p:sp>
      <p:sp>
        <p:nvSpPr>
          <p:cNvPr id="5018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0181" name="Oval 24"/>
          <p:cNvSpPr>
            <a:spLocks noChangeArrowheads="1"/>
          </p:cNvSpPr>
          <p:nvPr/>
        </p:nvSpPr>
        <p:spPr bwMode="auto">
          <a:xfrm rot="2363332">
            <a:off x="3043238" y="2590800"/>
            <a:ext cx="2395537" cy="1323975"/>
          </a:xfrm>
          <a:prstGeom prst="ellipse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empus Sans ITC" pitchFamily="82" charset="0"/>
            </a:endParaRPr>
          </a:p>
        </p:txBody>
      </p:sp>
      <p:pic>
        <p:nvPicPr>
          <p:cNvPr id="50182" name="Picture 3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175000"/>
            <a:ext cx="5080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4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600" y="3175000"/>
            <a:ext cx="50800" cy="5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184" name="Group 6"/>
          <p:cNvGrpSpPr>
            <a:grpSpLocks/>
          </p:cNvGrpSpPr>
          <p:nvPr/>
        </p:nvGrpSpPr>
        <p:grpSpPr bwMode="auto">
          <a:xfrm>
            <a:off x="0" y="3810000"/>
            <a:ext cx="3429000" cy="2209800"/>
            <a:chOff x="156" y="2359"/>
            <a:chExt cx="2160" cy="1392"/>
          </a:xfrm>
        </p:grpSpPr>
        <p:sp>
          <p:nvSpPr>
            <p:cNvPr id="50218" name="Oval 7"/>
            <p:cNvSpPr>
              <a:spLocks noChangeArrowheads="1"/>
            </p:cNvSpPr>
            <p:nvPr/>
          </p:nvSpPr>
          <p:spPr bwMode="auto">
            <a:xfrm rot="2363332">
              <a:off x="156" y="2359"/>
              <a:ext cx="2160" cy="1392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grpSp>
          <p:nvGrpSpPr>
            <p:cNvPr id="50219" name="Group 8"/>
            <p:cNvGrpSpPr>
              <a:grpSpLocks/>
            </p:cNvGrpSpPr>
            <p:nvPr/>
          </p:nvGrpSpPr>
          <p:grpSpPr bwMode="auto">
            <a:xfrm>
              <a:off x="480" y="2448"/>
              <a:ext cx="1335" cy="1241"/>
              <a:chOff x="480" y="2448"/>
              <a:chExt cx="1335" cy="1241"/>
            </a:xfrm>
          </p:grpSpPr>
          <p:sp>
            <p:nvSpPr>
              <p:cNvPr id="50220" name="Text Box 9"/>
              <p:cNvSpPr txBox="1">
                <a:spLocks noChangeArrowheads="1"/>
              </p:cNvSpPr>
              <p:nvPr/>
            </p:nvSpPr>
            <p:spPr bwMode="auto">
              <a:xfrm>
                <a:off x="480" y="2640"/>
                <a:ext cx="21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1" name="Text Box 10"/>
              <p:cNvSpPr txBox="1">
                <a:spLocks noChangeArrowheads="1"/>
              </p:cNvSpPr>
              <p:nvPr/>
            </p:nvSpPr>
            <p:spPr bwMode="auto">
              <a:xfrm>
                <a:off x="1056" y="3456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2" name="Text Box 11"/>
              <p:cNvSpPr txBox="1">
                <a:spLocks noChangeArrowheads="1"/>
              </p:cNvSpPr>
              <p:nvPr/>
            </p:nvSpPr>
            <p:spPr bwMode="auto">
              <a:xfrm>
                <a:off x="672" y="3120"/>
                <a:ext cx="23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3" name="Text Box 12"/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4" name="Text Box 13"/>
              <p:cNvSpPr txBox="1">
                <a:spLocks noChangeArrowheads="1"/>
              </p:cNvSpPr>
              <p:nvPr/>
            </p:nvSpPr>
            <p:spPr bwMode="auto">
              <a:xfrm>
                <a:off x="1344" y="2544"/>
                <a:ext cx="237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5" name="Text Box 14"/>
              <p:cNvSpPr txBox="1">
                <a:spLocks noChangeArrowheads="1"/>
              </p:cNvSpPr>
              <p:nvPr/>
            </p:nvSpPr>
            <p:spPr bwMode="auto">
              <a:xfrm>
                <a:off x="912" y="2448"/>
                <a:ext cx="229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6" name="Text Box 15"/>
              <p:cNvSpPr txBox="1">
                <a:spLocks noChangeArrowheads="1"/>
              </p:cNvSpPr>
              <p:nvPr/>
            </p:nvSpPr>
            <p:spPr bwMode="auto">
              <a:xfrm>
                <a:off x="1584" y="3360"/>
                <a:ext cx="23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7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50227" name="Line 16"/>
              <p:cNvSpPr>
                <a:spLocks noChangeShapeType="1"/>
              </p:cNvSpPr>
              <p:nvPr/>
            </p:nvSpPr>
            <p:spPr bwMode="auto">
              <a:xfrm flipV="1">
                <a:off x="672" y="2592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8" name="Line 17"/>
              <p:cNvSpPr>
                <a:spLocks noChangeShapeType="1"/>
              </p:cNvSpPr>
              <p:nvPr/>
            </p:nvSpPr>
            <p:spPr bwMode="auto">
              <a:xfrm>
                <a:off x="672" y="2880"/>
                <a:ext cx="9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29" name="Line 18"/>
              <p:cNvSpPr>
                <a:spLocks noChangeShapeType="1"/>
              </p:cNvSpPr>
              <p:nvPr/>
            </p:nvSpPr>
            <p:spPr bwMode="auto">
              <a:xfrm>
                <a:off x="1104" y="2592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0" name="Line 19"/>
              <p:cNvSpPr>
                <a:spLocks noChangeShapeType="1"/>
              </p:cNvSpPr>
              <p:nvPr/>
            </p:nvSpPr>
            <p:spPr bwMode="auto">
              <a:xfrm>
                <a:off x="1536" y="2784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1" name="Line 20"/>
              <p:cNvSpPr>
                <a:spLocks noChangeShapeType="1"/>
              </p:cNvSpPr>
              <p:nvPr/>
            </p:nvSpPr>
            <p:spPr bwMode="auto">
              <a:xfrm>
                <a:off x="864" y="3216"/>
                <a:ext cx="76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2" name="Line 21"/>
              <p:cNvSpPr>
                <a:spLocks noChangeShapeType="1"/>
              </p:cNvSpPr>
              <p:nvPr/>
            </p:nvSpPr>
            <p:spPr bwMode="auto">
              <a:xfrm flipV="1">
                <a:off x="864" y="2736"/>
                <a:ext cx="48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3" name="Line 22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34" name="Line 23"/>
              <p:cNvSpPr>
                <a:spLocks noChangeShapeType="1"/>
              </p:cNvSpPr>
              <p:nvPr/>
            </p:nvSpPr>
            <p:spPr bwMode="auto">
              <a:xfrm flipV="1">
                <a:off x="1248" y="3504"/>
                <a:ext cx="3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0185" name="Text Box 50"/>
          <p:cNvSpPr txBox="1">
            <a:spLocks noChangeArrowheads="1"/>
          </p:cNvSpPr>
          <p:nvPr/>
        </p:nvSpPr>
        <p:spPr bwMode="auto">
          <a:xfrm>
            <a:off x="3886200" y="5805488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</a:p>
        </p:txBody>
      </p:sp>
      <p:pic>
        <p:nvPicPr>
          <p:cNvPr id="50186" name="Picture 2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2509838"/>
            <a:ext cx="46038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7" name="Picture 2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2509838"/>
            <a:ext cx="46038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8" name="Text Box 51"/>
          <p:cNvSpPr txBox="1">
            <a:spLocks noChangeArrowheads="1"/>
          </p:cNvSpPr>
          <p:nvPr/>
        </p:nvSpPr>
        <p:spPr bwMode="auto">
          <a:xfrm>
            <a:off x="7391400" y="2209800"/>
            <a:ext cx="522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</a:p>
        </p:txBody>
      </p:sp>
      <p:grpSp>
        <p:nvGrpSpPr>
          <p:cNvPr id="50189" name="Group 25"/>
          <p:cNvGrpSpPr>
            <a:grpSpLocks/>
          </p:cNvGrpSpPr>
          <p:nvPr/>
        </p:nvGrpSpPr>
        <p:grpSpPr bwMode="auto">
          <a:xfrm>
            <a:off x="3200400" y="2514600"/>
            <a:ext cx="1792288" cy="977900"/>
            <a:chOff x="3009" y="1166"/>
            <a:chExt cx="1482" cy="835"/>
          </a:xfrm>
        </p:grpSpPr>
        <p:sp>
          <p:nvSpPr>
            <p:cNvPr id="50214" name="Text Box 26"/>
            <p:cNvSpPr txBox="1">
              <a:spLocks noChangeArrowheads="1"/>
            </p:cNvSpPr>
            <p:nvPr/>
          </p:nvSpPr>
          <p:spPr bwMode="auto">
            <a:xfrm>
              <a:off x="3009" y="1296"/>
              <a:ext cx="260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b="1" i="1" baseline="-25000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1</a:t>
              </a:r>
              <a:endParaRPr lang="en-US" altLang="zh-TW" b="1" i="1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0215" name="Text Box 27"/>
            <p:cNvSpPr txBox="1">
              <a:spLocks noChangeArrowheads="1"/>
            </p:cNvSpPr>
            <p:nvPr/>
          </p:nvSpPr>
          <p:spPr bwMode="auto">
            <a:xfrm>
              <a:off x="3450" y="1166"/>
              <a:ext cx="284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b="1" i="1" baseline="-25000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endParaRPr lang="en-US" altLang="zh-TW" b="1" i="1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0216" name="Text Box 29"/>
            <p:cNvSpPr txBox="1">
              <a:spLocks noChangeArrowheads="1"/>
            </p:cNvSpPr>
            <p:nvPr/>
          </p:nvSpPr>
          <p:spPr bwMode="auto">
            <a:xfrm>
              <a:off x="4206" y="1686"/>
              <a:ext cx="28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b="1" i="1" baseline="-25000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altLang="zh-TW" b="1" i="1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0217" name="Text Box 30"/>
            <p:cNvSpPr txBox="1">
              <a:spLocks noChangeArrowheads="1"/>
            </p:cNvSpPr>
            <p:nvPr/>
          </p:nvSpPr>
          <p:spPr bwMode="auto">
            <a:xfrm>
              <a:off x="3954" y="1361"/>
              <a:ext cx="275" cy="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b="1" i="1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b="1" i="1" baseline="-25000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endParaRPr lang="en-US" altLang="zh-TW" b="1" i="1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50190" name="Text Box 28"/>
          <p:cNvSpPr txBox="1">
            <a:spLocks noChangeArrowheads="1"/>
          </p:cNvSpPr>
          <p:nvPr/>
        </p:nvSpPr>
        <p:spPr bwMode="auto">
          <a:xfrm>
            <a:off x="4648200" y="37338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b="1" i="1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altLang="zh-TW" b="1" i="1" baseline="-25000">
                <a:solidFill>
                  <a:srgbClr val="FF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5</a:t>
            </a:r>
            <a:endParaRPr lang="en-US" altLang="zh-TW" b="1" i="1">
              <a:solidFill>
                <a:srgbClr val="FF0000"/>
              </a:solidFill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1752600" y="2895600"/>
            <a:ext cx="3038475" cy="2362200"/>
            <a:chOff x="3200400" y="2443163"/>
            <a:chExt cx="3987799" cy="3199828"/>
          </a:xfrm>
        </p:grpSpPr>
        <p:grpSp>
          <p:nvGrpSpPr>
            <p:cNvPr id="50208" name="Group 63"/>
            <p:cNvGrpSpPr>
              <a:grpSpLocks/>
            </p:cNvGrpSpPr>
            <p:nvPr/>
          </p:nvGrpSpPr>
          <p:grpSpPr bwMode="auto">
            <a:xfrm>
              <a:off x="3200400" y="2443163"/>
              <a:ext cx="3987799" cy="3199828"/>
              <a:chOff x="3200400" y="2443163"/>
              <a:chExt cx="3987799" cy="3199828"/>
            </a:xfrm>
          </p:grpSpPr>
          <p:sp>
            <p:nvSpPr>
              <p:cNvPr id="50210" name="Freeform 40"/>
              <p:cNvSpPr>
                <a:spLocks/>
              </p:cNvSpPr>
              <p:nvPr/>
            </p:nvSpPr>
            <p:spPr bwMode="auto">
              <a:xfrm>
                <a:off x="3200400" y="2595563"/>
                <a:ext cx="1905000" cy="990600"/>
              </a:xfrm>
              <a:custGeom>
                <a:avLst/>
                <a:gdLst>
                  <a:gd name="T0" fmla="*/ 0 w 1200"/>
                  <a:gd name="T1" fmla="*/ 2147483647 h 624"/>
                  <a:gd name="T2" fmla="*/ 2147483647 w 1200"/>
                  <a:gd name="T3" fmla="*/ 2147483647 h 624"/>
                  <a:gd name="T4" fmla="*/ 2147483647 w 1200"/>
                  <a:gd name="T5" fmla="*/ 2147483647 h 624"/>
                  <a:gd name="T6" fmla="*/ 2147483647 w 1200"/>
                  <a:gd name="T7" fmla="*/ 2147483647 h 624"/>
                  <a:gd name="T8" fmla="*/ 2147483647 w 1200"/>
                  <a:gd name="T9" fmla="*/ 0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624"/>
                  <a:gd name="T17" fmla="*/ 1200 w 1200"/>
                  <a:gd name="T18" fmla="*/ 624 h 6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624">
                    <a:moveTo>
                      <a:pt x="0" y="624"/>
                    </a:moveTo>
                    <a:cubicBezTo>
                      <a:pt x="16" y="504"/>
                      <a:pt x="32" y="384"/>
                      <a:pt x="144" y="336"/>
                    </a:cubicBezTo>
                    <a:cubicBezTo>
                      <a:pt x="256" y="288"/>
                      <a:pt x="552" y="368"/>
                      <a:pt x="672" y="336"/>
                    </a:cubicBezTo>
                    <a:cubicBezTo>
                      <a:pt x="792" y="304"/>
                      <a:pt x="776" y="200"/>
                      <a:pt x="864" y="144"/>
                    </a:cubicBezTo>
                    <a:cubicBezTo>
                      <a:pt x="952" y="88"/>
                      <a:pt x="1076" y="44"/>
                      <a:pt x="1200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50211" name="Freeform 41"/>
              <p:cNvSpPr>
                <a:spLocks/>
              </p:cNvSpPr>
              <p:nvPr/>
            </p:nvSpPr>
            <p:spPr bwMode="auto">
              <a:xfrm>
                <a:off x="3949700" y="2443163"/>
                <a:ext cx="1993900" cy="1600200"/>
              </a:xfrm>
              <a:custGeom>
                <a:avLst/>
                <a:gdLst>
                  <a:gd name="T0" fmla="*/ 2147483647 w 1256"/>
                  <a:gd name="T1" fmla="*/ 2147483647 h 1008"/>
                  <a:gd name="T2" fmla="*/ 2147483647 w 1256"/>
                  <a:gd name="T3" fmla="*/ 2147483647 h 1008"/>
                  <a:gd name="T4" fmla="*/ 2147483647 w 1256"/>
                  <a:gd name="T5" fmla="*/ 2147483647 h 1008"/>
                  <a:gd name="T6" fmla="*/ 2147483647 w 1256"/>
                  <a:gd name="T7" fmla="*/ 2147483647 h 1008"/>
                  <a:gd name="T8" fmla="*/ 2147483647 w 1256"/>
                  <a:gd name="T9" fmla="*/ 2147483647 h 1008"/>
                  <a:gd name="T10" fmla="*/ 2147483647 w 1256"/>
                  <a:gd name="T11" fmla="*/ 0 h 10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56"/>
                  <a:gd name="T19" fmla="*/ 0 h 1008"/>
                  <a:gd name="T20" fmla="*/ 1256 w 1256"/>
                  <a:gd name="T21" fmla="*/ 1008 h 100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56" h="1008">
                    <a:moveTo>
                      <a:pt x="8" y="1008"/>
                    </a:moveTo>
                    <a:cubicBezTo>
                      <a:pt x="4" y="916"/>
                      <a:pt x="0" y="824"/>
                      <a:pt x="104" y="768"/>
                    </a:cubicBezTo>
                    <a:cubicBezTo>
                      <a:pt x="208" y="712"/>
                      <a:pt x="544" y="736"/>
                      <a:pt x="632" y="672"/>
                    </a:cubicBezTo>
                    <a:cubicBezTo>
                      <a:pt x="720" y="608"/>
                      <a:pt x="552" y="440"/>
                      <a:pt x="632" y="384"/>
                    </a:cubicBezTo>
                    <a:cubicBezTo>
                      <a:pt x="712" y="328"/>
                      <a:pt x="1008" y="400"/>
                      <a:pt x="1112" y="336"/>
                    </a:cubicBezTo>
                    <a:cubicBezTo>
                      <a:pt x="1216" y="272"/>
                      <a:pt x="1236" y="136"/>
                      <a:pt x="1256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50212" name="Freeform 43"/>
              <p:cNvSpPr>
                <a:spLocks/>
              </p:cNvSpPr>
              <p:nvPr/>
            </p:nvSpPr>
            <p:spPr bwMode="auto">
              <a:xfrm>
                <a:off x="4800531" y="3205162"/>
                <a:ext cx="2133669" cy="1715285"/>
              </a:xfrm>
              <a:custGeom>
                <a:avLst/>
                <a:gdLst>
                  <a:gd name="T0" fmla="*/ 0 w 1488"/>
                  <a:gd name="T1" fmla="*/ 2147483647 h 1152"/>
                  <a:gd name="T2" fmla="*/ 2147483647 w 1488"/>
                  <a:gd name="T3" fmla="*/ 2147483647 h 1152"/>
                  <a:gd name="T4" fmla="*/ 2147483647 w 1488"/>
                  <a:gd name="T5" fmla="*/ 2147483647 h 1152"/>
                  <a:gd name="T6" fmla="*/ 2147483647 w 1488"/>
                  <a:gd name="T7" fmla="*/ 2147483647 h 1152"/>
                  <a:gd name="T8" fmla="*/ 2147483647 w 1488"/>
                  <a:gd name="T9" fmla="*/ 2147483647 h 1152"/>
                  <a:gd name="T10" fmla="*/ 2147483647 w 1488"/>
                  <a:gd name="T11" fmla="*/ 0 h 11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88"/>
                  <a:gd name="T19" fmla="*/ 0 h 1152"/>
                  <a:gd name="T20" fmla="*/ 1488 w 1488"/>
                  <a:gd name="T21" fmla="*/ 1152 h 11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88" h="1152">
                    <a:moveTo>
                      <a:pt x="0" y="1104"/>
                    </a:moveTo>
                    <a:cubicBezTo>
                      <a:pt x="224" y="1128"/>
                      <a:pt x="448" y="1152"/>
                      <a:pt x="576" y="1056"/>
                    </a:cubicBezTo>
                    <a:cubicBezTo>
                      <a:pt x="704" y="960"/>
                      <a:pt x="664" y="624"/>
                      <a:pt x="768" y="528"/>
                    </a:cubicBezTo>
                    <a:cubicBezTo>
                      <a:pt x="872" y="432"/>
                      <a:pt x="1120" y="552"/>
                      <a:pt x="1200" y="480"/>
                    </a:cubicBezTo>
                    <a:cubicBezTo>
                      <a:pt x="1280" y="408"/>
                      <a:pt x="1200" y="176"/>
                      <a:pt x="1248" y="96"/>
                    </a:cubicBezTo>
                    <a:cubicBezTo>
                      <a:pt x="1296" y="16"/>
                      <a:pt x="1392" y="8"/>
                      <a:pt x="1488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50213" name="Freeform 44"/>
              <p:cNvSpPr>
                <a:spLocks/>
              </p:cNvSpPr>
              <p:nvPr/>
            </p:nvSpPr>
            <p:spPr bwMode="auto">
              <a:xfrm>
                <a:off x="5000546" y="4043365"/>
                <a:ext cx="2187653" cy="1599626"/>
              </a:xfrm>
              <a:custGeom>
                <a:avLst/>
                <a:gdLst>
                  <a:gd name="T0" fmla="*/ 0 w 1600"/>
                  <a:gd name="T1" fmla="*/ 2147483647 h 1144"/>
                  <a:gd name="T2" fmla="*/ 2147483647 w 1600"/>
                  <a:gd name="T3" fmla="*/ 2147483647 h 1144"/>
                  <a:gd name="T4" fmla="*/ 2147483647 w 1600"/>
                  <a:gd name="T5" fmla="*/ 2147483647 h 1144"/>
                  <a:gd name="T6" fmla="*/ 2147483647 w 1600"/>
                  <a:gd name="T7" fmla="*/ 2147483647 h 1144"/>
                  <a:gd name="T8" fmla="*/ 2147483647 w 1600"/>
                  <a:gd name="T9" fmla="*/ 0 h 1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0"/>
                  <a:gd name="T16" fmla="*/ 0 h 1144"/>
                  <a:gd name="T17" fmla="*/ 1600 w 1600"/>
                  <a:gd name="T18" fmla="*/ 1144 h 1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0" h="1144">
                    <a:moveTo>
                      <a:pt x="0" y="1008"/>
                    </a:moveTo>
                    <a:cubicBezTo>
                      <a:pt x="268" y="1076"/>
                      <a:pt x="536" y="1144"/>
                      <a:pt x="720" y="1056"/>
                    </a:cubicBezTo>
                    <a:cubicBezTo>
                      <a:pt x="904" y="968"/>
                      <a:pt x="968" y="592"/>
                      <a:pt x="1104" y="480"/>
                    </a:cubicBezTo>
                    <a:cubicBezTo>
                      <a:pt x="1240" y="368"/>
                      <a:pt x="1472" y="464"/>
                      <a:pt x="1536" y="384"/>
                    </a:cubicBezTo>
                    <a:cubicBezTo>
                      <a:pt x="1600" y="304"/>
                      <a:pt x="1544" y="152"/>
                      <a:pt x="1488" y="0"/>
                    </a:cubicBezTo>
                  </a:path>
                </a:pathLst>
              </a:custGeom>
              <a:noFill/>
              <a:ln w="25400">
                <a:solidFill>
                  <a:srgbClr val="00B050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</p:grpSp>
        <p:sp>
          <p:nvSpPr>
            <p:cNvPr id="50209" name="Freeform 36"/>
            <p:cNvSpPr>
              <a:spLocks/>
            </p:cNvSpPr>
            <p:nvPr/>
          </p:nvSpPr>
          <p:spPr bwMode="auto">
            <a:xfrm>
              <a:off x="4500506" y="2590800"/>
              <a:ext cx="2128893" cy="1916767"/>
            </a:xfrm>
            <a:custGeom>
              <a:avLst/>
              <a:gdLst>
                <a:gd name="T0" fmla="*/ 0 w 1440"/>
                <a:gd name="T1" fmla="*/ 2147483647 h 1240"/>
                <a:gd name="T2" fmla="*/ 2147483647 w 1440"/>
                <a:gd name="T3" fmla="*/ 2147483647 h 1240"/>
                <a:gd name="T4" fmla="*/ 2147483647 w 1440"/>
                <a:gd name="T5" fmla="*/ 2147483647 h 1240"/>
                <a:gd name="T6" fmla="*/ 2147483647 w 1440"/>
                <a:gd name="T7" fmla="*/ 2147483647 h 1240"/>
                <a:gd name="T8" fmla="*/ 2147483647 w 1440"/>
                <a:gd name="T9" fmla="*/ 2147483647 h 1240"/>
                <a:gd name="T10" fmla="*/ 2147483647 w 1440"/>
                <a:gd name="T11" fmla="*/ 0 h 1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0"/>
                <a:gd name="T19" fmla="*/ 0 h 1240"/>
                <a:gd name="T20" fmla="*/ 1440 w 1440"/>
                <a:gd name="T21" fmla="*/ 1240 h 12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0" h="1240">
                  <a:moveTo>
                    <a:pt x="0" y="1200"/>
                  </a:moveTo>
                  <a:cubicBezTo>
                    <a:pt x="196" y="1220"/>
                    <a:pt x="392" y="1240"/>
                    <a:pt x="480" y="1152"/>
                  </a:cubicBezTo>
                  <a:cubicBezTo>
                    <a:pt x="568" y="1064"/>
                    <a:pt x="432" y="768"/>
                    <a:pt x="528" y="672"/>
                  </a:cubicBezTo>
                  <a:cubicBezTo>
                    <a:pt x="624" y="576"/>
                    <a:pt x="952" y="640"/>
                    <a:pt x="1056" y="576"/>
                  </a:cubicBezTo>
                  <a:cubicBezTo>
                    <a:pt x="1160" y="512"/>
                    <a:pt x="1088" y="384"/>
                    <a:pt x="1152" y="288"/>
                  </a:cubicBezTo>
                  <a:cubicBezTo>
                    <a:pt x="1216" y="192"/>
                    <a:pt x="1328" y="96"/>
                    <a:pt x="1440" y="0"/>
                  </a:cubicBezTo>
                </a:path>
              </a:pathLst>
            </a:custGeom>
            <a:noFill/>
            <a:ln w="25400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3429000" y="2819400"/>
            <a:ext cx="1277938" cy="1135063"/>
            <a:chOff x="3255" y="1337"/>
            <a:chExt cx="1056" cy="969"/>
          </a:xfrm>
        </p:grpSpPr>
        <p:sp>
          <p:nvSpPr>
            <p:cNvPr id="50200" name="Line 32"/>
            <p:cNvSpPr>
              <a:spLocks noChangeShapeType="1"/>
            </p:cNvSpPr>
            <p:nvPr/>
          </p:nvSpPr>
          <p:spPr bwMode="auto">
            <a:xfrm flipH="1" flipV="1">
              <a:off x="3303" y="1481"/>
              <a:ext cx="72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201" name="Group 33"/>
            <p:cNvGrpSpPr>
              <a:grpSpLocks/>
            </p:cNvGrpSpPr>
            <p:nvPr/>
          </p:nvGrpSpPr>
          <p:grpSpPr bwMode="auto">
            <a:xfrm>
              <a:off x="3255" y="1337"/>
              <a:ext cx="1056" cy="969"/>
              <a:chOff x="3255" y="1337"/>
              <a:chExt cx="1056" cy="969"/>
            </a:xfrm>
          </p:grpSpPr>
          <p:sp>
            <p:nvSpPr>
              <p:cNvPr id="50202" name="Line 34"/>
              <p:cNvSpPr>
                <a:spLocks noChangeShapeType="1"/>
              </p:cNvSpPr>
              <p:nvPr/>
            </p:nvSpPr>
            <p:spPr bwMode="auto">
              <a:xfrm flipV="1">
                <a:off x="3255" y="1337"/>
                <a:ext cx="288" cy="9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3" name="Line 35"/>
              <p:cNvSpPr>
                <a:spLocks noChangeShapeType="1"/>
              </p:cNvSpPr>
              <p:nvPr/>
            </p:nvSpPr>
            <p:spPr bwMode="auto">
              <a:xfrm>
                <a:off x="3735" y="1337"/>
                <a:ext cx="336" cy="4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4" name="Line 36"/>
              <p:cNvSpPr>
                <a:spLocks noChangeShapeType="1"/>
              </p:cNvSpPr>
              <p:nvPr/>
            </p:nvSpPr>
            <p:spPr bwMode="auto">
              <a:xfrm>
                <a:off x="4215" y="1529"/>
                <a:ext cx="96" cy="19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5" name="Line 37"/>
              <p:cNvSpPr>
                <a:spLocks noChangeShapeType="1"/>
              </p:cNvSpPr>
              <p:nvPr/>
            </p:nvSpPr>
            <p:spPr bwMode="auto">
              <a:xfrm flipH="1">
                <a:off x="4282" y="1922"/>
                <a:ext cx="29" cy="33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6" name="Line 38"/>
              <p:cNvSpPr>
                <a:spLocks noChangeShapeType="1"/>
              </p:cNvSpPr>
              <p:nvPr/>
            </p:nvSpPr>
            <p:spPr bwMode="auto">
              <a:xfrm>
                <a:off x="3687" y="1433"/>
                <a:ext cx="573" cy="873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207" name="Line 39"/>
              <p:cNvSpPr>
                <a:spLocks noChangeShapeType="1"/>
              </p:cNvSpPr>
              <p:nvPr/>
            </p:nvSpPr>
            <p:spPr bwMode="auto">
              <a:xfrm flipH="1" flipV="1">
                <a:off x="3303" y="1529"/>
                <a:ext cx="1008" cy="28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0193" name="Oval 24"/>
          <p:cNvSpPr>
            <a:spLocks noChangeArrowheads="1"/>
          </p:cNvSpPr>
          <p:nvPr/>
        </p:nvSpPr>
        <p:spPr bwMode="auto">
          <a:xfrm rot="2363332">
            <a:off x="6686550" y="1450975"/>
            <a:ext cx="1185863" cy="603250"/>
          </a:xfrm>
          <a:prstGeom prst="ellipse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58" name="Freeform 40"/>
          <p:cNvSpPr>
            <a:spLocks/>
          </p:cNvSpPr>
          <p:nvPr/>
        </p:nvSpPr>
        <p:spPr bwMode="auto">
          <a:xfrm>
            <a:off x="4953000" y="1905000"/>
            <a:ext cx="1905000" cy="990600"/>
          </a:xfrm>
          <a:custGeom>
            <a:avLst/>
            <a:gdLst>
              <a:gd name="T0" fmla="*/ 0 w 1200"/>
              <a:gd name="T1" fmla="*/ 2147483647 h 624"/>
              <a:gd name="T2" fmla="*/ 2147483647 w 1200"/>
              <a:gd name="T3" fmla="*/ 2147483647 h 624"/>
              <a:gd name="T4" fmla="*/ 2147483647 w 1200"/>
              <a:gd name="T5" fmla="*/ 2147483647 h 624"/>
              <a:gd name="T6" fmla="*/ 2147483647 w 1200"/>
              <a:gd name="T7" fmla="*/ 2147483647 h 624"/>
              <a:gd name="T8" fmla="*/ 2147483647 w 1200"/>
              <a:gd name="T9" fmla="*/ 0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"/>
              <a:gd name="T16" fmla="*/ 0 h 624"/>
              <a:gd name="T17" fmla="*/ 1200 w 1200"/>
              <a:gd name="T18" fmla="*/ 624 h 6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" h="624">
                <a:moveTo>
                  <a:pt x="0" y="624"/>
                </a:moveTo>
                <a:cubicBezTo>
                  <a:pt x="16" y="504"/>
                  <a:pt x="32" y="384"/>
                  <a:pt x="144" y="336"/>
                </a:cubicBezTo>
                <a:cubicBezTo>
                  <a:pt x="256" y="288"/>
                  <a:pt x="552" y="368"/>
                  <a:pt x="672" y="336"/>
                </a:cubicBezTo>
                <a:cubicBezTo>
                  <a:pt x="792" y="304"/>
                  <a:pt x="776" y="200"/>
                  <a:pt x="864" y="144"/>
                </a:cubicBezTo>
                <a:cubicBezTo>
                  <a:pt x="952" y="88"/>
                  <a:pt x="1076" y="44"/>
                  <a:pt x="1200" y="0"/>
                </a:cubicBezTo>
              </a:path>
            </a:pathLst>
          </a:custGeom>
          <a:noFill/>
          <a:ln w="25400">
            <a:solidFill>
              <a:srgbClr val="00B05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50195" name="Text Box 26"/>
          <p:cNvSpPr txBox="1">
            <a:spLocks noChangeArrowheads="1"/>
          </p:cNvSpPr>
          <p:nvPr/>
        </p:nvSpPr>
        <p:spPr bwMode="auto">
          <a:xfrm>
            <a:off x="7086600" y="1524000"/>
            <a:ext cx="357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altLang="zh-TW" b="1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1</a:t>
            </a:r>
            <a:endParaRPr lang="en-US" altLang="zh-TW" b="1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3" name="Text Box 79"/>
          <p:cNvSpPr txBox="1">
            <a:spLocks noChangeArrowheads="1"/>
          </p:cNvSpPr>
          <p:nvPr/>
        </p:nvSpPr>
        <p:spPr bwMode="auto">
          <a:xfrm>
            <a:off x="228600" y="1219203"/>
            <a:ext cx="3581400" cy="1015663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sz="2400" b="1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Binary Output Problem</a:t>
            </a:r>
            <a:endParaRPr lang="en-US" altLang="zh-TW" sz="2400" b="1">
              <a:solidFill>
                <a:srgbClr val="FFFFFF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TW" sz="2400" b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with </a:t>
            </a:r>
            <a:r>
              <a:rPr lang="en-US" altLang="zh-TW" sz="2400" b="1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latent </a:t>
            </a:r>
            <a:r>
              <a:rPr lang="en-US" altLang="zh-TW" sz="2400" b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variables</a:t>
            </a:r>
            <a:endParaRPr lang="en-US" altLang="zh-TW" sz="240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6096000" y="3733800"/>
            <a:ext cx="2286000" cy="2133600"/>
            <a:chOff x="6781800" y="838200"/>
            <a:chExt cx="2286000" cy="2133600"/>
          </a:xfrm>
          <a:solidFill>
            <a:srgbClr val="FFFF66"/>
          </a:solidFill>
        </p:grpSpPr>
        <p:sp>
          <p:nvSpPr>
            <p:cNvPr id="68" name="Rounded Rectangular Callout 67"/>
            <p:cNvSpPr/>
            <p:nvPr/>
          </p:nvSpPr>
          <p:spPr>
            <a:xfrm>
              <a:off x="6781800" y="838200"/>
              <a:ext cx="2286000" cy="2133600"/>
            </a:xfrm>
            <a:prstGeom prst="wedgeRoundRectCallout">
              <a:avLst>
                <a:gd name="adj1" fmla="val -101190"/>
                <a:gd name="adj2" fmla="val -56708"/>
                <a:gd name="adj3" fmla="val 16667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34200" y="914400"/>
              <a:ext cx="2057400" cy="1631216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/>
                <a:t>Use </a:t>
              </a:r>
              <a:r>
                <a:rPr lang="en-US" sz="2000" b="1" dirty="0">
                  <a:solidFill>
                    <a:srgbClr val="FF0000"/>
                  </a:solidFill>
                </a:rPr>
                <a:t>constraints </a:t>
              </a:r>
              <a:r>
                <a:rPr lang="en-US" sz="2000" b="1" dirty="0"/>
                <a:t>to capture the dependencies on </a:t>
              </a:r>
              <a:r>
                <a:rPr lang="en-US" sz="2000" b="1" dirty="0">
                  <a:solidFill>
                    <a:srgbClr val="FF0000"/>
                  </a:solidFill>
                </a:rPr>
                <a:t>latent </a:t>
              </a:r>
              <a:r>
                <a:rPr lang="en-US" sz="2000" b="1" dirty="0"/>
                <a:t>representation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35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1701334" y="1176100"/>
            <a:ext cx="6071066" cy="1414700"/>
          </a:xfrm>
          <a:prstGeom prst="roundRect">
            <a:avLst/>
          </a:prstGeom>
          <a:solidFill>
            <a:srgbClr val="FFFFFF"/>
          </a:solidFill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Algorithms: Two Conceptual Approaches </a:t>
            </a:r>
          </a:p>
        </p:txBody>
      </p:sp>
      <p:sp>
        <p:nvSpPr>
          <p:cNvPr id="1144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rgbClr val="0033CC"/>
              </a:solidFill>
            </a:endParaRPr>
          </a:p>
          <a:p>
            <a:pPr eaLnBrk="1" hangingPunct="1"/>
            <a:endParaRPr lang="en-US" dirty="0" smtClean="0">
              <a:solidFill>
                <a:srgbClr val="0033CC"/>
              </a:solidFill>
            </a:endParaRPr>
          </a:p>
          <a:p>
            <a:pPr eaLnBrk="1" hangingPunct="1"/>
            <a:endParaRPr lang="en-US" dirty="0" smtClean="0">
              <a:solidFill>
                <a:srgbClr val="0033CC"/>
              </a:solidFill>
            </a:endParaRPr>
          </a:p>
          <a:p>
            <a:pPr eaLnBrk="1" hangingPunct="1"/>
            <a:endParaRPr lang="en-US" sz="1000" dirty="0">
              <a:solidFill>
                <a:srgbClr val="0033CC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0033CC"/>
                </a:solidFill>
              </a:rPr>
              <a:t>Two stage approach </a:t>
            </a:r>
            <a:r>
              <a:rPr lang="en-US" sz="1600" dirty="0" smtClean="0">
                <a:solidFill>
                  <a:srgbClr val="0033CC"/>
                </a:solidFill>
              </a:rPr>
              <a:t>(</a:t>
            </a:r>
            <a:r>
              <a:rPr lang="en-US" sz="1600" dirty="0" smtClean="0"/>
              <a:t>typically used for</a:t>
            </a:r>
            <a:r>
              <a:rPr lang="en-US" sz="1600" dirty="0" smtClean="0">
                <a:solidFill>
                  <a:srgbClr val="0033CC"/>
                </a:solidFill>
              </a:rPr>
              <a:t> </a:t>
            </a:r>
            <a:r>
              <a:rPr lang="en-US" sz="1600" dirty="0" smtClean="0"/>
              <a:t>TE and paraphrase identification)</a:t>
            </a:r>
          </a:p>
          <a:p>
            <a:pPr lvl="1" eaLnBrk="1" hangingPunct="1"/>
            <a:r>
              <a:rPr lang="en-US" sz="1800" dirty="0" smtClean="0"/>
              <a:t>Learn hidden variables; </a:t>
            </a:r>
            <a:r>
              <a:rPr lang="en-US" sz="1800" dirty="0" smtClean="0">
                <a:solidFill>
                  <a:srgbClr val="0033CC"/>
                </a:solidFill>
              </a:rPr>
              <a:t>fix it</a:t>
            </a:r>
          </a:p>
          <a:p>
            <a:pPr lvl="2" eaLnBrk="1" hangingPunct="1"/>
            <a:r>
              <a:rPr lang="en-US" sz="1600" dirty="0" smtClean="0"/>
              <a:t>Need supervision for the hidden layer (or heuristics)</a:t>
            </a:r>
          </a:p>
          <a:p>
            <a:pPr lvl="1" eaLnBrk="1" hangingPunct="1"/>
            <a:r>
              <a:rPr lang="en-US" sz="1800" dirty="0" smtClean="0"/>
              <a:t>For each example, extract features over </a:t>
            </a:r>
            <a:r>
              <a:rPr lang="en-US" sz="1800" dirty="0" smtClean="0">
                <a:solidFill>
                  <a:srgbClr val="0033CC"/>
                </a:solidFill>
              </a:rPr>
              <a:t>x</a:t>
            </a:r>
            <a:r>
              <a:rPr lang="en-US" sz="1800" dirty="0" smtClean="0"/>
              <a:t> and (the fixed) </a:t>
            </a:r>
            <a:r>
              <a:rPr lang="en-US" sz="1800" dirty="0" smtClean="0">
                <a:solidFill>
                  <a:srgbClr val="0033CC"/>
                </a:solidFill>
              </a:rPr>
              <a:t>h</a:t>
            </a:r>
            <a:r>
              <a:rPr lang="en-US" sz="1800" dirty="0" smtClean="0"/>
              <a:t>.</a:t>
            </a:r>
          </a:p>
          <a:p>
            <a:pPr lvl="1" eaLnBrk="1" hangingPunct="1"/>
            <a:r>
              <a:rPr lang="en-US" sz="1800" dirty="0" smtClean="0"/>
              <a:t>Learn a binary classier</a:t>
            </a:r>
          </a:p>
          <a:p>
            <a:pPr eaLnBrk="1" hangingPunct="1"/>
            <a:r>
              <a:rPr lang="en-US" sz="2000" dirty="0" smtClean="0">
                <a:solidFill>
                  <a:srgbClr val="0033CC"/>
                </a:solidFill>
              </a:rPr>
              <a:t>Proposed Approach: Joint Learning </a:t>
            </a:r>
          </a:p>
          <a:p>
            <a:pPr lvl="1" eaLnBrk="1" hangingPunct="1"/>
            <a:r>
              <a:rPr lang="en-US" sz="1800" dirty="0" smtClean="0"/>
              <a:t>Drive the learning of </a:t>
            </a:r>
            <a:r>
              <a:rPr lang="en-US" sz="1800" dirty="0" smtClean="0">
                <a:solidFill>
                  <a:srgbClr val="0033CC"/>
                </a:solidFill>
              </a:rPr>
              <a:t>h</a:t>
            </a:r>
            <a:r>
              <a:rPr lang="en-US" sz="1800" dirty="0" smtClean="0"/>
              <a:t> from the binary labels</a:t>
            </a:r>
          </a:p>
          <a:p>
            <a:pPr lvl="1" eaLnBrk="1" hangingPunct="1"/>
            <a:r>
              <a:rPr lang="en-US" sz="1800" dirty="0" smtClean="0"/>
              <a:t>Find the </a:t>
            </a:r>
            <a:r>
              <a:rPr lang="en-US" sz="1800" dirty="0" smtClean="0">
                <a:solidFill>
                  <a:srgbClr val="0033CC"/>
                </a:solidFill>
              </a:rPr>
              <a:t>best h(x</a:t>
            </a:r>
            <a:r>
              <a:rPr lang="en-US" sz="1800" dirty="0" smtClean="0"/>
              <a:t>)  [Use constraints here to search only for “legitimate” h’s]</a:t>
            </a:r>
          </a:p>
          <a:p>
            <a:pPr lvl="1" eaLnBrk="1" hangingPunct="1"/>
            <a:r>
              <a:rPr lang="en-US" sz="1800" b="1" dirty="0" smtClean="0"/>
              <a:t>An intermediate structure representation is good </a:t>
            </a:r>
            <a:r>
              <a:rPr lang="en-US" sz="1800" b="1" dirty="0" smtClean="0">
                <a:solidFill>
                  <a:srgbClr val="0033CC"/>
                </a:solidFill>
              </a:rPr>
              <a:t>to the extent is supports better final prediction.</a:t>
            </a:r>
            <a:r>
              <a:rPr lang="en-US" sz="1800" dirty="0" smtClean="0">
                <a:solidFill>
                  <a:srgbClr val="0033CC"/>
                </a:solidFill>
              </a:rPr>
              <a:t> </a:t>
            </a:r>
          </a:p>
          <a:p>
            <a:pPr lvl="1" eaLnBrk="1" hangingPunct="1"/>
            <a:r>
              <a:rPr lang="en-US" sz="1800" dirty="0" smtClean="0"/>
              <a:t>Algorithm?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1752600" y="1431363"/>
            <a:ext cx="5974724" cy="1159437"/>
            <a:chOff x="1447800" y="1785707"/>
            <a:chExt cx="5974724" cy="1159437"/>
          </a:xfrm>
        </p:grpSpPr>
        <p:grpSp>
          <p:nvGrpSpPr>
            <p:cNvPr id="50" name="Group 49"/>
            <p:cNvGrpSpPr/>
            <p:nvPr/>
          </p:nvGrpSpPr>
          <p:grpSpPr>
            <a:xfrm>
              <a:off x="2679925" y="2259344"/>
              <a:ext cx="3814855" cy="335208"/>
              <a:chOff x="2078327" y="2129156"/>
              <a:chExt cx="3814855" cy="335208"/>
            </a:xfrm>
          </p:grpSpPr>
          <p:sp>
            <p:nvSpPr>
              <p:cNvPr id="67" name="Rounded Rectangle 66"/>
              <p:cNvSpPr/>
              <p:nvPr/>
            </p:nvSpPr>
            <p:spPr>
              <a:xfrm>
                <a:off x="2078327" y="2156296"/>
                <a:ext cx="1203965" cy="277660"/>
              </a:xfrm>
              <a:prstGeom prst="roundRect">
                <a:avLst/>
              </a:prstGeom>
              <a:solidFill>
                <a:srgbClr val="FFFFFF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68" name="Rounded Rectangle 67"/>
              <p:cNvSpPr/>
              <p:nvPr/>
            </p:nvSpPr>
            <p:spPr>
              <a:xfrm>
                <a:off x="3926716" y="2129156"/>
                <a:ext cx="1966466" cy="307792"/>
              </a:xfrm>
              <a:prstGeom prst="roundRect">
                <a:avLst/>
              </a:prstGeom>
              <a:solidFill>
                <a:srgbClr val="FFFFFF"/>
              </a:solidFill>
              <a:ln w="3810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 smtClean="0"/>
                  <a:t>b</a:t>
                </a:r>
                <a:endParaRPr lang="en-US" dirty="0"/>
              </a:p>
            </p:txBody>
          </p:sp>
          <p:sp>
            <p:nvSpPr>
              <p:cNvPr id="69" name="Right Arrow 68"/>
              <p:cNvSpPr/>
              <p:nvPr/>
            </p:nvSpPr>
            <p:spPr>
              <a:xfrm>
                <a:off x="3463881" y="2147940"/>
                <a:ext cx="322140" cy="316424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51" name="TextBox 14"/>
            <p:cNvSpPr txBox="1"/>
            <p:nvPr/>
          </p:nvSpPr>
          <p:spPr>
            <a:xfrm>
              <a:off x="1600200" y="1785707"/>
              <a:ext cx="2103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008000"/>
                  </a:solidFill>
                </a:rPr>
                <a:t>Structure predictio</a:t>
              </a:r>
              <a:r>
                <a:rPr lang="en-US" b="1" dirty="0">
                  <a:solidFill>
                    <a:srgbClr val="008000"/>
                  </a:solidFill>
                </a:rPr>
                <a:t>n</a:t>
              </a:r>
            </a:p>
          </p:txBody>
        </p:sp>
        <p:sp>
          <p:nvSpPr>
            <p:cNvPr id="52" name="TextBox 15"/>
            <p:cNvSpPr txBox="1"/>
            <p:nvPr/>
          </p:nvSpPr>
          <p:spPr>
            <a:xfrm>
              <a:off x="4114800" y="1797375"/>
              <a:ext cx="1829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008000"/>
                  </a:solidFill>
                </a:rPr>
                <a:t>Binary Prediction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1447800" y="2194812"/>
              <a:ext cx="1189069" cy="369332"/>
              <a:chOff x="1663448" y="2552344"/>
              <a:chExt cx="1189069" cy="369332"/>
            </a:xfrm>
          </p:grpSpPr>
          <p:sp>
            <p:nvSpPr>
              <p:cNvPr id="65" name="TextBox 9"/>
              <p:cNvSpPr txBox="1"/>
              <p:nvPr/>
            </p:nvSpPr>
            <p:spPr>
              <a:xfrm>
                <a:off x="1663448" y="2552344"/>
                <a:ext cx="6960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 smtClean="0"/>
                  <a:t>Input</a:t>
                </a:r>
              </a:p>
            </p:txBody>
          </p:sp>
          <p:cxnSp>
            <p:nvCxnSpPr>
              <p:cNvPr id="66" name="Straight Arrow Connector 65"/>
              <p:cNvCxnSpPr>
                <a:endCxn id="57" idx="1"/>
              </p:cNvCxnSpPr>
              <p:nvPr/>
            </p:nvCxnSpPr>
            <p:spPr>
              <a:xfrm>
                <a:off x="2339274" y="2771864"/>
                <a:ext cx="5132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2555423" y="2537004"/>
              <a:ext cx="1850635" cy="408140"/>
              <a:chOff x="2819138" y="2586408"/>
              <a:chExt cx="1331950" cy="408140"/>
            </a:xfrm>
          </p:grpSpPr>
          <p:sp>
            <p:nvSpPr>
              <p:cNvPr id="63" name="TextBox 10"/>
              <p:cNvSpPr txBox="1"/>
              <p:nvPr/>
            </p:nvSpPr>
            <p:spPr>
              <a:xfrm>
                <a:off x="2819138" y="2655994"/>
                <a:ext cx="133195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Predicted  Structure</a:t>
                </a:r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 flipV="1">
                <a:off x="3502717" y="2586408"/>
                <a:ext cx="0" cy="2061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4536623" y="2531830"/>
              <a:ext cx="2149819" cy="413314"/>
              <a:chOff x="3696883" y="2706451"/>
              <a:chExt cx="2149819" cy="413314"/>
            </a:xfrm>
          </p:grpSpPr>
          <p:sp>
            <p:nvSpPr>
              <p:cNvPr id="61" name="TextBox 11"/>
              <p:cNvSpPr txBox="1"/>
              <p:nvPr/>
            </p:nvSpPr>
            <p:spPr>
              <a:xfrm>
                <a:off x="3696883" y="2781211"/>
                <a:ext cx="21498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 smtClean="0"/>
                  <a:t>Feature  representation</a:t>
                </a:r>
                <a:endParaRPr lang="en-US" sz="1600" dirty="0"/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 flipV="1">
                <a:off x="4458883" y="2706451"/>
                <a:ext cx="0" cy="26091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6172721" y="2154416"/>
              <a:ext cx="1249803" cy="646331"/>
              <a:chOff x="5785834" y="2432114"/>
              <a:chExt cx="1249803" cy="646331"/>
            </a:xfrm>
          </p:grpSpPr>
          <p:sp>
            <p:nvSpPr>
              <p:cNvPr id="59" name="TextBox 12"/>
              <p:cNvSpPr txBox="1"/>
              <p:nvPr/>
            </p:nvSpPr>
            <p:spPr>
              <a:xfrm>
                <a:off x="6222594" y="2432114"/>
                <a:ext cx="81304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 smtClean="0"/>
                  <a:t>Binary</a:t>
                </a:r>
              </a:p>
              <a:p>
                <a:r>
                  <a:rPr lang="en-US" b="1" dirty="0" smtClean="0"/>
                  <a:t> label</a:t>
                </a:r>
                <a:endParaRPr lang="en-US" b="1" dirty="0"/>
              </a:p>
            </p:txBody>
          </p:sp>
          <p:cxnSp>
            <p:nvCxnSpPr>
              <p:cNvPr id="60" name="Straight Arrow Connector 59"/>
              <p:cNvCxnSpPr/>
              <p:nvPr/>
            </p:nvCxnSpPr>
            <p:spPr>
              <a:xfrm flipH="1">
                <a:off x="5785834" y="2755279"/>
                <a:ext cx="436760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774178" y="2214277"/>
                  <a:ext cx="95962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2000" b="0" i="1" smtClean="0">
                            <a:latin typeface="Cambria Math"/>
                          </a:rPr>
                          <m:t> →</m:t>
                        </m:r>
                        <m:r>
                          <a:rPr lang="en-US" sz="2000" b="0" i="1" smtClean="0">
                            <a:latin typeface="Cambria Math"/>
                          </a:rPr>
                          <m:t>h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4178" y="2214277"/>
                  <a:ext cx="959622" cy="400110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4648200" y="2214277"/>
                  <a:ext cx="152452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2000" dirty="0">
                            <a:latin typeface="cmmi10" pitchFamily="34" charset="0"/>
                          </a:rPr>
                          <m:t>Á</m:t>
                        </m:r>
                        <m:d>
                          <m:dPr>
                            <m:ctrlPr>
                              <a:rPr lang="en-US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1" i="1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h</m:t>
                            </m:r>
                          </m:e>
                        </m:d>
                        <m:r>
                          <a:rPr lang="en-US" sz="2000" b="1" i="1" smtClean="0">
                            <a:latin typeface="Cambria Math"/>
                          </a:rPr>
                          <m:t>→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𝑌</m:t>
                        </m:r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8200" y="2214277"/>
                  <a:ext cx="1524520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" name="Group 2"/>
          <p:cNvGrpSpPr/>
          <p:nvPr/>
        </p:nvGrpSpPr>
        <p:grpSpPr>
          <a:xfrm>
            <a:off x="3393702" y="1128948"/>
            <a:ext cx="1589976" cy="405654"/>
            <a:chOff x="3286378" y="976548"/>
            <a:chExt cx="1589976" cy="405654"/>
          </a:xfrm>
        </p:grpSpPr>
        <p:sp>
          <p:nvSpPr>
            <p:cNvPr id="70" name="Right Arrow 69"/>
            <p:cNvSpPr/>
            <p:nvPr/>
          </p:nvSpPr>
          <p:spPr>
            <a:xfrm flipH="1">
              <a:off x="3286378" y="1220519"/>
              <a:ext cx="1589976" cy="161683"/>
            </a:xfrm>
            <a:prstGeom prst="right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b="1" dirty="0">
                <a:solidFill>
                  <a:srgbClr val="002060"/>
                </a:solidFill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3494912" y="976548"/>
              <a:ext cx="12490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002060"/>
                  </a:solidFill>
                </a:rPr>
                <a:t>Feedback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36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8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8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8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8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572000" y="3581400"/>
            <a:ext cx="4419600" cy="685800"/>
          </a:xfrm>
          <a:prstGeom prst="wedgeRectCallout">
            <a:avLst>
              <a:gd name="adj1" fmla="val 15451"/>
              <a:gd name="adj2" fmla="val 166477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/>
              <a:t>New feature vector for the final decision. Chosen </a:t>
            </a:r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selects</a:t>
            </a:r>
            <a:r>
              <a:rPr lang="en-US" dirty="0"/>
              <a:t> a representation.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686800" cy="533400"/>
          </a:xfrm>
        </p:spPr>
        <p:txBody>
          <a:bodyPr/>
          <a:lstStyle/>
          <a:p>
            <a:pPr eaLnBrk="1" hangingPunct="1"/>
            <a:r>
              <a:rPr lang="en-US" sz="2400" smtClean="0"/>
              <a:t>Learning with Constrained Latent Representation (LCLR): Intuition</a:t>
            </a:r>
          </a:p>
        </p:txBody>
      </p:sp>
      <p:sp>
        <p:nvSpPr>
          <p:cNvPr id="1138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If x is positive</a:t>
            </a:r>
          </a:p>
          <a:p>
            <a:pPr lvl="1" eaLnBrk="1" hangingPunct="1"/>
            <a:r>
              <a:rPr lang="en-US" dirty="0" smtClean="0"/>
              <a:t>There must exist a good explanation (intermediate representation)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dirty="0" smtClean="0">
                <a:latin typeface="cmsy10" pitchFamily="34" charset="0"/>
              </a:rPr>
              <a:t>9</a:t>
            </a:r>
            <a:r>
              <a:rPr lang="en-US" dirty="0" smtClean="0"/>
              <a:t> h, </a:t>
            </a:r>
            <a:r>
              <a:rPr lang="en-US" dirty="0" err="1" smtClean="0"/>
              <a:t>w</a:t>
            </a:r>
            <a:r>
              <a:rPr lang="en-US" baseline="30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(</a:t>
            </a:r>
            <a:r>
              <a:rPr lang="en-US" dirty="0" err="1" smtClean="0"/>
              <a:t>x,h</a:t>
            </a:r>
            <a:r>
              <a:rPr lang="en-US" dirty="0" smtClean="0"/>
              <a:t>) </a:t>
            </a:r>
            <a:r>
              <a:rPr lang="en-US" dirty="0" smtClean="0">
                <a:latin typeface="cmsy10" pitchFamily="34" charset="0"/>
              </a:rPr>
              <a:t>¸</a:t>
            </a:r>
            <a:r>
              <a:rPr lang="en-US" dirty="0" smtClean="0"/>
              <a:t> 0</a:t>
            </a:r>
          </a:p>
          <a:p>
            <a:pPr lvl="1" eaLnBrk="1" hangingPunct="1"/>
            <a:r>
              <a:rPr lang="en-US" dirty="0" smtClean="0"/>
              <a:t>or, </a:t>
            </a:r>
            <a:r>
              <a:rPr lang="en-US" dirty="0" err="1" smtClean="0"/>
              <a:t>max</a:t>
            </a:r>
            <a:r>
              <a:rPr lang="en-US" baseline="-25000" dirty="0" err="1" smtClean="0"/>
              <a:t>h</a:t>
            </a:r>
            <a:r>
              <a:rPr lang="en-US" dirty="0" smtClean="0"/>
              <a:t> </a:t>
            </a:r>
            <a:r>
              <a:rPr lang="en-US" dirty="0" err="1" smtClean="0"/>
              <a:t>w</a:t>
            </a:r>
            <a:r>
              <a:rPr lang="en-US" baseline="30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(</a:t>
            </a:r>
            <a:r>
              <a:rPr lang="en-US" dirty="0" err="1" smtClean="0"/>
              <a:t>x,h</a:t>
            </a:r>
            <a:r>
              <a:rPr lang="en-US" dirty="0" smtClean="0"/>
              <a:t>) </a:t>
            </a:r>
            <a:r>
              <a:rPr lang="en-US" dirty="0" smtClean="0">
                <a:latin typeface="cmsy10" pitchFamily="34" charset="0"/>
              </a:rPr>
              <a:t>¸</a:t>
            </a:r>
            <a:r>
              <a:rPr lang="en-US" dirty="0" smtClean="0"/>
              <a:t> 0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If  x is negative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No explanation is good enough to support the answer </a:t>
            </a:r>
          </a:p>
          <a:p>
            <a:pPr lvl="1" eaLnBrk="1" hangingPunct="1"/>
            <a:r>
              <a:rPr lang="en-US" dirty="0" smtClean="0"/>
              <a:t> </a:t>
            </a:r>
            <a:r>
              <a:rPr lang="en-US" dirty="0" smtClean="0">
                <a:latin typeface="cmsy10" pitchFamily="34" charset="0"/>
              </a:rPr>
              <a:t>8</a:t>
            </a:r>
            <a:r>
              <a:rPr lang="en-US" dirty="0" smtClean="0"/>
              <a:t> h, </a:t>
            </a:r>
            <a:r>
              <a:rPr lang="en-US" dirty="0" err="1" smtClean="0"/>
              <a:t>w</a:t>
            </a:r>
            <a:r>
              <a:rPr lang="en-US" baseline="30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(</a:t>
            </a:r>
            <a:r>
              <a:rPr lang="en-US" dirty="0" err="1" smtClean="0"/>
              <a:t>x,h</a:t>
            </a:r>
            <a:r>
              <a:rPr lang="en-US" dirty="0" smtClean="0"/>
              <a:t>) </a:t>
            </a:r>
            <a:r>
              <a:rPr lang="en-US" dirty="0" smtClean="0">
                <a:latin typeface="cmsy10" pitchFamily="34" charset="0"/>
              </a:rPr>
              <a:t>·</a:t>
            </a:r>
            <a:r>
              <a:rPr lang="en-US" dirty="0" smtClean="0"/>
              <a:t> 0</a:t>
            </a:r>
          </a:p>
          <a:p>
            <a:pPr lvl="1" eaLnBrk="1" hangingPunct="1"/>
            <a:r>
              <a:rPr lang="en-US" dirty="0" smtClean="0"/>
              <a:t>or, </a:t>
            </a:r>
            <a:r>
              <a:rPr lang="en-US" dirty="0" err="1" smtClean="0"/>
              <a:t>max</a:t>
            </a:r>
            <a:r>
              <a:rPr lang="en-US" baseline="-25000" dirty="0" err="1" smtClean="0"/>
              <a:t>h</a:t>
            </a:r>
            <a:r>
              <a:rPr lang="en-US" dirty="0" smtClean="0"/>
              <a:t> </a:t>
            </a:r>
            <a:r>
              <a:rPr lang="en-US" dirty="0" err="1" smtClean="0"/>
              <a:t>w</a:t>
            </a:r>
            <a:r>
              <a:rPr lang="en-US" baseline="30000" dirty="0" err="1" smtClean="0"/>
              <a:t>T</a:t>
            </a:r>
            <a:r>
              <a:rPr lang="en-US" dirty="0" smtClean="0"/>
              <a:t> 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(</a:t>
            </a:r>
            <a:r>
              <a:rPr lang="en-US" dirty="0" err="1" smtClean="0"/>
              <a:t>x,h</a:t>
            </a:r>
            <a:r>
              <a:rPr lang="en-US" dirty="0" smtClean="0"/>
              <a:t>) </a:t>
            </a:r>
            <a:r>
              <a:rPr lang="en-US" dirty="0" smtClean="0">
                <a:latin typeface="cmsy10" pitchFamily="34" charset="0"/>
              </a:rPr>
              <a:t>·</a:t>
            </a:r>
            <a:r>
              <a:rPr lang="en-US" dirty="0" smtClean="0"/>
              <a:t> 0</a:t>
            </a:r>
          </a:p>
          <a:p>
            <a:pPr marL="914400" lvl="2" indent="0" eaLnBrk="1" hangingPunct="1">
              <a:buNone/>
            </a:pPr>
            <a:endParaRPr lang="en-US" sz="1800" dirty="0"/>
          </a:p>
          <a:p>
            <a:pPr eaLnBrk="1" hangingPunct="1"/>
            <a:r>
              <a:rPr lang="en-US" dirty="0"/>
              <a:t>Altogether, this can be combined into an objective function:</a:t>
            </a:r>
          </a:p>
          <a:p>
            <a:pPr eaLnBrk="1" hangingPunct="1">
              <a:buNone/>
            </a:pPr>
            <a:r>
              <a:rPr lang="en-US" dirty="0"/>
              <a:t>                </a:t>
            </a:r>
            <a:r>
              <a:rPr lang="en-US" dirty="0" err="1"/>
              <a:t>Min</a:t>
            </a:r>
            <a:r>
              <a:rPr lang="en-US" baseline="-25000" dirty="0" err="1"/>
              <a:t>w</a:t>
            </a:r>
            <a:r>
              <a:rPr lang="en-US" dirty="0"/>
              <a:t> 1/2||w||</a:t>
            </a:r>
            <a:r>
              <a:rPr lang="en-US" baseline="30000" dirty="0"/>
              <a:t>2 </a:t>
            </a:r>
            <a:r>
              <a:rPr lang="en-US" dirty="0"/>
              <a:t>  +  </a:t>
            </a:r>
            <a:r>
              <a:rPr lang="en-US" dirty="0" err="1"/>
              <a:t>C</a:t>
            </a:r>
            <a:r>
              <a:rPr lang="en-US" dirty="0" err="1">
                <a:latin typeface="Symbol" pitchFamily="18" charset="2"/>
                <a:sym typeface="Symbol" pitchFamily="18" charset="2"/>
              </a:rPr>
              <a:t></a:t>
            </a:r>
            <a:r>
              <a:rPr lang="en-US" baseline="-25000" dirty="0" err="1"/>
              <a:t>i</a:t>
            </a:r>
            <a:r>
              <a:rPr lang="en-US" dirty="0"/>
              <a:t> L(1-z</a:t>
            </a:r>
            <a:r>
              <a:rPr lang="en-US" baseline="-25000" dirty="0"/>
              <a:t>i</a:t>
            </a:r>
            <a:r>
              <a:rPr lang="en-US" dirty="0"/>
              <a:t>max</a:t>
            </a:r>
            <a:r>
              <a:rPr lang="en-US" baseline="-25000" dirty="0"/>
              <a:t>h </a:t>
            </a:r>
            <a:r>
              <a:rPr lang="en-US" baseline="-25000" dirty="0">
                <a:latin typeface="cmsy10" pitchFamily="34" charset="0"/>
              </a:rPr>
              <a:t>2 C</a:t>
            </a:r>
            <a:r>
              <a:rPr lang="en-US" dirty="0"/>
              <a:t> </a:t>
            </a:r>
            <a:r>
              <a:rPr lang="en-US" dirty="0" err="1"/>
              <a:t>w</a:t>
            </a:r>
            <a:r>
              <a:rPr lang="en-US" baseline="30000" dirty="0" err="1"/>
              <a:t>T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  <a:sym typeface="Symbol" pitchFamily="18" charset="2"/>
              </a:rPr>
              <a:t></a:t>
            </a:r>
            <a:r>
              <a:rPr lang="en-US" baseline="-25000" dirty="0"/>
              <a:t>{s}</a:t>
            </a:r>
            <a:r>
              <a:rPr lang="en-US" dirty="0"/>
              <a:t> </a:t>
            </a:r>
            <a:r>
              <a:rPr lang="en-US" dirty="0" err="1"/>
              <a:t>h</a:t>
            </a:r>
            <a:r>
              <a:rPr lang="en-US" baseline="-25000" dirty="0" err="1"/>
              <a:t>s</a:t>
            </a:r>
            <a:r>
              <a:rPr lang="en-US" dirty="0"/>
              <a:t> </a:t>
            </a:r>
            <a:r>
              <a:rPr lang="en-US" dirty="0" err="1">
                <a:latin typeface="cmmi10" pitchFamily="34" charset="0"/>
              </a:rPr>
              <a:t>Á</a:t>
            </a:r>
            <a:r>
              <a:rPr lang="en-US" baseline="-25000" dirty="0" err="1">
                <a:latin typeface="cmmi10" pitchFamily="34" charset="0"/>
              </a:rPr>
              <a:t>s</a:t>
            </a:r>
            <a:r>
              <a:rPr lang="en-US" dirty="0"/>
              <a:t> (x</a:t>
            </a:r>
            <a:r>
              <a:rPr lang="en-US" baseline="-25000" dirty="0"/>
              <a:t>i</a:t>
            </a:r>
            <a:r>
              <a:rPr lang="en-US" dirty="0"/>
              <a:t>))</a:t>
            </a:r>
          </a:p>
          <a:p>
            <a:pPr lvl="2" eaLnBrk="1" hangingPunct="1"/>
            <a:endParaRPr lang="en-US" sz="1800" dirty="0" smtClean="0"/>
          </a:p>
        </p:txBody>
      </p:sp>
      <p:sp>
        <p:nvSpPr>
          <p:cNvPr id="2" name="Rectangular Callout 1"/>
          <p:cNvSpPr/>
          <p:nvPr/>
        </p:nvSpPr>
        <p:spPr>
          <a:xfrm>
            <a:off x="5257800" y="2057400"/>
            <a:ext cx="3505200" cy="841248"/>
          </a:xfrm>
          <a:prstGeom prst="wedgeRectCallout">
            <a:avLst>
              <a:gd name="adj1" fmla="val -92623"/>
              <a:gd name="adj2" fmla="val 22216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This is an inference step that will gain from the CCM formulation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CCM on the </a:t>
            </a:r>
            <a:r>
              <a:rPr lang="en-US" dirty="0" smtClean="0">
                <a:solidFill>
                  <a:srgbClr val="FF0000"/>
                </a:solidFill>
              </a:rPr>
              <a:t>latent structure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6629400" y="5105400"/>
            <a:ext cx="16002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5029200" y="5486400"/>
            <a:ext cx="1143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4343400" y="5867400"/>
            <a:ext cx="4419600" cy="381000"/>
          </a:xfrm>
          <a:prstGeom prst="wedgeRectCallout">
            <a:avLst>
              <a:gd name="adj1" fmla="val -25935"/>
              <a:gd name="adj2" fmla="val -123333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/>
              <a:t>Inference: </a:t>
            </a:r>
            <a:r>
              <a:rPr lang="en-US" dirty="0">
                <a:solidFill>
                  <a:srgbClr val="FF0000"/>
                </a:solidFill>
              </a:rPr>
              <a:t>best h</a:t>
            </a:r>
            <a:r>
              <a:rPr lang="en-US" dirty="0"/>
              <a:t> subject to constraints 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37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6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8" grpId="0" animBg="1"/>
      <p:bldP spid="9" grpId="0" animBg="1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Optimization</a:t>
            </a:r>
          </a:p>
        </p:txBody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 Convex, due to the maximization term inside the global minimization problem</a:t>
            </a:r>
          </a:p>
          <a:p>
            <a:pPr eaLnBrk="1" hangingPunct="1"/>
            <a:r>
              <a:rPr lang="en-US" smtClean="0"/>
              <a:t>In each iteration:</a:t>
            </a:r>
          </a:p>
          <a:p>
            <a:pPr lvl="1" eaLnBrk="1" hangingPunct="1"/>
            <a:r>
              <a:rPr lang="en-US" smtClean="0"/>
              <a:t>Find the best feature representation </a:t>
            </a:r>
            <a:r>
              <a:rPr lang="en-US" smtClean="0">
                <a:solidFill>
                  <a:srgbClr val="FF0000"/>
                </a:solidFill>
              </a:rPr>
              <a:t>h*</a:t>
            </a:r>
            <a:r>
              <a:rPr lang="en-US" smtClean="0"/>
              <a:t> for all positive examples (off-the shelf ILP solver)</a:t>
            </a:r>
          </a:p>
          <a:p>
            <a:pPr lvl="1" eaLnBrk="1" hangingPunct="1"/>
            <a:r>
              <a:rPr lang="en-US" smtClean="0"/>
              <a:t>Having </a:t>
            </a:r>
            <a:r>
              <a:rPr lang="en-US" smtClean="0">
                <a:solidFill>
                  <a:srgbClr val="FF0000"/>
                </a:solidFill>
              </a:rPr>
              <a:t>fixed the representation</a:t>
            </a:r>
            <a:r>
              <a:rPr lang="en-US" smtClean="0"/>
              <a:t> for the positive examples, update </a:t>
            </a:r>
            <a:r>
              <a:rPr lang="en-US" smtClean="0">
                <a:solidFill>
                  <a:srgbClr val="FF0000"/>
                </a:solidFill>
              </a:rPr>
              <a:t>w</a:t>
            </a:r>
            <a:r>
              <a:rPr lang="en-US" smtClean="0"/>
              <a:t> solving the convex optimization problem: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Not the standard SVM/LR: need inference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Asymmetry:</a:t>
            </a:r>
            <a:r>
              <a:rPr lang="en-US" smtClean="0"/>
              <a:t> Only positive examples require a good intermediate representation that justifies the positive label. </a:t>
            </a:r>
          </a:p>
          <a:p>
            <a:pPr lvl="1" eaLnBrk="1" hangingPunct="1"/>
            <a:r>
              <a:rPr lang="en-US" smtClean="0"/>
              <a:t>Consequently, the objective function decreases monotonically </a:t>
            </a:r>
          </a:p>
        </p:txBody>
      </p:sp>
      <p:pic>
        <p:nvPicPr>
          <p:cNvPr id="79877" name="Picture 4" descr="lclr-tr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3810000"/>
            <a:ext cx="74866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Line 5"/>
          <p:cNvSpPr>
            <a:spLocks noChangeShapeType="1"/>
          </p:cNvSpPr>
          <p:nvPr/>
        </p:nvSpPr>
        <p:spPr bwMode="auto">
          <a:xfrm>
            <a:off x="5791200" y="4495800"/>
            <a:ext cx="2667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879" name="Line 6"/>
          <p:cNvSpPr>
            <a:spLocks noChangeShapeType="1"/>
          </p:cNvSpPr>
          <p:nvPr/>
        </p:nvSpPr>
        <p:spPr bwMode="auto">
          <a:xfrm>
            <a:off x="2438400" y="4495800"/>
            <a:ext cx="26670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38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522205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900" name="Rectangle 44"/>
          <p:cNvSpPr>
            <a:spLocks noChangeArrowheads="1"/>
          </p:cNvSpPr>
          <p:nvPr/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>
                <a:latin typeface="Calibri" pitchFamily="34" charset="0"/>
              </a:rPr>
              <a:t>Formalized as Structured SVM + Constrained Hidden Structure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LCRL: </a:t>
            </a:r>
            <a:r>
              <a:rPr lang="en-US" sz="2000" b="1">
                <a:latin typeface="Calibri" pitchFamily="34" charset="0"/>
              </a:rPr>
              <a:t>Learning Constrained Latent Representation</a:t>
            </a:r>
          </a:p>
        </p:txBody>
      </p:sp>
      <p:sp>
        <p:nvSpPr>
          <p:cNvPr id="80900" name="Title 1"/>
          <p:cNvSpPr>
            <a:spLocks noGrp="1"/>
          </p:cNvSpPr>
          <p:nvPr>
            <p:ph type="title" idx="4294967295"/>
          </p:nvPr>
        </p:nvSpPr>
        <p:spPr>
          <a:xfrm>
            <a:off x="228600" y="228600"/>
            <a:ext cx="8229600" cy="792163"/>
          </a:xfrm>
        </p:spPr>
        <p:txBody>
          <a:bodyPr/>
          <a:lstStyle/>
          <a:p>
            <a:pPr eaLnBrk="1" hangingPunct="1"/>
            <a:r>
              <a:rPr lang="en-US" smtClean="0"/>
              <a:t>Iterative Objective Function Learning</a:t>
            </a:r>
          </a:p>
        </p:txBody>
      </p:sp>
      <p:grpSp>
        <p:nvGrpSpPr>
          <p:cNvPr id="15" name="Rectangle 14"/>
          <p:cNvGrpSpPr>
            <a:grpSpLocks/>
          </p:cNvGrpSpPr>
          <p:nvPr/>
        </p:nvGrpSpPr>
        <p:grpSpPr bwMode="auto">
          <a:xfrm>
            <a:off x="685800" y="1198563"/>
            <a:ext cx="2722563" cy="1169987"/>
            <a:chOff x="591" y="1187"/>
            <a:chExt cx="1556" cy="737"/>
          </a:xfrm>
        </p:grpSpPr>
        <p:pic>
          <p:nvPicPr>
            <p:cNvPr id="80919" name="Rectangle 1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" y="1187"/>
              <a:ext cx="1556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920" name="Text Box 5"/>
            <p:cNvSpPr txBox="1">
              <a:spLocks noChangeArrowheads="1"/>
            </p:cNvSpPr>
            <p:nvPr/>
          </p:nvSpPr>
          <p:spPr bwMode="auto">
            <a:xfrm>
              <a:off x="672" y="1248"/>
              <a:ext cx="1392" cy="576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/>
                  </a:solidFill>
                </a:rPr>
                <a:t>Inference</a:t>
              </a:r>
            </a:p>
            <a:p>
              <a:pPr algn="ctr" eaLnBrk="1" hangingPunct="1"/>
              <a:r>
                <a:rPr lang="en-US" sz="2400">
                  <a:solidFill>
                    <a:schemeClr val="tx2"/>
                  </a:solidFill>
                </a:rPr>
                <a:t>best </a:t>
              </a:r>
              <a:r>
                <a:rPr lang="en-US" sz="2400">
                  <a:solidFill>
                    <a:srgbClr val="FF0000"/>
                  </a:solidFill>
                </a:rPr>
                <a:t>h </a:t>
              </a:r>
              <a:r>
                <a:rPr lang="en-US" sz="2400"/>
                <a:t>subj. to </a:t>
              </a:r>
              <a:r>
                <a:rPr lang="en-US" sz="2400">
                  <a:solidFill>
                    <a:srgbClr val="FF0000"/>
                  </a:solidFill>
                </a:rPr>
                <a:t>C</a:t>
              </a:r>
            </a:p>
          </p:txBody>
        </p:sp>
      </p:grpSp>
      <p:grpSp>
        <p:nvGrpSpPr>
          <p:cNvPr id="12" name="Rectangle 11"/>
          <p:cNvGrpSpPr>
            <a:grpSpLocks/>
          </p:cNvGrpSpPr>
          <p:nvPr/>
        </p:nvGrpSpPr>
        <p:grpSpPr bwMode="auto">
          <a:xfrm>
            <a:off x="5967413" y="1198563"/>
            <a:ext cx="2470150" cy="1169987"/>
            <a:chOff x="3759" y="1187"/>
            <a:chExt cx="1556" cy="737"/>
          </a:xfrm>
        </p:grpSpPr>
        <p:pic>
          <p:nvPicPr>
            <p:cNvPr id="80917" name="Rectangle 1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9" y="1187"/>
              <a:ext cx="1556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918" name="Text Box 8"/>
            <p:cNvSpPr txBox="1">
              <a:spLocks noChangeArrowheads="1"/>
            </p:cNvSpPr>
            <p:nvPr/>
          </p:nvSpPr>
          <p:spPr bwMode="auto">
            <a:xfrm>
              <a:off x="3840" y="1248"/>
              <a:ext cx="1392" cy="576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/>
                  </a:solidFill>
                </a:rPr>
                <a:t>Prediction</a:t>
              </a:r>
            </a:p>
            <a:p>
              <a:pPr algn="ctr" eaLnBrk="1" hangingPunct="1"/>
              <a:r>
                <a:rPr lang="en-US" sz="2400">
                  <a:solidFill>
                    <a:schemeClr val="tx2"/>
                  </a:solidFill>
                </a:rPr>
                <a:t>with inferred </a:t>
              </a:r>
              <a:r>
                <a:rPr lang="en-US" sz="2400">
                  <a:solidFill>
                    <a:srgbClr val="FF0000"/>
                  </a:solidFill>
                </a:rPr>
                <a:t>h</a:t>
              </a:r>
            </a:p>
          </p:txBody>
        </p:sp>
      </p:grpSp>
      <p:grpSp>
        <p:nvGrpSpPr>
          <p:cNvPr id="13" name="Rectangle 12"/>
          <p:cNvGrpSpPr>
            <a:grpSpLocks/>
          </p:cNvGrpSpPr>
          <p:nvPr/>
        </p:nvGrpSpPr>
        <p:grpSpPr bwMode="auto">
          <a:xfrm>
            <a:off x="3449638" y="4476750"/>
            <a:ext cx="2470150" cy="1171575"/>
            <a:chOff x="2173" y="3252"/>
            <a:chExt cx="1556" cy="738"/>
          </a:xfrm>
        </p:grpSpPr>
        <p:pic>
          <p:nvPicPr>
            <p:cNvPr id="80915" name="Rectangle 1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3" y="3252"/>
              <a:ext cx="1556" cy="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916" name="Text Box 11"/>
            <p:cNvSpPr txBox="1">
              <a:spLocks noChangeArrowheads="1"/>
            </p:cNvSpPr>
            <p:nvPr/>
          </p:nvSpPr>
          <p:spPr bwMode="auto">
            <a:xfrm>
              <a:off x="2255" y="3312"/>
              <a:ext cx="1392" cy="576"/>
            </a:xfrm>
            <a:prstGeom prst="rect">
              <a:avLst/>
            </a:prstGeom>
            <a:noFill/>
            <a:ln w="9525">
              <a:solidFill>
                <a:srgbClr val="FF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400" b="1">
                  <a:solidFill>
                    <a:schemeClr val="tx2"/>
                  </a:solidFill>
                </a:rPr>
                <a:t>Training</a:t>
              </a:r>
            </a:p>
            <a:p>
              <a:pPr algn="ctr" eaLnBrk="1" hangingPunct="1"/>
              <a:r>
                <a:rPr lang="en-US">
                  <a:solidFill>
                    <a:schemeClr val="tx2"/>
                  </a:solidFill>
                </a:rPr>
                <a:t>w/r to binary decision label</a:t>
              </a:r>
            </a:p>
          </p:txBody>
        </p:sp>
      </p:grpSp>
      <p:grpSp>
        <p:nvGrpSpPr>
          <p:cNvPr id="16" name="Rectangle 15"/>
          <p:cNvGrpSpPr>
            <a:grpSpLocks/>
          </p:cNvGrpSpPr>
          <p:nvPr/>
        </p:nvGrpSpPr>
        <p:grpSpPr bwMode="auto">
          <a:xfrm>
            <a:off x="3071813" y="2800350"/>
            <a:ext cx="2238375" cy="939800"/>
            <a:chOff x="1935" y="2196"/>
            <a:chExt cx="1410" cy="592"/>
          </a:xfrm>
        </p:grpSpPr>
        <p:pic>
          <p:nvPicPr>
            <p:cNvPr id="80913" name="Rectangle 15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5" y="2196"/>
              <a:ext cx="1410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914" name="Text Box 14"/>
            <p:cNvSpPr txBox="1">
              <a:spLocks noChangeArrowheads="1"/>
            </p:cNvSpPr>
            <p:nvPr/>
          </p:nvSpPr>
          <p:spPr bwMode="auto">
            <a:xfrm>
              <a:off x="2016" y="2256"/>
              <a:ext cx="1248" cy="432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000">
                  <a:solidFill>
                    <a:schemeClr val="tx2"/>
                  </a:solidFill>
                </a:rPr>
                <a:t>Initial Objective Function </a:t>
              </a:r>
            </a:p>
          </p:txBody>
        </p:sp>
      </p:grpSp>
      <p:sp>
        <p:nvSpPr>
          <p:cNvPr id="52" name="Right Arrow 51"/>
          <p:cNvSpPr>
            <a:spLocks noChangeArrowheads="1"/>
          </p:cNvSpPr>
          <p:nvPr/>
        </p:nvSpPr>
        <p:spPr bwMode="auto">
          <a:xfrm>
            <a:off x="3810000" y="1371600"/>
            <a:ext cx="1828800" cy="609600"/>
          </a:xfrm>
          <a:prstGeom prst="rightArrow">
            <a:avLst>
              <a:gd name="adj1" fmla="val 38056"/>
              <a:gd name="adj2" fmla="val 58958"/>
            </a:avLst>
          </a:prstGeom>
          <a:solidFill>
            <a:srgbClr val="FFFF99"/>
          </a:solidFill>
          <a:ln w="25400" algn="ctr">
            <a:solidFill>
              <a:srgbClr val="FF9933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Right Arrow 55"/>
          <p:cNvSpPr>
            <a:spLocks noChangeArrowheads="1"/>
          </p:cNvSpPr>
          <p:nvPr/>
        </p:nvSpPr>
        <p:spPr bwMode="auto">
          <a:xfrm rot="7121551">
            <a:off x="5403850" y="3101975"/>
            <a:ext cx="2222500" cy="609600"/>
          </a:xfrm>
          <a:prstGeom prst="rightArrow">
            <a:avLst>
              <a:gd name="adj1" fmla="val 38056"/>
              <a:gd name="adj2" fmla="val 58958"/>
            </a:avLst>
          </a:prstGeom>
          <a:solidFill>
            <a:srgbClr val="FFFF99"/>
          </a:solidFill>
          <a:ln w="25400" algn="ctr">
            <a:solidFill>
              <a:srgbClr val="FF9933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Right Arrow 56"/>
          <p:cNvSpPr>
            <a:spLocks noChangeArrowheads="1"/>
          </p:cNvSpPr>
          <p:nvPr/>
        </p:nvSpPr>
        <p:spPr bwMode="auto">
          <a:xfrm rot="-8063308">
            <a:off x="1399382" y="3293269"/>
            <a:ext cx="2220912" cy="609600"/>
          </a:xfrm>
          <a:prstGeom prst="rightArrow">
            <a:avLst>
              <a:gd name="adj1" fmla="val 38056"/>
              <a:gd name="adj2" fmla="val 58949"/>
            </a:avLst>
          </a:prstGeom>
          <a:solidFill>
            <a:srgbClr val="FFFF99"/>
          </a:solidFill>
          <a:ln w="25400" algn="ctr">
            <a:solidFill>
              <a:srgbClr val="FF9933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8" name="Right Arrow 57"/>
          <p:cNvSpPr>
            <a:spLocks noChangeArrowheads="1"/>
          </p:cNvSpPr>
          <p:nvPr/>
        </p:nvSpPr>
        <p:spPr bwMode="auto">
          <a:xfrm rot="-8063308">
            <a:off x="2681288" y="2352675"/>
            <a:ext cx="549275" cy="358775"/>
          </a:xfrm>
          <a:prstGeom prst="rightArrow">
            <a:avLst>
              <a:gd name="adj1" fmla="val 38056"/>
              <a:gd name="adj2" fmla="val 58957"/>
            </a:avLst>
          </a:prstGeom>
          <a:solidFill>
            <a:srgbClr val="FFFF99"/>
          </a:solidFill>
          <a:ln w="25400" algn="ctr">
            <a:solidFill>
              <a:srgbClr val="FF9933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3733800" y="914400"/>
            <a:ext cx="2209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Generate features</a:t>
            </a: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914400" y="3733800"/>
            <a:ext cx="2209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Update weight vector</a:t>
            </a:r>
          </a:p>
        </p:txBody>
      </p:sp>
      <p:sp>
        <p:nvSpPr>
          <p:cNvPr id="2" name="TextBox 60"/>
          <p:cNvSpPr txBox="1">
            <a:spLocks noChangeArrowheads="1"/>
          </p:cNvSpPr>
          <p:nvPr/>
        </p:nvSpPr>
        <p:spPr bwMode="auto">
          <a:xfrm>
            <a:off x="6629400" y="3733800"/>
            <a:ext cx="2209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Feedback relative to binary problem</a:t>
            </a:r>
          </a:p>
        </p:txBody>
      </p:sp>
      <p:sp>
        <p:nvSpPr>
          <p:cNvPr id="3" name="Rectangular Callout 2"/>
          <p:cNvSpPr/>
          <p:nvPr/>
        </p:nvSpPr>
        <p:spPr>
          <a:xfrm>
            <a:off x="5797998" y="76200"/>
            <a:ext cx="3125787" cy="838200"/>
          </a:xfrm>
          <a:prstGeom prst="wedgeRectCallout">
            <a:avLst>
              <a:gd name="adj1" fmla="val -127805"/>
              <a:gd name="adj2" fmla="val 108090"/>
            </a:avLst>
          </a:prstGeom>
          <a:solidFill>
            <a:srgbClr val="FFFFCC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</a:rPr>
              <a:t>A CCM goes here: restrict </a:t>
            </a:r>
            <a:r>
              <a:rPr lang="en-US" dirty="0">
                <a:solidFill>
                  <a:schemeClr val="tx1"/>
                </a:solidFill>
              </a:rPr>
              <a:t>possible hidden structures considered. </a:t>
            </a:r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39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5600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0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9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9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2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9" grpId="0"/>
      <p:bldP spid="59" grpId="1"/>
      <p:bldP spid="61" grpId="0"/>
      <p:bldP spid="2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E6C925E3-5A5A-4429-9C01-E92A1E40E5A2}" type="slidenum">
              <a:rPr lang="en-US" altLang="zh-TW">
                <a:solidFill>
                  <a:srgbClr val="000000"/>
                </a:solidFill>
              </a:rPr>
              <a:pPr/>
              <a:t>4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277956" name="Text Box 2"/>
          <p:cNvSpPr txBox="1">
            <a:spLocks noChangeArrowheads="1"/>
          </p:cNvSpPr>
          <p:nvPr/>
        </p:nvSpPr>
        <p:spPr bwMode="auto">
          <a:xfrm>
            <a:off x="152400" y="457200"/>
            <a:ext cx="899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28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Information extraction without </a:t>
            </a:r>
            <a:r>
              <a:rPr lang="en-US" sz="280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Prior Knowledge</a:t>
            </a:r>
            <a:endParaRPr lang="en-US" sz="28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277957" name="Group 4"/>
          <p:cNvGrpSpPr>
            <a:grpSpLocks/>
          </p:cNvGrpSpPr>
          <p:nvPr/>
        </p:nvGrpSpPr>
        <p:grpSpPr bwMode="auto">
          <a:xfrm>
            <a:off x="381000" y="3175"/>
            <a:ext cx="8382000" cy="6245225"/>
            <a:chOff x="240" y="2"/>
            <a:chExt cx="5280" cy="3934"/>
          </a:xfrm>
        </p:grpSpPr>
        <p:sp>
          <p:nvSpPr>
            <p:cNvPr id="1277958" name="Rectangle 5"/>
            <p:cNvSpPr>
              <a:spLocks noChangeArrowheads="1"/>
            </p:cNvSpPr>
            <p:nvPr/>
          </p:nvSpPr>
          <p:spPr bwMode="auto">
            <a:xfrm>
              <a:off x="1440" y="1680"/>
              <a:ext cx="4080" cy="2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/>
            <a:p>
              <a:pPr marL="341313" indent="-341313" defTabSz="4572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 sz="2400" b="1">
                  <a:solidFill>
                    <a:srgbClr val="FF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Prediction result of a trained HMM</a:t>
              </a:r>
              <a:endParaRPr lang="en-US" sz="1600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 sz="2000" i="1">
                  <a:solidFill>
                    <a:srgbClr val="008000"/>
                  </a:solidFill>
                  <a:latin typeface="Courier New" pitchFamily="49" charset="0"/>
                  <a:ea typeface="Arial Unicode MS" pitchFamily="34" charset="-128"/>
                  <a:cs typeface="Arial Unicode MS" pitchFamily="34" charset="-128"/>
                </a:rPr>
                <a:t>		</a:t>
              </a: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Lars Ole Andersen . Program analysis and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	specialization for the 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	C 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	Programming language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 	.  PhD thesis .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	DIKU , University of Copenhagen , May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r>
                <a:rPr lang="en-US">
                  <a:solidFill>
                    <a:srgbClr val="000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	1994 .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798513" algn="l"/>
                  <a:tab pos="1255713" algn="l"/>
                  <a:tab pos="1712913" algn="l"/>
                  <a:tab pos="2170113" algn="l"/>
                  <a:tab pos="2627313" algn="l"/>
                  <a:tab pos="3084513" algn="l"/>
                  <a:tab pos="3541713" algn="l"/>
                  <a:tab pos="3998913" algn="l"/>
                  <a:tab pos="4456113" algn="l"/>
                  <a:tab pos="4913313" algn="l"/>
                  <a:tab pos="5370513" algn="l"/>
                  <a:tab pos="5827713" algn="l"/>
                  <a:tab pos="6284913" algn="l"/>
                  <a:tab pos="6742113" algn="l"/>
                  <a:tab pos="7199313" algn="l"/>
                  <a:tab pos="7656513" algn="l"/>
                  <a:tab pos="8113713" algn="l"/>
                  <a:tab pos="8570913" algn="l"/>
                  <a:tab pos="9028113" algn="l"/>
                  <a:tab pos="9485313" algn="l"/>
                </a:tabLst>
              </a:pPr>
              <a:endPara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277959" name="Rectangle 6"/>
            <p:cNvSpPr>
              <a:spLocks noChangeArrowheads="1"/>
            </p:cNvSpPr>
            <p:nvPr/>
          </p:nvSpPr>
          <p:spPr bwMode="auto">
            <a:xfrm>
              <a:off x="240" y="1968"/>
              <a:ext cx="1632" cy="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/>
            <a:lstStyle/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[AUTHOR]</a:t>
              </a:r>
              <a:r>
                <a:rPr lang="en-US" b="1" i="1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	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[TITLE]</a:t>
              </a:r>
              <a:r>
                <a:rPr lang="en-US" b="1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		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[EDITOR]</a:t>
              </a:r>
              <a:r>
                <a:rPr lang="en-US" b="1">
                  <a:solidFill>
                    <a:srgbClr val="FFFF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	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[BOOKTITLE]</a:t>
              </a:r>
              <a:r>
                <a:rPr lang="en-US" b="1">
                  <a:solidFill>
                    <a:srgbClr val="FFFF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	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[TECH-REPORT]</a:t>
              </a:r>
              <a:r>
                <a:rPr lang="en-US" b="1">
                  <a:solidFill>
                    <a:srgbClr val="FFFF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	</a:t>
              </a:r>
            </a:p>
            <a:p>
              <a:pPr marL="341313" indent="-341313" defTabSz="457200">
                <a:spcBef>
                  <a:spcPts val="45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[INSTITUTION]</a:t>
              </a:r>
              <a:r>
                <a:rPr lang="en-US" b="1">
                  <a:solidFill>
                    <a:srgbClr val="FFFF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	</a:t>
              </a:r>
            </a:p>
            <a:p>
              <a:pPr marL="341313" indent="-341313" defTabSz="4572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341313" algn="l"/>
                  <a:tab pos="454025" algn="l"/>
                  <a:tab pos="911225" algn="l"/>
                  <a:tab pos="1368425" algn="l"/>
                  <a:tab pos="1825625" algn="l"/>
                  <a:tab pos="2282825" algn="l"/>
                  <a:tab pos="2740025" algn="l"/>
                  <a:tab pos="3197225" algn="l"/>
                  <a:tab pos="3654425" algn="l"/>
                  <a:tab pos="4111625" algn="l"/>
                  <a:tab pos="4568825" algn="l"/>
                  <a:tab pos="5026025" algn="l"/>
                  <a:tab pos="5483225" algn="l"/>
                  <a:tab pos="5940425" algn="l"/>
                  <a:tab pos="6397625" algn="l"/>
                  <a:tab pos="6854825" algn="l"/>
                  <a:tab pos="7312025" algn="l"/>
                  <a:tab pos="7769225" algn="l"/>
                  <a:tab pos="8226425" algn="l"/>
                  <a:tab pos="8683625" algn="l"/>
                  <a:tab pos="9140825" algn="l"/>
                </a:tabLst>
              </a:pPr>
              <a:r>
                <a:rPr lang="en-US" b="1" i="1" u="sng">
                  <a:solidFill>
                    <a:srgbClr val="008000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[DATE]</a:t>
              </a:r>
              <a:r>
                <a:rPr lang="en-US" b="1">
                  <a:solidFill>
                    <a:srgbClr val="FFFF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en-US" sz="2400" b="1">
                  <a:solidFill>
                    <a:srgbClr val="FFFF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		</a:t>
              </a:r>
            </a:p>
          </p:txBody>
        </p:sp>
        <p:grpSp>
          <p:nvGrpSpPr>
            <p:cNvPr id="1277960" name="Group 7"/>
            <p:cNvGrpSpPr>
              <a:grpSpLocks/>
            </p:cNvGrpSpPr>
            <p:nvPr/>
          </p:nvGrpSpPr>
          <p:grpSpPr bwMode="auto">
            <a:xfrm>
              <a:off x="1872" y="2"/>
              <a:ext cx="2640" cy="3358"/>
              <a:chOff x="1872" y="2"/>
              <a:chExt cx="2640" cy="3358"/>
            </a:xfrm>
          </p:grpSpPr>
          <p:sp>
            <p:nvSpPr>
              <p:cNvPr id="1277961" name="Oval 8"/>
              <p:cNvSpPr>
                <a:spLocks noChangeArrowheads="1"/>
              </p:cNvSpPr>
              <p:nvPr/>
            </p:nvSpPr>
            <p:spPr bwMode="auto">
              <a:xfrm>
                <a:off x="2976" y="1968"/>
                <a:ext cx="288" cy="240"/>
              </a:xfrm>
              <a:prstGeom prst="ellipse">
                <a:avLst/>
              </a:prstGeom>
              <a:noFill/>
              <a:ln w="2232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45720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77962" name="Line 9"/>
              <p:cNvSpPr>
                <a:spLocks noChangeShapeType="1"/>
              </p:cNvSpPr>
              <p:nvPr/>
            </p:nvSpPr>
            <p:spPr bwMode="auto">
              <a:xfrm>
                <a:off x="4224" y="2208"/>
                <a:ext cx="288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7963" name="Oval 10"/>
              <p:cNvSpPr>
                <a:spLocks noChangeArrowheads="1"/>
              </p:cNvSpPr>
              <p:nvPr/>
            </p:nvSpPr>
            <p:spPr bwMode="auto">
              <a:xfrm>
                <a:off x="1872" y="2784"/>
                <a:ext cx="288" cy="336"/>
              </a:xfrm>
              <a:prstGeom prst="ellipse">
                <a:avLst/>
              </a:prstGeom>
              <a:noFill/>
              <a:ln w="2232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45720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77964" name="Oval 11"/>
              <p:cNvSpPr>
                <a:spLocks noChangeArrowheads="1"/>
              </p:cNvSpPr>
              <p:nvPr/>
            </p:nvSpPr>
            <p:spPr bwMode="auto">
              <a:xfrm>
                <a:off x="3888" y="3024"/>
                <a:ext cx="288" cy="336"/>
              </a:xfrm>
              <a:prstGeom prst="ellipse">
                <a:avLst/>
              </a:prstGeom>
              <a:noFill/>
              <a:ln w="2232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457200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en-US" sz="240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77965" name="Line 12"/>
              <p:cNvSpPr>
                <a:spLocks noChangeShapeType="1"/>
              </p:cNvSpPr>
              <p:nvPr/>
            </p:nvSpPr>
            <p:spPr bwMode="auto">
              <a:xfrm>
                <a:off x="3024" y="2400"/>
                <a:ext cx="288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7966" name="Line 13"/>
              <p:cNvSpPr>
                <a:spLocks noChangeShapeType="1"/>
              </p:cNvSpPr>
              <p:nvPr/>
            </p:nvSpPr>
            <p:spPr bwMode="auto">
              <a:xfrm>
                <a:off x="4176" y="3264"/>
                <a:ext cx="288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7967" name="Line 14"/>
              <p:cNvSpPr>
                <a:spLocks noChangeShapeType="1"/>
              </p:cNvSpPr>
              <p:nvPr/>
            </p:nvSpPr>
            <p:spPr bwMode="auto">
              <a:xfrm flipV="1">
                <a:off x="2880" y="2832"/>
                <a:ext cx="680" cy="10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77968" name="Line 15"/>
              <p:cNvSpPr>
                <a:spLocks noChangeShapeType="1"/>
              </p:cNvSpPr>
              <p:nvPr/>
            </p:nvSpPr>
            <p:spPr bwMode="auto">
              <a:xfrm>
                <a:off x="1968" y="2"/>
                <a:ext cx="288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277969" name="Rectangle 16"/>
          <p:cNvSpPr>
            <a:spLocks noChangeArrowheads="1"/>
          </p:cNvSpPr>
          <p:nvPr/>
        </p:nvSpPr>
        <p:spPr bwMode="auto">
          <a:xfrm>
            <a:off x="3657600" y="5708354"/>
            <a:ext cx="4495799" cy="463846"/>
          </a:xfrm>
          <a:prstGeom prst="rect">
            <a:avLst/>
          </a:prstGeom>
          <a:solidFill>
            <a:srgbClr val="FFFFCC"/>
          </a:solidFill>
          <a:ln w="9360">
            <a:solidFill>
              <a:srgbClr val="FF99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/>
                <a:cs typeface="Tahoma" pitchFamily="34" charset="0"/>
              </a:rPr>
              <a:t>Violates lots of </a:t>
            </a:r>
            <a:r>
              <a:rPr lang="en-US" sz="2400" dirty="0">
                <a:solidFill>
                  <a:srgbClr val="FF0000"/>
                </a:solidFill>
                <a:latin typeface="Calibri"/>
                <a:cs typeface="Tahoma" pitchFamily="34" charset="0"/>
              </a:rPr>
              <a:t>natural</a:t>
            </a:r>
            <a:r>
              <a:rPr lang="en-US" sz="2400" dirty="0">
                <a:solidFill>
                  <a:srgbClr val="000000"/>
                </a:solidFill>
                <a:latin typeface="Calibri"/>
                <a:cs typeface="Tahoma" pitchFamily="34" charset="0"/>
              </a:rPr>
              <a:t> constraints!</a:t>
            </a:r>
          </a:p>
        </p:txBody>
      </p:sp>
      <p:sp>
        <p:nvSpPr>
          <p:cNvPr id="1277970" name="Line 17"/>
          <p:cNvSpPr>
            <a:spLocks noChangeShapeType="1"/>
          </p:cNvSpPr>
          <p:nvPr/>
        </p:nvSpPr>
        <p:spPr bwMode="auto">
          <a:xfrm>
            <a:off x="3048000" y="4114800"/>
            <a:ext cx="457200" cy="1588"/>
          </a:xfrm>
          <a:prstGeom prst="line">
            <a:avLst/>
          </a:prstGeom>
          <a:noFill/>
          <a:ln w="126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77971" name="Text Box 3"/>
          <p:cNvSpPr txBox="1">
            <a:spLocks noChangeArrowheads="1"/>
          </p:cNvSpPr>
          <p:nvPr/>
        </p:nvSpPr>
        <p:spPr bwMode="auto">
          <a:xfrm>
            <a:off x="533400" y="1127125"/>
            <a:ext cx="8305800" cy="1158875"/>
          </a:xfrm>
          <a:prstGeom prst="rect">
            <a:avLst/>
          </a:prstGeom>
          <a:noFill/>
          <a:ln w="936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marL="457200" indent="-457200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  <a:buSzPct val="75000"/>
              <a:buFont typeface="Wingdings" pitchFamily="2" charset="2"/>
              <a:buNone/>
            </a:pPr>
            <a:r>
              <a:rPr lang="en-US" b="1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Lars Ole Andersen . Program analysis and specialization for the 	C Programming language.  PhD thesis. DIKU , University of Copenhagen, May 1994 .</a:t>
            </a:r>
          </a:p>
        </p:txBody>
      </p:sp>
    </p:spTree>
    <p:extLst>
      <p:ext uri="{BB962C8B-B14F-4D97-AF65-F5344CB8AC3E}">
        <p14:creationId xmlns:p14="http://schemas.microsoft.com/office/powerpoint/2010/main" val="5494598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LCLR provides a general inference formulation that allows the use of expressive constraints to determine the hidden level</a:t>
            </a:r>
          </a:p>
          <a:p>
            <a:pPr lvl="1" eaLnBrk="1" hangingPunct="1"/>
            <a:r>
              <a:rPr lang="en-US" smtClean="0"/>
              <a:t>Flexibly adapted for many tasks that require latent representations. 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Paraphrasing: Model input as graphs, V(G</a:t>
            </a:r>
            <a:r>
              <a:rPr lang="en-US" baseline="-25000" smtClean="0"/>
              <a:t>1,2</a:t>
            </a:r>
            <a:r>
              <a:rPr lang="en-US" smtClean="0"/>
              <a:t>), E(G</a:t>
            </a:r>
            <a:r>
              <a:rPr lang="en-US" baseline="-25000" smtClean="0"/>
              <a:t>1,2</a:t>
            </a:r>
            <a:r>
              <a:rPr lang="en-US" smtClean="0"/>
              <a:t>)</a:t>
            </a:r>
          </a:p>
          <a:p>
            <a:pPr lvl="1" eaLnBrk="1" hangingPunct="1"/>
            <a:r>
              <a:rPr lang="en-US" smtClean="0"/>
              <a:t>Four (types of) Hidden variables: </a:t>
            </a:r>
          </a:p>
          <a:p>
            <a:pPr lvl="2" eaLnBrk="1" hangingPunct="1"/>
            <a:r>
              <a:rPr lang="en-US" smtClean="0"/>
              <a:t>h</a:t>
            </a:r>
            <a:r>
              <a:rPr lang="en-US" baseline="-25000" smtClean="0"/>
              <a:t>v1,v2</a:t>
            </a:r>
            <a:r>
              <a:rPr lang="en-US" smtClean="0"/>
              <a:t> – possible vertex mappings; h</a:t>
            </a:r>
            <a:r>
              <a:rPr lang="en-US" baseline="-25000" smtClean="0"/>
              <a:t>e1,e2</a:t>
            </a:r>
            <a:r>
              <a:rPr lang="en-US" smtClean="0"/>
              <a:t> – possible edge mappings </a:t>
            </a:r>
          </a:p>
          <a:p>
            <a:pPr lvl="1" eaLnBrk="1" hangingPunct="1"/>
            <a:r>
              <a:rPr lang="en-US" smtClean="0"/>
              <a:t>Constraints:</a:t>
            </a:r>
          </a:p>
          <a:p>
            <a:pPr lvl="2" eaLnBrk="1" hangingPunct="1"/>
            <a:r>
              <a:rPr lang="en-US" smtClean="0"/>
              <a:t>Each vertex in G</a:t>
            </a:r>
            <a:r>
              <a:rPr lang="en-US" baseline="-25000" smtClean="0"/>
              <a:t>1</a:t>
            </a:r>
            <a:r>
              <a:rPr lang="en-US" smtClean="0"/>
              <a:t> can be mapped to a single vertex in G</a:t>
            </a:r>
            <a:r>
              <a:rPr lang="en-US" baseline="-25000" smtClean="0"/>
              <a:t>2</a:t>
            </a:r>
            <a:r>
              <a:rPr lang="en-US" smtClean="0"/>
              <a:t> or to null</a:t>
            </a:r>
          </a:p>
          <a:p>
            <a:pPr lvl="2" eaLnBrk="1" hangingPunct="1"/>
            <a:r>
              <a:rPr lang="en-US" smtClean="0"/>
              <a:t>Each edge in G</a:t>
            </a:r>
            <a:r>
              <a:rPr lang="en-US" baseline="-25000" smtClean="0"/>
              <a:t>1</a:t>
            </a:r>
            <a:r>
              <a:rPr lang="en-US" smtClean="0"/>
              <a:t> can be mapped to a single edge in G</a:t>
            </a:r>
            <a:r>
              <a:rPr lang="en-US" baseline="-25000" smtClean="0"/>
              <a:t>2</a:t>
            </a:r>
            <a:r>
              <a:rPr lang="en-US" smtClean="0"/>
              <a:t> or to null</a:t>
            </a:r>
          </a:p>
          <a:p>
            <a:pPr lvl="2" eaLnBrk="1" hangingPunct="1"/>
            <a:r>
              <a:rPr lang="en-US" smtClean="0"/>
              <a:t>Edge mapping active iff the corresponding node mappings are active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</p:txBody>
      </p:sp>
      <p:pic>
        <p:nvPicPr>
          <p:cNvPr id="1240073" name="Picture 9" descr="p-const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" y="5929313"/>
            <a:ext cx="58578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763000" cy="533400"/>
          </a:xfrm>
        </p:spPr>
        <p:txBody>
          <a:bodyPr/>
          <a:lstStyle/>
          <a:p>
            <a:pPr eaLnBrk="1" hangingPunct="1"/>
            <a:r>
              <a:rPr lang="en-US" sz="2400" smtClean="0"/>
              <a:t>Learning with Constrained Latent Representation (LCLR): Framework</a:t>
            </a:r>
          </a:p>
        </p:txBody>
      </p:sp>
      <p:sp>
        <p:nvSpPr>
          <p:cNvPr id="1240068" name="Rectangle 4"/>
          <p:cNvSpPr>
            <a:spLocks noChangeArrowheads="1"/>
          </p:cNvSpPr>
          <p:nvPr/>
        </p:nvSpPr>
        <p:spPr bwMode="auto">
          <a:xfrm>
            <a:off x="1524000" y="2590800"/>
            <a:ext cx="17526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LCLR Model</a:t>
            </a:r>
          </a:p>
        </p:txBody>
      </p:sp>
      <p:sp>
        <p:nvSpPr>
          <p:cNvPr id="1240069" name="Rectangle 5"/>
          <p:cNvSpPr>
            <a:spLocks noChangeArrowheads="1"/>
          </p:cNvSpPr>
          <p:nvPr/>
        </p:nvSpPr>
        <p:spPr bwMode="auto">
          <a:xfrm>
            <a:off x="4343400" y="2590800"/>
            <a:ext cx="25146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H: Problem Specific </a:t>
            </a:r>
          </a:p>
          <a:p>
            <a:pPr algn="ctr"/>
            <a:r>
              <a:rPr lang="en-US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Declarative Constraints </a:t>
            </a:r>
          </a:p>
        </p:txBody>
      </p:sp>
      <p:sp>
        <p:nvSpPr>
          <p:cNvPr id="1240071" name="AutoShape 7"/>
          <p:cNvSpPr>
            <a:spLocks noChangeArrowheads="1"/>
          </p:cNvSpPr>
          <p:nvPr/>
        </p:nvSpPr>
        <p:spPr bwMode="auto">
          <a:xfrm>
            <a:off x="3352800" y="2730500"/>
            <a:ext cx="914400" cy="228600"/>
          </a:xfrm>
          <a:prstGeom prst="lef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40074" name="Picture 10" descr="p-cons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" y="4648200"/>
            <a:ext cx="7381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0075" name="Picture 11" descr="p-const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" y="5246688"/>
            <a:ext cx="73437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31" name="TextBox 10"/>
          <p:cNvSpPr txBox="1">
            <a:spLocks noChangeArrowheads="1"/>
          </p:cNvSpPr>
          <p:nvPr/>
        </p:nvSpPr>
        <p:spPr bwMode="auto">
          <a:xfrm>
            <a:off x="7010400" y="2749550"/>
            <a:ext cx="338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X</a:t>
            </a:r>
          </a:p>
        </p:txBody>
      </p:sp>
      <p:sp>
        <p:nvSpPr>
          <p:cNvPr id="81932" name="TextBox 11"/>
          <p:cNvSpPr txBox="1">
            <a:spLocks noChangeArrowheads="1"/>
          </p:cNvSpPr>
          <p:nvPr/>
        </p:nvSpPr>
        <p:spPr bwMode="auto">
          <a:xfrm>
            <a:off x="8805863" y="2749550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924800" y="2438400"/>
            <a:ext cx="381000" cy="990600"/>
          </a:xfrm>
          <a:prstGeom prst="rect">
            <a:avLst/>
          </a:prstGeom>
          <a:solidFill>
            <a:srgbClr val="FFFFCC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H</a:t>
            </a:r>
          </a:p>
        </p:txBody>
      </p:sp>
      <p:sp>
        <p:nvSpPr>
          <p:cNvPr id="81934" name="Line 6"/>
          <p:cNvSpPr>
            <a:spLocks noChangeShapeType="1"/>
          </p:cNvSpPr>
          <p:nvPr/>
        </p:nvSpPr>
        <p:spPr bwMode="auto">
          <a:xfrm>
            <a:off x="7348538" y="2933700"/>
            <a:ext cx="576262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35" name="Line 6"/>
          <p:cNvSpPr>
            <a:spLocks noChangeShapeType="1"/>
          </p:cNvSpPr>
          <p:nvPr/>
        </p:nvSpPr>
        <p:spPr bwMode="auto">
          <a:xfrm flipV="1">
            <a:off x="7353300" y="2590800"/>
            <a:ext cx="571500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36" name="Line 6"/>
          <p:cNvSpPr>
            <a:spLocks noChangeShapeType="1"/>
          </p:cNvSpPr>
          <p:nvPr/>
        </p:nvSpPr>
        <p:spPr bwMode="auto">
          <a:xfrm>
            <a:off x="8305800" y="2590800"/>
            <a:ext cx="500063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37" name="Line 6"/>
          <p:cNvSpPr>
            <a:spLocks noChangeShapeType="1"/>
          </p:cNvSpPr>
          <p:nvPr/>
        </p:nvSpPr>
        <p:spPr bwMode="auto">
          <a:xfrm flipV="1">
            <a:off x="8305800" y="2933700"/>
            <a:ext cx="500063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0439400" y="23622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40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8079370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240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1240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068" grpId="0" animBg="1"/>
      <p:bldP spid="1240069" grpId="0" animBg="1"/>
      <p:bldP spid="124007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Experimental Results</a:t>
            </a:r>
          </a:p>
        </p:txBody>
      </p:sp>
      <p:pic>
        <p:nvPicPr>
          <p:cNvPr id="82948" name="Picture 4" descr="translite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725" y="1295400"/>
            <a:ext cx="525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9" name="Picture 5" descr="paraphras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5124450"/>
            <a:ext cx="625792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0" name="Picture 6" descr="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124200"/>
            <a:ext cx="45053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381000" y="1371600"/>
            <a:ext cx="17526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Transliteration:</a:t>
            </a: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381000" y="2971800"/>
            <a:ext cx="34290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Recognizing Textual Entailment:</a:t>
            </a:r>
          </a:p>
        </p:txBody>
      </p: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381000" y="4495800"/>
            <a:ext cx="2819400" cy="533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/>
              <a:t>Paraphrase Identification:</a:t>
            </a:r>
            <a:r>
              <a:rPr lang="en-US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 rot="10800000">
            <a:off x="8367713" y="4213225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85359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6042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Many important NLP problems require latent structures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LCLR:</a:t>
            </a:r>
          </a:p>
          <a:p>
            <a:pPr lvl="1" eaLnBrk="1" hangingPunct="1"/>
            <a:r>
              <a:rPr lang="en-US" dirty="0" smtClean="0"/>
              <a:t>An algorithm that applies CCM to a latent structure </a:t>
            </a:r>
          </a:p>
          <a:p>
            <a:pPr lvl="1" eaLnBrk="1" hangingPunct="1"/>
            <a:r>
              <a:rPr lang="en-US" dirty="0" smtClean="0"/>
              <a:t>Can be used for many different NLP tasks</a:t>
            </a:r>
          </a:p>
          <a:p>
            <a:pPr lvl="1" eaLnBrk="1" hangingPunct="1"/>
            <a:r>
              <a:rPr lang="en-US" dirty="0" smtClean="0"/>
              <a:t>Easy to inject linguistic constraints on latent structures</a:t>
            </a:r>
          </a:p>
          <a:p>
            <a:pPr lvl="1" eaLnBrk="1" hangingPunct="1"/>
            <a:r>
              <a:rPr lang="en-US" dirty="0" smtClean="0"/>
              <a:t>A general learning framework that is good for many loss functions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Take home message:</a:t>
            </a:r>
          </a:p>
          <a:p>
            <a:pPr lvl="1" eaLnBrk="1" hangingPunct="1"/>
            <a:r>
              <a:rPr lang="en-US" dirty="0" smtClean="0"/>
              <a:t>It is possible to apply constraints on many important problems with latent variables!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42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pPr eaLnBrk="1" hangingPunct="1"/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</a:t>
            </a:r>
          </a:p>
        </p:txBody>
      </p:sp>
      <p:sp>
        <p:nvSpPr>
          <p:cNvPr id="61444" name="Rectangle 5"/>
          <p:cNvSpPr>
            <a:spLocks noGrp="1" noChangeArrowheads="1"/>
          </p:cNvSpPr>
          <p:nvPr>
            <p:ph idx="1"/>
          </p:nvPr>
        </p:nvSpPr>
        <p:spPr>
          <a:xfrm>
            <a:off x="228600" y="2771775"/>
            <a:ext cx="8458200" cy="4114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constraints’ penalties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Independently of learning the model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Jointly, along with learning the model 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Dealing with lack of supervision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Constraints Driven Semi-Supervised learning (CODL)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Learning Constrained Latent Representations 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Indirect Supervision </a:t>
            </a:r>
          </a:p>
        </p:txBody>
      </p:sp>
      <p:sp>
        <p:nvSpPr>
          <p:cNvPr id="61445" name="Rectangle 3"/>
          <p:cNvSpPr>
            <a:spLocks noChangeArrowheads="1"/>
          </p:cNvSpPr>
          <p:nvPr/>
        </p:nvSpPr>
        <p:spPr bwMode="auto">
          <a:xfrm>
            <a:off x="533400" y="11430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14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4097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6200" y="4648200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43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Indirect supervision for Structured Prediction</a:t>
            </a:r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Our goal is to exploit constraints to aid learning structures.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Intuition: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If the </a:t>
            </a:r>
            <a:r>
              <a:rPr lang="en-US" dirty="0" smtClean="0">
                <a:solidFill>
                  <a:srgbClr val="0033CC"/>
                </a:solidFill>
              </a:rPr>
              <a:t>y</a:t>
            </a:r>
            <a:r>
              <a:rPr lang="en-US" dirty="0" smtClean="0"/>
              <a:t> variables we are after are tightly coupled (via constraints)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…perhaps supervising </a:t>
            </a:r>
            <a:r>
              <a:rPr lang="en-US" dirty="0" smtClean="0">
                <a:solidFill>
                  <a:srgbClr val="0033CC"/>
                </a:solidFill>
              </a:rPr>
              <a:t>some of them </a:t>
            </a:r>
            <a:r>
              <a:rPr lang="en-US" dirty="0" smtClean="0"/>
              <a:t>could be propagated to others and </a:t>
            </a:r>
            <a:r>
              <a:rPr lang="en-US" dirty="0" smtClean="0">
                <a:solidFill>
                  <a:srgbClr val="0033CC"/>
                </a:solidFill>
              </a:rPr>
              <a:t>amplify </a:t>
            </a:r>
            <a:r>
              <a:rPr lang="en-US" dirty="0" smtClean="0"/>
              <a:t>the weak supervision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Before, the structure was in the </a:t>
            </a:r>
            <a:r>
              <a:rPr lang="en-US" dirty="0" smtClean="0">
                <a:solidFill>
                  <a:srgbClr val="0033CC"/>
                </a:solidFill>
              </a:rPr>
              <a:t>intermediate level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We cared about the structured representation only to the extent it helped the final binary decision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binary decision variable was given as </a:t>
            </a:r>
            <a:r>
              <a:rPr lang="en-US" dirty="0" smtClean="0">
                <a:solidFill>
                  <a:srgbClr val="0033CC"/>
                </a:solidFill>
              </a:rPr>
              <a:t>supervision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What if we care about the structure?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Information &amp; Relation Extraction; POS tagging, Semantic Parsing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Invent a companion binary decision problem!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922455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Text Box 2"/>
          <p:cNvSpPr txBox="1">
            <a:spLocks noChangeArrowheads="1"/>
          </p:cNvSpPr>
          <p:nvPr/>
        </p:nvSpPr>
        <p:spPr bwMode="auto">
          <a:xfrm>
            <a:off x="152400" y="457200"/>
            <a:ext cx="899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0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US" sz="280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Information extraction</a:t>
            </a:r>
          </a:p>
        </p:txBody>
      </p:sp>
      <p:sp>
        <p:nvSpPr>
          <p:cNvPr id="86020" name="Rectangle 5"/>
          <p:cNvSpPr>
            <a:spLocks noChangeArrowheads="1"/>
          </p:cNvSpPr>
          <p:nvPr/>
        </p:nvSpPr>
        <p:spPr bwMode="auto">
          <a:xfrm>
            <a:off x="2286000" y="2973388"/>
            <a:ext cx="64770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1313" indent="-341313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 sz="2000" b="1" u="sng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Prediction result of a trained HMM</a:t>
            </a:r>
            <a:endParaRPr lang="en-US" sz="2000" b="1" i="1" u="sng">
              <a:solidFill>
                <a:srgbClr val="008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 sz="2000" i="1">
                <a:solidFill>
                  <a:srgbClr val="008000"/>
                </a:solidFill>
                <a:latin typeface="Courier New" pitchFamily="49" charset="0"/>
                <a:ea typeface="Arial Unicode MS" pitchFamily="34" charset="-128"/>
                <a:cs typeface="Arial Unicode MS" pitchFamily="34" charset="-128"/>
              </a:rPr>
              <a:t>		</a:t>
            </a: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Lars Ole Andersen . Program analysis and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	specialization for the 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	C 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	Programming language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 	.  PhD thesis .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	DIKU , University of Copenhagen , May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r>
              <a:rPr lang="en-US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	1994 .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98513" algn="l"/>
                <a:tab pos="1255713" algn="l"/>
                <a:tab pos="1712913" algn="l"/>
                <a:tab pos="2170113" algn="l"/>
                <a:tab pos="2627313" algn="l"/>
                <a:tab pos="3084513" algn="l"/>
                <a:tab pos="3541713" algn="l"/>
                <a:tab pos="3998913" algn="l"/>
                <a:tab pos="4456113" algn="l"/>
                <a:tab pos="4913313" algn="l"/>
                <a:tab pos="5370513" algn="l"/>
                <a:tab pos="5827713" algn="l"/>
                <a:tab pos="6284913" algn="l"/>
                <a:tab pos="6742113" algn="l"/>
                <a:tab pos="7199313" algn="l"/>
                <a:tab pos="7656513" algn="l"/>
                <a:tab pos="8113713" algn="l"/>
                <a:tab pos="8570913" algn="l"/>
                <a:tab pos="9028113" algn="l"/>
                <a:tab pos="9485313" algn="l"/>
              </a:tabLst>
            </a:pPr>
            <a:endParaRPr lang="en-US">
              <a:solidFill>
                <a:srgbClr val="000000"/>
              </a:solidFill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6021" name="Rectangle 6"/>
          <p:cNvSpPr>
            <a:spLocks noChangeArrowheads="1"/>
          </p:cNvSpPr>
          <p:nvPr/>
        </p:nvSpPr>
        <p:spPr bwMode="auto">
          <a:xfrm>
            <a:off x="381000" y="3430588"/>
            <a:ext cx="2590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[AUTHOR]</a:t>
            </a:r>
            <a:r>
              <a:rPr lang="en-US" b="1" i="1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	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[TITLE]</a:t>
            </a:r>
            <a:r>
              <a:rPr lang="en-US" b="1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		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[EDITOR]</a:t>
            </a:r>
            <a:r>
              <a:rPr lang="en-US" b="1">
                <a:solidFill>
                  <a:srgbClr val="FFFF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	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[BOOKTITLE]</a:t>
            </a:r>
            <a:r>
              <a:rPr lang="en-US" b="1">
                <a:solidFill>
                  <a:srgbClr val="FFFF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	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[TECH-REPORT]</a:t>
            </a:r>
            <a:r>
              <a:rPr lang="en-US" b="1">
                <a:solidFill>
                  <a:srgbClr val="FFFF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	</a:t>
            </a:r>
          </a:p>
          <a:p>
            <a:pPr marL="341313" indent="-341313" defTabSz="457200">
              <a:spcBef>
                <a:spcPts val="45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[INSTITUTION]</a:t>
            </a:r>
            <a:r>
              <a:rPr lang="en-US" b="1">
                <a:solidFill>
                  <a:srgbClr val="FFFF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	</a:t>
            </a:r>
          </a:p>
          <a:p>
            <a:pPr marL="341313" indent="-341313" defTabSz="457200"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i="1" u="sng">
                <a:solidFill>
                  <a:srgbClr val="008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[DATE]</a:t>
            </a:r>
            <a:r>
              <a:rPr lang="en-US" b="1">
                <a:solidFill>
                  <a:srgbClr val="FFFF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2400" b="1">
                <a:solidFill>
                  <a:srgbClr val="FFFF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		</a:t>
            </a:r>
          </a:p>
        </p:txBody>
      </p:sp>
      <p:sp>
        <p:nvSpPr>
          <p:cNvPr id="86022" name="Oval 8"/>
          <p:cNvSpPr>
            <a:spLocks noChangeArrowheads="1"/>
          </p:cNvSpPr>
          <p:nvPr/>
        </p:nvSpPr>
        <p:spPr bwMode="auto">
          <a:xfrm>
            <a:off x="4724400" y="3430588"/>
            <a:ext cx="457200" cy="381000"/>
          </a:xfrm>
          <a:prstGeom prst="ellipse">
            <a:avLst/>
          </a:prstGeom>
          <a:noFill/>
          <a:ln w="2232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6023" name="Line 9"/>
          <p:cNvSpPr>
            <a:spLocks noChangeShapeType="1"/>
          </p:cNvSpPr>
          <p:nvPr/>
        </p:nvSpPr>
        <p:spPr bwMode="auto">
          <a:xfrm>
            <a:off x="6705600" y="3811588"/>
            <a:ext cx="457200" cy="1587"/>
          </a:xfrm>
          <a:prstGeom prst="line">
            <a:avLst/>
          </a:prstGeom>
          <a:noFill/>
          <a:ln w="126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4" name="Oval 10"/>
          <p:cNvSpPr>
            <a:spLocks noChangeArrowheads="1"/>
          </p:cNvSpPr>
          <p:nvPr/>
        </p:nvSpPr>
        <p:spPr bwMode="auto">
          <a:xfrm>
            <a:off x="2971800" y="4725988"/>
            <a:ext cx="457200" cy="533400"/>
          </a:xfrm>
          <a:prstGeom prst="ellipse">
            <a:avLst/>
          </a:prstGeom>
          <a:noFill/>
          <a:ln w="2232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6025" name="Oval 11"/>
          <p:cNvSpPr>
            <a:spLocks noChangeArrowheads="1"/>
          </p:cNvSpPr>
          <p:nvPr/>
        </p:nvSpPr>
        <p:spPr bwMode="auto">
          <a:xfrm>
            <a:off x="6172200" y="5106988"/>
            <a:ext cx="457200" cy="533400"/>
          </a:xfrm>
          <a:prstGeom prst="ellipse">
            <a:avLst/>
          </a:prstGeom>
          <a:noFill/>
          <a:ln w="2232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5720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86026" name="Line 12"/>
          <p:cNvSpPr>
            <a:spLocks noChangeShapeType="1"/>
          </p:cNvSpPr>
          <p:nvPr/>
        </p:nvSpPr>
        <p:spPr bwMode="auto">
          <a:xfrm>
            <a:off x="4800600" y="4116388"/>
            <a:ext cx="457200" cy="1587"/>
          </a:xfrm>
          <a:prstGeom prst="line">
            <a:avLst/>
          </a:prstGeom>
          <a:noFill/>
          <a:ln w="126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7" name="Line 13"/>
          <p:cNvSpPr>
            <a:spLocks noChangeShapeType="1"/>
          </p:cNvSpPr>
          <p:nvPr/>
        </p:nvSpPr>
        <p:spPr bwMode="auto">
          <a:xfrm>
            <a:off x="6629400" y="5487988"/>
            <a:ext cx="457200" cy="1587"/>
          </a:xfrm>
          <a:prstGeom prst="line">
            <a:avLst/>
          </a:prstGeom>
          <a:noFill/>
          <a:ln w="126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8" name="Line 14"/>
          <p:cNvSpPr>
            <a:spLocks noChangeShapeType="1"/>
          </p:cNvSpPr>
          <p:nvPr/>
        </p:nvSpPr>
        <p:spPr bwMode="auto">
          <a:xfrm flipV="1">
            <a:off x="4572000" y="4802188"/>
            <a:ext cx="1079500" cy="15875"/>
          </a:xfrm>
          <a:prstGeom prst="line">
            <a:avLst/>
          </a:prstGeom>
          <a:noFill/>
          <a:ln w="126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29" name="Line 17"/>
          <p:cNvSpPr>
            <a:spLocks noChangeShapeType="1"/>
          </p:cNvSpPr>
          <p:nvPr/>
        </p:nvSpPr>
        <p:spPr bwMode="auto">
          <a:xfrm>
            <a:off x="3048000" y="4421188"/>
            <a:ext cx="457200" cy="1587"/>
          </a:xfrm>
          <a:prstGeom prst="line">
            <a:avLst/>
          </a:prstGeom>
          <a:noFill/>
          <a:ln w="126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30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305800" cy="1158875"/>
          </a:xfrm>
          <a:prstGeom prst="rect">
            <a:avLst/>
          </a:prstGeom>
          <a:noFill/>
          <a:ln w="936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marL="457200" indent="-457200" defTabSz="4572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4572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4572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4572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457200" eaLnBrk="0" hangingPunct="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8000"/>
              </a:lnSpc>
              <a:spcBef>
                <a:spcPts val="600"/>
              </a:spcBef>
              <a:buClr>
                <a:srgbClr val="000000"/>
              </a:buClr>
              <a:buSzPct val="75000"/>
              <a:buFont typeface="Wingdings" pitchFamily="2" charset="2"/>
              <a:buNone/>
            </a:pPr>
            <a:r>
              <a:rPr lang="en-US" sz="2400" b="1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Lars Ole Andersen . Program analysis and specialization for the 	C Programming language.  PhD thesis. DIKU , University of Copenhagen, May 1994 .</a:t>
            </a:r>
          </a:p>
        </p:txBody>
      </p:sp>
      <p:sp>
        <p:nvSpPr>
          <p:cNvPr id="86031" name="Rectangle 21"/>
          <p:cNvSpPr>
            <a:spLocks noChangeArrowheads="1"/>
          </p:cNvSpPr>
          <p:nvPr/>
        </p:nvSpPr>
        <p:spPr bwMode="auto">
          <a:xfrm>
            <a:off x="4267200" y="2197100"/>
            <a:ext cx="25908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45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979160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Structured Prediction</a:t>
            </a:r>
          </a:p>
        </p:txBody>
      </p:sp>
      <p:sp>
        <p:nvSpPr>
          <p:cNvPr id="1139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 problem we have now is a “real” structure learning problem.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We will </a:t>
            </a:r>
            <a:r>
              <a:rPr lang="en-US" dirty="0" smtClean="0">
                <a:solidFill>
                  <a:srgbClr val="0033CC"/>
                </a:solidFill>
              </a:rPr>
              <a:t>reduce </a:t>
            </a:r>
            <a:r>
              <a:rPr lang="en-US" dirty="0" smtClean="0"/>
              <a:t>the previous problem to this one by introducing a “fictitious” </a:t>
            </a:r>
            <a:r>
              <a:rPr lang="en-US" dirty="0" smtClean="0">
                <a:solidFill>
                  <a:srgbClr val="0033CC"/>
                </a:solidFill>
              </a:rPr>
              <a:t>companion binary variable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 smtClean="0"/>
              <a:t>that is easy to supervise.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</a:rPr>
              <a:t>Invent a companion binary decision problem!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rgbClr val="0033CC"/>
                </a:solidFill>
              </a:rPr>
              <a:t>Parse Citations</a:t>
            </a:r>
            <a:r>
              <a:rPr lang="en-US" sz="2000" b="1" dirty="0" smtClean="0">
                <a:solidFill>
                  <a:srgbClr val="000000"/>
                </a:solidFill>
              </a:rPr>
              <a:t>: </a:t>
            </a:r>
            <a:r>
              <a:rPr lang="en-US" sz="2000" b="1" dirty="0" smtClean="0">
                <a:solidFill>
                  <a:srgbClr val="000000"/>
                </a:solidFill>
                <a:latin typeface="+mj-lt"/>
              </a:rPr>
              <a:t>Lars Ole Andersen . Program analysis and specialization for the C Programming language.  PhD thesis. DIKU , University of Copenhagen, May 1994 .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Companion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lang="en-US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Given a citation; does it have a legitimate citation parse?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smtClean="0">
                <a:solidFill>
                  <a:srgbClr val="0033CC"/>
                </a:solidFill>
              </a:rPr>
              <a:t>POS Tagging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Companion:</a:t>
            </a:r>
            <a:r>
              <a:rPr lang="en-US" b="1" dirty="0" smtClean="0">
                <a:solidFill>
                  <a:srgbClr val="0033CC"/>
                </a:solidFill>
              </a:rPr>
              <a:t> </a:t>
            </a:r>
            <a:r>
              <a:rPr lang="en-US" dirty="0" smtClean="0"/>
              <a:t>Given a word sequence, does it have a legitimate POS tagging sequence?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Binary Supervision is </a:t>
            </a:r>
            <a:r>
              <a:rPr lang="en-US" dirty="0" smtClean="0">
                <a:solidFill>
                  <a:srgbClr val="FF0000"/>
                </a:solidFill>
              </a:rPr>
              <a:t>almost free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49750" y="4572000"/>
            <a:ext cx="40592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181600" y="5228898"/>
            <a:ext cx="2971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047" name="TextBox 9"/>
          <p:cNvSpPr txBox="1">
            <a:spLocks noChangeArrowheads="1"/>
          </p:cNvSpPr>
          <p:nvPr/>
        </p:nvSpPr>
        <p:spPr bwMode="auto">
          <a:xfrm>
            <a:off x="6781800" y="615950"/>
            <a:ext cx="338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X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577263" y="615950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696200" y="304800"/>
            <a:ext cx="381000" cy="990600"/>
          </a:xfrm>
          <a:prstGeom prst="rect">
            <a:avLst/>
          </a:prstGeom>
          <a:solidFill>
            <a:srgbClr val="FFFFCC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87050" name="Line 6"/>
          <p:cNvSpPr>
            <a:spLocks noChangeShapeType="1"/>
          </p:cNvSpPr>
          <p:nvPr/>
        </p:nvSpPr>
        <p:spPr bwMode="auto">
          <a:xfrm>
            <a:off x="7119938" y="800100"/>
            <a:ext cx="576262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51" name="Line 6"/>
          <p:cNvSpPr>
            <a:spLocks noChangeShapeType="1"/>
          </p:cNvSpPr>
          <p:nvPr/>
        </p:nvSpPr>
        <p:spPr bwMode="auto">
          <a:xfrm flipV="1">
            <a:off x="7124700" y="457200"/>
            <a:ext cx="571500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8077200" y="457200"/>
            <a:ext cx="500063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 flipV="1">
            <a:off x="8077200" y="800100"/>
            <a:ext cx="500063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46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10383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Companion Task Binary Label as Indirect Supervision</a:t>
            </a:r>
          </a:p>
        </p:txBody>
      </p:sp>
      <p:sp>
        <p:nvSpPr>
          <p:cNvPr id="1157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two tasks are </a:t>
            </a:r>
            <a:r>
              <a:rPr lang="en-US" smtClean="0">
                <a:solidFill>
                  <a:srgbClr val="0033CC"/>
                </a:solidFill>
              </a:rPr>
              <a:t>related</a:t>
            </a:r>
            <a:r>
              <a:rPr lang="en-US" smtClean="0"/>
              <a:t> just like the </a:t>
            </a:r>
            <a:r>
              <a:rPr lang="en-US" smtClean="0">
                <a:solidFill>
                  <a:srgbClr val="0033CC"/>
                </a:solidFill>
              </a:rPr>
              <a:t>binary </a:t>
            </a:r>
            <a:r>
              <a:rPr lang="en-US" smtClean="0"/>
              <a:t>and </a:t>
            </a:r>
            <a:r>
              <a:rPr lang="en-US" smtClean="0">
                <a:solidFill>
                  <a:srgbClr val="0033CC"/>
                </a:solidFill>
              </a:rPr>
              <a:t>structured</a:t>
            </a:r>
            <a:r>
              <a:rPr lang="en-US" smtClean="0"/>
              <a:t> tasks discussed earlier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 positive examples must have a good structure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Negative examples cannot have a good structure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We are in the same setting as before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Binary labeled examples are </a:t>
            </a:r>
            <a:r>
              <a:rPr lang="en-US" smtClean="0">
                <a:solidFill>
                  <a:srgbClr val="FF0000"/>
                </a:solidFill>
              </a:rPr>
              <a:t>easier</a:t>
            </a:r>
            <a:r>
              <a:rPr lang="en-US" smtClean="0"/>
              <a:t> to obtain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We can take advantage of this to help learning a structured model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33CC"/>
                </a:solidFill>
              </a:rPr>
              <a:t>Algorithm: combine binary learning and structured learning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81800" y="4273550"/>
            <a:ext cx="338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X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577263" y="4273550"/>
            <a:ext cx="338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Y</a:t>
            </a:r>
          </a:p>
        </p:txBody>
      </p:sp>
      <p:sp>
        <p:nvSpPr>
          <p:cNvPr id="9" name="Rectangle 8"/>
          <p:cNvSpPr/>
          <p:nvPr/>
        </p:nvSpPr>
        <p:spPr>
          <a:xfrm>
            <a:off x="7696200" y="3962400"/>
            <a:ext cx="381000" cy="990600"/>
          </a:xfrm>
          <a:prstGeom prst="rect">
            <a:avLst/>
          </a:prstGeom>
          <a:solidFill>
            <a:srgbClr val="FFFFCC"/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H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7119938" y="4457700"/>
            <a:ext cx="576262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V="1">
            <a:off x="7124700" y="4114800"/>
            <a:ext cx="571500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8077200" y="4114800"/>
            <a:ext cx="500063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auto">
          <a:xfrm flipV="1">
            <a:off x="8077200" y="4457700"/>
            <a:ext cx="500063" cy="3429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47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43730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</a:t>
            </a:r>
            <a:r>
              <a:rPr lang="en-US" smtClean="0">
                <a:solidFill>
                  <a:schemeClr val="tx1"/>
                </a:solidFill>
              </a:rPr>
              <a:t>Structure </a:t>
            </a:r>
            <a:r>
              <a:rPr lang="en-US" smtClean="0"/>
              <a:t>with Indirect Supervision</a:t>
            </a:r>
          </a:p>
        </p:txBody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this case we care about the predicted structure</a:t>
            </a:r>
          </a:p>
          <a:p>
            <a:pPr eaLnBrk="1" hangingPunct="1"/>
            <a:r>
              <a:rPr lang="en-US" smtClean="0"/>
              <a:t>Use both Structural learning and Binary learning</a:t>
            </a:r>
          </a:p>
        </p:txBody>
      </p:sp>
      <p:pic>
        <p:nvPicPr>
          <p:cNvPr id="1236996" name="Picture 4" descr="indire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0"/>
            <a:ext cx="9144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6997" name="AutoShape 5"/>
          <p:cNvSpPr>
            <a:spLocks noChangeArrowheads="1"/>
          </p:cNvSpPr>
          <p:nvPr/>
        </p:nvSpPr>
        <p:spPr bwMode="auto">
          <a:xfrm>
            <a:off x="228600" y="5486400"/>
            <a:ext cx="2514600" cy="685800"/>
          </a:xfrm>
          <a:prstGeom prst="wedgeRectCallout">
            <a:avLst>
              <a:gd name="adj1" fmla="val 4926"/>
              <a:gd name="adj2" fmla="val -229630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The feasible structures of an example</a:t>
            </a:r>
          </a:p>
        </p:txBody>
      </p:sp>
      <p:sp>
        <p:nvSpPr>
          <p:cNvPr id="1236998" name="AutoShape 6"/>
          <p:cNvSpPr>
            <a:spLocks noChangeArrowheads="1"/>
          </p:cNvSpPr>
          <p:nvPr/>
        </p:nvSpPr>
        <p:spPr bwMode="auto">
          <a:xfrm>
            <a:off x="152400" y="2743200"/>
            <a:ext cx="1066800" cy="381000"/>
          </a:xfrm>
          <a:prstGeom prst="wedgeRectCallout">
            <a:avLst>
              <a:gd name="adj1" fmla="val 91370"/>
              <a:gd name="adj2" fmla="val 100000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Correct</a:t>
            </a:r>
          </a:p>
        </p:txBody>
      </p:sp>
      <p:sp>
        <p:nvSpPr>
          <p:cNvPr id="1236999" name="AutoShape 7"/>
          <p:cNvSpPr>
            <a:spLocks noChangeArrowheads="1"/>
          </p:cNvSpPr>
          <p:nvPr/>
        </p:nvSpPr>
        <p:spPr bwMode="auto">
          <a:xfrm>
            <a:off x="228600" y="2133600"/>
            <a:ext cx="1219200" cy="381000"/>
          </a:xfrm>
          <a:prstGeom prst="wedgeRectCallout">
            <a:avLst>
              <a:gd name="adj1" fmla="val 84116"/>
              <a:gd name="adj2" fmla="val 390000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Predicted</a:t>
            </a:r>
          </a:p>
        </p:txBody>
      </p:sp>
      <p:sp>
        <p:nvSpPr>
          <p:cNvPr id="1237000" name="AutoShape 8"/>
          <p:cNvSpPr>
            <a:spLocks noChangeArrowheads="1"/>
          </p:cNvSpPr>
          <p:nvPr/>
        </p:nvSpPr>
        <p:spPr bwMode="auto">
          <a:xfrm>
            <a:off x="3657600" y="4953000"/>
            <a:ext cx="2895600" cy="685800"/>
          </a:xfrm>
          <a:prstGeom prst="wedgeRectCallout">
            <a:avLst>
              <a:gd name="adj1" fmla="val 42435"/>
              <a:gd name="adj2" fmla="val -107407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/>
              <a:t>Negative examples </a:t>
            </a:r>
            <a:r>
              <a:rPr lang="en-US" dirty="0">
                <a:solidFill>
                  <a:srgbClr val="FF0000"/>
                </a:solidFill>
              </a:rPr>
              <a:t>cannot</a:t>
            </a:r>
            <a:r>
              <a:rPr lang="en-US" dirty="0"/>
              <a:t> have a good structure</a:t>
            </a:r>
          </a:p>
        </p:txBody>
      </p:sp>
      <p:sp>
        <p:nvSpPr>
          <p:cNvPr id="1237001" name="AutoShape 9"/>
          <p:cNvSpPr>
            <a:spLocks noChangeArrowheads="1"/>
          </p:cNvSpPr>
          <p:nvPr/>
        </p:nvSpPr>
        <p:spPr bwMode="auto">
          <a:xfrm>
            <a:off x="5715000" y="5715000"/>
            <a:ext cx="3200400" cy="914400"/>
          </a:xfrm>
          <a:prstGeom prst="wedgeRectCallout">
            <a:avLst>
              <a:gd name="adj1" fmla="val -2083"/>
              <a:gd name="adj2" fmla="val -266667"/>
            </a:avLst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Negative examples </a:t>
            </a:r>
            <a:r>
              <a:rPr lang="en-US">
                <a:solidFill>
                  <a:srgbClr val="FF0000"/>
                </a:solidFill>
              </a:rPr>
              <a:t>restrict </a:t>
            </a:r>
            <a:r>
              <a:rPr lang="en-US"/>
              <a:t>the space of hyperplanes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 supporting the decisions for 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48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88117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6997" grpId="0" animBg="1"/>
      <p:bldP spid="1236998" grpId="0" animBg="1"/>
      <p:bldP spid="1236999" grpId="0" animBg="1"/>
      <p:bldP spid="1237000" grpId="0" animBg="1"/>
      <p:bldP spid="123700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Joint Learning Framework</a:t>
            </a:r>
          </a:p>
        </p:txBody>
      </p:sp>
      <p:sp>
        <p:nvSpPr>
          <p:cNvPr id="90116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Joint learning </a:t>
            </a:r>
            <a:r>
              <a:rPr lang="he-IL" smtClean="0"/>
              <a:t>: </a:t>
            </a:r>
            <a:r>
              <a:rPr lang="en-US" smtClean="0"/>
              <a:t> If available, make use of both supervision types</a:t>
            </a:r>
          </a:p>
        </p:txBody>
      </p:sp>
      <p:graphicFrame>
        <p:nvGraphicFramePr>
          <p:cNvPr id="1152004" name="Object 4"/>
          <p:cNvGraphicFramePr>
            <a:graphicFrameLocks noChangeAspect="1"/>
          </p:cNvGraphicFramePr>
          <p:nvPr/>
        </p:nvGraphicFramePr>
        <p:xfrm>
          <a:off x="457200" y="4724400"/>
          <a:ext cx="787082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משוואה" r:id="rId3" imgW="3060700" imgH="533400" progId="Equation.3">
                  <p:embed/>
                </p:oleObj>
              </mc:Choice>
              <mc:Fallback>
                <p:oleObj name="משוואה" r:id="rId3" imgW="30607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724400"/>
                        <a:ext cx="7870825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52005" name="Group 4"/>
          <p:cNvGrpSpPr>
            <a:grpSpLocks/>
          </p:cNvGrpSpPr>
          <p:nvPr/>
        </p:nvGrpSpPr>
        <p:grpSpPr bwMode="auto">
          <a:xfrm>
            <a:off x="381000" y="2362200"/>
            <a:ext cx="4191000" cy="1143000"/>
            <a:chOff x="381000" y="1981200"/>
            <a:chExt cx="4191000" cy="1447800"/>
          </a:xfrm>
        </p:grpSpPr>
        <p:sp>
          <p:nvSpPr>
            <p:cNvPr id="90148" name="Rectangle 6"/>
            <p:cNvSpPr>
              <a:spLocks noChangeArrowheads="1"/>
            </p:cNvSpPr>
            <p:nvPr/>
          </p:nvSpPr>
          <p:spPr bwMode="auto">
            <a:xfrm>
              <a:off x="3355258" y="1981200"/>
              <a:ext cx="675968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</a:p>
          </p:txBody>
        </p:sp>
        <p:sp>
          <p:nvSpPr>
            <p:cNvPr id="90149" name="Rectangle 7"/>
            <p:cNvSpPr>
              <a:spLocks noChangeArrowheads="1"/>
            </p:cNvSpPr>
            <p:nvPr/>
          </p:nvSpPr>
          <p:spPr bwMode="auto">
            <a:xfrm>
              <a:off x="2814484" y="1981200"/>
              <a:ext cx="675968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l</a:t>
              </a:r>
            </a:p>
          </p:txBody>
        </p:sp>
        <p:sp>
          <p:nvSpPr>
            <p:cNvPr id="90150" name="Rectangle 8"/>
            <p:cNvSpPr>
              <a:spLocks noChangeArrowheads="1"/>
            </p:cNvSpPr>
            <p:nvPr/>
          </p:nvSpPr>
          <p:spPr bwMode="auto">
            <a:xfrm>
              <a:off x="2273710" y="1981200"/>
              <a:ext cx="675968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a</a:t>
              </a:r>
            </a:p>
          </p:txBody>
        </p:sp>
        <p:sp>
          <p:nvSpPr>
            <p:cNvPr id="90151" name="Rectangle 9"/>
            <p:cNvSpPr>
              <a:spLocks noChangeArrowheads="1"/>
            </p:cNvSpPr>
            <p:nvPr/>
          </p:nvSpPr>
          <p:spPr bwMode="auto">
            <a:xfrm>
              <a:off x="1732935" y="1981200"/>
              <a:ext cx="675968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t</a:t>
              </a:r>
            </a:p>
          </p:txBody>
        </p:sp>
        <p:sp>
          <p:nvSpPr>
            <p:cNvPr id="90152" name="Rectangle 10"/>
            <p:cNvSpPr>
              <a:spLocks noChangeArrowheads="1"/>
            </p:cNvSpPr>
            <p:nvPr/>
          </p:nvSpPr>
          <p:spPr bwMode="auto">
            <a:xfrm>
              <a:off x="1056968" y="1981200"/>
              <a:ext cx="675968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I</a:t>
              </a:r>
            </a:p>
          </p:txBody>
        </p:sp>
        <p:sp>
          <p:nvSpPr>
            <p:cNvPr id="90153" name="Rectangle 143"/>
            <p:cNvSpPr>
              <a:spLocks noChangeArrowheads="1"/>
            </p:cNvSpPr>
            <p:nvPr/>
          </p:nvSpPr>
          <p:spPr bwMode="auto">
            <a:xfrm>
              <a:off x="2679290" y="2849880"/>
              <a:ext cx="1208293" cy="57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he-IL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י</a:t>
              </a:r>
              <a:endParaRPr lang="en-US" sz="3600" b="1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0154" name="Rectangle 144"/>
            <p:cNvSpPr>
              <a:spLocks noChangeArrowheads="1"/>
            </p:cNvSpPr>
            <p:nvPr/>
          </p:nvSpPr>
          <p:spPr bwMode="auto">
            <a:xfrm>
              <a:off x="1483895" y="2819400"/>
              <a:ext cx="1208293" cy="57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he-IL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ט</a:t>
              </a:r>
              <a:endParaRPr lang="en-US" sz="3600" b="1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0155" name="Rectangle 145"/>
            <p:cNvSpPr>
              <a:spLocks noChangeArrowheads="1"/>
            </p:cNvSpPr>
            <p:nvPr/>
          </p:nvSpPr>
          <p:spPr bwMode="auto">
            <a:xfrm>
              <a:off x="2146967" y="2849880"/>
              <a:ext cx="1208291" cy="57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he-IL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ל</a:t>
              </a:r>
              <a:endParaRPr lang="en-US" sz="3600" b="1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0156" name="Rectangle 146"/>
            <p:cNvSpPr>
              <a:spLocks noChangeArrowheads="1"/>
            </p:cNvSpPr>
            <p:nvPr/>
          </p:nvSpPr>
          <p:spPr bwMode="auto">
            <a:xfrm>
              <a:off x="1192161" y="2849880"/>
              <a:ext cx="811161" cy="57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he-IL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י</a:t>
              </a:r>
              <a:endParaRPr lang="en-US" sz="3600" b="1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0157" name="Rectangle 147"/>
            <p:cNvSpPr>
              <a:spLocks noChangeArrowheads="1"/>
            </p:cNvSpPr>
            <p:nvPr/>
          </p:nvSpPr>
          <p:spPr bwMode="auto">
            <a:xfrm>
              <a:off x="3363709" y="2853902"/>
              <a:ext cx="1208291" cy="57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he-IL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ה</a:t>
              </a:r>
              <a:endParaRPr lang="en-US" sz="3600" b="1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90158" name="Rectangle 148"/>
            <p:cNvSpPr>
              <a:spLocks noChangeArrowheads="1"/>
            </p:cNvSpPr>
            <p:nvPr/>
          </p:nvSpPr>
          <p:spPr bwMode="auto">
            <a:xfrm>
              <a:off x="381000" y="2853902"/>
              <a:ext cx="1208293" cy="575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he-IL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א </a:t>
              </a:r>
              <a:endParaRPr lang="en-US" sz="3600" b="1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609600" y="2743200"/>
            <a:ext cx="3581400" cy="685800"/>
            <a:chOff x="685800" y="2198257"/>
            <a:chExt cx="3581400" cy="1230743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 rot="5400000">
              <a:off x="1079734" y="2490123"/>
              <a:ext cx="683746" cy="100013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90151" idx="2"/>
              <a:endCxn id="90154" idx="0"/>
            </p:cNvCxnSpPr>
            <p:nvPr/>
          </p:nvCxnSpPr>
          <p:spPr bwMode="auto">
            <a:xfrm rot="16200000" flipH="1">
              <a:off x="1903694" y="2579200"/>
              <a:ext cx="504264" cy="15875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rot="5400000">
              <a:off x="2713254" y="2228203"/>
              <a:ext cx="461529" cy="401638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rot="5400000">
              <a:off x="3326823" y="2360983"/>
              <a:ext cx="461529" cy="409575"/>
            </a:xfrm>
            <a:prstGeom prst="straightConnector1">
              <a:avLst/>
            </a:prstGeom>
            <a:ln w="539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685800" y="2896249"/>
              <a:ext cx="1143000" cy="5327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05000" y="2896249"/>
              <a:ext cx="533400" cy="5327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514600" y="2896249"/>
              <a:ext cx="533400" cy="5327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124200" y="2896249"/>
              <a:ext cx="533400" cy="5327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733800" y="2896249"/>
              <a:ext cx="533400" cy="5327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1152027" name="TextBox 27"/>
          <p:cNvSpPr txBox="1">
            <a:spLocks noChangeArrowheads="1"/>
          </p:cNvSpPr>
          <p:nvPr/>
        </p:nvSpPr>
        <p:spPr bwMode="auto">
          <a:xfrm>
            <a:off x="914400" y="1828800"/>
            <a:ext cx="2895600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>
                <a:latin typeface="Calibri" pitchFamily="34" charset="0"/>
              </a:rPr>
              <a:t>Target Task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324600" y="27432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Yes/No</a:t>
            </a:r>
          </a:p>
        </p:txBody>
      </p:sp>
      <p:sp>
        <p:nvSpPr>
          <p:cNvPr id="82" name="Rectangle 81"/>
          <p:cNvSpPr/>
          <p:nvPr/>
        </p:nvSpPr>
        <p:spPr>
          <a:xfrm>
            <a:off x="2438400" y="4648200"/>
            <a:ext cx="28194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2438400" y="6015038"/>
            <a:ext cx="2895600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>
                <a:latin typeface="Calibri" pitchFamily="34" charset="0"/>
              </a:rPr>
              <a:t>Loss on Target Task</a:t>
            </a:r>
          </a:p>
        </p:txBody>
      </p:sp>
      <p:sp>
        <p:nvSpPr>
          <p:cNvPr id="86" name="Rectangle 85"/>
          <p:cNvSpPr/>
          <p:nvPr/>
        </p:nvSpPr>
        <p:spPr>
          <a:xfrm>
            <a:off x="5257800" y="4648200"/>
            <a:ext cx="31242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5486400" y="6015038"/>
            <a:ext cx="3352800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>
                <a:latin typeface="Calibri" pitchFamily="34" charset="0"/>
              </a:rPr>
              <a:t>Loss on Companion Task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990600" y="3657600"/>
            <a:ext cx="7162800" cy="831850"/>
          </a:xfrm>
          <a:prstGeom prst="rect">
            <a:avLst/>
          </a:prstGeom>
          <a:solidFill>
            <a:srgbClr val="FFFF99"/>
          </a:solidFill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400">
                <a:latin typeface="Calibri" pitchFamily="34" charset="0"/>
              </a:rPr>
              <a:t>Loss function – same as described earlier.</a:t>
            </a:r>
          </a:p>
          <a:p>
            <a:pPr algn="ctr" eaLnBrk="1" hangingPunct="1"/>
            <a:r>
              <a:rPr lang="en-US" sz="2400" b="1">
                <a:latin typeface="Calibri" pitchFamily="34" charset="0"/>
              </a:rPr>
              <a:t> Key:</a:t>
            </a:r>
            <a:r>
              <a:rPr lang="en-US" sz="2400">
                <a:latin typeface="Calibri" pitchFamily="34" charset="0"/>
              </a:rPr>
              <a:t> the same parameter </a:t>
            </a:r>
            <a:r>
              <a:rPr lang="en-US" sz="2400" b="1">
                <a:solidFill>
                  <a:srgbClr val="0033CC"/>
                </a:solidFill>
                <a:latin typeface="Calibri" pitchFamily="34" charset="0"/>
              </a:rPr>
              <a:t>w</a:t>
            </a:r>
            <a:r>
              <a:rPr lang="en-US" sz="2400" b="1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for both components</a:t>
            </a:r>
          </a:p>
        </p:txBody>
      </p: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4648200" y="1828800"/>
            <a:ext cx="4343400" cy="1725613"/>
            <a:chOff x="4648200" y="2133600"/>
            <a:chExt cx="4343400" cy="1724983"/>
          </a:xfrm>
        </p:grpSpPr>
        <p:sp>
          <p:nvSpPr>
            <p:cNvPr id="90129" name="TextBox 40"/>
            <p:cNvSpPr txBox="1">
              <a:spLocks noChangeArrowheads="1"/>
            </p:cNvSpPr>
            <p:nvPr/>
          </p:nvSpPr>
          <p:spPr bwMode="auto">
            <a:xfrm>
              <a:off x="5257800" y="2133600"/>
              <a:ext cx="2895600" cy="46655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sz="2400">
                  <a:latin typeface="Calibri" pitchFamily="34" charset="0"/>
                </a:rPr>
                <a:t>Companion Task</a:t>
              </a:r>
            </a:p>
          </p:txBody>
        </p:sp>
        <p:grpSp>
          <p:nvGrpSpPr>
            <p:cNvPr id="90130" name="Group 43"/>
            <p:cNvGrpSpPr>
              <a:grpSpLocks/>
            </p:cNvGrpSpPr>
            <p:nvPr/>
          </p:nvGrpSpPr>
          <p:grpSpPr bwMode="auto">
            <a:xfrm>
              <a:off x="4648200" y="3429000"/>
              <a:ext cx="4343400" cy="429583"/>
              <a:chOff x="4648200" y="3316705"/>
              <a:chExt cx="4343400" cy="429583"/>
            </a:xfrm>
          </p:grpSpPr>
          <p:sp>
            <p:nvSpPr>
              <p:cNvPr id="90132" name="Rectangle 143"/>
              <p:cNvSpPr>
                <a:spLocks noChangeArrowheads="1"/>
              </p:cNvSpPr>
              <p:nvPr/>
            </p:nvSpPr>
            <p:spPr bwMode="auto">
              <a:xfrm>
                <a:off x="6946490" y="3337560"/>
                <a:ext cx="1208293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נ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0133" name="Rectangle 144"/>
              <p:cNvSpPr>
                <a:spLocks noChangeArrowheads="1"/>
              </p:cNvSpPr>
              <p:nvPr/>
            </p:nvSpPr>
            <p:spPr bwMode="auto">
              <a:xfrm>
                <a:off x="5751095" y="3316705"/>
                <a:ext cx="1208293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ל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0134" name="Rectangle 145"/>
              <p:cNvSpPr>
                <a:spLocks noChangeArrowheads="1"/>
              </p:cNvSpPr>
              <p:nvPr/>
            </p:nvSpPr>
            <p:spPr bwMode="auto">
              <a:xfrm>
                <a:off x="6400800" y="3337560"/>
                <a:ext cx="1208291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י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0135" name="Rectangle 146"/>
              <p:cNvSpPr>
                <a:spLocks noChangeArrowheads="1"/>
              </p:cNvSpPr>
              <p:nvPr/>
            </p:nvSpPr>
            <p:spPr bwMode="auto">
              <a:xfrm>
                <a:off x="5459361" y="3337560"/>
                <a:ext cx="811161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י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0136" name="Rectangle 147"/>
              <p:cNvSpPr>
                <a:spLocks noChangeArrowheads="1"/>
              </p:cNvSpPr>
              <p:nvPr/>
            </p:nvSpPr>
            <p:spPr bwMode="auto">
              <a:xfrm>
                <a:off x="7467600" y="3340312"/>
                <a:ext cx="1208291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ו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0137" name="Rectangle 148"/>
              <p:cNvSpPr>
                <a:spLocks noChangeArrowheads="1"/>
              </p:cNvSpPr>
              <p:nvPr/>
            </p:nvSpPr>
            <p:spPr bwMode="auto">
              <a:xfrm>
                <a:off x="4648200" y="3340312"/>
                <a:ext cx="1208293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א 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90138" name="Rectangle 145"/>
              <p:cNvSpPr>
                <a:spLocks noChangeArrowheads="1"/>
              </p:cNvSpPr>
              <p:nvPr/>
            </p:nvSpPr>
            <p:spPr bwMode="auto">
              <a:xfrm>
                <a:off x="8153400" y="3352800"/>
                <a:ext cx="838200" cy="393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he-IL" sz="3600" b="1">
                    <a:solidFill>
                      <a:srgbClr val="000000"/>
                    </a:solidFill>
                    <a:latin typeface="Constantia" pitchFamily="18" charset="0"/>
                    <a:ea typeface="Arial Unicode MS" pitchFamily="34" charset="-128"/>
                    <a:cs typeface="Arial Unicode MS" pitchFamily="34" charset="-128"/>
                  </a:rPr>
                  <a:t>י</a:t>
                </a:r>
                <a:endPara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90131" name="Rectangle 48"/>
            <p:cNvSpPr>
              <a:spLocks noChangeArrowheads="1"/>
            </p:cNvSpPr>
            <p:nvPr/>
          </p:nvSpPr>
          <p:spPr bwMode="auto">
            <a:xfrm>
              <a:off x="5029200" y="2590800"/>
              <a:ext cx="3657600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sz="3600" b="1">
                  <a:solidFill>
                    <a:srgbClr val="000000"/>
                  </a:solidFill>
                  <a:latin typeface="Constantia" pitchFamily="18" charset="0"/>
                  <a:ea typeface="Arial Unicode MS" pitchFamily="34" charset="-128"/>
                  <a:cs typeface="Arial Unicode MS" pitchFamily="34" charset="-128"/>
                </a:rPr>
                <a:t>I   l   l  i  n o  i  s</a:t>
              </a:r>
            </a:p>
          </p:txBody>
        </p:sp>
      </p:grpSp>
      <p:sp>
        <p:nvSpPr>
          <p:cNvPr id="43" name="Rectangle 42"/>
          <p:cNvSpPr/>
          <p:nvPr/>
        </p:nvSpPr>
        <p:spPr>
          <a:xfrm>
            <a:off x="5410200" y="4648200"/>
            <a:ext cx="3124200" cy="121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9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49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525070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2027" grpId="0" animBg="1"/>
      <p:bldP spid="42" grpId="0"/>
      <p:bldP spid="82" grpId="0" animBg="1"/>
      <p:bldP spid="85" grpId="0" animBg="1"/>
      <p:bldP spid="86" grpId="0" animBg="1"/>
      <p:bldP spid="87" grpId="0" animBg="1"/>
      <p:bldP spid="48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65CE4733-E119-449E-9F2E-41FA46EE690F}" type="slidenum">
              <a:rPr lang="en-US" altLang="zh-TW">
                <a:solidFill>
                  <a:srgbClr val="000000"/>
                </a:solidFill>
              </a:rPr>
              <a:pPr/>
              <a:t>5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280003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r>
              <a:rPr lang="en-US" dirty="0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>
                <a:ea typeface="Arial Unicode MS" pitchFamily="34" charset="-128"/>
                <a:cs typeface="Arial Unicode MS" pitchFamily="34" charset="-128"/>
              </a:rPr>
            </a:br>
            <a:r>
              <a:rPr lang="en-US" dirty="0">
                <a:ea typeface="Arial Unicode MS" pitchFamily="34" charset="-128"/>
                <a:cs typeface="Arial Unicode MS" pitchFamily="34" charset="-128"/>
              </a:rPr>
              <a:t>Examples of Constraints</a:t>
            </a:r>
            <a:br>
              <a:rPr lang="en-US" dirty="0">
                <a:ea typeface="Arial Unicode MS" pitchFamily="34" charset="-128"/>
                <a:cs typeface="Arial Unicode MS" pitchFamily="34" charset="-128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229600" cy="4498975"/>
          </a:xfrm>
        </p:spPr>
        <p:txBody>
          <a:bodyPr lIns="0" tIns="0" rIns="0" bIns="0"/>
          <a:lstStyle/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/>
              <a:t>Each field must be a</a:t>
            </a:r>
            <a:r>
              <a:rPr lang="en-US" dirty="0">
                <a:solidFill>
                  <a:srgbClr val="FCC66E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consecutive list of words and </a:t>
            </a:r>
            <a:r>
              <a:rPr lang="en-US" dirty="0"/>
              <a:t>can appear at most</a:t>
            </a:r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once</a:t>
            </a:r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dirty="0"/>
              <a:t>in a citation</a:t>
            </a:r>
            <a:r>
              <a:rPr lang="en-US" dirty="0">
                <a:solidFill>
                  <a:srgbClr val="FCC66E"/>
                </a:solidFill>
              </a:rPr>
              <a:t>. </a:t>
            </a: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buFont typeface="Wingding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 dirty="0">
              <a:solidFill>
                <a:srgbClr val="FCC66E"/>
              </a:solidFill>
            </a:endParaRP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/>
              <a:t>State transitions must occur on</a:t>
            </a:r>
            <a:r>
              <a:rPr lang="en-US" dirty="0">
                <a:solidFill>
                  <a:srgbClr val="FCC66E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punctuation marks.</a:t>
            </a: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buFont typeface="Wingding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 dirty="0">
              <a:solidFill>
                <a:srgbClr val="FF0000"/>
              </a:solidFill>
            </a:endParaRP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/>
              <a:t>The citation can only start with</a:t>
            </a:r>
            <a:r>
              <a:rPr lang="en-US" dirty="0">
                <a:solidFill>
                  <a:srgbClr val="FCC66E"/>
                </a:solidFill>
              </a:rPr>
              <a:t> </a:t>
            </a:r>
            <a:r>
              <a:rPr lang="en-US" i="1" u="sng" dirty="0">
                <a:solidFill>
                  <a:srgbClr val="008000"/>
                </a:solidFill>
              </a:rPr>
              <a:t>AUTHOR</a:t>
            </a:r>
            <a:r>
              <a:rPr lang="en-US" dirty="0">
                <a:solidFill>
                  <a:srgbClr val="FCC66E"/>
                </a:solidFill>
              </a:rPr>
              <a:t> </a:t>
            </a:r>
            <a:r>
              <a:rPr lang="en-US" dirty="0"/>
              <a:t>or</a:t>
            </a:r>
            <a:r>
              <a:rPr lang="en-US" dirty="0">
                <a:solidFill>
                  <a:srgbClr val="FCC66E"/>
                </a:solidFill>
              </a:rPr>
              <a:t> </a:t>
            </a:r>
            <a:r>
              <a:rPr lang="en-US" i="1" u="sng" dirty="0">
                <a:solidFill>
                  <a:srgbClr val="008000"/>
                </a:solidFill>
              </a:rPr>
              <a:t>EDITOR</a:t>
            </a:r>
            <a:r>
              <a:rPr lang="en-US" dirty="0">
                <a:solidFill>
                  <a:srgbClr val="FCC66E"/>
                </a:solidFill>
              </a:rPr>
              <a:t>. </a:t>
            </a: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buFont typeface="Wingding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 dirty="0">
              <a:solidFill>
                <a:srgbClr val="FCC66E"/>
              </a:solidFill>
            </a:endParaRP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/>
              <a:t>The words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i="1" dirty="0">
                <a:solidFill>
                  <a:srgbClr val="FF0000"/>
                </a:solidFill>
              </a:rPr>
              <a:t>pp., pages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/>
              <a:t>correspond to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i="1" u="sng" dirty="0">
                <a:solidFill>
                  <a:srgbClr val="008000"/>
                </a:solidFill>
              </a:rPr>
              <a:t>PAGE</a:t>
            </a:r>
            <a:r>
              <a:rPr lang="en-US" i="1" dirty="0">
                <a:solidFill>
                  <a:srgbClr val="008000"/>
                </a:solidFill>
              </a:rPr>
              <a:t>.</a:t>
            </a: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/>
              <a:t>Four digits starting with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20xx and 19xx</a:t>
            </a:r>
            <a:r>
              <a:rPr lang="en-US" dirty="0"/>
              <a:t> are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i="1" u="sng" dirty="0">
                <a:solidFill>
                  <a:srgbClr val="008000"/>
                </a:solidFill>
              </a:rPr>
              <a:t>DATE</a:t>
            </a:r>
            <a:r>
              <a:rPr lang="en-US" dirty="0">
                <a:solidFill>
                  <a:srgbClr val="008000"/>
                </a:solidFill>
              </a:rPr>
              <a:t>.</a:t>
            </a: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>
                <a:solidFill>
                  <a:srgbClr val="FF0000"/>
                </a:solidFill>
              </a:rPr>
              <a:t>Quotations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/>
              <a:t>can appear only in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i="1" u="sng" dirty="0">
                <a:solidFill>
                  <a:srgbClr val="008000"/>
                </a:solidFill>
              </a:rPr>
              <a:t>TITLE</a:t>
            </a: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/>
              <a:t>…….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886200" y="5349875"/>
            <a:ext cx="4900613" cy="466725"/>
          </a:xfrm>
          <a:prstGeom prst="rect">
            <a:avLst/>
          </a:prstGeom>
          <a:solidFill>
            <a:srgbClr val="FFFFCC"/>
          </a:solidFill>
          <a:ln w="9360">
            <a:solidFill>
              <a:srgbClr val="FF99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Easy to express pieces of “knowledge”</a:t>
            </a:r>
            <a:endParaRPr lang="en-US" sz="2800" dirty="0">
              <a:solidFill>
                <a:srgbClr val="000000"/>
              </a:solidFill>
              <a:latin typeface="Calibri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733800" y="5867400"/>
            <a:ext cx="5053013" cy="528638"/>
          </a:xfrm>
          <a:prstGeom prst="rect">
            <a:avLst/>
          </a:prstGeom>
          <a:solidFill>
            <a:srgbClr val="FFFFCC"/>
          </a:solidFill>
          <a:ln w="9360">
            <a:solidFill>
              <a:srgbClr val="FF99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57200"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/>
              </a:rPr>
              <a:t>Non Propositional; May use Quantifiers</a:t>
            </a:r>
            <a:r>
              <a:rPr lang="en-US" sz="2800" dirty="0">
                <a:solidFill>
                  <a:srgbClr val="000000"/>
                </a:solidFill>
                <a:latin typeface="Calibri"/>
                <a:ea typeface="Arial Unicode MS" pitchFamily="34" charset="-128"/>
                <a:cs typeface="Arial Unicode MS" pitchFamily="34" charset="-128"/>
              </a:rPr>
              <a:t> 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2879" y="2457310"/>
            <a:ext cx="533400" cy="4125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962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Experimental Result</a:t>
            </a:r>
          </a:p>
        </p:txBody>
      </p:sp>
      <p:sp>
        <p:nvSpPr>
          <p:cNvPr id="9114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Very little direct (structured) supervision. </a:t>
            </a:r>
          </a:p>
          <a:p>
            <a:pPr eaLnBrk="1" hangingPunct="1"/>
            <a:endParaRPr lang="en-US" sz="3200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graphicFrame>
        <p:nvGraphicFramePr>
          <p:cNvPr id="2" name="Chart 4"/>
          <p:cNvGraphicFramePr>
            <a:graphicFrameLocks/>
          </p:cNvGraphicFramePr>
          <p:nvPr/>
        </p:nvGraphicFramePr>
        <p:xfrm>
          <a:off x="355600" y="2565400"/>
          <a:ext cx="83566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7924800" y="3733800"/>
            <a:ext cx="990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50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4080930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Experimental Result</a:t>
            </a:r>
          </a:p>
        </p:txBody>
      </p:sp>
      <p:sp>
        <p:nvSpPr>
          <p:cNvPr id="9216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Very little direct (structured) supervision. </a:t>
            </a:r>
          </a:p>
          <a:p>
            <a:pPr eaLnBrk="1" hangingPunct="1"/>
            <a:r>
              <a:rPr lang="en-US" smtClean="0"/>
              <a:t>(Almost free) Large amount binary indirect supervision</a:t>
            </a:r>
          </a:p>
          <a:p>
            <a:pPr eaLnBrk="1" hangingPunct="1"/>
            <a:endParaRPr lang="en-US" sz="3200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graphicFrame>
        <p:nvGraphicFramePr>
          <p:cNvPr id="2" name="Chart 4"/>
          <p:cNvGraphicFramePr>
            <a:graphicFrameLocks/>
          </p:cNvGraphicFramePr>
          <p:nvPr/>
        </p:nvGraphicFramePr>
        <p:xfrm>
          <a:off x="355600" y="2565400"/>
          <a:ext cx="83566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51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16699610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Slide Number Placeholder 4"/>
          <p:cNvSpPr txBox="1">
            <a:spLocks noGrp="1"/>
          </p:cNvSpPr>
          <p:nvPr/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zh-TW" sz="1200">
                <a:ea typeface="Arial Unicode MS" pitchFamily="34" charset="-128"/>
                <a:cs typeface="Arial Unicode MS" pitchFamily="34" charset="-128"/>
              </a:rPr>
              <a:t>Page </a:t>
            </a:r>
            <a:fld id="{4C25597B-F086-4600-8D11-7C8E479D6A72}" type="slidenum">
              <a:rPr lang="en-US" altLang="zh-TW" sz="1200">
                <a:ea typeface="Arial Unicode MS" pitchFamily="34" charset="-128"/>
                <a:cs typeface="Arial Unicode MS" pitchFamily="34" charset="-128"/>
              </a:rPr>
              <a:pPr algn="r" eaLnBrk="1" hangingPunct="1"/>
              <a:t>52</a:t>
            </a:fld>
            <a:endParaRPr lang="en-US" altLang="zh-TW" sz="1200"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38020" name="Picture 4" descr="negativ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287838"/>
            <a:ext cx="4800600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Relations to Other Frameworks</a:t>
            </a:r>
          </a:p>
        </p:txBody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B=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, Structural SVM </a:t>
            </a:r>
          </a:p>
          <a:p>
            <a:r>
              <a:rPr lang="en-US" dirty="0" smtClean="0"/>
              <a:t>S=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, LCLR</a:t>
            </a:r>
          </a:p>
          <a:p>
            <a:pPr lvl="1"/>
            <a:r>
              <a:rPr lang="en-US" dirty="0" smtClean="0"/>
              <a:t>Related to latent structures frameworks(Yu &amp; </a:t>
            </a:r>
            <a:r>
              <a:rPr lang="en-US" dirty="0" err="1" smtClean="0"/>
              <a:t>Johachims</a:t>
            </a:r>
            <a:r>
              <a:rPr lang="en-US" dirty="0" smtClean="0"/>
              <a:t>) and  (</a:t>
            </a:r>
            <a:r>
              <a:rPr lang="en-US" dirty="0" err="1" smtClean="0"/>
              <a:t>Felzenszwalb</a:t>
            </a:r>
            <a:r>
              <a:rPr lang="en-US" dirty="0" smtClean="0"/>
              <a:t> et-al) </a:t>
            </a:r>
          </a:p>
          <a:p>
            <a:r>
              <a:rPr lang="en-US" dirty="0" smtClean="0"/>
              <a:t>If S=</a:t>
            </a:r>
            <a:r>
              <a:rPr lang="en-US" dirty="0" smtClean="0">
                <a:latin typeface="cmmi10" pitchFamily="34" charset="0"/>
              </a:rPr>
              <a:t>Á</a:t>
            </a:r>
            <a:r>
              <a:rPr lang="en-US" dirty="0" smtClean="0"/>
              <a:t>, Conceptually related to Contrastive Estimation</a:t>
            </a:r>
          </a:p>
          <a:p>
            <a:pPr lvl="1"/>
            <a:r>
              <a:rPr lang="en-US" dirty="0" smtClean="0"/>
              <a:t>No “grouping” of good examples and bad neighbors</a:t>
            </a:r>
          </a:p>
          <a:p>
            <a:pPr lvl="1"/>
            <a:r>
              <a:rPr lang="en-US" dirty="0" smtClean="0"/>
              <a:t>Max vs. Sum: we do not marginalize over the hidden structure space</a:t>
            </a:r>
          </a:p>
          <a:p>
            <a:pPr lvl="2"/>
            <a:r>
              <a:rPr lang="en-US" sz="1800" dirty="0" smtClean="0"/>
              <a:t>Allows for complex domain specific constraints </a:t>
            </a:r>
          </a:p>
          <a:p>
            <a:r>
              <a:rPr lang="en-US" dirty="0" smtClean="0"/>
              <a:t>Related to some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     </a:t>
            </a:r>
            <a:r>
              <a:rPr lang="en-US" sz="2000" dirty="0" smtClean="0"/>
              <a:t>Semi-Supervised approaches, 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      but can use negative 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      examples (</a:t>
            </a:r>
            <a:r>
              <a:rPr lang="en-US" sz="2000" dirty="0" err="1" smtClean="0"/>
              <a:t>Sheffer</a:t>
            </a:r>
            <a:r>
              <a:rPr lang="en-US" sz="2000" dirty="0" smtClean="0"/>
              <a:t> et. al)</a:t>
            </a:r>
          </a:p>
          <a:p>
            <a:endParaRPr 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52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More on Dealing with minimal of supervision</a:t>
            </a:r>
          </a:p>
        </p:txBody>
      </p:sp>
      <p:sp>
        <p:nvSpPr>
          <p:cNvPr id="6656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Constraint Driven Learning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Use constraints to guide semi-supervised learning!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solidFill>
                <a:srgbClr val="0033CC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Use Binary Labeled data to help structured output prediction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Training Structure Predictors by Inventing (easy to supervise)</a:t>
            </a:r>
            <a:r>
              <a:rPr lang="en-US" dirty="0" smtClean="0">
                <a:solidFill>
                  <a:srgbClr val="FF0000"/>
                </a:solidFill>
              </a:rPr>
              <a:t> binary labels </a:t>
            </a:r>
            <a:endParaRPr lang="en-US" dirty="0" smtClean="0">
              <a:solidFill>
                <a:srgbClr val="0033CC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solidFill>
                <a:srgbClr val="0033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Driving supervision signal from</a:t>
            </a:r>
            <a:r>
              <a:rPr lang="en-US" dirty="0" smtClean="0">
                <a:solidFill>
                  <a:srgbClr val="FF0000"/>
                </a:solidFill>
              </a:rPr>
              <a:t> World’s Response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solidFill>
                  <a:srgbClr val="0033CC"/>
                </a:solidFill>
              </a:rPr>
              <a:t>Efficient Semantic Parsing</a:t>
            </a:r>
            <a:r>
              <a:rPr lang="en-US" sz="1800" dirty="0" smtClean="0">
                <a:solidFill>
                  <a:srgbClr val="FF0000"/>
                </a:solidFill>
              </a:rPr>
              <a:t> = CCM + world’s response</a:t>
            </a:r>
          </a:p>
        </p:txBody>
      </p:sp>
      <p:sp>
        <p:nvSpPr>
          <p:cNvPr id="66565" name="AutoShape 4"/>
          <p:cNvSpPr>
            <a:spLocks noChangeArrowheads="1"/>
          </p:cNvSpPr>
          <p:nvPr/>
        </p:nvSpPr>
        <p:spPr bwMode="auto">
          <a:xfrm>
            <a:off x="228600" y="3810000"/>
            <a:ext cx="533400" cy="2286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53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Language to the World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610600" cy="2362200"/>
          </a:xfrm>
        </p:spPr>
        <p:txBody>
          <a:bodyPr/>
          <a:lstStyle/>
          <a:p>
            <a:r>
              <a:rPr lang="en-US" sz="2000" dirty="0"/>
              <a:t>How to recover meaning from text?</a:t>
            </a:r>
          </a:p>
          <a:p>
            <a:r>
              <a:rPr lang="en-US" sz="2000" dirty="0"/>
              <a:t>Annotate with meaning representation; use (standard) “example based” ML</a:t>
            </a:r>
          </a:p>
          <a:p>
            <a:pPr lvl="1"/>
            <a:r>
              <a:rPr lang="en-US" sz="1800" dirty="0"/>
              <a:t>Teacher needs deep understanding of the learning agent </a:t>
            </a:r>
          </a:p>
          <a:p>
            <a:pPr lvl="1"/>
            <a:r>
              <a:rPr lang="en-US" sz="1800" dirty="0"/>
              <a:t>Annotation burden; not scalable.</a:t>
            </a:r>
          </a:p>
          <a:p>
            <a:r>
              <a:rPr lang="en-US" sz="2000" dirty="0" err="1"/>
              <a:t>Instructable</a:t>
            </a:r>
            <a:r>
              <a:rPr lang="en-US" sz="2000" dirty="0"/>
              <a:t> computing</a:t>
            </a:r>
          </a:p>
          <a:p>
            <a:pPr lvl="1"/>
            <a:r>
              <a:rPr lang="en-US" sz="1800" dirty="0"/>
              <a:t>Natural communication between teacher/agent </a:t>
            </a:r>
          </a:p>
          <a:p>
            <a:endParaRPr lang="en-US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FF0000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dirty="0" smtClean="0"/>
              <a:t>Connecting Language to the World</a:t>
            </a:r>
          </a:p>
        </p:txBody>
      </p:sp>
      <p:pic>
        <p:nvPicPr>
          <p:cNvPr id="6" name="Picture 2" descr="kitchen-robot1_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1447800"/>
            <a:ext cx="26781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www.mediabistro.com/fishbowlLA/original/hammo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08250"/>
            <a:ext cx="1603375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>
            <a:spLocks noChangeArrowheads="1"/>
          </p:cNvSpPr>
          <p:nvPr/>
        </p:nvSpPr>
        <p:spPr bwMode="auto">
          <a:xfrm>
            <a:off x="228600" y="1143000"/>
            <a:ext cx="3352800" cy="762000"/>
          </a:xfrm>
          <a:prstGeom prst="wedgeRoundRectCallout">
            <a:avLst>
              <a:gd name="adj1" fmla="val -15292"/>
              <a:gd name="adj2" fmla="val 147083"/>
              <a:gd name="adj3" fmla="val 16667"/>
            </a:avLst>
          </a:prstGeom>
          <a:solidFill>
            <a:srgbClr val="FFFFCC"/>
          </a:solidFill>
          <a:ln w="25400" algn="ctr">
            <a:solidFill>
              <a:srgbClr val="FF9933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latin typeface="Calibri" pitchFamily="34" charset="0"/>
              </a:rPr>
              <a:t>Can I get a coffee with sugar and no milk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52675" y="3733800"/>
            <a:ext cx="3373438" cy="30797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MAKE(COFFEE,SUGAR=YES,MILK=NO)</a:t>
            </a:r>
          </a:p>
        </p:txBody>
      </p:sp>
      <p:cxnSp>
        <p:nvCxnSpPr>
          <p:cNvPr id="10" name="Curved Connector 9"/>
          <p:cNvCxnSpPr>
            <a:stCxn id="9" idx="2"/>
          </p:cNvCxnSpPr>
          <p:nvPr/>
        </p:nvCxnSpPr>
        <p:spPr>
          <a:xfrm rot="5400000" flipH="1" flipV="1">
            <a:off x="5454650" y="1943100"/>
            <a:ext cx="682625" cy="3514725"/>
          </a:xfrm>
          <a:prstGeom prst="curvedConnector4">
            <a:avLst>
              <a:gd name="adj1" fmla="val -33498"/>
              <a:gd name="adj2" fmla="val 73996"/>
            </a:avLst>
          </a:prstGeom>
          <a:ln w="38100">
            <a:solidFill>
              <a:schemeClr val="accent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cxnSpLocks noChangeShapeType="1"/>
            <a:stCxn id="8" idx="2"/>
            <a:endCxn id="9" idx="0"/>
          </p:cNvCxnSpPr>
          <p:nvPr/>
        </p:nvCxnSpPr>
        <p:spPr bwMode="auto">
          <a:xfrm rot="16200000" flipH="1">
            <a:off x="2057400" y="1752600"/>
            <a:ext cx="1828800" cy="2133600"/>
          </a:xfrm>
          <a:prstGeom prst="curvedConnector3">
            <a:avLst>
              <a:gd name="adj1" fmla="val 50000"/>
            </a:avLst>
          </a:prstGeom>
          <a:noFill/>
          <a:ln w="38100" algn="ctr">
            <a:solidFill>
              <a:srgbClr val="25406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12" descr="http://www.6smarketing.com/wp-content/uploads/2009/08/coffee-cu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63" y="1447800"/>
            <a:ext cx="110013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0" descr="http://www.admc.hct.ac.ae/hd1/english/graphs/mil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38400"/>
            <a:ext cx="754063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>
            <a:off x="5791200" y="2209800"/>
            <a:ext cx="352425" cy="190500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791200" y="2400300"/>
            <a:ext cx="352425" cy="266700"/>
          </a:xfrm>
          <a:prstGeom prst="straightConnector1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998913" y="2743200"/>
            <a:ext cx="8953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i="1">
                <a:solidFill>
                  <a:srgbClr val="FF0000"/>
                </a:solidFill>
                <a:latin typeface="Calibri" pitchFamily="34" charset="0"/>
              </a:rPr>
              <a:t>Arggg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962400" y="1855788"/>
            <a:ext cx="93186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200" b="1" i="1">
                <a:solidFill>
                  <a:srgbClr val="00B050"/>
                </a:solidFill>
                <a:latin typeface="Calibri" pitchFamily="34" charset="0"/>
              </a:rPr>
              <a:t>Great</a:t>
            </a:r>
            <a:r>
              <a:rPr lang="en-US" sz="2200" b="1">
                <a:solidFill>
                  <a:srgbClr val="00B050"/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033588" y="3352800"/>
            <a:ext cx="1543050" cy="3143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>
                <a:latin typeface="Aharoni" pitchFamily="2" charset="-79"/>
              </a:rPr>
              <a:t>Semantic Parser</a:t>
            </a:r>
          </a:p>
        </p:txBody>
      </p:sp>
      <p:sp>
        <p:nvSpPr>
          <p:cNvPr id="19" name="Rounded Rectangular Callout 7"/>
          <p:cNvSpPr>
            <a:spLocks noChangeArrowheads="1"/>
          </p:cNvSpPr>
          <p:nvPr/>
        </p:nvSpPr>
        <p:spPr bwMode="auto">
          <a:xfrm>
            <a:off x="5380038" y="76200"/>
            <a:ext cx="3687762" cy="914400"/>
          </a:xfrm>
          <a:prstGeom prst="wedgeRoundRectCallout">
            <a:avLst>
              <a:gd name="adj1" fmla="val -47931"/>
              <a:gd name="adj2" fmla="val 93051"/>
              <a:gd name="adj3" fmla="val 16667"/>
            </a:avLst>
          </a:prstGeom>
          <a:solidFill>
            <a:srgbClr val="FFFFCC"/>
          </a:solidFill>
          <a:ln w="25400" algn="ctr">
            <a:solidFill>
              <a:srgbClr val="FF9933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sz="200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Can we rely on this interaction to provide supervision (and,  eventually, recover meaning) ?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54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428142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18" grpId="0" animBg="1"/>
      <p:bldP spid="1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503"/>
          <p:cNvSpPr txBox="1">
            <a:spLocks noChangeArrowheads="1"/>
          </p:cNvSpPr>
          <p:nvPr/>
        </p:nvSpPr>
        <p:spPr bwMode="auto">
          <a:xfrm>
            <a:off x="152400" y="2276475"/>
            <a:ext cx="2743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Traditional approach:</a:t>
            </a:r>
          </a:p>
          <a:p>
            <a:pPr eaLnBrk="1" hangingPunct="1"/>
            <a:r>
              <a:rPr lang="en-US" sz="2000">
                <a:latin typeface="Calibri" pitchFamily="34" charset="0"/>
              </a:rPr>
              <a:t>learn from logical forms and gold alignments</a:t>
            </a:r>
          </a:p>
          <a:p>
            <a:pPr algn="ctr" eaLnBrk="1" hangingPunct="1"/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EXPENSIVE!</a:t>
            </a:r>
          </a:p>
        </p:txBody>
      </p:sp>
      <p:sp>
        <p:nvSpPr>
          <p:cNvPr id="46" name="TextBox 503"/>
          <p:cNvSpPr txBox="1">
            <a:spLocks noChangeArrowheads="1"/>
          </p:cNvSpPr>
          <p:nvPr/>
        </p:nvSpPr>
        <p:spPr bwMode="auto">
          <a:xfrm>
            <a:off x="1447800" y="4335463"/>
            <a:ext cx="739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 dirty="0">
                <a:latin typeface="Calibri" pitchFamily="34" charset="0"/>
              </a:rPr>
              <a:t>Semantic parsing </a:t>
            </a:r>
            <a:r>
              <a:rPr lang="en-US" sz="2000" dirty="0">
                <a:latin typeface="Calibri" pitchFamily="34" charset="0"/>
              </a:rPr>
              <a:t>is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dirty="0">
                <a:latin typeface="Calibri" pitchFamily="34" charset="0"/>
              </a:rPr>
              <a:t>a  structured prediction problem: </a:t>
            </a:r>
          </a:p>
          <a:p>
            <a:pPr eaLnBrk="1" hangingPunct="1"/>
            <a:r>
              <a:rPr lang="en-US" sz="2000" dirty="0">
                <a:latin typeface="Calibri" pitchFamily="34" charset="0"/>
              </a:rPr>
              <a:t>identify mappings from text to a meaning </a:t>
            </a:r>
            <a:r>
              <a:rPr lang="en-US" sz="2000" dirty="0" smtClean="0">
                <a:latin typeface="Calibri" pitchFamily="34" charset="0"/>
              </a:rPr>
              <a:t>representation</a:t>
            </a:r>
          </a:p>
          <a:p>
            <a:pPr eaLnBrk="1" hangingPunct="1"/>
            <a:endParaRPr lang="en-US" sz="2000" dirty="0">
              <a:latin typeface="Calibri" pitchFamily="34" charset="0"/>
            </a:endParaRPr>
          </a:p>
          <a:p>
            <a:pPr eaLnBrk="1" hangingPunct="1"/>
            <a:r>
              <a:rPr lang="en-US" sz="2000" dirty="0" smtClean="0">
                <a:latin typeface="Calibri" pitchFamily="34" charset="0"/>
              </a:rPr>
              <a:t>We will use a CCM formulation with a lot of “legitimacy” constraints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57" name="TextBox 249"/>
          <p:cNvSpPr txBox="1">
            <a:spLocks noChangeArrowheads="1"/>
          </p:cNvSpPr>
          <p:nvPr/>
        </p:nvSpPr>
        <p:spPr bwMode="auto">
          <a:xfrm>
            <a:off x="3276600" y="26924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  <a:cs typeface="Tahoma" pitchFamily="34" charset="0"/>
              </a:rPr>
              <a:t>Query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  <a:cs typeface="Tahoma" pitchFamily="34" charset="0"/>
              </a:rPr>
              <a:t>Response: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382000" cy="4800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000" b="1" dirty="0" smtClean="0"/>
              <a:t>Supervision = Expected Response</a:t>
            </a:r>
          </a:p>
          <a:p>
            <a:pPr eaLnBrk="1" hangingPunct="1"/>
            <a:endParaRPr lang="en-US" sz="2000" b="1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sz="1600" dirty="0" smtClean="0"/>
          </a:p>
          <a:p>
            <a:pPr eaLnBrk="1" hangingPunct="1">
              <a:buFont typeface="Wingdings" pitchFamily="2" charset="2"/>
              <a:buNone/>
            </a:pPr>
            <a:endParaRPr lang="en-US" sz="6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2000" b="1" dirty="0" smtClean="0"/>
              <a:t>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b="1" dirty="0" smtClean="0"/>
              <a:t>                              </a:t>
            </a:r>
            <a:r>
              <a:rPr lang="en-US" sz="2000" b="1" dirty="0" smtClean="0">
                <a:sym typeface="Wingdings" pitchFamily="2" charset="2"/>
              </a:rPr>
              <a:t>Check if </a:t>
            </a:r>
            <a:r>
              <a:rPr lang="en-US" sz="2000" b="1" dirty="0" smtClean="0"/>
              <a:t>Predicted response == Expected response</a:t>
            </a:r>
          </a:p>
        </p:txBody>
      </p:sp>
      <p:sp>
        <p:nvSpPr>
          <p:cNvPr id="13" name="TextBox 249"/>
          <p:cNvSpPr txBox="1">
            <a:spLocks noChangeArrowheads="1"/>
          </p:cNvSpPr>
          <p:nvPr/>
        </p:nvSpPr>
        <p:spPr bwMode="auto">
          <a:xfrm>
            <a:off x="3276600" y="2667000"/>
            <a:ext cx="1828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  <a:cs typeface="Tahoma" pitchFamily="34" charset="0"/>
              </a:rPr>
              <a:t>Logical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Calibri" pitchFamily="34" charset="0"/>
                <a:cs typeface="Tahoma" pitchFamily="34" charset="0"/>
              </a:rPr>
              <a:t>Query</a:t>
            </a:r>
          </a:p>
        </p:txBody>
      </p:sp>
      <p:sp>
        <p:nvSpPr>
          <p:cNvPr id="9524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Real World Feedback</a:t>
            </a:r>
          </a:p>
        </p:txBody>
      </p:sp>
      <p:pic>
        <p:nvPicPr>
          <p:cNvPr id="95241" name="Picture 2" descr="http://vietnamcallingcards.com/img/sr_globe_lef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8600"/>
            <a:ext cx="1381125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ounded Rectangle 50"/>
          <p:cNvSpPr/>
          <p:nvPr/>
        </p:nvSpPr>
        <p:spPr>
          <a:xfrm>
            <a:off x="4419600" y="2713038"/>
            <a:ext cx="4419600" cy="457200"/>
          </a:xfrm>
          <a:prstGeom prst="roundRect">
            <a:avLst>
              <a:gd name="adj" fmla="val 8772"/>
            </a:avLst>
          </a:pr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 </a:t>
            </a:r>
          </a:p>
        </p:txBody>
      </p: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2895600" y="3302000"/>
            <a:ext cx="5943600" cy="641350"/>
            <a:chOff x="2843212" y="3886200"/>
            <a:chExt cx="5943599" cy="641350"/>
          </a:xfrm>
        </p:grpSpPr>
        <p:grpSp>
          <p:nvGrpSpPr>
            <p:cNvPr id="95270" name="Group 490"/>
            <p:cNvGrpSpPr>
              <a:grpSpLocks/>
            </p:cNvGrpSpPr>
            <p:nvPr/>
          </p:nvGrpSpPr>
          <p:grpSpPr bwMode="auto">
            <a:xfrm>
              <a:off x="6324600" y="3906801"/>
              <a:ext cx="2071688" cy="590594"/>
              <a:chOff x="1487323" y="8321675"/>
              <a:chExt cx="2286001" cy="590550"/>
            </a:xfrm>
          </p:grpSpPr>
          <p:sp>
            <p:nvSpPr>
              <p:cNvPr id="36" name="AutoShape 85"/>
              <p:cNvSpPr>
                <a:spLocks noChangeArrowheads="1"/>
              </p:cNvSpPr>
              <p:nvPr/>
            </p:nvSpPr>
            <p:spPr bwMode="auto">
              <a:xfrm>
                <a:off x="1571405" y="8321712"/>
                <a:ext cx="2102069" cy="533360"/>
              </a:xfrm>
              <a:prstGeom prst="roundRect">
                <a:avLst>
                  <a:gd name="adj" fmla="val 1666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latin typeface="+mn-lt"/>
                  <a:cs typeface="+mn-cs"/>
                </a:endParaRPr>
              </a:p>
            </p:txBody>
          </p:sp>
          <p:sp>
            <p:nvSpPr>
              <p:cNvPr id="95278" name="Rectangle 489"/>
              <p:cNvSpPr>
                <a:spLocks noChangeArrowheads="1"/>
              </p:cNvSpPr>
              <p:nvPr/>
            </p:nvSpPr>
            <p:spPr bwMode="auto">
              <a:xfrm>
                <a:off x="1487323" y="8331200"/>
                <a:ext cx="2286001" cy="581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F0000"/>
                    </a:solidFill>
                    <a:latin typeface="Calibri" pitchFamily="34" charset="0"/>
                    <a:cs typeface="Tahoma" pitchFamily="34" charset="0"/>
                  </a:rPr>
                  <a:t>Interactive Computer System</a:t>
                </a:r>
              </a:p>
            </p:txBody>
          </p:sp>
        </p:grpSp>
        <p:grpSp>
          <p:nvGrpSpPr>
            <p:cNvPr id="95271" name="Group 487"/>
            <p:cNvGrpSpPr>
              <a:grpSpLocks/>
            </p:cNvGrpSpPr>
            <p:nvPr/>
          </p:nvGrpSpPr>
          <p:grpSpPr bwMode="auto">
            <a:xfrm>
              <a:off x="3224212" y="3886200"/>
              <a:ext cx="2743200" cy="641350"/>
              <a:chOff x="911225" y="9456744"/>
              <a:chExt cx="2743200" cy="641981"/>
            </a:xfrm>
          </p:grpSpPr>
          <p:sp>
            <p:nvSpPr>
              <p:cNvPr id="95275" name="Text Box 90"/>
              <p:cNvSpPr txBox="1">
                <a:spLocks noChangeArrowheads="1"/>
              </p:cNvSpPr>
              <p:nvPr/>
            </p:nvSpPr>
            <p:spPr bwMode="auto">
              <a:xfrm>
                <a:off x="2054225" y="9609294"/>
                <a:ext cx="1600200" cy="336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en-US" sz="1600" b="1">
                    <a:solidFill>
                      <a:srgbClr val="0033CC"/>
                    </a:solidFill>
                    <a:latin typeface="Calibri" pitchFamily="34" charset="0"/>
                  </a:rPr>
                  <a:t>Pennsylvania</a:t>
                </a:r>
              </a:p>
            </p:txBody>
          </p:sp>
          <p:sp>
            <p:nvSpPr>
              <p:cNvPr id="95276" name="TextBox 249"/>
              <p:cNvSpPr txBox="1">
                <a:spLocks noChangeArrowheads="1"/>
              </p:cNvSpPr>
              <p:nvPr/>
            </p:nvSpPr>
            <p:spPr bwMode="auto">
              <a:xfrm>
                <a:off x="911225" y="9456744"/>
                <a:ext cx="1828800" cy="6419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/>
                <a:r>
                  <a:rPr lang="en-US" b="1">
                    <a:solidFill>
                      <a:srgbClr val="FF0000"/>
                    </a:solidFill>
                    <a:latin typeface="Calibri" pitchFamily="34" charset="0"/>
                    <a:cs typeface="Tahoma" pitchFamily="34" charset="0"/>
                  </a:rPr>
                  <a:t>Query </a:t>
                </a:r>
              </a:p>
              <a:p>
                <a:pPr eaLnBrk="1" hangingPunct="1"/>
                <a:r>
                  <a:rPr lang="en-US" b="1">
                    <a:solidFill>
                      <a:srgbClr val="FF0000"/>
                    </a:solidFill>
                    <a:latin typeface="Calibri" pitchFamily="34" charset="0"/>
                    <a:cs typeface="Tahoma" pitchFamily="34" charset="0"/>
                  </a:rPr>
                  <a:t>Response</a:t>
                </a:r>
                <a:r>
                  <a:rPr lang="en-US" sz="1600" b="1">
                    <a:solidFill>
                      <a:srgbClr val="FF0000"/>
                    </a:solidFill>
                    <a:latin typeface="Calibri" pitchFamily="34" charset="0"/>
                    <a:cs typeface="Tahoma" pitchFamily="34" charset="0"/>
                  </a:rPr>
                  <a:t>:</a:t>
                </a:r>
              </a:p>
            </p:txBody>
          </p:sp>
        </p:grpSp>
        <p:sp>
          <p:nvSpPr>
            <p:cNvPr id="29" name="Bent Arrow 28"/>
            <p:cNvSpPr>
              <a:spLocks noChangeArrowheads="1"/>
            </p:cNvSpPr>
            <p:nvPr/>
          </p:nvSpPr>
          <p:spPr bwMode="auto">
            <a:xfrm flipH="1" flipV="1">
              <a:off x="8381999" y="3937000"/>
              <a:ext cx="404812" cy="381000"/>
            </a:xfrm>
            <a:custGeom>
              <a:avLst/>
              <a:gdLst>
                <a:gd name="T0" fmla="*/ 228151 w 404813"/>
                <a:gd name="T1" fmla="*/ 0 h 381000"/>
                <a:gd name="T2" fmla="*/ 228151 w 404813"/>
                <a:gd name="T3" fmla="*/ 244777 h 381000"/>
                <a:gd name="T4" fmla="*/ 74762 w 404813"/>
                <a:gd name="T5" fmla="*/ 381000 h 381000"/>
                <a:gd name="T6" fmla="*/ 404813 w 404813"/>
                <a:gd name="T7" fmla="*/ 122389 h 3810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0 w 404813"/>
                <a:gd name="T13" fmla="*/ 0 h 381000"/>
                <a:gd name="T14" fmla="*/ 404813 w 404813"/>
                <a:gd name="T15" fmla="*/ 381000 h 381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4813" h="381000">
                  <a:moveTo>
                    <a:pt x="0" y="381000"/>
                  </a:moveTo>
                  <a:lnTo>
                    <a:pt x="0" y="119335"/>
                  </a:lnTo>
                  <a:cubicBezTo>
                    <a:pt x="0" y="79731"/>
                    <a:pt x="32104" y="47627"/>
                    <a:pt x="71707" y="47627"/>
                  </a:cubicBezTo>
                  <a:lnTo>
                    <a:pt x="228151" y="47627"/>
                  </a:lnTo>
                  <a:lnTo>
                    <a:pt x="228151" y="0"/>
                  </a:lnTo>
                  <a:lnTo>
                    <a:pt x="404813" y="122389"/>
                  </a:lnTo>
                  <a:lnTo>
                    <a:pt x="228151" y="244777"/>
                  </a:lnTo>
                  <a:lnTo>
                    <a:pt x="228151" y="197150"/>
                  </a:lnTo>
                  <a:lnTo>
                    <a:pt x="149523" y="197150"/>
                  </a:lnTo>
                  <a:lnTo>
                    <a:pt x="149523" y="381000"/>
                  </a:lnTo>
                  <a:close/>
                </a:path>
              </a:pathLst>
            </a:custGeom>
            <a:solidFill>
              <a:srgbClr val="B7DEE8"/>
            </a:solidFill>
            <a:ln w="19050" algn="ctr">
              <a:solidFill>
                <a:srgbClr val="7F7F7F"/>
              </a:solidFill>
              <a:round/>
              <a:headEnd/>
              <a:tailEnd/>
            </a:ln>
            <a:effectLst>
              <a:outerShdw dist="38100" algn="l" rotWithShape="0">
                <a:srgbClr val="000000">
                  <a:alpha val="39999"/>
                </a:srgbClr>
              </a:outerShdw>
            </a:effectLst>
          </p:spPr>
          <p:txBody>
            <a:bodyPr rot="10800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Right Arrow 6"/>
            <p:cNvSpPr>
              <a:spLocks noChangeArrowheads="1"/>
            </p:cNvSpPr>
            <p:nvPr/>
          </p:nvSpPr>
          <p:spPr bwMode="auto">
            <a:xfrm rot="10800000">
              <a:off x="5891211" y="4038600"/>
              <a:ext cx="457200" cy="304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B7DEE8"/>
            </a:solidFill>
            <a:ln w="19050" algn="ctr">
              <a:solidFill>
                <a:srgbClr val="7F7F7F"/>
              </a:solidFill>
              <a:round/>
              <a:headEnd/>
              <a:tailEnd/>
            </a:ln>
            <a:effectLst>
              <a:outerShdw dist="38100" algn="l" rotWithShape="0">
                <a:srgbClr val="000000">
                  <a:alpha val="39999"/>
                </a:srgbClr>
              </a:outerShdw>
            </a:effectLst>
          </p:spPr>
          <p:txBody>
            <a:bodyPr rot="1080000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95274" name="TextBox 53"/>
            <p:cNvSpPr txBox="1">
              <a:spLocks noChangeArrowheads="1"/>
            </p:cNvSpPr>
            <p:nvPr/>
          </p:nvSpPr>
          <p:spPr bwMode="auto">
            <a:xfrm>
              <a:off x="2843212" y="3913188"/>
              <a:ext cx="27305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b="1" i="1">
                  <a:solidFill>
                    <a:srgbClr val="17375E"/>
                  </a:solidFill>
                  <a:latin typeface="Calibri" pitchFamily="34" charset="0"/>
                </a:rPr>
                <a:t>r</a:t>
              </a:r>
            </a:p>
          </p:txBody>
        </p:sp>
      </p:grp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3852863" y="2789238"/>
            <a:ext cx="55197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largest( state( next_to( const(NY))))</a:t>
            </a:r>
          </a:p>
        </p:txBody>
      </p:sp>
      <p:cxnSp>
        <p:nvCxnSpPr>
          <p:cNvPr id="14" name="Straight Arrow Connector 13"/>
          <p:cNvCxnSpPr>
            <a:cxnSpLocks noChangeShapeType="1"/>
          </p:cNvCxnSpPr>
          <p:nvPr/>
        </p:nvCxnSpPr>
        <p:spPr bwMode="auto">
          <a:xfrm rot="5400000">
            <a:off x="5176044" y="2186782"/>
            <a:ext cx="349250" cy="8810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462"/>
          <p:cNvSpPr>
            <a:spLocks noChangeArrowheads="1"/>
          </p:cNvSpPr>
          <p:nvPr/>
        </p:nvSpPr>
        <p:spPr bwMode="auto">
          <a:xfrm>
            <a:off x="4724400" y="2801938"/>
            <a:ext cx="3048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5400000">
            <a:off x="5980906" y="2153445"/>
            <a:ext cx="415925" cy="8810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472"/>
          <p:cNvSpPr>
            <a:spLocks noChangeArrowheads="1"/>
          </p:cNvSpPr>
          <p:nvPr/>
        </p:nvSpPr>
        <p:spPr bwMode="auto">
          <a:xfrm>
            <a:off x="5562600" y="2801938"/>
            <a:ext cx="3048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>
            <a:cxnSpLocks noChangeShapeType="1"/>
          </p:cNvCxnSpPr>
          <p:nvPr/>
        </p:nvCxnSpPr>
        <p:spPr bwMode="auto">
          <a:xfrm rot="5400000">
            <a:off x="6954837" y="2289176"/>
            <a:ext cx="415925" cy="6096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Rectangle 477"/>
          <p:cNvSpPr>
            <a:spLocks noChangeArrowheads="1"/>
          </p:cNvSpPr>
          <p:nvPr/>
        </p:nvSpPr>
        <p:spPr bwMode="auto">
          <a:xfrm>
            <a:off x="6672263" y="2801938"/>
            <a:ext cx="3048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23" name="Straight Arrow Connector 22"/>
          <p:cNvCxnSpPr>
            <a:cxnSpLocks noChangeShapeType="1"/>
          </p:cNvCxnSpPr>
          <p:nvPr/>
        </p:nvCxnSpPr>
        <p:spPr bwMode="auto">
          <a:xfrm rot="5400000">
            <a:off x="8038306" y="2458245"/>
            <a:ext cx="415925" cy="27146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480"/>
          <p:cNvSpPr>
            <a:spLocks noChangeArrowheads="1"/>
          </p:cNvSpPr>
          <p:nvPr/>
        </p:nvSpPr>
        <p:spPr bwMode="auto">
          <a:xfrm>
            <a:off x="7924800" y="2801938"/>
            <a:ext cx="3048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895600" y="2743200"/>
            <a:ext cx="3032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17375E"/>
                </a:solidFill>
                <a:latin typeface="Calibri" pitchFamily="34" charset="0"/>
              </a:rPr>
              <a:t>y</a:t>
            </a:r>
          </a:p>
        </p:txBody>
      </p:sp>
      <p:grpSp>
        <p:nvGrpSpPr>
          <p:cNvPr id="95254" name="Group 64"/>
          <p:cNvGrpSpPr>
            <a:grpSpLocks/>
          </p:cNvGrpSpPr>
          <p:nvPr/>
        </p:nvGrpSpPr>
        <p:grpSpPr bwMode="auto">
          <a:xfrm>
            <a:off x="2897188" y="1981200"/>
            <a:ext cx="6297612" cy="641350"/>
            <a:chOff x="2922016" y="2469298"/>
            <a:chExt cx="6298184" cy="641350"/>
          </a:xfrm>
        </p:grpSpPr>
        <p:sp>
          <p:nvSpPr>
            <p:cNvPr id="95263" name="Text Box 90"/>
            <p:cNvSpPr txBox="1">
              <a:spLocks noChangeArrowheads="1"/>
            </p:cNvSpPr>
            <p:nvPr/>
          </p:nvSpPr>
          <p:spPr bwMode="auto">
            <a:xfrm>
              <a:off x="4004789" y="2569311"/>
              <a:ext cx="5215411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b="1">
                  <a:solidFill>
                    <a:srgbClr val="000000"/>
                  </a:solidFill>
                  <a:latin typeface="Calibri" pitchFamily="34" charset="0"/>
                  <a:cs typeface="Tahoma" pitchFamily="34" charset="0"/>
                </a:rPr>
                <a:t>“What is the largest state that borders NY?"</a:t>
              </a:r>
            </a:p>
          </p:txBody>
        </p:sp>
        <p:sp>
          <p:nvSpPr>
            <p:cNvPr id="95264" name="TextBox 249"/>
            <p:cNvSpPr txBox="1">
              <a:spLocks noChangeArrowheads="1"/>
            </p:cNvSpPr>
            <p:nvPr/>
          </p:nvSpPr>
          <p:spPr bwMode="auto">
            <a:xfrm>
              <a:off x="3352268" y="2469298"/>
              <a:ext cx="1981379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FF0000"/>
                  </a:solidFill>
                  <a:latin typeface="Calibri" pitchFamily="34" charset="0"/>
                  <a:cs typeface="Tahoma" pitchFamily="34" charset="0"/>
                </a:rPr>
                <a:t>NL</a:t>
              </a:r>
            </a:p>
            <a:p>
              <a:pPr eaLnBrk="1" hangingPunct="1"/>
              <a:r>
                <a:rPr lang="en-US" b="1">
                  <a:solidFill>
                    <a:srgbClr val="FF0000"/>
                  </a:solidFill>
                  <a:latin typeface="Calibri" pitchFamily="34" charset="0"/>
                  <a:cs typeface="Tahoma" pitchFamily="34" charset="0"/>
                </a:rPr>
                <a:t>Query</a:t>
              </a:r>
            </a:p>
          </p:txBody>
        </p:sp>
        <p:sp>
          <p:nvSpPr>
            <p:cNvPr id="95265" name="Rectangle 461"/>
            <p:cNvSpPr>
              <a:spLocks noChangeArrowheads="1"/>
            </p:cNvSpPr>
            <p:nvPr/>
          </p:nvSpPr>
          <p:spPr bwMode="auto">
            <a:xfrm>
              <a:off x="6443662" y="2631223"/>
              <a:ext cx="304800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5266" name="Rectangle 471"/>
            <p:cNvSpPr>
              <a:spLocks noChangeArrowheads="1"/>
            </p:cNvSpPr>
            <p:nvPr/>
          </p:nvSpPr>
          <p:spPr bwMode="auto">
            <a:xfrm>
              <a:off x="7281862" y="2631223"/>
              <a:ext cx="304800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5267" name="Rectangle 476"/>
            <p:cNvSpPr>
              <a:spLocks noChangeArrowheads="1"/>
            </p:cNvSpPr>
            <p:nvPr/>
          </p:nvSpPr>
          <p:spPr bwMode="auto">
            <a:xfrm>
              <a:off x="8196262" y="2631223"/>
              <a:ext cx="304800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5268" name="Rectangle 479"/>
            <p:cNvSpPr>
              <a:spLocks noChangeArrowheads="1"/>
            </p:cNvSpPr>
            <p:nvPr/>
          </p:nvSpPr>
          <p:spPr bwMode="auto">
            <a:xfrm>
              <a:off x="5605462" y="2697898"/>
              <a:ext cx="304800" cy="242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5269" name="TextBox 54"/>
            <p:cNvSpPr txBox="1">
              <a:spLocks noChangeArrowheads="1"/>
            </p:cNvSpPr>
            <p:nvPr/>
          </p:nvSpPr>
          <p:spPr bwMode="auto">
            <a:xfrm>
              <a:off x="2922016" y="2469298"/>
              <a:ext cx="301652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b="1">
                  <a:solidFill>
                    <a:srgbClr val="17375E"/>
                  </a:solidFill>
                  <a:latin typeface="Calibri" pitchFamily="34" charset="0"/>
                </a:rPr>
                <a:t>x</a:t>
              </a:r>
            </a:p>
          </p:txBody>
        </p:sp>
      </p:grpSp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457200" y="5648325"/>
            <a:ext cx="815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alibri" pitchFamily="34" charset="0"/>
              </a:rPr>
              <a:t>Train a structured predictor with this binary supervision !</a:t>
            </a:r>
          </a:p>
        </p:txBody>
      </p:sp>
      <p:sp>
        <p:nvSpPr>
          <p:cNvPr id="47" name="Text Box 90"/>
          <p:cNvSpPr txBox="1">
            <a:spLocks noChangeArrowheads="1"/>
          </p:cNvSpPr>
          <p:nvPr/>
        </p:nvSpPr>
        <p:spPr bwMode="auto">
          <a:xfrm>
            <a:off x="5638800" y="4592638"/>
            <a:ext cx="2895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000000"/>
                </a:solidFill>
                <a:latin typeface="Calibri" pitchFamily="34" charset="0"/>
              </a:rPr>
              <a:t>Expected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 : Pennsylvania</a:t>
            </a:r>
          </a:p>
          <a:p>
            <a:pPr eaLnBrk="1" hangingPunct="1"/>
            <a:r>
              <a:rPr lang="en-US" sz="1600" b="1" dirty="0">
                <a:solidFill>
                  <a:srgbClr val="000000"/>
                </a:solidFill>
                <a:latin typeface="Calibri" pitchFamily="34" charset="0"/>
              </a:rPr>
              <a:t>Predicted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 : NYC</a:t>
            </a:r>
          </a:p>
          <a:p>
            <a:pPr algn="ctr" eaLnBrk="1" hangingPunct="1"/>
            <a:r>
              <a:rPr lang="en-US" sz="1600" dirty="0">
                <a:solidFill>
                  <a:srgbClr val="FF0000"/>
                </a:solidFill>
                <a:latin typeface="Calibri" pitchFamily="34" charset="0"/>
              </a:rPr>
              <a:t>Negative Response</a:t>
            </a:r>
          </a:p>
        </p:txBody>
      </p:sp>
      <p:sp>
        <p:nvSpPr>
          <p:cNvPr id="49" name="Left Brace 48"/>
          <p:cNvSpPr/>
          <p:nvPr/>
        </p:nvSpPr>
        <p:spPr>
          <a:xfrm>
            <a:off x="2590800" y="2057400"/>
            <a:ext cx="381000" cy="129540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6" name="Text Box 90"/>
          <p:cNvSpPr txBox="1">
            <a:spLocks noChangeArrowheads="1"/>
          </p:cNvSpPr>
          <p:nvPr/>
        </p:nvSpPr>
        <p:spPr bwMode="auto">
          <a:xfrm>
            <a:off x="4495800" y="2819400"/>
            <a:ext cx="1600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600" b="1">
                <a:solidFill>
                  <a:srgbClr val="0033CC"/>
                </a:solidFill>
                <a:latin typeface="Calibri" pitchFamily="34" charset="0"/>
              </a:rPr>
              <a:t>Pennsylvania</a:t>
            </a:r>
          </a:p>
        </p:txBody>
      </p: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2895600" y="2719388"/>
            <a:ext cx="273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solidFill>
                  <a:srgbClr val="17375E"/>
                </a:solidFill>
                <a:latin typeface="Calibri" pitchFamily="34" charset="0"/>
              </a:rPr>
              <a:t>r</a:t>
            </a:r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381000" y="3810000"/>
            <a:ext cx="2209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>
                <a:latin typeface="Calibri" pitchFamily="34" charset="0"/>
              </a:rPr>
              <a:t>Binary Supervision</a:t>
            </a:r>
          </a:p>
        </p:txBody>
      </p:sp>
      <p:sp>
        <p:nvSpPr>
          <p:cNvPr id="60" name="Text Box 90"/>
          <p:cNvSpPr txBox="1">
            <a:spLocks noChangeArrowheads="1"/>
          </p:cNvSpPr>
          <p:nvPr/>
        </p:nvSpPr>
        <p:spPr bwMode="auto">
          <a:xfrm>
            <a:off x="2590800" y="4592638"/>
            <a:ext cx="28956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Expected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: Pennsylvania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Predicted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: Pennsylvania</a:t>
            </a:r>
          </a:p>
          <a:p>
            <a:pPr algn="ctr" eaLnBrk="1" hangingPunct="1"/>
            <a:r>
              <a:rPr lang="en-US" sz="1600" b="1">
                <a:solidFill>
                  <a:srgbClr val="FF0000"/>
                </a:solidFill>
                <a:latin typeface="Calibri" pitchFamily="34" charset="0"/>
              </a:rPr>
              <a:t>Positive Response</a:t>
            </a:r>
          </a:p>
        </p:txBody>
      </p:sp>
      <p:sp>
        <p:nvSpPr>
          <p:cNvPr id="31" name="TextBox 504"/>
          <p:cNvSpPr txBox="1">
            <a:spLocks noChangeArrowheads="1"/>
          </p:cNvSpPr>
          <p:nvPr/>
        </p:nvSpPr>
        <p:spPr bwMode="auto">
          <a:xfrm>
            <a:off x="152400" y="2286000"/>
            <a:ext cx="2362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2000" b="1">
                <a:latin typeface="Calibri" pitchFamily="34" charset="0"/>
              </a:rPr>
              <a:t>Our approach:</a:t>
            </a:r>
            <a:r>
              <a:rPr lang="en-US" sz="2000" b="1">
                <a:solidFill>
                  <a:srgbClr val="4F6228"/>
                </a:solidFill>
                <a:latin typeface="Calibri" pitchFamily="34" charset="0"/>
              </a:rPr>
              <a:t> 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use </a:t>
            </a: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only</a:t>
            </a:r>
            <a:r>
              <a:rPr lang="en-US" sz="2000">
                <a:solidFill>
                  <a:srgbClr val="FF0000"/>
                </a:solidFill>
                <a:latin typeface="Calibri" pitchFamily="34" charset="0"/>
              </a:rPr>
              <a:t> the responses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8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55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092906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" presetClass="exit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  <p:bldP spid="46" grpId="0"/>
      <p:bldP spid="57" grpId="0"/>
      <p:bldP spid="13" grpId="0"/>
      <p:bldP spid="51" grpId="0" animBg="1"/>
      <p:bldP spid="12" grpId="0"/>
      <p:bldP spid="16" grpId="0"/>
      <p:bldP spid="19" grpId="0"/>
      <p:bldP spid="22" grpId="0"/>
      <p:bldP spid="25" grpId="0"/>
      <p:bldP spid="53" grpId="0"/>
      <p:bldP spid="64" grpId="0" build="allAtOnce"/>
      <p:bldP spid="47" grpId="0"/>
      <p:bldP spid="49" grpId="0" animBg="1"/>
      <p:bldP spid="56" grpId="0"/>
      <p:bldP spid="58" grpId="0"/>
      <p:bldP spid="59" grpId="0"/>
      <p:bldP spid="60" grpId="0"/>
      <p:bldP spid="31" grpId="0"/>
      <p:bldP spid="31" grpId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Response Based Learning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066800"/>
            <a:ext cx="4816894" cy="35052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57800" y="2758439"/>
            <a:ext cx="3581400" cy="2308324"/>
          </a:xfrm>
          <a:prstGeom prst="rect">
            <a:avLst/>
          </a:prstGeom>
          <a:solidFill>
            <a:srgbClr val="FFFFCC"/>
          </a:solidFill>
          <a:ln w="12700">
            <a:solidFill>
              <a:srgbClr val="FF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>
                <a:latin typeface="Calibri" pitchFamily="34" charset="0"/>
              </a:rPr>
              <a:t>Repeat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   </a:t>
            </a:r>
            <a:r>
              <a:rPr lang="en-US" b="1" dirty="0">
                <a:latin typeface="Calibri" pitchFamily="34" charset="0"/>
              </a:rPr>
              <a:t>for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all</a:t>
            </a:r>
            <a:r>
              <a:rPr lang="en-US" dirty="0">
                <a:latin typeface="Calibri" pitchFamily="34" charset="0"/>
              </a:rPr>
              <a:t> input sentences </a:t>
            </a:r>
            <a:r>
              <a:rPr lang="en-US" b="1" dirty="0">
                <a:latin typeface="Calibri" pitchFamily="34" charset="0"/>
              </a:rPr>
              <a:t>do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     Find best </a:t>
            </a:r>
            <a:r>
              <a:rPr lang="en-US" dirty="0" smtClean="0">
                <a:latin typeface="Calibri" pitchFamily="34" charset="0"/>
              </a:rPr>
              <a:t>logical representation y</a:t>
            </a:r>
          </a:p>
          <a:p>
            <a:pPr eaLnBrk="1" hangingPunct="1"/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     given current 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w</a:t>
            </a:r>
            <a:endParaRPr lang="en-US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/>
            <a:r>
              <a:rPr lang="en-US" dirty="0">
                <a:latin typeface="Calibri" pitchFamily="34" charset="0"/>
              </a:rPr>
              <a:t>     Query </a:t>
            </a:r>
            <a:r>
              <a:rPr lang="en-US" i="1" dirty="0">
                <a:latin typeface="Calibri" pitchFamily="34" charset="0"/>
              </a:rPr>
              <a:t>feedback</a:t>
            </a:r>
            <a:r>
              <a:rPr lang="en-US" dirty="0">
                <a:latin typeface="Calibri" pitchFamily="34" charset="0"/>
              </a:rPr>
              <a:t> function</a:t>
            </a:r>
          </a:p>
          <a:p>
            <a:pPr eaLnBrk="1" hangingPunct="1"/>
            <a:r>
              <a:rPr lang="en-US" b="1" dirty="0">
                <a:latin typeface="Calibri" pitchFamily="34" charset="0"/>
              </a:rPr>
              <a:t>   end for</a:t>
            </a:r>
          </a:p>
          <a:p>
            <a:pPr eaLnBrk="1" hangingPunct="1"/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 Learn 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new W using feedback</a:t>
            </a:r>
          </a:p>
          <a:p>
            <a:pPr eaLnBrk="1" hangingPunct="1"/>
            <a:r>
              <a:rPr lang="en-US" b="1" dirty="0">
                <a:latin typeface="Calibri" pitchFamily="34" charset="0"/>
              </a:rPr>
              <a:t>Until </a:t>
            </a:r>
            <a:r>
              <a:rPr lang="en-US" dirty="0">
                <a:latin typeface="Calibri" pitchFamily="34" charset="0"/>
              </a:rPr>
              <a:t>Convergence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3344" y="5152072"/>
            <a:ext cx="8763000" cy="1477328"/>
          </a:xfrm>
          <a:prstGeom prst="rect">
            <a:avLst/>
          </a:prstGeom>
          <a:solidFill>
            <a:srgbClr val="FFFFCC"/>
          </a:solidFill>
          <a:ln w="12700">
            <a:solidFill>
              <a:srgbClr val="FF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 smtClean="0">
                <a:latin typeface="+mn-lt"/>
              </a:rPr>
              <a:t>TRAIN: Try to get more positive examples (representations with positive feedback)</a:t>
            </a:r>
          </a:p>
          <a:p>
            <a:r>
              <a:rPr lang="en-US" b="1" dirty="0" smtClean="0">
                <a:latin typeface="+mn-lt"/>
              </a:rPr>
              <a:t>Direct (Binary) protocol</a:t>
            </a:r>
            <a:r>
              <a:rPr lang="en-US" b="1" dirty="0">
                <a:latin typeface="+mn-lt"/>
              </a:rPr>
              <a:t>: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 binary classifier on </a:t>
            </a:r>
            <a:r>
              <a:rPr lang="en-US" b="1" dirty="0" smtClean="0">
                <a:solidFill>
                  <a:srgbClr val="0033CC"/>
                </a:solidFill>
                <a:latin typeface="+mn-lt"/>
              </a:rPr>
              <a:t>Positive/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Negative </a:t>
            </a:r>
            <a:r>
              <a:rPr lang="en-US" b="1" dirty="0" smtClean="0">
                <a:latin typeface="+mn-lt"/>
              </a:rPr>
              <a:t>ex’s</a:t>
            </a:r>
            <a:endParaRPr lang="en-US" b="1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                   (</a:t>
            </a:r>
            <a:r>
              <a:rPr lang="en-US" b="1" dirty="0" smtClean="0">
                <a:latin typeface="+mn-lt"/>
              </a:rPr>
              <a:t>Problem: many good structures are being demoted</a:t>
            </a:r>
            <a:r>
              <a:rPr lang="en-US" dirty="0" smtClean="0">
                <a:latin typeface="+mn-lt"/>
              </a:rPr>
              <a:t>)</a:t>
            </a:r>
          </a:p>
          <a:p>
            <a:r>
              <a:rPr lang="en-US" b="1" dirty="0">
                <a:latin typeface="+mn-lt"/>
              </a:rPr>
              <a:t>Structured </a:t>
            </a:r>
            <a:r>
              <a:rPr lang="en-US" b="1" dirty="0" smtClean="0">
                <a:latin typeface="+mn-lt"/>
              </a:rPr>
              <a:t>Protocol: </a:t>
            </a:r>
            <a:r>
              <a:rPr lang="en-US" dirty="0" smtClean="0">
                <a:latin typeface="+mn-lt"/>
              </a:rPr>
              <a:t>Use only correct structures. </a:t>
            </a:r>
          </a:p>
          <a:p>
            <a:r>
              <a:rPr lang="en-US" b="1" dirty="0">
                <a:latin typeface="+mn-lt"/>
              </a:rPr>
              <a:t> </a:t>
            </a:r>
            <a:r>
              <a:rPr lang="en-US" b="1" dirty="0" smtClean="0">
                <a:latin typeface="+mn-lt"/>
              </a:rPr>
              <a:t>                   (Problem: ignores </a:t>
            </a:r>
            <a:r>
              <a:rPr lang="en-US" b="1" dirty="0">
                <a:latin typeface="+mn-lt"/>
              </a:rPr>
              <a:t>negative </a:t>
            </a:r>
            <a:r>
              <a:rPr lang="en-US" b="1" dirty="0" smtClean="0">
                <a:latin typeface="+mn-lt"/>
              </a:rPr>
              <a:t>feedback)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76800" y="152400"/>
            <a:ext cx="4191000" cy="923330"/>
          </a:xfrm>
          <a:prstGeom prst="rect">
            <a:avLst/>
          </a:prstGeom>
          <a:solidFill>
            <a:srgbClr val="FFFFCC"/>
          </a:solidFill>
          <a:ln w="12700">
            <a:solidFill>
              <a:srgbClr val="FF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 smtClean="0">
                <a:latin typeface="+mn-lt"/>
              </a:rPr>
              <a:t>Difficulty: </a:t>
            </a:r>
          </a:p>
          <a:p>
            <a:pPr marL="285750" indent="-285750" eaLnBrk="1" hangingPunct="1">
              <a:buFontTx/>
              <a:buChar char="-"/>
            </a:pPr>
            <a:r>
              <a:rPr lang="en-US" b="1" dirty="0" smtClean="0">
                <a:latin typeface="+mn-lt"/>
              </a:rPr>
              <a:t>Need to generate training examples</a:t>
            </a:r>
          </a:p>
          <a:p>
            <a:pPr marL="285750" indent="-285750" eaLnBrk="1" hangingPunct="1">
              <a:buFontTx/>
              <a:buChar char="-"/>
            </a:pPr>
            <a:r>
              <a:rPr lang="en-US" b="1" dirty="0" smtClean="0">
                <a:latin typeface="+mn-lt"/>
              </a:rPr>
              <a:t>Negative examples give no information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105400" y="1189672"/>
            <a:ext cx="3962400" cy="1477328"/>
          </a:xfrm>
          <a:prstGeom prst="rect">
            <a:avLst/>
          </a:prstGeom>
          <a:solidFill>
            <a:srgbClr val="FFFFCC"/>
          </a:solidFill>
          <a:ln w="12700">
            <a:solidFill>
              <a:srgbClr val="FF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b="1" dirty="0" smtClean="0">
                <a:latin typeface="+mn-lt"/>
              </a:rPr>
              <a:t>Basic Algorithm:</a:t>
            </a:r>
          </a:p>
          <a:p>
            <a:pPr marL="285750" indent="-285750" eaLnBrk="1" hangingPunct="1">
              <a:buFontTx/>
              <a:buChar char="-"/>
            </a:pPr>
            <a:r>
              <a:rPr lang="en-US" dirty="0" smtClean="0">
                <a:latin typeface="+mn-lt"/>
              </a:rPr>
              <a:t>Try to generate good structures</a:t>
            </a:r>
          </a:p>
          <a:p>
            <a:pPr marL="285750" indent="-285750" eaLnBrk="1" hangingPunct="1">
              <a:buFontTx/>
              <a:buChar char="-"/>
            </a:pPr>
            <a:r>
              <a:rPr lang="en-US" dirty="0" smtClean="0">
                <a:latin typeface="+mn-lt"/>
              </a:rPr>
              <a:t>Update parameters based on current examples</a:t>
            </a:r>
          </a:p>
          <a:p>
            <a:pPr marL="285750" indent="-285750" eaLnBrk="1" hangingPunct="1">
              <a:buFontTx/>
              <a:buChar char="-"/>
            </a:pPr>
            <a:r>
              <a:rPr lang="en-US" dirty="0" smtClean="0">
                <a:latin typeface="+mn-lt"/>
              </a:rPr>
              <a:t>Coarse use of incorrect structures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56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107701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8" grpId="0" animBg="1"/>
      <p:bldP spid="16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Empirical Evaluation </a:t>
            </a:r>
            <a:r>
              <a:rPr lang="en-US" sz="2000" dirty="0" smtClean="0">
                <a:solidFill>
                  <a:schemeClr val="tx1"/>
                </a:solidFill>
              </a:rPr>
              <a:t>[CoNLL’10,ACL’11, IJCAI’11]</a:t>
            </a:r>
          </a:p>
        </p:txBody>
      </p:sp>
      <p:sp>
        <p:nvSpPr>
          <p:cNvPr id="9830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458200" cy="4525963"/>
          </a:xfrm>
        </p:spPr>
        <p:txBody>
          <a:bodyPr/>
          <a:lstStyle/>
          <a:p>
            <a:pPr eaLnBrk="1" hangingPunct="1"/>
            <a:r>
              <a:rPr lang="en-US" smtClean="0"/>
              <a:t>Key Question: </a:t>
            </a:r>
            <a:r>
              <a:rPr lang="en-US" b="1" smtClean="0">
                <a:solidFill>
                  <a:schemeClr val="tx2"/>
                </a:solidFill>
              </a:rPr>
              <a:t>Can we learn from this type of supervision?</a:t>
            </a:r>
          </a:p>
          <a:p>
            <a:pPr lvl="1" eaLnBrk="1" hangingPunct="1"/>
            <a:endParaRPr lang="en-US" smtClean="0"/>
          </a:p>
        </p:txBody>
      </p:sp>
      <p:graphicFrame>
        <p:nvGraphicFramePr>
          <p:cNvPr id="1163319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594053"/>
              </p:ext>
            </p:extLst>
          </p:nvPr>
        </p:nvGraphicFramePr>
        <p:xfrm>
          <a:off x="762000" y="2133600"/>
          <a:ext cx="7620000" cy="2651760"/>
        </p:xfrm>
        <a:graphic>
          <a:graphicData uri="http://schemas.openxmlformats.org/drawingml/2006/table">
            <a:tbl>
              <a:tblPr/>
              <a:tblGrid>
                <a:gridCol w="3568700"/>
                <a:gridCol w="2025650"/>
                <a:gridCol w="2025650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Algorithm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# training structures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Test set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accuracy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No Learning: Initial Objective Fn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Binary signal: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Binary Protocol                      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22.2%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69.2 %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Binary signal: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Structured Protocol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73.2 %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Improved Protocol: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79.6%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WM*2007   (fully supervised – uses gold structures)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163290" name="Rectangle 5"/>
          <p:cNvSpPr>
            <a:spLocks noChangeArrowheads="1"/>
          </p:cNvSpPr>
          <p:nvPr/>
        </p:nvSpPr>
        <p:spPr bwMode="auto">
          <a:xfrm>
            <a:off x="810904" y="5202215"/>
            <a:ext cx="75438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*[WM]   Y.-W. Wong and R. Mooney. 2007. Learning synchronous grammars for semantic parsing with lambda calculus. ACL.</a:t>
            </a: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57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3141084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329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71684" name="Content Placeholder 2"/>
          <p:cNvSpPr>
            <a:spLocks noGrp="1"/>
          </p:cNvSpPr>
          <p:nvPr>
            <p:ph idx="4294967295"/>
          </p:nvPr>
        </p:nvSpPr>
        <p:spPr>
          <a:xfrm>
            <a:off x="762000" y="990600"/>
            <a:ext cx="83820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33CC"/>
                </a:solidFill>
              </a:rPr>
              <a:t>Constrained Conditional Models:</a:t>
            </a:r>
            <a:r>
              <a:rPr lang="en-US" dirty="0" smtClean="0"/>
              <a:t>  Computational Framework for global inference and a vehicle for incorporating knowledge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Direct supervision for structured NLP tasks is </a:t>
            </a:r>
            <a:r>
              <a:rPr lang="en-US" b="1" dirty="0" smtClean="0"/>
              <a:t>expensive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Indirect supervision is cheap and easy to obtain</a:t>
            </a:r>
          </a:p>
          <a:p>
            <a:pPr eaLnBrk="1" hangingPunct="1">
              <a:lnSpc>
                <a:spcPct val="80000"/>
              </a:lnSpc>
            </a:pPr>
            <a:endParaRPr lang="en-US" dirty="0" smtClean="0">
              <a:solidFill>
                <a:srgbClr val="0033CC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33CC"/>
                </a:solidFill>
              </a:rPr>
              <a:t>We suggested learning protocols for Indirect Supervision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Make use of simple, easy to get, binary supervision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Showed how to use it to learn structure and latent structures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0033CC"/>
                </a:solidFill>
              </a:rPr>
              <a:t>CCM Inference is key in propagating the simple supervision</a:t>
            </a:r>
          </a:p>
          <a:p>
            <a:pPr lvl="2" eaLnBrk="1" hangingPunct="1">
              <a:lnSpc>
                <a:spcPct val="80000"/>
              </a:lnSpc>
            </a:pPr>
            <a:endParaRPr lang="en-US" sz="1400" b="0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rgbClr val="0033CC"/>
                </a:solidFill>
              </a:rPr>
              <a:t>Learning Structures from Real World Feedback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Obtain binary supervision from “real world” interaction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Indirect supervision replaces direct supervision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7543800" y="6553200"/>
            <a:ext cx="914400" cy="228600"/>
          </a:xfrm>
        </p:spPr>
        <p:txBody>
          <a:bodyPr/>
          <a:lstStyle/>
          <a:p>
            <a:r>
              <a:rPr lang="en-US" altLang="zh-TW" dirty="0" smtClean="0"/>
              <a:t>5: </a:t>
            </a:r>
            <a:fld id="{D43FB4C0-4D58-45A9-9DCC-D985A8944047}" type="slidenum">
              <a:rPr lang="en-US" altLang="zh-TW" smtClean="0"/>
              <a:pPr/>
              <a:t>58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dirty="0" smtClean="0">
                <a:latin typeface="+mn-lt"/>
                <a:ea typeface="Arial Unicode MS" pitchFamily="34" charset="-120"/>
                <a:cs typeface="Arial Unicode MS" pitchFamily="34" charset="-120"/>
              </a:rPr>
              <a:t>Degree of Violations</a:t>
            </a:r>
          </a:p>
        </p:txBody>
      </p:sp>
      <p:sp>
        <p:nvSpPr>
          <p:cNvPr id="1030" name="Text Box 8"/>
          <p:cNvSpPr txBox="1">
            <a:spLocks noChangeArrowheads="1"/>
          </p:cNvSpPr>
          <p:nvPr/>
        </p:nvSpPr>
        <p:spPr bwMode="auto">
          <a:xfrm>
            <a:off x="3335338" y="21336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zh-TW" altLang="en-US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138" name="Group 66"/>
          <p:cNvGraphicFramePr>
            <a:graphicFrameLocks noGrp="1"/>
          </p:cNvGraphicFramePr>
          <p:nvPr/>
        </p:nvGraphicFramePr>
        <p:xfrm>
          <a:off x="381000" y="4648200"/>
          <a:ext cx="6629400" cy="1234440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Andersen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n-US" altLang="zh-TW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)=1</a:t>
                      </a:r>
                      <a:endParaRPr kumimoji="0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4" name="AutoShape 34"/>
          <p:cNvSpPr>
            <a:spLocks/>
          </p:cNvSpPr>
          <p:nvPr/>
        </p:nvSpPr>
        <p:spPr bwMode="auto">
          <a:xfrm>
            <a:off x="2514600" y="2438400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lvl="1"/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1 - if assigning y</a:t>
            </a:r>
            <a:r>
              <a:rPr lang="en-US" altLang="zh-TW" i="1" baseline="-25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to x</a:t>
            </a:r>
            <a:r>
              <a:rPr lang="en-US" altLang="zh-TW" i="1" baseline="-25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violates the constraint C </a:t>
            </a:r>
          </a:p>
          <a:p>
            <a:pPr lvl="1"/>
            <a:r>
              <a:rPr lang="en-US" altLang="zh-TW" i="1">
                <a:solidFill>
                  <a:schemeClr val="hlink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with respect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to assignment (x</a:t>
            </a:r>
            <a:r>
              <a:rPr lang="en-US" altLang="zh-TW" i="1" baseline="-25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,..,x</a:t>
            </a:r>
            <a:r>
              <a:rPr lang="en-US" altLang="zh-TW" b="1" i="1" baseline="-25000">
                <a:solidFill>
                  <a:schemeClr val="hlink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i-1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;y</a:t>
            </a:r>
            <a:r>
              <a:rPr lang="en-US" altLang="zh-TW" i="1" baseline="-25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,…,y</a:t>
            </a:r>
            <a:r>
              <a:rPr lang="en-US" altLang="zh-TW" b="1" i="1" baseline="-25000">
                <a:solidFill>
                  <a:schemeClr val="hlink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i-1</a:t>
            </a:r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lvl="1"/>
            <a:endParaRPr lang="en-US" altLang="zh-TW" i="1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lvl="1"/>
            <a:r>
              <a:rPr lang="en-US" altLang="zh-TW" i="1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0  - otherwise</a:t>
            </a:r>
          </a:p>
        </p:txBody>
      </p:sp>
      <p:sp>
        <p:nvSpPr>
          <p:cNvPr id="3103" name="Text Box 38"/>
          <p:cNvSpPr txBox="1">
            <a:spLocks noChangeArrowheads="1"/>
          </p:cNvSpPr>
          <p:nvPr/>
        </p:nvSpPr>
        <p:spPr bwMode="auto">
          <a:xfrm>
            <a:off x="533400" y="1066800"/>
            <a:ext cx="822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z="2000" dirty="0">
                <a:solidFill>
                  <a:srgbClr val="00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One </a:t>
            </a:r>
            <a:r>
              <a:rPr lang="en-US" altLang="zh-TW" sz="2000" dirty="0" smtClean="0">
                <a:solidFill>
                  <a:srgbClr val="00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possibility: </a:t>
            </a:r>
            <a:r>
              <a:rPr lang="en-US" altLang="zh-TW" sz="2000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Count </a:t>
            </a: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how many times the assignment </a:t>
            </a:r>
            <a:r>
              <a:rPr lang="en-US" altLang="zh-TW" sz="2000" dirty="0">
                <a:solidFill>
                  <a:srgbClr val="0033CC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violates a  </a:t>
            </a: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constraint </a:t>
            </a:r>
            <a:endParaRPr lang="en-US" altLang="zh-TW" sz="2000" dirty="0">
              <a:solidFill>
                <a:srgbClr val="FF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56" name="Rectangle 11"/>
          <p:cNvSpPr>
            <a:spLocks noChangeArrowheads="1"/>
          </p:cNvSpPr>
          <p:nvPr/>
        </p:nvSpPr>
        <p:spPr bwMode="auto">
          <a:xfrm>
            <a:off x="4724400" y="3697288"/>
            <a:ext cx="3949700" cy="711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1026" name="Content Placeholder 12"/>
          <p:cNvGraphicFramePr>
            <a:graphicFrameLocks noChangeAspect="1"/>
          </p:cNvGraphicFramePr>
          <p:nvPr/>
        </p:nvGraphicFramePr>
        <p:xfrm>
          <a:off x="4751388" y="3900488"/>
          <a:ext cx="3859212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Equation" r:id="rId6" imgW="2171520" imgH="228600" progId="Equation.DSMT4">
                  <p:embed/>
                </p:oleObj>
              </mc:Choice>
              <mc:Fallback>
                <p:oleObj name="Equation" r:id="rId6" imgW="2171520" imgH="228600" progId="Equation.DSMT4">
                  <p:embed/>
                  <p:pic>
                    <p:nvPicPr>
                      <p:cNvPr id="0" name="Content Placeholder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1388" y="3900488"/>
                        <a:ext cx="3859212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ight Arrow 15"/>
          <p:cNvSpPr/>
          <p:nvPr/>
        </p:nvSpPr>
        <p:spPr>
          <a:xfrm>
            <a:off x="3886200" y="3810000"/>
            <a:ext cx="685800" cy="381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3137" name="Group 65"/>
          <p:cNvGraphicFramePr>
            <a:graphicFrameLocks noGrp="1"/>
          </p:cNvGraphicFramePr>
          <p:nvPr/>
        </p:nvGraphicFramePr>
        <p:xfrm>
          <a:off x="381000" y="4572000"/>
          <a:ext cx="6629400" cy="1295401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</a:tblGrid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Andersen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)=1</a:t>
                      </a:r>
                      <a:endParaRPr kumimoji="0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)=1</a:t>
                      </a:r>
                      <a:endParaRPr kumimoji="0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" name="Text Box 37"/>
          <p:cNvSpPr txBox="1">
            <a:spLocks noChangeArrowheads="1"/>
          </p:cNvSpPr>
          <p:nvPr/>
        </p:nvSpPr>
        <p:spPr bwMode="auto">
          <a:xfrm>
            <a:off x="7086600" y="5029200"/>
            <a:ext cx="16764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2400">
                <a:latin typeface="+mn-lt"/>
                <a:ea typeface="Arial Unicode MS" pitchFamily="34" charset="-120"/>
                <a:cs typeface="Arial Unicode MS" pitchFamily="34" charset="-120"/>
              </a:rPr>
              <a:t>∑</a:t>
            </a:r>
            <a:r>
              <a:rPr lang="el-GR" sz="2400" i="1">
                <a:latin typeface="+mn-lt"/>
                <a:cs typeface="Arial" pitchFamily="34" charset="0"/>
              </a:rPr>
              <a:t>Φ</a:t>
            </a:r>
            <a:r>
              <a:rPr lang="en-US" altLang="zh-TW" sz="2400" i="1" baseline="-25000" dirty="0">
                <a:latin typeface="+mn-lt"/>
                <a:ea typeface="Arial Unicode MS" pitchFamily="34" charset="-120"/>
                <a:cs typeface="Arial Unicode MS" pitchFamily="34" charset="-120"/>
              </a:rPr>
              <a:t>c</a:t>
            </a:r>
            <a:r>
              <a:rPr lang="en-US" altLang="zh-TW" sz="2400" i="1" dirty="0">
                <a:latin typeface="+mn-lt"/>
                <a:ea typeface="Arial Unicode MS" pitchFamily="34" charset="-120"/>
                <a:cs typeface="Arial Unicode MS" pitchFamily="34" charset="-120"/>
              </a:rPr>
              <a:t>(y</a:t>
            </a:r>
            <a:r>
              <a:rPr lang="en-US" altLang="zh-TW" sz="2400" i="1" baseline="-25000" dirty="0">
                <a:latin typeface="+mn-lt"/>
                <a:ea typeface="Arial Unicode MS" pitchFamily="34" charset="-120"/>
                <a:cs typeface="Arial Unicode MS" pitchFamily="34" charset="-120"/>
              </a:rPr>
              <a:t>i</a:t>
            </a:r>
            <a:r>
              <a:rPr lang="en-US" altLang="zh-TW" sz="2400" i="1" dirty="0">
                <a:latin typeface="+mn-lt"/>
                <a:ea typeface="Arial Unicode MS" pitchFamily="34" charset="-120"/>
                <a:cs typeface="Arial Unicode MS" pitchFamily="34" charset="-120"/>
              </a:rPr>
              <a:t>) =1</a:t>
            </a:r>
          </a:p>
        </p:txBody>
      </p:sp>
      <p:sp>
        <p:nvSpPr>
          <p:cNvPr id="1099813" name="Text Box 37"/>
          <p:cNvSpPr txBox="1">
            <a:spLocks noChangeArrowheads="1"/>
          </p:cNvSpPr>
          <p:nvPr/>
        </p:nvSpPr>
        <p:spPr bwMode="auto">
          <a:xfrm>
            <a:off x="7162800" y="5105400"/>
            <a:ext cx="16764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sz="2400" dirty="0">
                <a:latin typeface="+mn-lt"/>
                <a:ea typeface="Arial Unicode MS" pitchFamily="34" charset="-120"/>
                <a:cs typeface="Arial Unicode MS" pitchFamily="34" charset="-120"/>
              </a:rPr>
              <a:t>∑</a:t>
            </a:r>
            <a:r>
              <a:rPr lang="el-GR" sz="2400" i="1" dirty="0">
                <a:latin typeface="+mn-lt"/>
                <a:cs typeface="Arial" pitchFamily="34" charset="0"/>
              </a:rPr>
              <a:t>Φ</a:t>
            </a:r>
            <a:r>
              <a:rPr lang="en-US" altLang="zh-TW" sz="2400" i="1" baseline="-25000" dirty="0">
                <a:latin typeface="+mn-lt"/>
                <a:ea typeface="Arial Unicode MS" pitchFamily="34" charset="-120"/>
                <a:cs typeface="Arial Unicode MS" pitchFamily="34" charset="-120"/>
              </a:rPr>
              <a:t>c</a:t>
            </a:r>
            <a:r>
              <a:rPr lang="en-US" altLang="zh-TW" sz="2400" i="1" dirty="0">
                <a:latin typeface="+mn-lt"/>
                <a:ea typeface="Arial Unicode MS" pitchFamily="34" charset="-120"/>
                <a:cs typeface="Arial Unicode MS" pitchFamily="34" charset="-120"/>
              </a:rPr>
              <a:t>(y</a:t>
            </a:r>
            <a:r>
              <a:rPr lang="en-US" altLang="zh-TW" sz="2400" i="1" baseline="-25000" dirty="0">
                <a:latin typeface="+mn-lt"/>
                <a:ea typeface="Arial Unicode MS" pitchFamily="34" charset="-120"/>
                <a:cs typeface="Arial Unicode MS" pitchFamily="34" charset="-120"/>
              </a:rPr>
              <a:t>j</a:t>
            </a:r>
            <a:r>
              <a:rPr lang="en-US" altLang="zh-TW" sz="2400" i="1" dirty="0">
                <a:latin typeface="+mn-lt"/>
                <a:ea typeface="Arial Unicode MS" pitchFamily="34" charset="-120"/>
                <a:cs typeface="Arial Unicode MS" pitchFamily="34" charset="-120"/>
              </a:rPr>
              <a:t>) =2</a:t>
            </a:r>
          </a:p>
        </p:txBody>
      </p:sp>
      <p:pic>
        <p:nvPicPr>
          <p:cNvPr id="1084" name="Content Placeholder 19" descr="TP_tmp.emf"/>
          <p:cNvPicPr>
            <a:picLocks noGrp="1" noChangeAspect="1"/>
          </p:cNvPicPr>
          <p:nvPr>
            <p:ph idx="1"/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3725" y="2590800"/>
            <a:ext cx="1273175" cy="415925"/>
          </a:xfrm>
        </p:spPr>
      </p:pic>
      <p:pic>
        <p:nvPicPr>
          <p:cNvPr id="1085" name="Picture 16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113" y="1600200"/>
            <a:ext cx="434181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8" name="Text Box 64"/>
          <p:cNvSpPr txBox="1">
            <a:spLocks noChangeArrowheads="1"/>
          </p:cNvSpPr>
          <p:nvPr/>
        </p:nvSpPr>
        <p:spPr bwMode="auto">
          <a:xfrm>
            <a:off x="304800" y="3657600"/>
            <a:ext cx="3378200" cy="711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alibri" pitchFamily="34" charset="0"/>
              </a:rPr>
              <a:t>State transition must occur on </a:t>
            </a:r>
          </a:p>
          <a:p>
            <a:r>
              <a:rPr lang="en-US" sz="2000">
                <a:latin typeface="Calibri" pitchFamily="34" charset="0"/>
              </a:rPr>
              <a:t>punctuations</a:t>
            </a:r>
            <a:r>
              <a:rPr lang="en-US" sz="2000">
                <a:solidFill>
                  <a:srgbClr val="FCC66E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6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6" grpId="0" animBg="1"/>
      <p:bldP spid="16" grpId="0" animBg="1"/>
      <p:bldP spid="18" grpId="0" animBg="1"/>
      <p:bldP spid="10998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Reason for using degree of violation</a:t>
            </a:r>
          </a:p>
        </p:txBody>
      </p:sp>
      <p:sp>
        <p:nvSpPr>
          <p:cNvPr id="2765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assignment might violate a constraint multiple times</a:t>
            </a:r>
          </a:p>
          <a:p>
            <a:pPr eaLnBrk="1" hangingPunct="1"/>
            <a:r>
              <a:rPr lang="en-US" dirty="0" smtClean="0"/>
              <a:t>Allows us to chose a solution with fewer constraint violations</a:t>
            </a:r>
          </a:p>
        </p:txBody>
      </p:sp>
      <p:graphicFrame>
        <p:nvGraphicFramePr>
          <p:cNvPr id="41013" name="Group 53"/>
          <p:cNvGraphicFramePr>
            <a:graphicFrameLocks noGrp="1"/>
          </p:cNvGraphicFramePr>
          <p:nvPr/>
        </p:nvGraphicFramePr>
        <p:xfrm>
          <a:off x="381000" y="4724400"/>
          <a:ext cx="6629400" cy="1370014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</a:tblGrid>
              <a:tr h="439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Andersen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BOOK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)=1</a:t>
                      </a:r>
                      <a:endParaRPr kumimoji="0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)=1</a:t>
                      </a:r>
                      <a:endParaRPr kumimoji="0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012" name="Group 52"/>
          <p:cNvGraphicFramePr>
            <a:graphicFrameLocks noGrp="1"/>
          </p:cNvGraphicFramePr>
          <p:nvPr/>
        </p:nvGraphicFramePr>
        <p:xfrm>
          <a:off x="381000" y="3048000"/>
          <a:ext cx="6629400" cy="1234440"/>
        </p:xfrm>
        <a:graphic>
          <a:graphicData uri="http://schemas.openxmlformats.org/drawingml/2006/table">
            <a:tbl>
              <a:tblPr/>
              <a:tblGrid>
                <a:gridCol w="1657350"/>
                <a:gridCol w="1657350"/>
                <a:gridCol w="1657350"/>
                <a:gridCol w="165735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Lars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Ole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Andersen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60EE2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AUTH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EDITOR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n-US" altLang="zh-TW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  <a:r>
                        <a:rPr kumimoji="0" lang="en-US" altLang="zh-TW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)=1</a:t>
                      </a:r>
                      <a:endParaRPr kumimoji="0" lang="en-US" altLang="zh-TW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Φ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c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(y</a:t>
                      </a:r>
                      <a:r>
                        <a:rPr kumimoji="0" lang="en-US" altLang="zh-TW" sz="20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  <a:r>
                        <a:rPr kumimoji="0" lang="en-US" altLang="zh-TW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 Unicode MS" pitchFamily="34" charset="-128"/>
                          <a:ea typeface="Arial Unicode MS" pitchFamily="34" charset="-128"/>
                          <a:cs typeface="Arial Unicode MS" pitchFamily="34" charset="-128"/>
                        </a:rPr>
                        <a:t>)=0</a:t>
                      </a:r>
                      <a:endParaRPr kumimoji="0" lang="el-GR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 Unicode MS" pitchFamily="34" charset="-128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00" name="Rectangle 9"/>
          <p:cNvSpPr>
            <a:spLocks noChangeArrowheads="1"/>
          </p:cNvSpPr>
          <p:nvPr/>
        </p:nvSpPr>
        <p:spPr bwMode="auto">
          <a:xfrm>
            <a:off x="7010400" y="4181475"/>
            <a:ext cx="2057400" cy="923925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457200" defTabSz="457200">
              <a:spcBef>
                <a:spcPts val="500"/>
              </a:spcBef>
              <a:buClr>
                <a:srgbClr val="FCC66E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dirty="0">
                <a:latin typeface="+mj-lt"/>
              </a:rPr>
              <a:t>       The first one is better because of </a:t>
            </a:r>
            <a:r>
              <a:rPr lang="en-US" altLang="zh-TW" dirty="0">
                <a:latin typeface="+mj-lt"/>
                <a:ea typeface="Arial Unicode MS" pitchFamily="34" charset="-128"/>
                <a:cs typeface="Arial Unicode MS" pitchFamily="34" charset="-128"/>
              </a:rPr>
              <a:t>d(y,1</a:t>
            </a:r>
            <a:r>
              <a:rPr lang="en-US" altLang="zh-TW" baseline="-25000" dirty="0">
                <a:latin typeface="+mj-lt"/>
                <a:ea typeface="Arial Unicode MS" pitchFamily="34" charset="-128"/>
                <a:cs typeface="Arial Unicode MS" pitchFamily="34" charset="-128"/>
              </a:rPr>
              <a:t>c(X)</a:t>
            </a:r>
            <a:r>
              <a:rPr lang="en-US" altLang="zh-TW" dirty="0">
                <a:latin typeface="+mj-lt"/>
                <a:ea typeface="Arial Unicode MS" pitchFamily="34" charset="-128"/>
                <a:cs typeface="Arial Unicode MS" pitchFamily="34" charset="-128"/>
              </a:rPr>
              <a:t>)!</a:t>
            </a:r>
            <a:r>
              <a:rPr lang="en-US" dirty="0">
                <a:latin typeface="+mj-lt"/>
              </a:rPr>
              <a:t> 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7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Learning the constraints’ weights</a:t>
            </a:r>
          </a:p>
        </p:txBody>
      </p:sp>
      <p:sp>
        <p:nvSpPr>
          <p:cNvPr id="3277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 b="1" dirty="0" smtClean="0">
              <a:solidFill>
                <a:srgbClr val="0033CC"/>
              </a:solidFill>
            </a:endParaRPr>
          </a:p>
          <a:p>
            <a:pPr marL="342900" lvl="1" indent="-342900" eaLnBrk="1" hangingPunct="1"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2400" b="1" dirty="0" smtClean="0">
              <a:solidFill>
                <a:srgbClr val="0033CC"/>
              </a:solidFill>
            </a:endParaRPr>
          </a:p>
          <a:p>
            <a:pPr marL="342900" lvl="1" indent="-342900" eaLnBrk="1" hangingPunct="1"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b="1" dirty="0" smtClean="0">
                <a:solidFill>
                  <a:srgbClr val="0033CC"/>
                </a:solidFill>
              </a:rPr>
              <a:t>Strategy 1: Independently of learning the model </a:t>
            </a:r>
          </a:p>
          <a:p>
            <a:pPr marL="342900" lvl="1" indent="-342900" eaLnBrk="1" hangingPunct="1"/>
            <a:r>
              <a:rPr lang="en-US" dirty="0" smtClean="0"/>
              <a:t>Handle the learning parameters </a:t>
            </a:r>
            <a:r>
              <a:rPr lang="en-US" dirty="0" smtClean="0">
                <a:latin typeface="cmmi10" pitchFamily="34" charset="0"/>
              </a:rPr>
              <a:t>¸</a:t>
            </a:r>
            <a:r>
              <a:rPr lang="en-US" dirty="0" smtClean="0"/>
              <a:t>  and the penalty </a:t>
            </a:r>
            <a:r>
              <a:rPr lang="en-US" dirty="0" smtClean="0">
                <a:latin typeface="cmmi10" pitchFamily="34" charset="0"/>
              </a:rPr>
              <a:t>½</a:t>
            </a:r>
            <a:r>
              <a:rPr lang="en-US" dirty="0" smtClean="0"/>
              <a:t>  separately</a:t>
            </a:r>
          </a:p>
          <a:p>
            <a:pPr marL="342900" lvl="1" indent="-342900" eaLnBrk="1" hangingPunct="1"/>
            <a:r>
              <a:rPr lang="en-US" dirty="0" smtClean="0"/>
              <a:t>Learn a feature model and a constraint model</a:t>
            </a:r>
          </a:p>
          <a:p>
            <a:pPr marL="342900" lvl="1" indent="-342900" eaLnBrk="1" hangingPunct="1"/>
            <a:r>
              <a:rPr lang="en-US" dirty="0" smtClean="0"/>
              <a:t>Similar to L+I, but also learn the penalty weights</a:t>
            </a:r>
          </a:p>
          <a:p>
            <a:pPr marL="342900" lvl="1" indent="-342900" eaLnBrk="1" hangingPunct="1"/>
            <a:r>
              <a:rPr lang="en-US" dirty="0" smtClean="0"/>
              <a:t>Keep the model simple</a:t>
            </a:r>
          </a:p>
          <a:p>
            <a:pPr marL="342900" lvl="1" indent="-342900" eaLnBrk="1" hangingPunct="1">
              <a:buFont typeface="Wingdings" pitchFamily="2" charset="2"/>
              <a:buNone/>
            </a:pPr>
            <a:endParaRPr lang="en-US" dirty="0" smtClean="0"/>
          </a:p>
          <a:p>
            <a:pPr marL="342900" lvl="1" indent="-342900" eaLnBrk="1" hangingPunct="1"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b="1" dirty="0" smtClean="0">
                <a:solidFill>
                  <a:srgbClr val="0033CC"/>
                </a:solidFill>
              </a:rPr>
              <a:t>Strategy 2: Jointly, along with learning the model </a:t>
            </a:r>
          </a:p>
          <a:p>
            <a:pPr marL="342900" lvl="1" indent="-342900" eaLnBrk="1" hangingPunct="1"/>
            <a:r>
              <a:rPr lang="en-US" dirty="0" smtClean="0"/>
              <a:t>Handle the learning parameters  </a:t>
            </a:r>
            <a:r>
              <a:rPr lang="en-US" dirty="0" smtClean="0">
                <a:latin typeface="cmmi10" pitchFamily="34" charset="0"/>
              </a:rPr>
              <a:t>¸</a:t>
            </a:r>
            <a:r>
              <a:rPr lang="en-US" dirty="0" smtClean="0"/>
              <a:t>  and the penalty </a:t>
            </a:r>
            <a:r>
              <a:rPr lang="en-US" dirty="0" smtClean="0">
                <a:latin typeface="cmmi10" pitchFamily="34" charset="0"/>
              </a:rPr>
              <a:t>½</a:t>
            </a:r>
            <a:r>
              <a:rPr lang="en-US" dirty="0" smtClean="0"/>
              <a:t>  together</a:t>
            </a:r>
          </a:p>
          <a:p>
            <a:pPr marL="342900" lvl="1" indent="-342900" eaLnBrk="1" hangingPunct="1"/>
            <a:r>
              <a:rPr lang="en-US" dirty="0" smtClean="0"/>
              <a:t>Treat soft constraints as high order features</a:t>
            </a:r>
          </a:p>
          <a:p>
            <a:pPr marL="342900" lvl="1" indent="-342900" eaLnBrk="1" hangingPunct="1"/>
            <a:r>
              <a:rPr lang="en-US" dirty="0" smtClean="0"/>
              <a:t>Similar to IBT, but also learn the penalty weights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pic>
        <p:nvPicPr>
          <p:cNvPr id="28680" name="Picture 1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8" y="1174750"/>
            <a:ext cx="58070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676400" y="1143000"/>
            <a:ext cx="5943600" cy="762000"/>
            <a:chOff x="1676400" y="1143000"/>
            <a:chExt cx="5943600" cy="762000"/>
          </a:xfrm>
        </p:grpSpPr>
        <p:sp>
          <p:nvSpPr>
            <p:cNvPr id="10" name="Rectangle 9"/>
            <p:cNvSpPr/>
            <p:nvPr/>
          </p:nvSpPr>
          <p:spPr>
            <a:xfrm>
              <a:off x="1676400" y="1219200"/>
              <a:ext cx="1981200" cy="60960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4800" y="1143000"/>
              <a:ext cx="3505200" cy="762000"/>
            </a:xfrm>
            <a:prstGeom prst="rect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219200" y="1066800"/>
            <a:ext cx="6553200" cy="9906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8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Strategy 1: Independently of learning the model </a:t>
            </a:r>
          </a:p>
        </p:txBody>
      </p:sp>
      <p:sp>
        <p:nvSpPr>
          <p:cNvPr id="29700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Model: (First order) Hidden Markov Model P</a:t>
            </a:r>
            <a:r>
              <a:rPr lang="en-US" baseline="-25000" dirty="0" smtClean="0">
                <a:latin typeface="cmmi10"/>
              </a:rPr>
              <a:t>¸</a:t>
            </a:r>
            <a:r>
              <a:rPr lang="en-US" dirty="0" smtClean="0"/>
              <a:t> 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</a:p>
          <a:p>
            <a:pPr eaLnBrk="1" hangingPunct="1"/>
            <a:r>
              <a:rPr lang="en-US" dirty="0" smtClean="0"/>
              <a:t>Constraints: long distance constraints</a:t>
            </a:r>
          </a:p>
          <a:p>
            <a:pPr lvl="1" eaLnBrk="1" hangingPunct="1"/>
            <a:r>
              <a:rPr lang="en-US" dirty="0" smtClean="0"/>
              <a:t>The </a:t>
            </a:r>
            <a:r>
              <a:rPr lang="en-US" dirty="0" smtClean="0"/>
              <a:t>coefficient of </a:t>
            </a:r>
            <a:r>
              <a:rPr lang="en-US" dirty="0" err="1" smtClean="0"/>
              <a:t>i-th</a:t>
            </a:r>
            <a:r>
              <a:rPr lang="en-US" dirty="0" smtClean="0"/>
              <a:t> </a:t>
            </a:r>
            <a:r>
              <a:rPr lang="en-US" dirty="0" smtClean="0"/>
              <a:t>the constraint:</a:t>
            </a:r>
          </a:p>
          <a:p>
            <a:pPr lvl="3" eaLnBrk="1" hangingPunct="1"/>
            <a:r>
              <a:rPr lang="en-US" dirty="0" smtClean="0"/>
              <a:t>The probability that the </a:t>
            </a:r>
            <a:r>
              <a:rPr lang="en-US" dirty="0" err="1" smtClean="0"/>
              <a:t>i-th</a:t>
            </a:r>
            <a:r>
              <a:rPr lang="en-US" dirty="0" smtClean="0"/>
              <a:t> constraint </a:t>
            </a:r>
            <a:r>
              <a:rPr lang="en-US" dirty="0" err="1" smtClean="0">
                <a:latin typeface="Calibri"/>
              </a:rPr>
              <a:t>C</a:t>
            </a:r>
            <a:r>
              <a:rPr lang="en-US" baseline="-25000" dirty="0" err="1" smtClean="0">
                <a:latin typeface="Calibri"/>
              </a:rPr>
              <a:t>i</a:t>
            </a:r>
            <a:r>
              <a:rPr lang="en-US" dirty="0" smtClean="0"/>
              <a:t> is violated </a:t>
            </a:r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0033CC"/>
                </a:solidFill>
              </a:rPr>
              <a:t>This is correct under the Product </a:t>
            </a:r>
            <a:r>
              <a:rPr lang="en-US" dirty="0" smtClean="0">
                <a:solidFill>
                  <a:srgbClr val="0033CC"/>
                </a:solidFill>
              </a:rPr>
              <a:t>of </a:t>
            </a:r>
            <a:r>
              <a:rPr lang="en-US" dirty="0" smtClean="0">
                <a:solidFill>
                  <a:srgbClr val="0033CC"/>
                </a:solidFill>
              </a:rPr>
              <a:t>Experts assumption</a:t>
            </a:r>
            <a:endParaRPr lang="en-US" dirty="0" smtClean="0">
              <a:solidFill>
                <a:srgbClr val="0033CC"/>
              </a:solidFill>
            </a:endParaRP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The learning problem</a:t>
            </a:r>
          </a:p>
          <a:p>
            <a:pPr lvl="1" eaLnBrk="1" hangingPunct="1"/>
            <a:r>
              <a:rPr lang="en-US" dirty="0" smtClean="0"/>
              <a:t>Given labeled data, estimate </a:t>
            </a:r>
            <a:r>
              <a:rPr lang="en-US" dirty="0" smtClean="0">
                <a:latin typeface="cmmi10"/>
              </a:rPr>
              <a:t>¸</a:t>
            </a:r>
            <a:r>
              <a:rPr lang="en-US" dirty="0" smtClean="0"/>
              <a:t> and </a:t>
            </a:r>
            <a:r>
              <a:rPr lang="en-US" dirty="0" smtClean="0">
                <a:latin typeface="Calibri"/>
              </a:rPr>
              <a:t>P(</a:t>
            </a:r>
            <a:r>
              <a:rPr lang="en-US" dirty="0" err="1" smtClean="0">
                <a:latin typeface="Calibri"/>
              </a:rPr>
              <a:t>C</a:t>
            </a:r>
            <a:r>
              <a:rPr lang="en-US" baseline="-25000" dirty="0" err="1" smtClean="0">
                <a:latin typeface="Calibri"/>
              </a:rPr>
              <a:t>i</a:t>
            </a:r>
            <a:r>
              <a:rPr lang="en-US" dirty="0" smtClean="0"/>
              <a:t> = 1)</a:t>
            </a:r>
          </a:p>
          <a:p>
            <a:pPr lvl="1" eaLnBrk="1" hangingPunct="1"/>
            <a:r>
              <a:rPr lang="en-US" dirty="0" smtClean="0"/>
              <a:t>For one labeled example,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Training: Maximize the score of all labeled examples!</a:t>
            </a:r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dirty="0" smtClean="0"/>
              <a:t> 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29706" name="Picture 27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986338"/>
            <a:ext cx="7062788" cy="347662"/>
          </a:xfrm>
          <a:prstGeom prst="rect">
            <a:avLst/>
          </a:prstGeom>
          <a:noFill/>
          <a:ln w="127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5: </a:t>
            </a:r>
            <a:fld id="{D43FB4C0-4D58-45A9-9DCC-D985A8944047}" type="slidenum">
              <a:rPr lang="en-US" altLang="zh-TW" smtClean="0"/>
              <a:pPr/>
              <a:t>9</a:t>
            </a:fld>
            <a:endParaRPr lang="en-US" altLang="zh-TW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  <p:tag name="FIRSTDANR@YOZKPGTFUVWXY5MI" val="2971"/>
  <p:tag name="FIRSTMING2DWEI@BJITYTUZXFHJKKVR" val="3797"/>
  <p:tag name="DEFAULTDISPLAYSOURCE" val="\documentclass{article}\pagestyle{empty}&#10;\begin{document}&#10;&#10;\end{document}&#10;"/>
  <p:tag name="EMBEDFONTS" val="1"/>
  <p:tag name="FIRSTGOLDWAS1@TDTIUENFUVWYY5H6" val="45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log \textsc{Score}(x,y) =  \lambda \cdot F(x,y) - \sum_{i=1}^K \rho_i d(y,1_{C_i(x)})&#10;    + c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37"/>
  <p:tag name="PICTUREFILESIZE" val="1571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x_{y} w^T \phi(x,y)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69"/>
  <p:tag name="PICTUREFILESIZE" val="466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in_{w}\frac{\|w\|^2}{2} + C\sum_{i=1}^l L_S(x_i,y_i, w)$,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50"/>
  <p:tag name="PICTUREFILESIZE" val="1164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in_{w} \frac{1}{2} \|w\|^2 - \sum_{i} \log P(y_i|x_i, w)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44"/>
  <p:tag name="PICTUREFILESIZE" val="1104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P(y|x,w) = \frac{exp(w^T\phi(x,y))}{\sum_{\hat{y}} exp(w^T\phi(x,\hat{y}))}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26"/>
  <p:tag name="PICTUREFILESIZE" val="151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x  template TPT1  env TPENV1  fore 0  back 16777215  eqnno 3"/>
  <p:tag name="FILENAME" val="TP_tmp"/>
  <p:tag name="ORIGWIDTH" val="2"/>
  <p:tag name="PICTUREFILESIZE" val="96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"/>
  <p:tag name="PICTUREFILESIZE" val="77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x  template TPT1  env TPENV1  fore 0  back 16777215  eqnno 3"/>
  <p:tag name="FILENAME" val="TP_tmp"/>
  <p:tag name="ORIGWIDTH" val="2"/>
  <p:tag name="PICTUREFILESIZE" val="96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"/>
  <p:tag name="PICTUREFILESIZE" val="77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x  template TPT1  env TPENV1  fore 0  back 16777215  eqnno 3"/>
  <p:tag name="FILENAME" val="TP_tmp"/>
  <p:tag name="ORIGWIDTH" val="2"/>
  <p:tag name="PICTUREFILESIZE" val="96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-\sum_{i=1}^K \rho_k d(y,1_{C_i(x)})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94"/>
  <p:tag name="PICTUREFILESIZE" val="856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"/>
  <p:tag name="PICTUREFILESIZE" val="77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x  template TPT1  env TPENV1  fore 0  back 16777215  eqnno 3"/>
  <p:tag name="FILENAME" val="TP_tmp"/>
  <p:tag name="ORIGWIDTH" val="2"/>
  <p:tag name="PICTUREFILESIZE" val="96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"/>
  <p:tag name="PICTUREFILESIZE" val="7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rho_i = \infty  template TPT1  env TPENV1  fore 0  back 16777215  eqnno 1"/>
  <p:tag name="FILENAME" val="TP_tmp"/>
  <p:tag name="ORIGWIDTH" val="34"/>
  <p:tag name="PICTUREFILESIZE" val="246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phi_{C}(y_j) = 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42"/>
  <p:tag name="PICTUREFILESIZE" val="33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d(y,1_{C(x)}) = \sum_{j=1}^T \phi_{C}(y_j) 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15"/>
  <p:tag name="PICTUREFILESIZE" val="966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lambda \cdot F(x,y) -\sum_{i=1}^K \rho_k d(y,1_{C_i(x)})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41"/>
  <p:tag name="PICTUREFILESIZE" val="1175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&#10;\begin{document}&#10;\begin{equation*}&#10;\begin{split}&#10;\textsc{Score}(x,y)&amp; = \text{HMM Probability} \times \text{&#10;    Constraint Violation Score} \\ &#10;\end {split}&#10;\end{equation*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78"/>
  <p:tag name="PICTUREFILESIZE" val="750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&#10;\begin{document}&#10;\begin{equation*}&#10;\begin{split}&#10;\textsc{Score}(x,y)&amp; = \text{HMM Probability} \times \text{&#10;    Constraint Violation Score} \\ &#10;\end {split}&#10;\end{equation*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78"/>
  <p:tag name="PICTUREFILESIZE" val="750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rho_i = -\log\frac{P(C_i=1)}{P(C_i=0)}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81"/>
  <p:tag name="PICTUREFILESIZE" val="8544"/>
</p:tagLst>
</file>

<file path=ppt/theme/theme1.xml><?xml version="1.0" encoding="utf-8"?>
<a:theme xmlns:a="http://schemas.openxmlformats.org/drawingml/2006/main" name="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vasin_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vasin_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ccg</Template>
  <TotalTime>37115</TotalTime>
  <Words>4396</Words>
  <Application>Microsoft Office PowerPoint</Application>
  <PresentationFormat>On-screen Show (4:3)</PresentationFormat>
  <Paragraphs>956</Paragraphs>
  <Slides>58</Slides>
  <Notes>26</Notes>
  <HiddenSlides>2</HiddenSlides>
  <MMClips>0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82" baseType="lpstr">
      <vt:lpstr>Arial</vt:lpstr>
      <vt:lpstr>Symbol</vt:lpstr>
      <vt:lpstr>Helvetica</vt:lpstr>
      <vt:lpstr>Cambria Math</vt:lpstr>
      <vt:lpstr>Tahoma</vt:lpstr>
      <vt:lpstr>Arial Unicode MS</vt:lpstr>
      <vt:lpstr>Tempus Sans ITC</vt:lpstr>
      <vt:lpstr>Century Gothic</vt:lpstr>
      <vt:lpstr>cmmi10</vt:lpstr>
      <vt:lpstr>Wingdings</vt:lpstr>
      <vt:lpstr>Palatino Linotype</vt:lpstr>
      <vt:lpstr>Constantia</vt:lpstr>
      <vt:lpstr>Courier New</vt:lpstr>
      <vt:lpstr>新細明體</vt:lpstr>
      <vt:lpstr>cmsy10</vt:lpstr>
      <vt:lpstr>cmr10</vt:lpstr>
      <vt:lpstr>Calibri</vt:lpstr>
      <vt:lpstr>Aharoni</vt:lpstr>
      <vt:lpstr>Times New Roman</vt:lpstr>
      <vt:lpstr>ccg</vt:lpstr>
      <vt:lpstr>vasin_CCG</vt:lpstr>
      <vt:lpstr>1_vasin_CCG</vt:lpstr>
      <vt:lpstr>Equation</vt:lpstr>
      <vt:lpstr>משוואה</vt:lpstr>
      <vt:lpstr>Part 5: Constraints Driven Learning Chang, Ratinov, Roth (MLJ’12, ACL’07) </vt:lpstr>
      <vt:lpstr>Training Constrained Conditional Models </vt:lpstr>
      <vt:lpstr>Soft Constraints</vt:lpstr>
      <vt:lpstr>PowerPoint Presentation</vt:lpstr>
      <vt:lpstr> Examples of Constraints </vt:lpstr>
      <vt:lpstr>Degree of Violations</vt:lpstr>
      <vt:lpstr>Reason for using degree of violation</vt:lpstr>
      <vt:lpstr>Learning the constraints’ weights</vt:lpstr>
      <vt:lpstr>Strategy 1: Independently of learning the model </vt:lpstr>
      <vt:lpstr>Strategy 1: Independently of learning the model (cont.)</vt:lpstr>
      <vt:lpstr>Strategy 2: Jointly, along with learning the model </vt:lpstr>
      <vt:lpstr>Learning constraint penalty with CRF</vt:lpstr>
      <vt:lpstr>Summary: Learning constraints’ weights</vt:lpstr>
      <vt:lpstr>Training Constrained Conditional Models </vt:lpstr>
      <vt:lpstr>Dealing with lack of supervision</vt:lpstr>
      <vt:lpstr>Role of Constraints: Encoding Prior Knowledge</vt:lpstr>
      <vt:lpstr>Guiding (Semi-Supervised) Learning with Constraints</vt:lpstr>
      <vt:lpstr>PowerPoint Presentation</vt:lpstr>
      <vt:lpstr>Train and Test With Constraints</vt:lpstr>
      <vt:lpstr>Value of Constraints in Semi-Supervised Learning</vt:lpstr>
      <vt:lpstr>CoDL as Constrained Hard EM</vt:lpstr>
      <vt:lpstr>Constrained EM: Two Versions</vt:lpstr>
      <vt:lpstr>Which (Constrained) EM to use?</vt:lpstr>
      <vt:lpstr>Unified EM (UEM)</vt:lpstr>
      <vt:lpstr>Effect of Changing °</vt:lpstr>
      <vt:lpstr>Unifying Existing EM Algorithms</vt:lpstr>
      <vt:lpstr>Unsupervised POS tagging: Different EM instantiations</vt:lpstr>
      <vt:lpstr>Summary: Constraints as Supervision</vt:lpstr>
      <vt:lpstr>Training Constrained Conditional Models </vt:lpstr>
      <vt:lpstr>Different types of structured learning tasks</vt:lpstr>
      <vt:lpstr>Textual Entailment</vt:lpstr>
      <vt:lpstr>Paraphrase Identification</vt:lpstr>
      <vt:lpstr>Structured output learning</vt:lpstr>
      <vt:lpstr>Standard Binary Classification problem</vt:lpstr>
      <vt:lpstr>Binary classification problem with latent representation</vt:lpstr>
      <vt:lpstr>Algorithms: Two Conceptual Approaches </vt:lpstr>
      <vt:lpstr>Learning with Constrained Latent Representation (LCLR): Intuition</vt:lpstr>
      <vt:lpstr>Optimization</vt:lpstr>
      <vt:lpstr>Iterative Objective Function Learning</vt:lpstr>
      <vt:lpstr>Learning with Constrained Latent Representation (LCLR): Framework</vt:lpstr>
      <vt:lpstr>Experimental Results</vt:lpstr>
      <vt:lpstr>Summary</vt:lpstr>
      <vt:lpstr>Training Constrained Conditional Models </vt:lpstr>
      <vt:lpstr>Indirect supervision for Structured Prediction</vt:lpstr>
      <vt:lpstr>PowerPoint Presentation</vt:lpstr>
      <vt:lpstr>Structured Prediction</vt:lpstr>
      <vt:lpstr>Companion Task Binary Label as Indirect Supervision</vt:lpstr>
      <vt:lpstr>Learning Structure with Indirect Supervision</vt:lpstr>
      <vt:lpstr>Joint Learning Framework</vt:lpstr>
      <vt:lpstr>Experimental Result</vt:lpstr>
      <vt:lpstr>Experimental Result</vt:lpstr>
      <vt:lpstr>Relations to Other Frameworks</vt:lpstr>
      <vt:lpstr>More on Dealing with minimal of supervision</vt:lpstr>
      <vt:lpstr>Connecting Language to the World</vt:lpstr>
      <vt:lpstr>Real World Feedback</vt:lpstr>
      <vt:lpstr>Response Based Learning </vt:lpstr>
      <vt:lpstr>Empirical Evaluation [CoNLL’10,ACL’11, IJCAI’11]</vt:lpstr>
      <vt:lpstr>Summary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CCMs</dc:title>
  <dc:subject>Invited Talk ICMLA Dec. 2008</dc:subject>
  <dc:creator>Dan Roth</dc:creator>
  <cp:lastModifiedBy>Roth, Dan</cp:lastModifiedBy>
  <cp:revision>652</cp:revision>
  <dcterms:created xsi:type="dcterms:W3CDTF">2004-04-28T22:21:11Z</dcterms:created>
  <dcterms:modified xsi:type="dcterms:W3CDTF">2013-10-04T07:05:12Z</dcterms:modified>
</cp:coreProperties>
</file>