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6338" r:id="rId1"/>
    <p:sldMasterId id="2147486349" r:id="rId2"/>
    <p:sldMasterId id="2147486371" r:id="rId3"/>
  </p:sldMasterIdLst>
  <p:notesMasterIdLst>
    <p:notesMasterId r:id="rId23"/>
  </p:notesMasterIdLst>
  <p:handoutMasterIdLst>
    <p:handoutMasterId r:id="rId24"/>
  </p:handoutMasterIdLst>
  <p:sldIdLst>
    <p:sldId id="950" r:id="rId4"/>
    <p:sldId id="938" r:id="rId5"/>
    <p:sldId id="951" r:id="rId6"/>
    <p:sldId id="940" r:id="rId7"/>
    <p:sldId id="942" r:id="rId8"/>
    <p:sldId id="854" r:id="rId9"/>
    <p:sldId id="855" r:id="rId10"/>
    <p:sldId id="856" r:id="rId11"/>
    <p:sldId id="857" r:id="rId12"/>
    <p:sldId id="943" r:id="rId13"/>
    <p:sldId id="946" r:id="rId14"/>
    <p:sldId id="949" r:id="rId15"/>
    <p:sldId id="945" r:id="rId16"/>
    <p:sldId id="851" r:id="rId17"/>
    <p:sldId id="852" r:id="rId18"/>
    <p:sldId id="853" r:id="rId19"/>
    <p:sldId id="858" r:id="rId20"/>
    <p:sldId id="859" r:id="rId21"/>
    <p:sldId id="935" r:id="rId22"/>
  </p:sldIdLst>
  <p:sldSz cx="9144000" cy="6858000" type="screen4x3"/>
  <p:notesSz cx="9601200" cy="7315200"/>
  <p:embeddedFontLst>
    <p:embeddedFont>
      <p:font typeface="Calibri" panose="020F0502020204030204" pitchFamily="34" charset="0"/>
      <p:regular r:id="rId25"/>
      <p:bold r:id="rId26"/>
      <p:italic r:id="rId27"/>
      <p:boldItalic r:id="rId28"/>
    </p:embeddedFont>
    <p:embeddedFont>
      <p:font typeface="Tempus Sans ITC" panose="04020404030D07020202" pitchFamily="82" charset="0"/>
      <p:regular r:id="rId29"/>
    </p:embeddedFont>
    <p:embeddedFont>
      <p:font typeface="Arial Unicode MS" panose="020B0604020202020204" pitchFamily="34" charset="-128"/>
      <p:regular r:id="rId30"/>
    </p:embeddedFont>
  </p:embeddedFontLst>
  <p:custDataLst>
    <p:tags r:id="rId31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0000"/>
    <a:srgbClr val="0033CC"/>
    <a:srgbClr val="008000"/>
    <a:srgbClr val="0066FF"/>
    <a:srgbClr val="000080"/>
    <a:srgbClr val="00FF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528" autoAdjust="0"/>
    <p:restoredTop sz="79442" autoAdjust="0"/>
  </p:normalViewPr>
  <p:slideViewPr>
    <p:cSldViewPr>
      <p:cViewPr varScale="1">
        <p:scale>
          <a:sx n="74" d="100"/>
          <a:sy n="74" d="100"/>
        </p:scale>
        <p:origin x="-74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643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font" Target="fonts/font2.fntdata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font" Target="fonts/font1.fntdata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handoutMaster" Target="handoutMasters/handoutMaster1.xml"/><Relationship Id="rId32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notesMaster" Target="notesMasters/notesMaster1.xml"/><Relationship Id="rId28" Type="http://schemas.openxmlformats.org/officeDocument/2006/relationships/font" Target="fonts/font4.fntdata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ags" Target="tags/tag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font" Target="fonts/font3.fntdata"/><Relationship Id="rId30" Type="http://schemas.openxmlformats.org/officeDocument/2006/relationships/font" Target="fonts/font6.fntdata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160838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6860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438775" y="0"/>
            <a:ext cx="4160838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6860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948488"/>
            <a:ext cx="4160838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6860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438775" y="6948488"/>
            <a:ext cx="4160838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Times New Roman" pitchFamily="18" charset="0"/>
              </a:defRPr>
            </a:lvl1pPr>
          </a:lstStyle>
          <a:p>
            <a:fld id="{8A9A48ED-7567-4680-8270-117FC62D76C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2293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160838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440363" y="0"/>
            <a:ext cx="4160837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971800" y="549275"/>
            <a:ext cx="3657600" cy="27432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79525" y="3475038"/>
            <a:ext cx="7042150" cy="329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950075"/>
            <a:ext cx="4160838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440363" y="6950075"/>
            <a:ext cx="4160837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Times New Roman" pitchFamily="18" charset="0"/>
              </a:defRPr>
            </a:lvl1pPr>
          </a:lstStyle>
          <a:p>
            <a:fld id="{25D39DF4-84D5-4E25-8721-BBABA3D6799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1692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5536B077-681A-4ED2-B157-2A15DA519006}" type="slidenum">
              <a:rPr lang="en-US">
                <a:latin typeface="Times New Roman" pitchFamily="18" charset="0"/>
              </a:rPr>
              <a:pPr eaLnBrk="1" hangingPunct="1"/>
              <a:t>2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29699" name="Rectangle 7"/>
          <p:cNvSpPr txBox="1">
            <a:spLocks noGrp="1" noChangeArrowheads="1"/>
          </p:cNvSpPr>
          <p:nvPr/>
        </p:nvSpPr>
        <p:spPr bwMode="auto">
          <a:xfrm>
            <a:off x="5440363" y="6950075"/>
            <a:ext cx="4160837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0BF1888A-0313-4744-9D7C-78297991736C}" type="slidenum">
              <a:rPr lang="en-US" sz="1300">
                <a:latin typeface="Times New Roman" pitchFamily="18" charset="0"/>
              </a:rPr>
              <a:pPr algn="r" eaLnBrk="1" hangingPunct="1"/>
              <a:t>2</a:t>
            </a:fld>
            <a:endParaRPr lang="en-US" sz="1300">
              <a:latin typeface="Times New Roman" pitchFamily="18" charset="0"/>
            </a:endParaRPr>
          </a:p>
        </p:txBody>
      </p:sp>
      <p:sp>
        <p:nvSpPr>
          <p:cNvPr id="2970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73388" y="549275"/>
            <a:ext cx="3652837" cy="2740025"/>
          </a:xfrm>
          <a:ln/>
        </p:spPr>
      </p:sp>
      <p:sp>
        <p:nvSpPr>
          <p:cNvPr id="2970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79525" y="3475038"/>
            <a:ext cx="7035800" cy="3289300"/>
          </a:xfrm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 txBox="1">
            <a:spLocks noGrp="1" noChangeArrowheads="1"/>
          </p:cNvSpPr>
          <p:nvPr/>
        </p:nvSpPr>
        <p:spPr bwMode="auto">
          <a:xfrm>
            <a:off x="5440363" y="6950075"/>
            <a:ext cx="4160837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85813" indent="-303213"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08088" indent="-241300"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92275" indent="-242888"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74875" indent="-241300" defTabSz="96678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32075" indent="-2413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89275" indent="-2413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546475" indent="-2413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003675" indent="-2413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C820EF9F-66C9-4E91-B058-187DEBD37172}" type="slidenum">
              <a:rPr lang="en-US" sz="1300">
                <a:latin typeface="Times New Roman" pitchFamily="18" charset="0"/>
              </a:rPr>
              <a:pPr algn="r" eaLnBrk="1" hangingPunct="1"/>
              <a:t>19</a:t>
            </a:fld>
            <a:endParaRPr lang="en-US" sz="1300">
              <a:latin typeface="Times New Roman" pitchFamily="18" charset="0"/>
            </a:endParaRPr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73388" y="549275"/>
            <a:ext cx="3652837" cy="2740025"/>
          </a:xfrm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79525" y="3475038"/>
            <a:ext cx="7035800" cy="3289300"/>
          </a:xfrm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3.jpeg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3:</a:t>
            </a:r>
            <a:fld id="{2557CAC2-4367-45FD-81B6-50BC7F3F30E6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683518627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5240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3:</a:t>
            </a:r>
            <a:fld id="{4631AC4D-FF10-43FA-835E-345E15DFE857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9883933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b="0"/>
            </a:lvl2pPr>
            <a:lvl3pPr>
              <a:defRPr b="0"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3:</a:t>
            </a:r>
            <a:fld id="{023C5E13-FFC6-4CFD-A868-401786D3B491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333523073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3:</a:t>
            </a:r>
            <a:fld id="{E7812150-9BAE-49C2-8E3B-7F65D7E35D65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477351067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19200"/>
            <a:ext cx="40386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40386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3:</a:t>
            </a:r>
            <a:fld id="{850A89BB-4E46-4FC8-9DFF-08C5DADE07A1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055565910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3:</a:t>
            </a:r>
            <a:fld id="{EB95DE08-00F2-4789-A16A-9A9E4BE2F56C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307705866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3:</a:t>
            </a:r>
            <a:fld id="{96DF6716-0960-4991-82EF-D7603D7A0501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49219861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3:</a:t>
            </a:r>
            <a:fld id="{562196CE-A95C-4F7F-91A9-35DB5DFC1C88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294705484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3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4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3:</a:t>
            </a:r>
            <a:fld id="{1B0D6B3A-2810-4869-BA7A-E08D5C7E2BC9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017197797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4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3:</a:t>
            </a:r>
            <a:fld id="{76B9BE65-9A1F-4E11-B634-D9BD8D36DFF6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033595895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3:</a:t>
            </a:r>
            <a:fld id="{04F27B97-3A2E-4289-99A4-CB6083900D8B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956929870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3:</a:t>
            </a:r>
            <a:fld id="{C156CBFF-F107-47C9-9AE8-D4061B530F82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169356700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457200"/>
            <a:ext cx="213360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457200"/>
            <a:ext cx="62484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3:</a:t>
            </a:r>
            <a:fld id="{841BD34B-96E2-4E72-B60D-29FF82620F40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44932402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41337"/>
            <a:ext cx="7535862" cy="4492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295400"/>
            <a:ext cx="4076700" cy="4800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762500" y="1295400"/>
            <a:ext cx="4076700" cy="23241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762500" y="3771900"/>
            <a:ext cx="4076700" cy="23241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3:</a:t>
            </a:r>
            <a:fld id="{1112A2FA-4100-482A-AB71-6BB4E8B1DC7F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581614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ChangeArrowheads="1"/>
          </p:cNvSpPr>
          <p:nvPr/>
        </p:nvSpPr>
        <p:spPr bwMode="hidden">
          <a:xfrm>
            <a:off x="0" y="0"/>
            <a:ext cx="3505200" cy="6858000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zh-TW" altLang="en-US" sz="24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half" idx="2"/>
          </p:nvPr>
        </p:nvSpPr>
        <p:spPr>
          <a:xfrm>
            <a:off x="2971800" y="6553200"/>
            <a:ext cx="5029200" cy="228600"/>
          </a:xfrm>
        </p:spPr>
        <p:txBody>
          <a:bodyPr/>
          <a:lstStyle>
            <a:lvl1pPr>
              <a:defRPr/>
            </a:lvl1pPr>
          </a:lstStyle>
          <a:p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3"/>
          </p:nvPr>
        </p:nvSpPr>
        <p:spPr>
          <a:xfrm>
            <a:off x="2971800" y="6248400"/>
            <a:ext cx="6019800" cy="228600"/>
          </a:xfrm>
        </p:spPr>
        <p:txBody>
          <a:bodyPr/>
          <a:lstStyle>
            <a:lvl1pPr>
              <a:defRPr/>
            </a:lvl1pPr>
          </a:lstStyle>
          <a:p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8077200" y="6553200"/>
            <a:ext cx="914400" cy="2286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zh-TW">
                <a:solidFill>
                  <a:srgbClr val="000000"/>
                </a:solidFill>
              </a:rPr>
              <a:t>Page </a:t>
            </a:r>
            <a:fld id="{26D31A48-815F-4422-8110-7E835ECBD9FE}" type="slidenum">
              <a:rPr lang="en-US" altLang="zh-TW">
                <a:solidFill>
                  <a:srgbClr val="000000"/>
                </a:solidFill>
              </a:rPr>
              <a:pPr/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37894" name="Rectangle 6"/>
          <p:cNvSpPr>
            <a:spLocks noGrp="1" noChangeArrowheads="1"/>
          </p:cNvSpPr>
          <p:nvPr>
            <p:ph type="ctrTitle"/>
          </p:nvPr>
        </p:nvSpPr>
        <p:spPr>
          <a:xfrm>
            <a:off x="838200" y="1828800"/>
            <a:ext cx="8153400" cy="2209800"/>
          </a:xfrm>
        </p:spPr>
        <p:txBody>
          <a:bodyPr/>
          <a:lstStyle>
            <a:lvl1pPr>
              <a:defRPr sz="3400"/>
            </a:lvl1pPr>
          </a:lstStyle>
          <a:p>
            <a:pPr lvl="0"/>
            <a:r>
              <a:rPr lang="en-US" altLang="zh-TW" noProof="0" smtClean="0"/>
              <a:t>Click to edit Master title style</a:t>
            </a:r>
          </a:p>
        </p:txBody>
      </p:sp>
      <p:sp>
        <p:nvSpPr>
          <p:cNvPr id="37895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838200" y="4267200"/>
            <a:ext cx="8153400" cy="17526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2600"/>
            </a:lvl1pPr>
          </a:lstStyle>
          <a:p>
            <a:pPr lvl="0"/>
            <a:r>
              <a:rPr lang="en-US" altLang="zh-TW" noProof="0" smtClean="0"/>
              <a:t>Click to edit Master subtitle style</a:t>
            </a:r>
          </a:p>
        </p:txBody>
      </p:sp>
      <p:pic>
        <p:nvPicPr>
          <p:cNvPr id="37899" name="Picture 11" descr="UILogoCL1c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7200" y="152400"/>
            <a:ext cx="1033463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898" name="Picture 10" descr="ccg_0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563"/>
            <a:ext cx="6019800" cy="1050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902" name="Picture 14" descr="mias-new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52400"/>
            <a:ext cx="1981200" cy="1166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796956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TW">
                <a:solidFill>
                  <a:srgbClr val="000000"/>
                </a:solidFill>
              </a:rPr>
              <a:t>1: </a:t>
            </a:r>
            <a:fld id="{E8007264-EAB3-4E53-8D88-C175708AA4AD}" type="slidenum">
              <a:rPr lang="en-US" altLang="zh-TW">
                <a:solidFill>
                  <a:srgbClr val="000000"/>
                </a:solidFill>
              </a:rPr>
              <a:pPr/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6023623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TW">
                <a:solidFill>
                  <a:srgbClr val="000000"/>
                </a:solidFill>
              </a:rPr>
              <a:t>1: </a:t>
            </a:r>
            <a:fld id="{E13816C0-9F51-4A67-9321-43B61093AA02}" type="slidenum">
              <a:rPr lang="en-US" altLang="zh-TW">
                <a:solidFill>
                  <a:srgbClr val="000000"/>
                </a:solidFill>
              </a:rPr>
              <a:pPr/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709226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19200"/>
            <a:ext cx="40386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40386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TW">
                <a:solidFill>
                  <a:srgbClr val="000000"/>
                </a:solidFill>
              </a:rPr>
              <a:t>1: </a:t>
            </a:r>
            <a:fld id="{12614595-16EA-4176-ADBB-423F85455E09}" type="slidenum">
              <a:rPr lang="en-US" altLang="zh-TW">
                <a:solidFill>
                  <a:srgbClr val="000000"/>
                </a:solidFill>
              </a:rPr>
              <a:pPr/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4083246"/>
      </p:ext>
    </p:extLst>
  </p:cSld>
  <p:clrMapOvr>
    <a:masterClrMapping/>
  </p:clrMapOvr>
  <p:transition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TW">
                <a:solidFill>
                  <a:srgbClr val="000000"/>
                </a:solidFill>
              </a:rPr>
              <a:t>1: </a:t>
            </a:r>
            <a:fld id="{DD1259EE-DF63-4E96-B661-C985CC8A1C84}" type="slidenum">
              <a:rPr lang="en-US" altLang="zh-TW">
                <a:solidFill>
                  <a:srgbClr val="000000"/>
                </a:solidFill>
              </a:rPr>
              <a:pPr/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6070388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TW">
                <a:solidFill>
                  <a:srgbClr val="000000"/>
                </a:solidFill>
              </a:rPr>
              <a:t>1: </a:t>
            </a:r>
            <a:fld id="{7CA78424-67FA-4958-890C-425C4FB81BD5}" type="slidenum">
              <a:rPr lang="en-US" altLang="zh-TW">
                <a:solidFill>
                  <a:srgbClr val="000000"/>
                </a:solidFill>
              </a:rPr>
              <a:pPr/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7972781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TW">
                <a:solidFill>
                  <a:srgbClr val="000000"/>
                </a:solidFill>
              </a:rPr>
              <a:t>1: </a:t>
            </a:r>
            <a:fld id="{545167FD-0F14-454E-8F2B-B01C3600A385}" type="slidenum">
              <a:rPr lang="en-US" altLang="zh-TW">
                <a:solidFill>
                  <a:srgbClr val="000000"/>
                </a:solidFill>
              </a:rPr>
              <a:pPr/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4786204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TW">
                <a:solidFill>
                  <a:srgbClr val="000000"/>
                </a:solidFill>
              </a:rPr>
              <a:t>1: </a:t>
            </a:r>
            <a:fld id="{8747A4E0-6002-4F47-98E0-20B143D0D6E6}" type="slidenum">
              <a:rPr lang="en-US" altLang="zh-TW">
                <a:solidFill>
                  <a:srgbClr val="000000"/>
                </a:solidFill>
              </a:rPr>
              <a:pPr/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2151724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19200"/>
            <a:ext cx="40386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40386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3:</a:t>
            </a:r>
            <a:fld id="{024764B7-C985-427D-A11D-05F59D1BE9DD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726367537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TW">
                <a:solidFill>
                  <a:srgbClr val="000000"/>
                </a:solidFill>
              </a:rPr>
              <a:t>1: </a:t>
            </a:r>
            <a:fld id="{77B4C5E6-7559-404B-9416-1B69B3986E4E}" type="slidenum">
              <a:rPr lang="en-US" altLang="zh-TW">
                <a:solidFill>
                  <a:srgbClr val="000000"/>
                </a:solidFill>
              </a:rPr>
              <a:pPr/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665007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TW">
                <a:solidFill>
                  <a:srgbClr val="000000"/>
                </a:solidFill>
              </a:rPr>
              <a:t>1: </a:t>
            </a:r>
            <a:fld id="{68830B35-6988-4994-A55D-52ED0A6324A3}" type="slidenum">
              <a:rPr lang="en-US" altLang="zh-TW">
                <a:solidFill>
                  <a:srgbClr val="000000"/>
                </a:solidFill>
              </a:rPr>
              <a:pPr/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3401898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457200"/>
            <a:ext cx="213360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457200"/>
            <a:ext cx="62484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TW">
                <a:solidFill>
                  <a:srgbClr val="000000"/>
                </a:solidFill>
              </a:rPr>
              <a:t>1: </a:t>
            </a:r>
            <a:fld id="{8B15EA47-39DE-4C1C-B4E8-9FE96CE5DDD9}" type="slidenum">
              <a:rPr lang="en-US" altLang="zh-TW">
                <a:solidFill>
                  <a:srgbClr val="000000"/>
                </a:solidFill>
              </a:rPr>
              <a:pPr/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3460902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3:</a:t>
            </a:r>
            <a:fld id="{7562165B-8EEC-448D-9F3B-A0143419B402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179763801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3:</a:t>
            </a:r>
            <a:fld id="{4FBC1EF8-69E9-4F50-8E29-21F19D0A939F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163054971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3:</a:t>
            </a:r>
            <a:fld id="{F026616F-5D4E-4F15-BCAE-8B8FE160C646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465549354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3:</a:t>
            </a:r>
            <a:fld id="{3DDAF271-2059-4379-8E3B-66A9DB374498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339499128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3:</a:t>
            </a:r>
            <a:fld id="{4810AA24-5B30-4546-9AA3-D2256830A547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377629258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457200"/>
            <a:ext cx="213360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457200"/>
            <a:ext cx="62484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3:</a:t>
            </a:r>
            <a:fld id="{63CF945A-5C74-4F3A-A1F0-10B5ED537163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615529933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image" Target="../media/image2.wmf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Relationship Id="rId14" Type="http://schemas.openxmlformats.org/officeDocument/2006/relationships/image" Target="../media/image2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457200"/>
            <a:ext cx="8229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Click to edit Master title style</a:t>
            </a:r>
          </a:p>
        </p:txBody>
      </p:sp>
      <p:sp>
        <p:nvSpPr>
          <p:cNvPr id="3075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19200"/>
            <a:ext cx="8229600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pic>
        <p:nvPicPr>
          <p:cNvPr id="3076" name="Picture 6" descr="ccg_02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9175"/>
            <a:ext cx="4343400" cy="75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7" descr="UILogoCL1c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4400" y="6248400"/>
            <a:ext cx="482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73" name="Rectangle 9"/>
          <p:cNvSpPr>
            <a:spLocks noChangeArrowheads="1"/>
          </p:cNvSpPr>
          <p:nvPr/>
        </p:nvSpPr>
        <p:spPr bwMode="auto">
          <a:xfrm>
            <a:off x="0" y="134938"/>
            <a:ext cx="9144000" cy="274637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zh-TW" altLang="en-US" sz="2400"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543800" y="6553200"/>
            <a:ext cx="914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US" altLang="zh-TW"/>
              <a:t>3:</a:t>
            </a:r>
            <a:fld id="{709BCABC-AC6A-432D-BC18-CB4C13446211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  <p:pic>
        <p:nvPicPr>
          <p:cNvPr id="3080" name="Picture 11" descr="mias-new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2600" y="6227763"/>
            <a:ext cx="9398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350" r:id="rId1"/>
    <p:sldLayoutId id="2147486351" r:id="rId2"/>
    <p:sldLayoutId id="2147486352" r:id="rId3"/>
    <p:sldLayoutId id="2147486353" r:id="rId4"/>
    <p:sldLayoutId id="2147486354" r:id="rId5"/>
    <p:sldLayoutId id="2147486355" r:id="rId6"/>
    <p:sldLayoutId id="2147486356" r:id="rId7"/>
    <p:sldLayoutId id="2147486357" r:id="rId8"/>
    <p:sldLayoutId id="2147486358" r:id="rId9"/>
    <p:sldLayoutId id="2147486359" r:id="rId10"/>
  </p:sldLayoutIdLst>
  <p:transition spd="med"/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F0000"/>
          </a:solidFill>
          <a:latin typeface="Calibri" pitchFamily="34" charset="0"/>
          <a:ea typeface="+mj-ea"/>
          <a:cs typeface="Calibri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F0000"/>
          </a:solidFill>
          <a:latin typeface="Calibri" pitchFamily="34" charset="0"/>
          <a:cs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F0000"/>
          </a:solidFill>
          <a:latin typeface="Calibri" pitchFamily="34" charset="0"/>
          <a:cs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F0000"/>
          </a:solidFill>
          <a:latin typeface="Calibri" pitchFamily="34" charset="0"/>
          <a:cs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F0000"/>
          </a:solidFill>
          <a:latin typeface="Calibri" pitchFamily="34" charset="0"/>
          <a:cs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000">
          <a:solidFill>
            <a:schemeClr val="tx1"/>
          </a:solidFill>
          <a:latin typeface="Calibri" pitchFamily="34" charset="0"/>
          <a:cs typeface="Calibri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>
          <a:solidFill>
            <a:schemeClr val="tx1"/>
          </a:solidFill>
          <a:latin typeface="Calibri" pitchFamily="34" charset="0"/>
          <a:cs typeface="Calibri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1600">
          <a:solidFill>
            <a:schemeClr val="tx1"/>
          </a:solidFill>
          <a:latin typeface="Calibri" pitchFamily="34" charset="0"/>
          <a:cs typeface="Calibri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Calibri" pitchFamily="34" charset="0"/>
          <a:cs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457200"/>
            <a:ext cx="8229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Click to edit Master title style</a:t>
            </a:r>
          </a:p>
        </p:txBody>
      </p:sp>
      <p:sp>
        <p:nvSpPr>
          <p:cNvPr id="409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19200"/>
            <a:ext cx="8229600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pic>
        <p:nvPicPr>
          <p:cNvPr id="4100" name="Picture 6" descr="ccg_02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9175"/>
            <a:ext cx="4343400" cy="75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7" descr="UILogoCL1c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4400" y="6248400"/>
            <a:ext cx="482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73" name="Rectangle 9"/>
          <p:cNvSpPr>
            <a:spLocks noChangeArrowheads="1"/>
          </p:cNvSpPr>
          <p:nvPr/>
        </p:nvSpPr>
        <p:spPr bwMode="auto">
          <a:xfrm>
            <a:off x="0" y="134938"/>
            <a:ext cx="9144000" cy="274637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zh-TW" altLang="en-US" sz="2400"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4103" name="Picture 11" descr="mias-new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2600" y="6227763"/>
            <a:ext cx="9398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543800" y="6553200"/>
            <a:ext cx="914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US" altLang="zh-TW"/>
              <a:t>3:</a:t>
            </a:r>
            <a:fld id="{13EF4718-0615-4F7A-A6AE-6EBF3DC381F4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360" r:id="rId1"/>
    <p:sldLayoutId id="2147486361" r:id="rId2"/>
    <p:sldLayoutId id="2147486362" r:id="rId3"/>
    <p:sldLayoutId id="2147486363" r:id="rId4"/>
    <p:sldLayoutId id="2147486364" r:id="rId5"/>
    <p:sldLayoutId id="2147486365" r:id="rId6"/>
    <p:sldLayoutId id="2147486366" r:id="rId7"/>
    <p:sldLayoutId id="2147486367" r:id="rId8"/>
    <p:sldLayoutId id="2147486368" r:id="rId9"/>
    <p:sldLayoutId id="2147486369" r:id="rId10"/>
    <p:sldLayoutId id="2147486370" r:id="rId11"/>
  </p:sldLayoutIdLst>
  <p:transition spd="med"/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Calibri" pitchFamily="34" charset="0"/>
          <a:ea typeface="+mj-ea"/>
          <a:cs typeface="Calibri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Calibri" pitchFamily="34" charset="0"/>
          <a:cs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Calibri" pitchFamily="34" charset="0"/>
          <a:cs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Calibri" pitchFamily="34" charset="0"/>
          <a:cs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Calibri" pitchFamily="34" charset="0"/>
          <a:cs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000">
          <a:solidFill>
            <a:schemeClr val="tx1"/>
          </a:solidFill>
          <a:latin typeface="Calibri" pitchFamily="34" charset="0"/>
          <a:cs typeface="Calibri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>
          <a:solidFill>
            <a:schemeClr val="tx1"/>
          </a:solidFill>
          <a:latin typeface="Calibri" pitchFamily="34" charset="0"/>
          <a:cs typeface="Calibri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1600">
          <a:solidFill>
            <a:schemeClr val="tx1"/>
          </a:solidFill>
          <a:latin typeface="Calibri" pitchFamily="34" charset="0"/>
          <a:cs typeface="Calibri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Calibri" pitchFamily="34" charset="0"/>
          <a:cs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419600" y="6248400"/>
            <a:ext cx="40386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Arial Unicode MS" pitchFamily="34" charset="-128"/>
                <a:cs typeface="Arial Unicode MS" pitchFamily="34" charset="-128"/>
              </a:defRPr>
            </a:lvl1pPr>
          </a:lstStyle>
          <a:p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543800" y="6553200"/>
            <a:ext cx="9144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Arial Unicode MS" pitchFamily="34" charset="-128"/>
                <a:cs typeface="Arial Unicode MS" pitchFamily="34" charset="-128"/>
              </a:defRPr>
            </a:lvl1pPr>
          </a:lstStyle>
          <a:p>
            <a:r>
              <a:rPr lang="en-US" altLang="zh-TW">
                <a:solidFill>
                  <a:srgbClr val="000000"/>
                </a:solidFill>
              </a:rPr>
              <a:t>1: </a:t>
            </a:r>
            <a:fld id="{6916DBAC-6FDA-4415-894C-AF7EBF4D9757}" type="slidenum">
              <a:rPr lang="en-US" altLang="zh-TW">
                <a:solidFill>
                  <a:srgbClr val="000000"/>
                </a:solidFill>
              </a:rPr>
              <a:pPr/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3686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457200"/>
            <a:ext cx="82296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Click to edit Master title style</a:t>
            </a:r>
          </a:p>
        </p:txBody>
      </p:sp>
      <p:sp>
        <p:nvSpPr>
          <p:cNvPr id="3686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19200"/>
            <a:ext cx="82296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pic>
        <p:nvPicPr>
          <p:cNvPr id="36870" name="Picture 6" descr="ccg_02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9175"/>
            <a:ext cx="4343400" cy="758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871" name="Picture 7" descr="UILogoCL1c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4400" y="6248400"/>
            <a:ext cx="48260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872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419600" y="6553200"/>
            <a:ext cx="30480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Arial Unicode MS" pitchFamily="34" charset="-128"/>
                <a:cs typeface="Arial Unicode MS" pitchFamily="34" charset="-128"/>
              </a:defRPr>
            </a:lvl1pPr>
          </a:lstStyle>
          <a:p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36873" name="Rectangle 9"/>
          <p:cNvSpPr>
            <a:spLocks noChangeArrowheads="1"/>
          </p:cNvSpPr>
          <p:nvPr/>
        </p:nvSpPr>
        <p:spPr bwMode="auto">
          <a:xfrm>
            <a:off x="0" y="134938"/>
            <a:ext cx="9144000" cy="274637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TW" altLang="en-US" sz="24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36875" name="Picture 11" descr="mias-new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2600" y="6227763"/>
            <a:ext cx="939800" cy="554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2415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372" r:id="rId1"/>
    <p:sldLayoutId id="2147486373" r:id="rId2"/>
    <p:sldLayoutId id="2147486374" r:id="rId3"/>
    <p:sldLayoutId id="2147486375" r:id="rId4"/>
    <p:sldLayoutId id="2147486376" r:id="rId5"/>
    <p:sldLayoutId id="2147486377" r:id="rId6"/>
    <p:sldLayoutId id="2147486378" r:id="rId7"/>
    <p:sldLayoutId id="2147486379" r:id="rId8"/>
    <p:sldLayoutId id="2147486380" r:id="rId9"/>
    <p:sldLayoutId id="2147486381" r:id="rId10"/>
    <p:sldLayoutId id="2147486382" r:id="rId11"/>
  </p:sldLayoutIdLst>
  <p:transition spd="med"/>
  <p:timing>
    <p:tnLst>
      <p:par>
        <p:cTn id="1" dur="indefinite" restart="never" nodeType="tmRoot"/>
      </p:par>
    </p:tnLst>
  </p:timing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2800">
          <a:solidFill>
            <a:srgbClr val="FF000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800">
          <a:solidFill>
            <a:srgbClr val="FF0000"/>
          </a:solidFill>
          <a:latin typeface="Calibri" pitchFamily="34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2800">
          <a:solidFill>
            <a:srgbClr val="FF0000"/>
          </a:solidFill>
          <a:latin typeface="Calibri" pitchFamily="34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2800">
          <a:solidFill>
            <a:srgbClr val="FF0000"/>
          </a:solidFill>
          <a:latin typeface="Calibri" pitchFamily="34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2800">
          <a:solidFill>
            <a:srgbClr val="FF0000"/>
          </a:solidFill>
          <a:latin typeface="Calibri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rgbClr val="FF0000"/>
          </a:solidFill>
          <a:latin typeface="Calibri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rgbClr val="FF0000"/>
          </a:solidFill>
          <a:latin typeface="Calibri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rgbClr val="FF0000"/>
          </a:solidFill>
          <a:latin typeface="Calibri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rgbClr val="FF0000"/>
          </a:solidFill>
          <a:latin typeface="Calibri" pitchFamily="34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b="1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16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5.wmf"/><Relationship Id="rId4" Type="http://schemas.openxmlformats.org/officeDocument/2006/relationships/oleObject" Target="../embeddings/oleObject2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CCM-Tutorial-P3.ppt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2.emf"/><Relationship Id="rId4" Type="http://schemas.openxmlformats.org/officeDocument/2006/relationships/oleObject" Target="../embeddings/oleObject1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47962"/>
            <a:ext cx="7772400" cy="1362075"/>
          </a:xfrm>
        </p:spPr>
        <p:txBody>
          <a:bodyPr/>
          <a:lstStyle/>
          <a:p>
            <a:pPr algn="ctr"/>
            <a:r>
              <a:rPr lang="en-US" dirty="0" smtClean="0"/>
              <a:t>Part 3: inference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TW" dirty="0"/>
              <a:t>3</a:t>
            </a:r>
            <a:r>
              <a:rPr lang="en-US" altLang="zh-TW" dirty="0" smtClean="0"/>
              <a:t>:</a:t>
            </a:r>
            <a:fld id="{2A28D7CB-3118-4503-A740-78D32FC12CB6}" type="slidenum">
              <a:rPr lang="en-US" altLang="zh-TW" smtClean="0"/>
              <a:pPr>
                <a:defRPr/>
              </a:pPr>
              <a:t>1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396133852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 Relaxing constraints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Given an ILP, find a set of constraints that make the problem “hard” to solve</a:t>
            </a:r>
          </a:p>
          <a:p>
            <a:pPr lvl="1"/>
            <a:r>
              <a:rPr lang="en-US" dirty="0" err="1" smtClean="0"/>
              <a:t>Eg</a:t>
            </a:r>
            <a:r>
              <a:rPr lang="en-US" dirty="0" smtClean="0"/>
              <a:t>. In sequence labeling, without long-range constraints, the inference is tractable. The long-range constraints make the problem difficult.</a:t>
            </a:r>
          </a:p>
          <a:p>
            <a:r>
              <a:rPr lang="en-US" dirty="0" smtClean="0"/>
              <a:t>Solve the easier problem without these constraints </a:t>
            </a:r>
          </a:p>
          <a:p>
            <a:pPr lvl="1"/>
            <a:r>
              <a:rPr lang="en-US" dirty="0" smtClean="0"/>
              <a:t>Incrementally introduce the “difficult” constraints into the problem</a:t>
            </a:r>
            <a:endParaRPr lang="en-US" dirty="0"/>
          </a:p>
          <a:p>
            <a:r>
              <a:rPr lang="en-US" dirty="0" smtClean="0"/>
              <a:t>Examples</a:t>
            </a:r>
          </a:p>
          <a:p>
            <a:pPr lvl="1"/>
            <a:r>
              <a:rPr lang="en-US" sz="1800" dirty="0" smtClean="0"/>
              <a:t>Cutting plane approach </a:t>
            </a:r>
            <a:r>
              <a:rPr lang="en-US" sz="1800" dirty="0">
                <a:solidFill>
                  <a:srgbClr val="FF0000"/>
                </a:solidFill>
              </a:rPr>
              <a:t>[Riedel and Clarke, EMNLP 2006</a:t>
            </a:r>
            <a:r>
              <a:rPr lang="en-US" sz="1800" dirty="0" smtClean="0">
                <a:solidFill>
                  <a:srgbClr val="FF0000"/>
                </a:solidFill>
              </a:rPr>
              <a:t>]</a:t>
            </a:r>
          </a:p>
          <a:p>
            <a:pPr lvl="1"/>
            <a:r>
              <a:rPr lang="en-US" sz="1800" dirty="0" smtClean="0"/>
              <a:t>Dual decomposition/ </a:t>
            </a:r>
            <a:r>
              <a:rPr lang="en-US" sz="1800" dirty="0" err="1" smtClean="0"/>
              <a:t>Lagrangian</a:t>
            </a:r>
            <a:r>
              <a:rPr lang="en-US" sz="1800" dirty="0" smtClean="0"/>
              <a:t> relaxation </a:t>
            </a:r>
            <a:r>
              <a:rPr lang="en-US" sz="1800" dirty="0" smtClean="0">
                <a:solidFill>
                  <a:srgbClr val="FF0000"/>
                </a:solidFill>
              </a:rPr>
              <a:t>[Rush and Collins. 2010, 2011, Chang and Collins 2011, others]</a:t>
            </a:r>
          </a:p>
          <a:p>
            <a:pPr lvl="1"/>
            <a:r>
              <a:rPr lang="en-US" sz="1800" dirty="0" smtClean="0"/>
              <a:t>LP relaxation </a:t>
            </a:r>
            <a:r>
              <a:rPr lang="en-US" sz="1800" dirty="0">
                <a:solidFill>
                  <a:srgbClr val="FF0000"/>
                </a:solidFill>
              </a:rPr>
              <a:t>[Roth and </a:t>
            </a:r>
            <a:r>
              <a:rPr lang="en-US" sz="1800" dirty="0" err="1">
                <a:solidFill>
                  <a:srgbClr val="FF0000"/>
                </a:solidFill>
              </a:rPr>
              <a:t>Yih</a:t>
            </a:r>
            <a:r>
              <a:rPr lang="en-US" sz="1800" dirty="0">
                <a:solidFill>
                  <a:srgbClr val="FF0000"/>
                </a:solidFill>
              </a:rPr>
              <a:t>, ICML 2005</a:t>
            </a:r>
            <a:r>
              <a:rPr lang="en-US" sz="1800" dirty="0" smtClean="0">
                <a:solidFill>
                  <a:srgbClr val="FF0000"/>
                </a:solidFill>
              </a:rPr>
              <a:t>]</a:t>
            </a:r>
          </a:p>
          <a:p>
            <a:pPr lvl="2"/>
            <a:r>
              <a:rPr lang="en-US" dirty="0" smtClean="0"/>
              <a:t>Dropping the integrality constraints</a:t>
            </a:r>
          </a:p>
          <a:p>
            <a:pPr lvl="2"/>
            <a:r>
              <a:rPr lang="en-US" dirty="0" smtClean="0"/>
              <a:t>Exact solution if the constraints are totally </a:t>
            </a:r>
            <a:r>
              <a:rPr lang="en-US" dirty="0" err="1"/>
              <a:t>u</a:t>
            </a:r>
            <a:r>
              <a:rPr lang="en-US" dirty="0" err="1" smtClean="0"/>
              <a:t>nimodular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3:</a:t>
            </a:r>
            <a:fld id="{C156CBFF-F107-47C9-9AE8-D4061B530F82}" type="slidenum">
              <a:rPr lang="en-US" altLang="zh-TW" smtClean="0"/>
              <a:pPr>
                <a:defRPr/>
              </a:pPr>
              <a:t>10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15732820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Extending Semantic role labeling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2:</a:t>
            </a:r>
            <a:fld id="{EBBA1AB9-6DB4-4AA0-A7C3-6F77D8EECF5F}" type="slidenum">
              <a:rPr lang="en-US" altLang="zh-TW" smtClean="0"/>
              <a:pPr>
                <a:defRPr/>
              </a:pPr>
              <a:t>11</a:t>
            </a:fld>
            <a:endParaRPr lang="en-US" altLang="zh-TW"/>
          </a:p>
        </p:txBody>
      </p:sp>
      <p:sp>
        <p:nvSpPr>
          <p:cNvPr id="7" name="Rounded Rectangle 6"/>
          <p:cNvSpPr/>
          <p:nvPr/>
        </p:nvSpPr>
        <p:spPr>
          <a:xfrm>
            <a:off x="3520242" y="1219200"/>
            <a:ext cx="1118194" cy="43748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2471072" y="1219200"/>
            <a:ext cx="276097" cy="43722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5879203" y="1226370"/>
            <a:ext cx="276097" cy="43722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59268" y="1663591"/>
            <a:ext cx="2664339" cy="4572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936094" y="1656421"/>
            <a:ext cx="2522106" cy="6006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4721266" y="1656421"/>
            <a:ext cx="1131999" cy="6006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978811" y="1793964"/>
            <a:ext cx="1978875" cy="5847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latin typeface="Calibri" pitchFamily="34" charset="0"/>
                <a:cs typeface="Calibri" pitchFamily="34" charset="0"/>
              </a:rPr>
              <a:t>A0: The causer </a:t>
            </a:r>
          </a:p>
          <a:p>
            <a:pPr algn="ctr"/>
            <a:r>
              <a:rPr lang="en-US" sz="1600" dirty="0" smtClean="0">
                <a:latin typeface="Calibri" pitchFamily="34" charset="0"/>
                <a:cs typeface="Calibri" pitchFamily="34" charset="0"/>
              </a:rPr>
              <a:t>of the transformation</a:t>
            </a:r>
            <a:endParaRPr lang="en-US" sz="16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665195" y="1793964"/>
            <a:ext cx="1383712" cy="5847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latin typeface="Calibri" pitchFamily="34" charset="0"/>
                <a:cs typeface="Calibri" pitchFamily="34" charset="0"/>
              </a:rPr>
              <a:t>A1:  The thing </a:t>
            </a:r>
          </a:p>
          <a:p>
            <a:pPr algn="ctr"/>
            <a:r>
              <a:rPr lang="en-US" sz="1600" dirty="0" smtClean="0">
                <a:latin typeface="Calibri" pitchFamily="34" charset="0"/>
                <a:cs typeface="Calibri" pitchFamily="34" charset="0"/>
              </a:rPr>
              <a:t>changing</a:t>
            </a:r>
            <a:endParaRPr lang="en-US" sz="16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392697" y="1917075"/>
            <a:ext cx="1797287" cy="3385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latin typeface="Calibri" pitchFamily="34" charset="0"/>
                <a:cs typeface="Calibri" pitchFamily="34" charset="0"/>
              </a:rPr>
              <a:t>AM-TMP: Temporal</a:t>
            </a:r>
            <a:endParaRPr lang="en-US" sz="16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836048" y="2982039"/>
            <a:ext cx="1587559" cy="74551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Calibri" pitchFamily="34" charset="0"/>
                <a:cs typeface="Calibri" pitchFamily="34" charset="0"/>
              </a:rPr>
              <a:t>Agent of action</a:t>
            </a:r>
            <a:endParaRPr lang="en-US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237277" y="2982039"/>
            <a:ext cx="1587559" cy="74551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Calibri" pitchFamily="34" charset="0"/>
                <a:cs typeface="Calibri" pitchFamily="34" charset="0"/>
              </a:rPr>
              <a:t>Temporal</a:t>
            </a:r>
            <a:endParaRPr lang="en-US" dirty="0"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19" name="Straight Arrow Connector 18"/>
          <p:cNvCxnSpPr>
            <a:stCxn id="8" idx="2"/>
            <a:endCxn id="17" idx="0"/>
          </p:cNvCxnSpPr>
          <p:nvPr/>
        </p:nvCxnSpPr>
        <p:spPr>
          <a:xfrm>
            <a:off x="2609121" y="1656421"/>
            <a:ext cx="20707" cy="132561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9" idx="2"/>
            <a:endCxn id="18" idx="0"/>
          </p:cNvCxnSpPr>
          <p:nvPr/>
        </p:nvCxnSpPr>
        <p:spPr>
          <a:xfrm>
            <a:off x="6017252" y="1663591"/>
            <a:ext cx="13805" cy="131844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33400" y="42672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Verb arguments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3124201" y="42672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Preposition relations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6172200" y="4267200"/>
            <a:ext cx="24043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Consistency enforced</a:t>
            </a:r>
            <a:endParaRPr lang="en-US" dirty="0"/>
          </a:p>
        </p:txBody>
      </p:sp>
      <p:sp>
        <p:nvSpPr>
          <p:cNvPr id="46" name="Rectangle 45"/>
          <p:cNvSpPr/>
          <p:nvPr/>
        </p:nvSpPr>
        <p:spPr>
          <a:xfrm>
            <a:off x="762000" y="5410200"/>
            <a:ext cx="7848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V. Srikumar and D. Roth. A </a:t>
            </a:r>
            <a:r>
              <a:rPr lang="en-US" dirty="0"/>
              <a:t>Joint Model for Extended Semantic Role </a:t>
            </a:r>
            <a:r>
              <a:rPr lang="en-US" dirty="0" smtClean="0"/>
              <a:t>Labeling. EMNLP 2011.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1143000" y="4724400"/>
            <a:ext cx="6858000" cy="646331"/>
          </a:xfrm>
          <a:prstGeom prst="rect">
            <a:avLst/>
          </a:prstGeom>
          <a:ln>
            <a:solidFill>
              <a:srgbClr val="00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latin typeface="Calibri" pitchFamily="34" charset="0"/>
                <a:cs typeface="Calibri" pitchFamily="34" charset="0"/>
              </a:rPr>
              <a:t>Uses cutting </a:t>
            </a:r>
            <a:r>
              <a:rPr lang="en-US" dirty="0" smtClean="0">
                <a:latin typeface="Calibri" pitchFamily="34" charset="0"/>
                <a:cs typeface="Calibri" pitchFamily="34" charset="0"/>
              </a:rPr>
              <a:t>plane approach: Introduce </a:t>
            </a:r>
            <a:r>
              <a:rPr lang="en-US" b="1" i="1" dirty="0" smtClean="0">
                <a:latin typeface="Calibri" pitchFamily="34" charset="0"/>
                <a:cs typeface="Calibri" pitchFamily="34" charset="0"/>
              </a:rPr>
              <a:t>agreement constraints </a:t>
            </a:r>
            <a:r>
              <a:rPr lang="en-US" dirty="0" smtClean="0">
                <a:latin typeface="Calibri" pitchFamily="34" charset="0"/>
                <a:cs typeface="Calibri" pitchFamily="34" charset="0"/>
              </a:rPr>
              <a:t>ONLY if they are violated</a:t>
            </a:r>
            <a:endParaRPr lang="en-US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Plus 2"/>
          <p:cNvSpPr/>
          <p:nvPr/>
        </p:nvSpPr>
        <p:spPr>
          <a:xfrm>
            <a:off x="2590801" y="4343400"/>
            <a:ext cx="457199" cy="326571"/>
          </a:xfrm>
          <a:prstGeom prst="mathPlus">
            <a:avLst>
              <a:gd name="adj1" fmla="val 4333"/>
            </a:avLst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Plus 30"/>
          <p:cNvSpPr/>
          <p:nvPr/>
        </p:nvSpPr>
        <p:spPr>
          <a:xfrm>
            <a:off x="5638802" y="4343400"/>
            <a:ext cx="457199" cy="326571"/>
          </a:xfrm>
          <a:prstGeom prst="mathPlus">
            <a:avLst>
              <a:gd name="adj1" fmla="val 4333"/>
            </a:avLst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The field goal of Brien changed the game in the fourth quarter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972788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1"/>
      <p:bldP spid="22" grpId="1"/>
      <p:bldP spid="45" grpId="1"/>
      <p:bldP spid="2" grpId="0" animBg="1"/>
      <p:bldP spid="3" grpId="0" animBg="1"/>
      <p:bldP spid="3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Dual Decomposition: Combining different parsers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Combining dependency parser and constituent parser </a:t>
            </a:r>
            <a:endParaRPr lang="en-US" dirty="0"/>
          </a:p>
          <a:p>
            <a:r>
              <a:rPr lang="en-US" dirty="0" smtClean="0"/>
              <a:t>The parsers should </a:t>
            </a:r>
            <a:r>
              <a:rPr lang="en-US" dirty="0" smtClean="0">
                <a:solidFill>
                  <a:srgbClr val="FF0000"/>
                </a:solidFill>
              </a:rPr>
              <a:t>agree</a:t>
            </a:r>
            <a:r>
              <a:rPr lang="en-US" dirty="0" smtClean="0"/>
              <a:t> on their dependencies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Inference </a:t>
            </a:r>
            <a:r>
              <a:rPr lang="en-US" dirty="0"/>
              <a:t>iteratively removes disagreements to reach </a:t>
            </a:r>
            <a:r>
              <a:rPr lang="en-US" dirty="0" smtClean="0"/>
              <a:t>consensus</a:t>
            </a:r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3:</a:t>
            </a:r>
            <a:fld id="{C156CBFF-F107-47C9-9AE8-D4061B530F82}" type="slidenum">
              <a:rPr lang="en-US" altLang="zh-TW" smtClean="0"/>
              <a:pPr>
                <a:defRPr/>
              </a:pPr>
              <a:t>12</a:t>
            </a:fld>
            <a:endParaRPr lang="en-US" altLang="zh-TW"/>
          </a:p>
        </p:txBody>
      </p:sp>
      <p:sp>
        <p:nvSpPr>
          <p:cNvPr id="2" name="TextBox 1"/>
          <p:cNvSpPr txBox="1"/>
          <p:nvPr/>
        </p:nvSpPr>
        <p:spPr>
          <a:xfrm>
            <a:off x="3222149" y="990600"/>
            <a:ext cx="19940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[Rush et al, 2010]</a:t>
            </a:r>
            <a:endParaRPr lang="en-US" dirty="0">
              <a:solidFill>
                <a:srgbClr val="FF0000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304800" y="1981200"/>
            <a:ext cx="5241236" cy="2692400"/>
            <a:chOff x="1066800" y="3505200"/>
            <a:chExt cx="4351215" cy="223520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66800" y="3581400"/>
              <a:ext cx="4351215" cy="2159000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>
            <a:xfrm>
              <a:off x="1066800" y="3581400"/>
              <a:ext cx="228600" cy="304800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1066800" y="3505200"/>
              <a:ext cx="304800" cy="457200"/>
            </a:xfrm>
            <a:prstGeom prst="rect">
              <a:avLst/>
            </a:prstGeom>
            <a:ln>
              <a:solidFill>
                <a:srgbClr val="FFFFFF"/>
              </a:solidFill>
            </a:ln>
            <a:effectLst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0200" y="2514600"/>
            <a:ext cx="3581400" cy="923558"/>
          </a:xfrm>
          <a:prstGeom prst="rect">
            <a:avLst/>
          </a:prstGeom>
        </p:spPr>
      </p:pic>
      <p:sp>
        <p:nvSpPr>
          <p:cNvPr id="29" name="Freeform 28"/>
          <p:cNvSpPr/>
          <p:nvPr/>
        </p:nvSpPr>
        <p:spPr>
          <a:xfrm>
            <a:off x="1828800" y="4080779"/>
            <a:ext cx="1208835" cy="491221"/>
          </a:xfrm>
          <a:custGeom>
            <a:avLst/>
            <a:gdLst>
              <a:gd name="connsiteX0" fmla="*/ 1178393 w 1178393"/>
              <a:gd name="connsiteY0" fmla="*/ 0 h 380285"/>
              <a:gd name="connsiteX1" fmla="*/ 497543 w 1178393"/>
              <a:gd name="connsiteY1" fmla="*/ 379727 h 380285"/>
              <a:gd name="connsiteX2" fmla="*/ 0 w 1178393"/>
              <a:gd name="connsiteY2" fmla="*/ 91658 h 380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78393" h="380285">
                <a:moveTo>
                  <a:pt x="1178393" y="0"/>
                </a:moveTo>
                <a:cubicBezTo>
                  <a:pt x="936167" y="182225"/>
                  <a:pt x="693942" y="364451"/>
                  <a:pt x="497543" y="379727"/>
                </a:cubicBezTo>
                <a:cubicBezTo>
                  <a:pt x="301144" y="395003"/>
                  <a:pt x="0" y="91658"/>
                  <a:pt x="0" y="91658"/>
                </a:cubicBezTo>
              </a:path>
            </a:pathLst>
          </a:custGeom>
          <a:ln>
            <a:solidFill>
              <a:srgbClr val="FF0000"/>
            </a:solidFill>
            <a:headEnd type="none"/>
            <a:tailEnd type="stealth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0" name="Group 39"/>
          <p:cNvGrpSpPr/>
          <p:nvPr/>
        </p:nvGrpSpPr>
        <p:grpSpPr>
          <a:xfrm>
            <a:off x="2514600" y="3276600"/>
            <a:ext cx="6172200" cy="1913930"/>
            <a:chOff x="2514600" y="3276600"/>
            <a:chExt cx="6172200" cy="1913930"/>
          </a:xfrm>
        </p:grpSpPr>
        <p:sp>
          <p:nvSpPr>
            <p:cNvPr id="32" name="TextBox 31"/>
            <p:cNvSpPr txBox="1"/>
            <p:nvPr/>
          </p:nvSpPr>
          <p:spPr>
            <a:xfrm>
              <a:off x="6553200" y="4267200"/>
              <a:ext cx="2133600" cy="923330"/>
            </a:xfrm>
            <a:prstGeom prst="rect">
              <a:avLst/>
            </a:prstGeom>
            <a:solidFill>
              <a:srgbClr val="FFFFCC"/>
            </a:solidFill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Calibri" panose="020F0502020204030204" pitchFamily="34" charset="0"/>
                </a:rPr>
                <a:t>The two trees do not agree on the head of the word </a:t>
              </a:r>
              <a:r>
                <a:rPr lang="en-US" i="1" dirty="0" smtClean="0">
                  <a:latin typeface="Calibri" panose="020F0502020204030204" pitchFamily="34" charset="0"/>
                </a:rPr>
                <a:t>some</a:t>
              </a:r>
              <a:r>
                <a:rPr lang="en-US" dirty="0">
                  <a:latin typeface="Calibri" panose="020F0502020204030204" pitchFamily="34" charset="0"/>
                </a:rPr>
                <a:t>.</a:t>
              </a:r>
            </a:p>
          </p:txBody>
        </p:sp>
        <p:cxnSp>
          <p:nvCxnSpPr>
            <p:cNvPr id="34" name="Straight Arrow Connector 33"/>
            <p:cNvCxnSpPr>
              <a:stCxn id="32" idx="0"/>
            </p:cNvCxnSpPr>
            <p:nvPr/>
          </p:nvCxnSpPr>
          <p:spPr>
            <a:xfrm flipV="1">
              <a:off x="7620000" y="3276600"/>
              <a:ext cx="0" cy="990600"/>
            </a:xfrm>
            <a:prstGeom prst="straightConnector1">
              <a:avLst/>
            </a:prstGeom>
            <a:ln>
              <a:prstDash val="sysDash"/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>
              <a:stCxn id="32" idx="1"/>
            </p:cNvCxnSpPr>
            <p:nvPr/>
          </p:nvCxnSpPr>
          <p:spPr>
            <a:xfrm flipH="1" flipV="1">
              <a:off x="2514600" y="4572001"/>
              <a:ext cx="4038600" cy="156864"/>
            </a:xfrm>
            <a:prstGeom prst="straightConnector1">
              <a:avLst/>
            </a:prstGeom>
            <a:ln>
              <a:prstDash val="sysDash"/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4008770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</a:t>
            </a:r>
            <a:r>
              <a:rPr lang="en-US" dirty="0" smtClean="0"/>
              <a:t>. Approximate inference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724400"/>
          </a:xfrm>
        </p:spPr>
        <p:txBody>
          <a:bodyPr/>
          <a:lstStyle/>
          <a:p>
            <a:r>
              <a:rPr lang="en-US" dirty="0"/>
              <a:t>When </a:t>
            </a:r>
            <a:r>
              <a:rPr lang="en-US" dirty="0" smtClean="0"/>
              <a:t>ILP solver </a:t>
            </a:r>
            <a:r>
              <a:rPr lang="en-US" dirty="0"/>
              <a:t>isn’t fast enough, and one </a:t>
            </a:r>
            <a:r>
              <a:rPr lang="en-US" dirty="0" smtClean="0"/>
              <a:t>can resort </a:t>
            </a:r>
            <a:r>
              <a:rPr lang="en-US" dirty="0"/>
              <a:t>to </a:t>
            </a:r>
            <a:r>
              <a:rPr lang="en-US" dirty="0">
                <a:solidFill>
                  <a:srgbClr val="360EE2"/>
                </a:solidFill>
              </a:rPr>
              <a:t>approximate solutions</a:t>
            </a:r>
            <a:r>
              <a:rPr lang="en-US" dirty="0" smtClean="0"/>
              <a:t>.</a:t>
            </a:r>
          </a:p>
          <a:p>
            <a:pPr marL="457200" lvl="1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Beam search </a:t>
            </a:r>
          </a:p>
          <a:p>
            <a:pPr lvl="1"/>
            <a:r>
              <a:rPr lang="en-US" dirty="0" smtClean="0"/>
              <a:t>DecL</a:t>
            </a:r>
            <a:r>
              <a:rPr lang="en-US" dirty="0"/>
              <a:t>: </a:t>
            </a:r>
            <a:r>
              <a:rPr lang="en-US" dirty="0" smtClean="0"/>
              <a:t>Samdani &amp; Roth, </a:t>
            </a:r>
            <a:r>
              <a:rPr lang="en-US" dirty="0" smtClean="0">
                <a:solidFill>
                  <a:srgbClr val="0033CC"/>
                </a:solidFill>
              </a:rPr>
              <a:t>Efficient </a:t>
            </a:r>
            <a:r>
              <a:rPr lang="en-US" dirty="0">
                <a:solidFill>
                  <a:srgbClr val="0033CC"/>
                </a:solidFill>
              </a:rPr>
              <a:t>Decomposed Learning for Structured </a:t>
            </a:r>
            <a:r>
              <a:rPr lang="en-US" dirty="0" smtClean="0">
                <a:solidFill>
                  <a:srgbClr val="0033CC"/>
                </a:solidFill>
              </a:rPr>
              <a:t>Prediction</a:t>
            </a:r>
            <a:r>
              <a:rPr lang="en-US" dirty="0" smtClean="0"/>
              <a:t>,  ICML’12  </a:t>
            </a:r>
            <a:r>
              <a:rPr lang="en-US" dirty="0" smtClean="0">
                <a:solidFill>
                  <a:srgbClr val="0033CC"/>
                </a:solidFill>
              </a:rPr>
              <a:t>[Last Day?]</a:t>
            </a:r>
            <a:endParaRPr lang="en-US" dirty="0">
              <a:solidFill>
                <a:srgbClr val="0033CC"/>
              </a:solidFill>
            </a:endParaRP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3:</a:t>
            </a:r>
            <a:fld id="{C156CBFF-F107-47C9-9AE8-D4061B530F82}" type="slidenum">
              <a:rPr lang="en-US" altLang="zh-TW" smtClean="0"/>
              <a:pPr>
                <a:defRPr/>
              </a:pPr>
              <a:t>13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97289516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Example: Search based Inference for SRL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The objective function</a:t>
            </a:r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b="1" dirty="0" smtClean="0">
                <a:solidFill>
                  <a:srgbClr val="FF0000"/>
                </a:solidFill>
              </a:rPr>
              <a:t>Constraints</a:t>
            </a:r>
          </a:p>
          <a:p>
            <a:pPr lvl="1" eaLnBrk="1" hangingPunct="1"/>
            <a:r>
              <a:rPr lang="en-US" altLang="zh-TW" dirty="0" smtClean="0">
                <a:ea typeface="Arial Unicode MS" pitchFamily="34" charset="-128"/>
                <a:cs typeface="Arial Unicode MS" pitchFamily="34" charset="-128"/>
              </a:rPr>
              <a:t>Unique labels</a:t>
            </a:r>
          </a:p>
          <a:p>
            <a:pPr lvl="1" eaLnBrk="1" hangingPunct="1"/>
            <a:r>
              <a:rPr lang="en-US" altLang="zh-TW" dirty="0" smtClean="0">
                <a:ea typeface="Arial Unicode MS" pitchFamily="34" charset="-128"/>
                <a:cs typeface="Arial Unicode MS" pitchFamily="34" charset="-128"/>
              </a:rPr>
              <a:t>No overlapping or embedding</a:t>
            </a:r>
          </a:p>
          <a:p>
            <a:pPr lvl="1" eaLnBrk="1" hangingPunct="1"/>
            <a:r>
              <a:rPr lang="en-US" altLang="zh-TW" dirty="0" smtClean="0">
                <a:ea typeface="Arial Unicode MS" pitchFamily="34" charset="-128"/>
                <a:cs typeface="Arial Unicode MS" pitchFamily="34" charset="-128"/>
              </a:rPr>
              <a:t>If verb is of type A, no argument of type  B</a:t>
            </a:r>
          </a:p>
          <a:p>
            <a:pPr lvl="1" eaLnBrk="1" hangingPunct="1"/>
            <a:r>
              <a:rPr lang="en-US" altLang="zh-TW" dirty="0" smtClean="0">
                <a:ea typeface="Arial Unicode MS" pitchFamily="34" charset="-128"/>
                <a:cs typeface="Arial Unicode MS" pitchFamily="34" charset="-128"/>
              </a:rPr>
              <a:t>…</a:t>
            </a:r>
          </a:p>
          <a:p>
            <a:pPr eaLnBrk="1" hangingPunct="1"/>
            <a:r>
              <a:rPr lang="en-US" altLang="zh-TW" dirty="0" smtClean="0">
                <a:solidFill>
                  <a:srgbClr val="360EE2"/>
                </a:solidFill>
                <a:ea typeface="Arial Unicode MS" pitchFamily="34" charset="-128"/>
                <a:cs typeface="Arial Unicode MS" pitchFamily="34" charset="-128"/>
              </a:rPr>
              <a:t>Search based Inference Intuition</a:t>
            </a:r>
            <a:r>
              <a:rPr lang="en-US" altLang="zh-TW" dirty="0" smtClean="0">
                <a:ea typeface="Arial Unicode MS" pitchFamily="34" charset="-128"/>
                <a:cs typeface="Arial Unicode MS" pitchFamily="34" charset="-128"/>
              </a:rPr>
              <a:t>: check constraints’ violations on </a:t>
            </a:r>
            <a:r>
              <a:rPr lang="en-US" altLang="zh-TW" dirty="0" smtClean="0">
                <a:solidFill>
                  <a:srgbClr val="FF0000"/>
                </a:solidFill>
                <a:ea typeface="Arial Unicode MS" pitchFamily="34" charset="-128"/>
                <a:cs typeface="Arial Unicode MS" pitchFamily="34" charset="-128"/>
              </a:rPr>
              <a:t>partial assignments</a:t>
            </a:r>
          </a:p>
          <a:p>
            <a:pPr eaLnBrk="1" hangingPunct="1"/>
            <a:endParaRPr lang="en-US" b="1" dirty="0" smtClean="0">
              <a:solidFill>
                <a:srgbClr val="FF0000"/>
              </a:solidFill>
            </a:endParaRPr>
          </a:p>
        </p:txBody>
      </p:sp>
      <p:sp>
        <p:nvSpPr>
          <p:cNvPr id="1029" name="Slide Number Placeholder 14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zh-TW" smtClean="0">
                <a:cs typeface="Arial Unicode MS" pitchFamily="34" charset="-128"/>
              </a:rPr>
              <a:t>3:</a:t>
            </a:r>
            <a:fld id="{D478C7E3-7CC6-4016-AE9D-4DE2EC52CA8A}" type="slidenum">
              <a:rPr lang="en-US" altLang="zh-TW" smtClean="0">
                <a:cs typeface="Arial Unicode MS" pitchFamily="34" charset="-128"/>
              </a:rPr>
              <a:pPr eaLnBrk="1" hangingPunct="1"/>
              <a:t>14</a:t>
            </a:fld>
            <a:endParaRPr lang="en-US" altLang="zh-TW" smtClean="0">
              <a:cs typeface="Arial Unicode MS" pitchFamily="34" charset="-128"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3999618" y="1959114"/>
            <a:ext cx="415378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000" dirty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Maximize </a:t>
            </a:r>
            <a:r>
              <a:rPr lang="en-US" sz="2000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total score subject </a:t>
            </a:r>
            <a:r>
              <a:rPr lang="en-US" sz="2000" dirty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to linguistic constraints</a:t>
            </a:r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115888" y="1944688"/>
          <a:ext cx="3224212" cy="722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1" name="משוואה" r:id="rId4" imgW="1587240" imgH="355320" progId="Equation.3">
                  <p:embed/>
                </p:oleObj>
              </mc:Choice>
              <mc:Fallback>
                <p:oleObj name="משוואה" r:id="rId4" imgW="1587240" imgH="35532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5888" y="1944688"/>
                        <a:ext cx="3224212" cy="7223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3352800" y="2438400"/>
            <a:ext cx="4800600" cy="1027113"/>
            <a:chOff x="-288" y="960"/>
            <a:chExt cx="2850" cy="647"/>
          </a:xfrm>
        </p:grpSpPr>
        <p:sp>
          <p:nvSpPr>
            <p:cNvPr id="1035" name="Rectangle 16"/>
            <p:cNvSpPr>
              <a:spLocks noChangeArrowheads="1"/>
            </p:cNvSpPr>
            <p:nvPr/>
          </p:nvSpPr>
          <p:spPr bwMode="auto">
            <a:xfrm>
              <a:off x="96" y="1200"/>
              <a:ext cx="2466" cy="407"/>
            </a:xfrm>
            <a:prstGeom prst="rect">
              <a:avLst/>
            </a:prstGeom>
            <a:solidFill>
              <a:srgbClr val="FFFF66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dirty="0">
                  <a:latin typeface="Calibri" panose="020F0502020204030204" pitchFamily="34" charset="0"/>
                </a:rPr>
                <a:t>Indicator </a:t>
              </a:r>
              <a:r>
                <a:rPr lang="en-US" dirty="0" smtClean="0">
                  <a:latin typeface="Calibri" panose="020F0502020204030204" pitchFamily="34" charset="0"/>
                </a:rPr>
                <a:t>variable: </a:t>
              </a:r>
              <a:r>
                <a:rPr lang="en-US" dirty="0" err="1" smtClean="0">
                  <a:solidFill>
                    <a:srgbClr val="FF0000"/>
                  </a:solidFill>
                  <a:latin typeface="Calibri" panose="020F0502020204030204" pitchFamily="34" charset="0"/>
                </a:rPr>
                <a:t>i-th</a:t>
              </a:r>
              <a:r>
                <a:rPr lang="en-US" dirty="0" smtClean="0">
                  <a:latin typeface="Calibri" panose="020F0502020204030204" pitchFamily="34" charset="0"/>
                </a:rPr>
                <a:t> phrase is assigned </a:t>
              </a:r>
              <a:endParaRPr lang="en-US" dirty="0">
                <a:latin typeface="Calibri" panose="020F0502020204030204" pitchFamily="34" charset="0"/>
              </a:endParaRPr>
            </a:p>
            <a:p>
              <a:r>
                <a:rPr lang="en-US" dirty="0" smtClean="0">
                  <a:latin typeface="Calibri" panose="020F0502020204030204" pitchFamily="34" charset="0"/>
                </a:rPr>
                <a:t>the </a:t>
              </a:r>
              <a:r>
                <a:rPr lang="en-US" dirty="0">
                  <a:solidFill>
                    <a:srgbClr val="FF0000"/>
                  </a:solidFill>
                  <a:latin typeface="Calibri" panose="020F0502020204030204" pitchFamily="34" charset="0"/>
                </a:rPr>
                <a:t>j-</a:t>
              </a:r>
              <a:r>
                <a:rPr lang="en-US" dirty="0" err="1">
                  <a:solidFill>
                    <a:srgbClr val="FF0000"/>
                  </a:solidFill>
                  <a:latin typeface="Calibri" panose="020F0502020204030204" pitchFamily="34" charset="0"/>
                </a:rPr>
                <a:t>th</a:t>
              </a:r>
              <a:r>
                <a:rPr lang="en-US" dirty="0">
                  <a:latin typeface="Calibri" panose="020F0502020204030204" pitchFamily="34" charset="0"/>
                </a:rPr>
                <a:t> class </a:t>
              </a:r>
              <a:r>
                <a:rPr lang="en-US" dirty="0" smtClean="0">
                  <a:latin typeface="Calibri" panose="020F0502020204030204" pitchFamily="34" charset="0"/>
                </a:rPr>
                <a:t>label </a:t>
              </a:r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1036" name="Line 22"/>
            <p:cNvSpPr>
              <a:spLocks noChangeShapeType="1"/>
            </p:cNvSpPr>
            <p:nvPr/>
          </p:nvSpPr>
          <p:spPr bwMode="auto">
            <a:xfrm flipH="1" flipV="1">
              <a:off x="-288" y="960"/>
              <a:ext cx="384" cy="288"/>
            </a:xfrm>
            <a:prstGeom prst="line">
              <a:avLst/>
            </a:prstGeom>
            <a:noFill/>
            <a:ln w="38100">
              <a:solidFill>
                <a:srgbClr val="0033CC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26"/>
          <p:cNvGrpSpPr>
            <a:grpSpLocks/>
          </p:cNvGrpSpPr>
          <p:nvPr/>
        </p:nvGrpSpPr>
        <p:grpSpPr bwMode="auto">
          <a:xfrm>
            <a:off x="914400" y="2438400"/>
            <a:ext cx="2362200" cy="838200"/>
            <a:chOff x="-336" y="432"/>
            <a:chExt cx="1824" cy="528"/>
          </a:xfrm>
        </p:grpSpPr>
        <p:sp>
          <p:nvSpPr>
            <p:cNvPr id="1033" name="Rectangle 16"/>
            <p:cNvSpPr>
              <a:spLocks noChangeArrowheads="1"/>
            </p:cNvSpPr>
            <p:nvPr/>
          </p:nvSpPr>
          <p:spPr bwMode="auto">
            <a:xfrm>
              <a:off x="-336" y="727"/>
              <a:ext cx="1824" cy="233"/>
            </a:xfrm>
            <a:prstGeom prst="rect">
              <a:avLst/>
            </a:prstGeom>
            <a:solidFill>
              <a:srgbClr val="FFFF66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dirty="0">
                  <a:latin typeface="Calibri" panose="020F0502020204030204" pitchFamily="34" charset="0"/>
                </a:rPr>
                <a:t>Classification </a:t>
              </a:r>
              <a:r>
                <a:rPr lang="en-US" dirty="0" smtClean="0">
                  <a:latin typeface="Calibri" panose="020F0502020204030204" pitchFamily="34" charset="0"/>
                </a:rPr>
                <a:t>score</a:t>
              </a:r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1034" name="Line 22"/>
            <p:cNvSpPr>
              <a:spLocks noChangeShapeType="1"/>
            </p:cNvSpPr>
            <p:nvPr/>
          </p:nvSpPr>
          <p:spPr bwMode="auto">
            <a:xfrm flipV="1">
              <a:off x="960" y="432"/>
              <a:ext cx="48" cy="192"/>
            </a:xfrm>
            <a:prstGeom prst="line">
              <a:avLst/>
            </a:prstGeom>
            <a:noFill/>
            <a:ln w="38100">
              <a:solidFill>
                <a:srgbClr val="0033CC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Inference using Beam Search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410200"/>
            <a:ext cx="7772400" cy="762000"/>
          </a:xfrm>
        </p:spPr>
        <p:txBody>
          <a:bodyPr/>
          <a:lstStyle/>
          <a:p>
            <a:pPr eaLnBrk="1" hangingPunct="1"/>
            <a:r>
              <a:rPr lang="en-US" sz="2000" dirty="0" smtClean="0"/>
              <a:t>For each step, discard </a:t>
            </a:r>
            <a:r>
              <a:rPr lang="en-US" sz="2000" dirty="0" smtClean="0">
                <a:solidFill>
                  <a:srgbClr val="360EE2"/>
                </a:solidFill>
              </a:rPr>
              <a:t>partial assignments </a:t>
            </a:r>
            <a:r>
              <a:rPr lang="en-US" sz="2000" dirty="0" smtClean="0"/>
              <a:t>that violate constraints!</a:t>
            </a:r>
          </a:p>
        </p:txBody>
      </p:sp>
      <p:sp>
        <p:nvSpPr>
          <p:cNvPr id="8196" name="Slide Number Placeholder 72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zh-TW" smtClean="0">
                <a:cs typeface="Arial Unicode MS" pitchFamily="34" charset="-128"/>
              </a:rPr>
              <a:t>3:</a:t>
            </a:r>
            <a:fld id="{DAB19604-385B-4053-A490-3FCD20FBDA04}" type="slidenum">
              <a:rPr lang="en-US" altLang="zh-TW" smtClean="0">
                <a:cs typeface="Arial Unicode MS" pitchFamily="34" charset="-128"/>
              </a:rPr>
              <a:pPr eaLnBrk="1" hangingPunct="1"/>
              <a:t>15</a:t>
            </a:fld>
            <a:endParaRPr lang="en-US" altLang="zh-TW" smtClean="0">
              <a:cs typeface="Arial Unicode MS" pitchFamily="34" charset="-128"/>
            </a:endParaRPr>
          </a:p>
        </p:txBody>
      </p:sp>
      <p:grpSp>
        <p:nvGrpSpPr>
          <p:cNvPr id="8197" name="Group 24"/>
          <p:cNvGrpSpPr>
            <a:grpSpLocks/>
          </p:cNvGrpSpPr>
          <p:nvPr/>
        </p:nvGrpSpPr>
        <p:grpSpPr bwMode="auto">
          <a:xfrm>
            <a:off x="304800" y="2057400"/>
            <a:ext cx="1752600" cy="533400"/>
            <a:chOff x="228600" y="1981200"/>
            <a:chExt cx="1752600" cy="533400"/>
          </a:xfrm>
        </p:grpSpPr>
        <p:sp>
          <p:nvSpPr>
            <p:cNvPr id="13" name="Oval 12"/>
            <p:cNvSpPr/>
            <p:nvPr/>
          </p:nvSpPr>
          <p:spPr>
            <a:xfrm>
              <a:off x="228600" y="1981200"/>
              <a:ext cx="533400" cy="5334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838200" y="1981200"/>
              <a:ext cx="533400" cy="5334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9" name="Isosceles Triangle 18"/>
            <p:cNvSpPr/>
            <p:nvPr/>
          </p:nvSpPr>
          <p:spPr>
            <a:xfrm>
              <a:off x="1447800" y="1981200"/>
              <a:ext cx="533400" cy="533400"/>
            </a:xfrm>
            <a:prstGeom prst="triangl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8198" name="Rectangle 23"/>
          <p:cNvGrpSpPr>
            <a:grpSpLocks/>
          </p:cNvGrpSpPr>
          <p:nvPr/>
        </p:nvGrpSpPr>
        <p:grpSpPr bwMode="auto">
          <a:xfrm>
            <a:off x="228600" y="2743200"/>
            <a:ext cx="2066925" cy="2092325"/>
            <a:chOff x="173" y="634"/>
            <a:chExt cx="1302" cy="1318"/>
          </a:xfrm>
        </p:grpSpPr>
        <p:pic>
          <p:nvPicPr>
            <p:cNvPr id="8243" name="Rectangle 23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3" y="634"/>
              <a:ext cx="1302" cy="4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44" name="Text Box 6"/>
            <p:cNvSpPr txBox="1">
              <a:spLocks noChangeArrowheads="1"/>
            </p:cNvSpPr>
            <p:nvPr/>
          </p:nvSpPr>
          <p:spPr bwMode="auto">
            <a:xfrm>
              <a:off x="240" y="672"/>
              <a:ext cx="1200" cy="1280"/>
            </a:xfrm>
            <a:prstGeom prst="rect">
              <a:avLst/>
            </a:prstGeom>
            <a:solidFill>
              <a:srgbClr val="FFFF66"/>
            </a:solidFill>
            <a:ln w="9525">
              <a:solidFill>
                <a:schemeClr val="bg2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dirty="0">
                  <a:latin typeface="Calibri" pitchFamily="34" charset="0"/>
                </a:rPr>
                <a:t>Shape: argument</a:t>
              </a:r>
            </a:p>
            <a:p>
              <a:pPr eaLnBrk="1" hangingPunct="1"/>
              <a:endParaRPr lang="en-US" dirty="0">
                <a:latin typeface="Calibri" pitchFamily="34" charset="0"/>
              </a:endParaRPr>
            </a:p>
            <a:p>
              <a:pPr eaLnBrk="1" hangingPunct="1"/>
              <a:r>
                <a:rPr lang="en-US" dirty="0">
                  <a:latin typeface="Calibri" pitchFamily="34" charset="0"/>
                </a:rPr>
                <a:t>Color: label</a:t>
              </a:r>
            </a:p>
            <a:p>
              <a:pPr eaLnBrk="1" hangingPunct="1"/>
              <a:endParaRPr lang="en-US" dirty="0">
                <a:latin typeface="Calibri" pitchFamily="34" charset="0"/>
              </a:endParaRPr>
            </a:p>
            <a:p>
              <a:pPr eaLnBrk="1" hangingPunct="1"/>
              <a:r>
                <a:rPr lang="en-US" dirty="0">
                  <a:latin typeface="Calibri" pitchFamily="34" charset="0"/>
                </a:rPr>
                <a:t>Beam size = 2,</a:t>
              </a:r>
            </a:p>
            <a:p>
              <a:pPr eaLnBrk="1" hangingPunct="1"/>
              <a:r>
                <a:rPr lang="en-US" dirty="0">
                  <a:latin typeface="Calibri" pitchFamily="34" charset="0"/>
                </a:rPr>
                <a:t>Constraint:</a:t>
              </a:r>
            </a:p>
            <a:p>
              <a:pPr eaLnBrk="1" hangingPunct="1"/>
              <a:r>
                <a:rPr lang="en-US" dirty="0">
                  <a:solidFill>
                    <a:srgbClr val="360EE2"/>
                  </a:solidFill>
                  <a:latin typeface="Calibri" pitchFamily="34" charset="0"/>
                </a:rPr>
                <a:t>Only one Red</a:t>
              </a:r>
            </a:p>
          </p:txBody>
        </p:sp>
      </p:grpSp>
      <p:sp>
        <p:nvSpPr>
          <p:cNvPr id="27" name="Oval 26"/>
          <p:cNvSpPr/>
          <p:nvPr/>
        </p:nvSpPr>
        <p:spPr>
          <a:xfrm>
            <a:off x="3352800" y="1295400"/>
            <a:ext cx="533400" cy="533400"/>
          </a:xfrm>
          <a:prstGeom prst="ellipse">
            <a:avLst/>
          </a:prstGeom>
          <a:solidFill>
            <a:srgbClr val="FF0000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3962400" y="1295400"/>
            <a:ext cx="533400" cy="533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9" name="Isosceles Triangle 28"/>
          <p:cNvSpPr/>
          <p:nvPr/>
        </p:nvSpPr>
        <p:spPr>
          <a:xfrm>
            <a:off x="4572000" y="1295400"/>
            <a:ext cx="533400" cy="533400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1" name="Oval 30"/>
          <p:cNvSpPr/>
          <p:nvPr/>
        </p:nvSpPr>
        <p:spPr>
          <a:xfrm>
            <a:off x="3352800" y="1981200"/>
            <a:ext cx="533400" cy="533400"/>
          </a:xfrm>
          <a:prstGeom prst="ellipse">
            <a:avLst/>
          </a:prstGeom>
          <a:solidFill>
            <a:srgbClr val="FF0000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3962400" y="1981200"/>
            <a:ext cx="533400" cy="5334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3" name="Isosceles Triangle 32"/>
          <p:cNvSpPr/>
          <p:nvPr/>
        </p:nvSpPr>
        <p:spPr>
          <a:xfrm>
            <a:off x="4572000" y="1981200"/>
            <a:ext cx="533400" cy="533400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5" name="Oval 34"/>
          <p:cNvSpPr/>
          <p:nvPr/>
        </p:nvSpPr>
        <p:spPr>
          <a:xfrm>
            <a:off x="3352800" y="2667000"/>
            <a:ext cx="533400" cy="533400"/>
          </a:xfrm>
          <a:prstGeom prst="ellipse">
            <a:avLst/>
          </a:prstGeom>
          <a:solidFill>
            <a:srgbClr val="FF0000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3962400" y="2667000"/>
            <a:ext cx="533400" cy="5334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7" name="Isosceles Triangle 36"/>
          <p:cNvSpPr/>
          <p:nvPr/>
        </p:nvSpPr>
        <p:spPr>
          <a:xfrm>
            <a:off x="4572000" y="2667000"/>
            <a:ext cx="533400" cy="533400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8" name="Multiply 37"/>
          <p:cNvSpPr/>
          <p:nvPr/>
        </p:nvSpPr>
        <p:spPr>
          <a:xfrm>
            <a:off x="3200400" y="1066800"/>
            <a:ext cx="2057400" cy="914400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9" name="Oval 38"/>
          <p:cNvSpPr/>
          <p:nvPr/>
        </p:nvSpPr>
        <p:spPr>
          <a:xfrm>
            <a:off x="6096000" y="838200"/>
            <a:ext cx="533400" cy="533400"/>
          </a:xfrm>
          <a:prstGeom prst="ellipse">
            <a:avLst/>
          </a:prstGeom>
          <a:solidFill>
            <a:srgbClr val="FF0000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6705600" y="838200"/>
            <a:ext cx="533400" cy="5334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1" name="Isosceles Triangle 40"/>
          <p:cNvSpPr/>
          <p:nvPr/>
        </p:nvSpPr>
        <p:spPr>
          <a:xfrm>
            <a:off x="7315200" y="838200"/>
            <a:ext cx="533400" cy="533400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2" name="Oval 41"/>
          <p:cNvSpPr/>
          <p:nvPr/>
        </p:nvSpPr>
        <p:spPr>
          <a:xfrm>
            <a:off x="6096000" y="1524000"/>
            <a:ext cx="533400" cy="533400"/>
          </a:xfrm>
          <a:prstGeom prst="ellipse">
            <a:avLst/>
          </a:prstGeom>
          <a:solidFill>
            <a:srgbClr val="FF0000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6705600" y="1524000"/>
            <a:ext cx="533400" cy="5334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4" name="Isosceles Triangle 43"/>
          <p:cNvSpPr/>
          <p:nvPr/>
        </p:nvSpPr>
        <p:spPr>
          <a:xfrm>
            <a:off x="7315200" y="1524000"/>
            <a:ext cx="533400" cy="533400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5" name="Oval 44"/>
          <p:cNvSpPr/>
          <p:nvPr/>
        </p:nvSpPr>
        <p:spPr>
          <a:xfrm>
            <a:off x="6096000" y="3505200"/>
            <a:ext cx="533400" cy="533400"/>
          </a:xfrm>
          <a:prstGeom prst="ellipse">
            <a:avLst/>
          </a:prstGeom>
          <a:solidFill>
            <a:srgbClr val="FF0000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6705600" y="3505200"/>
            <a:ext cx="533400" cy="5334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7" name="Isosceles Triangle 46"/>
          <p:cNvSpPr/>
          <p:nvPr/>
        </p:nvSpPr>
        <p:spPr>
          <a:xfrm>
            <a:off x="7315200" y="3505200"/>
            <a:ext cx="533400" cy="533400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8" name="Oval 47"/>
          <p:cNvSpPr/>
          <p:nvPr/>
        </p:nvSpPr>
        <p:spPr>
          <a:xfrm>
            <a:off x="6096000" y="2819400"/>
            <a:ext cx="533400" cy="533400"/>
          </a:xfrm>
          <a:prstGeom prst="ellipse">
            <a:avLst/>
          </a:prstGeom>
          <a:solidFill>
            <a:srgbClr val="FF0000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6705600" y="2819400"/>
            <a:ext cx="533400" cy="5334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0" name="Isosceles Triangle 49"/>
          <p:cNvSpPr/>
          <p:nvPr/>
        </p:nvSpPr>
        <p:spPr>
          <a:xfrm>
            <a:off x="7315200" y="2819400"/>
            <a:ext cx="533400" cy="533400"/>
          </a:xfrm>
          <a:prstGeom prst="triangl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1" name="Oval 50"/>
          <p:cNvSpPr/>
          <p:nvPr/>
        </p:nvSpPr>
        <p:spPr>
          <a:xfrm>
            <a:off x="6096000" y="2133600"/>
            <a:ext cx="533400" cy="533400"/>
          </a:xfrm>
          <a:prstGeom prst="ellipse">
            <a:avLst/>
          </a:prstGeom>
          <a:solidFill>
            <a:srgbClr val="FF0000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6705600" y="2133600"/>
            <a:ext cx="533400" cy="5334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3" name="Isosceles Triangle 52"/>
          <p:cNvSpPr/>
          <p:nvPr/>
        </p:nvSpPr>
        <p:spPr>
          <a:xfrm>
            <a:off x="7315200" y="2133600"/>
            <a:ext cx="533400" cy="533400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4" name="Oval 53"/>
          <p:cNvSpPr/>
          <p:nvPr/>
        </p:nvSpPr>
        <p:spPr>
          <a:xfrm>
            <a:off x="6096000" y="4114800"/>
            <a:ext cx="533400" cy="533400"/>
          </a:xfrm>
          <a:prstGeom prst="ellipse">
            <a:avLst/>
          </a:prstGeom>
          <a:solidFill>
            <a:srgbClr val="FF0000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6705600" y="4114800"/>
            <a:ext cx="533400" cy="5334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6" name="Isosceles Triangle 55"/>
          <p:cNvSpPr/>
          <p:nvPr/>
        </p:nvSpPr>
        <p:spPr>
          <a:xfrm>
            <a:off x="7315200" y="4114800"/>
            <a:ext cx="533400" cy="533400"/>
          </a:xfrm>
          <a:prstGeom prst="triangl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7" name="Right Arrow 56"/>
          <p:cNvSpPr/>
          <p:nvPr/>
        </p:nvSpPr>
        <p:spPr>
          <a:xfrm>
            <a:off x="2133600" y="1981200"/>
            <a:ext cx="838200" cy="685800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8" name="Right Arrow 57"/>
          <p:cNvSpPr/>
          <p:nvPr/>
        </p:nvSpPr>
        <p:spPr>
          <a:xfrm>
            <a:off x="5105400" y="1981200"/>
            <a:ext cx="762000" cy="685800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9" name="Multiply 58"/>
          <p:cNvSpPr/>
          <p:nvPr/>
        </p:nvSpPr>
        <p:spPr>
          <a:xfrm>
            <a:off x="5867400" y="685800"/>
            <a:ext cx="2057400" cy="914400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0" name="Multiply 59"/>
          <p:cNvSpPr/>
          <p:nvPr/>
        </p:nvSpPr>
        <p:spPr>
          <a:xfrm>
            <a:off x="5943600" y="1981200"/>
            <a:ext cx="2057400" cy="914400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6096000" y="1371600"/>
            <a:ext cx="1905000" cy="762000"/>
          </a:xfrm>
          <a:prstGeom prst="rect">
            <a:avLst/>
          </a:prstGeom>
          <a:noFill/>
          <a:ln w="508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6096000" y="2743200"/>
            <a:ext cx="1981200" cy="762000"/>
          </a:xfrm>
          <a:prstGeom prst="rect">
            <a:avLst/>
          </a:prstGeom>
          <a:noFill/>
          <a:ln w="508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3" name="Right Arrow 62"/>
          <p:cNvSpPr/>
          <p:nvPr/>
        </p:nvSpPr>
        <p:spPr>
          <a:xfrm>
            <a:off x="8001000" y="2057400"/>
            <a:ext cx="990600" cy="685800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grpSp>
        <p:nvGrpSpPr>
          <p:cNvPr id="5" name="Group 65"/>
          <p:cNvGrpSpPr>
            <a:grpSpLocks/>
          </p:cNvGrpSpPr>
          <p:nvPr/>
        </p:nvGrpSpPr>
        <p:grpSpPr bwMode="auto">
          <a:xfrm>
            <a:off x="2590800" y="1371600"/>
            <a:ext cx="1524000" cy="3116263"/>
            <a:chOff x="2667000" y="1371600"/>
            <a:chExt cx="1524000" cy="3116997"/>
          </a:xfrm>
          <a:solidFill>
            <a:srgbClr val="FFFF66"/>
          </a:solidFill>
        </p:grpSpPr>
        <p:sp>
          <p:nvSpPr>
            <p:cNvPr id="64" name="Down Arrow 63"/>
            <p:cNvSpPr/>
            <p:nvPr/>
          </p:nvSpPr>
          <p:spPr>
            <a:xfrm>
              <a:off x="3124200" y="1371600"/>
              <a:ext cx="152400" cy="1753013"/>
            </a:xfrm>
            <a:prstGeom prst="downArrow">
              <a:avLst/>
            </a:prstGeom>
            <a:solidFill>
              <a:srgbClr val="360EE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65" name="Rectangle 64"/>
            <p:cNvSpPr/>
            <p:nvPr/>
          </p:nvSpPr>
          <p:spPr>
            <a:xfrm>
              <a:off x="2667000" y="3288268"/>
              <a:ext cx="1524000" cy="1200329"/>
            </a:xfrm>
            <a:prstGeom prst="rect">
              <a:avLst/>
            </a:prstGeom>
            <a:grpFill/>
            <a:ln>
              <a:solidFill>
                <a:schemeClr val="bg2"/>
              </a:solidFill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 smtClean="0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</a:rPr>
                <a:t>Rank them according to classification confidence! </a:t>
              </a:r>
              <a:endParaRPr lang="en-US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endParaRPr>
            </a:p>
          </p:txBody>
        </p:sp>
      </p:grpSp>
      <p:sp>
        <p:nvSpPr>
          <p:cNvPr id="66" name="Rectangle 65"/>
          <p:cNvSpPr/>
          <p:nvPr/>
        </p:nvSpPr>
        <p:spPr>
          <a:xfrm>
            <a:off x="3352800" y="1905000"/>
            <a:ext cx="1828800" cy="685800"/>
          </a:xfrm>
          <a:prstGeom prst="rect">
            <a:avLst/>
          </a:prstGeom>
          <a:noFill/>
          <a:ln w="508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3352800" y="2590800"/>
            <a:ext cx="1828800" cy="685800"/>
          </a:xfrm>
          <a:prstGeom prst="rect">
            <a:avLst/>
          </a:prstGeom>
          <a:noFill/>
          <a:ln w="508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grpSp>
        <p:nvGrpSpPr>
          <p:cNvPr id="6" name="Group 65"/>
          <p:cNvGrpSpPr>
            <a:grpSpLocks/>
          </p:cNvGrpSpPr>
          <p:nvPr/>
        </p:nvGrpSpPr>
        <p:grpSpPr bwMode="auto">
          <a:xfrm>
            <a:off x="5334000" y="762000"/>
            <a:ext cx="3124200" cy="4608624"/>
            <a:chOff x="2667000" y="1371600"/>
            <a:chExt cx="3124200" cy="4609384"/>
          </a:xfrm>
        </p:grpSpPr>
        <p:sp>
          <p:nvSpPr>
            <p:cNvPr id="70" name="Down Arrow 69"/>
            <p:cNvSpPr/>
            <p:nvPr/>
          </p:nvSpPr>
          <p:spPr>
            <a:xfrm>
              <a:off x="3124200" y="1371600"/>
              <a:ext cx="228600" cy="3810628"/>
            </a:xfrm>
            <a:prstGeom prst="downArrow">
              <a:avLst/>
            </a:prstGeom>
            <a:solidFill>
              <a:srgbClr val="360EE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72" name="Rectangle 71"/>
            <p:cNvSpPr/>
            <p:nvPr/>
          </p:nvSpPr>
          <p:spPr>
            <a:xfrm>
              <a:off x="2667000" y="5334653"/>
              <a:ext cx="3124200" cy="646331"/>
            </a:xfrm>
            <a:prstGeom prst="rect">
              <a:avLst/>
            </a:prstGeom>
            <a:solidFill>
              <a:srgbClr val="FFFF66"/>
            </a:solidFill>
            <a:ln>
              <a:solidFill>
                <a:schemeClr val="bg2"/>
              </a:solidFill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  <a:latin typeface="Calibri" pitchFamily="34" charset="0"/>
                  <a:cs typeface="Calibri" pitchFamily="34" charset="0"/>
                </a:rPr>
                <a:t>Rank them according to classification confidence! </a:t>
              </a:r>
            </a:p>
          </p:txBody>
        </p:sp>
      </p:grpSp>
      <p:sp>
        <p:nvSpPr>
          <p:cNvPr id="69" name="Content Placeholder 2"/>
          <p:cNvSpPr txBox="1">
            <a:spLocks/>
          </p:cNvSpPr>
          <p:nvPr/>
        </p:nvSpPr>
        <p:spPr bwMode="auto">
          <a:xfrm>
            <a:off x="228600" y="3124200"/>
            <a:ext cx="22098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bg2"/>
              </a:buClr>
              <a:buSzPct val="75000"/>
            </a:pPr>
            <a:endParaRPr lang="en-US" sz="2000">
              <a:latin typeface="Tempus Sans ITC" pitchFamily="82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 nodeType="clickPar">
                      <p:stCondLst>
                        <p:cond delay="indefinite"/>
                      </p:stCondLst>
                      <p:childTnLst>
                        <p:par>
                          <p:cTn id="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 nodeType="clickPar">
                      <p:stCondLst>
                        <p:cond delay="indefinite"/>
                      </p:stCondLst>
                      <p:childTnLst>
                        <p:par>
                          <p:cTn id="9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 nodeType="clickPar">
                      <p:stCondLst>
                        <p:cond delay="indefinite"/>
                      </p:stCondLst>
                      <p:childTnLst>
                        <p:par>
                          <p:cTn id="10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 nodeType="clickPar">
                      <p:stCondLst>
                        <p:cond delay="indefinite"/>
                      </p:stCondLst>
                      <p:childTnLst>
                        <p:par>
                          <p:cTn id="1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 nodeType="clickPar">
                      <p:stCondLst>
                        <p:cond delay="indefinite"/>
                      </p:stCondLst>
                      <p:childTnLst>
                        <p:par>
                          <p:cTn id="1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 nodeType="clickPar">
                      <p:stCondLst>
                        <p:cond delay="indefinite"/>
                      </p:stCondLst>
                      <p:childTnLst>
                        <p:par>
                          <p:cTn id="1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9" grpId="0" animBg="1"/>
      <p:bldP spid="31" grpId="0" animBg="1"/>
      <p:bldP spid="32" grpId="0" animBg="1"/>
      <p:bldP spid="33" grpId="0" animBg="1"/>
      <p:bldP spid="35" grpId="0" animBg="1"/>
      <p:bldP spid="36" grpId="0" animBg="1"/>
      <p:bldP spid="37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61" grpId="0" animBg="1"/>
      <p:bldP spid="62" grpId="0" animBg="1"/>
      <p:bldP spid="63" grpId="0" animBg="1"/>
      <p:bldP spid="66" grpId="0" animBg="1"/>
      <p:bldP spid="6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Heuristic Inference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Problems of heuristic inference</a:t>
            </a:r>
          </a:p>
          <a:p>
            <a:pPr lvl="1" eaLnBrk="1" hangingPunct="1"/>
            <a:r>
              <a:rPr lang="en-US" dirty="0" smtClean="0"/>
              <a:t>Problem 1: Possibly, sub-optimal solution</a:t>
            </a:r>
          </a:p>
          <a:p>
            <a:pPr lvl="1" eaLnBrk="1" hangingPunct="1"/>
            <a:r>
              <a:rPr lang="en-US" dirty="0" smtClean="0"/>
              <a:t>Problem 2: May not find a feasible solution</a:t>
            </a:r>
          </a:p>
          <a:p>
            <a:pPr lvl="2" eaLnBrk="1" hangingPunct="1"/>
            <a:r>
              <a:rPr lang="en-US" dirty="0" smtClean="0">
                <a:solidFill>
                  <a:srgbClr val="7030A0"/>
                </a:solidFill>
              </a:rPr>
              <a:t>Drop some constraints, solve it  again</a:t>
            </a:r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/>
          </a:p>
          <a:p>
            <a:pPr eaLnBrk="1" hangingPunct="1"/>
            <a:r>
              <a:rPr lang="en-US" dirty="0" smtClean="0"/>
              <a:t>For </a:t>
            </a:r>
            <a:r>
              <a:rPr lang="en-US" dirty="0"/>
              <a:t>SRL, Gurobi is faster than beam search!</a:t>
            </a:r>
          </a:p>
          <a:p>
            <a:pPr lvl="2" eaLnBrk="1" hangingPunct="1"/>
            <a:endParaRPr lang="en-US" dirty="0" smtClean="0">
              <a:solidFill>
                <a:srgbClr val="7030A0"/>
              </a:solidFill>
            </a:endParaRPr>
          </a:p>
          <a:p>
            <a:pPr eaLnBrk="1" hangingPunct="1"/>
            <a:endParaRPr lang="en-US" dirty="0" smtClean="0"/>
          </a:p>
        </p:txBody>
      </p:sp>
      <p:sp>
        <p:nvSpPr>
          <p:cNvPr id="9220" name="Slide Number Placeholder 7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zh-TW" smtClean="0">
                <a:cs typeface="Arial Unicode MS" pitchFamily="34" charset="-128"/>
              </a:rPr>
              <a:t>3:</a:t>
            </a:r>
            <a:fld id="{C5DE62F4-1296-4903-96AC-856376BDB8C4}" type="slidenum">
              <a:rPr lang="en-US" altLang="zh-TW" smtClean="0">
                <a:cs typeface="Arial Unicode MS" pitchFamily="34" charset="-128"/>
              </a:rPr>
              <a:pPr eaLnBrk="1" hangingPunct="1"/>
              <a:t>16</a:t>
            </a:fld>
            <a:endParaRPr lang="en-US" altLang="zh-TW" smtClean="0">
              <a:cs typeface="Arial Unicode MS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Other Inference Options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rgbClr val="360EE2"/>
                </a:solidFill>
              </a:rPr>
              <a:t>Amortized inference  </a:t>
            </a:r>
            <a:r>
              <a:rPr lang="en-US" dirty="0" smtClean="0"/>
              <a:t>[Talk </a:t>
            </a:r>
            <a:r>
              <a:rPr lang="en-US" dirty="0" smtClean="0"/>
              <a:t>Today]</a:t>
            </a:r>
            <a:endParaRPr lang="en-US" dirty="0" smtClean="0"/>
          </a:p>
          <a:p>
            <a:pPr lvl="1" eaLnBrk="1" hangingPunct="1"/>
            <a:r>
              <a:rPr lang="en-US" dirty="0" smtClean="0">
                <a:solidFill>
                  <a:srgbClr val="FF0000"/>
                </a:solidFill>
              </a:rPr>
              <a:t>[Kudu, Srikumar &amp;Roth, EMNLP 2012, ACL’13]</a:t>
            </a:r>
          </a:p>
          <a:p>
            <a:pPr lvl="1" eaLnBrk="1" hangingPunct="1"/>
            <a:r>
              <a:rPr lang="en-US" dirty="0" smtClean="0"/>
              <a:t>A way of speeding up any inference algorithm</a:t>
            </a:r>
          </a:p>
          <a:p>
            <a:pPr lvl="1" eaLnBrk="1" hangingPunct="1"/>
            <a:r>
              <a:rPr lang="en-US" dirty="0" smtClean="0"/>
              <a:t>Key idea: </a:t>
            </a:r>
          </a:p>
          <a:p>
            <a:pPr lvl="2" eaLnBrk="1" hangingPunct="1"/>
            <a:r>
              <a:rPr lang="en-US" dirty="0" smtClean="0"/>
              <a:t>Consider inference over an entire data set </a:t>
            </a:r>
          </a:p>
          <a:p>
            <a:pPr lvl="2" eaLnBrk="1" hangingPunct="1"/>
            <a:r>
              <a:rPr lang="en-US" dirty="0" smtClean="0"/>
              <a:t>Identify examples for which previous solutions can be re-used</a:t>
            </a:r>
          </a:p>
          <a:p>
            <a:pPr lvl="2" eaLnBrk="1" hangingPunct="1"/>
            <a:r>
              <a:rPr lang="en-US" dirty="0" smtClean="0">
                <a:solidFill>
                  <a:srgbClr val="FF0000"/>
                </a:solidFill>
              </a:rPr>
              <a:t>Speedup obtained by </a:t>
            </a:r>
            <a:r>
              <a:rPr lang="en-US" i="1" dirty="0" smtClean="0">
                <a:solidFill>
                  <a:srgbClr val="FF0000"/>
                </a:solidFill>
              </a:rPr>
              <a:t>not </a:t>
            </a:r>
            <a:r>
              <a:rPr lang="en-US" dirty="0" smtClean="0">
                <a:solidFill>
                  <a:srgbClr val="FF0000"/>
                </a:solidFill>
              </a:rPr>
              <a:t>running inference</a:t>
            </a:r>
          </a:p>
          <a:p>
            <a:pPr eaLnBrk="1" hangingPunct="1"/>
            <a:r>
              <a:rPr lang="en-US" dirty="0" smtClean="0">
                <a:solidFill>
                  <a:srgbClr val="360EE2"/>
                </a:solidFill>
              </a:rPr>
              <a:t>Other search algorithms</a:t>
            </a:r>
          </a:p>
          <a:p>
            <a:pPr lvl="1" eaLnBrk="1" hangingPunct="1"/>
            <a:r>
              <a:rPr lang="en-US" b="1" i="1" dirty="0" smtClean="0">
                <a:solidFill>
                  <a:srgbClr val="0033CC"/>
                </a:solidFill>
              </a:rPr>
              <a:t>A-star</a:t>
            </a:r>
            <a:r>
              <a:rPr lang="en-US" dirty="0" smtClean="0"/>
              <a:t>, Hill Climbing…</a:t>
            </a:r>
          </a:p>
          <a:p>
            <a:pPr lvl="1" eaLnBrk="1" hangingPunct="1"/>
            <a:r>
              <a:rPr lang="en-US" dirty="0" smtClean="0"/>
              <a:t>Gibbs Sampling Inference </a:t>
            </a:r>
            <a:r>
              <a:rPr lang="en-US" dirty="0">
                <a:solidFill>
                  <a:srgbClr val="FF0000"/>
                </a:solidFill>
              </a:rPr>
              <a:t>[</a:t>
            </a:r>
            <a:r>
              <a:rPr lang="en-US" dirty="0" err="1">
                <a:solidFill>
                  <a:srgbClr val="FF0000"/>
                </a:solidFill>
              </a:rPr>
              <a:t>Finkel</a:t>
            </a:r>
            <a:r>
              <a:rPr lang="en-US" dirty="0">
                <a:solidFill>
                  <a:srgbClr val="FF0000"/>
                </a:solidFill>
              </a:rPr>
              <a:t> et. al, ACL 2005]</a:t>
            </a:r>
            <a:endParaRPr lang="en-US" dirty="0" smtClean="0">
              <a:solidFill>
                <a:srgbClr val="FF0000"/>
              </a:solidFill>
            </a:endParaRPr>
          </a:p>
          <a:p>
            <a:pPr lvl="2" eaLnBrk="1" hangingPunct="1"/>
            <a:r>
              <a:rPr lang="en-US" sz="2000" dirty="0" smtClean="0"/>
              <a:t>Named Entity Recognition: enforce long distance constraints</a:t>
            </a:r>
          </a:p>
          <a:p>
            <a:pPr lvl="2" eaLnBrk="1" hangingPunct="1"/>
            <a:r>
              <a:rPr lang="en-US" sz="2000" dirty="0" smtClean="0"/>
              <a:t>Can be considered as : Learning + Inference</a:t>
            </a:r>
          </a:p>
          <a:p>
            <a:pPr lvl="2" eaLnBrk="1" hangingPunct="1"/>
            <a:r>
              <a:rPr lang="en-US" sz="2000" dirty="0" smtClean="0"/>
              <a:t>One type of constraints only</a:t>
            </a:r>
          </a:p>
          <a:p>
            <a:pPr lvl="2" eaLnBrk="1" hangingPunct="1">
              <a:buFont typeface="Wingdings" pitchFamily="2" charset="2"/>
              <a:buNone/>
            </a:pPr>
            <a:endParaRPr lang="en-US" dirty="0" smtClean="0"/>
          </a:p>
          <a:p>
            <a:pPr eaLnBrk="1" hangingPunct="1"/>
            <a:endParaRPr lang="en-US" b="1" dirty="0" smtClean="0">
              <a:solidFill>
                <a:srgbClr val="E56700"/>
              </a:solidFill>
            </a:endParaRPr>
          </a:p>
          <a:p>
            <a:pPr eaLnBrk="1" hangingPunct="1"/>
            <a:endParaRPr lang="en-US" dirty="0" smtClean="0"/>
          </a:p>
          <a:p>
            <a:pPr lvl="1" eaLnBrk="1" hangingPunct="1"/>
            <a:endParaRPr lang="en-US" dirty="0" smtClean="0">
              <a:sym typeface="Wingdings" pitchFamily="2" charset="2"/>
            </a:endParaRPr>
          </a:p>
          <a:p>
            <a:pPr lvl="1" eaLnBrk="1" hangingPunct="1"/>
            <a:endParaRPr lang="en-US" dirty="0" smtClean="0"/>
          </a:p>
        </p:txBody>
      </p:sp>
      <p:sp>
        <p:nvSpPr>
          <p:cNvPr id="13316" name="Slide Number Placeholder 6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zh-TW" smtClean="0">
                <a:cs typeface="Arial Unicode MS" pitchFamily="34" charset="-128"/>
              </a:rPr>
              <a:t>3:</a:t>
            </a:r>
            <a:fld id="{90A0C5AA-7643-4814-8E5D-56F554E30344}" type="slidenum">
              <a:rPr lang="en-US" altLang="zh-TW" smtClean="0">
                <a:cs typeface="Arial Unicode MS" pitchFamily="34" charset="-128"/>
              </a:rPr>
              <a:pPr eaLnBrk="1" hangingPunct="1"/>
              <a:t>17</a:t>
            </a:fld>
            <a:endParaRPr lang="en-US" altLang="zh-TW" smtClean="0">
              <a:cs typeface="Arial Unicode MS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Inference Methods – Summary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rgbClr val="360EE2"/>
                </a:solidFill>
              </a:rPr>
              <a:t>Why ILP?  </a:t>
            </a:r>
            <a:r>
              <a:rPr lang="en-US" dirty="0" smtClean="0"/>
              <a:t>A powerful way to </a:t>
            </a:r>
            <a:r>
              <a:rPr lang="en-US" dirty="0" smtClean="0">
                <a:solidFill>
                  <a:srgbClr val="360EE2"/>
                </a:solidFill>
              </a:rPr>
              <a:t>formalize</a:t>
            </a:r>
            <a:r>
              <a:rPr lang="en-US" dirty="0" smtClean="0"/>
              <a:t> the problems </a:t>
            </a:r>
          </a:p>
          <a:p>
            <a:pPr lvl="1" eaLnBrk="1" hangingPunct="1"/>
            <a:r>
              <a:rPr lang="en-US" dirty="0" smtClean="0"/>
              <a:t>However, not the </a:t>
            </a:r>
            <a:r>
              <a:rPr lang="en-US" dirty="0" smtClean="0">
                <a:solidFill>
                  <a:srgbClr val="0033CC"/>
                </a:solidFill>
              </a:rPr>
              <a:t>only</a:t>
            </a:r>
            <a:r>
              <a:rPr lang="en-US" dirty="0" smtClean="0"/>
              <a:t> algorithmic solution</a:t>
            </a:r>
          </a:p>
          <a:p>
            <a:pPr lvl="1" eaLnBrk="1" hangingPunct="1">
              <a:buFont typeface="Wingdings" pitchFamily="2" charset="2"/>
              <a:buNone/>
            </a:pPr>
            <a:endParaRPr lang="en-US" dirty="0" smtClean="0"/>
          </a:p>
          <a:p>
            <a:pPr eaLnBrk="1" hangingPunct="1"/>
            <a:r>
              <a:rPr lang="en-US" dirty="0" smtClean="0">
                <a:solidFill>
                  <a:srgbClr val="FF0000"/>
                </a:solidFill>
              </a:rPr>
              <a:t>Heuristic inference algorithms are useful sometimes!</a:t>
            </a:r>
            <a:endParaRPr lang="en-US" dirty="0" smtClean="0"/>
          </a:p>
          <a:p>
            <a:pPr lvl="1" eaLnBrk="1" hangingPunct="1"/>
            <a:r>
              <a:rPr lang="en-US" dirty="0" smtClean="0"/>
              <a:t>Beam search</a:t>
            </a:r>
          </a:p>
          <a:p>
            <a:pPr lvl="1" eaLnBrk="1" hangingPunct="1"/>
            <a:r>
              <a:rPr lang="en-US" dirty="0" smtClean="0"/>
              <a:t>Relaxation methods</a:t>
            </a:r>
          </a:p>
          <a:p>
            <a:pPr lvl="1" eaLnBrk="1" hangingPunct="1"/>
            <a:r>
              <a:rPr lang="en-US" sz="1800" dirty="0" smtClean="0"/>
              <a:t>DecL</a:t>
            </a:r>
          </a:p>
          <a:p>
            <a:pPr lvl="1" eaLnBrk="1" hangingPunct="1"/>
            <a:r>
              <a:rPr lang="en-US" sz="1800" dirty="0" smtClean="0"/>
              <a:t>…..</a:t>
            </a:r>
          </a:p>
          <a:p>
            <a:pPr lvl="1" eaLnBrk="1" hangingPunct="1"/>
            <a:endParaRPr lang="en-US" dirty="0" smtClean="0"/>
          </a:p>
          <a:p>
            <a:pPr eaLnBrk="1" hangingPunct="1"/>
            <a:r>
              <a:rPr lang="en-US" dirty="0" smtClean="0"/>
              <a:t>Sometimes, a specific inference algorithm can be designed</a:t>
            </a:r>
          </a:p>
          <a:p>
            <a:pPr lvl="1" eaLnBrk="1" hangingPunct="1"/>
            <a:r>
              <a:rPr lang="en-US" dirty="0" smtClean="0">
                <a:solidFill>
                  <a:srgbClr val="FF0000"/>
                </a:solidFill>
              </a:rPr>
              <a:t>Depending on your constraints</a:t>
            </a:r>
          </a:p>
          <a:p>
            <a:pPr lvl="2" eaLnBrk="1" hangingPunct="1">
              <a:buFont typeface="Wingdings" pitchFamily="2" charset="2"/>
              <a:buNone/>
            </a:pPr>
            <a:endParaRPr lang="en-US" dirty="0" smtClean="0"/>
          </a:p>
        </p:txBody>
      </p:sp>
      <p:sp>
        <p:nvSpPr>
          <p:cNvPr id="14340" name="Slide Number Placeholder 7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zh-TW" smtClean="0">
                <a:cs typeface="Arial Unicode MS" pitchFamily="34" charset="-128"/>
              </a:rPr>
              <a:t>3:</a:t>
            </a:r>
            <a:fld id="{0544053D-8981-4395-9374-86BF0A4EFFA5}" type="slidenum">
              <a:rPr lang="en-US" altLang="zh-TW" smtClean="0">
                <a:cs typeface="Arial Unicode MS" pitchFamily="34" charset="-128"/>
              </a:rPr>
              <a:pPr eaLnBrk="1" hangingPunct="1"/>
              <a:t>18</a:t>
            </a:fld>
            <a:endParaRPr lang="en-US" altLang="zh-TW" smtClean="0">
              <a:cs typeface="Arial Unicode MS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itle 1"/>
          <p:cNvSpPr>
            <a:spLocks noGrp="1"/>
          </p:cNvSpPr>
          <p:nvPr>
            <p:ph type="title" idx="4294967295"/>
          </p:nvPr>
        </p:nvSpPr>
        <p:spPr>
          <a:xfrm>
            <a:off x="152400" y="457200"/>
            <a:ext cx="8839200" cy="533400"/>
          </a:xfrm>
        </p:spPr>
        <p:txBody>
          <a:bodyPr lIns="0" tIns="0" rIns="0" bIns="0"/>
          <a:lstStyle/>
          <a:p>
            <a:r>
              <a:rPr lang="en-US" smtClean="0"/>
              <a:t>Constrained Conditional Models – 1</a:t>
            </a:r>
            <a:r>
              <a:rPr lang="en-US" baseline="30000" smtClean="0"/>
              <a:t>st</a:t>
            </a:r>
            <a:r>
              <a:rPr lang="en-US" smtClean="0"/>
              <a:t> Part</a:t>
            </a:r>
          </a:p>
        </p:txBody>
      </p:sp>
      <p:sp>
        <p:nvSpPr>
          <p:cNvPr id="59395" name="Content Placeholder 2"/>
          <p:cNvSpPr>
            <a:spLocks noGrp="1"/>
          </p:cNvSpPr>
          <p:nvPr>
            <p:ph idx="4294967295"/>
          </p:nvPr>
        </p:nvSpPr>
        <p:spPr>
          <a:xfrm>
            <a:off x="457200" y="838200"/>
            <a:ext cx="8458200" cy="5486400"/>
          </a:xfrm>
        </p:spPr>
        <p:txBody>
          <a:bodyPr lIns="0" tIns="0" rIns="0" bIns="0"/>
          <a:lstStyle/>
          <a:p>
            <a:pPr marL="339725" indent="-339725" defTabSz="457200">
              <a:lnSpc>
                <a:spcPct val="88000"/>
              </a:lnSpc>
              <a:buFont typeface="Wingdings" pitchFamily="2" charset="2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US" dirty="0" smtClean="0">
              <a:solidFill>
                <a:srgbClr val="FF0000"/>
              </a:solidFill>
            </a:endParaRPr>
          </a:p>
          <a:p>
            <a:pPr marL="339725" indent="-339725" defTabSz="457200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dirty="0" smtClean="0">
                <a:solidFill>
                  <a:srgbClr val="0033CC"/>
                </a:solidFill>
              </a:rPr>
              <a:t>Introduced CCMs as a formalisms that allows us to</a:t>
            </a:r>
          </a:p>
          <a:p>
            <a:pPr marL="739775" lvl="1" indent="-282575" defTabSz="457200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dirty="0" smtClean="0"/>
              <a:t>Learn simpler models than we would otherwise</a:t>
            </a:r>
          </a:p>
          <a:p>
            <a:pPr marL="739775" lvl="1" indent="-282575" defTabSz="457200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dirty="0" smtClean="0"/>
              <a:t>Make decisions with expressive models, augmented by declarative constraints</a:t>
            </a:r>
          </a:p>
          <a:p>
            <a:pPr marL="339725" indent="-339725" defTabSz="457200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dirty="0" smtClean="0">
                <a:solidFill>
                  <a:srgbClr val="0033CC"/>
                </a:solidFill>
              </a:rPr>
              <a:t>Focused on modeling – posing NLP problems as ILP problems</a:t>
            </a:r>
          </a:p>
          <a:p>
            <a:pPr marL="739775" lvl="1" indent="-282575" defTabSz="457200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dirty="0" smtClean="0"/>
              <a:t>1. Sequence tagging          </a:t>
            </a:r>
            <a:r>
              <a:rPr lang="en-US" dirty="0" smtClean="0">
                <a:solidFill>
                  <a:srgbClr val="0033CC"/>
                </a:solidFill>
              </a:rPr>
              <a:t>(HMM/CRF + global constraints)</a:t>
            </a:r>
          </a:p>
          <a:p>
            <a:pPr marL="739775" lvl="1" indent="-282575" defTabSz="457200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dirty="0" smtClean="0"/>
              <a:t>2. SRL                                    </a:t>
            </a:r>
            <a:r>
              <a:rPr lang="en-US" dirty="0" smtClean="0">
                <a:solidFill>
                  <a:srgbClr val="0033CC"/>
                </a:solidFill>
              </a:rPr>
              <a:t>(Independent classifiers + Global Constraints) </a:t>
            </a:r>
          </a:p>
          <a:p>
            <a:pPr marL="739775" lvl="1" indent="-282575" defTabSz="457200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dirty="0" smtClean="0"/>
              <a:t>3. Sentence Compression </a:t>
            </a:r>
            <a:r>
              <a:rPr lang="en-US" dirty="0" smtClean="0">
                <a:solidFill>
                  <a:srgbClr val="0033CC"/>
                </a:solidFill>
              </a:rPr>
              <a:t>(Language Model + Global Constraints)</a:t>
            </a:r>
          </a:p>
          <a:p>
            <a:pPr marL="339725" indent="-339725" defTabSz="457200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dirty="0" smtClean="0">
                <a:solidFill>
                  <a:srgbClr val="0033CC"/>
                </a:solidFill>
              </a:rPr>
              <a:t>Described Inference</a:t>
            </a:r>
          </a:p>
          <a:p>
            <a:pPr marL="739775" lvl="1" indent="-282575" defTabSz="457200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dirty="0"/>
              <a:t>S</a:t>
            </a:r>
            <a:r>
              <a:rPr lang="en-US" dirty="0" smtClean="0"/>
              <a:t>olving inference problems, exactly &amp; approximately</a:t>
            </a:r>
          </a:p>
          <a:p>
            <a:pPr marL="339725" indent="-339725" defTabSz="457200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dirty="0" smtClean="0">
                <a:solidFill>
                  <a:srgbClr val="0033CC"/>
                </a:solidFill>
              </a:rPr>
              <a:t>Second half – Learning</a:t>
            </a:r>
          </a:p>
          <a:p>
            <a:pPr marL="739775" lvl="1" indent="-282575" defTabSz="457200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dirty="0" smtClean="0"/>
              <a:t>Supervised setting, and supervision-lean settings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Title 1"/>
          <p:cNvSpPr>
            <a:spLocks noGrp="1"/>
          </p:cNvSpPr>
          <p:nvPr>
            <p:ph type="title" idx="4294967295"/>
          </p:nvPr>
        </p:nvSpPr>
        <p:spPr/>
        <p:txBody>
          <a:bodyPr lIns="0" tIns="0" rIns="0" bIns="0"/>
          <a:lstStyle/>
          <a:p>
            <a:pPr eaLnBrk="1" hangingPunct="1"/>
            <a:r>
              <a:rPr lang="en-US" dirty="0" smtClean="0"/>
              <a:t>This Tutorial: Constrained Conditional Models</a:t>
            </a:r>
          </a:p>
        </p:txBody>
      </p:sp>
      <p:sp>
        <p:nvSpPr>
          <p:cNvPr id="1263620" name="Content Placeholder 2"/>
          <p:cNvSpPr>
            <a:spLocks noGrp="1"/>
          </p:cNvSpPr>
          <p:nvPr>
            <p:ph idx="4294967295"/>
          </p:nvPr>
        </p:nvSpPr>
        <p:spPr>
          <a:xfrm>
            <a:off x="457200" y="838200"/>
            <a:ext cx="8458200" cy="5486400"/>
          </a:xfrm>
        </p:spPr>
        <p:txBody>
          <a:bodyPr lIns="0" tIns="0" rIns="0" bIns="0"/>
          <a:lstStyle/>
          <a:p>
            <a:pPr marL="339725" indent="-339725" defTabSz="457200" eaLnBrk="1" hangingPunct="1">
              <a:lnSpc>
                <a:spcPct val="88000"/>
              </a:lnSpc>
              <a:buFont typeface="Wingdings" pitchFamily="2" charset="2"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US" dirty="0" smtClean="0"/>
          </a:p>
          <a:p>
            <a:pPr marL="339725" indent="-339725" defTabSz="457200" eaLnBrk="1" hangingPunct="1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dirty="0" smtClean="0">
                <a:hlinkClick r:id="rId3" action="ppaction://hlinkpres?slideindex=1&amp;slidetitle="/>
              </a:rPr>
              <a:t>Part 3</a:t>
            </a:r>
            <a:r>
              <a:rPr lang="en-US" dirty="0" smtClean="0"/>
              <a:t>: </a:t>
            </a:r>
            <a:r>
              <a:rPr lang="en-US" b="1" dirty="0" smtClean="0"/>
              <a:t>Inference Algorithms  </a:t>
            </a:r>
            <a:r>
              <a:rPr lang="en-US" dirty="0" smtClean="0"/>
              <a:t>(30 </a:t>
            </a:r>
            <a:r>
              <a:rPr lang="en-US" dirty="0" smtClean="0"/>
              <a:t>minutes)</a:t>
            </a:r>
          </a:p>
          <a:p>
            <a:pPr marL="739775" lvl="1" indent="-282575" defTabSz="457200" eaLnBrk="1" hangingPunct="1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dirty="0"/>
              <a:t>Exact Algorithms</a:t>
            </a:r>
          </a:p>
          <a:p>
            <a:pPr marL="739775" lvl="1" indent="-282575" defTabSz="457200" eaLnBrk="1" hangingPunct="1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dirty="0"/>
              <a:t>Relaxation methods</a:t>
            </a:r>
          </a:p>
          <a:p>
            <a:pPr marL="739775" lvl="1" indent="-282575" defTabSz="457200" eaLnBrk="1" hangingPunct="1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dirty="0"/>
              <a:t>Approximate Algorithms</a:t>
            </a:r>
          </a:p>
          <a:p>
            <a:pPr marL="739775" lvl="1" indent="-282575" defTabSz="457200" eaLnBrk="1" hangingPunct="1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dirty="0"/>
              <a:t>Introduction to Amortization</a:t>
            </a:r>
          </a:p>
        </p:txBody>
      </p:sp>
    </p:spTree>
    <p:extLst>
      <p:ext uri="{BB962C8B-B14F-4D97-AF65-F5344CB8AC3E}">
        <p14:creationId xmlns:p14="http://schemas.microsoft.com/office/powerpoint/2010/main" val="96533326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Constrained Conditional Model?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74062174"/>
              </p:ext>
            </p:extLst>
          </p:nvPr>
        </p:nvGraphicFramePr>
        <p:xfrm>
          <a:off x="457200" y="2057400"/>
          <a:ext cx="8229600" cy="3901440"/>
        </p:xfrm>
        <a:graphic>
          <a:graphicData uri="http://schemas.openxmlformats.org/drawingml/2006/table">
            <a:tbl>
              <a:tblPr firstCol="1" bandRow="1">
                <a:tableStyleId>{3B4B98B0-60AC-42C2-AFA5-B58CD77FA1E5}</a:tableStyleId>
              </a:tblPr>
              <a:tblGrid>
                <a:gridCol w="4114800"/>
                <a:gridCol w="4114800"/>
              </a:tblGrid>
              <a:tr h="965200"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Modeling NLP problem</a:t>
                      </a:r>
                    </a:p>
                    <a:p>
                      <a:pPr marL="285750" indent="-285750" algn="l">
                        <a:buFont typeface="Arial"/>
                        <a:buChar char="•"/>
                      </a:pPr>
                      <a:r>
                        <a:rPr lang="en-US" sz="2000" b="0" baseline="0" dirty="0" smtClean="0"/>
                        <a:t>Variables, Features and constraints</a:t>
                      </a:r>
                      <a:endParaRPr lang="en-US" sz="2000" b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Objective</a:t>
                      </a:r>
                      <a:r>
                        <a:rPr lang="en-US" sz="2000" b="1" baseline="0" dirty="0" smtClean="0"/>
                        <a:t> function</a:t>
                      </a:r>
                      <a:endParaRPr lang="en-US" sz="2000" b="1" dirty="0" smtClean="0"/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2000" dirty="0" smtClean="0"/>
                        <a:t>Constrained Conditional Model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>
                        <a:alpha val="20000"/>
                      </a:srgbClr>
                    </a:solidFill>
                  </a:tcPr>
                </a:tc>
              </a:tr>
              <a:tr h="965200"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Constrained optimization</a:t>
                      </a:r>
                      <a:r>
                        <a:rPr lang="en-US" sz="2000" baseline="0" dirty="0" smtClean="0"/>
                        <a:t> language</a:t>
                      </a:r>
                    </a:p>
                    <a:p>
                      <a:pPr marL="285750" indent="-285750" algn="l">
                        <a:buFont typeface="Arial"/>
                        <a:buChar char="•"/>
                      </a:pPr>
                      <a:r>
                        <a:rPr lang="en-US" sz="2000" b="0" baseline="0" dirty="0" smtClean="0"/>
                        <a:t>How to represent inference?</a:t>
                      </a: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en-US" sz="2000" dirty="0" smtClean="0"/>
                        <a:t>Integer linear program</a:t>
                      </a:r>
                      <a:endParaRPr lang="en-US" sz="2000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5200"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Inference</a:t>
                      </a:r>
                    </a:p>
                    <a:p>
                      <a:pPr marL="285750" indent="-285750" algn="l">
                        <a:buFont typeface="Arial"/>
                        <a:buChar char="•"/>
                      </a:pPr>
                      <a:r>
                        <a:rPr lang="en-US" sz="2000" b="0" dirty="0" smtClean="0"/>
                        <a:t>How to solve it?</a:t>
                      </a:r>
                      <a:endParaRPr lang="en-US" sz="2000" b="0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Several inference algorithms: Exact ILP</a:t>
                      </a:r>
                      <a:r>
                        <a:rPr lang="en-US" sz="2000" baseline="0" dirty="0" smtClean="0"/>
                        <a:t>, search, relaxation; dynamic </a:t>
                      </a:r>
                      <a:r>
                        <a:rPr lang="en-US" sz="2000" baseline="0" dirty="0" err="1" smtClean="0"/>
                        <a:t>prog</a:t>
                      </a:r>
                      <a:r>
                        <a:rPr lang="en-US" sz="2000" baseline="0" dirty="0" smtClean="0"/>
                        <a:t>.</a:t>
                      </a:r>
                      <a:endParaRPr lang="en-US" sz="2000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>
                        <a:alpha val="20000"/>
                      </a:srgbClr>
                    </a:solidFill>
                  </a:tcPr>
                </a:tc>
              </a:tr>
              <a:tr h="965200">
                <a:tc>
                  <a:txBody>
                    <a:bodyPr/>
                    <a:lstStyle/>
                    <a:p>
                      <a:pPr marL="0" indent="0" algn="l">
                        <a:buFont typeface="Arial"/>
                        <a:buNone/>
                      </a:pPr>
                      <a:r>
                        <a:rPr lang="en-US" sz="2000" b="1" dirty="0" smtClean="0"/>
                        <a:t>Learning</a:t>
                      </a:r>
                    </a:p>
                    <a:p>
                      <a:pPr marL="285750" indent="-285750" algn="l">
                        <a:buFont typeface="Arial"/>
                        <a:buChar char="•"/>
                      </a:pPr>
                      <a:r>
                        <a:rPr lang="en-US" sz="2000" b="0" dirty="0" smtClean="0"/>
                        <a:t>How to learn the objective function?</a:t>
                      </a:r>
                      <a:endParaRPr lang="en-US" sz="2000" b="0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Learning </a:t>
                      </a:r>
                      <a:r>
                        <a:rPr lang="el-GR" sz="2000" dirty="0" smtClean="0"/>
                        <a:t>λ</a:t>
                      </a:r>
                      <a:r>
                        <a:rPr lang="en-US" sz="2000" baseline="0" dirty="0" smtClean="0"/>
                        <a:t> and </a:t>
                      </a:r>
                      <a:r>
                        <a:rPr lang="el-GR" sz="2000" dirty="0" smtClean="0"/>
                        <a:t>ρ</a:t>
                      </a:r>
                      <a:r>
                        <a:rPr lang="en-US" sz="2000" dirty="0" smtClean="0"/>
                        <a:t>. Several learning strategies: L+I, IBT, others.</a:t>
                      </a:r>
                      <a:endParaRPr lang="en-US" sz="2000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952500"/>
            <a:ext cx="5305425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Slide Number Placeholder 1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zh-TW" smtClean="0">
                <a:solidFill>
                  <a:srgbClr val="000000"/>
                </a:solidFill>
              </a:rPr>
              <a:t>1: </a:t>
            </a:r>
            <a:fld id="{E8007264-EAB3-4E53-8D88-C175708AA4AD}" type="slidenum">
              <a:rPr lang="en-US" altLang="zh-TW" smtClean="0">
                <a:solidFill>
                  <a:srgbClr val="000000"/>
                </a:solidFill>
              </a:rPr>
              <a:pPr/>
              <a:t>3</a:t>
            </a:fld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12" name="Right Arrow 11"/>
          <p:cNvSpPr/>
          <p:nvPr/>
        </p:nvSpPr>
        <p:spPr>
          <a:xfrm>
            <a:off x="0" y="4388068"/>
            <a:ext cx="533400" cy="412532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882362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Inference strategies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Solving an ILP directly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Problem specific approaches</a:t>
            </a:r>
          </a:p>
          <a:p>
            <a:pPr lvl="1"/>
            <a:r>
              <a:rPr lang="en-US" dirty="0"/>
              <a:t>Dynamic </a:t>
            </a:r>
            <a:r>
              <a:rPr lang="en-US" dirty="0" smtClean="0"/>
              <a:t>programming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Relaxing constraints</a:t>
            </a:r>
          </a:p>
          <a:p>
            <a:pPr lvl="1"/>
            <a:r>
              <a:rPr lang="en-US" dirty="0" smtClean="0"/>
              <a:t>Cutting place strategy</a:t>
            </a:r>
          </a:p>
          <a:p>
            <a:pPr lvl="1"/>
            <a:r>
              <a:rPr lang="en-US" dirty="0" smtClean="0"/>
              <a:t>Dual decomposition and </a:t>
            </a:r>
            <a:r>
              <a:rPr lang="en-US" dirty="0" err="1" smtClean="0"/>
              <a:t>Lagrangian</a:t>
            </a:r>
            <a:r>
              <a:rPr lang="en-US" dirty="0" smtClean="0"/>
              <a:t> relaxation</a:t>
            </a:r>
          </a:p>
          <a:p>
            <a:pPr lvl="1"/>
            <a:r>
              <a:rPr lang="en-US" dirty="0"/>
              <a:t>LP </a:t>
            </a:r>
            <a:r>
              <a:rPr lang="en-US" dirty="0" smtClean="0"/>
              <a:t>relaxation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Approximation methods</a:t>
            </a:r>
          </a:p>
          <a:p>
            <a:pPr lvl="1"/>
            <a:r>
              <a:rPr lang="en-US" dirty="0" smtClean="0"/>
              <a:t>Beam Search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Amortized inference</a:t>
            </a:r>
          </a:p>
          <a:p>
            <a:pPr lvl="1"/>
            <a:r>
              <a:rPr lang="en-US" dirty="0"/>
              <a:t>Data set optimization rather than instance based </a:t>
            </a:r>
            <a:r>
              <a:rPr lang="en-US" dirty="0" smtClean="0"/>
              <a:t>optimization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3:</a:t>
            </a:r>
            <a:fld id="{C156CBFF-F107-47C9-9AE8-D4061B530F82}" type="slidenum">
              <a:rPr lang="en-US" altLang="zh-TW" smtClean="0"/>
              <a:pPr>
                <a:defRPr/>
              </a:pPr>
              <a:t>4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42600360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 Inference by solving an ILP directly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953000"/>
          </a:xfrm>
        </p:spPr>
        <p:txBody>
          <a:bodyPr/>
          <a:lstStyle/>
          <a:p>
            <a:r>
              <a:rPr lang="en-US" dirty="0" smtClean="0"/>
              <a:t>Several powerful off-the-shelf solvers available</a:t>
            </a:r>
          </a:p>
          <a:p>
            <a:pPr lvl="2"/>
            <a:r>
              <a:rPr lang="en-US" altLang="zh-TW" dirty="0" err="1" smtClean="0">
                <a:ea typeface="Arial Unicode MS" pitchFamily="34" charset="-128"/>
                <a:cs typeface="Arial Unicode MS" pitchFamily="34" charset="-128"/>
              </a:rPr>
              <a:t>Gurobi</a:t>
            </a:r>
            <a:endParaRPr lang="en-US" altLang="zh-TW" dirty="0" smtClean="0">
              <a:ea typeface="Arial Unicode MS" pitchFamily="34" charset="-128"/>
              <a:cs typeface="Arial Unicode MS" pitchFamily="34" charset="-128"/>
            </a:endParaRPr>
          </a:p>
          <a:p>
            <a:pPr lvl="2"/>
            <a:r>
              <a:rPr lang="en-US" altLang="zh-TW" dirty="0" smtClean="0">
                <a:ea typeface="Arial Unicode MS" pitchFamily="34" charset="-128"/>
                <a:cs typeface="Arial Unicode MS" pitchFamily="34" charset="-128"/>
              </a:rPr>
              <a:t>Xpress</a:t>
            </a:r>
            <a:r>
              <a:rPr lang="en-US" altLang="zh-TW" dirty="0">
                <a:ea typeface="Arial Unicode MS" pitchFamily="34" charset="-128"/>
                <a:cs typeface="Arial Unicode MS" pitchFamily="34" charset="-128"/>
              </a:rPr>
              <a:t>-</a:t>
            </a:r>
            <a:r>
              <a:rPr lang="en-US" altLang="zh-TW" dirty="0" smtClean="0">
                <a:ea typeface="Arial Unicode MS" pitchFamily="34" charset="-128"/>
                <a:cs typeface="Arial Unicode MS" pitchFamily="34" charset="-128"/>
              </a:rPr>
              <a:t>MP</a:t>
            </a:r>
          </a:p>
          <a:p>
            <a:pPr lvl="2"/>
            <a:r>
              <a:rPr lang="en-US" altLang="zh-TW" dirty="0" smtClean="0">
                <a:ea typeface="Arial Unicode MS" pitchFamily="34" charset="-128"/>
                <a:cs typeface="Arial Unicode MS" pitchFamily="34" charset="-128"/>
              </a:rPr>
              <a:t>GLPK</a:t>
            </a:r>
          </a:p>
          <a:p>
            <a:pPr lvl="2"/>
            <a:r>
              <a:rPr lang="en-US" altLang="zh-TW" dirty="0" err="1" smtClean="0">
                <a:ea typeface="Arial Unicode MS" pitchFamily="34" charset="-128"/>
                <a:cs typeface="Arial Unicode MS" pitchFamily="34" charset="-128"/>
              </a:rPr>
              <a:t>LPsolve</a:t>
            </a:r>
            <a:r>
              <a:rPr lang="en-US" altLang="zh-TW" dirty="0" smtClean="0">
                <a:ea typeface="Arial Unicode MS" pitchFamily="34" charset="-128"/>
                <a:cs typeface="Arial Unicode MS" pitchFamily="34" charset="-128"/>
              </a:rPr>
              <a:t> </a:t>
            </a:r>
          </a:p>
          <a:p>
            <a:pPr eaLnBrk="1" hangingPunct="1"/>
            <a:r>
              <a:rPr lang="en-US" dirty="0" smtClean="0"/>
              <a:t>Inference problems in NLP</a:t>
            </a:r>
          </a:p>
          <a:p>
            <a:pPr lvl="1" eaLnBrk="1" hangingPunct="1"/>
            <a:r>
              <a:rPr lang="en-US" dirty="0" smtClean="0"/>
              <a:t>Sometimes actually </a:t>
            </a:r>
            <a:r>
              <a:rPr lang="en-US" dirty="0"/>
              <a:t>easy for </a:t>
            </a:r>
            <a:r>
              <a:rPr lang="en-US" dirty="0" smtClean="0"/>
              <a:t>ILP solvers</a:t>
            </a:r>
            <a:endParaRPr lang="en-US" dirty="0"/>
          </a:p>
          <a:p>
            <a:pPr lvl="2" eaLnBrk="1" hangingPunct="1"/>
            <a:r>
              <a:rPr lang="en-US" dirty="0" smtClean="0">
                <a:solidFill>
                  <a:srgbClr val="FF0000"/>
                </a:solidFill>
              </a:rPr>
              <a:t>Semantic role labeling </a:t>
            </a:r>
          </a:p>
          <a:p>
            <a:pPr lvl="3" eaLnBrk="1" hangingPunct="1"/>
            <a:r>
              <a:rPr lang="en-US" dirty="0" smtClean="0"/>
              <a:t>5217 instances, with an average of 146 variables and 51 constraints each takes ~13 seconds to solve</a:t>
            </a:r>
          </a:p>
          <a:p>
            <a:pPr lvl="2" eaLnBrk="1" hangingPunct="1"/>
            <a:r>
              <a:rPr lang="en-US" dirty="0" smtClean="0">
                <a:solidFill>
                  <a:srgbClr val="FF0000"/>
                </a:solidFill>
              </a:rPr>
              <a:t>Entities</a:t>
            </a:r>
            <a:r>
              <a:rPr lang="en-US" dirty="0">
                <a:solidFill>
                  <a:srgbClr val="FF0000"/>
                </a:solidFill>
              </a:rPr>
              <a:t>-</a:t>
            </a:r>
            <a:r>
              <a:rPr lang="en-US" dirty="0" smtClean="0">
                <a:solidFill>
                  <a:srgbClr val="FF0000"/>
                </a:solidFill>
              </a:rPr>
              <a:t>Relations [Roth and </a:t>
            </a:r>
            <a:r>
              <a:rPr lang="en-US" dirty="0" err="1" smtClean="0">
                <a:solidFill>
                  <a:srgbClr val="FF0000"/>
                </a:solidFill>
              </a:rPr>
              <a:t>Yih</a:t>
            </a:r>
            <a:r>
              <a:rPr lang="en-US" dirty="0" smtClean="0">
                <a:solidFill>
                  <a:srgbClr val="FF0000"/>
                </a:solidFill>
              </a:rPr>
              <a:t>, 2004]</a:t>
            </a:r>
          </a:p>
          <a:p>
            <a:pPr lvl="3" eaLnBrk="1" hangingPunct="1"/>
            <a:r>
              <a:rPr lang="en-US" dirty="0" smtClean="0">
                <a:solidFill>
                  <a:srgbClr val="000000"/>
                </a:solidFill>
              </a:rPr>
              <a:t>Problem is known to be NOT </a:t>
            </a:r>
            <a:r>
              <a:rPr lang="en-US" b="1" dirty="0" smtClean="0">
                <a:solidFill>
                  <a:srgbClr val="000000"/>
                </a:solidFill>
              </a:rPr>
              <a:t>totally </a:t>
            </a:r>
            <a:r>
              <a:rPr lang="en-US" b="1" dirty="0" err="1" smtClean="0">
                <a:solidFill>
                  <a:srgbClr val="000000"/>
                </a:solidFill>
              </a:rPr>
              <a:t>unimodular</a:t>
            </a:r>
            <a:endParaRPr lang="en-US" b="1" dirty="0" smtClean="0">
              <a:solidFill>
                <a:srgbClr val="000000"/>
              </a:solidFill>
            </a:endParaRPr>
          </a:p>
          <a:p>
            <a:pPr lvl="3" eaLnBrk="1" hangingPunct="1"/>
            <a:r>
              <a:rPr lang="en-US" dirty="0" smtClean="0">
                <a:solidFill>
                  <a:srgbClr val="000000"/>
                </a:solidFill>
              </a:rPr>
              <a:t>ILP solver still efficient!</a:t>
            </a:r>
          </a:p>
          <a:p>
            <a:pPr lvl="1"/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505200" y="1524000"/>
            <a:ext cx="3962400" cy="96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43000" lvl="2" indent="-228600" eaLnBrk="0" hangingPunct="0">
              <a:spcBef>
                <a:spcPct val="20000"/>
              </a:spcBef>
              <a:buClr>
                <a:srgbClr val="FF9900"/>
              </a:buClr>
              <a:buSzPct val="65000"/>
              <a:buFont typeface="Wingdings" pitchFamily="2" charset="2"/>
              <a:buChar char="n"/>
            </a:pPr>
            <a:r>
              <a:rPr lang="en-US" altLang="zh-TW" kern="0" dirty="0">
                <a:solidFill>
                  <a:srgbClr val="0000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R</a:t>
            </a:r>
          </a:p>
          <a:p>
            <a:pPr marL="1143000" lvl="2" indent="-228600" eaLnBrk="0" hangingPunct="0">
              <a:spcBef>
                <a:spcPct val="20000"/>
              </a:spcBef>
              <a:buClr>
                <a:srgbClr val="FF9900"/>
              </a:buClr>
              <a:buSzPct val="65000"/>
              <a:buFont typeface="Wingdings" pitchFamily="2" charset="2"/>
              <a:buChar char="n"/>
            </a:pPr>
            <a:r>
              <a:rPr lang="en-US" altLang="zh-TW" sz="1600" kern="0" dirty="0" err="1">
                <a:solidFill>
                  <a:srgbClr val="0000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Mosek</a:t>
            </a:r>
            <a:endParaRPr lang="en-US" altLang="zh-TW" sz="1600" kern="0" dirty="0">
              <a:solidFill>
                <a:srgbClr val="000000"/>
              </a:solidFill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1143000" lvl="2" indent="-228600" eaLnBrk="0" hangingPunct="0">
              <a:spcBef>
                <a:spcPct val="20000"/>
              </a:spcBef>
              <a:buClr>
                <a:srgbClr val="FF9900"/>
              </a:buClr>
              <a:buSzPct val="65000"/>
              <a:buFont typeface="Wingdings" pitchFamily="2" charset="2"/>
              <a:buChar char="n"/>
            </a:pPr>
            <a:r>
              <a:rPr lang="en-US" altLang="zh-TW" sz="1600" kern="0" dirty="0">
                <a:solidFill>
                  <a:srgbClr val="0000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CPLEX</a:t>
            </a:r>
          </a:p>
        </p:txBody>
      </p:sp>
      <p:sp>
        <p:nvSpPr>
          <p:cNvPr id="3" name="Rectangle 2"/>
          <p:cNvSpPr/>
          <p:nvPr/>
        </p:nvSpPr>
        <p:spPr>
          <a:xfrm>
            <a:off x="5867400" y="1542871"/>
            <a:ext cx="3048000" cy="1200329"/>
          </a:xfrm>
          <a:prstGeom prst="rect">
            <a:avLst/>
          </a:prstGeom>
          <a:solidFill>
            <a:srgbClr val="FFFFCC"/>
          </a:solidFill>
          <a:ln>
            <a:solidFill>
              <a:srgbClr val="FFC000"/>
            </a:solidFill>
          </a:ln>
        </p:spPr>
        <p:txBody>
          <a:bodyPr wrap="square">
            <a:spAutoFit/>
          </a:bodyPr>
          <a:lstStyle/>
          <a:p>
            <a:pPr marL="285750" indent="-285750" eaLnBrk="1" hangingPunct="1">
              <a:buFontTx/>
              <a:buChar char="-"/>
            </a:pPr>
            <a:r>
              <a:rPr lang="en-US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Most </a:t>
            </a:r>
            <a:r>
              <a:rPr lang="en-US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solvers have good </a:t>
            </a:r>
            <a:endParaRPr lang="en-US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eaLnBrk="1" hangingPunct="1"/>
            <a:r>
              <a:rPr lang="en-US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   APIs</a:t>
            </a:r>
            <a:endParaRPr lang="en-US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285750" indent="-285750" eaLnBrk="1" hangingPunct="1">
              <a:buFontTx/>
              <a:buChar char="-"/>
            </a:pPr>
            <a:r>
              <a:rPr lang="en-US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LBJ </a:t>
            </a:r>
            <a:r>
              <a:rPr lang="en-US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provides hooks for </a:t>
            </a:r>
            <a:endParaRPr lang="en-US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eaLnBrk="1" hangingPunct="1"/>
            <a:r>
              <a:rPr lang="en-US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   </a:t>
            </a:r>
            <a:r>
              <a:rPr lang="en-US" dirty="0" err="1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Gurobi</a:t>
            </a:r>
            <a:r>
              <a:rPr lang="en-US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, </a:t>
            </a:r>
            <a:r>
              <a:rPr lang="en-US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Xpress-MP,   GLPK</a:t>
            </a:r>
            <a:endParaRPr lang="en-US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993638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ontent Placeholder 2"/>
          <p:cNvSpPr txBox="1">
            <a:spLocks/>
          </p:cNvSpPr>
          <p:nvPr/>
        </p:nvSpPr>
        <p:spPr bwMode="auto">
          <a:xfrm>
            <a:off x="457200" y="3505200"/>
            <a:ext cx="82296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8001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en-US" sz="2400" dirty="0">
                <a:latin typeface="Calibri" pitchFamily="34" charset="0"/>
              </a:rPr>
              <a:t>How to get  a score for the pair?</a:t>
            </a:r>
          </a:p>
          <a:p>
            <a:pPr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en-US" sz="2400" u="sng" dirty="0" smtClean="0">
                <a:latin typeface="Calibri" pitchFamily="34" charset="0"/>
              </a:rPr>
              <a:t>The </a:t>
            </a:r>
            <a:r>
              <a:rPr lang="en-US" sz="2400" u="sng" dirty="0">
                <a:latin typeface="Calibri" pitchFamily="34" charset="0"/>
              </a:rPr>
              <a:t>CCM approach:</a:t>
            </a:r>
          </a:p>
          <a:p>
            <a:pPr lvl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en-US" sz="2200" dirty="0">
                <a:latin typeface="Calibri" pitchFamily="34" charset="0"/>
              </a:rPr>
              <a:t>Introduce an internal structure (characters)</a:t>
            </a:r>
          </a:p>
          <a:p>
            <a:pPr lvl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en-US" sz="2200" dirty="0">
                <a:latin typeface="Calibri" pitchFamily="34" charset="0"/>
              </a:rPr>
              <a:t>Constrain character mappings to “make sense”.</a:t>
            </a:r>
            <a:endParaRPr lang="en-US" sz="2200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0243" name="Title 1"/>
          <p:cNvSpPr>
            <a:spLocks noGrp="1"/>
          </p:cNvSpPr>
          <p:nvPr>
            <p:ph type="title"/>
          </p:nvPr>
        </p:nvSpPr>
        <p:spPr>
          <a:xfrm>
            <a:off x="152400" y="457200"/>
            <a:ext cx="8763000" cy="533400"/>
          </a:xfrm>
        </p:spPr>
        <p:txBody>
          <a:bodyPr/>
          <a:lstStyle/>
          <a:p>
            <a:pPr eaLnBrk="1" hangingPunct="1"/>
            <a:r>
              <a:rPr lang="en-US" sz="2400" dirty="0" smtClean="0"/>
              <a:t>2. Problem specific approaches</a:t>
            </a:r>
          </a:p>
        </p:txBody>
      </p:sp>
      <p:pic>
        <p:nvPicPr>
          <p:cNvPr id="1024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191000" y="1447800"/>
            <a:ext cx="838200" cy="477838"/>
          </a:xfrm>
          <a:noFill/>
        </p:spPr>
      </p:pic>
      <p:sp>
        <p:nvSpPr>
          <p:cNvPr id="10245" name="Slide Number Placeholder 19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zh-TW" smtClean="0">
                <a:cs typeface="Arial Unicode MS" pitchFamily="34" charset="-128"/>
              </a:rPr>
              <a:t>3:</a:t>
            </a:r>
            <a:fld id="{EBA0D776-8C67-4CC6-AE67-A5465B465B49}" type="slidenum">
              <a:rPr lang="en-US" altLang="zh-TW" smtClean="0">
                <a:cs typeface="Arial Unicode MS" pitchFamily="34" charset="-128"/>
              </a:rPr>
              <a:pPr eaLnBrk="1" hangingPunct="1"/>
              <a:t>6</a:t>
            </a:fld>
            <a:endParaRPr lang="en-US" altLang="zh-TW" smtClean="0">
              <a:cs typeface="Arial Unicode MS" pitchFamily="34" charset="-128"/>
            </a:endParaRPr>
          </a:p>
        </p:txBody>
      </p:sp>
      <p:pic>
        <p:nvPicPr>
          <p:cNvPr id="1024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2150" y="1447800"/>
            <a:ext cx="1619250" cy="52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7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1447800"/>
            <a:ext cx="1866900" cy="442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8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447800"/>
            <a:ext cx="1123950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9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1350" y="2897188"/>
            <a:ext cx="1847850" cy="474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0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2819400"/>
            <a:ext cx="2133600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1" name="Picture 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225" y="2743200"/>
            <a:ext cx="2543175" cy="566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4038600" y="1295400"/>
            <a:ext cx="1219200" cy="685800"/>
          </a:xfrm>
          <a:prstGeom prst="rect">
            <a:avLst/>
          </a:prstGeom>
          <a:noFill/>
          <a:ln w="508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2" name="Down Arrow 11"/>
          <p:cNvSpPr/>
          <p:nvPr/>
        </p:nvSpPr>
        <p:spPr>
          <a:xfrm rot="4213983">
            <a:off x="2790825" y="1181100"/>
            <a:ext cx="141288" cy="23891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3" name="Down Arrow 12"/>
          <p:cNvSpPr/>
          <p:nvPr/>
        </p:nvSpPr>
        <p:spPr>
          <a:xfrm flipH="1">
            <a:off x="4419600" y="2057400"/>
            <a:ext cx="152400" cy="838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4" name="Down Arrow 13"/>
          <p:cNvSpPr/>
          <p:nvPr/>
        </p:nvSpPr>
        <p:spPr>
          <a:xfrm rot="17928856" flipH="1">
            <a:off x="5977732" y="1456531"/>
            <a:ext cx="166688" cy="17430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5" name="Down Arrow 14"/>
          <p:cNvSpPr/>
          <p:nvPr/>
        </p:nvSpPr>
        <p:spPr>
          <a:xfrm rot="952915">
            <a:off x="4005263" y="2081213"/>
            <a:ext cx="854075" cy="866775"/>
          </a:xfrm>
          <a:prstGeom prst="downArrow">
            <a:avLst/>
          </a:prstGeom>
          <a:solidFill>
            <a:srgbClr val="360EE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Transliteration Discovery with CCM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305800" cy="4953000"/>
          </a:xfrm>
        </p:spPr>
        <p:txBody>
          <a:bodyPr/>
          <a:lstStyle/>
          <a:p>
            <a:pPr eaLnBrk="1" hangingPunct="1"/>
            <a:endParaRPr lang="en-US" dirty="0" smtClean="0">
              <a:solidFill>
                <a:srgbClr val="360EE2"/>
              </a:solidFill>
            </a:endParaRPr>
          </a:p>
          <a:p>
            <a:pPr eaLnBrk="1" hangingPunct="1"/>
            <a:endParaRPr lang="en-US" dirty="0" smtClean="0">
              <a:solidFill>
                <a:srgbClr val="360EE2"/>
              </a:solidFill>
            </a:endParaRPr>
          </a:p>
          <a:p>
            <a:pPr eaLnBrk="1" hangingPunct="1"/>
            <a:endParaRPr lang="en-US" dirty="0" smtClean="0">
              <a:solidFill>
                <a:srgbClr val="360EE2"/>
              </a:solidFill>
            </a:endParaRPr>
          </a:p>
          <a:p>
            <a:pPr eaLnBrk="1" hangingPunct="1"/>
            <a:endParaRPr lang="en-US" dirty="0" smtClean="0">
              <a:solidFill>
                <a:srgbClr val="360EE2"/>
              </a:solidFill>
            </a:endParaRPr>
          </a:p>
          <a:p>
            <a:pPr eaLnBrk="1" hangingPunct="1"/>
            <a:endParaRPr lang="en-US" dirty="0" smtClean="0">
              <a:solidFill>
                <a:srgbClr val="360EE2"/>
              </a:solidFill>
            </a:endParaRPr>
          </a:p>
          <a:p>
            <a:pPr eaLnBrk="1" hangingPunct="1"/>
            <a:endParaRPr lang="en-US" dirty="0" smtClean="0">
              <a:solidFill>
                <a:srgbClr val="360EE2"/>
              </a:solidFill>
            </a:endParaRPr>
          </a:p>
          <a:p>
            <a:pPr eaLnBrk="1" hangingPunct="1"/>
            <a:endParaRPr lang="en-US" dirty="0" smtClean="0">
              <a:solidFill>
                <a:srgbClr val="360EE2"/>
              </a:solidFill>
            </a:endParaRPr>
          </a:p>
          <a:p>
            <a:pPr eaLnBrk="1" hangingPunct="1"/>
            <a:endParaRPr lang="en-US" dirty="0" smtClean="0">
              <a:solidFill>
                <a:srgbClr val="360EE2"/>
              </a:solidFill>
            </a:endParaRPr>
          </a:p>
          <a:p>
            <a:pPr eaLnBrk="1" hangingPunct="1"/>
            <a:endParaRPr lang="en-US" dirty="0" smtClean="0">
              <a:solidFill>
                <a:srgbClr val="360EE2"/>
              </a:solidFill>
            </a:endParaRPr>
          </a:p>
          <a:p>
            <a:pPr eaLnBrk="1" hangingPunct="1"/>
            <a:r>
              <a:rPr lang="en-US" dirty="0" smtClean="0"/>
              <a:t>The problem now: </a:t>
            </a:r>
            <a:r>
              <a:rPr lang="en-US" dirty="0" smtClean="0">
                <a:solidFill>
                  <a:srgbClr val="FF0000"/>
                </a:solidFill>
              </a:rPr>
              <a:t>inference</a:t>
            </a:r>
          </a:p>
          <a:p>
            <a:pPr lvl="1" eaLnBrk="1" hangingPunct="1"/>
            <a:r>
              <a:rPr lang="en-US" dirty="0" smtClean="0"/>
              <a:t>How to find the best mapping that satisfies the constraints?</a:t>
            </a:r>
          </a:p>
          <a:p>
            <a:pPr eaLnBrk="1" hangingPunct="1">
              <a:buFont typeface="Wingdings" pitchFamily="2" charset="2"/>
              <a:buNone/>
            </a:pPr>
            <a:endParaRPr lang="en-US" dirty="0" smtClean="0"/>
          </a:p>
        </p:txBody>
      </p:sp>
      <p:sp>
        <p:nvSpPr>
          <p:cNvPr id="11268" name="Slide Number Placeholder 19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zh-TW" smtClean="0">
                <a:cs typeface="Arial Unicode MS" pitchFamily="34" charset="-128"/>
              </a:rPr>
              <a:t>3:</a:t>
            </a:r>
            <a:fld id="{D9E3BAF8-AE3C-41E8-B3B7-790501DF0C2F}" type="slidenum">
              <a:rPr lang="en-US" altLang="zh-TW" smtClean="0">
                <a:cs typeface="Arial Unicode MS" pitchFamily="34" charset="-128"/>
              </a:rPr>
              <a:pPr eaLnBrk="1" hangingPunct="1"/>
              <a:t>7</a:t>
            </a:fld>
            <a:endParaRPr lang="en-US" altLang="zh-TW" smtClean="0">
              <a:cs typeface="Arial Unicode MS" pitchFamily="34" charset="-128"/>
            </a:endParaRPr>
          </a:p>
        </p:txBody>
      </p:sp>
      <p:pic>
        <p:nvPicPr>
          <p:cNvPr id="11269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2514600"/>
            <a:ext cx="1847850" cy="474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1447800"/>
            <a:ext cx="838200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Connector 7"/>
          <p:cNvCxnSpPr/>
          <p:nvPr/>
        </p:nvCxnSpPr>
        <p:spPr>
          <a:xfrm rot="16200000" flipH="1">
            <a:off x="6286500" y="2171700"/>
            <a:ext cx="609600" cy="7620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6200000" flipH="1">
            <a:off x="6743700" y="2095500"/>
            <a:ext cx="609600" cy="22860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6"/>
          <p:cNvSpPr>
            <a:spLocks noChangeArrowheads="1"/>
          </p:cNvSpPr>
          <p:nvPr/>
        </p:nvSpPr>
        <p:spPr bwMode="auto">
          <a:xfrm>
            <a:off x="5111013" y="3429002"/>
            <a:ext cx="3868510" cy="923330"/>
          </a:xfrm>
          <a:prstGeom prst="rect">
            <a:avLst/>
          </a:prstGeom>
          <a:solidFill>
            <a:srgbClr val="FFFF66"/>
          </a:solidFill>
          <a:ln w="9525">
            <a:solidFill>
              <a:srgbClr val="FF0000"/>
            </a:solidFill>
            <a:miter lim="800000"/>
            <a:headEnd/>
            <a:tailEnd/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latin typeface="Calibri" pitchFamily="34" charset="0"/>
                <a:cs typeface="Calibri" pitchFamily="34" charset="0"/>
              </a:rPr>
              <a:t>A weight is assigned to each edge.</a:t>
            </a:r>
          </a:p>
          <a:p>
            <a:pPr>
              <a:defRPr/>
            </a:pPr>
            <a:endParaRPr lang="en-US" dirty="0">
              <a:latin typeface="Calibri" pitchFamily="34" charset="0"/>
              <a:cs typeface="Calibri" pitchFamily="34" charset="0"/>
            </a:endParaRPr>
          </a:p>
          <a:p>
            <a:pPr>
              <a:defRPr/>
            </a:pPr>
            <a:r>
              <a:rPr lang="en-US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Include it or not? </a:t>
            </a:r>
            <a:r>
              <a:rPr lang="en-US" dirty="0">
                <a:latin typeface="Calibri" pitchFamily="34" charset="0"/>
                <a:cs typeface="Calibri" pitchFamily="34" charset="0"/>
              </a:rPr>
              <a:t>A binary decision.</a:t>
            </a:r>
          </a:p>
        </p:txBody>
      </p:sp>
      <p:grpSp>
        <p:nvGrpSpPr>
          <p:cNvPr id="2" name="Group 27"/>
          <p:cNvGrpSpPr>
            <a:grpSpLocks/>
          </p:cNvGrpSpPr>
          <p:nvPr/>
        </p:nvGrpSpPr>
        <p:grpSpPr bwMode="auto">
          <a:xfrm>
            <a:off x="7162800" y="2133600"/>
            <a:ext cx="839788" cy="1296988"/>
            <a:chOff x="6705600" y="2209800"/>
            <a:chExt cx="1296194" cy="1219994"/>
          </a:xfrm>
        </p:grpSpPr>
        <p:cxnSp>
          <p:nvCxnSpPr>
            <p:cNvPr id="23" name="Straight Arrow Connector 22"/>
            <p:cNvCxnSpPr/>
            <p:nvPr/>
          </p:nvCxnSpPr>
          <p:spPr>
            <a:xfrm rot="5400000">
              <a:off x="7391318" y="2819318"/>
              <a:ext cx="1218500" cy="2451"/>
            </a:xfrm>
            <a:prstGeom prst="straightConnector1">
              <a:avLst/>
            </a:prstGeom>
            <a:ln w="50800">
              <a:solidFill>
                <a:srgbClr val="360EE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6705600" y="2209800"/>
              <a:ext cx="1296194" cy="1494"/>
            </a:xfrm>
            <a:prstGeom prst="line">
              <a:avLst/>
            </a:prstGeom>
            <a:ln w="44450">
              <a:solidFill>
                <a:srgbClr val="360EE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Down Arrow 28"/>
          <p:cNvSpPr/>
          <p:nvPr/>
        </p:nvSpPr>
        <p:spPr>
          <a:xfrm rot="5400000">
            <a:off x="5111750" y="1822450"/>
            <a:ext cx="854075" cy="866775"/>
          </a:xfrm>
          <a:prstGeom prst="downArrow">
            <a:avLst/>
          </a:prstGeom>
          <a:solidFill>
            <a:srgbClr val="360EE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1" name="Rectangle 16"/>
          <p:cNvSpPr>
            <a:spLocks noChangeArrowheads="1"/>
          </p:cNvSpPr>
          <p:nvPr/>
        </p:nvSpPr>
        <p:spPr bwMode="auto">
          <a:xfrm>
            <a:off x="990600" y="2133603"/>
            <a:ext cx="3962400" cy="369332"/>
          </a:xfrm>
          <a:prstGeom prst="rect">
            <a:avLst/>
          </a:prstGeom>
          <a:solidFill>
            <a:srgbClr val="FFFF66"/>
          </a:solidFill>
          <a:ln w="9525">
            <a:solidFill>
              <a:srgbClr val="FF0000"/>
            </a:solidFill>
            <a:miter lim="800000"/>
            <a:headEnd/>
            <a:tailEnd/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dirty="0">
                <a:latin typeface="Calibri" panose="020F0502020204030204" pitchFamily="34" charset="0"/>
              </a:rPr>
              <a:t>Score = sum of the mappings’ weight</a:t>
            </a:r>
          </a:p>
        </p:txBody>
      </p:sp>
      <p:sp>
        <p:nvSpPr>
          <p:cNvPr id="34" name="Rectangle 33"/>
          <p:cNvSpPr>
            <a:spLocks noChangeArrowheads="1"/>
          </p:cNvSpPr>
          <p:nvPr/>
        </p:nvSpPr>
        <p:spPr bwMode="auto">
          <a:xfrm>
            <a:off x="304800" y="2894013"/>
            <a:ext cx="4572000" cy="161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2000" b="1" dirty="0">
                <a:solidFill>
                  <a:srgbClr val="360EE2"/>
                </a:solidFill>
                <a:latin typeface="Calibri" pitchFamily="34" charset="0"/>
              </a:rPr>
              <a:t> Natural constraints</a:t>
            </a:r>
          </a:p>
          <a:p>
            <a:pPr lvl="1">
              <a:buFont typeface="Arial" charset="0"/>
              <a:buChar char="•"/>
            </a:pPr>
            <a:r>
              <a:rPr lang="en-US" sz="2000" dirty="0">
                <a:latin typeface="Calibri" pitchFamily="34" charset="0"/>
              </a:rPr>
              <a:t> Pronunciation constraints</a:t>
            </a:r>
          </a:p>
          <a:p>
            <a:pPr lvl="1">
              <a:buFont typeface="Arial" charset="0"/>
              <a:buChar char="•"/>
            </a:pPr>
            <a:r>
              <a:rPr lang="en-US" sz="2000" dirty="0">
                <a:latin typeface="Calibri" pitchFamily="34" charset="0"/>
              </a:rPr>
              <a:t> One-to-One </a:t>
            </a:r>
          </a:p>
          <a:p>
            <a:pPr lvl="1">
              <a:buFont typeface="Arial" charset="0"/>
              <a:buChar char="•"/>
            </a:pPr>
            <a:r>
              <a:rPr lang="en-US" sz="2000" dirty="0">
                <a:latin typeface="Calibri" pitchFamily="34" charset="0"/>
              </a:rPr>
              <a:t> Non-crossing</a:t>
            </a:r>
          </a:p>
          <a:p>
            <a:pPr lvl="1">
              <a:buFont typeface="Arial" charset="0"/>
              <a:buChar char="•"/>
            </a:pPr>
            <a:r>
              <a:rPr lang="en-US" sz="2000" dirty="0">
                <a:latin typeface="Calibri" pitchFamily="34" charset="0"/>
              </a:rPr>
              <a:t>…</a:t>
            </a:r>
          </a:p>
        </p:txBody>
      </p:sp>
      <p:sp>
        <p:nvSpPr>
          <p:cNvPr id="16" name="Rectangle 16"/>
          <p:cNvSpPr>
            <a:spLocks noChangeArrowheads="1"/>
          </p:cNvSpPr>
          <p:nvPr/>
        </p:nvSpPr>
        <p:spPr bwMode="auto">
          <a:xfrm>
            <a:off x="990600" y="1868269"/>
            <a:ext cx="3962400" cy="646331"/>
          </a:xfrm>
          <a:prstGeom prst="rect">
            <a:avLst/>
          </a:prstGeom>
          <a:solidFill>
            <a:srgbClr val="FFFF66"/>
          </a:solidFill>
          <a:ln w="9525">
            <a:solidFill>
              <a:srgbClr val="FF0000"/>
            </a:solidFill>
            <a:miter lim="800000"/>
            <a:headEnd/>
            <a:tailEnd/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dirty="0">
                <a:latin typeface="Calibri" pitchFamily="34" charset="0"/>
                <a:cs typeface="Calibri" pitchFamily="34" charset="0"/>
              </a:rPr>
              <a:t>Score = sum of the mappings’  weight</a:t>
            </a:r>
          </a:p>
          <a:p>
            <a:pPr>
              <a:defRPr/>
            </a:pPr>
            <a:r>
              <a:rPr lang="en-US" dirty="0">
                <a:latin typeface="Calibri" pitchFamily="34" charset="0"/>
                <a:cs typeface="Calibri" pitchFamily="34" charset="0"/>
              </a:rPr>
              <a:t>s. t. </a:t>
            </a:r>
            <a:r>
              <a:rPr lang="en-US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mapping satisfies constraints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Finding The Best Character Mappings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684" y="1219200"/>
            <a:ext cx="5257801" cy="4953000"/>
          </a:xfrm>
        </p:spPr>
        <p:txBody>
          <a:bodyPr/>
          <a:lstStyle/>
          <a:p>
            <a:pPr eaLnBrk="1" hangingPunct="1"/>
            <a:r>
              <a:rPr lang="en-US" dirty="0" smtClean="0"/>
              <a:t>An Integer Linear Programming Problem</a:t>
            </a:r>
          </a:p>
          <a:p>
            <a:pPr eaLnBrk="1" hangingPunct="1"/>
            <a:endParaRPr lang="en-US" dirty="0" smtClean="0">
              <a:solidFill>
                <a:srgbClr val="360EE2"/>
              </a:solidFill>
            </a:endParaRPr>
          </a:p>
          <a:p>
            <a:pPr eaLnBrk="1" hangingPunct="1"/>
            <a:endParaRPr lang="en-US" dirty="0" smtClean="0">
              <a:solidFill>
                <a:srgbClr val="360EE2"/>
              </a:solidFill>
            </a:endParaRPr>
          </a:p>
          <a:p>
            <a:pPr eaLnBrk="1" hangingPunct="1"/>
            <a:endParaRPr lang="en-US" dirty="0" smtClean="0">
              <a:solidFill>
                <a:srgbClr val="360EE2"/>
              </a:solidFill>
            </a:endParaRPr>
          </a:p>
          <a:p>
            <a:pPr eaLnBrk="1" hangingPunct="1"/>
            <a:endParaRPr lang="en-US" dirty="0" smtClean="0">
              <a:solidFill>
                <a:srgbClr val="360EE2"/>
              </a:solidFill>
            </a:endParaRPr>
          </a:p>
          <a:p>
            <a:pPr eaLnBrk="1" hangingPunct="1"/>
            <a:endParaRPr lang="en-US" dirty="0" smtClean="0">
              <a:solidFill>
                <a:srgbClr val="360EE2"/>
              </a:solidFill>
            </a:endParaRPr>
          </a:p>
          <a:p>
            <a:pPr eaLnBrk="1" hangingPunct="1"/>
            <a:endParaRPr lang="en-US" dirty="0" smtClean="0">
              <a:solidFill>
                <a:srgbClr val="360EE2"/>
              </a:solidFill>
            </a:endParaRPr>
          </a:p>
          <a:p>
            <a:pPr eaLnBrk="1" hangingPunct="1"/>
            <a:endParaRPr lang="en-US" dirty="0" smtClean="0">
              <a:solidFill>
                <a:srgbClr val="360EE2"/>
              </a:solidFill>
            </a:endParaRPr>
          </a:p>
          <a:p>
            <a:pPr eaLnBrk="1" hangingPunct="1"/>
            <a:r>
              <a:rPr lang="en-US" dirty="0" smtClean="0"/>
              <a:t>Modeling is easy!</a:t>
            </a:r>
          </a:p>
          <a:p>
            <a:pPr eaLnBrk="1" hangingPunct="1"/>
            <a:r>
              <a:rPr lang="en-US" dirty="0" smtClean="0">
                <a:solidFill>
                  <a:srgbClr val="360EE2"/>
                </a:solidFill>
              </a:rPr>
              <a:t>What is the best inference Algorithm?</a:t>
            </a:r>
            <a:endParaRPr lang="en-US" dirty="0" smtClean="0"/>
          </a:p>
          <a:p>
            <a:pPr lvl="1" eaLnBrk="1" hangingPunct="1"/>
            <a:endParaRPr lang="en-US" dirty="0" smtClean="0"/>
          </a:p>
          <a:p>
            <a:pPr eaLnBrk="1" hangingPunct="1"/>
            <a:endParaRPr lang="en-US" dirty="0" smtClean="0"/>
          </a:p>
        </p:txBody>
      </p:sp>
      <p:sp>
        <p:nvSpPr>
          <p:cNvPr id="2053" name="Slide Number Placeholder 24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zh-TW" smtClean="0">
                <a:cs typeface="Arial Unicode MS" pitchFamily="34" charset="-128"/>
              </a:rPr>
              <a:t>3:</a:t>
            </a:r>
            <a:fld id="{8C1862C4-BE6E-4899-997D-ABC570C90BC8}" type="slidenum">
              <a:rPr lang="en-US" altLang="zh-TW" smtClean="0">
                <a:cs typeface="Arial Unicode MS" pitchFamily="34" charset="-128"/>
              </a:rPr>
              <a:pPr eaLnBrk="1" hangingPunct="1"/>
              <a:t>8</a:t>
            </a:fld>
            <a:endParaRPr lang="en-US" altLang="zh-TW" smtClean="0">
              <a:cs typeface="Arial Unicode MS" pitchFamily="34" charset="-128"/>
            </a:endParaRPr>
          </a:p>
        </p:txBody>
      </p:sp>
      <p:graphicFrame>
        <p:nvGraphicFramePr>
          <p:cNvPr id="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72251400"/>
              </p:ext>
            </p:extLst>
          </p:nvPr>
        </p:nvGraphicFramePr>
        <p:xfrm>
          <a:off x="5427663" y="1360488"/>
          <a:ext cx="3228975" cy="4752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91" name="Equation" r:id="rId4" imgW="1320800" imgH="1943100" progId="Equation.3">
                  <p:embed/>
                </p:oleObj>
              </mc:Choice>
              <mc:Fallback>
                <p:oleObj name="Equation" r:id="rId4" imgW="1320800" imgH="19431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27663" y="1360488"/>
                        <a:ext cx="3228975" cy="4752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16"/>
          <p:cNvSpPr>
            <a:spLocks noChangeArrowheads="1"/>
          </p:cNvSpPr>
          <p:nvPr/>
        </p:nvSpPr>
        <p:spPr bwMode="auto">
          <a:xfrm>
            <a:off x="685800" y="2286000"/>
            <a:ext cx="3733800" cy="369332"/>
          </a:xfrm>
          <a:prstGeom prst="rect">
            <a:avLst/>
          </a:prstGeom>
          <a:solidFill>
            <a:srgbClr val="FFFF66"/>
          </a:solidFill>
          <a:ln w="9525">
            <a:solidFill>
              <a:srgbClr val="FF0000"/>
            </a:solidFill>
            <a:miter lim="800000"/>
            <a:headEnd/>
            <a:tailEnd/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US" dirty="0"/>
              <a:t>Maximize the mapping score</a:t>
            </a:r>
          </a:p>
        </p:txBody>
      </p:sp>
      <p:sp>
        <p:nvSpPr>
          <p:cNvPr id="12" name="Rectangle 16"/>
          <p:cNvSpPr>
            <a:spLocks noChangeArrowheads="1"/>
          </p:cNvSpPr>
          <p:nvPr/>
        </p:nvSpPr>
        <p:spPr bwMode="auto">
          <a:xfrm>
            <a:off x="685800" y="2983468"/>
            <a:ext cx="3733800" cy="369332"/>
          </a:xfrm>
          <a:prstGeom prst="rect">
            <a:avLst/>
          </a:prstGeom>
          <a:solidFill>
            <a:srgbClr val="FFFF66"/>
          </a:solidFill>
          <a:ln w="9525">
            <a:solidFill>
              <a:srgbClr val="FF0000"/>
            </a:solidFill>
            <a:miter lim="800000"/>
            <a:headEnd/>
            <a:tailEnd/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US" dirty="0"/>
              <a:t>Pronunciation </a:t>
            </a:r>
            <a:r>
              <a:rPr lang="en-US" dirty="0" smtClean="0"/>
              <a:t>constraints</a:t>
            </a:r>
            <a:endParaRPr lang="en-US" dirty="0"/>
          </a:p>
        </p:txBody>
      </p:sp>
      <p:sp>
        <p:nvSpPr>
          <p:cNvPr id="13" name="Rectangle 16"/>
          <p:cNvSpPr>
            <a:spLocks noChangeArrowheads="1"/>
          </p:cNvSpPr>
          <p:nvPr/>
        </p:nvSpPr>
        <p:spPr bwMode="auto">
          <a:xfrm>
            <a:off x="685800" y="3745468"/>
            <a:ext cx="3733800" cy="369332"/>
          </a:xfrm>
          <a:prstGeom prst="rect">
            <a:avLst/>
          </a:prstGeom>
          <a:solidFill>
            <a:srgbClr val="FFFF66"/>
          </a:solidFill>
          <a:ln w="9525">
            <a:solidFill>
              <a:srgbClr val="FF0000"/>
            </a:solidFill>
            <a:miter lim="800000"/>
            <a:headEnd/>
            <a:tailEnd/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US" dirty="0"/>
              <a:t>One-to-one constraint</a:t>
            </a:r>
          </a:p>
        </p:txBody>
      </p:sp>
      <p:sp>
        <p:nvSpPr>
          <p:cNvPr id="14" name="Rectangle 16"/>
          <p:cNvSpPr>
            <a:spLocks noChangeArrowheads="1"/>
          </p:cNvSpPr>
          <p:nvPr/>
        </p:nvSpPr>
        <p:spPr bwMode="auto">
          <a:xfrm>
            <a:off x="685800" y="4431268"/>
            <a:ext cx="3733800" cy="369332"/>
          </a:xfrm>
          <a:prstGeom prst="rect">
            <a:avLst/>
          </a:prstGeom>
          <a:solidFill>
            <a:srgbClr val="FFFF66"/>
          </a:solidFill>
          <a:ln w="9525">
            <a:solidFill>
              <a:srgbClr val="FF0000"/>
            </a:solidFill>
            <a:miter lim="800000"/>
            <a:headEnd/>
            <a:tailEnd/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US" dirty="0"/>
              <a:t>Non-crossing constraint</a:t>
            </a:r>
          </a:p>
        </p:txBody>
      </p:sp>
      <p:grpSp>
        <p:nvGrpSpPr>
          <p:cNvPr id="2" name="Group 18"/>
          <p:cNvGrpSpPr>
            <a:grpSpLocks/>
          </p:cNvGrpSpPr>
          <p:nvPr/>
        </p:nvGrpSpPr>
        <p:grpSpPr bwMode="auto">
          <a:xfrm>
            <a:off x="4495800" y="1371600"/>
            <a:ext cx="3200400" cy="1143000"/>
            <a:chOff x="4495800" y="1371600"/>
            <a:chExt cx="3200400" cy="1143000"/>
          </a:xfrm>
        </p:grpSpPr>
        <p:sp>
          <p:nvSpPr>
            <p:cNvPr id="15" name="Rectangle 14"/>
            <p:cNvSpPr/>
            <p:nvPr/>
          </p:nvSpPr>
          <p:spPr>
            <a:xfrm>
              <a:off x="5181600" y="1371600"/>
              <a:ext cx="2514600" cy="914400"/>
            </a:xfrm>
            <a:prstGeom prst="rect">
              <a:avLst/>
            </a:prstGeom>
            <a:noFill/>
            <a:ln w="50800">
              <a:solidFill>
                <a:srgbClr val="FF99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rgbClr val="FFFFFF"/>
                </a:solidFill>
              </a:endParaRPr>
            </a:p>
          </p:txBody>
        </p:sp>
        <p:cxnSp>
          <p:nvCxnSpPr>
            <p:cNvPr id="16" name="Straight Arrow Connector 15"/>
            <p:cNvCxnSpPr/>
            <p:nvPr/>
          </p:nvCxnSpPr>
          <p:spPr>
            <a:xfrm rot="10800000" flipV="1">
              <a:off x="4495800" y="2286000"/>
              <a:ext cx="763588" cy="228600"/>
            </a:xfrm>
            <a:prstGeom prst="straightConnector1">
              <a:avLst/>
            </a:prstGeom>
            <a:ln w="50800">
              <a:solidFill>
                <a:srgbClr val="360EE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19"/>
          <p:cNvGrpSpPr>
            <a:grpSpLocks/>
          </p:cNvGrpSpPr>
          <p:nvPr/>
        </p:nvGrpSpPr>
        <p:grpSpPr bwMode="auto">
          <a:xfrm>
            <a:off x="4572000" y="2895600"/>
            <a:ext cx="3657600" cy="609600"/>
            <a:chOff x="4429762" y="1524000"/>
            <a:chExt cx="3169918" cy="609600"/>
          </a:xfrm>
        </p:grpSpPr>
        <p:sp>
          <p:nvSpPr>
            <p:cNvPr id="21" name="Rectangle 20"/>
            <p:cNvSpPr/>
            <p:nvPr/>
          </p:nvSpPr>
          <p:spPr>
            <a:xfrm>
              <a:off x="5024122" y="1524000"/>
              <a:ext cx="2575558" cy="609600"/>
            </a:xfrm>
            <a:prstGeom prst="rect">
              <a:avLst/>
            </a:prstGeom>
            <a:noFill/>
            <a:ln w="50800">
              <a:solidFill>
                <a:srgbClr val="FF99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rgbClr val="FFFFFF"/>
                </a:solidFill>
              </a:endParaRPr>
            </a:p>
          </p:txBody>
        </p:sp>
        <p:cxnSp>
          <p:nvCxnSpPr>
            <p:cNvPr id="22" name="Straight Arrow Connector 21"/>
            <p:cNvCxnSpPr/>
            <p:nvPr/>
          </p:nvCxnSpPr>
          <p:spPr>
            <a:xfrm rot="10800000">
              <a:off x="4429762" y="1752600"/>
              <a:ext cx="528320" cy="1588"/>
            </a:xfrm>
            <a:prstGeom prst="straightConnector1">
              <a:avLst/>
            </a:prstGeom>
            <a:ln w="50800">
              <a:solidFill>
                <a:srgbClr val="360EE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 24"/>
          <p:cNvGrpSpPr>
            <a:grpSpLocks/>
          </p:cNvGrpSpPr>
          <p:nvPr/>
        </p:nvGrpSpPr>
        <p:grpSpPr bwMode="auto">
          <a:xfrm>
            <a:off x="4419600" y="3581400"/>
            <a:ext cx="3048000" cy="838200"/>
            <a:chOff x="4503859" y="1524000"/>
            <a:chExt cx="2963741" cy="838200"/>
          </a:xfrm>
        </p:grpSpPr>
        <p:sp>
          <p:nvSpPr>
            <p:cNvPr id="26" name="Rectangle 25"/>
            <p:cNvSpPr/>
            <p:nvPr/>
          </p:nvSpPr>
          <p:spPr>
            <a:xfrm>
              <a:off x="5181507" y="1524000"/>
              <a:ext cx="2286093" cy="838200"/>
            </a:xfrm>
            <a:prstGeom prst="rect">
              <a:avLst/>
            </a:prstGeom>
            <a:noFill/>
            <a:ln w="50800">
              <a:solidFill>
                <a:srgbClr val="FF99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rgbClr val="FFFFFF"/>
                </a:solidFill>
              </a:endParaRPr>
            </a:p>
          </p:txBody>
        </p:sp>
        <p:cxnSp>
          <p:nvCxnSpPr>
            <p:cNvPr id="27" name="Straight Arrow Connector 26"/>
            <p:cNvCxnSpPr>
              <a:stCxn id="26" idx="1"/>
            </p:cNvCxnSpPr>
            <p:nvPr/>
          </p:nvCxnSpPr>
          <p:spPr>
            <a:xfrm rot="10800000">
              <a:off x="4503859" y="1905000"/>
              <a:ext cx="677648" cy="38100"/>
            </a:xfrm>
            <a:prstGeom prst="straightConnector1">
              <a:avLst/>
            </a:prstGeom>
            <a:ln w="50800">
              <a:solidFill>
                <a:srgbClr val="360EE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34"/>
          <p:cNvGrpSpPr>
            <a:grpSpLocks/>
          </p:cNvGrpSpPr>
          <p:nvPr/>
        </p:nvGrpSpPr>
        <p:grpSpPr bwMode="auto">
          <a:xfrm>
            <a:off x="4419600" y="4495800"/>
            <a:ext cx="4267200" cy="1524000"/>
            <a:chOff x="4419601" y="4495800"/>
            <a:chExt cx="4267199" cy="1524000"/>
          </a:xfrm>
        </p:grpSpPr>
        <p:sp>
          <p:nvSpPr>
            <p:cNvPr id="32" name="Rectangle 31"/>
            <p:cNvSpPr/>
            <p:nvPr/>
          </p:nvSpPr>
          <p:spPr>
            <a:xfrm>
              <a:off x="5268914" y="4495800"/>
              <a:ext cx="3417886" cy="1524000"/>
            </a:xfrm>
            <a:prstGeom prst="rect">
              <a:avLst/>
            </a:prstGeom>
            <a:noFill/>
            <a:ln w="50800">
              <a:solidFill>
                <a:srgbClr val="FF99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rgbClr val="FFFFFF"/>
                </a:solidFill>
              </a:endParaRPr>
            </a:p>
          </p:txBody>
        </p:sp>
        <p:cxnSp>
          <p:nvCxnSpPr>
            <p:cNvPr id="33" name="Straight Arrow Connector 32"/>
            <p:cNvCxnSpPr/>
            <p:nvPr/>
          </p:nvCxnSpPr>
          <p:spPr>
            <a:xfrm rot="10800000">
              <a:off x="4419601" y="4800600"/>
              <a:ext cx="803275" cy="611188"/>
            </a:xfrm>
            <a:prstGeom prst="straightConnector1">
              <a:avLst/>
            </a:prstGeom>
            <a:ln w="50800">
              <a:solidFill>
                <a:srgbClr val="360EE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Finding The Best Character Mappings</a:t>
            </a:r>
          </a:p>
        </p:txBody>
      </p:sp>
      <p:sp>
        <p:nvSpPr>
          <p:cNvPr id="114692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5105400" cy="495300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dirty="0" smtClean="0"/>
              <a:t>A Dynamic Programming Algorithm</a:t>
            </a:r>
          </a:p>
          <a:p>
            <a:pPr eaLnBrk="1" hangingPunct="1"/>
            <a:endParaRPr lang="en-US" dirty="0" smtClean="0">
              <a:solidFill>
                <a:srgbClr val="360EE2"/>
              </a:solidFill>
            </a:endParaRPr>
          </a:p>
          <a:p>
            <a:pPr eaLnBrk="1" hangingPunct="1"/>
            <a:endParaRPr lang="en-US" dirty="0" smtClean="0">
              <a:solidFill>
                <a:srgbClr val="360EE2"/>
              </a:solidFill>
            </a:endParaRPr>
          </a:p>
          <a:p>
            <a:pPr eaLnBrk="1" hangingPunct="1"/>
            <a:endParaRPr lang="en-US" dirty="0" smtClean="0">
              <a:solidFill>
                <a:srgbClr val="360EE2"/>
              </a:solidFill>
            </a:endParaRPr>
          </a:p>
          <a:p>
            <a:pPr eaLnBrk="1" hangingPunct="1"/>
            <a:endParaRPr lang="en-US" dirty="0" smtClean="0">
              <a:solidFill>
                <a:srgbClr val="360EE2"/>
              </a:solidFill>
            </a:endParaRPr>
          </a:p>
          <a:p>
            <a:pPr eaLnBrk="1" hangingPunct="1"/>
            <a:endParaRPr lang="en-US" dirty="0" smtClean="0">
              <a:solidFill>
                <a:srgbClr val="360EE2"/>
              </a:solidFill>
            </a:endParaRPr>
          </a:p>
          <a:p>
            <a:pPr eaLnBrk="1" hangingPunct="1"/>
            <a:endParaRPr lang="en-US" dirty="0" smtClean="0">
              <a:solidFill>
                <a:srgbClr val="360EE2"/>
              </a:solidFill>
            </a:endParaRPr>
          </a:p>
          <a:p>
            <a:pPr eaLnBrk="1" hangingPunct="1"/>
            <a:endParaRPr lang="en-US" dirty="0" smtClean="0">
              <a:solidFill>
                <a:srgbClr val="360EE2"/>
              </a:solidFill>
            </a:endParaRPr>
          </a:p>
          <a:p>
            <a:pPr eaLnBrk="1" hangingPunct="1"/>
            <a:endParaRPr lang="en-US" dirty="0" smtClean="0">
              <a:solidFill>
                <a:srgbClr val="360EE2"/>
              </a:solidFill>
            </a:endParaRPr>
          </a:p>
          <a:p>
            <a:pPr eaLnBrk="1" hangingPunct="1"/>
            <a:r>
              <a:rPr lang="en-US" b="1" u="sng" dirty="0" smtClean="0"/>
              <a:t>Exact </a:t>
            </a:r>
            <a:r>
              <a:rPr lang="en-US" u="sng" dirty="0" smtClean="0"/>
              <a:t>and fast</a:t>
            </a:r>
            <a:r>
              <a:rPr lang="en-US" dirty="0" smtClean="0"/>
              <a:t>! </a:t>
            </a:r>
          </a:p>
        </p:txBody>
      </p:sp>
      <p:sp>
        <p:nvSpPr>
          <p:cNvPr id="12292" name="Slide Number Placeholder 17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zh-TW" smtClean="0">
                <a:cs typeface="Arial Unicode MS" pitchFamily="34" charset="-128"/>
              </a:rPr>
              <a:t>3:</a:t>
            </a:r>
            <a:fld id="{D386F1AE-E9B8-4341-B6F3-D97BA4CC4B1F}" type="slidenum">
              <a:rPr lang="en-US" altLang="zh-TW" smtClean="0">
                <a:cs typeface="Arial Unicode MS" pitchFamily="34" charset="-128"/>
              </a:rPr>
              <a:pPr eaLnBrk="1" hangingPunct="1"/>
              <a:t>9</a:t>
            </a:fld>
            <a:endParaRPr lang="en-US" altLang="zh-TW" smtClean="0">
              <a:cs typeface="Arial Unicode MS" pitchFamily="34" charset="-128"/>
            </a:endParaRPr>
          </a:p>
        </p:txBody>
      </p:sp>
      <p:sp>
        <p:nvSpPr>
          <p:cNvPr id="11" name="Rectangle 16"/>
          <p:cNvSpPr>
            <a:spLocks noChangeArrowheads="1"/>
          </p:cNvSpPr>
          <p:nvPr/>
        </p:nvSpPr>
        <p:spPr bwMode="auto">
          <a:xfrm>
            <a:off x="685800" y="2286000"/>
            <a:ext cx="3733800" cy="369332"/>
          </a:xfrm>
          <a:prstGeom prst="rect">
            <a:avLst/>
          </a:prstGeom>
          <a:solidFill>
            <a:srgbClr val="FFFF66"/>
          </a:solidFill>
          <a:ln w="9525">
            <a:solidFill>
              <a:srgbClr val="FF0000"/>
            </a:solidFill>
            <a:miter lim="800000"/>
            <a:headEnd/>
            <a:tailEnd/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US" dirty="0"/>
              <a:t>Maximize the mapping score</a:t>
            </a:r>
          </a:p>
        </p:txBody>
      </p:sp>
      <p:sp>
        <p:nvSpPr>
          <p:cNvPr id="12" name="Rectangle 16"/>
          <p:cNvSpPr>
            <a:spLocks noChangeArrowheads="1"/>
          </p:cNvSpPr>
          <p:nvPr/>
        </p:nvSpPr>
        <p:spPr bwMode="auto">
          <a:xfrm>
            <a:off x="685800" y="2983468"/>
            <a:ext cx="3733800" cy="369332"/>
          </a:xfrm>
          <a:prstGeom prst="rect">
            <a:avLst/>
          </a:prstGeom>
          <a:solidFill>
            <a:srgbClr val="FFFF66"/>
          </a:solidFill>
          <a:ln w="9525">
            <a:solidFill>
              <a:srgbClr val="FF0000"/>
            </a:solidFill>
            <a:miter lim="800000"/>
            <a:headEnd/>
            <a:tailEnd/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US" dirty="0"/>
              <a:t>Restricted mapping constraints</a:t>
            </a:r>
          </a:p>
        </p:txBody>
      </p:sp>
      <p:sp>
        <p:nvSpPr>
          <p:cNvPr id="13" name="Rectangle 16"/>
          <p:cNvSpPr>
            <a:spLocks noChangeArrowheads="1"/>
          </p:cNvSpPr>
          <p:nvPr/>
        </p:nvSpPr>
        <p:spPr bwMode="auto">
          <a:xfrm>
            <a:off x="685800" y="3745468"/>
            <a:ext cx="3733800" cy="369332"/>
          </a:xfrm>
          <a:prstGeom prst="rect">
            <a:avLst/>
          </a:prstGeom>
          <a:solidFill>
            <a:srgbClr val="FFFF66"/>
          </a:solidFill>
          <a:ln w="9525">
            <a:solidFill>
              <a:srgbClr val="FF0000"/>
            </a:solidFill>
            <a:miter lim="800000"/>
            <a:headEnd/>
            <a:tailEnd/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US" dirty="0"/>
              <a:t>One-to-one constraint</a:t>
            </a:r>
          </a:p>
        </p:txBody>
      </p:sp>
      <p:sp>
        <p:nvSpPr>
          <p:cNvPr id="14" name="Rectangle 16"/>
          <p:cNvSpPr>
            <a:spLocks noChangeArrowheads="1"/>
          </p:cNvSpPr>
          <p:nvPr/>
        </p:nvSpPr>
        <p:spPr bwMode="auto">
          <a:xfrm>
            <a:off x="685800" y="4431268"/>
            <a:ext cx="3733800" cy="369332"/>
          </a:xfrm>
          <a:prstGeom prst="rect">
            <a:avLst/>
          </a:prstGeom>
          <a:solidFill>
            <a:srgbClr val="FFFF66"/>
          </a:solidFill>
          <a:ln w="9525">
            <a:solidFill>
              <a:srgbClr val="FF0000"/>
            </a:solidFill>
            <a:miter lim="800000"/>
            <a:headEnd/>
            <a:tailEnd/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US" dirty="0"/>
              <a:t>Non-crossing constraint</a:t>
            </a:r>
          </a:p>
        </p:txBody>
      </p:sp>
      <p:pic>
        <p:nvPicPr>
          <p:cNvPr id="12305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5950" y="2497138"/>
            <a:ext cx="1847850" cy="474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0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6950" y="1430338"/>
            <a:ext cx="838200" cy="477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Rectangle 11"/>
          <p:cNvSpPr>
            <a:spLocks noChangeArrowheads="1"/>
          </p:cNvSpPr>
          <p:nvPr/>
        </p:nvSpPr>
        <p:spPr bwMode="auto">
          <a:xfrm>
            <a:off x="4953000" y="3810000"/>
            <a:ext cx="3429000" cy="1631216"/>
          </a:xfrm>
          <a:prstGeom prst="rect">
            <a:avLst/>
          </a:prstGeom>
          <a:solidFill>
            <a:srgbClr val="FFFF66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u="sng" dirty="0">
                <a:latin typeface="Calibri" pitchFamily="34" charset="0"/>
                <a:cs typeface="Calibri" pitchFamily="34" charset="0"/>
              </a:rPr>
              <a:t>Take Home Message:</a:t>
            </a:r>
          </a:p>
          <a:p>
            <a:r>
              <a:rPr lang="en-US" sz="2000" dirty="0">
                <a:solidFill>
                  <a:srgbClr val="360EE2"/>
                </a:solidFill>
                <a:latin typeface="Calibri" pitchFamily="34" charset="0"/>
                <a:cs typeface="Calibri" pitchFamily="34" charset="0"/>
              </a:rPr>
              <a:t>Although ILP can solve most problems, the fastest inference algorithm depends on the constraints and can be simpler </a:t>
            </a:r>
          </a:p>
        </p:txBody>
      </p:sp>
      <p:sp>
        <p:nvSpPr>
          <p:cNvPr id="3" name="Rectangle 2"/>
          <p:cNvSpPr/>
          <p:nvPr/>
        </p:nvSpPr>
        <p:spPr>
          <a:xfrm>
            <a:off x="609600" y="2209800"/>
            <a:ext cx="3886200" cy="2667000"/>
          </a:xfrm>
          <a:prstGeom prst="rect">
            <a:avLst/>
          </a:prstGeom>
          <a:solidFill>
            <a:srgbClr val="FFFFCC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Weighted edit distance!</a:t>
            </a:r>
            <a:endParaRPr lang="en-US" b="1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469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FONTSIZE" val="10"/>
  <p:tag name="DEFAULTWIDTH" val="348"/>
  <p:tag name="DEFAULTHEIGHT" val="200"/>
  <p:tag name="FIRSTDANR@YOZKPGTFUVWXY5MI" val="2971"/>
  <p:tag name="FIRSTFOR20EXAMPLE20JOHN@BPLQWWPZRFDJNKKU" val="3785"/>
  <p:tag name="FIRSTRIZZOLO@CMLTUTUCUCGJKNLO" val="3785"/>
</p:tagLst>
</file>

<file path=ppt/theme/theme1.xml><?xml version="1.0" encoding="utf-8"?>
<a:theme xmlns:a="http://schemas.openxmlformats.org/drawingml/2006/main" name="3_vasin_CCG">
  <a:themeElements>
    <a:clrScheme name="vasin_CCG 10">
      <a:dk1>
        <a:srgbClr val="000000"/>
      </a:dk1>
      <a:lt1>
        <a:srgbClr val="FFFFFF"/>
      </a:lt1>
      <a:dk2>
        <a:srgbClr val="000000"/>
      </a:dk2>
      <a:lt2>
        <a:srgbClr val="FF9900"/>
      </a:lt2>
      <a:accent1>
        <a:srgbClr val="FFCC99"/>
      </a:accent1>
      <a:accent2>
        <a:srgbClr val="FBA313"/>
      </a:accent2>
      <a:accent3>
        <a:srgbClr val="FFFFFF"/>
      </a:accent3>
      <a:accent4>
        <a:srgbClr val="000000"/>
      </a:accent4>
      <a:accent5>
        <a:srgbClr val="FFE2CA"/>
      </a:accent5>
      <a:accent6>
        <a:srgbClr val="E39310"/>
      </a:accent6>
      <a:hlink>
        <a:srgbClr val="CC3300"/>
      </a:hlink>
      <a:folHlink>
        <a:srgbClr val="FCC66E"/>
      </a:folHlink>
    </a:clrScheme>
    <a:fontScheme name="vasin_CCG">
      <a:majorFont>
        <a:latin typeface="Arial"/>
        <a:ea typeface=""/>
        <a:cs typeface="Arial"/>
      </a:majorFont>
      <a:minorFont>
        <a:latin typeface="Tempus Sans ITC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asin_CCG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sin_CCG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sin_CCG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sin_CCG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sin_CCG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sin_CCG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sin_CCG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sin_CCG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sin_CCG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sin_CCG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sin_CCG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sin_CCG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CG_Theme">
  <a:themeElements>
    <a:clrScheme name="vasin_CCG 10">
      <a:dk1>
        <a:srgbClr val="000000"/>
      </a:dk1>
      <a:lt1>
        <a:srgbClr val="FFFFFF"/>
      </a:lt1>
      <a:dk2>
        <a:srgbClr val="000000"/>
      </a:dk2>
      <a:lt2>
        <a:srgbClr val="FF9900"/>
      </a:lt2>
      <a:accent1>
        <a:srgbClr val="FFCC99"/>
      </a:accent1>
      <a:accent2>
        <a:srgbClr val="FBA313"/>
      </a:accent2>
      <a:accent3>
        <a:srgbClr val="FFFFFF"/>
      </a:accent3>
      <a:accent4>
        <a:srgbClr val="000000"/>
      </a:accent4>
      <a:accent5>
        <a:srgbClr val="FFE2CA"/>
      </a:accent5>
      <a:accent6>
        <a:srgbClr val="E39310"/>
      </a:accent6>
      <a:hlink>
        <a:srgbClr val="CC3300"/>
      </a:hlink>
      <a:folHlink>
        <a:srgbClr val="FCC66E"/>
      </a:folHlink>
    </a:clrScheme>
    <a:fontScheme name="vasin_CCG">
      <a:majorFont>
        <a:latin typeface="Arial"/>
        <a:ea typeface=""/>
        <a:cs typeface="Arial"/>
      </a:majorFont>
      <a:minorFont>
        <a:latin typeface="Tempus Sans ITC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asin_CCG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sin_CCG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sin_CCG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sin_CCG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sin_CCG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sin_CCG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sin_CCG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sin_CCG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sin_CCG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sin_CCG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sin_CCG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sin_CCG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vasin_CCG">
  <a:themeElements>
    <a:clrScheme name="vasin_CCG 10">
      <a:dk1>
        <a:srgbClr val="000000"/>
      </a:dk1>
      <a:lt1>
        <a:srgbClr val="FFFFFF"/>
      </a:lt1>
      <a:dk2>
        <a:srgbClr val="000000"/>
      </a:dk2>
      <a:lt2>
        <a:srgbClr val="FF9900"/>
      </a:lt2>
      <a:accent1>
        <a:srgbClr val="FFCC99"/>
      </a:accent1>
      <a:accent2>
        <a:srgbClr val="FBA313"/>
      </a:accent2>
      <a:accent3>
        <a:srgbClr val="FFFFFF"/>
      </a:accent3>
      <a:accent4>
        <a:srgbClr val="000000"/>
      </a:accent4>
      <a:accent5>
        <a:srgbClr val="FFE2CA"/>
      </a:accent5>
      <a:accent6>
        <a:srgbClr val="E39310"/>
      </a:accent6>
      <a:hlink>
        <a:srgbClr val="CC3300"/>
      </a:hlink>
      <a:folHlink>
        <a:srgbClr val="FCC66E"/>
      </a:folHlink>
    </a:clrScheme>
    <a:fontScheme name="vasin_CCG">
      <a:majorFont>
        <a:latin typeface="Calibri"/>
        <a:ea typeface=""/>
        <a:cs typeface="Arial"/>
      </a:majorFont>
      <a:minorFont>
        <a:latin typeface="Calibri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asin_CCG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sin_CCG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sin_CCG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sin_CCG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sin_CCG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sin_CCG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sin_CCG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sin_CCG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sin_CCG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sin_CCG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sin_CCG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sin_CCG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Settings\davzimak\Application Data\Microsoft\Templates\vasin_CCG.pot</Template>
  <TotalTime>38722</TotalTime>
  <Words>1093</Words>
  <Application>Microsoft Office PowerPoint</Application>
  <PresentationFormat>On-screen Show (4:3)</PresentationFormat>
  <Paragraphs>262</Paragraphs>
  <Slides>19</Slides>
  <Notes>11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30" baseType="lpstr">
      <vt:lpstr>Arial</vt:lpstr>
      <vt:lpstr>Calibri</vt:lpstr>
      <vt:lpstr>Wingdings</vt:lpstr>
      <vt:lpstr>Times New Roman</vt:lpstr>
      <vt:lpstr>Tempus Sans ITC</vt:lpstr>
      <vt:lpstr>Arial Unicode MS</vt:lpstr>
      <vt:lpstr>3_vasin_CCG</vt:lpstr>
      <vt:lpstr>1_CCG_Theme</vt:lpstr>
      <vt:lpstr>vasin_CCG</vt:lpstr>
      <vt:lpstr>Equation</vt:lpstr>
      <vt:lpstr>משוואה</vt:lpstr>
      <vt:lpstr>Part 3: inference</vt:lpstr>
      <vt:lpstr>This Tutorial: Constrained Conditional Models</vt:lpstr>
      <vt:lpstr>What is a Constrained Conditional Model?</vt:lpstr>
      <vt:lpstr>Inference strategies</vt:lpstr>
      <vt:lpstr>1. Inference by solving an ILP directly</vt:lpstr>
      <vt:lpstr>2. Problem specific approaches</vt:lpstr>
      <vt:lpstr>Transliteration Discovery with CCM</vt:lpstr>
      <vt:lpstr>Finding The Best Character Mappings</vt:lpstr>
      <vt:lpstr>Finding The Best Character Mappings</vt:lpstr>
      <vt:lpstr>3. Relaxing constraints</vt:lpstr>
      <vt:lpstr>Extending Semantic role labeling</vt:lpstr>
      <vt:lpstr>Dual Decomposition: Combining different parsers</vt:lpstr>
      <vt:lpstr>4. Approximate inference</vt:lpstr>
      <vt:lpstr>Example: Search based Inference for SRL</vt:lpstr>
      <vt:lpstr>Inference using Beam Search</vt:lpstr>
      <vt:lpstr>Heuristic Inference</vt:lpstr>
      <vt:lpstr>Other Inference Options</vt:lpstr>
      <vt:lpstr>Inference Methods – Summary</vt:lpstr>
      <vt:lpstr>Constrained Conditional Models – 1st Part</vt:lpstr>
    </vt:vector>
  </TitlesOfParts>
  <Company>UIUC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CCMs</dc:title>
  <dc:subject>Invited Talk ICMLA Dec. 2008</dc:subject>
  <dc:creator>Dan Roth</dc:creator>
  <cp:lastModifiedBy>Roth, Dan</cp:lastModifiedBy>
  <cp:revision>861</cp:revision>
  <dcterms:created xsi:type="dcterms:W3CDTF">2004-04-28T22:21:11Z</dcterms:created>
  <dcterms:modified xsi:type="dcterms:W3CDTF">2013-09-30T20:48:00Z</dcterms:modified>
</cp:coreProperties>
</file>