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32"/>
  </p:notesMasterIdLst>
  <p:handoutMasterIdLst>
    <p:handoutMasterId r:id="rId33"/>
  </p:handoutMasterIdLst>
  <p:sldIdLst>
    <p:sldId id="817" r:id="rId2"/>
    <p:sldId id="789" r:id="rId3"/>
    <p:sldId id="811" r:id="rId4"/>
    <p:sldId id="808" r:id="rId5"/>
    <p:sldId id="796" r:id="rId6"/>
    <p:sldId id="797" r:id="rId7"/>
    <p:sldId id="798" r:id="rId8"/>
    <p:sldId id="812" r:id="rId9"/>
    <p:sldId id="800" r:id="rId10"/>
    <p:sldId id="801" r:id="rId11"/>
    <p:sldId id="802" r:id="rId12"/>
    <p:sldId id="803" r:id="rId13"/>
    <p:sldId id="813" r:id="rId14"/>
    <p:sldId id="818" r:id="rId15"/>
    <p:sldId id="824" r:id="rId16"/>
    <p:sldId id="820" r:id="rId17"/>
    <p:sldId id="822" r:id="rId18"/>
    <p:sldId id="825" r:id="rId19"/>
    <p:sldId id="826" r:id="rId20"/>
    <p:sldId id="827" r:id="rId21"/>
    <p:sldId id="828" r:id="rId22"/>
    <p:sldId id="829" r:id="rId23"/>
    <p:sldId id="830" r:id="rId24"/>
    <p:sldId id="831" r:id="rId25"/>
    <p:sldId id="832" r:id="rId26"/>
    <p:sldId id="819" r:id="rId27"/>
    <p:sldId id="805" r:id="rId28"/>
    <p:sldId id="806" r:id="rId29"/>
    <p:sldId id="816" r:id="rId30"/>
    <p:sldId id="810" r:id="rId31"/>
  </p:sldIdLst>
  <p:sldSz cx="9144000" cy="6858000" type="screen4x3"/>
  <p:notesSz cx="9601200" cy="7315200"/>
  <p:embeddedFontLst>
    <p:embeddedFont>
      <p:font typeface="Tempus Sans ITC" panose="04020404030D07020202" pitchFamily="82" charset="0"/>
      <p:regular r:id="rId34"/>
    </p:embeddedFont>
    <p:embeddedFont>
      <p:font typeface="cmsy10" panose="020B0500000000000000" pitchFamily="34" charset="0"/>
      <p:regular r:id="rId35"/>
    </p:embeddedFont>
    <p:embeddedFont>
      <p:font typeface="cmmi10" panose="020B0500000000000000" pitchFamily="34" charset="0"/>
      <p:regular r:id="rId36"/>
    </p:embeddedFont>
    <p:embeddedFont>
      <p:font typeface="Century Gothic" panose="020B0502020202020204" pitchFamily="34" charset="0"/>
      <p:regular r:id="rId37"/>
      <p:bold r:id="rId38"/>
      <p:italic r:id="rId39"/>
      <p:boldItalic r:id="rId40"/>
    </p:embeddedFont>
    <p:embeddedFont>
      <p:font typeface="Georgia" panose="02040502050405020303" pitchFamily="18" charset="0"/>
      <p:regular r:id="rId41"/>
      <p:bold r:id="rId42"/>
      <p:italic r:id="rId43"/>
      <p:boldItalic r:id="rId44"/>
    </p:embeddedFont>
    <p:embeddedFont>
      <p:font typeface="Calibri" panose="020F0502020204030204" pitchFamily="34" charset="0"/>
      <p:regular r:id="rId45"/>
      <p:bold r:id="rId46"/>
      <p:italic r:id="rId47"/>
      <p:boldItalic r:id="rId48"/>
    </p:embeddedFont>
    <p:embeddedFont>
      <p:font typeface="Tahoma" panose="020B0604030504040204" pitchFamily="34" charset="0"/>
      <p:regular r:id="rId49"/>
      <p:bold r:id="rId50"/>
    </p:embeddedFont>
    <p:embeddedFont>
      <p:font typeface="Arial Unicode MS" panose="020B0604020202020204" pitchFamily="34" charset="-128"/>
      <p:regular r:id="rId51"/>
    </p:embeddedFont>
    <p:embeddedFont>
      <p:font typeface="Cambria Math" panose="02040503050406030204" pitchFamily="18" charset="0"/>
      <p:regular r:id="rId52"/>
    </p:embeddedFont>
  </p:embeddedFontLst>
  <p:custDataLst>
    <p:tags r:id="rId53"/>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FCC"/>
    <a:srgbClr val="FF0000"/>
    <a:srgbClr val="FFFF99"/>
    <a:srgbClr val="FFFF66"/>
    <a:srgbClr val="008000"/>
    <a:srgbClr val="00FF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66" autoAdjust="0"/>
    <p:restoredTop sz="95238" autoAdjust="0"/>
  </p:normalViewPr>
  <p:slideViewPr>
    <p:cSldViewPr>
      <p:cViewPr>
        <p:scale>
          <a:sx n="60" d="100"/>
          <a:sy n="60" d="100"/>
        </p:scale>
        <p:origin x="-1632"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font" Target="fonts/font17.fntdata"/><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font" Target="fonts/font5.fntdata"/><Relationship Id="rId46"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8.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font" Target="fonts/font16.fntdata"/><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52" Type="http://schemas.openxmlformats.org/officeDocument/2006/relationships/font" Target="fonts/font1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font" Target="fonts/font18.fntdata"/><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082" name="Rectangle 2"/>
          <p:cNvSpPr>
            <a:spLocks noGrp="1" noChangeArrowheads="1"/>
          </p:cNvSpPr>
          <p:nvPr>
            <p:ph type="hdr" sz="quarter"/>
          </p:nvPr>
        </p:nvSpPr>
        <p:spPr bwMode="auto">
          <a:xfrm>
            <a:off x="0"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p>
        </p:txBody>
      </p:sp>
      <p:sp>
        <p:nvSpPr>
          <p:cNvPr id="686083" name="Rectangle 3"/>
          <p:cNvSpPr>
            <a:spLocks noGrp="1" noChangeArrowheads="1"/>
          </p:cNvSpPr>
          <p:nvPr>
            <p:ph type="dt" sz="quarter" idx="1"/>
          </p:nvPr>
        </p:nvSpPr>
        <p:spPr bwMode="auto">
          <a:xfrm>
            <a:off x="5438775"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p>
        </p:txBody>
      </p:sp>
      <p:sp>
        <p:nvSpPr>
          <p:cNvPr id="686084" name="Rectangle 4"/>
          <p:cNvSpPr>
            <a:spLocks noGrp="1" noChangeArrowheads="1"/>
          </p:cNvSpPr>
          <p:nvPr>
            <p:ph type="ftr" sz="quarter" idx="2"/>
          </p:nvPr>
        </p:nvSpPr>
        <p:spPr bwMode="auto">
          <a:xfrm>
            <a:off x="0" y="6948488"/>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p>
        </p:txBody>
      </p:sp>
      <p:sp>
        <p:nvSpPr>
          <p:cNvPr id="686085" name="Rectangle 5"/>
          <p:cNvSpPr>
            <a:spLocks noGrp="1" noChangeArrowheads="1"/>
          </p:cNvSpPr>
          <p:nvPr>
            <p:ph type="sldNum" sz="quarter" idx="3"/>
          </p:nvPr>
        </p:nvSpPr>
        <p:spPr bwMode="auto">
          <a:xfrm>
            <a:off x="5438775" y="6948488"/>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94CF2596-1EC9-4E5F-8546-D8F2C69DA37F}" type="slidenum">
              <a:rPr lang="en-US"/>
              <a:pPr/>
              <a:t>‹#›</a:t>
            </a:fld>
            <a:endParaRPr lang="en-US"/>
          </a:p>
        </p:txBody>
      </p:sp>
    </p:spTree>
    <p:extLst>
      <p:ext uri="{BB962C8B-B14F-4D97-AF65-F5344CB8AC3E}">
        <p14:creationId xmlns:p14="http://schemas.microsoft.com/office/powerpoint/2010/main" val="1916186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p>
        </p:txBody>
      </p:sp>
      <p:sp>
        <p:nvSpPr>
          <p:cNvPr id="10243" name="Rectangle 3"/>
          <p:cNvSpPr>
            <a:spLocks noGrp="1" noChangeArrowheads="1"/>
          </p:cNvSpPr>
          <p:nvPr>
            <p:ph type="dt" idx="1"/>
          </p:nvPr>
        </p:nvSpPr>
        <p:spPr bwMode="auto">
          <a:xfrm>
            <a:off x="5440363" y="0"/>
            <a:ext cx="416083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p>
        </p:txBody>
      </p:sp>
      <p:sp>
        <p:nvSpPr>
          <p:cNvPr id="10244" name="Rectangle 4"/>
          <p:cNvSpPr>
            <a:spLocks noGrp="1" noRot="1" noChangeAspect="1" noChangeArrowheads="1" noTextEdit="1"/>
          </p:cNvSpPr>
          <p:nvPr>
            <p:ph type="sldImg" idx="2"/>
          </p:nvPr>
        </p:nvSpPr>
        <p:spPr bwMode="auto">
          <a:xfrm>
            <a:off x="2971800" y="549275"/>
            <a:ext cx="3657600" cy="2743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1279525" y="3475038"/>
            <a:ext cx="7042150" cy="329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ftr" sz="quarter" idx="4"/>
          </p:nvPr>
        </p:nvSpPr>
        <p:spPr bwMode="auto">
          <a:xfrm>
            <a:off x="0" y="6950075"/>
            <a:ext cx="4160838"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p>
        </p:txBody>
      </p:sp>
      <p:sp>
        <p:nvSpPr>
          <p:cNvPr id="10247" name="Rectangle 7"/>
          <p:cNvSpPr>
            <a:spLocks noGrp="1" noChangeArrowheads="1"/>
          </p:cNvSpPr>
          <p:nvPr>
            <p:ph type="sldNum" sz="quarter" idx="5"/>
          </p:nvPr>
        </p:nvSpPr>
        <p:spPr bwMode="auto">
          <a:xfrm>
            <a:off x="5440363" y="6950075"/>
            <a:ext cx="4160837"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50AAB833-9246-47EB-B146-E149BCA2619C}" type="slidenum">
              <a:rPr lang="en-US"/>
              <a:pPr/>
              <a:t>‹#›</a:t>
            </a:fld>
            <a:endParaRPr lang="en-US"/>
          </a:p>
        </p:txBody>
      </p:sp>
    </p:spTree>
    <p:extLst>
      <p:ext uri="{BB962C8B-B14F-4D97-AF65-F5344CB8AC3E}">
        <p14:creationId xmlns:p14="http://schemas.microsoft.com/office/powerpoint/2010/main" val="294947120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7AD123D-9A97-4C73-B0C0-DC0D6800AE7A}" type="slidenum">
              <a:rPr lang="en-US"/>
              <a:pPr/>
              <a:t>2</a:t>
            </a:fld>
            <a:endParaRPr lang="en-US"/>
          </a:p>
        </p:txBody>
      </p:sp>
      <p:sp>
        <p:nvSpPr>
          <p:cNvPr id="1256450"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A2A9FD95-45B5-4D68-B903-0C78C3E9C51C}" type="slidenum">
              <a:rPr lang="en-US" sz="1300"/>
              <a:pPr algn="r"/>
              <a:t>2</a:t>
            </a:fld>
            <a:endParaRPr lang="en-US" sz="1300"/>
          </a:p>
        </p:txBody>
      </p:sp>
      <p:sp>
        <p:nvSpPr>
          <p:cNvPr id="1256451" name="Rectangle 2"/>
          <p:cNvSpPr>
            <a:spLocks noGrp="1" noRot="1" noChangeAspect="1" noChangeArrowheads="1" noTextEdit="1"/>
          </p:cNvSpPr>
          <p:nvPr>
            <p:ph type="sldImg"/>
          </p:nvPr>
        </p:nvSpPr>
        <p:spPr>
          <a:xfrm>
            <a:off x="2973388" y="549275"/>
            <a:ext cx="3652837" cy="2740025"/>
          </a:xfrm>
          <a:ln/>
        </p:spPr>
      </p:sp>
      <p:sp>
        <p:nvSpPr>
          <p:cNvPr id="1256452" name="Rectangle 3"/>
          <p:cNvSpPr>
            <a:spLocks noGrp="1" noChangeArrowheads="1"/>
          </p:cNvSpPr>
          <p:nvPr>
            <p:ph type="body" idx="1"/>
          </p:nvPr>
        </p:nvSpPr>
        <p:spPr>
          <a:xfrm>
            <a:off x="1279525" y="3475038"/>
            <a:ext cx="7035800" cy="3289300"/>
          </a:xfrm>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E9F4DCA-5937-4159-8617-CD4823B4B345}" type="slidenum">
              <a:rPr lang="en-US"/>
              <a:pPr/>
              <a:t>12</a:t>
            </a:fld>
            <a:endParaRPr lang="en-US"/>
          </a:p>
        </p:txBody>
      </p:sp>
      <p:sp>
        <p:nvSpPr>
          <p:cNvPr id="1285122"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59C973A7-E499-496C-948C-8A586B5E2CFF}" type="slidenum">
              <a:rPr lang="en-US" sz="1300"/>
              <a:pPr algn="r"/>
              <a:t>12</a:t>
            </a:fld>
            <a:endParaRPr lang="en-US" sz="1300"/>
          </a:p>
        </p:txBody>
      </p:sp>
      <p:sp>
        <p:nvSpPr>
          <p:cNvPr id="1285123" name="Rectangle 2"/>
          <p:cNvSpPr>
            <a:spLocks noGrp="1" noRot="1" noChangeAspect="1" noChangeArrowheads="1" noTextEdit="1"/>
          </p:cNvSpPr>
          <p:nvPr>
            <p:ph type="sldImg"/>
          </p:nvPr>
        </p:nvSpPr>
        <p:spPr>
          <a:ln/>
        </p:spPr>
      </p:sp>
      <p:sp>
        <p:nvSpPr>
          <p:cNvPr id="1285124" name="Rectangle 3"/>
          <p:cNvSpPr>
            <a:spLocks noGrp="1" noChangeArrowheads="1"/>
          </p:cNvSpPr>
          <p:nvPr>
            <p:ph type="body" idx="1"/>
          </p:nvPr>
        </p:nvSpPr>
        <p:spPr>
          <a:xfrm>
            <a:off x="960438" y="3475038"/>
            <a:ext cx="7680325" cy="3290887"/>
          </a:xfrm>
        </p:spPr>
        <p:txBody>
          <a:bodyPr/>
          <a:lstStyle/>
          <a:p>
            <a:pPr>
              <a:spcBef>
                <a:spcPts val="438"/>
              </a:spcBef>
            </a:pPr>
            <a:r>
              <a:rPr lang="en-GB"/>
              <a:t>A constraint C is simply defined as a 3-tuple (R, E1, and E2).  If a class label of a relation is R, the legitimate class labels of its two entity arguments are E1 and E2.</a:t>
            </a:r>
          </a:p>
          <a:p>
            <a:pPr>
              <a:spcBef>
                <a:spcPts val="438"/>
              </a:spcBef>
            </a:pPr>
            <a:r>
              <a:rPr lang="en-GB"/>
              <a:t> </a:t>
            </a:r>
          </a:p>
          <a:p>
            <a:pPr>
              <a:spcBef>
                <a:spcPts val="438"/>
              </a:spcBef>
            </a:pPr>
            <a:r>
              <a:rPr lang="en-GB"/>
              <a:t>For example, the first argument of the born_in relation must be a person, and the second argument is a location.</a:t>
            </a:r>
          </a:p>
          <a:p>
            <a:pPr>
              <a:spcBef>
                <a:spcPts val="438"/>
              </a:spcBef>
            </a:pPr>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C70B07D-D95B-4432-A511-0E6F0C0F0C76}" type="slidenum">
              <a:rPr lang="en-US" smtClean="0">
                <a:latin typeface="Times New Roman" pitchFamily="18" charset="0"/>
              </a:rPr>
              <a:pPr eaLnBrk="1" hangingPunct="1"/>
              <a:t>13</a:t>
            </a:fld>
            <a:endParaRPr lang="en-US" smtClean="0">
              <a:latin typeface="Times New Roman" pitchFamily="18" charset="0"/>
            </a:endParaRPr>
          </a:p>
        </p:txBody>
      </p:sp>
      <p:sp>
        <p:nvSpPr>
          <p:cNvPr id="116739" name="Rectangle 2"/>
          <p:cNvSpPr>
            <a:spLocks noGrp="1" noRot="1" noChangeAspect="1" noChangeArrowheads="1" noTextEdit="1"/>
          </p:cNvSpPr>
          <p:nvPr>
            <p:ph type="sldImg"/>
          </p:nvPr>
        </p:nvSpPr>
        <p:spPr>
          <a:xfrm>
            <a:off x="2924175" y="541338"/>
            <a:ext cx="3686175" cy="2765425"/>
          </a:xfrm>
          <a:ln/>
        </p:spPr>
      </p:sp>
      <p:sp>
        <p:nvSpPr>
          <p:cNvPr id="116740" name="Rectangle 3"/>
          <p:cNvSpPr>
            <a:spLocks noGrp="1" noChangeArrowheads="1"/>
          </p:cNvSpPr>
          <p:nvPr>
            <p:ph type="body" idx="1"/>
          </p:nvPr>
        </p:nvSpPr>
        <p:spPr>
          <a:xfrm>
            <a:off x="1257935" y="3487420"/>
            <a:ext cx="7016433" cy="3307080"/>
          </a:xfrm>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95FB135-A066-425C-B583-A004A1D2BAFC}" type="slidenum">
              <a:rPr lang="en-US" smtClean="0">
                <a:solidFill>
                  <a:prstClr val="black"/>
                </a:solidFill>
                <a:latin typeface="Times New Roman" pitchFamily="18" charset="0"/>
              </a:rPr>
              <a:pPr eaLnBrk="1" hangingPunct="1"/>
              <a:t>15</a:t>
            </a:fld>
            <a:endParaRPr lang="en-US" smtClean="0">
              <a:solidFill>
                <a:prstClr val="black"/>
              </a:solidFill>
              <a:latin typeface="Times New Roman" pitchFamily="18" charset="0"/>
            </a:endParaRPr>
          </a:p>
        </p:txBody>
      </p:sp>
      <p:sp>
        <p:nvSpPr>
          <p:cNvPr id="117763" name="Rectangle 2"/>
          <p:cNvSpPr>
            <a:spLocks noGrp="1" noRot="1" noChangeAspect="1" noChangeArrowheads="1" noTextEdit="1"/>
          </p:cNvSpPr>
          <p:nvPr>
            <p:ph type="sldImg"/>
          </p:nvPr>
        </p:nvSpPr>
        <p:spPr>
          <a:xfrm>
            <a:off x="2924175" y="541338"/>
            <a:ext cx="3686175" cy="2765425"/>
          </a:xfrm>
          <a:ln/>
        </p:spPr>
      </p:sp>
      <p:sp>
        <p:nvSpPr>
          <p:cNvPr id="117764" name="Rectangle 3"/>
          <p:cNvSpPr>
            <a:spLocks noGrp="1" noChangeArrowheads="1"/>
          </p:cNvSpPr>
          <p:nvPr>
            <p:ph type="body" idx="1"/>
          </p:nvPr>
        </p:nvSpPr>
        <p:spPr>
          <a:xfrm>
            <a:off x="1257935" y="3487420"/>
            <a:ext cx="7016433" cy="3307080"/>
          </a:xfrm>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95FB135-A066-425C-B583-A004A1D2BAFC}" type="slidenum">
              <a:rPr lang="en-US" smtClean="0">
                <a:solidFill>
                  <a:prstClr val="black"/>
                </a:solidFill>
                <a:latin typeface="Times New Roman" pitchFamily="18" charset="0"/>
              </a:rPr>
              <a:pPr eaLnBrk="1" hangingPunct="1"/>
              <a:t>25</a:t>
            </a:fld>
            <a:endParaRPr lang="en-US" smtClean="0">
              <a:solidFill>
                <a:prstClr val="black"/>
              </a:solidFill>
              <a:latin typeface="Times New Roman" pitchFamily="18" charset="0"/>
            </a:endParaRPr>
          </a:p>
        </p:txBody>
      </p:sp>
      <p:sp>
        <p:nvSpPr>
          <p:cNvPr id="117763" name="Rectangle 2"/>
          <p:cNvSpPr>
            <a:spLocks noGrp="1" noRot="1" noChangeAspect="1" noChangeArrowheads="1" noTextEdit="1"/>
          </p:cNvSpPr>
          <p:nvPr>
            <p:ph type="sldImg"/>
          </p:nvPr>
        </p:nvSpPr>
        <p:spPr>
          <a:xfrm>
            <a:off x="2924175" y="541338"/>
            <a:ext cx="3686175" cy="2765425"/>
          </a:xfrm>
          <a:ln/>
        </p:spPr>
      </p:sp>
      <p:sp>
        <p:nvSpPr>
          <p:cNvPr id="117764" name="Rectangle 3"/>
          <p:cNvSpPr>
            <a:spLocks noGrp="1" noChangeArrowheads="1"/>
          </p:cNvSpPr>
          <p:nvPr>
            <p:ph type="body" idx="1"/>
          </p:nvPr>
        </p:nvSpPr>
        <p:spPr>
          <a:xfrm>
            <a:off x="1257935" y="3487420"/>
            <a:ext cx="7016433" cy="3307080"/>
          </a:xfrm>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8AC260-19EF-47B2-9BFF-38966D274EC4}" type="slidenum">
              <a:rPr lang="en-US"/>
              <a:pPr/>
              <a:t>26</a:t>
            </a:fld>
            <a:endParaRPr lang="en-US"/>
          </a:p>
        </p:txBody>
      </p:sp>
      <p:sp>
        <p:nvSpPr>
          <p:cNvPr id="1270786" name="Rectangle 2"/>
          <p:cNvSpPr>
            <a:spLocks noGrp="1" noRot="1" noChangeAspect="1" noChangeArrowheads="1" noTextEdit="1"/>
          </p:cNvSpPr>
          <p:nvPr>
            <p:ph type="sldImg"/>
          </p:nvPr>
        </p:nvSpPr>
        <p:spPr>
          <a:ln/>
        </p:spPr>
      </p:sp>
      <p:sp>
        <p:nvSpPr>
          <p:cNvPr id="1270787" name="Rectangle 3"/>
          <p:cNvSpPr>
            <a:spLocks noGrp="1" noChangeArrowheads="1"/>
          </p:cNvSpPr>
          <p:nvPr>
            <p:ph type="body" idx="1"/>
          </p:nvPr>
        </p:nvSpPr>
        <p:spPr>
          <a:xfrm>
            <a:off x="960438" y="3475038"/>
            <a:ext cx="7680325" cy="3290887"/>
          </a:xfrm>
        </p:spPr>
        <p:txBody>
          <a:bodyPr/>
          <a:lstStyle/>
          <a:p>
            <a:pPr>
              <a:spcBef>
                <a:spcPts val="438"/>
              </a:spcBef>
            </a:pPr>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1218420-A100-4856-92E7-888307958717}" type="slidenum">
              <a:rPr lang="en-US"/>
              <a:pPr/>
              <a:t>27</a:t>
            </a:fld>
            <a:endParaRPr lang="en-US"/>
          </a:p>
        </p:txBody>
      </p:sp>
      <p:sp>
        <p:nvSpPr>
          <p:cNvPr id="1289218"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1D209C0E-AED7-46E8-94C0-98CED313D1B7}" type="slidenum">
              <a:rPr lang="en-US" sz="1300"/>
              <a:pPr algn="r"/>
              <a:t>27</a:t>
            </a:fld>
            <a:endParaRPr lang="en-US" sz="1300"/>
          </a:p>
        </p:txBody>
      </p:sp>
      <p:sp>
        <p:nvSpPr>
          <p:cNvPr id="1289219" name="Rectangle 2"/>
          <p:cNvSpPr>
            <a:spLocks noGrp="1" noRot="1" noChangeAspect="1" noChangeArrowheads="1" noTextEdit="1"/>
          </p:cNvSpPr>
          <p:nvPr>
            <p:ph type="sldImg"/>
          </p:nvPr>
        </p:nvSpPr>
        <p:spPr>
          <a:xfrm>
            <a:off x="2973388" y="549275"/>
            <a:ext cx="3652837" cy="2740025"/>
          </a:xfrm>
          <a:ln/>
        </p:spPr>
      </p:sp>
      <p:sp>
        <p:nvSpPr>
          <p:cNvPr id="1289220" name="Rectangle 3"/>
          <p:cNvSpPr>
            <a:spLocks noGrp="1" noChangeArrowheads="1"/>
          </p:cNvSpPr>
          <p:nvPr>
            <p:ph type="body" idx="1"/>
          </p:nvPr>
        </p:nvSpPr>
        <p:spPr>
          <a:xfrm>
            <a:off x="1279525" y="3475038"/>
            <a:ext cx="7035800" cy="3289300"/>
          </a:xfrm>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D16CD4B7-7979-40B3-9A5B-62BB4FF75F06}" type="slidenum">
              <a:rPr lang="en-US"/>
              <a:pPr/>
              <a:t>28</a:t>
            </a:fld>
            <a:endParaRPr lang="en-US"/>
          </a:p>
        </p:txBody>
      </p:sp>
      <p:sp>
        <p:nvSpPr>
          <p:cNvPr id="1291266"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CE29F21B-9A27-48E7-BFBC-95D64A41D816}" type="slidenum">
              <a:rPr lang="en-US" sz="1300"/>
              <a:pPr algn="r"/>
              <a:t>28</a:t>
            </a:fld>
            <a:endParaRPr lang="en-US" sz="1300"/>
          </a:p>
        </p:txBody>
      </p:sp>
      <p:sp>
        <p:nvSpPr>
          <p:cNvPr id="1291267" name="Rectangle 2"/>
          <p:cNvSpPr>
            <a:spLocks noGrp="1" noRot="1" noChangeAspect="1" noChangeArrowheads="1" noTextEdit="1"/>
          </p:cNvSpPr>
          <p:nvPr>
            <p:ph type="sldImg"/>
          </p:nvPr>
        </p:nvSpPr>
        <p:spPr>
          <a:xfrm>
            <a:off x="2973388" y="549275"/>
            <a:ext cx="3652837" cy="2740025"/>
          </a:xfrm>
          <a:ln/>
        </p:spPr>
      </p:sp>
      <p:sp>
        <p:nvSpPr>
          <p:cNvPr id="1291268" name="Rectangle 3"/>
          <p:cNvSpPr>
            <a:spLocks noGrp="1" noChangeArrowheads="1"/>
          </p:cNvSpPr>
          <p:nvPr>
            <p:ph type="body" idx="1"/>
          </p:nvPr>
        </p:nvSpPr>
        <p:spPr>
          <a:xfrm>
            <a:off x="1279525" y="3475038"/>
            <a:ext cx="7035800" cy="3289300"/>
          </a:xfrm>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96FB3FB-B164-4FF2-B5CD-977CF51FB5FC}" type="slidenum">
              <a:rPr lang="en-US"/>
              <a:pPr/>
              <a:t>30</a:t>
            </a:fld>
            <a:endParaRPr lang="en-US"/>
          </a:p>
        </p:txBody>
      </p:sp>
      <p:sp>
        <p:nvSpPr>
          <p:cNvPr id="1299458"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9658A792-2FF5-4094-89CF-2F27D44C67ED}" type="slidenum">
              <a:rPr lang="en-US" sz="1300"/>
              <a:pPr algn="r"/>
              <a:t>30</a:t>
            </a:fld>
            <a:endParaRPr lang="en-US" sz="1300"/>
          </a:p>
        </p:txBody>
      </p:sp>
      <p:sp>
        <p:nvSpPr>
          <p:cNvPr id="1299459" name="Rectangle 2"/>
          <p:cNvSpPr>
            <a:spLocks noGrp="1" noRot="1" noChangeAspect="1" noChangeArrowheads="1" noTextEdit="1"/>
          </p:cNvSpPr>
          <p:nvPr>
            <p:ph type="sldImg"/>
          </p:nvPr>
        </p:nvSpPr>
        <p:spPr>
          <a:xfrm>
            <a:off x="2973388" y="549275"/>
            <a:ext cx="3652837" cy="2740025"/>
          </a:xfrm>
          <a:ln/>
        </p:spPr>
      </p:sp>
      <p:sp>
        <p:nvSpPr>
          <p:cNvPr id="1299460" name="Rectangle 3"/>
          <p:cNvSpPr>
            <a:spLocks noGrp="1" noChangeArrowheads="1"/>
          </p:cNvSpPr>
          <p:nvPr>
            <p:ph type="body" idx="1"/>
          </p:nvPr>
        </p:nvSpPr>
        <p:spPr>
          <a:xfrm>
            <a:off x="1279525" y="3475038"/>
            <a:ext cx="7035800" cy="32893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9DCD69-8E97-4687-BD94-7B048F7244E4}" type="slidenum">
              <a:rPr lang="en-US"/>
              <a:pPr/>
              <a:t>4</a:t>
            </a:fld>
            <a:endParaRPr lang="en-US"/>
          </a:p>
        </p:txBody>
      </p:sp>
      <p:sp>
        <p:nvSpPr>
          <p:cNvPr id="1295362" name="Rectangle 2"/>
          <p:cNvSpPr>
            <a:spLocks noGrp="1" noRot="1" noChangeAspect="1" noChangeArrowheads="1" noTextEdit="1"/>
          </p:cNvSpPr>
          <p:nvPr>
            <p:ph type="sldImg"/>
          </p:nvPr>
        </p:nvSpPr>
        <p:spPr>
          <a:ln/>
        </p:spPr>
      </p:sp>
      <p:sp>
        <p:nvSpPr>
          <p:cNvPr id="129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F4248EF-BBB1-4F95-9DA1-C99CAC226C21}" type="slidenum">
              <a:rPr lang="en-US"/>
              <a:pPr/>
              <a:t>5</a:t>
            </a:fld>
            <a:endParaRPr lang="en-US"/>
          </a:p>
        </p:txBody>
      </p:sp>
      <p:sp>
        <p:nvSpPr>
          <p:cNvPr id="1270786"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5B950CBD-5ED5-4E2C-A7B2-95B125D5B40E}" type="slidenum">
              <a:rPr lang="en-US" sz="1300"/>
              <a:pPr algn="r"/>
              <a:t>5</a:t>
            </a:fld>
            <a:endParaRPr lang="en-US" sz="1300"/>
          </a:p>
        </p:txBody>
      </p:sp>
      <p:sp>
        <p:nvSpPr>
          <p:cNvPr id="1270787" name="Rectangle 2"/>
          <p:cNvSpPr>
            <a:spLocks noGrp="1" noRot="1" noChangeAspect="1" noChangeArrowheads="1" noTextEdit="1"/>
          </p:cNvSpPr>
          <p:nvPr>
            <p:ph type="sldImg"/>
          </p:nvPr>
        </p:nvSpPr>
        <p:spPr>
          <a:ln/>
        </p:spPr>
      </p:sp>
      <p:sp>
        <p:nvSpPr>
          <p:cNvPr id="1270788" name="Rectangle 3"/>
          <p:cNvSpPr>
            <a:spLocks noGrp="1" noChangeArrowheads="1"/>
          </p:cNvSpPr>
          <p:nvPr>
            <p:ph type="body" idx="1"/>
          </p:nvPr>
        </p:nvSpPr>
        <p:spPr>
          <a:xfrm>
            <a:off x="960438" y="3475038"/>
            <a:ext cx="7680325" cy="3290887"/>
          </a:xfrm>
        </p:spPr>
        <p:txBody>
          <a:bodyPr/>
          <a:lstStyle/>
          <a:p>
            <a:r>
              <a:rPr lang="en-US"/>
              <a:t>Let’s look at another example in more details.</a:t>
            </a:r>
          </a:p>
          <a:p>
            <a:endParaRPr lang="en-US"/>
          </a:p>
          <a:p>
            <a:r>
              <a:rPr lang="en-US"/>
              <a:t>We want to extract entities (person, location and organization) and relations between them (born in, spouse of). </a:t>
            </a:r>
          </a:p>
          <a:p>
            <a:endParaRPr lang="en-US"/>
          </a:p>
          <a:p>
            <a:r>
              <a:rPr lang="en-US"/>
              <a:t>Given a sentence, suppose the entity classifier and relation classifier have already given us their predictions along with the confidence values.  The blue ones are the labels that have the highest confidence individually.  However, this global assignment has some obvious mistakes.  For example, the second argument of a born_in relation should be location instead of person.  Since the classifiers are pretty confident on R23, but not on E3, so we should correct E3 to be location.  </a:t>
            </a:r>
          </a:p>
          <a:p>
            <a:endParaRPr lang="en-US"/>
          </a:p>
          <a:p>
            <a:r>
              <a:rPr lang="en-US"/>
              <a:t>Similarly, we should change R12 from “born_in” to “spouse_of” </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033A233-E802-4C20-B707-40BB298897BE}" type="slidenum">
              <a:rPr lang="en-US"/>
              <a:pPr/>
              <a:t>6</a:t>
            </a:fld>
            <a:endParaRPr lang="en-US"/>
          </a:p>
        </p:txBody>
      </p:sp>
      <p:sp>
        <p:nvSpPr>
          <p:cNvPr id="1272834"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36A5E209-14B4-44BD-893C-FAA9DE93F2A2}" type="slidenum">
              <a:rPr lang="en-US" sz="1300"/>
              <a:pPr algn="r"/>
              <a:t>6</a:t>
            </a:fld>
            <a:endParaRPr lang="en-US" sz="1300"/>
          </a:p>
        </p:txBody>
      </p:sp>
      <p:sp>
        <p:nvSpPr>
          <p:cNvPr id="1272835" name="Rectangle 2"/>
          <p:cNvSpPr>
            <a:spLocks noGrp="1" noRot="1" noChangeAspect="1" noChangeArrowheads="1" noTextEdit="1"/>
          </p:cNvSpPr>
          <p:nvPr>
            <p:ph type="sldImg"/>
          </p:nvPr>
        </p:nvSpPr>
        <p:spPr>
          <a:xfrm>
            <a:off x="2973388" y="549275"/>
            <a:ext cx="3652837" cy="2740025"/>
          </a:xfrm>
          <a:ln/>
        </p:spPr>
      </p:sp>
      <p:sp>
        <p:nvSpPr>
          <p:cNvPr id="1272836" name="Rectangle 3"/>
          <p:cNvSpPr>
            <a:spLocks noGrp="1" noChangeArrowheads="1"/>
          </p:cNvSpPr>
          <p:nvPr>
            <p:ph type="body" idx="1"/>
          </p:nvPr>
        </p:nvSpPr>
        <p:spPr>
          <a:xfrm>
            <a:off x="1279525" y="3475038"/>
            <a:ext cx="7035800" cy="3289300"/>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189F62FB-04ED-4193-B461-841C9B55E545}" type="slidenum">
              <a:rPr lang="en-US"/>
              <a:pPr/>
              <a:t>7</a:t>
            </a:fld>
            <a:endParaRPr lang="en-US"/>
          </a:p>
        </p:txBody>
      </p:sp>
      <p:sp>
        <p:nvSpPr>
          <p:cNvPr id="1274882"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D5BAD7F2-9029-4BC2-8293-2BEE54F3F7F4}" type="slidenum">
              <a:rPr lang="en-US" sz="1300"/>
              <a:pPr algn="r"/>
              <a:t>7</a:t>
            </a:fld>
            <a:endParaRPr lang="en-US" sz="1300"/>
          </a:p>
        </p:txBody>
      </p:sp>
      <p:sp>
        <p:nvSpPr>
          <p:cNvPr id="1274883" name="Rectangle 8"/>
          <p:cNvSpPr txBox="1">
            <a:spLocks noGrp="1" noChangeArrowheads="1"/>
          </p:cNvSpPr>
          <p:nvPr/>
        </p:nvSpPr>
        <p:spPr bwMode="auto">
          <a:xfrm>
            <a:off x="5440363" y="6950075"/>
            <a:ext cx="41560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765175" algn="l"/>
                <a:tab pos="1530350" algn="l"/>
                <a:tab pos="2295525" algn="l"/>
                <a:tab pos="3060700" algn="l"/>
              </a:tabLst>
              <a:defRPr sz="2400">
                <a:solidFill>
                  <a:schemeClr val="tx1"/>
                </a:solidFill>
                <a:latin typeface="Times New Roman" pitchFamily="18" charset="0"/>
              </a:defRPr>
            </a:lvl1pPr>
            <a:lvl2pPr marL="785813" indent="-303213" defTabSz="482600">
              <a:tabLst>
                <a:tab pos="765175" algn="l"/>
                <a:tab pos="1530350" algn="l"/>
                <a:tab pos="2295525" algn="l"/>
                <a:tab pos="3060700" algn="l"/>
              </a:tabLst>
              <a:defRPr sz="2400">
                <a:solidFill>
                  <a:schemeClr val="tx1"/>
                </a:solidFill>
                <a:latin typeface="Times New Roman" pitchFamily="18" charset="0"/>
              </a:defRPr>
            </a:lvl2pPr>
            <a:lvl3pPr marL="1208088" indent="-241300" defTabSz="482600">
              <a:tabLst>
                <a:tab pos="765175" algn="l"/>
                <a:tab pos="1530350" algn="l"/>
                <a:tab pos="2295525" algn="l"/>
                <a:tab pos="3060700" algn="l"/>
              </a:tabLst>
              <a:defRPr sz="2400">
                <a:solidFill>
                  <a:schemeClr val="tx1"/>
                </a:solidFill>
                <a:latin typeface="Times New Roman" pitchFamily="18" charset="0"/>
              </a:defRPr>
            </a:lvl3pPr>
            <a:lvl4pPr marL="1692275" indent="-242888" defTabSz="482600">
              <a:tabLst>
                <a:tab pos="765175" algn="l"/>
                <a:tab pos="1530350" algn="l"/>
                <a:tab pos="2295525" algn="l"/>
                <a:tab pos="3060700" algn="l"/>
              </a:tabLst>
              <a:defRPr sz="2400">
                <a:solidFill>
                  <a:schemeClr val="tx1"/>
                </a:solidFill>
                <a:latin typeface="Times New Roman" pitchFamily="18" charset="0"/>
              </a:defRPr>
            </a:lvl4pPr>
            <a:lvl5pPr marL="2174875" indent="-241300" defTabSz="482600">
              <a:tabLst>
                <a:tab pos="765175" algn="l"/>
                <a:tab pos="1530350" algn="l"/>
                <a:tab pos="2295525" algn="l"/>
                <a:tab pos="3060700" algn="l"/>
              </a:tabLst>
              <a:defRPr sz="2400">
                <a:solidFill>
                  <a:schemeClr val="tx1"/>
                </a:solidFill>
                <a:latin typeface="Times New Roman" pitchFamily="18" charset="0"/>
              </a:defRPr>
            </a:lvl5pPr>
            <a:lvl6pPr marL="26320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6pPr>
            <a:lvl7pPr marL="30892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7pPr>
            <a:lvl8pPr marL="35464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8pPr>
            <a:lvl9pPr marL="40036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9pPr>
          </a:lstStyle>
          <a:p>
            <a:pPr algn="r">
              <a:lnSpc>
                <a:spcPct val="102000"/>
              </a:lnSpc>
              <a:buClr>
                <a:srgbClr val="000000"/>
              </a:buClr>
              <a:buSzPct val="100000"/>
              <a:buFont typeface="Wingdings" pitchFamily="2" charset="2"/>
              <a:buNone/>
            </a:pPr>
            <a:fld id="{76849E14-422C-44F3-8364-9056E834170E}" type="slidenum">
              <a:rPr lang="en-US" sz="1300">
                <a:solidFill>
                  <a:srgbClr val="000000"/>
                </a:solidFill>
              </a:rPr>
              <a:pPr algn="r">
                <a:lnSpc>
                  <a:spcPct val="102000"/>
                </a:lnSpc>
                <a:buClr>
                  <a:srgbClr val="000000"/>
                </a:buClr>
                <a:buSzPct val="100000"/>
                <a:buFont typeface="Wingdings" pitchFamily="2" charset="2"/>
                <a:buNone/>
              </a:pPr>
              <a:t>7</a:t>
            </a:fld>
            <a:endParaRPr lang="en-US" sz="1300">
              <a:solidFill>
                <a:srgbClr val="000000"/>
              </a:solidFill>
            </a:endParaRPr>
          </a:p>
        </p:txBody>
      </p:sp>
      <p:sp>
        <p:nvSpPr>
          <p:cNvPr id="1274884" name="Text Box 1"/>
          <p:cNvSpPr txBox="1">
            <a:spLocks noChangeArrowheads="1"/>
          </p:cNvSpPr>
          <p:nvPr/>
        </p:nvSpPr>
        <p:spPr bwMode="auto">
          <a:xfrm>
            <a:off x="5440363" y="6950075"/>
            <a:ext cx="415925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1pPr>
            <a:lvl2pPr marL="785813" indent="-303213"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2pPr>
            <a:lvl3pPr marL="1208088"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3pPr>
            <a:lvl4pPr marL="1692275" indent="-242888"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4pPr>
            <a:lvl5pPr marL="2174875"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5pPr>
            <a:lvl6pPr marL="26320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6pPr>
            <a:lvl7pPr marL="30892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7pPr>
            <a:lvl8pPr marL="35464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8pPr>
            <a:lvl9pPr marL="40036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9pPr>
          </a:lstStyle>
          <a:p>
            <a:pPr algn="r">
              <a:buClr>
                <a:srgbClr val="000000"/>
              </a:buClr>
              <a:buSzPct val="100000"/>
              <a:buFont typeface="Times New Roman" pitchFamily="18" charset="0"/>
              <a:buNone/>
            </a:pPr>
            <a:fld id="{78DD5ED6-A7F5-47E1-925A-E197E1F919EB}" type="slidenum">
              <a:rPr lang="en-US" sz="1300">
                <a:solidFill>
                  <a:srgbClr val="000000"/>
                </a:solidFill>
              </a:rPr>
              <a:pPr algn="r">
                <a:buClr>
                  <a:srgbClr val="000000"/>
                </a:buClr>
                <a:buSzPct val="100000"/>
                <a:buFont typeface="Times New Roman" pitchFamily="18" charset="0"/>
                <a:buNone/>
              </a:pPr>
              <a:t>7</a:t>
            </a:fld>
            <a:endParaRPr lang="en-US" sz="1300">
              <a:solidFill>
                <a:srgbClr val="000000"/>
              </a:solidFill>
            </a:endParaRPr>
          </a:p>
        </p:txBody>
      </p:sp>
      <p:sp>
        <p:nvSpPr>
          <p:cNvPr id="1274885" name="Text Box 2"/>
          <p:cNvSpPr txBox="1">
            <a:spLocks noChangeArrowheads="1"/>
          </p:cNvSpPr>
          <p:nvPr/>
        </p:nvSpPr>
        <p:spPr bwMode="auto">
          <a:xfrm>
            <a:off x="1539875" y="541338"/>
            <a:ext cx="6454775" cy="2765425"/>
          </a:xfrm>
          <a:prstGeom prst="rect">
            <a:avLst/>
          </a:prstGeom>
          <a:solidFill>
            <a:srgbClr val="FFFFFF"/>
          </a:solidFill>
          <a:ln w="9525">
            <a:solidFill>
              <a:srgbClr val="000000"/>
            </a:solidFill>
            <a:miter lim="800000"/>
            <a:headEnd/>
            <a:tailEnd/>
          </a:ln>
        </p:spPr>
        <p:txBody>
          <a:bodyPr wrap="none" lIns="96661" tIns="48331" rIns="96661" bIns="48331" anchor="ctr"/>
          <a:lstStyle>
            <a:lvl1pPr defTabSz="482600">
              <a:defRPr sz="2400">
                <a:solidFill>
                  <a:schemeClr val="tx1"/>
                </a:solidFill>
                <a:latin typeface="Times New Roman" pitchFamily="18" charset="0"/>
              </a:defRPr>
            </a:lvl1pPr>
            <a:lvl2pPr marL="785813" indent="-303213" defTabSz="482600">
              <a:defRPr sz="2400">
                <a:solidFill>
                  <a:schemeClr val="tx1"/>
                </a:solidFill>
                <a:latin typeface="Times New Roman" pitchFamily="18" charset="0"/>
              </a:defRPr>
            </a:lvl2pPr>
            <a:lvl3pPr marL="1208088" indent="-241300" defTabSz="482600">
              <a:defRPr sz="2400">
                <a:solidFill>
                  <a:schemeClr val="tx1"/>
                </a:solidFill>
                <a:latin typeface="Times New Roman" pitchFamily="18" charset="0"/>
              </a:defRPr>
            </a:lvl3pPr>
            <a:lvl4pPr marL="1692275" indent="-242888" defTabSz="482600">
              <a:defRPr sz="2400">
                <a:solidFill>
                  <a:schemeClr val="tx1"/>
                </a:solidFill>
                <a:latin typeface="Times New Roman" pitchFamily="18" charset="0"/>
              </a:defRPr>
            </a:lvl4pPr>
            <a:lvl5pPr marL="2174875" indent="-241300" defTabSz="482600">
              <a:defRPr sz="2400">
                <a:solidFill>
                  <a:schemeClr val="tx1"/>
                </a:solidFill>
                <a:latin typeface="Times New Roman" pitchFamily="18" charset="0"/>
              </a:defRPr>
            </a:lvl5pPr>
            <a:lvl6pPr marL="2632075" indent="-241300" defTabSz="482600" fontAlgn="base">
              <a:spcBef>
                <a:spcPct val="0"/>
              </a:spcBef>
              <a:spcAft>
                <a:spcPct val="0"/>
              </a:spcAft>
              <a:defRPr sz="2400">
                <a:solidFill>
                  <a:schemeClr val="tx1"/>
                </a:solidFill>
                <a:latin typeface="Times New Roman" pitchFamily="18" charset="0"/>
              </a:defRPr>
            </a:lvl6pPr>
            <a:lvl7pPr marL="3089275" indent="-241300" defTabSz="482600" fontAlgn="base">
              <a:spcBef>
                <a:spcPct val="0"/>
              </a:spcBef>
              <a:spcAft>
                <a:spcPct val="0"/>
              </a:spcAft>
              <a:defRPr sz="2400">
                <a:solidFill>
                  <a:schemeClr val="tx1"/>
                </a:solidFill>
                <a:latin typeface="Times New Roman" pitchFamily="18" charset="0"/>
              </a:defRPr>
            </a:lvl7pPr>
            <a:lvl8pPr marL="3546475" indent="-241300" defTabSz="482600" fontAlgn="base">
              <a:spcBef>
                <a:spcPct val="0"/>
              </a:spcBef>
              <a:spcAft>
                <a:spcPct val="0"/>
              </a:spcAft>
              <a:defRPr sz="2400">
                <a:solidFill>
                  <a:schemeClr val="tx1"/>
                </a:solidFill>
                <a:latin typeface="Times New Roman" pitchFamily="18" charset="0"/>
              </a:defRPr>
            </a:lvl8pPr>
            <a:lvl9pPr marL="4003675" indent="-241300" defTabSz="4826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endParaRPr lang="en-US" sz="2500">
              <a:solidFill>
                <a:schemeClr val="bg1"/>
              </a:solidFill>
            </a:endParaRPr>
          </a:p>
        </p:txBody>
      </p:sp>
      <p:sp>
        <p:nvSpPr>
          <p:cNvPr id="1274886" name="Rectangle 3"/>
          <p:cNvSpPr>
            <a:spLocks noGrp="1" noChangeArrowheads="1"/>
          </p:cNvSpPr>
          <p:nvPr>
            <p:ph type="body"/>
          </p:nvPr>
        </p:nvSpPr>
        <p:spPr>
          <a:xfrm>
            <a:off x="1279525" y="3475038"/>
            <a:ext cx="7040563" cy="3290887"/>
          </a:xfrm>
          <a:noFill/>
        </p:spPr>
        <p:txBody>
          <a:bodyPr wrap="none" lIns="0" tIns="0" rIns="0" bIns="0" anchor="ct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D29CFDE-11BC-4B26-82AB-C510F8E6B7C7}" type="slidenum">
              <a:rPr lang="en-US" smtClean="0">
                <a:latin typeface="Times New Roman" pitchFamily="18" charset="0"/>
              </a:rPr>
              <a:pPr eaLnBrk="1" hangingPunct="1"/>
              <a:t>8</a:t>
            </a:fld>
            <a:endParaRPr lang="en-US" smtClean="0">
              <a:latin typeface="Times New Roman" pitchFamily="18" charset="0"/>
            </a:endParaRPr>
          </a:p>
        </p:txBody>
      </p:sp>
      <p:sp>
        <p:nvSpPr>
          <p:cNvPr id="119811" name="Rectangle 7"/>
          <p:cNvSpPr txBox="1">
            <a:spLocks noGrp="1" noChangeArrowheads="1"/>
          </p:cNvSpPr>
          <p:nvPr/>
        </p:nvSpPr>
        <p:spPr bwMode="auto">
          <a:xfrm>
            <a:off x="5440680" y="6950710"/>
            <a:ext cx="4160520" cy="364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pitchFamily="34" charset="0"/>
                <a:cs typeface="Arial" pitchFamily="34" charset="0"/>
              </a:defRPr>
            </a:lvl1pPr>
            <a:lvl2pPr marL="742950" indent="-285750" defTabSz="966788" eaLnBrk="0" hangingPunct="0">
              <a:defRPr>
                <a:solidFill>
                  <a:schemeClr val="tx1"/>
                </a:solidFill>
                <a:latin typeface="Arial" pitchFamily="34" charset="0"/>
                <a:cs typeface="Arial" pitchFamily="34" charset="0"/>
              </a:defRPr>
            </a:lvl2pPr>
            <a:lvl3pPr marL="1143000" indent="-228600" defTabSz="966788" eaLnBrk="0" hangingPunct="0">
              <a:defRPr>
                <a:solidFill>
                  <a:schemeClr val="tx1"/>
                </a:solidFill>
                <a:latin typeface="Arial" pitchFamily="34" charset="0"/>
                <a:cs typeface="Arial" pitchFamily="34" charset="0"/>
              </a:defRPr>
            </a:lvl3pPr>
            <a:lvl4pPr marL="1600200" indent="-228600" defTabSz="966788" eaLnBrk="0" hangingPunct="0">
              <a:defRPr>
                <a:solidFill>
                  <a:schemeClr val="tx1"/>
                </a:solidFill>
                <a:latin typeface="Arial" pitchFamily="34" charset="0"/>
                <a:cs typeface="Arial" pitchFamily="34" charset="0"/>
              </a:defRPr>
            </a:lvl4pPr>
            <a:lvl5pPr marL="2057400" indent="-228600" defTabSz="966788" eaLnBrk="0" hangingPunct="0">
              <a:defRPr>
                <a:solidFill>
                  <a:schemeClr val="tx1"/>
                </a:solidFill>
                <a:latin typeface="Arial" pitchFamily="34" charset="0"/>
                <a:cs typeface="Arial" pitchFamily="34" charset="0"/>
              </a:defRPr>
            </a:lvl5pPr>
            <a:lvl6pPr marL="2514600" indent="-228600" defTabSz="966788"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966788"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966788"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966788" eaLnBrk="0" fontAlgn="base" hangingPunct="0">
              <a:spcBef>
                <a:spcPct val="0"/>
              </a:spcBef>
              <a:spcAft>
                <a:spcPct val="0"/>
              </a:spcAft>
              <a:defRPr>
                <a:solidFill>
                  <a:schemeClr val="tx1"/>
                </a:solidFill>
                <a:latin typeface="Arial" pitchFamily="34" charset="0"/>
                <a:cs typeface="Arial" pitchFamily="34" charset="0"/>
              </a:defRPr>
            </a:lvl9pPr>
          </a:lstStyle>
          <a:p>
            <a:pPr algn="r" eaLnBrk="1" hangingPunct="1"/>
            <a:fld id="{CC303CB7-4D8E-41BD-9339-DF61D10AEDF9}" type="slidenum">
              <a:rPr lang="en-US" sz="1300">
                <a:latin typeface="Times New Roman" pitchFamily="18" charset="0"/>
              </a:rPr>
              <a:pPr algn="r" eaLnBrk="1" hangingPunct="1"/>
              <a:t>8</a:t>
            </a:fld>
            <a:endParaRPr lang="en-US" sz="1300">
              <a:latin typeface="Times New Roman" pitchFamily="18" charset="0"/>
            </a:endParaRPr>
          </a:p>
        </p:txBody>
      </p:sp>
      <p:sp>
        <p:nvSpPr>
          <p:cNvPr id="119812" name="Rectangle 2"/>
          <p:cNvSpPr>
            <a:spLocks noGrp="1" noRot="1" noChangeAspect="1" noChangeArrowheads="1" noTextEdit="1"/>
          </p:cNvSpPr>
          <p:nvPr>
            <p:ph type="sldImg"/>
          </p:nvPr>
        </p:nvSpPr>
        <p:spPr>
          <a:xfrm>
            <a:off x="2973388" y="549275"/>
            <a:ext cx="3654425" cy="2740025"/>
          </a:xfrm>
          <a:ln/>
        </p:spPr>
      </p:sp>
      <p:sp>
        <p:nvSpPr>
          <p:cNvPr id="119813" name="Rectangle 3"/>
          <p:cNvSpPr>
            <a:spLocks noGrp="1" noChangeArrowheads="1"/>
          </p:cNvSpPr>
          <p:nvPr>
            <p:ph type="body" idx="1"/>
          </p:nvPr>
        </p:nvSpPr>
        <p:spPr>
          <a:xfrm>
            <a:off x="1280160" y="3474720"/>
            <a:ext cx="7034213" cy="3289300"/>
          </a:xfrm>
          <a:noFill/>
        </p:spPr>
        <p:txBody>
          <a:bodyPr lIns="96661" tIns="48331" rIns="96661" bIns="48331"/>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84944323-6995-430B-9E90-A2203D356CD4}" type="slidenum">
              <a:rPr lang="en-US"/>
              <a:pPr/>
              <a:t>9</a:t>
            </a:fld>
            <a:endParaRPr lang="en-US"/>
          </a:p>
        </p:txBody>
      </p:sp>
      <p:sp>
        <p:nvSpPr>
          <p:cNvPr id="1278978"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E5D60447-5CDB-4A5F-B04C-DBADE05DA81E}" type="slidenum">
              <a:rPr lang="en-US" sz="1300"/>
              <a:pPr algn="r"/>
              <a:t>9</a:t>
            </a:fld>
            <a:endParaRPr lang="en-US" sz="1300"/>
          </a:p>
        </p:txBody>
      </p:sp>
      <p:sp>
        <p:nvSpPr>
          <p:cNvPr id="1278979" name="Rectangle 8"/>
          <p:cNvSpPr txBox="1">
            <a:spLocks noGrp="1" noChangeArrowheads="1"/>
          </p:cNvSpPr>
          <p:nvPr/>
        </p:nvSpPr>
        <p:spPr bwMode="auto">
          <a:xfrm>
            <a:off x="5440363" y="6950075"/>
            <a:ext cx="41560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765175" algn="l"/>
                <a:tab pos="1530350" algn="l"/>
                <a:tab pos="2295525" algn="l"/>
                <a:tab pos="3060700" algn="l"/>
              </a:tabLst>
              <a:defRPr sz="2400">
                <a:solidFill>
                  <a:schemeClr val="tx1"/>
                </a:solidFill>
                <a:latin typeface="Times New Roman" pitchFamily="18" charset="0"/>
              </a:defRPr>
            </a:lvl1pPr>
            <a:lvl2pPr marL="785813" indent="-303213" defTabSz="482600">
              <a:tabLst>
                <a:tab pos="765175" algn="l"/>
                <a:tab pos="1530350" algn="l"/>
                <a:tab pos="2295525" algn="l"/>
                <a:tab pos="3060700" algn="l"/>
              </a:tabLst>
              <a:defRPr sz="2400">
                <a:solidFill>
                  <a:schemeClr val="tx1"/>
                </a:solidFill>
                <a:latin typeface="Times New Roman" pitchFamily="18" charset="0"/>
              </a:defRPr>
            </a:lvl2pPr>
            <a:lvl3pPr marL="1208088" indent="-241300" defTabSz="482600">
              <a:tabLst>
                <a:tab pos="765175" algn="l"/>
                <a:tab pos="1530350" algn="l"/>
                <a:tab pos="2295525" algn="l"/>
                <a:tab pos="3060700" algn="l"/>
              </a:tabLst>
              <a:defRPr sz="2400">
                <a:solidFill>
                  <a:schemeClr val="tx1"/>
                </a:solidFill>
                <a:latin typeface="Times New Roman" pitchFamily="18" charset="0"/>
              </a:defRPr>
            </a:lvl3pPr>
            <a:lvl4pPr marL="1692275" indent="-242888" defTabSz="482600">
              <a:tabLst>
                <a:tab pos="765175" algn="l"/>
                <a:tab pos="1530350" algn="l"/>
                <a:tab pos="2295525" algn="l"/>
                <a:tab pos="3060700" algn="l"/>
              </a:tabLst>
              <a:defRPr sz="2400">
                <a:solidFill>
                  <a:schemeClr val="tx1"/>
                </a:solidFill>
                <a:latin typeface="Times New Roman" pitchFamily="18" charset="0"/>
              </a:defRPr>
            </a:lvl4pPr>
            <a:lvl5pPr marL="2174875" indent="-241300" defTabSz="482600">
              <a:tabLst>
                <a:tab pos="765175" algn="l"/>
                <a:tab pos="1530350" algn="l"/>
                <a:tab pos="2295525" algn="l"/>
                <a:tab pos="3060700" algn="l"/>
              </a:tabLst>
              <a:defRPr sz="2400">
                <a:solidFill>
                  <a:schemeClr val="tx1"/>
                </a:solidFill>
                <a:latin typeface="Times New Roman" pitchFamily="18" charset="0"/>
              </a:defRPr>
            </a:lvl5pPr>
            <a:lvl6pPr marL="26320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6pPr>
            <a:lvl7pPr marL="30892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7pPr>
            <a:lvl8pPr marL="35464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8pPr>
            <a:lvl9pPr marL="40036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9pPr>
          </a:lstStyle>
          <a:p>
            <a:pPr algn="r">
              <a:lnSpc>
                <a:spcPct val="102000"/>
              </a:lnSpc>
              <a:buClr>
                <a:srgbClr val="000000"/>
              </a:buClr>
              <a:buSzPct val="100000"/>
              <a:buFont typeface="Wingdings" pitchFamily="2" charset="2"/>
              <a:buNone/>
            </a:pPr>
            <a:fld id="{CCB53549-424F-4627-90C3-0897E380A182}" type="slidenum">
              <a:rPr lang="en-US" sz="1300">
                <a:solidFill>
                  <a:srgbClr val="000000"/>
                </a:solidFill>
              </a:rPr>
              <a:pPr algn="r">
                <a:lnSpc>
                  <a:spcPct val="102000"/>
                </a:lnSpc>
                <a:buClr>
                  <a:srgbClr val="000000"/>
                </a:buClr>
                <a:buSzPct val="100000"/>
                <a:buFont typeface="Wingdings" pitchFamily="2" charset="2"/>
                <a:buNone/>
              </a:pPr>
              <a:t>9</a:t>
            </a:fld>
            <a:endParaRPr lang="en-US" sz="1300">
              <a:solidFill>
                <a:srgbClr val="000000"/>
              </a:solidFill>
            </a:endParaRPr>
          </a:p>
        </p:txBody>
      </p:sp>
      <p:sp>
        <p:nvSpPr>
          <p:cNvPr id="1278980" name="Text Box 1"/>
          <p:cNvSpPr txBox="1">
            <a:spLocks noChangeArrowheads="1"/>
          </p:cNvSpPr>
          <p:nvPr/>
        </p:nvSpPr>
        <p:spPr bwMode="auto">
          <a:xfrm>
            <a:off x="5440363" y="6950075"/>
            <a:ext cx="415925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1pPr>
            <a:lvl2pPr marL="785813" indent="-303213"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2pPr>
            <a:lvl3pPr marL="1208088"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3pPr>
            <a:lvl4pPr marL="1692275" indent="-242888"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4pPr>
            <a:lvl5pPr marL="2174875"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5pPr>
            <a:lvl6pPr marL="26320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6pPr>
            <a:lvl7pPr marL="30892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7pPr>
            <a:lvl8pPr marL="35464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8pPr>
            <a:lvl9pPr marL="40036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9pPr>
          </a:lstStyle>
          <a:p>
            <a:pPr algn="r">
              <a:buClr>
                <a:srgbClr val="000000"/>
              </a:buClr>
              <a:buSzPct val="100000"/>
              <a:buFont typeface="Times New Roman" pitchFamily="18" charset="0"/>
              <a:buNone/>
            </a:pPr>
            <a:fld id="{37828907-32E0-4441-BE43-75BF7878E251}" type="slidenum">
              <a:rPr lang="en-US" sz="1300">
                <a:solidFill>
                  <a:srgbClr val="000000"/>
                </a:solidFill>
              </a:rPr>
              <a:pPr algn="r">
                <a:buClr>
                  <a:srgbClr val="000000"/>
                </a:buClr>
                <a:buSzPct val="100000"/>
                <a:buFont typeface="Times New Roman" pitchFamily="18" charset="0"/>
                <a:buNone/>
              </a:pPr>
              <a:t>9</a:t>
            </a:fld>
            <a:endParaRPr lang="en-US" sz="1300">
              <a:solidFill>
                <a:srgbClr val="000000"/>
              </a:solidFill>
            </a:endParaRPr>
          </a:p>
        </p:txBody>
      </p:sp>
      <p:sp>
        <p:nvSpPr>
          <p:cNvPr id="1278981" name="Text Box 2"/>
          <p:cNvSpPr txBox="1">
            <a:spLocks noChangeArrowheads="1"/>
          </p:cNvSpPr>
          <p:nvPr/>
        </p:nvSpPr>
        <p:spPr bwMode="auto">
          <a:xfrm>
            <a:off x="1539875" y="541338"/>
            <a:ext cx="6454775" cy="2765425"/>
          </a:xfrm>
          <a:prstGeom prst="rect">
            <a:avLst/>
          </a:prstGeom>
          <a:solidFill>
            <a:srgbClr val="FFFFFF"/>
          </a:solidFill>
          <a:ln w="9525">
            <a:solidFill>
              <a:srgbClr val="000000"/>
            </a:solidFill>
            <a:miter lim="800000"/>
            <a:headEnd/>
            <a:tailEnd/>
          </a:ln>
        </p:spPr>
        <p:txBody>
          <a:bodyPr wrap="none" lIns="96661" tIns="48331" rIns="96661" bIns="48331" anchor="ctr"/>
          <a:lstStyle>
            <a:lvl1pPr defTabSz="482600">
              <a:defRPr sz="2400">
                <a:solidFill>
                  <a:schemeClr val="tx1"/>
                </a:solidFill>
                <a:latin typeface="Times New Roman" pitchFamily="18" charset="0"/>
              </a:defRPr>
            </a:lvl1pPr>
            <a:lvl2pPr marL="785813" indent="-303213" defTabSz="482600">
              <a:defRPr sz="2400">
                <a:solidFill>
                  <a:schemeClr val="tx1"/>
                </a:solidFill>
                <a:latin typeface="Times New Roman" pitchFamily="18" charset="0"/>
              </a:defRPr>
            </a:lvl2pPr>
            <a:lvl3pPr marL="1208088" indent="-241300" defTabSz="482600">
              <a:defRPr sz="2400">
                <a:solidFill>
                  <a:schemeClr val="tx1"/>
                </a:solidFill>
                <a:latin typeface="Times New Roman" pitchFamily="18" charset="0"/>
              </a:defRPr>
            </a:lvl3pPr>
            <a:lvl4pPr marL="1692275" indent="-242888" defTabSz="482600">
              <a:defRPr sz="2400">
                <a:solidFill>
                  <a:schemeClr val="tx1"/>
                </a:solidFill>
                <a:latin typeface="Times New Roman" pitchFamily="18" charset="0"/>
              </a:defRPr>
            </a:lvl4pPr>
            <a:lvl5pPr marL="2174875" indent="-241300" defTabSz="482600">
              <a:defRPr sz="2400">
                <a:solidFill>
                  <a:schemeClr val="tx1"/>
                </a:solidFill>
                <a:latin typeface="Times New Roman" pitchFamily="18" charset="0"/>
              </a:defRPr>
            </a:lvl5pPr>
            <a:lvl6pPr marL="2632075" indent="-241300" defTabSz="482600" fontAlgn="base">
              <a:spcBef>
                <a:spcPct val="0"/>
              </a:spcBef>
              <a:spcAft>
                <a:spcPct val="0"/>
              </a:spcAft>
              <a:defRPr sz="2400">
                <a:solidFill>
                  <a:schemeClr val="tx1"/>
                </a:solidFill>
                <a:latin typeface="Times New Roman" pitchFamily="18" charset="0"/>
              </a:defRPr>
            </a:lvl6pPr>
            <a:lvl7pPr marL="3089275" indent="-241300" defTabSz="482600" fontAlgn="base">
              <a:spcBef>
                <a:spcPct val="0"/>
              </a:spcBef>
              <a:spcAft>
                <a:spcPct val="0"/>
              </a:spcAft>
              <a:defRPr sz="2400">
                <a:solidFill>
                  <a:schemeClr val="tx1"/>
                </a:solidFill>
                <a:latin typeface="Times New Roman" pitchFamily="18" charset="0"/>
              </a:defRPr>
            </a:lvl7pPr>
            <a:lvl8pPr marL="3546475" indent="-241300" defTabSz="482600" fontAlgn="base">
              <a:spcBef>
                <a:spcPct val="0"/>
              </a:spcBef>
              <a:spcAft>
                <a:spcPct val="0"/>
              </a:spcAft>
              <a:defRPr sz="2400">
                <a:solidFill>
                  <a:schemeClr val="tx1"/>
                </a:solidFill>
                <a:latin typeface="Times New Roman" pitchFamily="18" charset="0"/>
              </a:defRPr>
            </a:lvl8pPr>
            <a:lvl9pPr marL="4003675" indent="-241300" defTabSz="4826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endParaRPr lang="en-US" sz="2500">
              <a:solidFill>
                <a:schemeClr val="bg1"/>
              </a:solidFill>
            </a:endParaRPr>
          </a:p>
        </p:txBody>
      </p:sp>
      <p:sp>
        <p:nvSpPr>
          <p:cNvPr id="1278982" name="Rectangle 3"/>
          <p:cNvSpPr>
            <a:spLocks noGrp="1" noChangeArrowheads="1"/>
          </p:cNvSpPr>
          <p:nvPr>
            <p:ph type="body"/>
          </p:nvPr>
        </p:nvSpPr>
        <p:spPr>
          <a:xfrm>
            <a:off x="1279525" y="3475038"/>
            <a:ext cx="7040563" cy="3290887"/>
          </a:xfrm>
          <a:noFill/>
        </p:spPr>
        <p:txBody>
          <a:bodyPr wrap="none" lIns="0" tIns="0" rIns="0" bIns="0" anchor="ct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C1BBB2E-D1D0-4C56-A0F6-328547FE3226}" type="slidenum">
              <a:rPr lang="en-US"/>
              <a:pPr/>
              <a:t>10</a:t>
            </a:fld>
            <a:endParaRPr lang="en-US"/>
          </a:p>
        </p:txBody>
      </p:sp>
      <p:sp>
        <p:nvSpPr>
          <p:cNvPr id="1281026"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27EDDBF8-DA67-41A5-B7B7-F70596DB2F27}" type="slidenum">
              <a:rPr lang="en-US" sz="1300"/>
              <a:pPr algn="r"/>
              <a:t>10</a:t>
            </a:fld>
            <a:endParaRPr lang="en-US" sz="1300"/>
          </a:p>
        </p:txBody>
      </p:sp>
      <p:sp>
        <p:nvSpPr>
          <p:cNvPr id="1281027" name="Rectangle 2"/>
          <p:cNvSpPr>
            <a:spLocks noGrp="1" noRot="1" noChangeAspect="1" noChangeArrowheads="1" noTextEdit="1"/>
          </p:cNvSpPr>
          <p:nvPr>
            <p:ph type="sldImg"/>
          </p:nvPr>
        </p:nvSpPr>
        <p:spPr>
          <a:xfrm>
            <a:off x="2973388" y="549275"/>
            <a:ext cx="3652837" cy="2740025"/>
          </a:xfrm>
          <a:ln/>
        </p:spPr>
      </p:sp>
      <p:sp>
        <p:nvSpPr>
          <p:cNvPr id="1281028" name="Rectangle 3"/>
          <p:cNvSpPr>
            <a:spLocks noGrp="1" noChangeArrowheads="1"/>
          </p:cNvSpPr>
          <p:nvPr>
            <p:ph type="body" idx="1"/>
          </p:nvPr>
        </p:nvSpPr>
        <p:spPr>
          <a:xfrm>
            <a:off x="1279525" y="3475038"/>
            <a:ext cx="7035800" cy="3289300"/>
          </a:xfrm>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ectangle 7"/>
          <p:cNvSpPr>
            <a:spLocks noGrp="1" noChangeArrowheads="1"/>
          </p:cNvSpPr>
          <p:nvPr>
            <p:ph type="sldNum" sz="quarter" idx="5"/>
          </p:nvPr>
        </p:nvSpPr>
        <p:spPr>
          <a:ln/>
        </p:spPr>
        <p:txBody>
          <a:bodyPr/>
          <a:lstStyle/>
          <a:p>
            <a:fld id="{9D8BAE7B-D33E-4E51-A176-05AFF6E50C1F}" type="slidenum">
              <a:rPr lang="en-US"/>
              <a:pPr/>
              <a:t>11</a:t>
            </a:fld>
            <a:endParaRPr lang="en-US"/>
          </a:p>
        </p:txBody>
      </p:sp>
      <p:sp>
        <p:nvSpPr>
          <p:cNvPr id="1283074" name="Rectangle 7"/>
          <p:cNvSpPr txBox="1">
            <a:spLocks noGrp="1" noChangeArrowheads="1"/>
          </p:cNvSpPr>
          <p:nvPr/>
        </p:nvSpPr>
        <p:spPr bwMode="auto">
          <a:xfrm>
            <a:off x="5440363" y="6950075"/>
            <a:ext cx="41608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a:defRPr sz="2400">
                <a:solidFill>
                  <a:schemeClr val="tx1"/>
                </a:solidFill>
                <a:latin typeface="Times New Roman" pitchFamily="18" charset="0"/>
              </a:defRPr>
            </a:lvl1pPr>
            <a:lvl2pPr marL="785813" indent="-303213" defTabSz="966788">
              <a:defRPr sz="2400">
                <a:solidFill>
                  <a:schemeClr val="tx1"/>
                </a:solidFill>
                <a:latin typeface="Times New Roman" pitchFamily="18" charset="0"/>
              </a:defRPr>
            </a:lvl2pPr>
            <a:lvl3pPr marL="1208088" indent="-241300" defTabSz="966788">
              <a:defRPr sz="2400">
                <a:solidFill>
                  <a:schemeClr val="tx1"/>
                </a:solidFill>
                <a:latin typeface="Times New Roman" pitchFamily="18" charset="0"/>
              </a:defRPr>
            </a:lvl3pPr>
            <a:lvl4pPr marL="1692275" indent="-242888" defTabSz="966788">
              <a:defRPr sz="2400">
                <a:solidFill>
                  <a:schemeClr val="tx1"/>
                </a:solidFill>
                <a:latin typeface="Times New Roman" pitchFamily="18" charset="0"/>
              </a:defRPr>
            </a:lvl4pPr>
            <a:lvl5pPr marL="2174875" indent="-241300" defTabSz="966788">
              <a:defRPr sz="2400">
                <a:solidFill>
                  <a:schemeClr val="tx1"/>
                </a:solidFill>
                <a:latin typeface="Times New Roman" pitchFamily="18" charset="0"/>
              </a:defRPr>
            </a:lvl5pPr>
            <a:lvl6pPr marL="2632075" indent="-241300" defTabSz="966788" fontAlgn="base">
              <a:spcBef>
                <a:spcPct val="0"/>
              </a:spcBef>
              <a:spcAft>
                <a:spcPct val="0"/>
              </a:spcAft>
              <a:defRPr sz="2400">
                <a:solidFill>
                  <a:schemeClr val="tx1"/>
                </a:solidFill>
                <a:latin typeface="Times New Roman" pitchFamily="18" charset="0"/>
              </a:defRPr>
            </a:lvl6pPr>
            <a:lvl7pPr marL="3089275" indent="-241300" defTabSz="966788" fontAlgn="base">
              <a:spcBef>
                <a:spcPct val="0"/>
              </a:spcBef>
              <a:spcAft>
                <a:spcPct val="0"/>
              </a:spcAft>
              <a:defRPr sz="2400">
                <a:solidFill>
                  <a:schemeClr val="tx1"/>
                </a:solidFill>
                <a:latin typeface="Times New Roman" pitchFamily="18" charset="0"/>
              </a:defRPr>
            </a:lvl7pPr>
            <a:lvl8pPr marL="3546475" indent="-241300" defTabSz="966788" fontAlgn="base">
              <a:spcBef>
                <a:spcPct val="0"/>
              </a:spcBef>
              <a:spcAft>
                <a:spcPct val="0"/>
              </a:spcAft>
              <a:defRPr sz="2400">
                <a:solidFill>
                  <a:schemeClr val="tx1"/>
                </a:solidFill>
                <a:latin typeface="Times New Roman" pitchFamily="18" charset="0"/>
              </a:defRPr>
            </a:lvl8pPr>
            <a:lvl9pPr marL="4003675" indent="-241300" defTabSz="966788" fontAlgn="base">
              <a:spcBef>
                <a:spcPct val="0"/>
              </a:spcBef>
              <a:spcAft>
                <a:spcPct val="0"/>
              </a:spcAft>
              <a:defRPr sz="2400">
                <a:solidFill>
                  <a:schemeClr val="tx1"/>
                </a:solidFill>
                <a:latin typeface="Times New Roman" pitchFamily="18" charset="0"/>
              </a:defRPr>
            </a:lvl9pPr>
          </a:lstStyle>
          <a:p>
            <a:pPr algn="r"/>
            <a:fld id="{408B9ACD-9259-4F63-8AAD-D5B91ED57589}" type="slidenum">
              <a:rPr lang="en-US" sz="1300"/>
              <a:pPr algn="r"/>
              <a:t>11</a:t>
            </a:fld>
            <a:endParaRPr lang="en-US" sz="1300"/>
          </a:p>
        </p:txBody>
      </p:sp>
      <p:sp>
        <p:nvSpPr>
          <p:cNvPr id="1283075" name="Rectangle 8"/>
          <p:cNvSpPr txBox="1">
            <a:spLocks noGrp="1" noChangeArrowheads="1"/>
          </p:cNvSpPr>
          <p:nvPr/>
        </p:nvSpPr>
        <p:spPr bwMode="auto">
          <a:xfrm>
            <a:off x="5440363" y="6950075"/>
            <a:ext cx="41560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765175" algn="l"/>
                <a:tab pos="1530350" algn="l"/>
                <a:tab pos="2295525" algn="l"/>
                <a:tab pos="3060700" algn="l"/>
              </a:tabLst>
              <a:defRPr sz="2400">
                <a:solidFill>
                  <a:schemeClr val="tx1"/>
                </a:solidFill>
                <a:latin typeface="Times New Roman" pitchFamily="18" charset="0"/>
              </a:defRPr>
            </a:lvl1pPr>
            <a:lvl2pPr marL="785813" indent="-303213" defTabSz="482600">
              <a:tabLst>
                <a:tab pos="765175" algn="l"/>
                <a:tab pos="1530350" algn="l"/>
                <a:tab pos="2295525" algn="l"/>
                <a:tab pos="3060700" algn="l"/>
              </a:tabLst>
              <a:defRPr sz="2400">
                <a:solidFill>
                  <a:schemeClr val="tx1"/>
                </a:solidFill>
                <a:latin typeface="Times New Roman" pitchFamily="18" charset="0"/>
              </a:defRPr>
            </a:lvl2pPr>
            <a:lvl3pPr marL="1208088" indent="-241300" defTabSz="482600">
              <a:tabLst>
                <a:tab pos="765175" algn="l"/>
                <a:tab pos="1530350" algn="l"/>
                <a:tab pos="2295525" algn="l"/>
                <a:tab pos="3060700" algn="l"/>
              </a:tabLst>
              <a:defRPr sz="2400">
                <a:solidFill>
                  <a:schemeClr val="tx1"/>
                </a:solidFill>
                <a:latin typeface="Times New Roman" pitchFamily="18" charset="0"/>
              </a:defRPr>
            </a:lvl3pPr>
            <a:lvl4pPr marL="1692275" indent="-242888" defTabSz="482600">
              <a:tabLst>
                <a:tab pos="765175" algn="l"/>
                <a:tab pos="1530350" algn="l"/>
                <a:tab pos="2295525" algn="l"/>
                <a:tab pos="3060700" algn="l"/>
              </a:tabLst>
              <a:defRPr sz="2400">
                <a:solidFill>
                  <a:schemeClr val="tx1"/>
                </a:solidFill>
                <a:latin typeface="Times New Roman" pitchFamily="18" charset="0"/>
              </a:defRPr>
            </a:lvl4pPr>
            <a:lvl5pPr marL="2174875" indent="-241300" defTabSz="482600">
              <a:tabLst>
                <a:tab pos="765175" algn="l"/>
                <a:tab pos="1530350" algn="l"/>
                <a:tab pos="2295525" algn="l"/>
                <a:tab pos="3060700" algn="l"/>
              </a:tabLst>
              <a:defRPr sz="2400">
                <a:solidFill>
                  <a:schemeClr val="tx1"/>
                </a:solidFill>
                <a:latin typeface="Times New Roman" pitchFamily="18" charset="0"/>
              </a:defRPr>
            </a:lvl5pPr>
            <a:lvl6pPr marL="26320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6pPr>
            <a:lvl7pPr marL="30892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7pPr>
            <a:lvl8pPr marL="35464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8pPr>
            <a:lvl9pPr marL="4003675" indent="-241300" defTabSz="482600" fontAlgn="base">
              <a:spcBef>
                <a:spcPct val="0"/>
              </a:spcBef>
              <a:spcAft>
                <a:spcPct val="0"/>
              </a:spcAft>
              <a:tabLst>
                <a:tab pos="765175" algn="l"/>
                <a:tab pos="1530350" algn="l"/>
                <a:tab pos="2295525" algn="l"/>
                <a:tab pos="3060700" algn="l"/>
              </a:tabLst>
              <a:defRPr sz="2400">
                <a:solidFill>
                  <a:schemeClr val="tx1"/>
                </a:solidFill>
                <a:latin typeface="Times New Roman" pitchFamily="18" charset="0"/>
              </a:defRPr>
            </a:lvl9pPr>
          </a:lstStyle>
          <a:p>
            <a:pPr algn="r">
              <a:lnSpc>
                <a:spcPct val="102000"/>
              </a:lnSpc>
              <a:buClr>
                <a:srgbClr val="000000"/>
              </a:buClr>
              <a:buSzPct val="100000"/>
              <a:buFont typeface="Wingdings" pitchFamily="2" charset="2"/>
              <a:buNone/>
            </a:pPr>
            <a:fld id="{1CEF32B5-BA57-45C3-98EE-91282545AB65}" type="slidenum">
              <a:rPr lang="en-US" sz="1300">
                <a:solidFill>
                  <a:srgbClr val="000000"/>
                </a:solidFill>
              </a:rPr>
              <a:pPr algn="r">
                <a:lnSpc>
                  <a:spcPct val="102000"/>
                </a:lnSpc>
                <a:buClr>
                  <a:srgbClr val="000000"/>
                </a:buClr>
                <a:buSzPct val="100000"/>
                <a:buFont typeface="Wingdings" pitchFamily="2" charset="2"/>
                <a:buNone/>
              </a:pPr>
              <a:t>11</a:t>
            </a:fld>
            <a:endParaRPr lang="en-US" sz="1300">
              <a:solidFill>
                <a:srgbClr val="000000"/>
              </a:solidFill>
            </a:endParaRPr>
          </a:p>
        </p:txBody>
      </p:sp>
      <p:sp>
        <p:nvSpPr>
          <p:cNvPr id="1283076" name="Text Box 1"/>
          <p:cNvSpPr txBox="1">
            <a:spLocks noChangeArrowheads="1"/>
          </p:cNvSpPr>
          <p:nvPr/>
        </p:nvSpPr>
        <p:spPr bwMode="auto">
          <a:xfrm>
            <a:off x="5440363" y="6950075"/>
            <a:ext cx="415925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139" tIns="49472" rIns="95139" bIns="49472" anchor="b"/>
          <a:lstStyle>
            <a:lvl1pPr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1pPr>
            <a:lvl2pPr marL="785813" indent="-303213"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2pPr>
            <a:lvl3pPr marL="1208088"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3pPr>
            <a:lvl4pPr marL="1692275" indent="-242888"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4pPr>
            <a:lvl5pPr marL="2174875" indent="-241300" defTabSz="482600">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5pPr>
            <a:lvl6pPr marL="26320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6pPr>
            <a:lvl7pPr marL="30892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7pPr>
            <a:lvl8pPr marL="35464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8pPr>
            <a:lvl9pPr marL="4003675" indent="-241300" defTabSz="482600" fontAlgn="base">
              <a:spcBef>
                <a:spcPct val="0"/>
              </a:spcBef>
              <a:spcAft>
                <a:spcPct val="0"/>
              </a:spcAft>
              <a:tabLst>
                <a:tab pos="0" algn="l"/>
                <a:tab pos="482600" algn="l"/>
                <a:tab pos="966788" algn="l"/>
                <a:tab pos="1449388" algn="l"/>
                <a:tab pos="1933575" algn="l"/>
                <a:tab pos="2416175" algn="l"/>
                <a:tab pos="2900363" algn="l"/>
                <a:tab pos="3382963" algn="l"/>
                <a:tab pos="3867150" algn="l"/>
                <a:tab pos="4349750" algn="l"/>
                <a:tab pos="4832350" algn="l"/>
                <a:tab pos="5316538" algn="l"/>
                <a:tab pos="5799138" algn="l"/>
                <a:tab pos="6283325" algn="l"/>
                <a:tab pos="6765925" algn="l"/>
                <a:tab pos="7250113" algn="l"/>
                <a:tab pos="7732713" algn="l"/>
                <a:tab pos="8216900" algn="l"/>
                <a:tab pos="8699500" algn="l"/>
                <a:tab pos="9182100" algn="l"/>
                <a:tab pos="9666288" algn="l"/>
              </a:tabLst>
              <a:defRPr sz="2400">
                <a:solidFill>
                  <a:schemeClr val="tx1"/>
                </a:solidFill>
                <a:latin typeface="Times New Roman" pitchFamily="18" charset="0"/>
              </a:defRPr>
            </a:lvl9pPr>
          </a:lstStyle>
          <a:p>
            <a:pPr algn="r">
              <a:buClr>
                <a:srgbClr val="000000"/>
              </a:buClr>
              <a:buSzPct val="100000"/>
              <a:buFont typeface="Times New Roman" pitchFamily="18" charset="0"/>
              <a:buNone/>
            </a:pPr>
            <a:fld id="{514AADCB-4081-4D43-82F4-29E2CA393C07}" type="slidenum">
              <a:rPr lang="en-US" sz="1300">
                <a:solidFill>
                  <a:srgbClr val="000000"/>
                </a:solidFill>
              </a:rPr>
              <a:pPr algn="r">
                <a:buClr>
                  <a:srgbClr val="000000"/>
                </a:buClr>
                <a:buSzPct val="100000"/>
                <a:buFont typeface="Times New Roman" pitchFamily="18" charset="0"/>
                <a:buNone/>
              </a:pPr>
              <a:t>11</a:t>
            </a:fld>
            <a:endParaRPr lang="en-US" sz="1300">
              <a:solidFill>
                <a:srgbClr val="000000"/>
              </a:solidFill>
            </a:endParaRPr>
          </a:p>
        </p:txBody>
      </p:sp>
      <p:sp>
        <p:nvSpPr>
          <p:cNvPr id="1283077" name="Text Box 2"/>
          <p:cNvSpPr txBox="1">
            <a:spLocks noChangeArrowheads="1"/>
          </p:cNvSpPr>
          <p:nvPr/>
        </p:nvSpPr>
        <p:spPr bwMode="auto">
          <a:xfrm>
            <a:off x="1539875" y="541338"/>
            <a:ext cx="6454775" cy="2765425"/>
          </a:xfrm>
          <a:prstGeom prst="rect">
            <a:avLst/>
          </a:prstGeom>
          <a:solidFill>
            <a:srgbClr val="FFFFFF"/>
          </a:solidFill>
          <a:ln w="9360">
            <a:solidFill>
              <a:srgbClr val="000000"/>
            </a:solidFill>
            <a:miter lim="800000"/>
            <a:headEnd/>
            <a:tailEnd/>
          </a:ln>
        </p:spPr>
        <p:txBody>
          <a:bodyPr wrap="none" lIns="96661" tIns="48331" rIns="96661" bIns="48331" anchor="ctr"/>
          <a:lstStyle>
            <a:lvl1pPr defTabSz="482600">
              <a:defRPr sz="2400">
                <a:solidFill>
                  <a:schemeClr val="tx1"/>
                </a:solidFill>
                <a:latin typeface="Times New Roman" pitchFamily="18" charset="0"/>
              </a:defRPr>
            </a:lvl1pPr>
            <a:lvl2pPr marL="785813" indent="-303213" defTabSz="482600">
              <a:defRPr sz="2400">
                <a:solidFill>
                  <a:schemeClr val="tx1"/>
                </a:solidFill>
                <a:latin typeface="Times New Roman" pitchFamily="18" charset="0"/>
              </a:defRPr>
            </a:lvl2pPr>
            <a:lvl3pPr marL="1208088" indent="-241300" defTabSz="482600">
              <a:defRPr sz="2400">
                <a:solidFill>
                  <a:schemeClr val="tx1"/>
                </a:solidFill>
                <a:latin typeface="Times New Roman" pitchFamily="18" charset="0"/>
              </a:defRPr>
            </a:lvl3pPr>
            <a:lvl4pPr marL="1692275" indent="-242888" defTabSz="482600">
              <a:defRPr sz="2400">
                <a:solidFill>
                  <a:schemeClr val="tx1"/>
                </a:solidFill>
                <a:latin typeface="Times New Roman" pitchFamily="18" charset="0"/>
              </a:defRPr>
            </a:lvl4pPr>
            <a:lvl5pPr marL="2174875" indent="-241300" defTabSz="482600">
              <a:defRPr sz="2400">
                <a:solidFill>
                  <a:schemeClr val="tx1"/>
                </a:solidFill>
                <a:latin typeface="Times New Roman" pitchFamily="18" charset="0"/>
              </a:defRPr>
            </a:lvl5pPr>
            <a:lvl6pPr marL="2632075" indent="-241300" defTabSz="482600" fontAlgn="base">
              <a:spcBef>
                <a:spcPct val="0"/>
              </a:spcBef>
              <a:spcAft>
                <a:spcPct val="0"/>
              </a:spcAft>
              <a:defRPr sz="2400">
                <a:solidFill>
                  <a:schemeClr val="tx1"/>
                </a:solidFill>
                <a:latin typeface="Times New Roman" pitchFamily="18" charset="0"/>
              </a:defRPr>
            </a:lvl6pPr>
            <a:lvl7pPr marL="3089275" indent="-241300" defTabSz="482600" fontAlgn="base">
              <a:spcBef>
                <a:spcPct val="0"/>
              </a:spcBef>
              <a:spcAft>
                <a:spcPct val="0"/>
              </a:spcAft>
              <a:defRPr sz="2400">
                <a:solidFill>
                  <a:schemeClr val="tx1"/>
                </a:solidFill>
                <a:latin typeface="Times New Roman" pitchFamily="18" charset="0"/>
              </a:defRPr>
            </a:lvl7pPr>
            <a:lvl8pPr marL="3546475" indent="-241300" defTabSz="482600" fontAlgn="base">
              <a:spcBef>
                <a:spcPct val="0"/>
              </a:spcBef>
              <a:spcAft>
                <a:spcPct val="0"/>
              </a:spcAft>
              <a:defRPr sz="2400">
                <a:solidFill>
                  <a:schemeClr val="tx1"/>
                </a:solidFill>
                <a:latin typeface="Times New Roman" pitchFamily="18" charset="0"/>
              </a:defRPr>
            </a:lvl8pPr>
            <a:lvl9pPr marL="4003675" indent="-241300" defTabSz="4826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endParaRPr lang="en-US" sz="2500">
              <a:solidFill>
                <a:schemeClr val="bg1"/>
              </a:solidFill>
            </a:endParaRPr>
          </a:p>
        </p:txBody>
      </p:sp>
      <p:sp>
        <p:nvSpPr>
          <p:cNvPr id="1283078" name="Rectangle 3"/>
          <p:cNvSpPr>
            <a:spLocks noGrp="1" noChangeArrowheads="1"/>
          </p:cNvSpPr>
          <p:nvPr>
            <p:ph type="body"/>
          </p:nvPr>
        </p:nvSpPr>
        <p:spPr>
          <a:xfrm>
            <a:off x="1279525" y="3475038"/>
            <a:ext cx="7040563" cy="3290887"/>
          </a:xfrm>
          <a:noFill/>
        </p:spPr>
        <p:txBody>
          <a:bodyPr wrap="none" lIns="0" tIns="0" rIns="0" bIns="0"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7890" name="Rectangle 2"/>
          <p:cNvSpPr>
            <a:spLocks noChangeArrowheads="1"/>
          </p:cNvSpPr>
          <p:nvPr/>
        </p:nvSpPr>
        <p:spPr bwMode="hidden">
          <a:xfrm>
            <a:off x="0" y="0"/>
            <a:ext cx="3505200" cy="685800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TW" altLang="en-US" sz="2400">
              <a:latin typeface="Times New Roman" pitchFamily="18" charset="0"/>
              <a:ea typeface="Arial Unicode MS" pitchFamily="34" charset="-128"/>
              <a:cs typeface="Arial Unicode MS" pitchFamily="34" charset="-128"/>
            </a:endParaRPr>
          </a:p>
        </p:txBody>
      </p:sp>
      <p:sp>
        <p:nvSpPr>
          <p:cNvPr id="37891" name="Rectangle 3"/>
          <p:cNvSpPr>
            <a:spLocks noGrp="1" noChangeArrowheads="1"/>
          </p:cNvSpPr>
          <p:nvPr>
            <p:ph type="dt" sz="half" idx="2"/>
          </p:nvPr>
        </p:nvSpPr>
        <p:spPr>
          <a:xfrm>
            <a:off x="2971800" y="6553200"/>
            <a:ext cx="5029200" cy="228600"/>
          </a:xfrm>
        </p:spPr>
        <p:txBody>
          <a:bodyPr/>
          <a:lstStyle>
            <a:lvl1pPr>
              <a:defRPr/>
            </a:lvl1pPr>
          </a:lstStyle>
          <a:p>
            <a:endParaRPr lang="en-US" altLang="zh-TW"/>
          </a:p>
        </p:txBody>
      </p:sp>
      <p:sp>
        <p:nvSpPr>
          <p:cNvPr id="37892" name="Rectangle 4"/>
          <p:cNvSpPr>
            <a:spLocks noGrp="1" noChangeArrowheads="1"/>
          </p:cNvSpPr>
          <p:nvPr>
            <p:ph type="ftr" sz="quarter" idx="3"/>
          </p:nvPr>
        </p:nvSpPr>
        <p:spPr>
          <a:xfrm>
            <a:off x="2971800" y="6248400"/>
            <a:ext cx="6019800" cy="228600"/>
          </a:xfrm>
        </p:spPr>
        <p:txBody>
          <a:bodyPr/>
          <a:lstStyle>
            <a:lvl1pPr>
              <a:defRPr/>
            </a:lvl1pPr>
          </a:lstStyle>
          <a:p>
            <a:endParaRPr lang="en-US" altLang="zh-TW"/>
          </a:p>
        </p:txBody>
      </p:sp>
      <p:sp>
        <p:nvSpPr>
          <p:cNvPr id="37893" name="Rectangle 5"/>
          <p:cNvSpPr>
            <a:spLocks noGrp="1" noChangeArrowheads="1"/>
          </p:cNvSpPr>
          <p:nvPr>
            <p:ph type="sldNum" sz="quarter" idx="4"/>
          </p:nvPr>
        </p:nvSpPr>
        <p:spPr>
          <a:xfrm>
            <a:off x="8077200" y="6553200"/>
            <a:ext cx="914400" cy="228600"/>
          </a:xfrm>
        </p:spPr>
        <p:txBody>
          <a:bodyPr/>
          <a:lstStyle>
            <a:lvl1pPr>
              <a:defRPr/>
            </a:lvl1pPr>
          </a:lstStyle>
          <a:p>
            <a:r>
              <a:rPr lang="en-US" altLang="zh-TW"/>
              <a:t>Page </a:t>
            </a:r>
            <a:fld id="{26D31A48-815F-4422-8110-7E835ECBD9FE}" type="slidenum">
              <a:rPr lang="en-US" altLang="zh-TW"/>
              <a:pPr/>
              <a:t>‹#›</a:t>
            </a:fld>
            <a:endParaRPr lang="en-US" altLang="zh-TW"/>
          </a:p>
        </p:txBody>
      </p:sp>
      <p:sp>
        <p:nvSpPr>
          <p:cNvPr id="37894" name="Rectangle 6"/>
          <p:cNvSpPr>
            <a:spLocks noGrp="1" noChangeArrowheads="1"/>
          </p:cNvSpPr>
          <p:nvPr>
            <p:ph type="ctrTitle"/>
          </p:nvPr>
        </p:nvSpPr>
        <p:spPr>
          <a:xfrm>
            <a:off x="838200" y="1828800"/>
            <a:ext cx="8153400" cy="2209800"/>
          </a:xfrm>
        </p:spPr>
        <p:txBody>
          <a:bodyPr/>
          <a:lstStyle>
            <a:lvl1pPr>
              <a:defRPr sz="3400"/>
            </a:lvl1pPr>
          </a:lstStyle>
          <a:p>
            <a:pPr lvl="0"/>
            <a:r>
              <a:rPr lang="en-US" altLang="zh-TW" noProof="0" smtClean="0"/>
              <a:t>Click to edit Master title style</a:t>
            </a:r>
          </a:p>
        </p:txBody>
      </p:sp>
      <p:sp>
        <p:nvSpPr>
          <p:cNvPr id="37895" name="Rectangle 7"/>
          <p:cNvSpPr>
            <a:spLocks noGrp="1" noChangeArrowheads="1"/>
          </p:cNvSpPr>
          <p:nvPr>
            <p:ph type="subTitle" idx="1"/>
          </p:nvPr>
        </p:nvSpPr>
        <p:spPr>
          <a:xfrm>
            <a:off x="838200" y="4267200"/>
            <a:ext cx="8153400" cy="1752600"/>
          </a:xfrm>
        </p:spPr>
        <p:txBody>
          <a:bodyPr/>
          <a:lstStyle>
            <a:lvl1pPr marL="0" indent="0" algn="r">
              <a:buFont typeface="Wingdings" pitchFamily="2" charset="2"/>
              <a:buNone/>
              <a:defRPr sz="2600"/>
            </a:lvl1pPr>
          </a:lstStyle>
          <a:p>
            <a:pPr lvl="0"/>
            <a:r>
              <a:rPr lang="en-US" altLang="zh-TW" noProof="0" smtClean="0"/>
              <a:t>Click to edit Master subtitle style</a:t>
            </a:r>
          </a:p>
        </p:txBody>
      </p:sp>
      <p:pic>
        <p:nvPicPr>
          <p:cNvPr id="37899" name="Picture 11" descr="UILogoCL1c"/>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077200" y="152400"/>
            <a:ext cx="1033463" cy="1143000"/>
          </a:xfrm>
          <a:prstGeom prst="rect">
            <a:avLst/>
          </a:prstGeom>
          <a:noFill/>
          <a:extLst>
            <a:ext uri="{909E8E84-426E-40DD-AFC4-6F175D3DCCD1}">
              <a14:hiddenFill xmlns:a14="http://schemas.microsoft.com/office/drawing/2010/main">
                <a:solidFill>
                  <a:srgbClr val="FFFFFF"/>
                </a:solidFill>
              </a14:hiddenFill>
            </a:ext>
          </a:extLst>
        </p:spPr>
      </p:pic>
      <p:pic>
        <p:nvPicPr>
          <p:cNvPr id="37898" name="Picture 10" descr="ccg_0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5563"/>
            <a:ext cx="6019800" cy="1050925"/>
          </a:xfrm>
          <a:prstGeom prst="rect">
            <a:avLst/>
          </a:prstGeom>
          <a:noFill/>
          <a:extLst>
            <a:ext uri="{909E8E84-426E-40DD-AFC4-6F175D3DCCD1}">
              <a14:hiddenFill xmlns:a14="http://schemas.microsoft.com/office/drawing/2010/main">
                <a:solidFill>
                  <a:srgbClr val="FFFFFF"/>
                </a:solidFill>
              </a14:hiddenFill>
            </a:ext>
          </a:extLst>
        </p:spPr>
      </p:pic>
      <p:pic>
        <p:nvPicPr>
          <p:cNvPr id="37902" name="Picture 14" descr="mias-new"/>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096000" y="152400"/>
            <a:ext cx="1981200" cy="11668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p>
        </p:txBody>
      </p:sp>
      <p:sp>
        <p:nvSpPr>
          <p:cNvPr id="5" name="Slide Number Placeholder 4"/>
          <p:cNvSpPr>
            <a:spLocks noGrp="1"/>
          </p:cNvSpPr>
          <p:nvPr>
            <p:ph type="sldNum" sz="quarter" idx="11"/>
          </p:nvPr>
        </p:nvSpPr>
        <p:spPr/>
        <p:txBody>
          <a:bodyPr/>
          <a:lstStyle>
            <a:lvl1pPr>
              <a:defRPr/>
            </a:lvl1pPr>
          </a:lstStyle>
          <a:p>
            <a:r>
              <a:rPr lang="en-US" altLang="zh-TW"/>
              <a:t>1: </a:t>
            </a:r>
            <a:fld id="{68830B35-6988-4994-A55D-52ED0A6324A3}" type="slidenum">
              <a:rPr lang="en-US" altLang="zh-TW"/>
              <a:pPr/>
              <a:t>‹#›</a:t>
            </a:fld>
            <a:endParaRPr lang="en-US" altLang="zh-TW"/>
          </a:p>
        </p:txBody>
      </p:sp>
      <p:sp>
        <p:nvSpPr>
          <p:cNvPr id="6" name="Date Placeholder 5"/>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132340077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457200"/>
            <a:ext cx="21336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457200"/>
            <a:ext cx="62484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p>
        </p:txBody>
      </p:sp>
      <p:sp>
        <p:nvSpPr>
          <p:cNvPr id="5" name="Slide Number Placeholder 4"/>
          <p:cNvSpPr>
            <a:spLocks noGrp="1"/>
          </p:cNvSpPr>
          <p:nvPr>
            <p:ph type="sldNum" sz="quarter" idx="11"/>
          </p:nvPr>
        </p:nvSpPr>
        <p:spPr/>
        <p:txBody>
          <a:bodyPr/>
          <a:lstStyle>
            <a:lvl1pPr>
              <a:defRPr/>
            </a:lvl1pPr>
          </a:lstStyle>
          <a:p>
            <a:r>
              <a:rPr lang="en-US" altLang="zh-TW"/>
              <a:t>1: </a:t>
            </a:r>
            <a:fld id="{8B15EA47-39DE-4C1C-B4E8-9FE96CE5DDD9}" type="slidenum">
              <a:rPr lang="en-US" altLang="zh-TW"/>
              <a:pPr/>
              <a:t>‹#›</a:t>
            </a:fld>
            <a:endParaRPr lang="en-US" altLang="zh-TW"/>
          </a:p>
        </p:txBody>
      </p:sp>
      <p:sp>
        <p:nvSpPr>
          <p:cNvPr id="6" name="Date Placeholder 5"/>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374950138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ltLang="zh-TW"/>
          </a:p>
        </p:txBody>
      </p:sp>
      <p:sp>
        <p:nvSpPr>
          <p:cNvPr id="5" name="Slide Number Placeholder 4"/>
          <p:cNvSpPr>
            <a:spLocks noGrp="1"/>
          </p:cNvSpPr>
          <p:nvPr>
            <p:ph type="sldNum" sz="quarter" idx="11"/>
          </p:nvPr>
        </p:nvSpPr>
        <p:spPr/>
        <p:txBody>
          <a:bodyPr/>
          <a:lstStyle>
            <a:lvl1pPr>
              <a:defRPr/>
            </a:lvl1pPr>
          </a:lstStyle>
          <a:p>
            <a:r>
              <a:rPr lang="en-US" altLang="zh-TW"/>
              <a:t>1: </a:t>
            </a:r>
            <a:fld id="{E8007264-EAB3-4E53-8D88-C175708AA4AD}" type="slidenum">
              <a:rPr lang="en-US" altLang="zh-TW"/>
              <a:pPr/>
              <a:t>‹#›</a:t>
            </a:fld>
            <a:endParaRPr lang="en-US" altLang="zh-TW"/>
          </a:p>
        </p:txBody>
      </p:sp>
      <p:sp>
        <p:nvSpPr>
          <p:cNvPr id="6" name="Date Placeholder 5"/>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246975001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ltLang="zh-TW"/>
          </a:p>
        </p:txBody>
      </p:sp>
      <p:sp>
        <p:nvSpPr>
          <p:cNvPr id="5" name="Slide Number Placeholder 4"/>
          <p:cNvSpPr>
            <a:spLocks noGrp="1"/>
          </p:cNvSpPr>
          <p:nvPr>
            <p:ph type="sldNum" sz="quarter" idx="11"/>
          </p:nvPr>
        </p:nvSpPr>
        <p:spPr/>
        <p:txBody>
          <a:bodyPr/>
          <a:lstStyle>
            <a:lvl1pPr>
              <a:defRPr/>
            </a:lvl1pPr>
          </a:lstStyle>
          <a:p>
            <a:r>
              <a:rPr lang="en-US" altLang="zh-TW"/>
              <a:t>1: </a:t>
            </a:r>
            <a:fld id="{E13816C0-9F51-4A67-9321-43B61093AA02}" type="slidenum">
              <a:rPr lang="en-US" altLang="zh-TW"/>
              <a:pPr/>
              <a:t>‹#›</a:t>
            </a:fld>
            <a:endParaRPr lang="en-US" altLang="zh-TW"/>
          </a:p>
        </p:txBody>
      </p:sp>
      <p:sp>
        <p:nvSpPr>
          <p:cNvPr id="6" name="Date Placeholder 5"/>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388429761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40386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ltLang="zh-TW"/>
          </a:p>
        </p:txBody>
      </p:sp>
      <p:sp>
        <p:nvSpPr>
          <p:cNvPr id="6" name="Slide Number Placeholder 5"/>
          <p:cNvSpPr>
            <a:spLocks noGrp="1"/>
          </p:cNvSpPr>
          <p:nvPr>
            <p:ph type="sldNum" sz="quarter" idx="11"/>
          </p:nvPr>
        </p:nvSpPr>
        <p:spPr/>
        <p:txBody>
          <a:bodyPr/>
          <a:lstStyle>
            <a:lvl1pPr>
              <a:defRPr/>
            </a:lvl1pPr>
          </a:lstStyle>
          <a:p>
            <a:r>
              <a:rPr lang="en-US" altLang="zh-TW"/>
              <a:t>1: </a:t>
            </a:r>
            <a:fld id="{12614595-16EA-4176-ADBB-423F85455E09}" type="slidenum">
              <a:rPr lang="en-US" altLang="zh-TW"/>
              <a:pPr/>
              <a:t>‹#›</a:t>
            </a:fld>
            <a:endParaRPr lang="en-US" altLang="zh-TW"/>
          </a:p>
        </p:txBody>
      </p:sp>
      <p:sp>
        <p:nvSpPr>
          <p:cNvPr id="7" name="Date Placeholder 6"/>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186595959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ltLang="zh-TW"/>
          </a:p>
        </p:txBody>
      </p:sp>
      <p:sp>
        <p:nvSpPr>
          <p:cNvPr id="8" name="Slide Number Placeholder 7"/>
          <p:cNvSpPr>
            <a:spLocks noGrp="1"/>
          </p:cNvSpPr>
          <p:nvPr>
            <p:ph type="sldNum" sz="quarter" idx="11"/>
          </p:nvPr>
        </p:nvSpPr>
        <p:spPr/>
        <p:txBody>
          <a:bodyPr/>
          <a:lstStyle>
            <a:lvl1pPr>
              <a:defRPr/>
            </a:lvl1pPr>
          </a:lstStyle>
          <a:p>
            <a:r>
              <a:rPr lang="en-US" altLang="zh-TW"/>
              <a:t>1: </a:t>
            </a:r>
            <a:fld id="{DD1259EE-DF63-4E96-B661-C985CC8A1C84}" type="slidenum">
              <a:rPr lang="en-US" altLang="zh-TW"/>
              <a:pPr/>
              <a:t>‹#›</a:t>
            </a:fld>
            <a:endParaRPr lang="en-US" altLang="zh-TW"/>
          </a:p>
        </p:txBody>
      </p:sp>
      <p:sp>
        <p:nvSpPr>
          <p:cNvPr id="9" name="Date Placeholder 8"/>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424678419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ltLang="zh-TW"/>
          </a:p>
        </p:txBody>
      </p:sp>
      <p:sp>
        <p:nvSpPr>
          <p:cNvPr id="4" name="Slide Number Placeholder 3"/>
          <p:cNvSpPr>
            <a:spLocks noGrp="1"/>
          </p:cNvSpPr>
          <p:nvPr>
            <p:ph type="sldNum" sz="quarter" idx="11"/>
          </p:nvPr>
        </p:nvSpPr>
        <p:spPr/>
        <p:txBody>
          <a:bodyPr/>
          <a:lstStyle>
            <a:lvl1pPr>
              <a:defRPr/>
            </a:lvl1pPr>
          </a:lstStyle>
          <a:p>
            <a:r>
              <a:rPr lang="en-US" altLang="zh-TW"/>
              <a:t>1: </a:t>
            </a:r>
            <a:fld id="{7CA78424-67FA-4958-890C-425C4FB81BD5}" type="slidenum">
              <a:rPr lang="en-US" altLang="zh-TW"/>
              <a:pPr/>
              <a:t>‹#›</a:t>
            </a:fld>
            <a:endParaRPr lang="en-US" altLang="zh-TW"/>
          </a:p>
        </p:txBody>
      </p:sp>
      <p:sp>
        <p:nvSpPr>
          <p:cNvPr id="5" name="Date Placeholder 4"/>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2969116170"/>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ltLang="zh-TW"/>
          </a:p>
        </p:txBody>
      </p:sp>
      <p:sp>
        <p:nvSpPr>
          <p:cNvPr id="3" name="Slide Number Placeholder 2"/>
          <p:cNvSpPr>
            <a:spLocks noGrp="1"/>
          </p:cNvSpPr>
          <p:nvPr>
            <p:ph type="sldNum" sz="quarter" idx="11"/>
          </p:nvPr>
        </p:nvSpPr>
        <p:spPr/>
        <p:txBody>
          <a:bodyPr/>
          <a:lstStyle>
            <a:lvl1pPr>
              <a:defRPr/>
            </a:lvl1pPr>
          </a:lstStyle>
          <a:p>
            <a:r>
              <a:rPr lang="en-US" altLang="zh-TW"/>
              <a:t>1: </a:t>
            </a:r>
            <a:fld id="{545167FD-0F14-454E-8F2B-B01C3600A385}" type="slidenum">
              <a:rPr lang="en-US" altLang="zh-TW"/>
              <a:pPr/>
              <a:t>‹#›</a:t>
            </a:fld>
            <a:endParaRPr lang="en-US" altLang="zh-TW"/>
          </a:p>
        </p:txBody>
      </p:sp>
      <p:sp>
        <p:nvSpPr>
          <p:cNvPr id="4" name="Date Placeholder 3"/>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220225925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ltLang="zh-TW"/>
          </a:p>
        </p:txBody>
      </p:sp>
      <p:sp>
        <p:nvSpPr>
          <p:cNvPr id="6" name="Slide Number Placeholder 5"/>
          <p:cNvSpPr>
            <a:spLocks noGrp="1"/>
          </p:cNvSpPr>
          <p:nvPr>
            <p:ph type="sldNum" sz="quarter" idx="11"/>
          </p:nvPr>
        </p:nvSpPr>
        <p:spPr/>
        <p:txBody>
          <a:bodyPr/>
          <a:lstStyle>
            <a:lvl1pPr>
              <a:defRPr/>
            </a:lvl1pPr>
          </a:lstStyle>
          <a:p>
            <a:r>
              <a:rPr lang="en-US" altLang="zh-TW"/>
              <a:t>1: </a:t>
            </a:r>
            <a:fld id="{8747A4E0-6002-4F47-98E0-20B143D0D6E6}" type="slidenum">
              <a:rPr lang="en-US" altLang="zh-TW"/>
              <a:pPr/>
              <a:t>‹#›</a:t>
            </a:fld>
            <a:endParaRPr lang="en-US" altLang="zh-TW"/>
          </a:p>
        </p:txBody>
      </p:sp>
      <p:sp>
        <p:nvSpPr>
          <p:cNvPr id="7" name="Date Placeholder 6"/>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151728017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ltLang="zh-TW"/>
          </a:p>
        </p:txBody>
      </p:sp>
      <p:sp>
        <p:nvSpPr>
          <p:cNvPr id="6" name="Slide Number Placeholder 5"/>
          <p:cNvSpPr>
            <a:spLocks noGrp="1"/>
          </p:cNvSpPr>
          <p:nvPr>
            <p:ph type="sldNum" sz="quarter" idx="11"/>
          </p:nvPr>
        </p:nvSpPr>
        <p:spPr/>
        <p:txBody>
          <a:bodyPr/>
          <a:lstStyle>
            <a:lvl1pPr>
              <a:defRPr/>
            </a:lvl1pPr>
          </a:lstStyle>
          <a:p>
            <a:r>
              <a:rPr lang="en-US" altLang="zh-TW"/>
              <a:t>1: </a:t>
            </a:r>
            <a:fld id="{77B4C5E6-7559-404B-9416-1B69B3986E4E}" type="slidenum">
              <a:rPr lang="en-US" altLang="zh-TW"/>
              <a:pPr/>
              <a:t>‹#›</a:t>
            </a:fld>
            <a:endParaRPr lang="en-US" altLang="zh-TW"/>
          </a:p>
        </p:txBody>
      </p:sp>
      <p:sp>
        <p:nvSpPr>
          <p:cNvPr id="7" name="Date Placeholder 6"/>
          <p:cNvSpPr>
            <a:spLocks noGrp="1"/>
          </p:cNvSpPr>
          <p:nvPr>
            <p:ph type="dt" sz="half" idx="12"/>
          </p:nvPr>
        </p:nvSpPr>
        <p:spPr/>
        <p:txBody>
          <a:bodyPr/>
          <a:lstStyle>
            <a:lvl1pPr>
              <a:defRPr/>
            </a:lvl1pPr>
          </a:lstStyle>
          <a:p>
            <a:endParaRPr lang="en-US" altLang="zh-TW"/>
          </a:p>
        </p:txBody>
      </p:sp>
    </p:spTree>
    <p:extLst>
      <p:ext uri="{BB962C8B-B14F-4D97-AF65-F5344CB8AC3E}">
        <p14:creationId xmlns:p14="http://schemas.microsoft.com/office/powerpoint/2010/main" val="449652999"/>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ftr" sz="quarter" idx="3"/>
          </p:nvPr>
        </p:nvSpPr>
        <p:spPr bwMode="auto">
          <a:xfrm>
            <a:off x="4419600" y="6248400"/>
            <a:ext cx="4038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endParaRPr lang="en-US" altLang="zh-TW"/>
          </a:p>
        </p:txBody>
      </p:sp>
      <p:sp>
        <p:nvSpPr>
          <p:cNvPr id="36867" name="Rectangle 3"/>
          <p:cNvSpPr>
            <a:spLocks noGrp="1" noChangeArrowheads="1"/>
          </p:cNvSpPr>
          <p:nvPr>
            <p:ph type="sldNum" sz="quarter" idx="4"/>
          </p:nvPr>
        </p:nvSpPr>
        <p:spPr bwMode="auto">
          <a:xfrm>
            <a:off x="7543800" y="6553200"/>
            <a:ext cx="914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r>
              <a:rPr lang="en-US" altLang="zh-TW"/>
              <a:t>1: </a:t>
            </a:r>
            <a:fld id="{6916DBAC-6FDA-4415-894C-AF7EBF4D9757}" type="slidenum">
              <a:rPr lang="en-US" altLang="zh-TW"/>
              <a:pPr/>
              <a:t>‹#›</a:t>
            </a:fld>
            <a:endParaRPr lang="en-US" altLang="zh-TW"/>
          </a:p>
        </p:txBody>
      </p:sp>
      <p:sp>
        <p:nvSpPr>
          <p:cNvPr id="36868" name="Rectangle 4"/>
          <p:cNvSpPr>
            <a:spLocks noGrp="1" noChangeArrowheads="1"/>
          </p:cNvSpPr>
          <p:nvPr>
            <p:ph type="title"/>
          </p:nvPr>
        </p:nvSpPr>
        <p:spPr bwMode="auto">
          <a:xfrm>
            <a:off x="152400" y="457200"/>
            <a:ext cx="8229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zh-TW" smtClean="0"/>
              <a:t>Click to edit Master title style</a:t>
            </a:r>
          </a:p>
        </p:txBody>
      </p:sp>
      <p:sp>
        <p:nvSpPr>
          <p:cNvPr id="36869" name="Rectangle 5"/>
          <p:cNvSpPr>
            <a:spLocks noGrp="1" noChangeArrowheads="1"/>
          </p:cNvSpPr>
          <p:nvPr>
            <p:ph type="body" idx="1"/>
          </p:nvPr>
        </p:nvSpPr>
        <p:spPr bwMode="auto">
          <a:xfrm>
            <a:off x="457200" y="1219200"/>
            <a:ext cx="8229600"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TW" smtClean="0"/>
              <a:t>Click to edit Master text styles</a:t>
            </a:r>
          </a:p>
          <a:p>
            <a:pPr lvl="1"/>
            <a:r>
              <a:rPr lang="en-US" altLang="zh-TW" smtClean="0"/>
              <a:t>Second level</a:t>
            </a:r>
          </a:p>
          <a:p>
            <a:pPr lvl="2"/>
            <a:r>
              <a:rPr lang="en-US" altLang="zh-TW" smtClean="0"/>
              <a:t>Third level</a:t>
            </a:r>
          </a:p>
          <a:p>
            <a:pPr lvl="3"/>
            <a:r>
              <a:rPr lang="en-US" altLang="zh-TW" smtClean="0"/>
              <a:t>Fourth level</a:t>
            </a:r>
          </a:p>
          <a:p>
            <a:pPr lvl="4"/>
            <a:r>
              <a:rPr lang="en-US" altLang="zh-TW" smtClean="0"/>
              <a:t>Fifth level</a:t>
            </a:r>
          </a:p>
        </p:txBody>
      </p:sp>
      <p:pic>
        <p:nvPicPr>
          <p:cNvPr id="36870" name="Picture 6" descr="ccg_0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6099175"/>
            <a:ext cx="4343400" cy="758825"/>
          </a:xfrm>
          <a:prstGeom prst="rect">
            <a:avLst/>
          </a:prstGeom>
          <a:noFill/>
          <a:extLst>
            <a:ext uri="{909E8E84-426E-40DD-AFC4-6F175D3DCCD1}">
              <a14:hiddenFill xmlns:a14="http://schemas.microsoft.com/office/drawing/2010/main">
                <a:solidFill>
                  <a:srgbClr val="FFFFFF"/>
                </a:solidFill>
              </a14:hiddenFill>
            </a:ext>
          </a:extLst>
        </p:spPr>
      </p:pic>
      <p:pic>
        <p:nvPicPr>
          <p:cNvPr id="36871" name="Picture 7" descr="UILogoCL1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34400" y="6248400"/>
            <a:ext cx="482600" cy="533400"/>
          </a:xfrm>
          <a:prstGeom prst="rect">
            <a:avLst/>
          </a:prstGeom>
          <a:noFill/>
          <a:extLst>
            <a:ext uri="{909E8E84-426E-40DD-AFC4-6F175D3DCCD1}">
              <a14:hiddenFill xmlns:a14="http://schemas.microsoft.com/office/drawing/2010/main">
                <a:solidFill>
                  <a:srgbClr val="FFFFFF"/>
                </a:solidFill>
              </a14:hiddenFill>
            </a:ext>
          </a:extLst>
        </p:spPr>
      </p:pic>
      <p:sp>
        <p:nvSpPr>
          <p:cNvPr id="36872" name="Rectangle 8"/>
          <p:cNvSpPr>
            <a:spLocks noGrp="1" noChangeArrowheads="1"/>
          </p:cNvSpPr>
          <p:nvPr>
            <p:ph type="dt" sz="half" idx="2"/>
          </p:nvPr>
        </p:nvSpPr>
        <p:spPr bwMode="auto">
          <a:xfrm>
            <a:off x="4419600" y="6553200"/>
            <a:ext cx="3048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a typeface="Arial Unicode MS" pitchFamily="34" charset="-128"/>
                <a:cs typeface="Arial Unicode MS" pitchFamily="34" charset="-128"/>
              </a:defRPr>
            </a:lvl1pPr>
          </a:lstStyle>
          <a:p>
            <a:endParaRPr lang="en-US" altLang="zh-TW"/>
          </a:p>
        </p:txBody>
      </p:sp>
      <p:sp>
        <p:nvSpPr>
          <p:cNvPr id="36873" name="Rectangle 9"/>
          <p:cNvSpPr>
            <a:spLocks noChangeArrowheads="1"/>
          </p:cNvSpPr>
          <p:nvPr/>
        </p:nvSpPr>
        <p:spPr bwMode="auto">
          <a:xfrm>
            <a:off x="0" y="134938"/>
            <a:ext cx="9144000" cy="274637"/>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TW" altLang="en-US" sz="2400">
              <a:latin typeface="Times New Roman" pitchFamily="18" charset="0"/>
              <a:ea typeface="Arial Unicode MS" pitchFamily="34" charset="-128"/>
              <a:cs typeface="Arial Unicode MS" pitchFamily="34" charset="-128"/>
            </a:endParaRPr>
          </a:p>
        </p:txBody>
      </p:sp>
      <p:pic>
        <p:nvPicPr>
          <p:cNvPr id="36875" name="Picture 11" descr="mias-new"/>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32600" y="6227763"/>
            <a:ext cx="939800" cy="55403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iming>
    <p:tnLst>
      <p:par>
        <p:cTn id="1" dur="indefinite" restart="never" nodeType="tmRoot"/>
      </p:par>
    </p:tnLst>
  </p:timing>
  <p:hf hdr="0" ftr="0" dt="0"/>
  <p:txStyles>
    <p:titleStyle>
      <a:lvl1pPr algn="l" rtl="0" fontAlgn="base">
        <a:spcBef>
          <a:spcPct val="0"/>
        </a:spcBef>
        <a:spcAft>
          <a:spcPct val="0"/>
        </a:spcAft>
        <a:defRPr sz="2800">
          <a:solidFill>
            <a:srgbClr val="FF0000"/>
          </a:solidFill>
          <a:latin typeface="+mj-lt"/>
          <a:ea typeface="+mj-ea"/>
          <a:cs typeface="+mj-cs"/>
        </a:defRPr>
      </a:lvl1pPr>
      <a:lvl2pPr algn="l" rtl="0" fontAlgn="base">
        <a:spcBef>
          <a:spcPct val="0"/>
        </a:spcBef>
        <a:spcAft>
          <a:spcPct val="0"/>
        </a:spcAft>
        <a:defRPr sz="2800">
          <a:solidFill>
            <a:srgbClr val="FF0000"/>
          </a:solidFill>
          <a:latin typeface="Calibri" pitchFamily="34" charset="0"/>
          <a:cs typeface="Arial" charset="0"/>
        </a:defRPr>
      </a:lvl2pPr>
      <a:lvl3pPr algn="l" rtl="0" fontAlgn="base">
        <a:spcBef>
          <a:spcPct val="0"/>
        </a:spcBef>
        <a:spcAft>
          <a:spcPct val="0"/>
        </a:spcAft>
        <a:defRPr sz="2800">
          <a:solidFill>
            <a:srgbClr val="FF0000"/>
          </a:solidFill>
          <a:latin typeface="Calibri" pitchFamily="34" charset="0"/>
          <a:cs typeface="Arial" charset="0"/>
        </a:defRPr>
      </a:lvl3pPr>
      <a:lvl4pPr algn="l" rtl="0" fontAlgn="base">
        <a:spcBef>
          <a:spcPct val="0"/>
        </a:spcBef>
        <a:spcAft>
          <a:spcPct val="0"/>
        </a:spcAft>
        <a:defRPr sz="2800">
          <a:solidFill>
            <a:srgbClr val="FF0000"/>
          </a:solidFill>
          <a:latin typeface="Calibri" pitchFamily="34" charset="0"/>
          <a:cs typeface="Arial" charset="0"/>
        </a:defRPr>
      </a:lvl4pPr>
      <a:lvl5pPr algn="l" rtl="0" fontAlgn="base">
        <a:spcBef>
          <a:spcPct val="0"/>
        </a:spcBef>
        <a:spcAft>
          <a:spcPct val="0"/>
        </a:spcAft>
        <a:defRPr sz="2800">
          <a:solidFill>
            <a:srgbClr val="FF0000"/>
          </a:solidFill>
          <a:latin typeface="Calibri" pitchFamily="34" charset="0"/>
          <a:cs typeface="Arial" charset="0"/>
        </a:defRPr>
      </a:lvl5pPr>
      <a:lvl6pPr marL="457200" algn="l" rtl="0" fontAlgn="base">
        <a:spcBef>
          <a:spcPct val="0"/>
        </a:spcBef>
        <a:spcAft>
          <a:spcPct val="0"/>
        </a:spcAft>
        <a:defRPr sz="2800">
          <a:solidFill>
            <a:srgbClr val="FF0000"/>
          </a:solidFill>
          <a:latin typeface="Calibri" pitchFamily="34" charset="0"/>
          <a:cs typeface="Arial" charset="0"/>
        </a:defRPr>
      </a:lvl6pPr>
      <a:lvl7pPr marL="914400" algn="l" rtl="0" fontAlgn="base">
        <a:spcBef>
          <a:spcPct val="0"/>
        </a:spcBef>
        <a:spcAft>
          <a:spcPct val="0"/>
        </a:spcAft>
        <a:defRPr sz="2800">
          <a:solidFill>
            <a:srgbClr val="FF0000"/>
          </a:solidFill>
          <a:latin typeface="Calibri" pitchFamily="34" charset="0"/>
          <a:cs typeface="Arial" charset="0"/>
        </a:defRPr>
      </a:lvl7pPr>
      <a:lvl8pPr marL="1371600" algn="l" rtl="0" fontAlgn="base">
        <a:spcBef>
          <a:spcPct val="0"/>
        </a:spcBef>
        <a:spcAft>
          <a:spcPct val="0"/>
        </a:spcAft>
        <a:defRPr sz="2800">
          <a:solidFill>
            <a:srgbClr val="FF0000"/>
          </a:solidFill>
          <a:latin typeface="Calibri" pitchFamily="34" charset="0"/>
          <a:cs typeface="Arial" charset="0"/>
        </a:defRPr>
      </a:lvl8pPr>
      <a:lvl9pPr marL="1828800" algn="l" rtl="0" fontAlgn="base">
        <a:spcBef>
          <a:spcPct val="0"/>
        </a:spcBef>
        <a:spcAft>
          <a:spcPct val="0"/>
        </a:spcAft>
        <a:defRPr sz="2800">
          <a:solidFill>
            <a:srgbClr val="FF0000"/>
          </a:solidFill>
          <a:latin typeface="Calibri" pitchFamily="34" charset="0"/>
          <a:cs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4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chemeClr val="tx1"/>
          </a:solidFill>
          <a:latin typeface="+mn-lt"/>
          <a:cs typeface="+mn-cs"/>
        </a:defRPr>
      </a:lvl2pPr>
      <a:lvl3pPr marL="1143000" indent="-228600" algn="l" rtl="0" fontAlgn="base">
        <a:spcBef>
          <a:spcPct val="20000"/>
        </a:spcBef>
        <a:spcAft>
          <a:spcPct val="0"/>
        </a:spcAft>
        <a:buClr>
          <a:schemeClr val="bg2"/>
        </a:buClr>
        <a:buSzPct val="65000"/>
        <a:buFont typeface="Wingdings" pitchFamily="2" charset="2"/>
        <a:buChar char="n"/>
        <a:defRPr b="1">
          <a:solidFill>
            <a:schemeClr val="tx1"/>
          </a:solidFill>
          <a:latin typeface="+mn-lt"/>
          <a:cs typeface="+mn-cs"/>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cs typeface="+mn-cs"/>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3" Type="http://schemas.openxmlformats.org/officeDocument/2006/relationships/hyperlink" Target="CCM-Tut-P1.pp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l2r.cs.uiuc.edu/tutorials.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7962"/>
            <a:ext cx="7772400" cy="1362075"/>
          </a:xfrm>
        </p:spPr>
        <p:txBody>
          <a:bodyPr/>
          <a:lstStyle/>
          <a:p>
            <a:pPr algn="ctr"/>
            <a:r>
              <a:rPr lang="en-US" dirty="0" smtClean="0"/>
              <a:t>Part 1: introduction</a:t>
            </a:r>
            <a:endParaRPr lang="en-US" dirty="0"/>
          </a:p>
        </p:txBody>
      </p:sp>
      <p:sp>
        <p:nvSpPr>
          <p:cNvPr id="3" name="Slide Number Placeholder 2"/>
          <p:cNvSpPr>
            <a:spLocks noGrp="1"/>
          </p:cNvSpPr>
          <p:nvPr>
            <p:ph type="sldNum" sz="quarter" idx="11"/>
          </p:nvPr>
        </p:nvSpPr>
        <p:spPr/>
        <p:txBody>
          <a:bodyPr/>
          <a:lstStyle/>
          <a:p>
            <a:r>
              <a:rPr lang="en-US" altLang="zh-TW" smtClean="0"/>
              <a:t>1: </a:t>
            </a:r>
            <a:fld id="{E13816C0-9F51-4A67-9321-43B61093AA02}" type="slidenum">
              <a:rPr lang="en-US" altLang="zh-TW" smtClean="0"/>
              <a:pPr/>
              <a:t>1</a:t>
            </a:fld>
            <a:endParaRPr lang="en-US" altLang="zh-TW"/>
          </a:p>
        </p:txBody>
      </p:sp>
    </p:spTree>
    <p:extLst>
      <p:ext uri="{BB962C8B-B14F-4D97-AF65-F5344CB8AC3E}">
        <p14:creationId xmlns:p14="http://schemas.microsoft.com/office/powerpoint/2010/main" val="8527846"/>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r>
              <a:rPr lang="en-US" altLang="zh-TW"/>
              <a:t>1: </a:t>
            </a:r>
            <a:fld id="{65CE4733-E119-449E-9F2E-41FA46EE690F}" type="slidenum">
              <a:rPr lang="en-US" altLang="zh-TW"/>
              <a:pPr/>
              <a:t>10</a:t>
            </a:fld>
            <a:endParaRPr lang="en-US" altLang="zh-TW"/>
          </a:p>
        </p:txBody>
      </p:sp>
      <p:sp>
        <p:nvSpPr>
          <p:cNvPr id="1280003" name="Title 1"/>
          <p:cNvSpPr>
            <a:spLocks noGrp="1"/>
          </p:cNvSpPr>
          <p:nvPr>
            <p:ph type="title" idx="4294967295"/>
          </p:nvPr>
        </p:nvSpPr>
        <p:spPr/>
        <p:txBody>
          <a:bodyPr lIns="0" tIns="0" rIns="0" bIns="0"/>
          <a:lstStyle/>
          <a:p>
            <a:r>
              <a:rPr lang="en-US" dirty="0">
                <a:ea typeface="Arial Unicode MS" pitchFamily="34" charset="-128"/>
                <a:cs typeface="Arial Unicode MS" pitchFamily="34" charset="-128"/>
              </a:rPr>
              <a:t/>
            </a:r>
            <a:br>
              <a:rPr lang="en-US" dirty="0">
                <a:ea typeface="Arial Unicode MS" pitchFamily="34" charset="-128"/>
                <a:cs typeface="Arial Unicode MS" pitchFamily="34" charset="-128"/>
              </a:rPr>
            </a:br>
            <a:r>
              <a:rPr lang="en-US" dirty="0">
                <a:ea typeface="Arial Unicode MS" pitchFamily="34" charset="-128"/>
                <a:cs typeface="Arial Unicode MS" pitchFamily="34" charset="-128"/>
              </a:rPr>
              <a:t>Examples of Constraints</a:t>
            </a:r>
            <a:br>
              <a:rPr lang="en-US" dirty="0">
                <a:ea typeface="Arial Unicode MS" pitchFamily="34" charset="-128"/>
                <a:cs typeface="Arial Unicode MS" pitchFamily="34" charset="-128"/>
              </a:rPr>
            </a:br>
            <a:endParaRPr lang="en-US" dirty="0"/>
          </a:p>
        </p:txBody>
      </p:sp>
      <p:sp>
        <p:nvSpPr>
          <p:cNvPr id="3" name="Content Placeholder 2"/>
          <p:cNvSpPr>
            <a:spLocks noGrp="1"/>
          </p:cNvSpPr>
          <p:nvPr>
            <p:ph idx="4294967295"/>
          </p:nvPr>
        </p:nvSpPr>
        <p:spPr>
          <a:xfrm>
            <a:off x="457200" y="1219200"/>
            <a:ext cx="8229600" cy="4498975"/>
          </a:xfrm>
        </p:spPr>
        <p:txBody>
          <a:bodyPr lIns="0" tIns="0" rIns="0" bIns="0"/>
          <a:lstStyle/>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Each field must be a</a:t>
            </a:r>
            <a:r>
              <a:rPr lang="en-US" dirty="0">
                <a:solidFill>
                  <a:srgbClr val="FCC66E"/>
                </a:solidFill>
              </a:rPr>
              <a:t> </a:t>
            </a:r>
            <a:r>
              <a:rPr lang="en-US" dirty="0">
                <a:solidFill>
                  <a:srgbClr val="FF0000"/>
                </a:solidFill>
              </a:rPr>
              <a:t>consecutive list of words and </a:t>
            </a:r>
            <a:r>
              <a:rPr lang="en-US" dirty="0"/>
              <a:t>can appear at most</a:t>
            </a:r>
            <a:r>
              <a:rPr lang="en-US" dirty="0">
                <a:solidFill>
                  <a:srgbClr val="CC3300"/>
                </a:solidFill>
              </a:rPr>
              <a:t> </a:t>
            </a:r>
            <a:r>
              <a:rPr lang="en-US" dirty="0">
                <a:solidFill>
                  <a:srgbClr val="FF0000"/>
                </a:solidFill>
              </a:rPr>
              <a:t>once</a:t>
            </a:r>
            <a:r>
              <a:rPr lang="en-US" dirty="0">
                <a:solidFill>
                  <a:srgbClr val="CC3300"/>
                </a:solidFill>
              </a:rPr>
              <a:t> </a:t>
            </a:r>
            <a:r>
              <a:rPr lang="en-US" dirty="0"/>
              <a:t>in a citation</a:t>
            </a:r>
            <a:r>
              <a:rPr lang="en-US" dirty="0">
                <a:solidFill>
                  <a:srgbClr val="FCC66E"/>
                </a:solidFill>
              </a:rPr>
              <a:t>. </a:t>
            </a:r>
          </a:p>
          <a:p>
            <a:pPr marL="457200" indent="-457200" defTabSz="457200">
              <a:spcBef>
                <a:spcPts val="500"/>
              </a:spcBef>
              <a:buClr>
                <a:srgbClr val="FCC66E"/>
              </a:buClr>
              <a:buFont typeface="Wingdings" pitchFamily="2"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lang="en-US" dirty="0">
              <a:solidFill>
                <a:srgbClr val="FCC66E"/>
              </a:solidFill>
            </a:endParaRP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State transitions must occur on</a:t>
            </a:r>
            <a:r>
              <a:rPr lang="en-US" dirty="0">
                <a:solidFill>
                  <a:srgbClr val="FCC66E"/>
                </a:solidFill>
              </a:rPr>
              <a:t> </a:t>
            </a:r>
            <a:r>
              <a:rPr lang="en-US" dirty="0">
                <a:solidFill>
                  <a:srgbClr val="FF0000"/>
                </a:solidFill>
              </a:rPr>
              <a:t>punctuation marks.</a:t>
            </a:r>
          </a:p>
          <a:p>
            <a:pPr marL="457200" indent="-457200" defTabSz="457200">
              <a:spcBef>
                <a:spcPts val="500"/>
              </a:spcBef>
              <a:buClr>
                <a:srgbClr val="FCC66E"/>
              </a:buClr>
              <a:buFont typeface="Wingdings" pitchFamily="2"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lang="en-US" dirty="0">
              <a:solidFill>
                <a:srgbClr val="FF0000"/>
              </a:solidFill>
            </a:endParaRP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The citation can only start with</a:t>
            </a:r>
            <a:r>
              <a:rPr lang="en-US" dirty="0">
                <a:solidFill>
                  <a:srgbClr val="FCC66E"/>
                </a:solidFill>
              </a:rPr>
              <a:t> </a:t>
            </a:r>
            <a:r>
              <a:rPr lang="en-US" i="1" u="sng" dirty="0">
                <a:solidFill>
                  <a:srgbClr val="008000"/>
                </a:solidFill>
              </a:rPr>
              <a:t>AUTHOR</a:t>
            </a:r>
            <a:r>
              <a:rPr lang="en-US" dirty="0">
                <a:solidFill>
                  <a:srgbClr val="FCC66E"/>
                </a:solidFill>
              </a:rPr>
              <a:t> </a:t>
            </a:r>
            <a:r>
              <a:rPr lang="en-US" dirty="0"/>
              <a:t>or</a:t>
            </a:r>
            <a:r>
              <a:rPr lang="en-US" dirty="0">
                <a:solidFill>
                  <a:srgbClr val="FCC66E"/>
                </a:solidFill>
              </a:rPr>
              <a:t> </a:t>
            </a:r>
            <a:r>
              <a:rPr lang="en-US" i="1" u="sng" dirty="0">
                <a:solidFill>
                  <a:srgbClr val="008000"/>
                </a:solidFill>
              </a:rPr>
              <a:t>EDITOR</a:t>
            </a:r>
            <a:r>
              <a:rPr lang="en-US" dirty="0">
                <a:solidFill>
                  <a:srgbClr val="FCC66E"/>
                </a:solidFill>
              </a:rPr>
              <a:t>. </a:t>
            </a:r>
          </a:p>
          <a:p>
            <a:pPr marL="457200" indent="-457200" defTabSz="457200">
              <a:spcBef>
                <a:spcPts val="500"/>
              </a:spcBef>
              <a:buClr>
                <a:srgbClr val="FCC66E"/>
              </a:buClr>
              <a:buFont typeface="Wingdings" pitchFamily="2" charset="2"/>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endParaRPr lang="en-US" dirty="0">
              <a:solidFill>
                <a:srgbClr val="FCC66E"/>
              </a:solidFill>
            </a:endParaRP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The words</a:t>
            </a:r>
            <a:r>
              <a:rPr lang="en-US" dirty="0">
                <a:solidFill>
                  <a:srgbClr val="008000"/>
                </a:solidFill>
              </a:rPr>
              <a:t> </a:t>
            </a:r>
            <a:r>
              <a:rPr lang="en-US" i="1" dirty="0">
                <a:solidFill>
                  <a:srgbClr val="FF0000"/>
                </a:solidFill>
              </a:rPr>
              <a:t>pp., pages</a:t>
            </a:r>
            <a:r>
              <a:rPr lang="en-US" dirty="0">
                <a:solidFill>
                  <a:srgbClr val="008000"/>
                </a:solidFill>
              </a:rPr>
              <a:t> </a:t>
            </a:r>
            <a:r>
              <a:rPr lang="en-US" dirty="0"/>
              <a:t>correspond to</a:t>
            </a:r>
            <a:r>
              <a:rPr lang="en-US" dirty="0">
                <a:solidFill>
                  <a:srgbClr val="008000"/>
                </a:solidFill>
              </a:rPr>
              <a:t> </a:t>
            </a:r>
            <a:r>
              <a:rPr lang="en-US" i="1" u="sng" dirty="0">
                <a:solidFill>
                  <a:srgbClr val="008000"/>
                </a:solidFill>
              </a:rPr>
              <a:t>PAGE</a:t>
            </a:r>
            <a:r>
              <a:rPr lang="en-US" i="1" dirty="0">
                <a:solidFill>
                  <a:srgbClr val="008000"/>
                </a:solidFill>
              </a:rPr>
              <a:t>.</a:t>
            </a: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Four digits starting with</a:t>
            </a:r>
            <a:r>
              <a:rPr lang="en-US" dirty="0">
                <a:solidFill>
                  <a:srgbClr val="008000"/>
                </a:solidFill>
              </a:rPr>
              <a:t> </a:t>
            </a:r>
            <a:r>
              <a:rPr lang="en-US" dirty="0">
                <a:solidFill>
                  <a:srgbClr val="FF0000"/>
                </a:solidFill>
              </a:rPr>
              <a:t>20xx and 19xx</a:t>
            </a:r>
            <a:r>
              <a:rPr lang="en-US" dirty="0"/>
              <a:t> are</a:t>
            </a:r>
            <a:r>
              <a:rPr lang="en-US" dirty="0">
                <a:solidFill>
                  <a:srgbClr val="008000"/>
                </a:solidFill>
              </a:rPr>
              <a:t> </a:t>
            </a:r>
            <a:r>
              <a:rPr lang="en-US" i="1" u="sng" dirty="0">
                <a:solidFill>
                  <a:srgbClr val="008000"/>
                </a:solidFill>
              </a:rPr>
              <a:t>DATE</a:t>
            </a:r>
            <a:r>
              <a:rPr lang="en-US" dirty="0">
                <a:solidFill>
                  <a:srgbClr val="008000"/>
                </a:solidFill>
              </a:rPr>
              <a:t>.</a:t>
            </a: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solidFill>
                  <a:srgbClr val="FF0000"/>
                </a:solidFill>
              </a:rPr>
              <a:t>Quotations</a:t>
            </a:r>
            <a:r>
              <a:rPr lang="en-US" dirty="0">
                <a:solidFill>
                  <a:srgbClr val="008000"/>
                </a:solidFill>
              </a:rPr>
              <a:t> </a:t>
            </a:r>
            <a:r>
              <a:rPr lang="en-US" dirty="0"/>
              <a:t>can appear only in</a:t>
            </a:r>
            <a:r>
              <a:rPr lang="en-US" dirty="0">
                <a:solidFill>
                  <a:srgbClr val="008000"/>
                </a:solidFill>
              </a:rPr>
              <a:t> </a:t>
            </a:r>
            <a:r>
              <a:rPr lang="en-US" i="1" u="sng" dirty="0">
                <a:solidFill>
                  <a:srgbClr val="008000"/>
                </a:solidFill>
              </a:rPr>
              <a:t>TITLE</a:t>
            </a:r>
          </a:p>
          <a:p>
            <a:pPr marL="457200" indent="-457200" defTabSz="457200">
              <a:spcBef>
                <a:spcPts val="500"/>
              </a:spcBef>
              <a:buClr>
                <a:srgbClr val="FCC66E"/>
              </a:buCl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US" dirty="0"/>
              <a:t>…….</a:t>
            </a:r>
          </a:p>
        </p:txBody>
      </p:sp>
      <p:sp>
        <p:nvSpPr>
          <p:cNvPr id="4" name="Rectangle 4"/>
          <p:cNvSpPr>
            <a:spLocks noChangeArrowheads="1"/>
          </p:cNvSpPr>
          <p:nvPr/>
        </p:nvSpPr>
        <p:spPr bwMode="auto">
          <a:xfrm>
            <a:off x="3886200" y="5349875"/>
            <a:ext cx="4900613" cy="466725"/>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7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a:latin typeface="+mj-lt"/>
              </a:rPr>
              <a:t>Easy to express pieces of “knowledge”</a:t>
            </a:r>
            <a:endParaRPr lang="en-US" sz="2800" dirty="0">
              <a:latin typeface="+mj-lt"/>
              <a:ea typeface="Arial Unicode MS" pitchFamily="34" charset="-128"/>
              <a:cs typeface="Arial Unicode MS" pitchFamily="34" charset="-128"/>
            </a:endParaRPr>
          </a:p>
        </p:txBody>
      </p:sp>
      <p:sp>
        <p:nvSpPr>
          <p:cNvPr id="2" name="Rectangle 4"/>
          <p:cNvSpPr>
            <a:spLocks noChangeArrowheads="1"/>
          </p:cNvSpPr>
          <p:nvPr/>
        </p:nvSpPr>
        <p:spPr bwMode="auto">
          <a:xfrm>
            <a:off x="3733800" y="5867400"/>
            <a:ext cx="5053013" cy="528638"/>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7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dirty="0">
                <a:latin typeface="+mj-lt"/>
              </a:rPr>
              <a:t>Non Propositional; May use Quantifiers</a:t>
            </a:r>
            <a:r>
              <a:rPr lang="en-US" sz="2800" dirty="0">
                <a:latin typeface="+mj-lt"/>
                <a:ea typeface="Arial Unicode MS" pitchFamily="34" charset="-128"/>
                <a:cs typeface="Arial Unicode MS" pitchFamily="34" charset="-128"/>
              </a:rPr>
              <a: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2"/>
          <p:cNvSpPr>
            <a:spLocks noGrp="1"/>
          </p:cNvSpPr>
          <p:nvPr>
            <p:ph type="sldNum" sz="quarter" idx="11"/>
          </p:nvPr>
        </p:nvSpPr>
        <p:spPr/>
        <p:txBody>
          <a:bodyPr/>
          <a:lstStyle/>
          <a:p>
            <a:r>
              <a:rPr lang="en-US" altLang="zh-TW"/>
              <a:t>1: </a:t>
            </a:r>
            <a:fld id="{0D06F0C8-059D-4AE5-9C5F-419F53EEE297}" type="slidenum">
              <a:rPr lang="en-US" altLang="zh-TW"/>
              <a:pPr/>
              <a:t>11</a:t>
            </a:fld>
            <a:endParaRPr lang="en-US" altLang="zh-TW"/>
          </a:p>
        </p:txBody>
      </p:sp>
      <p:sp>
        <p:nvSpPr>
          <p:cNvPr id="10242" name="Text Box 2"/>
          <p:cNvSpPr txBox="1">
            <a:spLocks noChangeArrowheads="1"/>
          </p:cNvSpPr>
          <p:nvPr/>
        </p:nvSpPr>
        <p:spPr bwMode="auto">
          <a:xfrm>
            <a:off x="533400" y="1066800"/>
            <a:ext cx="83058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lvl1pPr marL="457200" indent="-457200" defTabSz="457200">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1pPr>
            <a:lvl2pPr marL="739775" indent="-282575" defTabSz="457200">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2pPr>
            <a:lvl3pPr marL="1143000" indent="-228600" defTabSz="457200">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3pPr>
            <a:lvl4pPr marL="1600200" indent="-228600" defTabSz="457200">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4pPr>
            <a:lvl5pPr marL="2057400" indent="-228600" defTabSz="457200">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5pPr>
            <a:lvl6pPr marL="2514600" indent="-228600" defTabSz="457200" fontAlgn="base">
              <a:spcBef>
                <a:spcPct val="0"/>
              </a:spcBef>
              <a:spcAft>
                <a:spcPct val="0"/>
              </a:spcAft>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6pPr>
            <a:lvl7pPr marL="2971800" indent="-228600" defTabSz="457200" fontAlgn="base">
              <a:spcBef>
                <a:spcPct val="0"/>
              </a:spcBef>
              <a:spcAft>
                <a:spcPct val="0"/>
              </a:spcAft>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7pPr>
            <a:lvl8pPr marL="3429000" indent="-228600" defTabSz="457200" fontAlgn="base">
              <a:spcBef>
                <a:spcPct val="0"/>
              </a:spcBef>
              <a:spcAft>
                <a:spcPct val="0"/>
              </a:spcAft>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8pPr>
            <a:lvl9pPr marL="3886200" indent="-228600" defTabSz="457200" fontAlgn="base">
              <a:spcBef>
                <a:spcPct val="0"/>
              </a:spcBef>
              <a:spcAft>
                <a:spcPct val="0"/>
              </a:spcAft>
              <a:tabLst>
                <a:tab pos="571500" algn="l"/>
                <a:tab pos="1028700" algn="l"/>
                <a:tab pos="1485900" algn="l"/>
                <a:tab pos="1943100" algn="l"/>
                <a:tab pos="2400300" algn="l"/>
                <a:tab pos="2857500" algn="l"/>
                <a:tab pos="3314700" algn="l"/>
                <a:tab pos="3771900" algn="l"/>
                <a:tab pos="4229100" algn="l"/>
                <a:tab pos="4686300" algn="l"/>
                <a:tab pos="5143500" algn="l"/>
                <a:tab pos="5600700" algn="l"/>
                <a:tab pos="6057900" algn="l"/>
                <a:tab pos="6515100" algn="l"/>
                <a:tab pos="6972300" algn="l"/>
                <a:tab pos="7429500" algn="l"/>
                <a:tab pos="7886700" algn="l"/>
                <a:tab pos="8343900" algn="l"/>
                <a:tab pos="8801100" algn="l"/>
                <a:tab pos="9258300" algn="l"/>
              </a:tabLst>
              <a:defRPr sz="2400">
                <a:solidFill>
                  <a:schemeClr val="tx1"/>
                </a:solidFill>
                <a:latin typeface="Times New Roman" pitchFamily="18" charset="0"/>
              </a:defRPr>
            </a:lvl9pPr>
          </a:lstStyle>
          <a:p>
            <a:pPr>
              <a:lnSpc>
                <a:spcPct val="98000"/>
              </a:lnSpc>
              <a:spcBef>
                <a:spcPts val="500"/>
              </a:spcBef>
              <a:buClr>
                <a:srgbClr val="000000"/>
              </a:buClr>
              <a:buSzPct val="75000"/>
              <a:buFont typeface="Wingdings" pitchFamily="2" charset="2"/>
              <a:buChar char=""/>
            </a:pPr>
            <a:r>
              <a:rPr lang="en-US" sz="2000" dirty="0">
                <a:solidFill>
                  <a:srgbClr val="000000"/>
                </a:solidFill>
                <a:latin typeface="+mj-lt"/>
                <a:ea typeface="Arial Unicode MS" pitchFamily="34" charset="-128"/>
                <a:cs typeface="Arial Unicode MS" pitchFamily="34" charset="-128"/>
              </a:rPr>
              <a:t>Adding constraints, we get</a:t>
            </a:r>
            <a:r>
              <a:rPr lang="en-US" sz="2000" dirty="0">
                <a:solidFill>
                  <a:srgbClr val="CC3300"/>
                </a:solidFill>
                <a:latin typeface="+mj-lt"/>
                <a:ea typeface="Arial Unicode MS" pitchFamily="34" charset="-128"/>
                <a:cs typeface="Arial Unicode MS" pitchFamily="34" charset="-128"/>
              </a:rPr>
              <a:t> </a:t>
            </a:r>
            <a:r>
              <a:rPr lang="en-US" sz="2000" dirty="0">
                <a:solidFill>
                  <a:srgbClr val="FF0000"/>
                </a:solidFill>
                <a:latin typeface="+mj-lt"/>
                <a:ea typeface="Arial Unicode MS" pitchFamily="34" charset="-128"/>
                <a:cs typeface="Arial Unicode MS" pitchFamily="34" charset="-128"/>
              </a:rPr>
              <a:t>correct</a:t>
            </a:r>
            <a:r>
              <a:rPr lang="en-US" sz="2000" dirty="0">
                <a:solidFill>
                  <a:srgbClr val="CC3300"/>
                </a:solidFill>
                <a:latin typeface="+mj-lt"/>
                <a:ea typeface="Arial Unicode MS" pitchFamily="34" charset="-128"/>
                <a:cs typeface="Arial Unicode MS" pitchFamily="34" charset="-128"/>
              </a:rPr>
              <a:t> </a:t>
            </a:r>
            <a:r>
              <a:rPr lang="en-US" sz="2000" dirty="0">
                <a:solidFill>
                  <a:srgbClr val="000000"/>
                </a:solidFill>
                <a:latin typeface="+mj-lt"/>
                <a:ea typeface="Arial Unicode MS" pitchFamily="34" charset="-128"/>
                <a:cs typeface="Arial Unicode MS" pitchFamily="34" charset="-128"/>
              </a:rPr>
              <a:t>results!</a:t>
            </a:r>
          </a:p>
          <a:p>
            <a:pPr lvl="1">
              <a:lnSpc>
                <a:spcPct val="97000"/>
              </a:lnSpc>
              <a:spcBef>
                <a:spcPts val="500"/>
              </a:spcBef>
              <a:buClr>
                <a:srgbClr val="000000"/>
              </a:buClr>
              <a:buSzPct val="80000"/>
              <a:buFont typeface="Wingdings" pitchFamily="2" charset="2"/>
              <a:buChar char=""/>
            </a:pPr>
            <a:r>
              <a:rPr lang="en-US" sz="2000" b="1" dirty="0">
                <a:solidFill>
                  <a:srgbClr val="FF0000"/>
                </a:solidFill>
                <a:latin typeface="+mj-lt"/>
                <a:ea typeface="Arial Unicode MS" pitchFamily="34" charset="-128"/>
                <a:cs typeface="Arial Unicode MS" pitchFamily="34" charset="-128"/>
              </a:rPr>
              <a:t>Without </a:t>
            </a:r>
            <a:r>
              <a:rPr lang="en-US" sz="2000" b="1" dirty="0">
                <a:solidFill>
                  <a:srgbClr val="000000"/>
                </a:solidFill>
                <a:latin typeface="+mj-lt"/>
                <a:ea typeface="Arial Unicode MS" pitchFamily="34" charset="-128"/>
                <a:cs typeface="Arial Unicode MS" pitchFamily="34" charset="-128"/>
              </a:rPr>
              <a:t>changing the model</a:t>
            </a:r>
          </a:p>
          <a:p>
            <a:pPr>
              <a:lnSpc>
                <a:spcPct val="97000"/>
              </a:lnSpc>
              <a:spcBef>
                <a:spcPts val="500"/>
              </a:spcBef>
              <a:buClr>
                <a:srgbClr val="000000"/>
              </a:buClr>
              <a:buSzPct val="75000"/>
              <a:buFont typeface="Wingdings" pitchFamily="2" charset="2"/>
              <a:buNone/>
            </a:pPr>
            <a:endParaRPr lang="en-US" sz="2000" i="1" u="sng" dirty="0">
              <a:solidFill>
                <a:srgbClr val="008000"/>
              </a:solidFill>
              <a:latin typeface="Tempus Sans ITC" pitchFamily="82" charset="0"/>
              <a:ea typeface="Arial Unicode MS" pitchFamily="34" charset="-128"/>
              <a:cs typeface="Arial Unicode MS" pitchFamily="34" charset="-128"/>
            </a:endParaRPr>
          </a:p>
          <a:p>
            <a:pPr>
              <a:lnSpc>
                <a:spcPct val="97000"/>
              </a:lnSpc>
              <a:spcBef>
                <a:spcPts val="500"/>
              </a:spcBef>
              <a:buClr>
                <a:srgbClr val="000000"/>
              </a:buClr>
              <a:buSzPct val="75000"/>
              <a:buFont typeface="Wingdings" pitchFamily="2" charset="2"/>
              <a:buNone/>
            </a:pPr>
            <a:endParaRPr lang="en-US" sz="2000" i="1" u="sng" dirty="0">
              <a:solidFill>
                <a:srgbClr val="008000"/>
              </a:solidFill>
              <a:latin typeface="Tempus Sans ITC" pitchFamily="82" charset="0"/>
              <a:ea typeface="Arial Unicode MS" pitchFamily="34" charset="-128"/>
              <a:cs typeface="Arial Unicode MS" pitchFamily="34" charset="-128"/>
            </a:endParaRPr>
          </a:p>
          <a:p>
            <a:pPr>
              <a:lnSpc>
                <a:spcPct val="97000"/>
              </a:lnSpc>
              <a:spcBef>
                <a:spcPts val="500"/>
              </a:spcBef>
              <a:buClr>
                <a:srgbClr val="000000"/>
              </a:buClr>
              <a:buSzPct val="75000"/>
              <a:buFont typeface="Wingdings" pitchFamily="2" charset="2"/>
              <a:buChar char=""/>
            </a:pPr>
            <a:r>
              <a:rPr lang="en-US" sz="2000" i="1" u="sng" dirty="0">
                <a:solidFill>
                  <a:srgbClr val="008000"/>
                </a:solidFill>
                <a:latin typeface="Tempus Sans ITC" pitchFamily="82" charset="0"/>
                <a:ea typeface="Arial Unicode MS" pitchFamily="34" charset="-128"/>
                <a:cs typeface="Arial Unicode MS" pitchFamily="34" charset="-128"/>
              </a:rPr>
              <a:t>[AUTHOR]</a:t>
            </a:r>
            <a:r>
              <a:rPr lang="en-US" sz="2000" i="1" dirty="0">
                <a:solidFill>
                  <a:srgbClr val="008000"/>
                </a:solidFill>
                <a:latin typeface="Tempus Sans ITC" pitchFamily="82" charset="0"/>
                <a:ea typeface="Arial Unicode MS" pitchFamily="34" charset="-128"/>
                <a:cs typeface="Arial Unicode MS" pitchFamily="34" charset="-128"/>
              </a:rPr>
              <a:t> 			</a:t>
            </a:r>
            <a:r>
              <a:rPr lang="en-US" sz="2000" dirty="0">
                <a:solidFill>
                  <a:srgbClr val="000000"/>
                </a:solidFill>
                <a:latin typeface="Tempus Sans ITC" pitchFamily="82" charset="0"/>
                <a:ea typeface="Arial Unicode MS" pitchFamily="34" charset="-128"/>
                <a:cs typeface="Arial Unicode MS" pitchFamily="34" charset="-128"/>
              </a:rPr>
              <a:t>Lars Ole Andersen . </a:t>
            </a:r>
          </a:p>
          <a:p>
            <a:pPr>
              <a:lnSpc>
                <a:spcPct val="97000"/>
              </a:lnSpc>
              <a:spcBef>
                <a:spcPts val="500"/>
              </a:spcBef>
              <a:buClr>
                <a:srgbClr val="000000"/>
              </a:buClr>
              <a:buSzPct val="75000"/>
              <a:buFont typeface="Wingdings" pitchFamily="2" charset="2"/>
              <a:buNone/>
            </a:pPr>
            <a:r>
              <a:rPr lang="en-US" sz="2000" dirty="0">
                <a:solidFill>
                  <a:srgbClr val="000000"/>
                </a:solidFill>
                <a:latin typeface="Tempus Sans ITC" pitchFamily="82" charset="0"/>
                <a:ea typeface="Arial Unicode MS" pitchFamily="34" charset="-128"/>
                <a:cs typeface="Arial Unicode MS" pitchFamily="34" charset="-128"/>
              </a:rPr>
              <a:t>      </a:t>
            </a:r>
            <a:r>
              <a:rPr lang="en-US" sz="2000" i="1" u="sng" dirty="0">
                <a:solidFill>
                  <a:srgbClr val="008000"/>
                </a:solidFill>
                <a:latin typeface="Tempus Sans ITC" pitchFamily="82" charset="0"/>
                <a:ea typeface="Arial Unicode MS" pitchFamily="34" charset="-128"/>
                <a:cs typeface="Arial Unicode MS" pitchFamily="34" charset="-128"/>
              </a:rPr>
              <a:t>[TITLE]</a:t>
            </a:r>
            <a:r>
              <a:rPr lang="en-US" sz="2000" dirty="0">
                <a:solidFill>
                  <a:srgbClr val="008000"/>
                </a:solidFill>
                <a:latin typeface="Tempus Sans ITC" pitchFamily="82" charset="0"/>
                <a:ea typeface="Arial Unicode MS" pitchFamily="34" charset="-128"/>
                <a:cs typeface="Arial Unicode MS" pitchFamily="34" charset="-128"/>
              </a:rPr>
              <a:t> 		      		</a:t>
            </a:r>
            <a:r>
              <a:rPr lang="en-US" sz="2000" dirty="0">
                <a:solidFill>
                  <a:srgbClr val="000000"/>
                </a:solidFill>
                <a:latin typeface="Tempus Sans ITC" pitchFamily="82" charset="0"/>
                <a:ea typeface="Arial Unicode MS" pitchFamily="34" charset="-128"/>
                <a:cs typeface="Arial Unicode MS" pitchFamily="34" charset="-128"/>
              </a:rPr>
              <a:t>Program analysis and</a:t>
            </a:r>
            <a:r>
              <a:rPr lang="en-US" sz="2000" dirty="0">
                <a:solidFill>
                  <a:srgbClr val="008000"/>
                </a:solidFill>
                <a:latin typeface="Tempus Sans ITC" pitchFamily="82" charset="0"/>
                <a:ea typeface="Arial Unicode MS" pitchFamily="34" charset="-128"/>
                <a:cs typeface="Arial Unicode MS" pitchFamily="34" charset="-128"/>
              </a:rPr>
              <a:t> </a:t>
            </a:r>
            <a:r>
              <a:rPr lang="en-US" sz="2000" dirty="0">
                <a:solidFill>
                  <a:srgbClr val="000000"/>
                </a:solidFill>
                <a:latin typeface="Tempus Sans ITC" pitchFamily="82" charset="0"/>
                <a:ea typeface="Arial Unicode MS" pitchFamily="34" charset="-128"/>
                <a:cs typeface="Arial Unicode MS" pitchFamily="34" charset="-128"/>
              </a:rPr>
              <a:t>specialization for the </a:t>
            </a:r>
          </a:p>
          <a:p>
            <a:pPr>
              <a:lnSpc>
                <a:spcPct val="97000"/>
              </a:lnSpc>
              <a:spcBef>
                <a:spcPts val="500"/>
              </a:spcBef>
              <a:buClr>
                <a:srgbClr val="000000"/>
              </a:buClr>
              <a:buSzPct val="75000"/>
              <a:buFont typeface="Wingdings" pitchFamily="2" charset="2"/>
              <a:buNone/>
            </a:pPr>
            <a:r>
              <a:rPr lang="en-US" sz="2000" dirty="0">
                <a:solidFill>
                  <a:srgbClr val="000000"/>
                </a:solidFill>
                <a:latin typeface="Tempus Sans ITC" pitchFamily="82" charset="0"/>
                <a:ea typeface="Arial Unicode MS" pitchFamily="34" charset="-128"/>
                <a:cs typeface="Arial Unicode MS" pitchFamily="34" charset="-128"/>
              </a:rPr>
              <a:t>		 					C Programming language .</a:t>
            </a:r>
          </a:p>
          <a:p>
            <a:pPr>
              <a:lnSpc>
                <a:spcPct val="97000"/>
              </a:lnSpc>
              <a:spcBef>
                <a:spcPts val="500"/>
              </a:spcBef>
              <a:buClr>
                <a:srgbClr val="000000"/>
              </a:buClr>
              <a:buSzPct val="75000"/>
              <a:buFont typeface="Wingdings" pitchFamily="2" charset="2"/>
              <a:buNone/>
            </a:pPr>
            <a:r>
              <a:rPr lang="en-US" sz="2000" dirty="0">
                <a:solidFill>
                  <a:srgbClr val="000000"/>
                </a:solidFill>
                <a:latin typeface="Tempus Sans ITC" pitchFamily="82" charset="0"/>
                <a:ea typeface="Arial Unicode MS" pitchFamily="34" charset="-128"/>
                <a:cs typeface="Arial Unicode MS" pitchFamily="34" charset="-128"/>
              </a:rPr>
              <a:t>	</a:t>
            </a:r>
            <a:r>
              <a:rPr lang="en-US" sz="2000" i="1" u="sng" dirty="0">
                <a:solidFill>
                  <a:srgbClr val="008000"/>
                </a:solidFill>
                <a:latin typeface="Tempus Sans ITC" pitchFamily="82" charset="0"/>
                <a:ea typeface="Arial Unicode MS" pitchFamily="34" charset="-128"/>
                <a:cs typeface="Arial Unicode MS" pitchFamily="34" charset="-128"/>
              </a:rPr>
              <a:t>[TECH-REPORT]</a:t>
            </a:r>
            <a:r>
              <a:rPr lang="en-US" sz="2000" dirty="0">
                <a:solidFill>
                  <a:srgbClr val="000000"/>
                </a:solidFill>
                <a:latin typeface="Tempus Sans ITC" pitchFamily="82" charset="0"/>
                <a:ea typeface="Arial Unicode MS" pitchFamily="34" charset="-128"/>
                <a:cs typeface="Arial Unicode MS" pitchFamily="34" charset="-128"/>
              </a:rPr>
              <a:t> 	PhD thesis .</a:t>
            </a:r>
          </a:p>
          <a:p>
            <a:pPr>
              <a:lnSpc>
                <a:spcPct val="97000"/>
              </a:lnSpc>
              <a:spcBef>
                <a:spcPts val="500"/>
              </a:spcBef>
              <a:buClr>
                <a:srgbClr val="000000"/>
              </a:buClr>
              <a:buSzPct val="75000"/>
              <a:buFont typeface="Wingdings" pitchFamily="2" charset="2"/>
              <a:buNone/>
            </a:pPr>
            <a:r>
              <a:rPr lang="en-US" sz="2000" dirty="0">
                <a:solidFill>
                  <a:srgbClr val="000000"/>
                </a:solidFill>
                <a:latin typeface="Tempus Sans ITC" pitchFamily="82" charset="0"/>
                <a:ea typeface="Arial Unicode MS" pitchFamily="34" charset="-128"/>
                <a:cs typeface="Arial Unicode MS" pitchFamily="34" charset="-128"/>
              </a:rPr>
              <a:t>	</a:t>
            </a:r>
            <a:r>
              <a:rPr lang="en-US" sz="2000" i="1" u="sng" dirty="0">
                <a:solidFill>
                  <a:srgbClr val="008000"/>
                </a:solidFill>
                <a:latin typeface="Tempus Sans ITC" pitchFamily="82" charset="0"/>
                <a:ea typeface="Arial Unicode MS" pitchFamily="34" charset="-128"/>
                <a:cs typeface="Arial Unicode MS" pitchFamily="34" charset="-128"/>
              </a:rPr>
              <a:t>[INSTITUTION]</a:t>
            </a:r>
            <a:r>
              <a:rPr lang="en-US" sz="2000" dirty="0">
                <a:solidFill>
                  <a:srgbClr val="000000"/>
                </a:solidFill>
                <a:latin typeface="Tempus Sans ITC" pitchFamily="82" charset="0"/>
                <a:ea typeface="Arial Unicode MS" pitchFamily="34" charset="-128"/>
                <a:cs typeface="Arial Unicode MS" pitchFamily="34" charset="-128"/>
              </a:rPr>
              <a:t> 		DIKU , University of Copenhagen , </a:t>
            </a:r>
          </a:p>
          <a:p>
            <a:pPr>
              <a:lnSpc>
                <a:spcPct val="97000"/>
              </a:lnSpc>
              <a:spcBef>
                <a:spcPts val="500"/>
              </a:spcBef>
              <a:buClr>
                <a:srgbClr val="000000"/>
              </a:buClr>
              <a:buSzPct val="75000"/>
              <a:buFont typeface="Wingdings" pitchFamily="2" charset="2"/>
              <a:buNone/>
            </a:pPr>
            <a:r>
              <a:rPr lang="en-US" sz="2000" dirty="0">
                <a:solidFill>
                  <a:srgbClr val="000000"/>
                </a:solidFill>
                <a:latin typeface="Tempus Sans ITC" pitchFamily="82" charset="0"/>
                <a:ea typeface="Arial Unicode MS" pitchFamily="34" charset="-128"/>
                <a:cs typeface="Arial Unicode MS" pitchFamily="34" charset="-128"/>
              </a:rPr>
              <a:t>	</a:t>
            </a:r>
            <a:r>
              <a:rPr lang="en-US" sz="2000" i="1" u="sng" dirty="0">
                <a:solidFill>
                  <a:srgbClr val="008000"/>
                </a:solidFill>
                <a:latin typeface="Tempus Sans ITC" pitchFamily="82" charset="0"/>
                <a:ea typeface="Arial Unicode MS" pitchFamily="34" charset="-128"/>
                <a:cs typeface="Arial Unicode MS" pitchFamily="34" charset="-128"/>
              </a:rPr>
              <a:t>[DATE]</a:t>
            </a:r>
            <a:r>
              <a:rPr lang="en-US" sz="2000" dirty="0">
                <a:solidFill>
                  <a:srgbClr val="000000"/>
                </a:solidFill>
                <a:latin typeface="Tempus Sans ITC" pitchFamily="82" charset="0"/>
                <a:ea typeface="Arial Unicode MS" pitchFamily="34" charset="-128"/>
                <a:cs typeface="Arial Unicode MS" pitchFamily="34" charset="-128"/>
              </a:rPr>
              <a:t> 				May, 1994 .</a:t>
            </a:r>
          </a:p>
          <a:p>
            <a:pPr>
              <a:lnSpc>
                <a:spcPct val="97000"/>
              </a:lnSpc>
              <a:spcBef>
                <a:spcPts val="500"/>
              </a:spcBef>
              <a:buClr>
                <a:srgbClr val="000000"/>
              </a:buClr>
              <a:buSzPct val="75000"/>
              <a:buFont typeface="Wingdings" pitchFamily="2" charset="2"/>
              <a:buNone/>
            </a:pPr>
            <a:endParaRPr lang="en-US" sz="2000" dirty="0">
              <a:solidFill>
                <a:srgbClr val="000000"/>
              </a:solidFill>
              <a:latin typeface="Tempus Sans ITC" pitchFamily="82" charset="0"/>
              <a:ea typeface="Arial Unicode MS" pitchFamily="34" charset="-128"/>
              <a:cs typeface="Arial Unicode MS" pitchFamily="34" charset="-128"/>
            </a:endParaRPr>
          </a:p>
        </p:txBody>
      </p:sp>
      <p:sp>
        <p:nvSpPr>
          <p:cNvPr id="1282053" name="Text Box 3"/>
          <p:cNvSpPr txBox="1">
            <a:spLocks noChangeArrowheads="1"/>
          </p:cNvSpPr>
          <p:nvPr/>
        </p:nvSpPr>
        <p:spPr bwMode="auto">
          <a:xfrm>
            <a:off x="152400" y="455613"/>
            <a:ext cx="82296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1pPr>
            <a:lvl2pPr marL="742950" indent="-28575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2pPr>
            <a:lvl3pPr marL="11430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3pPr>
            <a:lvl4pPr marL="16002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4pPr>
            <a:lvl5pPr marL="20574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5pPr>
            <a:lvl6pPr marL="25146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6pPr>
            <a:lvl7pPr marL="29718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7pPr>
            <a:lvl8pPr marL="34290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8pPr>
            <a:lvl9pPr marL="38862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9pPr>
          </a:lstStyle>
          <a:p>
            <a:pPr>
              <a:lnSpc>
                <a:spcPct val="104000"/>
              </a:lnSpc>
              <a:buClr>
                <a:srgbClr val="000000"/>
              </a:buClr>
              <a:buSzPct val="100000"/>
              <a:buFont typeface="Arial" charset="0"/>
              <a:buNone/>
            </a:pPr>
            <a:r>
              <a:rPr lang="en-US" sz="2800">
                <a:solidFill>
                  <a:srgbClr val="000000"/>
                </a:solidFill>
                <a:latin typeface="Arial" charset="0"/>
                <a:ea typeface="Arial Unicode MS" pitchFamily="34" charset="-128"/>
                <a:cs typeface="Arial Unicode MS" pitchFamily="34" charset="-128"/>
              </a:rPr>
              <a:t>Information Extraction </a:t>
            </a:r>
            <a:r>
              <a:rPr lang="en-US" sz="2800">
                <a:solidFill>
                  <a:srgbClr val="FF0000"/>
                </a:solidFill>
                <a:latin typeface="Arial" charset="0"/>
                <a:ea typeface="Arial Unicode MS" pitchFamily="34" charset="-128"/>
                <a:cs typeface="Arial Unicode MS" pitchFamily="34" charset="-128"/>
              </a:rPr>
              <a:t>with Constraints</a:t>
            </a:r>
          </a:p>
        </p:txBody>
      </p:sp>
      <p:sp>
        <p:nvSpPr>
          <p:cNvPr id="10244" name="Oval 4"/>
          <p:cNvSpPr>
            <a:spLocks noChangeArrowheads="1"/>
          </p:cNvSpPr>
          <p:nvPr/>
        </p:nvSpPr>
        <p:spPr bwMode="auto">
          <a:xfrm>
            <a:off x="5343525" y="2505075"/>
            <a:ext cx="457200" cy="533400"/>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0245" name="Oval 5"/>
          <p:cNvSpPr>
            <a:spLocks noChangeArrowheads="1"/>
          </p:cNvSpPr>
          <p:nvPr/>
        </p:nvSpPr>
        <p:spPr bwMode="auto">
          <a:xfrm>
            <a:off x="6029325" y="3190875"/>
            <a:ext cx="457200" cy="533400"/>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0246" name="Oval 6"/>
          <p:cNvSpPr>
            <a:spLocks noChangeArrowheads="1"/>
          </p:cNvSpPr>
          <p:nvPr/>
        </p:nvSpPr>
        <p:spPr bwMode="auto">
          <a:xfrm>
            <a:off x="4429125" y="3571875"/>
            <a:ext cx="457200" cy="533400"/>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0247" name="Oval 7"/>
          <p:cNvSpPr>
            <a:spLocks noChangeArrowheads="1"/>
          </p:cNvSpPr>
          <p:nvPr/>
        </p:nvSpPr>
        <p:spPr bwMode="auto">
          <a:xfrm>
            <a:off x="6867525" y="3952875"/>
            <a:ext cx="457200" cy="533400"/>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282059" name="Rectangle 11"/>
          <p:cNvSpPr>
            <a:spLocks noChangeArrowheads="1"/>
          </p:cNvSpPr>
          <p:nvPr/>
        </p:nvSpPr>
        <p:spPr bwMode="auto">
          <a:xfrm>
            <a:off x="1066800" y="4724400"/>
            <a:ext cx="7162800" cy="1752600"/>
          </a:xfrm>
          <a:prstGeom prst="rect">
            <a:avLst/>
          </a:prstGeom>
          <a:solidFill>
            <a:srgbClr val="FFFF66"/>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buClr>
                <a:schemeClr val="bg2"/>
              </a:buClr>
              <a:buSzPct val="75000"/>
              <a:buFont typeface="Wingdings" pitchFamily="2" charset="2"/>
              <a:buNone/>
            </a:pPr>
            <a:r>
              <a:rPr lang="en-US" sz="2000" b="1" dirty="0">
                <a:solidFill>
                  <a:srgbClr val="0033CC"/>
                </a:solidFill>
                <a:latin typeface="Calibri" pitchFamily="34" charset="0"/>
              </a:rPr>
              <a:t>Constrained Conditional Models Allow:</a:t>
            </a:r>
          </a:p>
          <a:p>
            <a:pPr marL="342900" indent="-342900">
              <a:lnSpc>
                <a:spcPct val="90000"/>
              </a:lnSpc>
              <a:spcBef>
                <a:spcPct val="20000"/>
              </a:spcBef>
              <a:buClr>
                <a:schemeClr val="bg2"/>
              </a:buClr>
              <a:buSzPct val="75000"/>
              <a:buFont typeface="Wingdings" pitchFamily="2" charset="2"/>
              <a:buChar char="n"/>
            </a:pPr>
            <a:r>
              <a:rPr lang="en-US" sz="2000" b="1" dirty="0">
                <a:latin typeface="Calibri" pitchFamily="34" charset="0"/>
              </a:rPr>
              <a:t>Learning a simple model </a:t>
            </a:r>
          </a:p>
          <a:p>
            <a:pPr marL="342900" indent="-342900">
              <a:lnSpc>
                <a:spcPct val="90000"/>
              </a:lnSpc>
              <a:spcBef>
                <a:spcPct val="20000"/>
              </a:spcBef>
              <a:buClr>
                <a:schemeClr val="bg2"/>
              </a:buClr>
              <a:buSzPct val="75000"/>
              <a:buFont typeface="Wingdings" pitchFamily="2" charset="2"/>
              <a:buChar char="n"/>
            </a:pPr>
            <a:r>
              <a:rPr lang="en-US" sz="2000" b="1" dirty="0" smtClean="0">
                <a:latin typeface="Calibri" pitchFamily="34" charset="0"/>
              </a:rPr>
              <a:t>Making </a:t>
            </a:r>
            <a:r>
              <a:rPr lang="en-US" sz="2000" b="1" dirty="0">
                <a:latin typeface="Calibri" pitchFamily="34" charset="0"/>
              </a:rPr>
              <a:t>decisions with a more complex model</a:t>
            </a:r>
          </a:p>
          <a:p>
            <a:pPr marL="342900" indent="-342900">
              <a:lnSpc>
                <a:spcPct val="90000"/>
              </a:lnSpc>
              <a:spcBef>
                <a:spcPct val="20000"/>
              </a:spcBef>
              <a:buClr>
                <a:schemeClr val="bg2"/>
              </a:buClr>
              <a:buSzPct val="75000"/>
              <a:buFont typeface="Wingdings" pitchFamily="2" charset="2"/>
              <a:buChar char="n"/>
            </a:pPr>
            <a:r>
              <a:rPr lang="en-US" sz="2000" b="1" dirty="0">
                <a:latin typeface="Calibri" pitchFamily="34" charset="0"/>
              </a:rPr>
              <a:t>Accomplished by directly incorporating constraints to </a:t>
            </a:r>
            <a:r>
              <a:rPr lang="en-US" sz="2000" b="1" dirty="0" smtClean="0">
                <a:latin typeface="Calibri" pitchFamily="34" charset="0"/>
              </a:rPr>
              <a:t>bias/re-rank </a:t>
            </a:r>
            <a:r>
              <a:rPr lang="en-US" sz="2000" b="1" dirty="0">
                <a:latin typeface="Calibri" pitchFamily="34" charset="0"/>
              </a:rPr>
              <a:t>decisions made by the simpler model</a:t>
            </a:r>
            <a:endParaRPr lang="en-US" sz="2000" dirty="0">
              <a:latin typeface="Calibri"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grpId="0" nodeType="clickEffect">
                                  <p:stCondLst>
                                    <p:cond delay="0"/>
                                  </p:stCondLst>
                                  <p:childTnLst>
                                    <p:set>
                                      <p:cBhvr additive="repl">
                                        <p:cTn id="6" dur="1" fill="hold">
                                          <p:stCondLst>
                                            <p:cond delay="0"/>
                                          </p:stCondLst>
                                        </p:cTn>
                                        <p:tgtEl>
                                          <p:spTgt spid="10244"/>
                                        </p:tgtEl>
                                        <p:attrNameLst>
                                          <p:attrName>style.visibility</p:attrName>
                                        </p:attrNameLst>
                                      </p:cBhvr>
                                      <p:to>
                                        <p:strVal val="visible"/>
                                      </p:to>
                                    </p:set>
                                  </p:childTnLst>
                                </p:cTn>
                              </p:par>
                              <p:par>
                                <p:cTn id="7" presetID="1" presetClass="entr" fill="hold" grpId="0" nodeType="withEffect">
                                  <p:stCondLst>
                                    <p:cond delay="0"/>
                                  </p:stCondLst>
                                  <p:childTnLst>
                                    <p:set>
                                      <p:cBhvr additive="repl">
                                        <p:cTn id="8" dur="1" fill="hold">
                                          <p:stCondLst>
                                            <p:cond delay="0"/>
                                          </p:stCondLst>
                                        </p:cTn>
                                        <p:tgtEl>
                                          <p:spTgt spid="10246"/>
                                        </p:tgtEl>
                                        <p:attrNameLst>
                                          <p:attrName>style.visibility</p:attrName>
                                        </p:attrNameLst>
                                      </p:cBhvr>
                                      <p:to>
                                        <p:strVal val="visible"/>
                                      </p:to>
                                    </p:set>
                                  </p:childTnLst>
                                </p:cTn>
                              </p:par>
                              <p:par>
                                <p:cTn id="9" presetID="1" presetClass="entr" fill="hold" grpId="0" nodeType="withEffect">
                                  <p:stCondLst>
                                    <p:cond delay="0"/>
                                  </p:stCondLst>
                                  <p:childTnLst>
                                    <p:set>
                                      <p:cBhvr additive="repl">
                                        <p:cTn id="10" dur="1" fill="hold">
                                          <p:stCondLst>
                                            <p:cond delay="0"/>
                                          </p:stCondLst>
                                        </p:cTn>
                                        <p:tgtEl>
                                          <p:spTgt spid="10245"/>
                                        </p:tgtEl>
                                        <p:attrNameLst>
                                          <p:attrName>style.visibility</p:attrName>
                                        </p:attrNameLst>
                                      </p:cBhvr>
                                      <p:to>
                                        <p:strVal val="visible"/>
                                      </p:to>
                                    </p:set>
                                  </p:childTnLst>
                                </p:cTn>
                              </p:par>
                              <p:par>
                                <p:cTn id="11" presetID="1" presetClass="entr" fill="hold" grpId="0" nodeType="withEffect">
                                  <p:stCondLst>
                                    <p:cond delay="0"/>
                                  </p:stCondLst>
                                  <p:childTnLst>
                                    <p:set>
                                      <p:cBhvr additive="repl">
                                        <p:cTn id="12" dur="1" fill="hold">
                                          <p:stCondLst>
                                            <p:cond delay="0"/>
                                          </p:stCondLst>
                                        </p:cTn>
                                        <p:tgtEl>
                                          <p:spTgt spid="10247"/>
                                        </p:tgtEl>
                                        <p:attrNameLst>
                                          <p:attrName>style.visibility</p:attrName>
                                        </p:attrNameLst>
                                      </p:cBhvr>
                                      <p:to>
                                        <p:strVal val="visible"/>
                                      </p:to>
                                    </p:set>
                                  </p:childTnLst>
                                </p:cTn>
                              </p:par>
                              <p:par>
                                <p:cTn id="13" presetID="1" presetClass="entr" fill="hold" nodeType="withEffect">
                                  <p:stCondLst>
                                    <p:cond delay="0"/>
                                  </p:stCondLst>
                                  <p:childTnLst>
                                    <p:set>
                                      <p:cBhvr additive="repl">
                                        <p:cTn id="14" dur="1" fill="hold">
                                          <p:stCondLst>
                                            <p:cond delay="0"/>
                                          </p:stCondLst>
                                        </p:cTn>
                                        <p:tgtEl>
                                          <p:spTgt spid="10242">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820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animBg="1"/>
      <p:bldP spid="10245" grpId="0" animBg="1"/>
      <p:bldP spid="10246" grpId="0" animBg="1"/>
      <p:bldP spid="10247" grpId="0" animBg="1"/>
      <p:bldP spid="128205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Slide Number Placeholder 2"/>
          <p:cNvSpPr>
            <a:spLocks noGrp="1"/>
          </p:cNvSpPr>
          <p:nvPr>
            <p:ph type="sldNum" sz="quarter" idx="11"/>
          </p:nvPr>
        </p:nvSpPr>
        <p:spPr/>
        <p:txBody>
          <a:bodyPr/>
          <a:lstStyle/>
          <a:p>
            <a:r>
              <a:rPr lang="en-US" altLang="zh-TW"/>
              <a:t>1: </a:t>
            </a:r>
            <a:fld id="{735F2D2D-C5E8-42B1-8C18-322E1FE6B29B}" type="slidenum">
              <a:rPr lang="en-US" altLang="zh-TW"/>
              <a:pPr/>
              <a:t>12</a:t>
            </a:fld>
            <a:endParaRPr lang="en-US" altLang="zh-TW"/>
          </a:p>
        </p:txBody>
      </p:sp>
      <p:sp>
        <p:nvSpPr>
          <p:cNvPr id="579586" name="Rectangle 2"/>
          <p:cNvSpPr>
            <a:spLocks noGrp="1" noChangeArrowheads="1"/>
          </p:cNvSpPr>
          <p:nvPr>
            <p:ph type="body" idx="4294967295"/>
          </p:nvPr>
        </p:nvSpPr>
        <p:spPr>
          <a:xfrm>
            <a:off x="457200" y="1295400"/>
            <a:ext cx="8231188" cy="4575175"/>
          </a:xfrm>
        </p:spPr>
        <p:txBody>
          <a:bodyPr lIns="0" tIns="0" rIns="0" bIns="0"/>
          <a:lstStyle/>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1800" dirty="0"/>
              <a:t>Random Variables</a:t>
            </a:r>
            <a:r>
              <a:rPr lang="en-GB" sz="1800" dirty="0">
                <a:solidFill>
                  <a:srgbClr val="0000FF"/>
                </a:solidFill>
              </a:rPr>
              <a:t> Y:</a:t>
            </a: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1800" dirty="0">
              <a:solidFill>
                <a:srgbClr val="0000FF"/>
              </a:solidFill>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1800" dirty="0">
                <a:solidFill>
                  <a:srgbClr val="0000FF"/>
                </a:solidFill>
              </a:rPr>
              <a:t>Conditional Distributions</a:t>
            </a:r>
            <a:r>
              <a:rPr lang="en-GB" sz="1800" dirty="0"/>
              <a:t> </a:t>
            </a:r>
            <a:r>
              <a:rPr lang="en-GB" sz="1800" dirty="0">
                <a:solidFill>
                  <a:srgbClr val="0033CC"/>
                </a:solidFill>
              </a:rPr>
              <a:t>P</a:t>
            </a:r>
            <a:r>
              <a:rPr lang="en-GB" sz="1800" dirty="0"/>
              <a:t> (learned by models/classifiers) </a:t>
            </a: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1800" dirty="0"/>
              <a:t>Constraints</a:t>
            </a:r>
            <a:r>
              <a:rPr lang="en-GB" sz="1800" dirty="0">
                <a:solidFill>
                  <a:srgbClr val="0000FF"/>
                </a:solidFill>
              </a:rPr>
              <a:t> C</a:t>
            </a:r>
            <a:r>
              <a:rPr lang="en-GB" sz="1800" dirty="0"/>
              <a:t>– any Boolean function </a:t>
            </a:r>
          </a:p>
          <a:p>
            <a:pPr marL="377825" indent="-377825" defTabSz="1008063">
              <a:lnSpc>
                <a:spcPct val="90000"/>
              </a:lnSpc>
              <a:buFont typeface="Wingdings" pitchFamily="2" charset="2"/>
              <a:buNone/>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1800" dirty="0"/>
              <a:t>      		defined over partial assignments  (possibly:  + weights </a:t>
            </a:r>
            <a:r>
              <a:rPr lang="en-GB" sz="1800" dirty="0">
                <a:solidFill>
                  <a:srgbClr val="0033CC"/>
                </a:solidFill>
              </a:rPr>
              <a:t>W</a:t>
            </a:r>
            <a:r>
              <a:rPr lang="en-GB" sz="1800" dirty="0"/>
              <a:t> )</a:t>
            </a:r>
          </a:p>
          <a:p>
            <a:pPr marL="377825" indent="-377825" defTabSz="1008063">
              <a:lnSpc>
                <a:spcPct val="90000"/>
              </a:lnSpc>
              <a:buFont typeface="Wingdings" pitchFamily="2" charset="2"/>
              <a:buNone/>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altLang="zh-TW" sz="1800" dirty="0">
              <a:ea typeface="Arial Unicode MS" pitchFamily="34" charset="-128"/>
              <a:cs typeface="Arial Unicode MS" pitchFamily="34" charset="-128"/>
            </a:endParaRP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dirty="0">
                <a:solidFill>
                  <a:srgbClr val="0066FF"/>
                </a:solidFill>
              </a:rPr>
              <a:t>Goal:</a:t>
            </a:r>
            <a:r>
              <a:rPr lang="en-GB" sz="2000" dirty="0"/>
              <a:t>  Find </a:t>
            </a:r>
            <a:r>
              <a:rPr lang="en-GB" altLang="zh-TW" sz="2000" dirty="0">
                <a:ea typeface="Arial Unicode MS" pitchFamily="34" charset="-128"/>
                <a:cs typeface="Arial Unicode MS" pitchFamily="34" charset="-128"/>
              </a:rPr>
              <a:t>the </a:t>
            </a:r>
            <a:r>
              <a:rPr lang="en-GB" sz="2000" dirty="0"/>
              <a:t>“best” assignment</a:t>
            </a:r>
          </a:p>
          <a:p>
            <a:pPr marL="819150" lvl="1" indent="-315913"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b="1" dirty="0"/>
              <a:t>The assignment that achieves the highest global performance.</a:t>
            </a: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dirty="0"/>
              <a:t>This is an Integer Programming Problem</a:t>
            </a:r>
          </a:p>
        </p:txBody>
      </p:sp>
      <p:sp>
        <p:nvSpPr>
          <p:cNvPr id="1284100" name="Rectangle 3"/>
          <p:cNvSpPr>
            <a:spLocks noGrp="1" noChangeArrowheads="1"/>
          </p:cNvSpPr>
          <p:nvPr>
            <p:ph type="title" idx="4294967295"/>
          </p:nvPr>
        </p:nvSpPr>
        <p:spPr/>
        <p:txBody>
          <a:bodyPr/>
          <a:lstStyle/>
          <a:p>
            <a:r>
              <a:rPr lang="en-US" altLang="zh-TW" dirty="0">
                <a:ea typeface="Arial Unicode MS" pitchFamily="34" charset="-128"/>
                <a:cs typeface="Arial Unicode MS" pitchFamily="34" charset="-128"/>
              </a:rPr>
              <a:t>Problem Setting</a:t>
            </a:r>
          </a:p>
        </p:txBody>
      </p:sp>
      <p:sp>
        <p:nvSpPr>
          <p:cNvPr id="579592" name="Oval 8"/>
          <p:cNvSpPr>
            <a:spLocks noChangeArrowheads="1"/>
          </p:cNvSpPr>
          <p:nvPr/>
        </p:nvSpPr>
        <p:spPr bwMode="auto">
          <a:xfrm>
            <a:off x="6688138" y="1981200"/>
            <a:ext cx="609600" cy="609600"/>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7</a:t>
            </a:r>
          </a:p>
        </p:txBody>
      </p:sp>
      <p:grpSp>
        <p:nvGrpSpPr>
          <p:cNvPr id="2" name="Group 54"/>
          <p:cNvGrpSpPr>
            <a:grpSpLocks/>
          </p:cNvGrpSpPr>
          <p:nvPr/>
        </p:nvGrpSpPr>
        <p:grpSpPr bwMode="auto">
          <a:xfrm>
            <a:off x="2344738" y="1295400"/>
            <a:ext cx="6324600" cy="1295400"/>
            <a:chOff x="1477" y="816"/>
            <a:chExt cx="3984" cy="816"/>
          </a:xfrm>
        </p:grpSpPr>
        <p:sp>
          <p:nvSpPr>
            <p:cNvPr id="1284103" name="Oval 5"/>
            <p:cNvSpPr>
              <a:spLocks noChangeArrowheads="1"/>
            </p:cNvSpPr>
            <p:nvPr/>
          </p:nvSpPr>
          <p:spPr bwMode="auto">
            <a:xfrm>
              <a:off x="1477" y="1248"/>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4</a:t>
              </a:r>
            </a:p>
          </p:txBody>
        </p:sp>
        <p:sp>
          <p:nvSpPr>
            <p:cNvPr id="1284104" name="Oval 6"/>
            <p:cNvSpPr>
              <a:spLocks noChangeArrowheads="1"/>
            </p:cNvSpPr>
            <p:nvPr/>
          </p:nvSpPr>
          <p:spPr bwMode="auto">
            <a:xfrm>
              <a:off x="2485" y="1248"/>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5</a:t>
              </a:r>
            </a:p>
          </p:txBody>
        </p:sp>
        <p:sp>
          <p:nvSpPr>
            <p:cNvPr id="1284105" name="Oval 7"/>
            <p:cNvSpPr>
              <a:spLocks noChangeArrowheads="1"/>
            </p:cNvSpPr>
            <p:nvPr/>
          </p:nvSpPr>
          <p:spPr bwMode="auto">
            <a:xfrm>
              <a:off x="3349" y="1248"/>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6</a:t>
              </a:r>
            </a:p>
          </p:txBody>
        </p:sp>
        <p:sp>
          <p:nvSpPr>
            <p:cNvPr id="1284106" name="Oval 9"/>
            <p:cNvSpPr>
              <a:spLocks noChangeArrowheads="1"/>
            </p:cNvSpPr>
            <p:nvPr/>
          </p:nvSpPr>
          <p:spPr bwMode="auto">
            <a:xfrm>
              <a:off x="5077" y="1248"/>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8</a:t>
              </a:r>
            </a:p>
          </p:txBody>
        </p:sp>
        <p:sp>
          <p:nvSpPr>
            <p:cNvPr id="1284107" name="Oval 10"/>
            <p:cNvSpPr>
              <a:spLocks noChangeArrowheads="1"/>
            </p:cNvSpPr>
            <p:nvPr/>
          </p:nvSpPr>
          <p:spPr bwMode="auto">
            <a:xfrm>
              <a:off x="2101" y="816"/>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1</a:t>
              </a:r>
            </a:p>
          </p:txBody>
        </p:sp>
        <p:sp>
          <p:nvSpPr>
            <p:cNvPr id="1284108" name="Oval 11"/>
            <p:cNvSpPr>
              <a:spLocks noChangeArrowheads="1"/>
            </p:cNvSpPr>
            <p:nvPr/>
          </p:nvSpPr>
          <p:spPr bwMode="auto">
            <a:xfrm>
              <a:off x="3541" y="816"/>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2</a:t>
              </a:r>
            </a:p>
          </p:txBody>
        </p:sp>
        <p:sp>
          <p:nvSpPr>
            <p:cNvPr id="1284109" name="Oval 12"/>
            <p:cNvSpPr>
              <a:spLocks noChangeArrowheads="1"/>
            </p:cNvSpPr>
            <p:nvPr/>
          </p:nvSpPr>
          <p:spPr bwMode="auto">
            <a:xfrm>
              <a:off x="4981" y="816"/>
              <a:ext cx="384" cy="384"/>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3</a:t>
              </a:r>
            </a:p>
          </p:txBody>
        </p:sp>
      </p:grpSp>
      <p:grpSp>
        <p:nvGrpSpPr>
          <p:cNvPr id="3" name="Group 13"/>
          <p:cNvGrpSpPr>
            <a:grpSpLocks/>
          </p:cNvGrpSpPr>
          <p:nvPr/>
        </p:nvGrpSpPr>
        <p:grpSpPr bwMode="auto">
          <a:xfrm>
            <a:off x="4021138" y="457200"/>
            <a:ext cx="4648200" cy="685800"/>
            <a:chOff x="2533" y="288"/>
            <a:chExt cx="2928" cy="432"/>
          </a:xfrm>
        </p:grpSpPr>
        <p:grpSp>
          <p:nvGrpSpPr>
            <p:cNvPr id="1284111" name="Group 14"/>
            <p:cNvGrpSpPr>
              <a:grpSpLocks/>
            </p:cNvGrpSpPr>
            <p:nvPr/>
          </p:nvGrpSpPr>
          <p:grpSpPr bwMode="auto">
            <a:xfrm>
              <a:off x="2533" y="288"/>
              <a:ext cx="203" cy="432"/>
              <a:chOff x="1191" y="864"/>
              <a:chExt cx="203" cy="432"/>
            </a:xfrm>
          </p:grpSpPr>
          <p:sp>
            <p:nvSpPr>
              <p:cNvPr id="1284112" name="Rectangle 15"/>
              <p:cNvSpPr>
                <a:spLocks noChangeArrowheads="1"/>
              </p:cNvSpPr>
              <p:nvPr/>
            </p:nvSpPr>
            <p:spPr bwMode="auto">
              <a:xfrm>
                <a:off x="1191" y="960"/>
                <a:ext cx="48" cy="3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284113" name="Rectangle 16"/>
              <p:cNvSpPr>
                <a:spLocks noChangeArrowheads="1"/>
              </p:cNvSpPr>
              <p:nvPr/>
            </p:nvSpPr>
            <p:spPr bwMode="auto">
              <a:xfrm>
                <a:off x="1244" y="1104"/>
                <a:ext cx="48" cy="192"/>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1284114" name="Rectangle 17"/>
              <p:cNvSpPr>
                <a:spLocks noChangeArrowheads="1"/>
              </p:cNvSpPr>
              <p:nvPr/>
            </p:nvSpPr>
            <p:spPr bwMode="auto">
              <a:xfrm>
                <a:off x="1298" y="1200"/>
                <a:ext cx="48" cy="96"/>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1284115" name="Rectangle 18"/>
              <p:cNvSpPr>
                <a:spLocks noChangeArrowheads="1"/>
              </p:cNvSpPr>
              <p:nvPr/>
            </p:nvSpPr>
            <p:spPr bwMode="auto">
              <a:xfrm>
                <a:off x="1346" y="864"/>
                <a:ext cx="48" cy="432"/>
              </a:xfrm>
              <a:prstGeom prst="rect">
                <a:avLst/>
              </a:prstGeom>
              <a:solidFill>
                <a:schemeClr val="hlink"/>
              </a:solidFill>
              <a:ln w="9525">
                <a:solidFill>
                  <a:schemeClr val="tx1"/>
                </a:solidFill>
                <a:miter lim="800000"/>
                <a:headEnd/>
                <a:tailEnd/>
              </a:ln>
            </p:spPr>
            <p:txBody>
              <a:bodyPr wrap="none" anchor="ctr"/>
              <a:lstStyle/>
              <a:p>
                <a:pPr algn="ctr"/>
                <a:endParaRPr lang="en-US">
                  <a:solidFill>
                    <a:srgbClr val="00FF00"/>
                  </a:solidFill>
                </a:endParaRPr>
              </a:p>
            </p:txBody>
          </p:sp>
        </p:grpSp>
        <p:grpSp>
          <p:nvGrpSpPr>
            <p:cNvPr id="1284116" name="Group 19"/>
            <p:cNvGrpSpPr>
              <a:grpSpLocks/>
            </p:cNvGrpSpPr>
            <p:nvPr/>
          </p:nvGrpSpPr>
          <p:grpSpPr bwMode="auto">
            <a:xfrm>
              <a:off x="3750" y="288"/>
              <a:ext cx="263" cy="432"/>
              <a:chOff x="2629" y="864"/>
              <a:chExt cx="263" cy="432"/>
            </a:xfrm>
          </p:grpSpPr>
          <p:sp>
            <p:nvSpPr>
              <p:cNvPr id="1284117" name="Rectangle 20"/>
              <p:cNvSpPr>
                <a:spLocks noChangeArrowheads="1"/>
              </p:cNvSpPr>
              <p:nvPr/>
            </p:nvSpPr>
            <p:spPr bwMode="auto">
              <a:xfrm>
                <a:off x="2629" y="960"/>
                <a:ext cx="48" cy="3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284118" name="Rectangle 21"/>
              <p:cNvSpPr>
                <a:spLocks noChangeArrowheads="1"/>
              </p:cNvSpPr>
              <p:nvPr/>
            </p:nvSpPr>
            <p:spPr bwMode="auto">
              <a:xfrm>
                <a:off x="2682" y="1104"/>
                <a:ext cx="48" cy="192"/>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1284119" name="Rectangle 22"/>
              <p:cNvSpPr>
                <a:spLocks noChangeArrowheads="1"/>
              </p:cNvSpPr>
              <p:nvPr/>
            </p:nvSpPr>
            <p:spPr bwMode="auto">
              <a:xfrm>
                <a:off x="2736" y="1200"/>
                <a:ext cx="48" cy="96"/>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1284120" name="Rectangle 23"/>
              <p:cNvSpPr>
                <a:spLocks noChangeArrowheads="1"/>
              </p:cNvSpPr>
              <p:nvPr/>
            </p:nvSpPr>
            <p:spPr bwMode="auto">
              <a:xfrm>
                <a:off x="2784" y="864"/>
                <a:ext cx="48" cy="432"/>
              </a:xfrm>
              <a:prstGeom prst="rect">
                <a:avLst/>
              </a:prstGeom>
              <a:solidFill>
                <a:schemeClr val="hlink"/>
              </a:solidFill>
              <a:ln w="9525">
                <a:solidFill>
                  <a:schemeClr val="tx1"/>
                </a:solidFill>
                <a:miter lim="800000"/>
                <a:headEnd/>
                <a:tailEnd/>
              </a:ln>
            </p:spPr>
            <p:txBody>
              <a:bodyPr wrap="none" anchor="ctr"/>
              <a:lstStyle/>
              <a:p>
                <a:pPr algn="ctr"/>
                <a:endParaRPr lang="en-US">
                  <a:solidFill>
                    <a:srgbClr val="00FF00"/>
                  </a:solidFill>
                </a:endParaRPr>
              </a:p>
            </p:txBody>
          </p:sp>
          <p:sp>
            <p:nvSpPr>
              <p:cNvPr id="1284121" name="Rectangle 24"/>
              <p:cNvSpPr>
                <a:spLocks noChangeArrowheads="1"/>
              </p:cNvSpPr>
              <p:nvPr/>
            </p:nvSpPr>
            <p:spPr bwMode="auto">
              <a:xfrm flipH="1">
                <a:off x="2838" y="1051"/>
                <a:ext cx="54" cy="245"/>
              </a:xfrm>
              <a:prstGeom prst="rect">
                <a:avLst/>
              </a:prstGeom>
              <a:solidFill>
                <a:schemeClr val="folHlink"/>
              </a:solidFill>
              <a:ln w="9525">
                <a:solidFill>
                  <a:schemeClr val="tx1"/>
                </a:solidFill>
                <a:miter lim="800000"/>
                <a:headEnd/>
                <a:tailEnd/>
              </a:ln>
            </p:spPr>
            <p:txBody>
              <a:bodyPr wrap="none" anchor="ctr"/>
              <a:lstStyle/>
              <a:p>
                <a:pPr algn="ctr"/>
                <a:endParaRPr lang="en-US">
                  <a:solidFill>
                    <a:srgbClr val="00FF00"/>
                  </a:solidFill>
                </a:endParaRPr>
              </a:p>
            </p:txBody>
          </p:sp>
        </p:grpSp>
        <p:grpSp>
          <p:nvGrpSpPr>
            <p:cNvPr id="1284122" name="Group 25"/>
            <p:cNvGrpSpPr>
              <a:grpSpLocks/>
            </p:cNvGrpSpPr>
            <p:nvPr/>
          </p:nvGrpSpPr>
          <p:grpSpPr bwMode="auto">
            <a:xfrm>
              <a:off x="5125" y="288"/>
              <a:ext cx="336" cy="432"/>
              <a:chOff x="4004" y="864"/>
              <a:chExt cx="336" cy="432"/>
            </a:xfrm>
          </p:grpSpPr>
          <p:sp>
            <p:nvSpPr>
              <p:cNvPr id="1284123" name="Rectangle 26"/>
              <p:cNvSpPr>
                <a:spLocks noChangeArrowheads="1"/>
              </p:cNvSpPr>
              <p:nvPr/>
            </p:nvSpPr>
            <p:spPr bwMode="auto">
              <a:xfrm>
                <a:off x="4069" y="960"/>
                <a:ext cx="48" cy="3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284124" name="Rectangle 27"/>
              <p:cNvSpPr>
                <a:spLocks noChangeArrowheads="1"/>
              </p:cNvSpPr>
              <p:nvPr/>
            </p:nvSpPr>
            <p:spPr bwMode="auto">
              <a:xfrm>
                <a:off x="4122" y="1104"/>
                <a:ext cx="48" cy="192"/>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1284125" name="Rectangle 28"/>
              <p:cNvSpPr>
                <a:spLocks noChangeArrowheads="1"/>
              </p:cNvSpPr>
              <p:nvPr/>
            </p:nvSpPr>
            <p:spPr bwMode="auto">
              <a:xfrm>
                <a:off x="4176" y="1200"/>
                <a:ext cx="48" cy="96"/>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1284126" name="Rectangle 29"/>
              <p:cNvSpPr>
                <a:spLocks noChangeArrowheads="1"/>
              </p:cNvSpPr>
              <p:nvPr/>
            </p:nvSpPr>
            <p:spPr bwMode="auto">
              <a:xfrm>
                <a:off x="4224" y="864"/>
                <a:ext cx="48" cy="432"/>
              </a:xfrm>
              <a:prstGeom prst="rect">
                <a:avLst/>
              </a:prstGeom>
              <a:solidFill>
                <a:schemeClr val="hlink"/>
              </a:solidFill>
              <a:ln w="9525">
                <a:solidFill>
                  <a:schemeClr val="tx1"/>
                </a:solidFill>
                <a:miter lim="800000"/>
                <a:headEnd/>
                <a:tailEnd/>
              </a:ln>
            </p:spPr>
            <p:txBody>
              <a:bodyPr wrap="none" anchor="ctr"/>
              <a:lstStyle/>
              <a:p>
                <a:pPr algn="ctr"/>
                <a:endParaRPr lang="en-US">
                  <a:solidFill>
                    <a:srgbClr val="00FF00"/>
                  </a:solidFill>
                </a:endParaRPr>
              </a:p>
            </p:txBody>
          </p:sp>
          <p:sp>
            <p:nvSpPr>
              <p:cNvPr id="1284127" name="Rectangle 30"/>
              <p:cNvSpPr>
                <a:spLocks noChangeArrowheads="1"/>
              </p:cNvSpPr>
              <p:nvPr/>
            </p:nvSpPr>
            <p:spPr bwMode="auto">
              <a:xfrm flipH="1">
                <a:off x="4004" y="1051"/>
                <a:ext cx="54" cy="245"/>
              </a:xfrm>
              <a:prstGeom prst="rect">
                <a:avLst/>
              </a:prstGeom>
              <a:solidFill>
                <a:srgbClr val="66FFCC"/>
              </a:solidFill>
              <a:ln w="9525">
                <a:solidFill>
                  <a:schemeClr val="tx1"/>
                </a:solidFill>
                <a:miter lim="800000"/>
                <a:headEnd/>
                <a:tailEnd/>
              </a:ln>
            </p:spPr>
            <p:txBody>
              <a:bodyPr wrap="none" anchor="ctr"/>
              <a:lstStyle/>
              <a:p>
                <a:pPr algn="ctr"/>
                <a:endParaRPr lang="en-US">
                  <a:solidFill>
                    <a:srgbClr val="00FF00"/>
                  </a:solidFill>
                </a:endParaRPr>
              </a:p>
            </p:txBody>
          </p:sp>
          <p:sp>
            <p:nvSpPr>
              <p:cNvPr id="1284128" name="Rectangle 31"/>
              <p:cNvSpPr>
                <a:spLocks noChangeArrowheads="1"/>
              </p:cNvSpPr>
              <p:nvPr/>
            </p:nvSpPr>
            <p:spPr bwMode="auto">
              <a:xfrm flipH="1">
                <a:off x="4286" y="1051"/>
                <a:ext cx="54" cy="245"/>
              </a:xfrm>
              <a:prstGeom prst="rect">
                <a:avLst/>
              </a:prstGeom>
              <a:solidFill>
                <a:srgbClr val="FF0000"/>
              </a:solidFill>
              <a:ln w="9525">
                <a:solidFill>
                  <a:schemeClr val="tx1"/>
                </a:solidFill>
                <a:miter lim="800000"/>
                <a:headEnd/>
                <a:tailEnd/>
              </a:ln>
            </p:spPr>
            <p:txBody>
              <a:bodyPr wrap="none" anchor="ctr"/>
              <a:lstStyle/>
              <a:p>
                <a:pPr algn="ctr"/>
                <a:endParaRPr lang="en-US">
                  <a:solidFill>
                    <a:srgbClr val="00FF00"/>
                  </a:solidFill>
                </a:endParaRPr>
              </a:p>
            </p:txBody>
          </p:sp>
        </p:grpSp>
      </p:grpSp>
      <p:sp>
        <p:nvSpPr>
          <p:cNvPr id="579616" name="Oval 32"/>
          <p:cNvSpPr>
            <a:spLocks noChangeArrowheads="1"/>
          </p:cNvSpPr>
          <p:nvPr/>
        </p:nvSpPr>
        <p:spPr bwMode="auto">
          <a:xfrm rot="3258883">
            <a:off x="2734469" y="694531"/>
            <a:ext cx="914400" cy="2420938"/>
          </a:xfrm>
          <a:prstGeom prst="ellipse">
            <a:avLst/>
          </a:pr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79617" name="Oval 33"/>
          <p:cNvSpPr>
            <a:spLocks noChangeArrowheads="1"/>
          </p:cNvSpPr>
          <p:nvPr/>
        </p:nvSpPr>
        <p:spPr bwMode="auto">
          <a:xfrm>
            <a:off x="5102225" y="1057275"/>
            <a:ext cx="3871913" cy="1905000"/>
          </a:xfrm>
          <a:prstGeom prst="ellipse">
            <a:avLst/>
          </a:prstGeom>
          <a:noFill/>
          <a:ln w="381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p>
        </p:txBody>
      </p:sp>
      <p:grpSp>
        <p:nvGrpSpPr>
          <p:cNvPr id="7" name="Group 34"/>
          <p:cNvGrpSpPr>
            <a:grpSpLocks/>
          </p:cNvGrpSpPr>
          <p:nvPr/>
        </p:nvGrpSpPr>
        <p:grpSpPr bwMode="auto">
          <a:xfrm>
            <a:off x="4173538" y="1192213"/>
            <a:ext cx="3810000" cy="560387"/>
            <a:chOff x="2640" y="943"/>
            <a:chExt cx="2400" cy="353"/>
          </a:xfrm>
        </p:grpSpPr>
        <p:sp>
          <p:nvSpPr>
            <p:cNvPr id="1284132" name="Text Box 35"/>
            <p:cNvSpPr txBox="1">
              <a:spLocks noChangeArrowheads="1"/>
            </p:cNvSpPr>
            <p:nvPr/>
          </p:nvSpPr>
          <p:spPr bwMode="auto">
            <a:xfrm>
              <a:off x="2640" y="1065"/>
              <a:ext cx="606" cy="231"/>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r>
                <a:rPr lang="en-US" sz="1800">
                  <a:solidFill>
                    <a:schemeClr val="tx2"/>
                  </a:solidFill>
                  <a:latin typeface="Arial" charset="0"/>
                </a:rPr>
                <a:t>C(y</a:t>
              </a:r>
              <a:r>
                <a:rPr lang="en-US" sz="1800" baseline="-25000">
                  <a:solidFill>
                    <a:schemeClr val="tx2"/>
                  </a:solidFill>
                  <a:latin typeface="Arial" charset="0"/>
                </a:rPr>
                <a:t>1</a:t>
              </a:r>
              <a:r>
                <a:rPr lang="en-US" sz="1800">
                  <a:solidFill>
                    <a:schemeClr val="tx2"/>
                  </a:solidFill>
                  <a:latin typeface="Arial" charset="0"/>
                </a:rPr>
                <a:t>,y</a:t>
              </a:r>
              <a:r>
                <a:rPr lang="en-US" sz="1800" baseline="-25000">
                  <a:solidFill>
                    <a:schemeClr val="tx2"/>
                  </a:solidFill>
                  <a:latin typeface="Arial" charset="0"/>
                </a:rPr>
                <a:t>4</a:t>
              </a:r>
              <a:r>
                <a:rPr lang="en-US" sz="1800">
                  <a:solidFill>
                    <a:schemeClr val="tx2"/>
                  </a:solidFill>
                  <a:latin typeface="Arial" charset="0"/>
                </a:rPr>
                <a:t>)</a:t>
              </a:r>
            </a:p>
          </p:txBody>
        </p:sp>
        <p:sp>
          <p:nvSpPr>
            <p:cNvPr id="1284133" name="Text Box 36"/>
            <p:cNvSpPr txBox="1">
              <a:spLocks noChangeArrowheads="1"/>
            </p:cNvSpPr>
            <p:nvPr/>
          </p:nvSpPr>
          <p:spPr bwMode="auto">
            <a:xfrm>
              <a:off x="3939" y="943"/>
              <a:ext cx="1101" cy="231"/>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r>
                <a:rPr lang="en-US" sz="1800">
                  <a:solidFill>
                    <a:schemeClr val="tx2"/>
                  </a:solidFill>
                  <a:latin typeface="Arial" charset="0"/>
                </a:rPr>
                <a:t>C(y</a:t>
              </a:r>
              <a:r>
                <a:rPr lang="en-US" sz="1800" baseline="-25000">
                  <a:solidFill>
                    <a:schemeClr val="tx2"/>
                  </a:solidFill>
                  <a:latin typeface="Arial" charset="0"/>
                </a:rPr>
                <a:t>2</a:t>
              </a:r>
              <a:r>
                <a:rPr lang="en-US" sz="1800">
                  <a:solidFill>
                    <a:schemeClr val="tx2"/>
                  </a:solidFill>
                  <a:latin typeface="Arial" charset="0"/>
                </a:rPr>
                <a:t>,y</a:t>
              </a:r>
              <a:r>
                <a:rPr lang="en-US" sz="1800" baseline="-25000">
                  <a:solidFill>
                    <a:schemeClr val="tx2"/>
                  </a:solidFill>
                  <a:latin typeface="Arial" charset="0"/>
                </a:rPr>
                <a:t>3</a:t>
              </a:r>
              <a:r>
                <a:rPr lang="en-US" sz="1800">
                  <a:solidFill>
                    <a:schemeClr val="tx2"/>
                  </a:solidFill>
                  <a:latin typeface="Arial" charset="0"/>
                </a:rPr>
                <a:t>,y</a:t>
              </a:r>
              <a:r>
                <a:rPr lang="en-US" sz="1800" baseline="-25000">
                  <a:solidFill>
                    <a:schemeClr val="tx2"/>
                  </a:solidFill>
                  <a:latin typeface="Arial" charset="0"/>
                </a:rPr>
                <a:t>6</a:t>
              </a:r>
              <a:r>
                <a:rPr lang="en-US" sz="1800">
                  <a:solidFill>
                    <a:schemeClr val="tx2"/>
                  </a:solidFill>
                  <a:latin typeface="Arial" charset="0"/>
                </a:rPr>
                <a:t>,y</a:t>
              </a:r>
              <a:r>
                <a:rPr lang="en-US" sz="1800" baseline="-25000">
                  <a:solidFill>
                    <a:schemeClr val="tx2"/>
                  </a:solidFill>
                  <a:latin typeface="Arial" charset="0"/>
                </a:rPr>
                <a:t>7</a:t>
              </a:r>
              <a:r>
                <a:rPr lang="en-US" sz="1800">
                  <a:solidFill>
                    <a:schemeClr val="tx2"/>
                  </a:solidFill>
                  <a:latin typeface="Arial" charset="0"/>
                </a:rPr>
                <a:t>,y</a:t>
              </a:r>
              <a:r>
                <a:rPr lang="en-US" sz="1800" baseline="-25000">
                  <a:solidFill>
                    <a:schemeClr val="tx2"/>
                  </a:solidFill>
                  <a:latin typeface="Arial" charset="0"/>
                </a:rPr>
                <a:t>8</a:t>
              </a:r>
              <a:r>
                <a:rPr lang="en-US" sz="1800">
                  <a:solidFill>
                    <a:schemeClr val="tx2"/>
                  </a:solidFill>
                  <a:latin typeface="Arial" charset="0"/>
                </a:rPr>
                <a:t>)</a:t>
              </a:r>
            </a:p>
          </p:txBody>
        </p:sp>
      </p:grpSp>
      <p:sp>
        <p:nvSpPr>
          <p:cNvPr id="579621" name="Rectangle 37"/>
          <p:cNvSpPr>
            <a:spLocks noChangeArrowheads="1"/>
          </p:cNvSpPr>
          <p:nvPr/>
        </p:nvSpPr>
        <p:spPr bwMode="auto">
          <a:xfrm>
            <a:off x="838200" y="5837238"/>
            <a:ext cx="6810198"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90000"/>
              </a:lnSpc>
              <a:spcBef>
                <a:spcPct val="20000"/>
              </a:spcBef>
            </a:pPr>
            <a:r>
              <a:rPr lang="en-US" altLang="zh-TW" sz="2400" dirty="0">
                <a:solidFill>
                  <a:srgbClr val="0033CC"/>
                </a:solidFill>
                <a:latin typeface="+mn-lt"/>
                <a:ea typeface="Arial Unicode MS" pitchFamily="34" charset="-128"/>
                <a:cs typeface="Arial Unicode MS" pitchFamily="34" charset="-128"/>
                <a:sym typeface="Symbol" pitchFamily="18" charset="2"/>
              </a:rPr>
              <a:t>Y*=</a:t>
            </a:r>
            <a:r>
              <a:rPr lang="en-US" altLang="zh-TW" sz="2400" dirty="0" err="1">
                <a:solidFill>
                  <a:srgbClr val="0033CC"/>
                </a:solidFill>
                <a:latin typeface="+mn-lt"/>
                <a:ea typeface="Arial Unicode MS" pitchFamily="34" charset="-128"/>
                <a:cs typeface="Arial Unicode MS" pitchFamily="34" charset="-128"/>
                <a:sym typeface="Symbol" pitchFamily="18" charset="2"/>
              </a:rPr>
              <a:t>argmax</a:t>
            </a:r>
            <a:r>
              <a:rPr lang="en-US" altLang="zh-TW" sz="2400" baseline="-25000" dirty="0" err="1">
                <a:solidFill>
                  <a:srgbClr val="FF0000"/>
                </a:solidFill>
                <a:latin typeface="+mn-lt"/>
                <a:ea typeface="Arial Unicode MS" pitchFamily="34" charset="-128"/>
                <a:cs typeface="Arial Unicode MS" pitchFamily="34" charset="-128"/>
                <a:sym typeface="Symbol" pitchFamily="18" charset="2"/>
              </a:rPr>
              <a:t>Y</a:t>
            </a:r>
            <a:r>
              <a:rPr lang="en-US" altLang="zh-TW" sz="2400" dirty="0">
                <a:solidFill>
                  <a:srgbClr val="0033CC"/>
                </a:solidFill>
                <a:latin typeface="+mn-lt"/>
                <a:ea typeface="Arial Unicode MS" pitchFamily="34" charset="-128"/>
                <a:cs typeface="Arial Unicode MS" pitchFamily="34" charset="-128"/>
                <a:sym typeface="Symbol" pitchFamily="18" charset="2"/>
              </a:rPr>
              <a:t> </a:t>
            </a:r>
            <a:r>
              <a:rPr lang="en-US" altLang="zh-TW" sz="2400" dirty="0">
                <a:solidFill>
                  <a:srgbClr val="0033CC"/>
                </a:solidFill>
                <a:latin typeface="+mn-lt"/>
                <a:ea typeface="Arial Unicode MS" pitchFamily="34" charset="-128"/>
                <a:cs typeface="Arial Unicode MS" pitchFamily="34" charset="-128"/>
              </a:rPr>
              <a:t>P</a:t>
            </a:r>
            <a:r>
              <a:rPr lang="en-US" altLang="zh-TW" sz="2400" dirty="0">
                <a:solidFill>
                  <a:srgbClr val="0033CC"/>
                </a:solidFill>
                <a:latin typeface="+mn-lt"/>
                <a:ea typeface="Arial Unicode MS" pitchFamily="34" charset="-128"/>
                <a:cs typeface="Arial Unicode MS" pitchFamily="34" charset="-128"/>
                <a:sym typeface="Symbol" pitchFamily="18" charset="2"/>
              </a:rPr>
              <a:t></a:t>
            </a:r>
            <a:r>
              <a:rPr lang="en-US" altLang="zh-TW" sz="2400" dirty="0">
                <a:solidFill>
                  <a:srgbClr val="0033CC"/>
                </a:solidFill>
                <a:latin typeface="+mn-lt"/>
                <a:ea typeface="Arial Unicode MS" pitchFamily="34" charset="-128"/>
                <a:cs typeface="Arial Unicode MS" pitchFamily="34" charset="-128"/>
              </a:rPr>
              <a:t>Y                </a:t>
            </a:r>
            <a:r>
              <a:rPr lang="en-US" altLang="zh-TW" sz="2400" dirty="0" smtClean="0">
                <a:solidFill>
                  <a:srgbClr val="0033CC"/>
                </a:solidFill>
                <a:latin typeface="+mn-lt"/>
                <a:ea typeface="Arial Unicode MS" pitchFamily="34" charset="-128"/>
                <a:cs typeface="Arial Unicode MS" pitchFamily="34" charset="-128"/>
              </a:rPr>
              <a:t>         </a:t>
            </a:r>
            <a:r>
              <a:rPr lang="en-US" altLang="zh-TW" sz="2400" dirty="0" smtClean="0">
                <a:solidFill>
                  <a:srgbClr val="0033CC"/>
                </a:solidFill>
                <a:latin typeface="+mn-lt"/>
                <a:ea typeface="Arial Unicode MS" pitchFamily="34" charset="-128"/>
                <a:cs typeface="Arial Unicode MS" pitchFamily="34" charset="-128"/>
                <a:sym typeface="Symbol" pitchFamily="18" charset="2"/>
              </a:rPr>
              <a:t>subject </a:t>
            </a:r>
            <a:r>
              <a:rPr lang="en-US" altLang="zh-TW" sz="2400" dirty="0">
                <a:solidFill>
                  <a:srgbClr val="0033CC"/>
                </a:solidFill>
                <a:latin typeface="+mn-lt"/>
                <a:ea typeface="Arial Unicode MS" pitchFamily="34" charset="-128"/>
                <a:cs typeface="Arial Unicode MS" pitchFamily="34" charset="-128"/>
                <a:sym typeface="Symbol" pitchFamily="18" charset="2"/>
              </a:rPr>
              <a:t>to constraints C</a:t>
            </a:r>
          </a:p>
        </p:txBody>
      </p:sp>
      <p:sp>
        <p:nvSpPr>
          <p:cNvPr id="579622" name="Freeform 38"/>
          <p:cNvSpPr>
            <a:spLocks/>
          </p:cNvSpPr>
          <p:nvPr/>
        </p:nvSpPr>
        <p:spPr bwMode="auto">
          <a:xfrm>
            <a:off x="2209800" y="4876800"/>
            <a:ext cx="1257300" cy="1066800"/>
          </a:xfrm>
          <a:custGeom>
            <a:avLst/>
            <a:gdLst>
              <a:gd name="T0" fmla="*/ 2147483647 w 792"/>
              <a:gd name="T1" fmla="*/ 0 h 672"/>
              <a:gd name="T2" fmla="*/ 2147483647 w 792"/>
              <a:gd name="T3" fmla="*/ 2147483647 h 672"/>
              <a:gd name="T4" fmla="*/ 2147483647 w 792"/>
              <a:gd name="T5" fmla="*/ 2147483647 h 672"/>
              <a:gd name="T6" fmla="*/ 2147483647 w 792"/>
              <a:gd name="T7" fmla="*/ 2147483647 h 672"/>
              <a:gd name="T8" fmla="*/ 0 60000 65536"/>
              <a:gd name="T9" fmla="*/ 0 60000 65536"/>
              <a:gd name="T10" fmla="*/ 0 60000 65536"/>
              <a:gd name="T11" fmla="*/ 0 60000 65536"/>
              <a:gd name="T12" fmla="*/ 0 w 792"/>
              <a:gd name="T13" fmla="*/ 0 h 672"/>
              <a:gd name="T14" fmla="*/ 792 w 792"/>
              <a:gd name="T15" fmla="*/ 672 h 672"/>
            </a:gdLst>
            <a:ahLst/>
            <a:cxnLst>
              <a:cxn ang="T8">
                <a:pos x="T0" y="T1"/>
              </a:cxn>
              <a:cxn ang="T9">
                <a:pos x="T2" y="T3"/>
              </a:cxn>
              <a:cxn ang="T10">
                <a:pos x="T4" y="T5"/>
              </a:cxn>
              <a:cxn ang="T11">
                <a:pos x="T6" y="T7"/>
              </a:cxn>
            </a:cxnLst>
            <a:rect l="T12" t="T13" r="T14" b="T15"/>
            <a:pathLst>
              <a:path w="792" h="672">
                <a:moveTo>
                  <a:pt x="792" y="0"/>
                </a:moveTo>
                <a:cubicBezTo>
                  <a:pt x="468" y="116"/>
                  <a:pt x="144" y="232"/>
                  <a:pt x="72" y="336"/>
                </a:cubicBezTo>
                <a:cubicBezTo>
                  <a:pt x="0" y="440"/>
                  <a:pt x="304" y="576"/>
                  <a:pt x="360" y="624"/>
                </a:cubicBezTo>
                <a:cubicBezTo>
                  <a:pt x="416" y="672"/>
                  <a:pt x="400" y="624"/>
                  <a:pt x="408" y="624"/>
                </a:cubicBezTo>
              </a:path>
            </a:pathLst>
          </a:custGeom>
          <a:noFill/>
          <a:ln w="2857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8" name="Group 39"/>
          <p:cNvGrpSpPr>
            <a:grpSpLocks/>
          </p:cNvGrpSpPr>
          <p:nvPr/>
        </p:nvGrpSpPr>
        <p:grpSpPr bwMode="auto">
          <a:xfrm>
            <a:off x="3270250" y="4067175"/>
            <a:ext cx="4425950" cy="2201863"/>
            <a:chOff x="2356" y="2544"/>
            <a:chExt cx="2788" cy="1387"/>
          </a:xfrm>
        </p:grpSpPr>
        <p:sp>
          <p:nvSpPr>
            <p:cNvPr id="1284137" name="Rectangle 40"/>
            <p:cNvSpPr>
              <a:spLocks noChangeArrowheads="1"/>
            </p:cNvSpPr>
            <p:nvPr/>
          </p:nvSpPr>
          <p:spPr bwMode="auto">
            <a:xfrm>
              <a:off x="2356" y="3681"/>
              <a:ext cx="700"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TW" sz="2000" dirty="0">
                  <a:solidFill>
                    <a:srgbClr val="0033CC"/>
                  </a:solidFill>
                  <a:ea typeface="Arial Unicode MS" pitchFamily="34" charset="-128"/>
                  <a:cs typeface="Arial Unicode MS" pitchFamily="34" charset="-128"/>
                </a:rPr>
                <a:t>(+ W</a:t>
              </a:r>
              <a:r>
                <a:rPr lang="en-US" altLang="zh-TW" sz="2000" dirty="0">
                  <a:solidFill>
                    <a:srgbClr val="0033CC"/>
                  </a:solidFill>
                  <a:ea typeface="Arial Unicode MS" pitchFamily="34" charset="-128"/>
                  <a:cs typeface="Arial Unicode MS" pitchFamily="34" charset="-128"/>
                  <a:sym typeface="Symbol" pitchFamily="18" charset="2"/>
                </a:rPr>
                <a:t>C)</a:t>
              </a:r>
              <a:endParaRPr lang="en-US" sz="2000" dirty="0">
                <a:solidFill>
                  <a:srgbClr val="0033CC"/>
                </a:solidFill>
                <a:ea typeface="Arial Unicode MS" pitchFamily="34" charset="-128"/>
                <a:cs typeface="Arial Unicode MS" pitchFamily="34" charset="-128"/>
                <a:sym typeface="Symbol" pitchFamily="18" charset="2"/>
              </a:endParaRPr>
            </a:p>
          </p:txBody>
        </p:sp>
        <p:sp>
          <p:nvSpPr>
            <p:cNvPr id="1284138" name="Freeform 41"/>
            <p:cNvSpPr>
              <a:spLocks/>
            </p:cNvSpPr>
            <p:nvPr/>
          </p:nvSpPr>
          <p:spPr bwMode="auto">
            <a:xfrm>
              <a:off x="2784" y="2544"/>
              <a:ext cx="2360" cy="1104"/>
            </a:xfrm>
            <a:custGeom>
              <a:avLst/>
              <a:gdLst>
                <a:gd name="T0" fmla="*/ 0 w 2552"/>
                <a:gd name="T1" fmla="*/ 2281 h 768"/>
                <a:gd name="T2" fmla="*/ 1784 w 2552"/>
                <a:gd name="T3" fmla="*/ 713 h 768"/>
                <a:gd name="T4" fmla="*/ 1404 w 2552"/>
                <a:gd name="T5" fmla="*/ 0 h 768"/>
                <a:gd name="T6" fmla="*/ 0 60000 65536"/>
                <a:gd name="T7" fmla="*/ 0 60000 65536"/>
                <a:gd name="T8" fmla="*/ 0 60000 65536"/>
                <a:gd name="T9" fmla="*/ 0 w 2552"/>
                <a:gd name="T10" fmla="*/ 0 h 768"/>
                <a:gd name="T11" fmla="*/ 2552 w 2552"/>
                <a:gd name="T12" fmla="*/ 768 h 768"/>
              </a:gdLst>
              <a:ahLst/>
              <a:cxnLst>
                <a:cxn ang="T6">
                  <a:pos x="T0" y="T1"/>
                </a:cxn>
                <a:cxn ang="T7">
                  <a:pos x="T2" y="T3"/>
                </a:cxn>
                <a:cxn ang="T8">
                  <a:pos x="T4" y="T5"/>
                </a:cxn>
              </a:cxnLst>
              <a:rect l="T9" t="T10" r="T11" b="T12"/>
              <a:pathLst>
                <a:path w="2552" h="768">
                  <a:moveTo>
                    <a:pt x="0" y="768"/>
                  </a:moveTo>
                  <a:cubicBezTo>
                    <a:pt x="980" y="568"/>
                    <a:pt x="1960" y="368"/>
                    <a:pt x="2256" y="240"/>
                  </a:cubicBezTo>
                  <a:cubicBezTo>
                    <a:pt x="2552" y="112"/>
                    <a:pt x="1856" y="40"/>
                    <a:pt x="1776" y="0"/>
                  </a:cubicBezTo>
                </a:path>
              </a:pathLst>
            </a:custGeom>
            <a:noFill/>
            <a:ln w="28575">
              <a:solidFill>
                <a:srgbClr val="FF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nvGrpSpPr>
          <p:cNvPr id="9" name="Group 53"/>
          <p:cNvGrpSpPr>
            <a:grpSpLocks/>
          </p:cNvGrpSpPr>
          <p:nvPr/>
        </p:nvGrpSpPr>
        <p:grpSpPr bwMode="auto">
          <a:xfrm>
            <a:off x="6248400" y="2209800"/>
            <a:ext cx="1524000" cy="304800"/>
            <a:chOff x="3936" y="1392"/>
            <a:chExt cx="960" cy="192"/>
          </a:xfrm>
        </p:grpSpPr>
        <p:grpSp>
          <p:nvGrpSpPr>
            <p:cNvPr id="1284140" name="Group 48"/>
            <p:cNvGrpSpPr>
              <a:grpSpLocks/>
            </p:cNvGrpSpPr>
            <p:nvPr/>
          </p:nvGrpSpPr>
          <p:grpSpPr bwMode="auto">
            <a:xfrm>
              <a:off x="3984" y="1440"/>
              <a:ext cx="864" cy="144"/>
              <a:chOff x="624" y="2016"/>
              <a:chExt cx="2448" cy="144"/>
            </a:xfrm>
          </p:grpSpPr>
          <p:sp>
            <p:nvSpPr>
              <p:cNvPr id="1284141" name="Line 43"/>
              <p:cNvSpPr>
                <a:spLocks noChangeShapeType="1"/>
              </p:cNvSpPr>
              <p:nvPr/>
            </p:nvSpPr>
            <p:spPr bwMode="auto">
              <a:xfrm>
                <a:off x="624" y="2016"/>
                <a:ext cx="2448" cy="0"/>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42" name="Line 44"/>
              <p:cNvSpPr>
                <a:spLocks noChangeShapeType="1"/>
              </p:cNvSpPr>
              <p:nvPr/>
            </p:nvSpPr>
            <p:spPr bwMode="auto">
              <a:xfrm>
                <a:off x="624" y="2016"/>
                <a:ext cx="0" cy="144"/>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43" name="Line 45"/>
              <p:cNvSpPr>
                <a:spLocks noChangeShapeType="1"/>
              </p:cNvSpPr>
              <p:nvPr/>
            </p:nvSpPr>
            <p:spPr bwMode="auto">
              <a:xfrm>
                <a:off x="1440" y="2016"/>
                <a:ext cx="0" cy="144"/>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44" name="Line 46"/>
              <p:cNvSpPr>
                <a:spLocks noChangeShapeType="1"/>
              </p:cNvSpPr>
              <p:nvPr/>
            </p:nvSpPr>
            <p:spPr bwMode="auto">
              <a:xfrm>
                <a:off x="2160" y="2016"/>
                <a:ext cx="0" cy="144"/>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45" name="Line 47"/>
              <p:cNvSpPr>
                <a:spLocks noChangeShapeType="1"/>
              </p:cNvSpPr>
              <p:nvPr/>
            </p:nvSpPr>
            <p:spPr bwMode="auto">
              <a:xfrm>
                <a:off x="3072" y="2016"/>
                <a:ext cx="0" cy="144"/>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84146" name="Oval 49"/>
            <p:cNvSpPr>
              <a:spLocks noChangeArrowheads="1"/>
            </p:cNvSpPr>
            <p:nvPr/>
          </p:nvSpPr>
          <p:spPr bwMode="auto">
            <a:xfrm>
              <a:off x="3936" y="139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4147" name="Oval 50"/>
            <p:cNvSpPr>
              <a:spLocks noChangeArrowheads="1"/>
            </p:cNvSpPr>
            <p:nvPr/>
          </p:nvSpPr>
          <p:spPr bwMode="auto">
            <a:xfrm>
              <a:off x="4224" y="139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4148" name="Oval 51"/>
            <p:cNvSpPr>
              <a:spLocks noChangeArrowheads="1"/>
            </p:cNvSpPr>
            <p:nvPr/>
          </p:nvSpPr>
          <p:spPr bwMode="auto">
            <a:xfrm>
              <a:off x="4473" y="139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84149" name="Oval 52"/>
            <p:cNvSpPr>
              <a:spLocks noChangeArrowheads="1"/>
            </p:cNvSpPr>
            <p:nvPr/>
          </p:nvSpPr>
          <p:spPr bwMode="auto">
            <a:xfrm>
              <a:off x="4800" y="1392"/>
              <a:ext cx="96" cy="9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11" name="Group 67"/>
          <p:cNvGrpSpPr>
            <a:grpSpLocks/>
          </p:cNvGrpSpPr>
          <p:nvPr/>
        </p:nvGrpSpPr>
        <p:grpSpPr bwMode="auto">
          <a:xfrm>
            <a:off x="6781800" y="1447800"/>
            <a:ext cx="533400" cy="685800"/>
            <a:chOff x="4004" y="864"/>
            <a:chExt cx="336" cy="432"/>
          </a:xfrm>
        </p:grpSpPr>
        <p:sp>
          <p:nvSpPr>
            <p:cNvPr id="1284151" name="Rectangle 68"/>
            <p:cNvSpPr>
              <a:spLocks noChangeArrowheads="1"/>
            </p:cNvSpPr>
            <p:nvPr/>
          </p:nvSpPr>
          <p:spPr bwMode="auto">
            <a:xfrm>
              <a:off x="4069" y="960"/>
              <a:ext cx="48" cy="336"/>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1284152" name="Rectangle 69"/>
            <p:cNvSpPr>
              <a:spLocks noChangeArrowheads="1"/>
            </p:cNvSpPr>
            <p:nvPr/>
          </p:nvSpPr>
          <p:spPr bwMode="auto">
            <a:xfrm>
              <a:off x="4122" y="1104"/>
              <a:ext cx="48" cy="192"/>
            </a:xfrm>
            <a:prstGeom prst="rect">
              <a:avLst/>
            </a:prstGeom>
            <a:solidFill>
              <a:srgbClr val="0000FF"/>
            </a:solidFill>
            <a:ln w="9525">
              <a:solidFill>
                <a:schemeClr val="tx1"/>
              </a:solidFill>
              <a:miter lim="800000"/>
              <a:headEnd/>
              <a:tailEnd/>
            </a:ln>
          </p:spPr>
          <p:txBody>
            <a:bodyPr wrap="none" anchor="ctr"/>
            <a:lstStyle/>
            <a:p>
              <a:endParaRPr lang="en-US"/>
            </a:p>
          </p:txBody>
        </p:sp>
        <p:sp>
          <p:nvSpPr>
            <p:cNvPr id="1284153" name="Rectangle 70"/>
            <p:cNvSpPr>
              <a:spLocks noChangeArrowheads="1"/>
            </p:cNvSpPr>
            <p:nvPr/>
          </p:nvSpPr>
          <p:spPr bwMode="auto">
            <a:xfrm>
              <a:off x="4176" y="1200"/>
              <a:ext cx="48" cy="96"/>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1284154" name="Rectangle 71"/>
            <p:cNvSpPr>
              <a:spLocks noChangeArrowheads="1"/>
            </p:cNvSpPr>
            <p:nvPr/>
          </p:nvSpPr>
          <p:spPr bwMode="auto">
            <a:xfrm>
              <a:off x="4224" y="864"/>
              <a:ext cx="48" cy="432"/>
            </a:xfrm>
            <a:prstGeom prst="rect">
              <a:avLst/>
            </a:prstGeom>
            <a:solidFill>
              <a:schemeClr val="hlink"/>
            </a:solidFill>
            <a:ln w="9525">
              <a:solidFill>
                <a:schemeClr val="tx1"/>
              </a:solidFill>
              <a:miter lim="800000"/>
              <a:headEnd/>
              <a:tailEnd/>
            </a:ln>
          </p:spPr>
          <p:txBody>
            <a:bodyPr wrap="none" anchor="ctr"/>
            <a:lstStyle/>
            <a:p>
              <a:pPr algn="ctr"/>
              <a:endParaRPr lang="en-US">
                <a:solidFill>
                  <a:srgbClr val="00FF00"/>
                </a:solidFill>
              </a:endParaRPr>
            </a:p>
          </p:txBody>
        </p:sp>
        <p:sp>
          <p:nvSpPr>
            <p:cNvPr id="1284155" name="Rectangle 72"/>
            <p:cNvSpPr>
              <a:spLocks noChangeArrowheads="1"/>
            </p:cNvSpPr>
            <p:nvPr/>
          </p:nvSpPr>
          <p:spPr bwMode="auto">
            <a:xfrm flipH="1">
              <a:off x="4004" y="1051"/>
              <a:ext cx="54" cy="245"/>
            </a:xfrm>
            <a:prstGeom prst="rect">
              <a:avLst/>
            </a:prstGeom>
            <a:solidFill>
              <a:srgbClr val="66FFCC"/>
            </a:solidFill>
            <a:ln w="9525">
              <a:solidFill>
                <a:schemeClr val="tx1"/>
              </a:solidFill>
              <a:miter lim="800000"/>
              <a:headEnd/>
              <a:tailEnd/>
            </a:ln>
          </p:spPr>
          <p:txBody>
            <a:bodyPr wrap="none" anchor="ctr"/>
            <a:lstStyle/>
            <a:p>
              <a:pPr algn="ctr"/>
              <a:endParaRPr lang="en-US">
                <a:solidFill>
                  <a:srgbClr val="00FF00"/>
                </a:solidFill>
              </a:endParaRPr>
            </a:p>
          </p:txBody>
        </p:sp>
        <p:sp>
          <p:nvSpPr>
            <p:cNvPr id="1284156" name="Rectangle 73"/>
            <p:cNvSpPr>
              <a:spLocks noChangeArrowheads="1"/>
            </p:cNvSpPr>
            <p:nvPr/>
          </p:nvSpPr>
          <p:spPr bwMode="auto">
            <a:xfrm flipH="1">
              <a:off x="4286" y="1051"/>
              <a:ext cx="54" cy="245"/>
            </a:xfrm>
            <a:prstGeom prst="rect">
              <a:avLst/>
            </a:prstGeom>
            <a:solidFill>
              <a:srgbClr val="FF0000"/>
            </a:solidFill>
            <a:ln w="9525">
              <a:solidFill>
                <a:schemeClr val="tx1"/>
              </a:solidFill>
              <a:miter lim="800000"/>
              <a:headEnd/>
              <a:tailEnd/>
            </a:ln>
          </p:spPr>
          <p:txBody>
            <a:bodyPr wrap="none" anchor="ctr"/>
            <a:lstStyle/>
            <a:p>
              <a:pPr algn="ctr"/>
              <a:endParaRPr lang="en-US">
                <a:solidFill>
                  <a:srgbClr val="00FF00"/>
                </a:solidFill>
              </a:endParaRPr>
            </a:p>
          </p:txBody>
        </p:sp>
      </p:grpSp>
      <p:grpSp>
        <p:nvGrpSpPr>
          <p:cNvPr id="12" name="Group 88"/>
          <p:cNvGrpSpPr>
            <a:grpSpLocks/>
          </p:cNvGrpSpPr>
          <p:nvPr/>
        </p:nvGrpSpPr>
        <p:grpSpPr bwMode="auto">
          <a:xfrm>
            <a:off x="2743200" y="1905000"/>
            <a:ext cx="3733800" cy="1295400"/>
            <a:chOff x="1728" y="1200"/>
            <a:chExt cx="2352" cy="816"/>
          </a:xfrm>
        </p:grpSpPr>
        <p:sp>
          <p:nvSpPr>
            <p:cNvPr id="1284158" name="Oval 74"/>
            <p:cNvSpPr>
              <a:spLocks noChangeArrowheads="1"/>
            </p:cNvSpPr>
            <p:nvPr/>
          </p:nvSpPr>
          <p:spPr bwMode="auto">
            <a:xfrm>
              <a:off x="182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59" name="Oval 75"/>
            <p:cNvSpPr>
              <a:spLocks noChangeArrowheads="1"/>
            </p:cNvSpPr>
            <p:nvPr/>
          </p:nvSpPr>
          <p:spPr bwMode="auto">
            <a:xfrm>
              <a:off x="209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0" name="Oval 76"/>
            <p:cNvSpPr>
              <a:spLocks noChangeArrowheads="1"/>
            </p:cNvSpPr>
            <p:nvPr/>
          </p:nvSpPr>
          <p:spPr bwMode="auto">
            <a:xfrm>
              <a:off x="236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1" name="Oval 77"/>
            <p:cNvSpPr>
              <a:spLocks noChangeArrowheads="1"/>
            </p:cNvSpPr>
            <p:nvPr/>
          </p:nvSpPr>
          <p:spPr bwMode="auto">
            <a:xfrm>
              <a:off x="263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2" name="Oval 78"/>
            <p:cNvSpPr>
              <a:spLocks noChangeArrowheads="1"/>
            </p:cNvSpPr>
            <p:nvPr/>
          </p:nvSpPr>
          <p:spPr bwMode="auto">
            <a:xfrm>
              <a:off x="290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3" name="Oval 79"/>
            <p:cNvSpPr>
              <a:spLocks noChangeArrowheads="1"/>
            </p:cNvSpPr>
            <p:nvPr/>
          </p:nvSpPr>
          <p:spPr bwMode="auto">
            <a:xfrm>
              <a:off x="317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4" name="Oval 80"/>
            <p:cNvSpPr>
              <a:spLocks noChangeArrowheads="1"/>
            </p:cNvSpPr>
            <p:nvPr/>
          </p:nvSpPr>
          <p:spPr bwMode="auto">
            <a:xfrm>
              <a:off x="344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5" name="Oval 81"/>
            <p:cNvSpPr>
              <a:spLocks noChangeArrowheads="1"/>
            </p:cNvSpPr>
            <p:nvPr/>
          </p:nvSpPr>
          <p:spPr bwMode="auto">
            <a:xfrm>
              <a:off x="371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6" name="Oval 82"/>
            <p:cNvSpPr>
              <a:spLocks noChangeArrowheads="1"/>
            </p:cNvSpPr>
            <p:nvPr/>
          </p:nvSpPr>
          <p:spPr bwMode="auto">
            <a:xfrm>
              <a:off x="3984" y="1920"/>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1284167" name="Line 83"/>
            <p:cNvSpPr>
              <a:spLocks noChangeShapeType="1"/>
            </p:cNvSpPr>
            <p:nvPr/>
          </p:nvSpPr>
          <p:spPr bwMode="auto">
            <a:xfrm>
              <a:off x="1728" y="1632"/>
              <a:ext cx="144"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68" name="Line 84"/>
            <p:cNvSpPr>
              <a:spLocks noChangeShapeType="1"/>
            </p:cNvSpPr>
            <p:nvPr/>
          </p:nvSpPr>
          <p:spPr bwMode="auto">
            <a:xfrm>
              <a:off x="1728" y="1632"/>
              <a:ext cx="384"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69" name="Line 85"/>
            <p:cNvSpPr>
              <a:spLocks noChangeShapeType="1"/>
            </p:cNvSpPr>
            <p:nvPr/>
          </p:nvSpPr>
          <p:spPr bwMode="auto">
            <a:xfrm>
              <a:off x="1728" y="1632"/>
              <a:ext cx="1200" cy="2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70" name="Line 86"/>
            <p:cNvSpPr>
              <a:spLocks noChangeShapeType="1"/>
            </p:cNvSpPr>
            <p:nvPr/>
          </p:nvSpPr>
          <p:spPr bwMode="auto">
            <a:xfrm flipH="1">
              <a:off x="2160" y="1200"/>
              <a:ext cx="144"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71" name="Line 87"/>
            <p:cNvSpPr>
              <a:spLocks noChangeShapeType="1"/>
            </p:cNvSpPr>
            <p:nvPr/>
          </p:nvSpPr>
          <p:spPr bwMode="auto">
            <a:xfrm>
              <a:off x="2304" y="1200"/>
              <a:ext cx="96" cy="72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579673" name="Text Box 89"/>
          <p:cNvSpPr txBox="1">
            <a:spLocks noChangeArrowheads="1"/>
          </p:cNvSpPr>
          <p:nvPr/>
        </p:nvSpPr>
        <p:spPr bwMode="auto">
          <a:xfrm>
            <a:off x="6781800" y="2952750"/>
            <a:ext cx="1676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en-US" sz="1800" b="1" dirty="0">
                <a:latin typeface="+mn-lt"/>
              </a:rPr>
              <a:t>observations</a:t>
            </a:r>
          </a:p>
        </p:txBody>
      </p:sp>
      <p:grpSp>
        <p:nvGrpSpPr>
          <p:cNvPr id="13" name="Group 110"/>
          <p:cNvGrpSpPr>
            <a:grpSpLocks/>
          </p:cNvGrpSpPr>
          <p:nvPr/>
        </p:nvGrpSpPr>
        <p:grpSpPr bwMode="auto">
          <a:xfrm>
            <a:off x="4114800" y="1752600"/>
            <a:ext cx="4114800" cy="1066800"/>
            <a:chOff x="2592" y="1104"/>
            <a:chExt cx="2592" cy="672"/>
          </a:xfrm>
        </p:grpSpPr>
        <p:grpSp>
          <p:nvGrpSpPr>
            <p:cNvPr id="1284174" name="Group 94"/>
            <p:cNvGrpSpPr>
              <a:grpSpLocks/>
            </p:cNvGrpSpPr>
            <p:nvPr/>
          </p:nvGrpSpPr>
          <p:grpSpPr bwMode="auto">
            <a:xfrm>
              <a:off x="2592" y="1632"/>
              <a:ext cx="192" cy="144"/>
              <a:chOff x="624" y="1536"/>
              <a:chExt cx="192" cy="144"/>
            </a:xfrm>
          </p:grpSpPr>
          <p:sp>
            <p:nvSpPr>
              <p:cNvPr id="1284175" name="Line 95"/>
              <p:cNvSpPr>
                <a:spLocks noChangeShapeType="1"/>
              </p:cNvSpPr>
              <p:nvPr/>
            </p:nvSpPr>
            <p:spPr bwMode="auto">
              <a:xfrm flipH="1">
                <a:off x="624"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76" name="Line 96"/>
              <p:cNvSpPr>
                <a:spLocks noChangeShapeType="1"/>
              </p:cNvSpPr>
              <p:nvPr/>
            </p:nvSpPr>
            <p:spPr bwMode="auto">
              <a:xfrm>
                <a:off x="720" y="153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77" name="Line 97"/>
              <p:cNvSpPr>
                <a:spLocks noChangeShapeType="1"/>
              </p:cNvSpPr>
              <p:nvPr/>
            </p:nvSpPr>
            <p:spPr bwMode="auto">
              <a:xfrm>
                <a:off x="720"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84178" name="Group 98"/>
            <p:cNvGrpSpPr>
              <a:grpSpLocks/>
            </p:cNvGrpSpPr>
            <p:nvPr/>
          </p:nvGrpSpPr>
          <p:grpSpPr bwMode="auto">
            <a:xfrm rot="2671657">
              <a:off x="4896" y="1104"/>
              <a:ext cx="192" cy="144"/>
              <a:chOff x="624" y="1536"/>
              <a:chExt cx="192" cy="144"/>
            </a:xfrm>
          </p:grpSpPr>
          <p:sp>
            <p:nvSpPr>
              <p:cNvPr id="1284179" name="Line 99"/>
              <p:cNvSpPr>
                <a:spLocks noChangeShapeType="1"/>
              </p:cNvSpPr>
              <p:nvPr/>
            </p:nvSpPr>
            <p:spPr bwMode="auto">
              <a:xfrm flipH="1">
                <a:off x="624"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0" name="Line 100"/>
              <p:cNvSpPr>
                <a:spLocks noChangeShapeType="1"/>
              </p:cNvSpPr>
              <p:nvPr/>
            </p:nvSpPr>
            <p:spPr bwMode="auto">
              <a:xfrm>
                <a:off x="720" y="153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1" name="Line 101"/>
              <p:cNvSpPr>
                <a:spLocks noChangeShapeType="1"/>
              </p:cNvSpPr>
              <p:nvPr/>
            </p:nvSpPr>
            <p:spPr bwMode="auto">
              <a:xfrm>
                <a:off x="720"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84182" name="Group 102"/>
            <p:cNvGrpSpPr>
              <a:grpSpLocks/>
            </p:cNvGrpSpPr>
            <p:nvPr/>
          </p:nvGrpSpPr>
          <p:grpSpPr bwMode="auto">
            <a:xfrm rot="2040450">
              <a:off x="4992" y="1536"/>
              <a:ext cx="192" cy="144"/>
              <a:chOff x="624" y="1536"/>
              <a:chExt cx="192" cy="144"/>
            </a:xfrm>
          </p:grpSpPr>
          <p:sp>
            <p:nvSpPr>
              <p:cNvPr id="1284183" name="Line 103"/>
              <p:cNvSpPr>
                <a:spLocks noChangeShapeType="1"/>
              </p:cNvSpPr>
              <p:nvPr/>
            </p:nvSpPr>
            <p:spPr bwMode="auto">
              <a:xfrm flipH="1">
                <a:off x="624"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4" name="Line 104"/>
              <p:cNvSpPr>
                <a:spLocks noChangeShapeType="1"/>
              </p:cNvSpPr>
              <p:nvPr/>
            </p:nvSpPr>
            <p:spPr bwMode="auto">
              <a:xfrm>
                <a:off x="720" y="153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5" name="Line 105"/>
              <p:cNvSpPr>
                <a:spLocks noChangeShapeType="1"/>
              </p:cNvSpPr>
              <p:nvPr/>
            </p:nvSpPr>
            <p:spPr bwMode="auto">
              <a:xfrm>
                <a:off x="720"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284186" name="Group 106"/>
            <p:cNvGrpSpPr>
              <a:grpSpLocks/>
            </p:cNvGrpSpPr>
            <p:nvPr/>
          </p:nvGrpSpPr>
          <p:grpSpPr bwMode="auto">
            <a:xfrm>
              <a:off x="3408" y="1632"/>
              <a:ext cx="192" cy="144"/>
              <a:chOff x="624" y="1536"/>
              <a:chExt cx="192" cy="144"/>
            </a:xfrm>
          </p:grpSpPr>
          <p:sp>
            <p:nvSpPr>
              <p:cNvPr id="1284187" name="Line 107"/>
              <p:cNvSpPr>
                <a:spLocks noChangeShapeType="1"/>
              </p:cNvSpPr>
              <p:nvPr/>
            </p:nvSpPr>
            <p:spPr bwMode="auto">
              <a:xfrm flipH="1">
                <a:off x="624"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8" name="Line 108"/>
              <p:cNvSpPr>
                <a:spLocks noChangeShapeType="1"/>
              </p:cNvSpPr>
              <p:nvPr/>
            </p:nvSpPr>
            <p:spPr bwMode="auto">
              <a:xfrm>
                <a:off x="720" y="1536"/>
                <a:ext cx="0"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4189" name="Line 109"/>
              <p:cNvSpPr>
                <a:spLocks noChangeShapeType="1"/>
              </p:cNvSpPr>
              <p:nvPr/>
            </p:nvSpPr>
            <p:spPr bwMode="auto">
              <a:xfrm>
                <a:off x="720" y="1536"/>
                <a:ext cx="96" cy="14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579586">
                                            <p:txEl>
                                              <p:pRg st="0" end="0"/>
                                            </p:txEl>
                                          </p:spTgt>
                                        </p:tgtEl>
                                        <p:attrNameLst>
                                          <p:attrName>style.visibility</p:attrName>
                                        </p:attrNameLst>
                                      </p:cBhvr>
                                      <p:to>
                                        <p:strVal val="visible"/>
                                      </p:to>
                                    </p:set>
                                  </p:childTnLst>
                                </p:cTn>
                              </p:par>
                              <p:par>
                                <p:cTn id="7" presetID="2" presetClass="entr" presetSubtype="2" fill="hold" nodeType="withEffect">
                                  <p:stCondLst>
                                    <p:cond delay="0"/>
                                  </p:stCondLst>
                                  <p:childTnLst>
                                    <p:set>
                                      <p:cBhvr>
                                        <p:cTn id="8" dur="1" fill="hold">
                                          <p:stCondLst>
                                            <p:cond delay="0"/>
                                          </p:stCondLst>
                                        </p:cTn>
                                        <p:tgtEl>
                                          <p:spTgt spid="2"/>
                                        </p:tgtEl>
                                        <p:attrNameLst>
                                          <p:attrName>style.visibility</p:attrName>
                                        </p:attrNameLst>
                                      </p:cBhvr>
                                      <p:to>
                                        <p:strVal val="visible"/>
                                      </p:to>
                                    </p:set>
                                    <p:anim calcmode="lin" valueType="num">
                                      <p:cBhvr additive="base">
                                        <p:cTn id="9" dur="1000" fill="hold"/>
                                        <p:tgtEl>
                                          <p:spTgt spid="2"/>
                                        </p:tgtEl>
                                        <p:attrNameLst>
                                          <p:attrName>ppt_x</p:attrName>
                                        </p:attrNameLst>
                                      </p:cBhvr>
                                      <p:tavLst>
                                        <p:tav tm="0">
                                          <p:val>
                                            <p:strVal val="1+#ppt_w/2"/>
                                          </p:val>
                                        </p:tav>
                                        <p:tav tm="100000">
                                          <p:val>
                                            <p:strVal val="#ppt_x"/>
                                          </p:val>
                                        </p:tav>
                                      </p:tavLst>
                                    </p:anim>
                                    <p:anim calcmode="lin" valueType="num">
                                      <p:cBhvr additive="base">
                                        <p:cTn id="10" dur="1000" fill="hold"/>
                                        <p:tgtEl>
                                          <p:spTgt spid="2"/>
                                        </p:tgtEl>
                                        <p:attrNameLst>
                                          <p:attrName>ppt_y</p:attrName>
                                        </p:attrNameLst>
                                      </p:cBhvr>
                                      <p:tavLst>
                                        <p:tav tm="0">
                                          <p:val>
                                            <p:strVal val="#ppt_y"/>
                                          </p:val>
                                        </p:tav>
                                        <p:tav tm="100000">
                                          <p:val>
                                            <p:strVal val="#ppt_y"/>
                                          </p:val>
                                        </p:tav>
                                      </p:tavLst>
                                    </p:anim>
                                  </p:childTnLst>
                                </p:cTn>
                              </p:par>
                              <p:par>
                                <p:cTn id="11" presetID="2" presetClass="entr" presetSubtype="2" fill="hold" grpId="0" nodeType="withEffect">
                                  <p:stCondLst>
                                    <p:cond delay="0"/>
                                  </p:stCondLst>
                                  <p:childTnLst>
                                    <p:set>
                                      <p:cBhvr>
                                        <p:cTn id="12" dur="1" fill="hold">
                                          <p:stCondLst>
                                            <p:cond delay="0"/>
                                          </p:stCondLst>
                                        </p:cTn>
                                        <p:tgtEl>
                                          <p:spTgt spid="579592"/>
                                        </p:tgtEl>
                                        <p:attrNameLst>
                                          <p:attrName>style.visibility</p:attrName>
                                        </p:attrNameLst>
                                      </p:cBhvr>
                                      <p:to>
                                        <p:strVal val="visible"/>
                                      </p:to>
                                    </p:set>
                                    <p:anim calcmode="lin" valueType="num">
                                      <p:cBhvr additive="base">
                                        <p:cTn id="13" dur="1000" fill="hold"/>
                                        <p:tgtEl>
                                          <p:spTgt spid="579592"/>
                                        </p:tgtEl>
                                        <p:attrNameLst>
                                          <p:attrName>ppt_x</p:attrName>
                                        </p:attrNameLst>
                                      </p:cBhvr>
                                      <p:tavLst>
                                        <p:tav tm="0">
                                          <p:val>
                                            <p:strVal val="1+#ppt_w/2"/>
                                          </p:val>
                                        </p:tav>
                                        <p:tav tm="100000">
                                          <p:val>
                                            <p:strVal val="#ppt_x"/>
                                          </p:val>
                                        </p:tav>
                                      </p:tavLst>
                                    </p:anim>
                                    <p:anim calcmode="lin" valueType="num">
                                      <p:cBhvr additive="base">
                                        <p:cTn id="14" dur="1000" fill="hold"/>
                                        <p:tgtEl>
                                          <p:spTgt spid="57959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9586">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ox(in)">
                                      <p:cBhvr>
                                        <p:cTn id="25" dur="2000"/>
                                        <p:tgtEl>
                                          <p:spTgt spid="12"/>
                                        </p:tgtEl>
                                      </p:cBhvr>
                                    </p:animEffect>
                                  </p:childTnLst>
                                  <p:subTnLst>
                                    <p:set>
                                      <p:cBhvr override="childStyle">
                                        <p:cTn dur="1" fill="hold" display="0" masterRel="nextClick" afterEffect="1"/>
                                        <p:tgtEl>
                                          <p:spTgt spid="12"/>
                                        </p:tgtEl>
                                        <p:attrNameLst>
                                          <p:attrName>style.visibility</p:attrName>
                                        </p:attrNameLst>
                                      </p:cBhvr>
                                      <p:to>
                                        <p:strVal val="hidden"/>
                                      </p:to>
                                    </p:set>
                                  </p:subTnLst>
                                </p:cTn>
                              </p:par>
                              <p:par>
                                <p:cTn id="26" presetID="4" presetClass="entr" presetSubtype="16"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ox(in)">
                                      <p:cBhvr>
                                        <p:cTn id="28" dur="20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29" presetID="4" presetClass="entr" presetSubtype="16" fill="hold" grpId="0" nodeType="withEffect">
                                  <p:stCondLst>
                                    <p:cond delay="0"/>
                                  </p:stCondLst>
                                  <p:childTnLst>
                                    <p:set>
                                      <p:cBhvr>
                                        <p:cTn id="30" dur="1" fill="hold">
                                          <p:stCondLst>
                                            <p:cond delay="0"/>
                                          </p:stCondLst>
                                        </p:cTn>
                                        <p:tgtEl>
                                          <p:spTgt spid="579673"/>
                                        </p:tgtEl>
                                        <p:attrNameLst>
                                          <p:attrName>style.visibility</p:attrName>
                                        </p:attrNameLst>
                                      </p:cBhvr>
                                      <p:to>
                                        <p:strVal val="visible"/>
                                      </p:to>
                                    </p:set>
                                    <p:animEffect transition="in" filter="box(in)">
                                      <p:cBhvr>
                                        <p:cTn id="31" dur="2000"/>
                                        <p:tgtEl>
                                          <p:spTgt spid="579673"/>
                                        </p:tgtEl>
                                      </p:cBhvr>
                                    </p:animEffect>
                                  </p:childTnLst>
                                  <p:subTnLst>
                                    <p:set>
                                      <p:cBhvr override="childStyle">
                                        <p:cTn dur="1" fill="hold" display="0" masterRel="nextClick" afterEffect="1"/>
                                        <p:tgtEl>
                                          <p:spTgt spid="579673"/>
                                        </p:tgtEl>
                                        <p:attrNameLst>
                                          <p:attrName>style.visibility</p:attrName>
                                        </p:attrNameLst>
                                      </p:cBhvr>
                                      <p:to>
                                        <p:strVal val="hidden"/>
                                      </p:to>
                                    </p:set>
                                  </p:sub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grpId="3" nodeType="clickEffect">
                                  <p:stCondLst>
                                    <p:cond delay="0"/>
                                  </p:stCondLst>
                                  <p:childTnLst>
                                    <p:set>
                                      <p:cBhvr>
                                        <p:cTn id="35" dur="1" fill="hold">
                                          <p:stCondLst>
                                            <p:cond delay="0"/>
                                          </p:stCondLst>
                                        </p:cTn>
                                        <p:tgtEl>
                                          <p:spTgt spid="579592"/>
                                        </p:tgtEl>
                                        <p:attrNameLst>
                                          <p:attrName>style.visibility</p:attrName>
                                        </p:attrNameLst>
                                      </p:cBhvr>
                                      <p:to>
                                        <p:strVal val="visible"/>
                                      </p:to>
                                    </p:set>
                                  </p:childTnLst>
                                </p:cTn>
                              </p:par>
                            </p:childTnLst>
                          </p:cTn>
                        </p:par>
                      </p:childTnLst>
                    </p:cTn>
                  </p:par>
                  <p:par>
                    <p:cTn id="36" fill="hold" nodeType="clickPar">
                      <p:stCondLst>
                        <p:cond delay="indefinite"/>
                      </p:stCondLst>
                      <p:childTnLst>
                        <p:par>
                          <p:cTn id="37" fill="hold" nodeType="withGroup">
                            <p:stCondLst>
                              <p:cond delay="0"/>
                            </p:stCondLst>
                            <p:childTnLst>
                              <p:par>
                                <p:cTn id="38" presetID="55" presetClass="entr" presetSubtype="0"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strVal val="#ppt_w*0.70"/>
                                          </p:val>
                                        </p:tav>
                                        <p:tav tm="100000">
                                          <p:val>
                                            <p:strVal val="#ppt_w"/>
                                          </p:val>
                                        </p:tav>
                                      </p:tavLst>
                                    </p:anim>
                                    <p:anim calcmode="lin" valueType="num">
                                      <p:cBhvr>
                                        <p:cTn id="41" dur="1000" fill="hold"/>
                                        <p:tgtEl>
                                          <p:spTgt spid="9"/>
                                        </p:tgtEl>
                                        <p:attrNameLst>
                                          <p:attrName>ppt_h</p:attrName>
                                        </p:attrNameLst>
                                      </p:cBhvr>
                                      <p:tavLst>
                                        <p:tav tm="0">
                                          <p:val>
                                            <p:strVal val="#ppt_h"/>
                                          </p:val>
                                        </p:tav>
                                        <p:tav tm="100000">
                                          <p:val>
                                            <p:strVal val="#ppt_h"/>
                                          </p:val>
                                        </p:tav>
                                      </p:tavLst>
                                    </p:anim>
                                    <p:animEffect transition="in" filter="fade">
                                      <p:cBhvr>
                                        <p:cTn id="42" dur="1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par>
                                <p:cTn id="43" presetID="3" presetClass="exit" presetSubtype="10" fill="hold" grpId="1" nodeType="withEffect">
                                  <p:stCondLst>
                                    <p:cond delay="0"/>
                                  </p:stCondLst>
                                  <p:childTnLst>
                                    <p:animEffect transition="out" filter="blinds(horizontal)">
                                      <p:cBhvr>
                                        <p:cTn id="44" dur="500"/>
                                        <p:tgtEl>
                                          <p:spTgt spid="579592"/>
                                        </p:tgtEl>
                                      </p:cBhvr>
                                    </p:animEffect>
                                    <p:set>
                                      <p:cBhvr>
                                        <p:cTn id="45" dur="1" fill="hold">
                                          <p:stCondLst>
                                            <p:cond delay="499"/>
                                          </p:stCondLst>
                                        </p:cTn>
                                        <p:tgtEl>
                                          <p:spTgt spid="579592"/>
                                        </p:tgtEl>
                                        <p:attrNameLst>
                                          <p:attrName>style.visibility</p:attrName>
                                        </p:attrNameLst>
                                      </p:cBhvr>
                                      <p:to>
                                        <p:strVal val="hidden"/>
                                      </p:to>
                                    </p:set>
                                  </p:childTnLst>
                                </p:cTn>
                              </p:par>
                              <p:par>
                                <p:cTn id="46" presetID="55" presetClass="entr" presetSubtype="0" fill="hold"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1000" fill="hold"/>
                                        <p:tgtEl>
                                          <p:spTgt spid="11"/>
                                        </p:tgtEl>
                                        <p:attrNameLst>
                                          <p:attrName>ppt_w</p:attrName>
                                        </p:attrNameLst>
                                      </p:cBhvr>
                                      <p:tavLst>
                                        <p:tav tm="0">
                                          <p:val>
                                            <p:strVal val="#ppt_w*0.70"/>
                                          </p:val>
                                        </p:tav>
                                        <p:tav tm="100000">
                                          <p:val>
                                            <p:strVal val="#ppt_w"/>
                                          </p:val>
                                        </p:tav>
                                      </p:tavLst>
                                    </p:anim>
                                    <p:anim calcmode="lin" valueType="num">
                                      <p:cBhvr>
                                        <p:cTn id="49" dur="1000" fill="hold"/>
                                        <p:tgtEl>
                                          <p:spTgt spid="11"/>
                                        </p:tgtEl>
                                        <p:attrNameLst>
                                          <p:attrName>ppt_h</p:attrName>
                                        </p:attrNameLst>
                                      </p:cBhvr>
                                      <p:tavLst>
                                        <p:tav tm="0">
                                          <p:val>
                                            <p:strVal val="#ppt_h"/>
                                          </p:val>
                                        </p:tav>
                                        <p:tav tm="100000">
                                          <p:val>
                                            <p:strVal val="#ppt_h"/>
                                          </p:val>
                                        </p:tav>
                                      </p:tavLst>
                                    </p:anim>
                                    <p:animEffect transition="in" filter="fade">
                                      <p:cBhvr>
                                        <p:cTn id="50" dur="10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51" fill="hold" nodeType="clickPar">
                      <p:stCondLst>
                        <p:cond delay="indefinite"/>
                      </p:stCondLst>
                      <p:childTnLst>
                        <p:par>
                          <p:cTn id="52" fill="hold" nodeType="withGroup">
                            <p:stCondLst>
                              <p:cond delay="0"/>
                            </p:stCondLst>
                            <p:childTnLst>
                              <p:par>
                                <p:cTn id="53" presetID="55" presetClass="entr" presetSubtype="0" fill="hold" grpId="2" nodeType="clickEffect">
                                  <p:stCondLst>
                                    <p:cond delay="0"/>
                                  </p:stCondLst>
                                  <p:childTnLst>
                                    <p:set>
                                      <p:cBhvr>
                                        <p:cTn id="54" dur="1" fill="hold">
                                          <p:stCondLst>
                                            <p:cond delay="0"/>
                                          </p:stCondLst>
                                        </p:cTn>
                                        <p:tgtEl>
                                          <p:spTgt spid="579592"/>
                                        </p:tgtEl>
                                        <p:attrNameLst>
                                          <p:attrName>style.visibility</p:attrName>
                                        </p:attrNameLst>
                                      </p:cBhvr>
                                      <p:to>
                                        <p:strVal val="visible"/>
                                      </p:to>
                                    </p:set>
                                    <p:anim calcmode="lin" valueType="num">
                                      <p:cBhvr>
                                        <p:cTn id="55" dur="1000" fill="hold"/>
                                        <p:tgtEl>
                                          <p:spTgt spid="579592"/>
                                        </p:tgtEl>
                                        <p:attrNameLst>
                                          <p:attrName>ppt_w</p:attrName>
                                        </p:attrNameLst>
                                      </p:cBhvr>
                                      <p:tavLst>
                                        <p:tav tm="0">
                                          <p:val>
                                            <p:strVal val="#ppt_w*0.70"/>
                                          </p:val>
                                        </p:tav>
                                        <p:tav tm="100000">
                                          <p:val>
                                            <p:strVal val="#ppt_w"/>
                                          </p:val>
                                        </p:tav>
                                      </p:tavLst>
                                    </p:anim>
                                    <p:anim calcmode="lin" valueType="num">
                                      <p:cBhvr>
                                        <p:cTn id="56" dur="1000" fill="hold"/>
                                        <p:tgtEl>
                                          <p:spTgt spid="579592"/>
                                        </p:tgtEl>
                                        <p:attrNameLst>
                                          <p:attrName>ppt_h</p:attrName>
                                        </p:attrNameLst>
                                      </p:cBhvr>
                                      <p:tavLst>
                                        <p:tav tm="0">
                                          <p:val>
                                            <p:strVal val="#ppt_h"/>
                                          </p:val>
                                        </p:tav>
                                        <p:tav tm="100000">
                                          <p:val>
                                            <p:strVal val="#ppt_h"/>
                                          </p:val>
                                        </p:tav>
                                      </p:tavLst>
                                    </p:anim>
                                    <p:animEffect transition="in" filter="fade">
                                      <p:cBhvr>
                                        <p:cTn id="57" dur="1000"/>
                                        <p:tgtEl>
                                          <p:spTgt spid="579592"/>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ntr" presetSubtype="0" fill="hold" nodeType="clickEffect">
                                  <p:stCondLst>
                                    <p:cond delay="0"/>
                                  </p:stCondLst>
                                  <p:childTnLst>
                                    <p:set>
                                      <p:cBhvr>
                                        <p:cTn id="61" dur="1" fill="hold">
                                          <p:stCondLst>
                                            <p:cond delay="0"/>
                                          </p:stCondLst>
                                        </p:cTn>
                                        <p:tgtEl>
                                          <p:spTgt spid="7"/>
                                        </p:tgtEl>
                                        <p:attrNameLst>
                                          <p:attrName>style.visibility</p:attrName>
                                        </p:attrNameLst>
                                      </p:cBhvr>
                                      <p:to>
                                        <p:strVal val="visible"/>
                                      </p:to>
                                    </p:set>
                                  </p:childTnLst>
                                </p:cTn>
                              </p:par>
                              <p:par>
                                <p:cTn id="62" presetID="1" presetClass="entr" presetSubtype="0" fill="hold" nodeType="withEffect">
                                  <p:stCondLst>
                                    <p:cond delay="0"/>
                                  </p:stCondLst>
                                  <p:childTnLst>
                                    <p:set>
                                      <p:cBhvr>
                                        <p:cTn id="63" dur="1" fill="hold">
                                          <p:stCondLst>
                                            <p:cond delay="0"/>
                                          </p:stCondLst>
                                        </p:cTn>
                                        <p:tgtEl>
                                          <p:spTgt spid="579586">
                                            <p:txEl>
                                              <p:pRg st="8" end="8"/>
                                            </p:txEl>
                                          </p:spTgt>
                                        </p:tgtEl>
                                        <p:attrNameLst>
                                          <p:attrName>style.visibility</p:attrName>
                                        </p:attrNameLst>
                                      </p:cBhvr>
                                      <p:to>
                                        <p:strVal val="visible"/>
                                      </p:to>
                                    </p:set>
                                  </p:childTnLst>
                                </p:cTn>
                              </p:par>
                              <p:par>
                                <p:cTn id="64" presetID="2" presetClass="entr" presetSubtype="8" fill="hold" grpId="0" nodeType="withEffect">
                                  <p:stCondLst>
                                    <p:cond delay="0"/>
                                  </p:stCondLst>
                                  <p:childTnLst>
                                    <p:set>
                                      <p:cBhvr>
                                        <p:cTn id="65" dur="1" fill="hold">
                                          <p:stCondLst>
                                            <p:cond delay="0"/>
                                          </p:stCondLst>
                                        </p:cTn>
                                        <p:tgtEl>
                                          <p:spTgt spid="579616"/>
                                        </p:tgtEl>
                                        <p:attrNameLst>
                                          <p:attrName>style.visibility</p:attrName>
                                        </p:attrNameLst>
                                      </p:cBhvr>
                                      <p:to>
                                        <p:strVal val="visible"/>
                                      </p:to>
                                    </p:set>
                                    <p:anim calcmode="lin" valueType="num">
                                      <p:cBhvr additive="base">
                                        <p:cTn id="66" dur="1000" fill="hold"/>
                                        <p:tgtEl>
                                          <p:spTgt spid="579616"/>
                                        </p:tgtEl>
                                        <p:attrNameLst>
                                          <p:attrName>ppt_x</p:attrName>
                                        </p:attrNameLst>
                                      </p:cBhvr>
                                      <p:tavLst>
                                        <p:tav tm="0">
                                          <p:val>
                                            <p:strVal val="0-#ppt_w/2"/>
                                          </p:val>
                                        </p:tav>
                                        <p:tav tm="100000">
                                          <p:val>
                                            <p:strVal val="#ppt_x"/>
                                          </p:val>
                                        </p:tav>
                                      </p:tavLst>
                                    </p:anim>
                                    <p:anim calcmode="lin" valueType="num">
                                      <p:cBhvr additive="base">
                                        <p:cTn id="67" dur="1000" fill="hold"/>
                                        <p:tgtEl>
                                          <p:spTgt spid="579616"/>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579617"/>
                                        </p:tgtEl>
                                        <p:attrNameLst>
                                          <p:attrName>style.visibility</p:attrName>
                                        </p:attrNameLst>
                                      </p:cBhvr>
                                      <p:to>
                                        <p:strVal val="visible"/>
                                      </p:to>
                                    </p:set>
                                    <p:anim calcmode="lin" valueType="num">
                                      <p:cBhvr additive="base">
                                        <p:cTn id="70" dur="1000" fill="hold"/>
                                        <p:tgtEl>
                                          <p:spTgt spid="579617"/>
                                        </p:tgtEl>
                                        <p:attrNameLst>
                                          <p:attrName>ppt_x</p:attrName>
                                        </p:attrNameLst>
                                      </p:cBhvr>
                                      <p:tavLst>
                                        <p:tav tm="0">
                                          <p:val>
                                            <p:strVal val="1+#ppt_w/2"/>
                                          </p:val>
                                        </p:tav>
                                        <p:tav tm="100000">
                                          <p:val>
                                            <p:strVal val="#ppt_x"/>
                                          </p:val>
                                        </p:tav>
                                      </p:tavLst>
                                    </p:anim>
                                    <p:anim calcmode="lin" valueType="num">
                                      <p:cBhvr additive="base">
                                        <p:cTn id="71" dur="1000" fill="hold"/>
                                        <p:tgtEl>
                                          <p:spTgt spid="579617"/>
                                        </p:tgtEl>
                                        <p:attrNameLst>
                                          <p:attrName>ppt_y</p:attrName>
                                        </p:attrNameLst>
                                      </p:cBhvr>
                                      <p:tavLst>
                                        <p:tav tm="0">
                                          <p:val>
                                            <p:strVal val="#ppt_y"/>
                                          </p:val>
                                        </p:tav>
                                        <p:tav tm="100000">
                                          <p:val>
                                            <p:strVal val="#ppt_y"/>
                                          </p:val>
                                        </p:tav>
                                      </p:tavLst>
                                    </p:anim>
                                  </p:childTnLst>
                                </p:cTn>
                              </p:par>
                              <p:par>
                                <p:cTn id="72" presetID="1" presetClass="entr" presetSubtype="0" fill="hold" nodeType="withEffect">
                                  <p:stCondLst>
                                    <p:cond delay="0"/>
                                  </p:stCondLst>
                                  <p:childTnLst>
                                    <p:set>
                                      <p:cBhvr>
                                        <p:cTn id="73" dur="1" fill="hold">
                                          <p:stCondLst>
                                            <p:cond delay="0"/>
                                          </p:stCondLst>
                                        </p:cTn>
                                        <p:tgtEl>
                                          <p:spTgt spid="579586">
                                            <p:txEl>
                                              <p:pRg st="9" end="9"/>
                                            </p:txEl>
                                          </p:spTgt>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nodeType="clickEffect">
                                  <p:stCondLst>
                                    <p:cond delay="0"/>
                                  </p:stCondLst>
                                  <p:childTnLst>
                                    <p:set>
                                      <p:cBhvr>
                                        <p:cTn id="77" dur="1" fill="hold">
                                          <p:stCondLst>
                                            <p:cond delay="0"/>
                                          </p:stCondLst>
                                        </p:cTn>
                                        <p:tgtEl>
                                          <p:spTgt spid="579586">
                                            <p:txEl>
                                              <p:pRg st="11" end="11"/>
                                            </p:txEl>
                                          </p:spTgt>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579586">
                                            <p:txEl>
                                              <p:pRg st="12" end="12"/>
                                            </p:txEl>
                                          </p:spTgt>
                                        </p:tgtEl>
                                        <p:attrNameLst>
                                          <p:attrName>style.visibility</p:attrName>
                                        </p:attrNameLst>
                                      </p:cBhvr>
                                      <p:to>
                                        <p:strVal val="visible"/>
                                      </p:to>
                                    </p:set>
                                  </p:childTnLst>
                                </p:cTn>
                              </p:par>
                            </p:childTnLst>
                          </p:cTn>
                        </p:par>
                      </p:childTnLst>
                    </p:cTn>
                  </p:par>
                  <p:par>
                    <p:cTn id="80" fill="hold" nodeType="clickPar">
                      <p:stCondLst>
                        <p:cond delay="indefinite"/>
                      </p:stCondLst>
                      <p:childTnLst>
                        <p:par>
                          <p:cTn id="81" fill="hold" nodeType="withGroup">
                            <p:stCondLst>
                              <p:cond delay="0"/>
                            </p:stCondLst>
                            <p:childTnLst>
                              <p:par>
                                <p:cTn id="82" presetID="1" presetClass="entr" presetSubtype="0" fill="hold" nodeType="clickEffect">
                                  <p:stCondLst>
                                    <p:cond delay="0"/>
                                  </p:stCondLst>
                                  <p:childTnLst>
                                    <p:set>
                                      <p:cBhvr>
                                        <p:cTn id="83" dur="1" fill="hold">
                                          <p:stCondLst>
                                            <p:cond delay="0"/>
                                          </p:stCondLst>
                                        </p:cTn>
                                        <p:tgtEl>
                                          <p:spTgt spid="579586">
                                            <p:txEl>
                                              <p:pRg st="13" end="13"/>
                                            </p:txEl>
                                          </p:spTgt>
                                        </p:tgtEl>
                                        <p:attrNameLst>
                                          <p:attrName>style.visibility</p:attrName>
                                        </p:attrNameLst>
                                      </p:cBhvr>
                                      <p:to>
                                        <p:strVal val="visibl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2" presetClass="entr" presetSubtype="8" fill="hold" grpId="0" nodeType="clickEffect">
                                  <p:stCondLst>
                                    <p:cond delay="0"/>
                                  </p:stCondLst>
                                  <p:childTnLst>
                                    <p:set>
                                      <p:cBhvr>
                                        <p:cTn id="87" dur="1" fill="hold">
                                          <p:stCondLst>
                                            <p:cond delay="0"/>
                                          </p:stCondLst>
                                        </p:cTn>
                                        <p:tgtEl>
                                          <p:spTgt spid="579621"/>
                                        </p:tgtEl>
                                        <p:attrNameLst>
                                          <p:attrName>style.visibility</p:attrName>
                                        </p:attrNameLst>
                                      </p:cBhvr>
                                      <p:to>
                                        <p:strVal val="visible"/>
                                      </p:to>
                                    </p:set>
                                    <p:anim calcmode="lin" valueType="num">
                                      <p:cBhvr additive="base">
                                        <p:cTn id="88" dur="1000" fill="hold"/>
                                        <p:tgtEl>
                                          <p:spTgt spid="579621"/>
                                        </p:tgtEl>
                                        <p:attrNameLst>
                                          <p:attrName>ppt_x</p:attrName>
                                        </p:attrNameLst>
                                      </p:cBhvr>
                                      <p:tavLst>
                                        <p:tav tm="0">
                                          <p:val>
                                            <p:strVal val="0-#ppt_w/2"/>
                                          </p:val>
                                        </p:tav>
                                        <p:tav tm="100000">
                                          <p:val>
                                            <p:strVal val="#ppt_x"/>
                                          </p:val>
                                        </p:tav>
                                      </p:tavLst>
                                    </p:anim>
                                    <p:anim calcmode="lin" valueType="num">
                                      <p:cBhvr additive="base">
                                        <p:cTn id="89" dur="1000" fill="hold"/>
                                        <p:tgtEl>
                                          <p:spTgt spid="579621"/>
                                        </p:tgtEl>
                                        <p:attrNameLst>
                                          <p:attrName>ppt_y</p:attrName>
                                        </p:attrNameLst>
                                      </p:cBhvr>
                                      <p:tavLst>
                                        <p:tav tm="0">
                                          <p:val>
                                            <p:strVal val="#ppt_y"/>
                                          </p:val>
                                        </p:tav>
                                        <p:tav tm="100000">
                                          <p:val>
                                            <p:strVal val="#ppt_y"/>
                                          </p:val>
                                        </p:tav>
                                      </p:tavLst>
                                    </p:anim>
                                  </p:childTnLst>
                                </p:cTn>
                              </p:par>
                              <p:par>
                                <p:cTn id="90" presetID="55" presetClass="entr" presetSubtype="0" fill="hold" grpId="0" nodeType="withEffect">
                                  <p:stCondLst>
                                    <p:cond delay="0"/>
                                  </p:stCondLst>
                                  <p:childTnLst>
                                    <p:set>
                                      <p:cBhvr>
                                        <p:cTn id="91" dur="1" fill="hold">
                                          <p:stCondLst>
                                            <p:cond delay="0"/>
                                          </p:stCondLst>
                                        </p:cTn>
                                        <p:tgtEl>
                                          <p:spTgt spid="579622"/>
                                        </p:tgtEl>
                                        <p:attrNameLst>
                                          <p:attrName>style.visibility</p:attrName>
                                        </p:attrNameLst>
                                      </p:cBhvr>
                                      <p:to>
                                        <p:strVal val="visible"/>
                                      </p:to>
                                    </p:set>
                                    <p:anim calcmode="lin" valueType="num">
                                      <p:cBhvr>
                                        <p:cTn id="92" dur="1000" fill="hold"/>
                                        <p:tgtEl>
                                          <p:spTgt spid="579622"/>
                                        </p:tgtEl>
                                        <p:attrNameLst>
                                          <p:attrName>ppt_w</p:attrName>
                                        </p:attrNameLst>
                                      </p:cBhvr>
                                      <p:tavLst>
                                        <p:tav tm="0">
                                          <p:val>
                                            <p:strVal val="#ppt_w*0.70"/>
                                          </p:val>
                                        </p:tav>
                                        <p:tav tm="100000">
                                          <p:val>
                                            <p:strVal val="#ppt_w"/>
                                          </p:val>
                                        </p:tav>
                                      </p:tavLst>
                                    </p:anim>
                                    <p:anim calcmode="lin" valueType="num">
                                      <p:cBhvr>
                                        <p:cTn id="93" dur="1000" fill="hold"/>
                                        <p:tgtEl>
                                          <p:spTgt spid="579622"/>
                                        </p:tgtEl>
                                        <p:attrNameLst>
                                          <p:attrName>ppt_h</p:attrName>
                                        </p:attrNameLst>
                                      </p:cBhvr>
                                      <p:tavLst>
                                        <p:tav tm="0">
                                          <p:val>
                                            <p:strVal val="#ppt_h"/>
                                          </p:val>
                                        </p:tav>
                                        <p:tav tm="100000">
                                          <p:val>
                                            <p:strVal val="#ppt_h"/>
                                          </p:val>
                                        </p:tav>
                                      </p:tavLst>
                                    </p:anim>
                                    <p:animEffect transition="in" filter="fade">
                                      <p:cBhvr>
                                        <p:cTn id="94" dur="1000"/>
                                        <p:tgtEl>
                                          <p:spTgt spid="579622"/>
                                        </p:tgtEl>
                                      </p:cBhvr>
                                    </p:animEffect>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ntr" presetSubtype="0" fill="hold" nodeType="clickEffect">
                                  <p:stCondLst>
                                    <p:cond delay="0"/>
                                  </p:stCondLst>
                                  <p:childTnLst>
                                    <p:set>
                                      <p:cBhvr>
                                        <p:cTn id="9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9592" grpId="0" animBg="1"/>
      <p:bldP spid="579592" grpId="1" animBg="1"/>
      <p:bldP spid="579592" grpId="2" animBg="1"/>
      <p:bldP spid="579592" grpId="3" animBg="1"/>
      <p:bldP spid="579616" grpId="0" animBg="1"/>
      <p:bldP spid="579617" grpId="0" animBg="1"/>
      <p:bldP spid="579621" grpId="0"/>
      <p:bldP spid="579622" grpId="0" animBg="1"/>
      <p:bldP spid="5796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228600" y="304800"/>
            <a:ext cx="7916863" cy="677863"/>
          </a:xfrm>
        </p:spPr>
        <p:txBody>
          <a:bodyPr/>
          <a:lstStyle/>
          <a:p>
            <a:pPr eaLnBrk="1" hangingPunct="1"/>
            <a:r>
              <a:rPr lang="en-US" altLang="zh-TW" dirty="0" smtClean="0">
                <a:ea typeface="Arial Unicode MS" pitchFamily="34" charset="-128"/>
                <a:cs typeface="Arial Unicode MS" pitchFamily="34" charset="-128"/>
              </a:rPr>
              <a:t>Constrained Conditional Models</a:t>
            </a:r>
          </a:p>
        </p:txBody>
      </p:sp>
      <p:sp>
        <p:nvSpPr>
          <p:cNvPr id="754691" name="Rectangle 3"/>
          <p:cNvSpPr>
            <a:spLocks noChangeArrowheads="1"/>
          </p:cNvSpPr>
          <p:nvPr/>
        </p:nvSpPr>
        <p:spPr bwMode="auto">
          <a:xfrm>
            <a:off x="533400" y="1143000"/>
            <a:ext cx="77724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chemeClr val="bg2"/>
              </a:buClr>
              <a:buSzPct val="75000"/>
              <a:buFont typeface="Wingdings" pitchFamily="2" charset="2"/>
              <a:buChar char="n"/>
            </a:pPr>
            <a:endParaRPr lang="en-US" altLang="zh-TW" sz="2400" b="1">
              <a:solidFill>
                <a:schemeClr val="hlink"/>
              </a:solidFill>
              <a:latin typeface="Calibri" pitchFamily="34" charset="0"/>
              <a:ea typeface="Arial Unicode MS" pitchFamily="34" charset="-128"/>
              <a:cs typeface="Arial Unicode MS" pitchFamily="34" charset="-128"/>
            </a:endParaRPr>
          </a:p>
        </p:txBody>
      </p:sp>
      <p:pic>
        <p:nvPicPr>
          <p:cNvPr id="614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295400"/>
            <a:ext cx="530542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4702" name="Text Box 14"/>
          <p:cNvSpPr txBox="1">
            <a:spLocks noChangeArrowheads="1"/>
          </p:cNvSpPr>
          <p:nvPr/>
        </p:nvSpPr>
        <p:spPr bwMode="auto">
          <a:xfrm>
            <a:off x="609600" y="4003675"/>
            <a:ext cx="4038600"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sz="2000" dirty="0">
                <a:solidFill>
                  <a:srgbClr val="FF0000"/>
                </a:solidFill>
                <a:latin typeface="Calibri" pitchFamily="34" charset="0"/>
              </a:rPr>
              <a:t>How to solve?</a:t>
            </a:r>
          </a:p>
          <a:p>
            <a:pPr eaLnBrk="1" hangingPunct="1">
              <a:spcBef>
                <a:spcPct val="50000"/>
              </a:spcBef>
            </a:pPr>
            <a:r>
              <a:rPr lang="en-US" sz="2000" dirty="0">
                <a:latin typeface="Calibri" pitchFamily="34" charset="0"/>
              </a:rPr>
              <a:t>This is an Integer Linear Program</a:t>
            </a:r>
          </a:p>
          <a:p>
            <a:pPr eaLnBrk="1" hangingPunct="1">
              <a:spcBef>
                <a:spcPct val="50000"/>
              </a:spcBef>
            </a:pPr>
            <a:r>
              <a:rPr lang="en-US" sz="2000" dirty="0">
                <a:latin typeface="Calibri" pitchFamily="34" charset="0"/>
              </a:rPr>
              <a:t>Solving using ILP packages gives an  exact solution. </a:t>
            </a:r>
          </a:p>
          <a:p>
            <a:pPr eaLnBrk="1" hangingPunct="1">
              <a:spcBef>
                <a:spcPct val="50000"/>
              </a:spcBef>
            </a:pPr>
            <a:r>
              <a:rPr lang="en-US" dirty="0">
                <a:latin typeface="Calibri" pitchFamily="34" charset="0"/>
              </a:rPr>
              <a:t>Cutting Planes, Dual Decomposition &amp; other search techniques are possible </a:t>
            </a:r>
          </a:p>
        </p:txBody>
      </p:sp>
      <p:sp>
        <p:nvSpPr>
          <p:cNvPr id="754705" name="Rectangle 17"/>
          <p:cNvSpPr>
            <a:spLocks noChangeArrowheads="1"/>
          </p:cNvSpPr>
          <p:nvPr/>
        </p:nvSpPr>
        <p:spPr bwMode="auto">
          <a:xfrm>
            <a:off x="7010400" y="1635125"/>
            <a:ext cx="2133600" cy="650875"/>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(Soft) constraints component</a:t>
            </a:r>
          </a:p>
        </p:txBody>
      </p:sp>
      <p:grpSp>
        <p:nvGrpSpPr>
          <p:cNvPr id="754714" name="Group 26"/>
          <p:cNvGrpSpPr>
            <a:grpSpLocks/>
          </p:cNvGrpSpPr>
          <p:nvPr/>
        </p:nvGrpSpPr>
        <p:grpSpPr bwMode="auto">
          <a:xfrm>
            <a:off x="152400" y="1981200"/>
            <a:ext cx="2590800" cy="914400"/>
            <a:chOff x="96" y="1248"/>
            <a:chExt cx="1632" cy="576"/>
          </a:xfrm>
        </p:grpSpPr>
        <p:sp>
          <p:nvSpPr>
            <p:cNvPr id="61460" name="Rectangle 16"/>
            <p:cNvSpPr>
              <a:spLocks noChangeArrowheads="1"/>
            </p:cNvSpPr>
            <p:nvPr/>
          </p:nvSpPr>
          <p:spPr bwMode="auto">
            <a:xfrm>
              <a:off x="96" y="1414"/>
              <a:ext cx="1344" cy="410"/>
            </a:xfrm>
            <a:prstGeom prst="rect">
              <a:avLst/>
            </a:prstGeom>
            <a:solidFill>
              <a:srgbClr val="FFFF66"/>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Weight Vector for “local” models</a:t>
              </a:r>
            </a:p>
          </p:txBody>
        </p:sp>
        <p:sp>
          <p:nvSpPr>
            <p:cNvPr id="61461" name="Line 22"/>
            <p:cNvSpPr>
              <a:spLocks noChangeShapeType="1"/>
            </p:cNvSpPr>
            <p:nvPr/>
          </p:nvSpPr>
          <p:spPr bwMode="auto">
            <a:xfrm flipV="1">
              <a:off x="1488" y="1248"/>
              <a:ext cx="240" cy="384"/>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54716" name="Group 28"/>
          <p:cNvGrpSpPr>
            <a:grpSpLocks/>
          </p:cNvGrpSpPr>
          <p:nvPr/>
        </p:nvGrpSpPr>
        <p:grpSpPr bwMode="auto">
          <a:xfrm>
            <a:off x="4879975" y="788988"/>
            <a:ext cx="3444875" cy="812800"/>
            <a:chOff x="3014" y="454"/>
            <a:chExt cx="2170" cy="512"/>
          </a:xfrm>
        </p:grpSpPr>
        <p:sp>
          <p:nvSpPr>
            <p:cNvPr id="61458" name="Rectangle 18"/>
            <p:cNvSpPr>
              <a:spLocks noChangeArrowheads="1"/>
            </p:cNvSpPr>
            <p:nvPr/>
          </p:nvSpPr>
          <p:spPr bwMode="auto">
            <a:xfrm>
              <a:off x="3360" y="454"/>
              <a:ext cx="1824" cy="41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Penalty for violating</a:t>
              </a:r>
            </a:p>
            <a:p>
              <a:r>
                <a:rPr lang="en-US" dirty="0"/>
                <a:t>the constraint.</a:t>
              </a:r>
            </a:p>
          </p:txBody>
        </p:sp>
        <p:sp>
          <p:nvSpPr>
            <p:cNvPr id="61459" name="Line 23"/>
            <p:cNvSpPr>
              <a:spLocks noChangeShapeType="1"/>
            </p:cNvSpPr>
            <p:nvPr/>
          </p:nvSpPr>
          <p:spPr bwMode="auto">
            <a:xfrm rot="8742848" flipV="1">
              <a:off x="3014" y="692"/>
              <a:ext cx="348" cy="274"/>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54717" name="Group 29"/>
          <p:cNvGrpSpPr>
            <a:grpSpLocks/>
          </p:cNvGrpSpPr>
          <p:nvPr/>
        </p:nvGrpSpPr>
        <p:grpSpPr bwMode="auto">
          <a:xfrm>
            <a:off x="5257800" y="1981200"/>
            <a:ext cx="3124200" cy="1295400"/>
            <a:chOff x="3312" y="1248"/>
            <a:chExt cx="1968" cy="816"/>
          </a:xfrm>
        </p:grpSpPr>
        <p:sp>
          <p:nvSpPr>
            <p:cNvPr id="61456" name="Rectangle 19"/>
            <p:cNvSpPr>
              <a:spLocks noChangeArrowheads="1"/>
            </p:cNvSpPr>
            <p:nvPr/>
          </p:nvSpPr>
          <p:spPr bwMode="auto">
            <a:xfrm>
              <a:off x="3456" y="1654"/>
              <a:ext cx="1824" cy="41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How far y is from </a:t>
              </a:r>
            </a:p>
            <a:p>
              <a:r>
                <a:rPr lang="en-US" dirty="0"/>
                <a:t>a “legal” assignment</a:t>
              </a:r>
            </a:p>
          </p:txBody>
        </p:sp>
        <p:sp>
          <p:nvSpPr>
            <p:cNvPr id="61457" name="Line 24"/>
            <p:cNvSpPr>
              <a:spLocks noChangeShapeType="1"/>
            </p:cNvSpPr>
            <p:nvPr/>
          </p:nvSpPr>
          <p:spPr bwMode="auto">
            <a:xfrm flipH="1" flipV="1">
              <a:off x="3312" y="1248"/>
              <a:ext cx="576" cy="384"/>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54715" name="Group 27"/>
          <p:cNvGrpSpPr>
            <a:grpSpLocks/>
          </p:cNvGrpSpPr>
          <p:nvPr/>
        </p:nvGrpSpPr>
        <p:grpSpPr bwMode="auto">
          <a:xfrm>
            <a:off x="1905000" y="1981200"/>
            <a:ext cx="2895600" cy="1600200"/>
            <a:chOff x="1200" y="1296"/>
            <a:chExt cx="1824" cy="1008"/>
          </a:xfrm>
        </p:grpSpPr>
        <p:sp>
          <p:nvSpPr>
            <p:cNvPr id="61454" name="Rectangle 15"/>
            <p:cNvSpPr>
              <a:spLocks noChangeArrowheads="1"/>
            </p:cNvSpPr>
            <p:nvPr/>
          </p:nvSpPr>
          <p:spPr bwMode="auto">
            <a:xfrm>
              <a:off x="1200" y="1721"/>
              <a:ext cx="1824" cy="583"/>
            </a:xfrm>
            <a:prstGeom prst="rect">
              <a:avLst/>
            </a:prstGeom>
            <a:solidFill>
              <a:srgbClr val="FFFF66"/>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Features, classifiers; log-linear models  (HMM, CRF) or a combination</a:t>
              </a:r>
            </a:p>
          </p:txBody>
        </p:sp>
        <p:sp>
          <p:nvSpPr>
            <p:cNvPr id="61455" name="Line 21"/>
            <p:cNvSpPr>
              <a:spLocks noChangeShapeType="1"/>
            </p:cNvSpPr>
            <p:nvPr/>
          </p:nvSpPr>
          <p:spPr bwMode="auto">
            <a:xfrm flipV="1">
              <a:off x="2304" y="1296"/>
              <a:ext cx="0" cy="432"/>
            </a:xfrm>
            <a:prstGeom prst="line">
              <a:avLst/>
            </a:prstGeom>
            <a:noFill/>
            <a:ln w="381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754718" name="Text Box 30"/>
          <p:cNvSpPr txBox="1">
            <a:spLocks noChangeArrowheads="1"/>
          </p:cNvSpPr>
          <p:nvPr/>
        </p:nvSpPr>
        <p:spPr bwMode="auto">
          <a:xfrm>
            <a:off x="4800600" y="4006850"/>
            <a:ext cx="4038600"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spcBef>
                <a:spcPct val="50000"/>
              </a:spcBef>
            </a:pPr>
            <a:r>
              <a:rPr lang="en-US" sz="2000" dirty="0">
                <a:solidFill>
                  <a:srgbClr val="FF0000"/>
                </a:solidFill>
                <a:latin typeface="Calibri" pitchFamily="34" charset="0"/>
              </a:rPr>
              <a:t>How to train?</a:t>
            </a:r>
          </a:p>
          <a:p>
            <a:pPr eaLnBrk="1" hangingPunct="1">
              <a:spcBef>
                <a:spcPct val="50000"/>
              </a:spcBef>
            </a:pPr>
            <a:r>
              <a:rPr lang="en-US" sz="2000" b="1" dirty="0">
                <a:latin typeface="Calibri" pitchFamily="34" charset="0"/>
              </a:rPr>
              <a:t>Training</a:t>
            </a:r>
            <a:r>
              <a:rPr lang="en-US" sz="2000" dirty="0">
                <a:latin typeface="Calibri" pitchFamily="34" charset="0"/>
              </a:rPr>
              <a:t> is learning the objective function</a:t>
            </a:r>
          </a:p>
          <a:p>
            <a:pPr eaLnBrk="1" hangingPunct="1">
              <a:spcBef>
                <a:spcPct val="50000"/>
              </a:spcBef>
            </a:pPr>
            <a:r>
              <a:rPr lang="en-US" sz="2000" dirty="0">
                <a:latin typeface="Calibri" pitchFamily="34" charset="0"/>
              </a:rPr>
              <a:t>Decouple? </a:t>
            </a:r>
            <a:r>
              <a:rPr lang="en-US" sz="2000" dirty="0" smtClean="0">
                <a:latin typeface="Calibri" pitchFamily="34" charset="0"/>
              </a:rPr>
              <a:t>Decompose? </a:t>
            </a:r>
            <a:endParaRPr lang="en-US" sz="2000" dirty="0">
              <a:latin typeface="Calibri" pitchFamily="34" charset="0"/>
            </a:endParaRPr>
          </a:p>
          <a:p>
            <a:pPr eaLnBrk="1" hangingPunct="1">
              <a:spcBef>
                <a:spcPct val="50000"/>
              </a:spcBef>
            </a:pPr>
            <a:r>
              <a:rPr lang="en-US" sz="2000" dirty="0">
                <a:latin typeface="Calibri" pitchFamily="34" charset="0"/>
              </a:rPr>
              <a:t>How to exploit the structure to        </a:t>
            </a:r>
            <a:r>
              <a:rPr lang="en-US" sz="2000" dirty="0" smtClean="0">
                <a:latin typeface="Calibri" pitchFamily="34" charset="0"/>
              </a:rPr>
              <a:t>minimize </a:t>
            </a:r>
            <a:r>
              <a:rPr lang="en-US" sz="2000" dirty="0">
                <a:latin typeface="Calibri" pitchFamily="34" charset="0"/>
              </a:rPr>
              <a:t>supervision?</a:t>
            </a:r>
          </a:p>
        </p:txBody>
      </p:sp>
      <p:sp>
        <p:nvSpPr>
          <p:cNvPr id="23" name="Rectangle 22"/>
          <p:cNvSpPr/>
          <p:nvPr/>
        </p:nvSpPr>
        <p:spPr>
          <a:xfrm>
            <a:off x="4724400" y="4030663"/>
            <a:ext cx="4114800" cy="2362200"/>
          </a:xfrm>
          <a:prstGeom prst="rect">
            <a:avLst/>
          </a:prstGeom>
          <a:noFill/>
          <a:ln w="508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Tempus Sans ITC" pitchFamily="82" charset="0"/>
            </a:endParaRPr>
          </a:p>
        </p:txBody>
      </p:sp>
      <p:sp>
        <p:nvSpPr>
          <p:cNvPr id="2" name="Rectangle 22"/>
          <p:cNvSpPr/>
          <p:nvPr/>
        </p:nvSpPr>
        <p:spPr>
          <a:xfrm>
            <a:off x="428625" y="4030663"/>
            <a:ext cx="4114800" cy="2362200"/>
          </a:xfrm>
          <a:prstGeom prst="rect">
            <a:avLst/>
          </a:prstGeom>
          <a:noFill/>
          <a:ln w="50800">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latin typeface="Tempus Sans ITC" pitchFamily="82" charset="0"/>
            </a:endParaRPr>
          </a:p>
        </p:txBody>
      </p:sp>
      <p:sp>
        <p:nvSpPr>
          <p:cNvPr id="4" name="Slide Number Placeholder 3"/>
          <p:cNvSpPr>
            <a:spLocks noGrp="1"/>
          </p:cNvSpPr>
          <p:nvPr>
            <p:ph type="sldNum" sz="quarter" idx="11"/>
          </p:nvPr>
        </p:nvSpPr>
        <p:spPr/>
        <p:txBody>
          <a:bodyPr/>
          <a:lstStyle/>
          <a:p>
            <a:r>
              <a:rPr lang="en-US" altLang="zh-TW" smtClean="0"/>
              <a:t>1: </a:t>
            </a:r>
            <a:fld id="{E8007264-EAB3-4E53-8D88-C175708AA4AD}" type="slidenum">
              <a:rPr lang="en-US" altLang="zh-TW" smtClean="0"/>
              <a:pPr/>
              <a:t>13</a:t>
            </a:fld>
            <a:endParaRPr lang="en-US" altLang="zh-TW"/>
          </a:p>
        </p:txBody>
      </p:sp>
    </p:spTree>
    <p:extLst>
      <p:ext uri="{BB962C8B-B14F-4D97-AF65-F5344CB8AC3E}">
        <p14:creationId xmlns:p14="http://schemas.microsoft.com/office/powerpoint/2010/main" val="3995033392"/>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7546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8" fill="hold" nodeType="clickEffect">
                                  <p:stCondLst>
                                    <p:cond delay="0"/>
                                  </p:stCondLst>
                                  <p:childTnLst>
                                    <p:set>
                                      <p:cBhvr>
                                        <p:cTn id="10" dur="1" fill="hold">
                                          <p:stCondLst>
                                            <p:cond delay="0"/>
                                          </p:stCondLst>
                                        </p:cTn>
                                        <p:tgtEl>
                                          <p:spTgt spid="754714"/>
                                        </p:tgtEl>
                                        <p:attrNameLst>
                                          <p:attrName>style.visibility</p:attrName>
                                        </p:attrNameLst>
                                      </p:cBhvr>
                                      <p:to>
                                        <p:strVal val="visible"/>
                                      </p:to>
                                    </p:set>
                                    <p:anim calcmode="lin" valueType="num">
                                      <p:cBhvr additive="base">
                                        <p:cTn id="11" dur="1000" fill="hold"/>
                                        <p:tgtEl>
                                          <p:spTgt spid="754714"/>
                                        </p:tgtEl>
                                        <p:attrNameLst>
                                          <p:attrName>ppt_x</p:attrName>
                                        </p:attrNameLst>
                                      </p:cBhvr>
                                      <p:tavLst>
                                        <p:tav tm="0">
                                          <p:val>
                                            <p:strVal val="0-#ppt_w/2"/>
                                          </p:val>
                                        </p:tav>
                                        <p:tav tm="100000">
                                          <p:val>
                                            <p:strVal val="#ppt_x"/>
                                          </p:val>
                                        </p:tav>
                                      </p:tavLst>
                                    </p:anim>
                                    <p:anim calcmode="lin" valueType="num">
                                      <p:cBhvr additive="base">
                                        <p:cTn id="12" dur="1000" fill="hold"/>
                                        <p:tgtEl>
                                          <p:spTgt spid="754714"/>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8" fill="hold" nodeType="clickEffect">
                                  <p:stCondLst>
                                    <p:cond delay="0"/>
                                  </p:stCondLst>
                                  <p:childTnLst>
                                    <p:set>
                                      <p:cBhvr>
                                        <p:cTn id="16" dur="1" fill="hold">
                                          <p:stCondLst>
                                            <p:cond delay="0"/>
                                          </p:stCondLst>
                                        </p:cTn>
                                        <p:tgtEl>
                                          <p:spTgt spid="754715"/>
                                        </p:tgtEl>
                                        <p:attrNameLst>
                                          <p:attrName>style.visibility</p:attrName>
                                        </p:attrNameLst>
                                      </p:cBhvr>
                                      <p:to>
                                        <p:strVal val="visible"/>
                                      </p:to>
                                    </p:set>
                                    <p:anim calcmode="lin" valueType="num">
                                      <p:cBhvr additive="base">
                                        <p:cTn id="17" dur="1000" fill="hold"/>
                                        <p:tgtEl>
                                          <p:spTgt spid="754715"/>
                                        </p:tgtEl>
                                        <p:attrNameLst>
                                          <p:attrName>ppt_x</p:attrName>
                                        </p:attrNameLst>
                                      </p:cBhvr>
                                      <p:tavLst>
                                        <p:tav tm="0">
                                          <p:val>
                                            <p:strVal val="0-#ppt_w/2"/>
                                          </p:val>
                                        </p:tav>
                                        <p:tav tm="100000">
                                          <p:val>
                                            <p:strVal val="#ppt_x"/>
                                          </p:val>
                                        </p:tav>
                                      </p:tavLst>
                                    </p:anim>
                                    <p:anim calcmode="lin" valueType="num">
                                      <p:cBhvr additive="base">
                                        <p:cTn id="18" dur="1000" fill="hold"/>
                                        <p:tgtEl>
                                          <p:spTgt spid="75471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754705"/>
                                        </p:tgtEl>
                                        <p:attrNameLst>
                                          <p:attrName>style.visibility</p:attrName>
                                        </p:attrNameLst>
                                      </p:cBhvr>
                                      <p:to>
                                        <p:strVal val="visible"/>
                                      </p:to>
                                    </p:set>
                                    <p:anim calcmode="lin" valueType="num">
                                      <p:cBhvr additive="base">
                                        <p:cTn id="23" dur="1000" fill="hold"/>
                                        <p:tgtEl>
                                          <p:spTgt spid="754705"/>
                                        </p:tgtEl>
                                        <p:attrNameLst>
                                          <p:attrName>ppt_x</p:attrName>
                                        </p:attrNameLst>
                                      </p:cBhvr>
                                      <p:tavLst>
                                        <p:tav tm="0">
                                          <p:val>
                                            <p:strVal val="1+#ppt_w/2"/>
                                          </p:val>
                                        </p:tav>
                                        <p:tav tm="100000">
                                          <p:val>
                                            <p:strVal val="#ppt_x"/>
                                          </p:val>
                                        </p:tav>
                                      </p:tavLst>
                                    </p:anim>
                                    <p:anim calcmode="lin" valueType="num">
                                      <p:cBhvr additive="base">
                                        <p:cTn id="24" dur="1000" fill="hold"/>
                                        <p:tgtEl>
                                          <p:spTgt spid="754705"/>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3" fill="hold" nodeType="clickEffect">
                                  <p:stCondLst>
                                    <p:cond delay="0"/>
                                  </p:stCondLst>
                                  <p:childTnLst>
                                    <p:set>
                                      <p:cBhvr>
                                        <p:cTn id="28" dur="1" fill="hold">
                                          <p:stCondLst>
                                            <p:cond delay="0"/>
                                          </p:stCondLst>
                                        </p:cTn>
                                        <p:tgtEl>
                                          <p:spTgt spid="754716"/>
                                        </p:tgtEl>
                                        <p:attrNameLst>
                                          <p:attrName>style.visibility</p:attrName>
                                        </p:attrNameLst>
                                      </p:cBhvr>
                                      <p:to>
                                        <p:strVal val="visible"/>
                                      </p:to>
                                    </p:set>
                                    <p:anim calcmode="lin" valueType="num">
                                      <p:cBhvr additive="base">
                                        <p:cTn id="29" dur="1000" fill="hold"/>
                                        <p:tgtEl>
                                          <p:spTgt spid="754716"/>
                                        </p:tgtEl>
                                        <p:attrNameLst>
                                          <p:attrName>ppt_x</p:attrName>
                                        </p:attrNameLst>
                                      </p:cBhvr>
                                      <p:tavLst>
                                        <p:tav tm="0">
                                          <p:val>
                                            <p:strVal val="1+#ppt_w/2"/>
                                          </p:val>
                                        </p:tav>
                                        <p:tav tm="100000">
                                          <p:val>
                                            <p:strVal val="#ppt_x"/>
                                          </p:val>
                                        </p:tav>
                                      </p:tavLst>
                                    </p:anim>
                                    <p:anim calcmode="lin" valueType="num">
                                      <p:cBhvr additive="base">
                                        <p:cTn id="30" dur="1000" fill="hold"/>
                                        <p:tgtEl>
                                          <p:spTgt spid="754716"/>
                                        </p:tgtEl>
                                        <p:attrNameLst>
                                          <p:attrName>ppt_y</p:attrName>
                                        </p:attrNameLst>
                                      </p:cBhvr>
                                      <p:tavLst>
                                        <p:tav tm="0">
                                          <p:val>
                                            <p:strVal val="0-#ppt_h/2"/>
                                          </p:val>
                                        </p:tav>
                                        <p:tav tm="100000">
                                          <p:val>
                                            <p:strVal val="#ppt_y"/>
                                          </p:val>
                                        </p:tav>
                                      </p:tavLst>
                                    </p:anim>
                                  </p:childTnLst>
                                </p:cTn>
                              </p:par>
                            </p:childTnLst>
                          </p:cTn>
                        </p:par>
                        <p:par>
                          <p:cTn id="31" fill="hold" nodeType="afterGroup">
                            <p:stCondLst>
                              <p:cond delay="1000"/>
                            </p:stCondLst>
                            <p:childTnLst>
                              <p:par>
                                <p:cTn id="32" presetID="2" presetClass="entr" presetSubtype="6" fill="hold" nodeType="afterEffect">
                                  <p:stCondLst>
                                    <p:cond delay="0"/>
                                  </p:stCondLst>
                                  <p:childTnLst>
                                    <p:set>
                                      <p:cBhvr>
                                        <p:cTn id="33" dur="1" fill="hold">
                                          <p:stCondLst>
                                            <p:cond delay="0"/>
                                          </p:stCondLst>
                                        </p:cTn>
                                        <p:tgtEl>
                                          <p:spTgt spid="754717"/>
                                        </p:tgtEl>
                                        <p:attrNameLst>
                                          <p:attrName>style.visibility</p:attrName>
                                        </p:attrNameLst>
                                      </p:cBhvr>
                                      <p:to>
                                        <p:strVal val="visible"/>
                                      </p:to>
                                    </p:set>
                                    <p:anim calcmode="lin" valueType="num">
                                      <p:cBhvr additive="base">
                                        <p:cTn id="34" dur="1000" fill="hold"/>
                                        <p:tgtEl>
                                          <p:spTgt spid="754717"/>
                                        </p:tgtEl>
                                        <p:attrNameLst>
                                          <p:attrName>ppt_x</p:attrName>
                                        </p:attrNameLst>
                                      </p:cBhvr>
                                      <p:tavLst>
                                        <p:tav tm="0">
                                          <p:val>
                                            <p:strVal val="1+#ppt_w/2"/>
                                          </p:val>
                                        </p:tav>
                                        <p:tav tm="100000">
                                          <p:val>
                                            <p:strVal val="#ppt_x"/>
                                          </p:val>
                                        </p:tav>
                                      </p:tavLst>
                                    </p:anim>
                                    <p:anim calcmode="lin" valueType="num">
                                      <p:cBhvr additive="base">
                                        <p:cTn id="35" dur="1000" fill="hold"/>
                                        <p:tgtEl>
                                          <p:spTgt spid="754717"/>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54702"/>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7547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4691" grpId="0" autoUpdateAnimBg="0"/>
      <p:bldP spid="754702" grpId="0"/>
      <p:bldP spid="754705" grpId="0" animBg="1"/>
      <p:bldP spid="754718" grpId="0"/>
      <p:bldP spid="23"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a Constrained Conditional Model?</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53846503"/>
              </p:ext>
            </p:extLst>
          </p:nvPr>
        </p:nvGraphicFramePr>
        <p:xfrm>
          <a:off x="457200" y="2057400"/>
          <a:ext cx="8229600" cy="3901440"/>
        </p:xfrm>
        <a:graphic>
          <a:graphicData uri="http://schemas.openxmlformats.org/drawingml/2006/table">
            <a:tbl>
              <a:tblPr firstCol="1" bandRow="1">
                <a:tableStyleId>{3B4B98B0-60AC-42C2-AFA5-B58CD77FA1E5}</a:tableStyleId>
              </a:tblPr>
              <a:tblGrid>
                <a:gridCol w="4114800"/>
                <a:gridCol w="4114800"/>
              </a:tblGrid>
              <a:tr h="965200">
                <a:tc>
                  <a:txBody>
                    <a:bodyPr/>
                    <a:lstStyle/>
                    <a:p>
                      <a:pPr algn="l"/>
                      <a:r>
                        <a:rPr lang="en-US" sz="2000" dirty="0" smtClean="0"/>
                        <a:t>Modeling NLP problem</a:t>
                      </a:r>
                    </a:p>
                    <a:p>
                      <a:pPr marL="285750" indent="-285750" algn="l">
                        <a:buFont typeface="Arial"/>
                        <a:buChar char="•"/>
                      </a:pPr>
                      <a:r>
                        <a:rPr lang="en-US" sz="2000" b="0" baseline="0" dirty="0" smtClean="0"/>
                        <a:t>Variables, Features and constraints</a:t>
                      </a:r>
                      <a:endParaRPr lang="en-US" sz="20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99">
                        <a:alpha val="20000"/>
                      </a:srgbClr>
                    </a:solidFill>
                  </a:tcPr>
                </a:tc>
                <a:tc>
                  <a:txBody>
                    <a:bodyPr/>
                    <a:lstStyle/>
                    <a:p>
                      <a:r>
                        <a:rPr lang="en-US" sz="2000" b="0" dirty="0" smtClean="0"/>
                        <a:t>Objective</a:t>
                      </a:r>
                      <a:r>
                        <a:rPr lang="en-US" sz="2000" b="0" baseline="0" dirty="0" smtClean="0"/>
                        <a:t> function</a:t>
                      </a:r>
                      <a:endParaRPr lang="en-US" sz="2000" b="0" dirty="0" smtClean="0"/>
                    </a:p>
                    <a:p>
                      <a:pPr marL="285750" indent="-285750">
                        <a:buFont typeface="Arial"/>
                        <a:buChar char="•"/>
                      </a:pPr>
                      <a:r>
                        <a:rPr lang="en-US" sz="2000" dirty="0" smtClean="0"/>
                        <a:t>Constrained Conditional Model</a:t>
                      </a:r>
                    </a:p>
                  </a:txBody>
                  <a:tcPr anchor="ctr">
                    <a:lnL w="12700" cap="flat" cmpd="sng" algn="ctr">
                      <a:solidFill>
                        <a:schemeClr val="tx1"/>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r>
              <a:tr h="965200">
                <a:tc>
                  <a:txBody>
                    <a:bodyPr/>
                    <a:lstStyle/>
                    <a:p>
                      <a:pPr algn="l"/>
                      <a:r>
                        <a:rPr lang="en-US" sz="2000" dirty="0" smtClean="0"/>
                        <a:t>Constrained optimization</a:t>
                      </a:r>
                      <a:r>
                        <a:rPr lang="en-US" sz="2000" baseline="0" dirty="0" smtClean="0"/>
                        <a:t> language</a:t>
                      </a:r>
                    </a:p>
                    <a:p>
                      <a:pPr marL="285750" indent="-285750" algn="l">
                        <a:buFont typeface="Arial"/>
                        <a:buChar char="•"/>
                      </a:pPr>
                      <a:r>
                        <a:rPr lang="en-US" sz="2000" b="0" baseline="0" dirty="0" smtClean="0"/>
                        <a:t>How to represent inference?</a:t>
                      </a:r>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indent="0">
                        <a:buFont typeface="Arial"/>
                        <a:buNone/>
                      </a:pPr>
                      <a:r>
                        <a:rPr lang="en-US" sz="2000" dirty="0" smtClean="0"/>
                        <a:t>Integer linear program</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965200">
                <a:tc>
                  <a:txBody>
                    <a:bodyPr/>
                    <a:lstStyle/>
                    <a:p>
                      <a:pPr algn="l"/>
                      <a:r>
                        <a:rPr lang="en-US" sz="2000" dirty="0" smtClean="0"/>
                        <a:t>Inference</a:t>
                      </a:r>
                    </a:p>
                    <a:p>
                      <a:pPr marL="285750" indent="-285750" algn="l">
                        <a:buFont typeface="Arial"/>
                        <a:buChar char="•"/>
                      </a:pPr>
                      <a:r>
                        <a:rPr lang="en-US" sz="2000" b="0" dirty="0" smtClean="0"/>
                        <a:t>How to solve it?</a:t>
                      </a:r>
                      <a:endParaRPr lang="en-US" sz="2000" b="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c>
                  <a:txBody>
                    <a:bodyPr/>
                    <a:lstStyle/>
                    <a:p>
                      <a:r>
                        <a:rPr lang="en-US" sz="2000" dirty="0" smtClean="0"/>
                        <a:t>Several inference algorithms: Exact ILP</a:t>
                      </a:r>
                      <a:r>
                        <a:rPr lang="en-US" sz="2000" baseline="0" dirty="0" smtClean="0"/>
                        <a:t>, search, relaxation; dynamic </a:t>
                      </a:r>
                      <a:r>
                        <a:rPr lang="en-US" sz="2000" baseline="0" dirty="0" err="1" smtClean="0"/>
                        <a:t>prog</a:t>
                      </a:r>
                      <a:r>
                        <a:rPr lang="en-US" sz="2000" baseline="0" dirty="0" smtClean="0"/>
                        <a:t>.</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99">
                        <a:alpha val="20000"/>
                      </a:srgbClr>
                    </a:solidFill>
                  </a:tcPr>
                </a:tc>
              </a:tr>
              <a:tr h="965200">
                <a:tc>
                  <a:txBody>
                    <a:bodyPr/>
                    <a:lstStyle/>
                    <a:p>
                      <a:pPr marL="0" indent="0" algn="l">
                        <a:buFont typeface="Arial"/>
                        <a:buNone/>
                      </a:pPr>
                      <a:r>
                        <a:rPr lang="en-US" sz="2000" b="1" dirty="0" smtClean="0"/>
                        <a:t>Learning</a:t>
                      </a:r>
                    </a:p>
                    <a:p>
                      <a:pPr marL="285750" indent="-285750" algn="l">
                        <a:buFont typeface="Arial"/>
                        <a:buChar char="•"/>
                      </a:pPr>
                      <a:r>
                        <a:rPr lang="en-US" sz="2000" b="0" dirty="0" smtClean="0"/>
                        <a:t>How to learn the objective function?</a:t>
                      </a:r>
                      <a:endParaRPr lang="en-US" sz="2000" b="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2000" dirty="0" smtClean="0"/>
                        <a:t>Learning </a:t>
                      </a:r>
                      <a:r>
                        <a:rPr lang="el-GR" sz="2000" dirty="0" smtClean="0"/>
                        <a:t>λ</a:t>
                      </a:r>
                      <a:r>
                        <a:rPr lang="en-US" sz="2000" baseline="0" dirty="0" smtClean="0"/>
                        <a:t> and </a:t>
                      </a:r>
                      <a:r>
                        <a:rPr lang="el-GR" sz="2000" dirty="0" smtClean="0"/>
                        <a:t>ρ</a:t>
                      </a:r>
                      <a:r>
                        <a:rPr lang="en-US" sz="2000" dirty="0" smtClean="0"/>
                        <a:t>. Several learning strategies: L+I, IBT, others.</a:t>
                      </a:r>
                      <a:endParaRPr lang="en-US" sz="2000" dirty="0"/>
                    </a:p>
                  </a:txBody>
                  <a:tcPr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952500"/>
            <a:ext cx="53054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Arrow Connector 5"/>
          <p:cNvCxnSpPr/>
          <p:nvPr/>
        </p:nvCxnSpPr>
        <p:spPr>
          <a:xfrm>
            <a:off x="3048000" y="1671145"/>
            <a:ext cx="3407569" cy="730468"/>
          </a:xfrm>
          <a:prstGeom prst="straightConnector1">
            <a:avLst/>
          </a:prstGeom>
          <a:ln w="3810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582840" y="1828800"/>
            <a:ext cx="360760" cy="806668"/>
          </a:xfrm>
          <a:prstGeom prst="straightConnector1">
            <a:avLst/>
          </a:prstGeom>
          <a:ln w="38100">
            <a:solidFill>
              <a:srgbClr val="0033CC"/>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Right Arrow 13"/>
          <p:cNvSpPr/>
          <p:nvPr/>
        </p:nvSpPr>
        <p:spPr>
          <a:xfrm>
            <a:off x="0" y="236220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0" y="429260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0" y="332740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Arrow 17"/>
          <p:cNvSpPr/>
          <p:nvPr/>
        </p:nvSpPr>
        <p:spPr>
          <a:xfrm>
            <a:off x="0" y="5257800"/>
            <a:ext cx="533400" cy="41253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1"/>
          </p:nvPr>
        </p:nvSpPr>
        <p:spPr/>
        <p:txBody>
          <a:bodyPr/>
          <a:lstStyle/>
          <a:p>
            <a:r>
              <a:rPr lang="en-US" altLang="zh-TW" smtClean="0"/>
              <a:t>1: </a:t>
            </a:r>
            <a:fld id="{E8007264-EAB3-4E53-8D88-C175708AA4AD}" type="slidenum">
              <a:rPr lang="en-US" altLang="zh-TW" smtClean="0"/>
              <a:pPr/>
              <a:t>14</a:t>
            </a:fld>
            <a:endParaRPr lang="en-US" altLang="zh-TW"/>
          </a:p>
        </p:txBody>
      </p:sp>
    </p:spTree>
    <p:extLst>
      <p:ext uri="{BB962C8B-B14F-4D97-AF65-F5344CB8AC3E}">
        <p14:creationId xmlns:p14="http://schemas.microsoft.com/office/powerpoint/2010/main" val="95746940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
                                        </p:tgtEl>
                                        <p:attrNameLst>
                                          <p:attrName>style.visibility</p:attrName>
                                        </p:attrNameLst>
                                      </p:cBhvr>
                                      <p:to>
                                        <p:strVal val="hidden"/>
                                      </p:to>
                                    </p:set>
                                  </p:subTnLst>
                                </p:cTn>
                              </p:par>
                              <p:par>
                                <p:cTn id="9" presetID="3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par>
                                <p:cTn id="15" presetID="3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fltVal val="0"/>
                                          </p:val>
                                        </p:tav>
                                        <p:tav tm="100000">
                                          <p:val>
                                            <p:strVal val="#ppt_w"/>
                                          </p:val>
                                        </p:tav>
                                      </p:tavLst>
                                    </p:anim>
                                    <p:anim calcmode="lin" valueType="num">
                                      <p:cBhvr>
                                        <p:cTn id="18" dur="1000" fill="hold"/>
                                        <p:tgtEl>
                                          <p:spTgt spid="10"/>
                                        </p:tgtEl>
                                        <p:attrNameLst>
                                          <p:attrName>ppt_h</p:attrName>
                                        </p:attrNameLst>
                                      </p:cBhvr>
                                      <p:tavLst>
                                        <p:tav tm="0">
                                          <p:val>
                                            <p:fltVal val="0"/>
                                          </p:val>
                                        </p:tav>
                                        <p:tav tm="100000">
                                          <p:val>
                                            <p:strVal val="#ppt_h"/>
                                          </p:val>
                                        </p:tav>
                                      </p:tavLst>
                                    </p:anim>
                                    <p:anim calcmode="lin" valueType="num">
                                      <p:cBhvr>
                                        <p:cTn id="19" dur="1000" fill="hold"/>
                                        <p:tgtEl>
                                          <p:spTgt spid="10"/>
                                        </p:tgtEl>
                                        <p:attrNameLst>
                                          <p:attrName>style.rotation</p:attrName>
                                        </p:attrNameLst>
                                      </p:cBhvr>
                                      <p:tavLst>
                                        <p:tav tm="0">
                                          <p:val>
                                            <p:fltVal val="90"/>
                                          </p:val>
                                        </p:tav>
                                        <p:tav tm="100000">
                                          <p:val>
                                            <p:fltVal val="0"/>
                                          </p:val>
                                        </p:tav>
                                      </p:tavLst>
                                    </p:anim>
                                    <p:animEffect transition="in" filter="fade">
                                      <p:cBhvr>
                                        <p:cTn id="20" dur="1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0-#ppt_w/2"/>
                                          </p:val>
                                        </p:tav>
                                        <p:tav tm="100000">
                                          <p:val>
                                            <p:strVal val="#ppt_x"/>
                                          </p:val>
                                        </p:tav>
                                      </p:tavLst>
                                    </p:anim>
                                    <p:anim calcmode="lin" valueType="num">
                                      <p:cBhvr additive="base">
                                        <p:cTn id="26" dur="500" fill="hold"/>
                                        <p:tgtEl>
                                          <p:spTgt spid="17"/>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p:cNvSpPr txBox="1">
            <a:spLocks noChangeArrowheads="1"/>
          </p:cNvSpPr>
          <p:nvPr/>
        </p:nvSpPr>
        <p:spPr bwMode="auto">
          <a:xfrm>
            <a:off x="4572000" y="4241800"/>
            <a:ext cx="4267200" cy="13208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Linguistics Constraints</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Cannot have both A states and B states in an output sequence. </a:t>
            </a:r>
            <a:endParaRPr lang="en-US" sz="2000" baseline="-25000">
              <a:solidFill>
                <a:srgbClr val="0033CC"/>
              </a:solidFill>
              <a:latin typeface="Calibri" pitchFamily="34" charset="0"/>
            </a:endParaRPr>
          </a:p>
        </p:txBody>
      </p:sp>
      <p:sp>
        <p:nvSpPr>
          <p:cNvPr id="2" name="TextBox 3"/>
          <p:cNvSpPr txBox="1">
            <a:spLocks noChangeArrowheads="1"/>
          </p:cNvSpPr>
          <p:nvPr/>
        </p:nvSpPr>
        <p:spPr bwMode="auto">
          <a:xfrm>
            <a:off x="4572000" y="4241800"/>
            <a:ext cx="4267200" cy="16256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Linguistics Constraints</a:t>
            </a:r>
          </a:p>
          <a:p>
            <a:pPr eaLnBrk="1" hangingPunct="1"/>
            <a:endParaRPr lang="en-US" sz="2000">
              <a:solidFill>
                <a:srgbClr val="FF0000"/>
              </a:solidFill>
              <a:latin typeface="Calibri" pitchFamily="34" charset="0"/>
            </a:endParaRPr>
          </a:p>
          <a:p>
            <a:pPr eaLnBrk="1" hangingPunct="1"/>
            <a:endParaRPr lang="en-US" sz="2000">
              <a:solidFill>
                <a:srgbClr val="0033CC"/>
              </a:solidFill>
              <a:latin typeface="Calibri" pitchFamily="34" charset="0"/>
            </a:endParaRPr>
          </a:p>
          <a:p>
            <a:pPr eaLnBrk="1" hangingPunct="1"/>
            <a:r>
              <a:rPr lang="en-US" sz="2000">
                <a:solidFill>
                  <a:srgbClr val="0033CC"/>
                </a:solidFill>
                <a:latin typeface="Calibri" pitchFamily="34" charset="0"/>
              </a:rPr>
              <a:t>If a modifier chosen, include its head</a:t>
            </a:r>
          </a:p>
          <a:p>
            <a:pPr eaLnBrk="1" hangingPunct="1"/>
            <a:r>
              <a:rPr lang="en-US" sz="2000">
                <a:solidFill>
                  <a:srgbClr val="0033CC"/>
                </a:solidFill>
                <a:latin typeface="Calibri" pitchFamily="34" charset="0"/>
              </a:rPr>
              <a:t>If verb is chosen, include its arguments </a:t>
            </a:r>
            <a:endParaRPr lang="en-US" sz="2000" baseline="-25000">
              <a:solidFill>
                <a:srgbClr val="0033CC"/>
              </a:solidFill>
              <a:latin typeface="Calibri" pitchFamily="34" charset="0"/>
            </a:endParaRPr>
          </a:p>
        </p:txBody>
      </p:sp>
      <p:pic>
        <p:nvPicPr>
          <p:cNvPr id="634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838200"/>
            <a:ext cx="530542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3" name="Rectangle 3"/>
          <p:cNvSpPr>
            <a:spLocks noGrp="1" noChangeArrowheads="1"/>
          </p:cNvSpPr>
          <p:nvPr>
            <p:ph type="title"/>
          </p:nvPr>
        </p:nvSpPr>
        <p:spPr>
          <a:xfrm>
            <a:off x="228600" y="304800"/>
            <a:ext cx="7916863" cy="677863"/>
          </a:xfrm>
        </p:spPr>
        <p:txBody>
          <a:bodyPr/>
          <a:lstStyle/>
          <a:p>
            <a:pPr eaLnBrk="1" hangingPunct="1"/>
            <a:r>
              <a:rPr lang="en-US" altLang="zh-TW" dirty="0" smtClean="0">
                <a:ea typeface="Arial Unicode MS" pitchFamily="34" charset="-128"/>
                <a:cs typeface="Arial Unicode MS" pitchFamily="34" charset="-128"/>
              </a:rPr>
              <a:t>Examples: CCM Formulations</a:t>
            </a:r>
          </a:p>
        </p:txBody>
      </p:sp>
      <p:sp>
        <p:nvSpPr>
          <p:cNvPr id="1304580" name="Rectangle 4"/>
          <p:cNvSpPr>
            <a:spLocks noChangeArrowheads="1"/>
          </p:cNvSpPr>
          <p:nvPr/>
        </p:nvSpPr>
        <p:spPr bwMode="auto">
          <a:xfrm>
            <a:off x="533400" y="1143000"/>
            <a:ext cx="77724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rgbClr val="FF9900"/>
              </a:buClr>
              <a:buSzPct val="75000"/>
              <a:buFont typeface="Wingdings" pitchFamily="2" charset="2"/>
              <a:buChar char="n"/>
            </a:pPr>
            <a:endParaRPr lang="en-US" altLang="zh-TW" sz="2400" b="1">
              <a:solidFill>
                <a:srgbClr val="CC3300"/>
              </a:solidFill>
              <a:latin typeface="Calibri" pitchFamily="34" charset="0"/>
              <a:ea typeface="Arial Unicode MS" pitchFamily="34" charset="-128"/>
              <a:cs typeface="Arial Unicode MS" pitchFamily="34" charset="-128"/>
            </a:endParaRPr>
          </a:p>
        </p:txBody>
      </p:sp>
      <p:sp>
        <p:nvSpPr>
          <p:cNvPr id="63495" name="TextBox 3"/>
          <p:cNvSpPr txBox="1">
            <a:spLocks noChangeArrowheads="1"/>
          </p:cNvSpPr>
          <p:nvPr/>
        </p:nvSpPr>
        <p:spPr bwMode="auto">
          <a:xfrm>
            <a:off x="1139825" y="1828800"/>
            <a:ext cx="6972300" cy="708025"/>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Clr>
                <a:srgbClr val="000000"/>
              </a:buClr>
              <a:buSzPct val="100000"/>
              <a:buFont typeface="Times New Roman" pitchFamily="18" charset="0"/>
              <a:buNone/>
            </a:pPr>
            <a:r>
              <a:rPr lang="en-US" sz="2000" dirty="0">
                <a:solidFill>
                  <a:srgbClr val="000000"/>
                </a:solidFill>
                <a:latin typeface="Calibri" pitchFamily="34" charset="0"/>
              </a:rPr>
              <a:t>CCMs can be viewed as a general interface to easily combine declarative domain knowledge with data driven statistical models</a:t>
            </a:r>
          </a:p>
        </p:txBody>
      </p:sp>
      <p:sp>
        <p:nvSpPr>
          <p:cNvPr id="4" name="TextBox 3"/>
          <p:cNvSpPr txBox="1">
            <a:spLocks noChangeArrowheads="1"/>
          </p:cNvSpPr>
          <p:nvPr/>
        </p:nvSpPr>
        <p:spPr bwMode="auto">
          <a:xfrm>
            <a:off x="228600" y="4241800"/>
            <a:ext cx="4191000" cy="13208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Sequential Prediction</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HMM/CRF based:</a:t>
            </a:r>
          </a:p>
          <a:p>
            <a:pPr eaLnBrk="1" hangingPunct="1"/>
            <a:r>
              <a:rPr lang="en-US" sz="2000">
                <a:solidFill>
                  <a:srgbClr val="0033CC"/>
                </a:solidFill>
                <a:latin typeface="Calibri" pitchFamily="34" charset="0"/>
              </a:rPr>
              <a:t>                     Argmax </a:t>
            </a:r>
            <a:r>
              <a:rPr lang="en-US" sz="2000">
                <a:solidFill>
                  <a:srgbClr val="0033CC"/>
                </a:solidFill>
                <a:latin typeface="Symbol" pitchFamily="18" charset="2"/>
                <a:sym typeface="Symbol" pitchFamily="18" charset="2"/>
              </a:rPr>
              <a:t></a:t>
            </a:r>
            <a:r>
              <a:rPr lang="en-US" sz="2000">
                <a:solidFill>
                  <a:srgbClr val="0033CC"/>
                </a:solidFill>
                <a:latin typeface="Calibri" pitchFamily="34" charset="0"/>
              </a:rPr>
              <a:t> </a:t>
            </a:r>
            <a:r>
              <a:rPr lang="en-US" sz="2000">
                <a:solidFill>
                  <a:srgbClr val="0033CC"/>
                </a:solidFill>
                <a:latin typeface="cmmi10" pitchFamily="34" charset="0"/>
              </a:rPr>
              <a:t>¸</a:t>
            </a:r>
            <a:r>
              <a:rPr lang="en-US" sz="2000" baseline="-25000">
                <a:solidFill>
                  <a:srgbClr val="0033CC"/>
                </a:solidFill>
                <a:latin typeface="cmmi10" pitchFamily="34" charset="0"/>
              </a:rPr>
              <a:t>ij</a:t>
            </a:r>
            <a:r>
              <a:rPr lang="en-US" sz="2000">
                <a:solidFill>
                  <a:srgbClr val="0033CC"/>
                </a:solidFill>
                <a:latin typeface="Calibri" pitchFamily="34" charset="0"/>
              </a:rPr>
              <a:t> x</a:t>
            </a:r>
            <a:r>
              <a:rPr lang="en-US" sz="2000" baseline="-25000">
                <a:solidFill>
                  <a:srgbClr val="0033CC"/>
                </a:solidFill>
                <a:latin typeface="Calibri" pitchFamily="34" charset="0"/>
              </a:rPr>
              <a:t>ij</a:t>
            </a:r>
          </a:p>
        </p:txBody>
      </p:sp>
      <p:sp>
        <p:nvSpPr>
          <p:cNvPr id="6" name="TextBox 3"/>
          <p:cNvSpPr txBox="1">
            <a:spLocks noChangeArrowheads="1"/>
          </p:cNvSpPr>
          <p:nvPr/>
        </p:nvSpPr>
        <p:spPr bwMode="auto">
          <a:xfrm>
            <a:off x="228600" y="4241800"/>
            <a:ext cx="4191000" cy="16256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Sentence Compression/Summarization:</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Language Model based:</a:t>
            </a:r>
          </a:p>
          <a:p>
            <a:pPr eaLnBrk="1" hangingPunct="1"/>
            <a:r>
              <a:rPr lang="en-US" sz="2000">
                <a:solidFill>
                  <a:srgbClr val="0033CC"/>
                </a:solidFill>
                <a:latin typeface="Calibri" pitchFamily="34" charset="0"/>
              </a:rPr>
              <a:t>                     Argmax </a:t>
            </a:r>
            <a:r>
              <a:rPr lang="en-US" sz="2000">
                <a:solidFill>
                  <a:srgbClr val="0033CC"/>
                </a:solidFill>
                <a:latin typeface="Symbol" pitchFamily="18" charset="2"/>
                <a:sym typeface="Symbol" pitchFamily="18" charset="2"/>
              </a:rPr>
              <a:t></a:t>
            </a:r>
            <a:r>
              <a:rPr lang="en-US" sz="2000">
                <a:solidFill>
                  <a:srgbClr val="0033CC"/>
                </a:solidFill>
                <a:latin typeface="Calibri" pitchFamily="34" charset="0"/>
              </a:rPr>
              <a:t> </a:t>
            </a:r>
            <a:r>
              <a:rPr lang="en-US" sz="2000">
                <a:solidFill>
                  <a:srgbClr val="0033CC"/>
                </a:solidFill>
                <a:latin typeface="cmmi10" pitchFamily="34" charset="0"/>
              </a:rPr>
              <a:t>¸</a:t>
            </a:r>
            <a:r>
              <a:rPr lang="en-US" sz="2000" baseline="-25000">
                <a:solidFill>
                  <a:srgbClr val="0033CC"/>
                </a:solidFill>
                <a:latin typeface="cmmi10" pitchFamily="34" charset="0"/>
              </a:rPr>
              <a:t>ijk</a:t>
            </a:r>
            <a:r>
              <a:rPr lang="en-US" sz="2000">
                <a:solidFill>
                  <a:srgbClr val="0033CC"/>
                </a:solidFill>
                <a:latin typeface="Calibri" pitchFamily="34" charset="0"/>
              </a:rPr>
              <a:t> x</a:t>
            </a:r>
            <a:r>
              <a:rPr lang="en-US" sz="2000" baseline="-25000">
                <a:solidFill>
                  <a:srgbClr val="0033CC"/>
                </a:solidFill>
                <a:latin typeface="Calibri" pitchFamily="34" charset="0"/>
              </a:rPr>
              <a:t>ijk</a:t>
            </a:r>
          </a:p>
        </p:txBody>
      </p:sp>
      <p:sp>
        <p:nvSpPr>
          <p:cNvPr id="7" name="TextBox 3"/>
          <p:cNvSpPr txBox="1">
            <a:spLocks noChangeArrowheads="1"/>
          </p:cNvSpPr>
          <p:nvPr/>
        </p:nvSpPr>
        <p:spPr bwMode="auto">
          <a:xfrm>
            <a:off x="266700" y="2759075"/>
            <a:ext cx="8610600" cy="1230313"/>
          </a:xfrm>
          <a:prstGeom prst="rect">
            <a:avLst/>
          </a:prstGeom>
          <a:solidFill>
            <a:srgbClr val="FFFF66"/>
          </a:solidFill>
          <a:ln w="12700">
            <a:solidFill>
              <a:srgbClr val="FF9900"/>
            </a:solidFill>
            <a:miter lim="800000"/>
            <a:headEnd/>
            <a:tailEnd/>
          </a:ln>
        </p:spPr>
        <p:txBody>
          <a:bodyPr>
            <a:spAutoFit/>
          </a:bodyPr>
          <a:lstStyle>
            <a:lvl1pPr marL="342900" indent="-342900"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lvl="1" eaLnBrk="1" hangingPunct="1"/>
            <a:r>
              <a:rPr lang="en-US">
                <a:solidFill>
                  <a:srgbClr val="000000"/>
                </a:solidFill>
                <a:latin typeface="Calibri" pitchFamily="34" charset="0"/>
              </a:rPr>
              <a:t>Formulate NLP Problems as ILP problems         (inference may be done otherwise)</a:t>
            </a:r>
          </a:p>
          <a:p>
            <a:pPr lvl="2" eaLnBrk="1" hangingPunct="1"/>
            <a:r>
              <a:rPr lang="en-US">
                <a:solidFill>
                  <a:srgbClr val="000000"/>
                </a:solidFill>
                <a:latin typeface="Calibri" pitchFamily="34" charset="0"/>
              </a:rPr>
              <a:t>	1. Sequence tagging            </a:t>
            </a:r>
            <a:r>
              <a:rPr lang="en-US">
                <a:solidFill>
                  <a:srgbClr val="0033CC"/>
                </a:solidFill>
                <a:latin typeface="Calibri" pitchFamily="34" charset="0"/>
              </a:rPr>
              <a:t>(HMM/CRF + Global constraints)</a:t>
            </a:r>
          </a:p>
          <a:p>
            <a:pPr lvl="2" eaLnBrk="1" hangingPunct="1"/>
            <a:r>
              <a:rPr lang="en-US">
                <a:solidFill>
                  <a:srgbClr val="000000"/>
                </a:solidFill>
                <a:latin typeface="Calibri" pitchFamily="34" charset="0"/>
              </a:rPr>
              <a:t>	2. Sentence Compression   </a:t>
            </a:r>
            <a:r>
              <a:rPr lang="en-US">
                <a:solidFill>
                  <a:srgbClr val="0033CC"/>
                </a:solidFill>
                <a:latin typeface="Calibri" pitchFamily="34" charset="0"/>
              </a:rPr>
              <a:t>(Language Model + Global Constraints)</a:t>
            </a:r>
          </a:p>
          <a:p>
            <a:pPr lvl="2" eaLnBrk="1" hangingPunct="1"/>
            <a:r>
              <a:rPr lang="en-US">
                <a:solidFill>
                  <a:srgbClr val="000000"/>
                </a:solidFill>
                <a:latin typeface="Calibri" pitchFamily="34" charset="0"/>
              </a:rPr>
              <a:t>	3. SRL                                      </a:t>
            </a:r>
            <a:r>
              <a:rPr lang="en-US">
                <a:solidFill>
                  <a:srgbClr val="0033CC"/>
                </a:solidFill>
                <a:latin typeface="Calibri" pitchFamily="34" charset="0"/>
              </a:rPr>
              <a:t>(Independent classifiers + Global </a:t>
            </a:r>
            <a:r>
              <a:rPr lang="en-US" sz="2000">
                <a:solidFill>
                  <a:srgbClr val="0033CC"/>
                </a:solidFill>
                <a:latin typeface="Calibri" pitchFamily="34" charset="0"/>
              </a:rPr>
              <a:t>Constraints) </a:t>
            </a:r>
          </a:p>
        </p:txBody>
      </p:sp>
      <p:sp>
        <p:nvSpPr>
          <p:cNvPr id="1304588" name="AutoShape 12"/>
          <p:cNvSpPr>
            <a:spLocks noChangeArrowheads="1"/>
          </p:cNvSpPr>
          <p:nvPr/>
        </p:nvSpPr>
        <p:spPr bwMode="auto">
          <a:xfrm>
            <a:off x="609600" y="31305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304589" name="AutoShape 13"/>
          <p:cNvSpPr>
            <a:spLocks noChangeArrowheads="1"/>
          </p:cNvSpPr>
          <p:nvPr/>
        </p:nvSpPr>
        <p:spPr bwMode="auto">
          <a:xfrm>
            <a:off x="609600" y="34226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304590" name="AutoShape 14"/>
          <p:cNvSpPr>
            <a:spLocks noChangeArrowheads="1"/>
          </p:cNvSpPr>
          <p:nvPr/>
        </p:nvSpPr>
        <p:spPr bwMode="auto">
          <a:xfrm>
            <a:off x="609600" y="37274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0" name="Slide Number Placeholder 9"/>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15</a:t>
            </a:fld>
            <a:endParaRPr lang="en-US" altLang="zh-TW" dirty="0">
              <a:solidFill>
                <a:srgbClr val="000000"/>
              </a:solidFill>
            </a:endParaRPr>
          </a:p>
        </p:txBody>
      </p:sp>
      <p:sp>
        <p:nvSpPr>
          <p:cNvPr id="15" name="Rectangle 17"/>
          <p:cNvSpPr>
            <a:spLocks noChangeArrowheads="1"/>
          </p:cNvSpPr>
          <p:nvPr/>
        </p:nvSpPr>
        <p:spPr bwMode="auto">
          <a:xfrm>
            <a:off x="5105400" y="76200"/>
            <a:ext cx="3810000" cy="92333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000000"/>
                </a:solidFill>
                <a:latin typeface="Arial" charset="0"/>
                <a:cs typeface="Arial" charset="0"/>
              </a:rPr>
              <a:t>(</a:t>
            </a:r>
            <a:r>
              <a:rPr lang="en-US" dirty="0">
                <a:solidFill>
                  <a:srgbClr val="000000"/>
                </a:solidFill>
                <a:latin typeface="+mn-lt"/>
                <a:cs typeface="Arial" charset="0"/>
              </a:rPr>
              <a:t>Soft) constraints </a:t>
            </a:r>
            <a:r>
              <a:rPr lang="en-US" dirty="0" smtClean="0">
                <a:solidFill>
                  <a:srgbClr val="000000"/>
                </a:solidFill>
                <a:latin typeface="+mn-lt"/>
                <a:cs typeface="Arial" charset="0"/>
              </a:rPr>
              <a:t>component is more general since constraints can be declarative, non-grounded statements. </a:t>
            </a:r>
            <a:endParaRPr lang="en-US" dirty="0">
              <a:solidFill>
                <a:srgbClr val="000000"/>
              </a:solidFill>
              <a:latin typeface="+mn-lt"/>
              <a:cs typeface="Arial" charset="0"/>
            </a:endParaRPr>
          </a:p>
        </p:txBody>
      </p:sp>
      <p:sp>
        <p:nvSpPr>
          <p:cNvPr id="3" name="Rectangle 2"/>
          <p:cNvSpPr/>
          <p:nvPr/>
        </p:nvSpPr>
        <p:spPr>
          <a:xfrm>
            <a:off x="181302" y="4191000"/>
            <a:ext cx="8839200" cy="198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p:cNvSpPr>
            <a:spLocks noChangeArrowheads="1"/>
          </p:cNvSpPr>
          <p:nvPr/>
        </p:nvSpPr>
        <p:spPr bwMode="auto">
          <a:xfrm>
            <a:off x="781050" y="4065588"/>
            <a:ext cx="7581900" cy="2487612"/>
          </a:xfrm>
          <a:prstGeom prst="rect">
            <a:avLst/>
          </a:prstGeom>
          <a:solidFill>
            <a:srgbClr val="FFFFCC"/>
          </a:solidFill>
          <a:ln w="9525">
            <a:solidFill>
              <a:schemeClr val="accent2"/>
            </a:solidFill>
            <a:miter lim="800000"/>
            <a:headEnd/>
            <a:tailEnd/>
          </a:ln>
          <a:effectLst/>
          <a:extLst/>
        </p:spPr>
        <p:txBody>
          <a:bodyPr/>
          <a:lstStyle/>
          <a:p>
            <a:pPr marL="342900" indent="-342900">
              <a:lnSpc>
                <a:spcPct val="90000"/>
              </a:lnSpc>
              <a:spcBef>
                <a:spcPct val="20000"/>
              </a:spcBef>
              <a:buClr>
                <a:srgbClr val="FF9900"/>
              </a:buClr>
              <a:buSzPct val="75000"/>
              <a:buFont typeface="Wingdings" pitchFamily="2" charset="2"/>
              <a:buNone/>
            </a:pPr>
            <a:r>
              <a:rPr lang="en-US" sz="2000" b="1" dirty="0">
                <a:solidFill>
                  <a:srgbClr val="0033CC"/>
                </a:solidFill>
                <a:latin typeface="Calibri" pitchFamily="34" charset="0"/>
              </a:rPr>
              <a:t>Constrained Conditional Models Allow:</a:t>
            </a:r>
          </a:p>
          <a:p>
            <a:pPr marL="342900" indent="-342900">
              <a:lnSpc>
                <a:spcPct val="90000"/>
              </a:lnSpc>
              <a:spcBef>
                <a:spcPct val="20000"/>
              </a:spcBef>
              <a:buClr>
                <a:srgbClr val="FF9900"/>
              </a:buClr>
              <a:buSzPct val="75000"/>
              <a:buFont typeface="Wingdings" pitchFamily="2" charset="2"/>
              <a:buChar char="n"/>
            </a:pPr>
            <a:r>
              <a:rPr lang="en-US" sz="2000" b="1" dirty="0">
                <a:solidFill>
                  <a:srgbClr val="000000"/>
                </a:solidFill>
                <a:latin typeface="Calibri" pitchFamily="34" charset="0"/>
              </a:rPr>
              <a:t>Learning a simple model </a:t>
            </a:r>
            <a:r>
              <a:rPr lang="en-US" sz="2000" b="1" dirty="0" smtClean="0">
                <a:solidFill>
                  <a:srgbClr val="000000"/>
                </a:solidFill>
                <a:latin typeface="Calibri" pitchFamily="34" charset="0"/>
              </a:rPr>
              <a:t> (or multiple; or pipelines)</a:t>
            </a:r>
            <a:endParaRPr lang="en-US" sz="2000" b="1" dirty="0">
              <a:solidFill>
                <a:srgbClr val="000000"/>
              </a:solidFill>
              <a:latin typeface="Calibri" pitchFamily="34" charset="0"/>
            </a:endParaRPr>
          </a:p>
          <a:p>
            <a:pPr marL="342900" indent="-342900">
              <a:lnSpc>
                <a:spcPct val="90000"/>
              </a:lnSpc>
              <a:spcBef>
                <a:spcPct val="20000"/>
              </a:spcBef>
              <a:buClr>
                <a:srgbClr val="FF9900"/>
              </a:buClr>
              <a:buSzPct val="75000"/>
              <a:buFont typeface="Wingdings" pitchFamily="2" charset="2"/>
              <a:buChar char="n"/>
            </a:pPr>
            <a:r>
              <a:rPr lang="en-US" sz="2000" b="1" dirty="0">
                <a:solidFill>
                  <a:srgbClr val="0033CC"/>
                </a:solidFill>
                <a:latin typeface="Calibri" pitchFamily="34" charset="0"/>
              </a:rPr>
              <a:t>Make decisions with a more complex model</a:t>
            </a:r>
          </a:p>
          <a:p>
            <a:pPr marL="342900" indent="-342900">
              <a:lnSpc>
                <a:spcPct val="90000"/>
              </a:lnSpc>
              <a:spcBef>
                <a:spcPct val="20000"/>
              </a:spcBef>
              <a:buClr>
                <a:srgbClr val="FF9900"/>
              </a:buClr>
              <a:buSzPct val="75000"/>
              <a:buFont typeface="Wingdings" pitchFamily="2" charset="2"/>
              <a:buChar char="n"/>
            </a:pPr>
            <a:r>
              <a:rPr lang="en-US" sz="2000" b="1" dirty="0">
                <a:solidFill>
                  <a:srgbClr val="000000"/>
                </a:solidFill>
                <a:latin typeface="Calibri" pitchFamily="34" charset="0"/>
              </a:rPr>
              <a:t>Accomplished by directly incorporating constraints to bias/re-rank </a:t>
            </a:r>
            <a:r>
              <a:rPr lang="en-US" sz="2000" b="1" dirty="0" smtClean="0">
                <a:solidFill>
                  <a:srgbClr val="000000"/>
                </a:solidFill>
                <a:latin typeface="Calibri" pitchFamily="34" charset="0"/>
              </a:rPr>
              <a:t>global decisions composed of </a:t>
            </a:r>
            <a:r>
              <a:rPr lang="en-US" sz="2000" b="1" dirty="0">
                <a:solidFill>
                  <a:srgbClr val="000000"/>
                </a:solidFill>
                <a:latin typeface="Calibri" pitchFamily="34" charset="0"/>
              </a:rPr>
              <a:t>simpler </a:t>
            </a:r>
            <a:r>
              <a:rPr lang="en-US" sz="2000" b="1" dirty="0" smtClean="0">
                <a:solidFill>
                  <a:srgbClr val="000000"/>
                </a:solidFill>
                <a:latin typeface="Calibri" pitchFamily="34" charset="0"/>
              </a:rPr>
              <a:t>models’ decisions</a:t>
            </a:r>
          </a:p>
          <a:p>
            <a:pPr marL="342900" indent="-342900">
              <a:lnSpc>
                <a:spcPct val="90000"/>
              </a:lnSpc>
              <a:spcBef>
                <a:spcPct val="20000"/>
              </a:spcBef>
              <a:buClr>
                <a:srgbClr val="FF9900"/>
              </a:buClr>
              <a:buSzPct val="75000"/>
              <a:buFont typeface="Wingdings" pitchFamily="2" charset="2"/>
              <a:buChar char="n"/>
            </a:pPr>
            <a:r>
              <a:rPr lang="en-US" sz="2000" b="1" dirty="0" smtClean="0">
                <a:solidFill>
                  <a:srgbClr val="0033CC"/>
                </a:solidFill>
                <a:latin typeface="Calibri" pitchFamily="34" charset="0"/>
              </a:rPr>
              <a:t>More sophisticated algorithmic approaches exist to bias the output  </a:t>
            </a:r>
            <a:r>
              <a:rPr lang="en-US" sz="1600" b="1" dirty="0" smtClean="0">
                <a:latin typeface="Calibri" pitchFamily="34" charset="0"/>
              </a:rPr>
              <a:t>[CoDL: Cheng et. al 07,12</a:t>
            </a:r>
            <a:r>
              <a:rPr lang="en-US" sz="1600" b="1" dirty="0">
                <a:latin typeface="Calibri" pitchFamily="34" charset="0"/>
              </a:rPr>
              <a:t>; </a:t>
            </a:r>
            <a:r>
              <a:rPr lang="en-US" sz="1600" b="1" dirty="0" smtClean="0">
                <a:latin typeface="Calibri" pitchFamily="34" charset="0"/>
              </a:rPr>
              <a:t>PR: </a:t>
            </a:r>
            <a:r>
              <a:rPr lang="en-US" sz="1600" b="1" dirty="0" err="1" smtClean="0">
                <a:latin typeface="Calibri" pitchFamily="34" charset="0"/>
              </a:rPr>
              <a:t>Ganchev</a:t>
            </a:r>
            <a:r>
              <a:rPr lang="en-US" sz="1600" b="1" dirty="0" smtClean="0">
                <a:latin typeface="Calibri" pitchFamily="34" charset="0"/>
              </a:rPr>
              <a:t> </a:t>
            </a:r>
            <a:r>
              <a:rPr lang="en-US" sz="1600" b="1" dirty="0">
                <a:latin typeface="Calibri" pitchFamily="34" charset="0"/>
              </a:rPr>
              <a:t>et. al. </a:t>
            </a:r>
            <a:r>
              <a:rPr lang="en-US" sz="1600" b="1" dirty="0" smtClean="0">
                <a:latin typeface="Calibri" pitchFamily="34" charset="0"/>
              </a:rPr>
              <a:t>10; DecL, UEM: Samdani et. al 12] </a:t>
            </a:r>
            <a:endParaRPr lang="en-US" sz="1600" dirty="0">
              <a:latin typeface="Calibri" pitchFamily="34" charset="0"/>
            </a:endParaRPr>
          </a:p>
        </p:txBody>
      </p:sp>
    </p:spTree>
    <p:extLst>
      <p:ext uri="{BB962C8B-B14F-4D97-AF65-F5344CB8AC3E}">
        <p14:creationId xmlns:p14="http://schemas.microsoft.com/office/powerpoint/2010/main" val="9998017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499"/>
                                          </p:stCondLst>
                                        </p:cTn>
                                        <p:tgtEl>
                                          <p:spTgt spid="1304580"/>
                                        </p:tgtEl>
                                        <p:attrNameLst>
                                          <p:attrName>style.visibility</p:attrName>
                                        </p:attrNameLst>
                                      </p:cBhvr>
                                      <p:to>
                                        <p:strVal val="visible"/>
                                      </p:to>
                                    </p:se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1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par>
                                <p:cTn id="18" presetID="2" presetClass="entr" presetSubtype="8" fill="hold" grpId="0" nodeType="withEffect">
                                  <p:stCondLst>
                                    <p:cond delay="0"/>
                                  </p:stCondLst>
                                  <p:childTnLst>
                                    <p:set>
                                      <p:cBhvr>
                                        <p:cTn id="19" dur="1" fill="hold">
                                          <p:stCondLst>
                                            <p:cond delay="0"/>
                                          </p:stCondLst>
                                        </p:cTn>
                                        <p:tgtEl>
                                          <p:spTgt spid="1304588"/>
                                        </p:tgtEl>
                                        <p:attrNameLst>
                                          <p:attrName>style.visibility</p:attrName>
                                        </p:attrNameLst>
                                      </p:cBhvr>
                                      <p:to>
                                        <p:strVal val="visible"/>
                                      </p:to>
                                    </p:set>
                                    <p:anim calcmode="lin" valueType="num">
                                      <p:cBhvr additive="base">
                                        <p:cTn id="20" dur="500" fill="hold"/>
                                        <p:tgtEl>
                                          <p:spTgt spid="1304588"/>
                                        </p:tgtEl>
                                        <p:attrNameLst>
                                          <p:attrName>ppt_x</p:attrName>
                                        </p:attrNameLst>
                                      </p:cBhvr>
                                      <p:tavLst>
                                        <p:tav tm="0">
                                          <p:val>
                                            <p:strVal val="0-#ppt_w/2"/>
                                          </p:val>
                                        </p:tav>
                                        <p:tav tm="100000">
                                          <p:val>
                                            <p:strVal val="#ppt_x"/>
                                          </p:val>
                                        </p:tav>
                                      </p:tavLst>
                                    </p:anim>
                                    <p:anim calcmode="lin" valueType="num">
                                      <p:cBhvr additive="base">
                                        <p:cTn id="21" dur="500" fill="hold"/>
                                        <p:tgtEl>
                                          <p:spTgt spid="1304588"/>
                                        </p:tgtEl>
                                        <p:attrNameLst>
                                          <p:attrName>ppt_y</p:attrName>
                                        </p:attrNameLst>
                                      </p:cBhvr>
                                      <p:tavLst>
                                        <p:tav tm="0">
                                          <p:val>
                                            <p:strVal val="#ppt_y"/>
                                          </p:val>
                                        </p:tav>
                                        <p:tav tm="100000">
                                          <p:val>
                                            <p:strVal val="#ppt_y"/>
                                          </p:val>
                                        </p:tav>
                                      </p:tavLst>
                                    </p:anim>
                                  </p:childTnLst>
                                </p:cTn>
                              </p:par>
                              <p:par>
                                <p:cTn id="22" presetID="1"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childTnLst>
                                </p:cTn>
                              </p:par>
                              <p:par>
                                <p:cTn id="28" presetID="2" presetClass="entr" presetSubtype="8" fill="hold" grpId="0" nodeType="withEffect">
                                  <p:stCondLst>
                                    <p:cond delay="0"/>
                                  </p:stCondLst>
                                  <p:childTnLst>
                                    <p:set>
                                      <p:cBhvr>
                                        <p:cTn id="29" dur="1" fill="hold">
                                          <p:stCondLst>
                                            <p:cond delay="0"/>
                                          </p:stCondLst>
                                        </p:cTn>
                                        <p:tgtEl>
                                          <p:spTgt spid="1304589"/>
                                        </p:tgtEl>
                                        <p:attrNameLst>
                                          <p:attrName>style.visibility</p:attrName>
                                        </p:attrNameLst>
                                      </p:cBhvr>
                                      <p:to>
                                        <p:strVal val="visible"/>
                                      </p:to>
                                    </p:set>
                                    <p:anim calcmode="lin" valueType="num">
                                      <p:cBhvr additive="base">
                                        <p:cTn id="30" dur="500" fill="hold"/>
                                        <p:tgtEl>
                                          <p:spTgt spid="1304589"/>
                                        </p:tgtEl>
                                        <p:attrNameLst>
                                          <p:attrName>ppt_x</p:attrName>
                                        </p:attrNameLst>
                                      </p:cBhvr>
                                      <p:tavLst>
                                        <p:tav tm="0">
                                          <p:val>
                                            <p:strVal val="0-#ppt_w/2"/>
                                          </p:val>
                                        </p:tav>
                                        <p:tav tm="100000">
                                          <p:val>
                                            <p:strVal val="#ppt_x"/>
                                          </p:val>
                                        </p:tav>
                                      </p:tavLst>
                                    </p:anim>
                                    <p:anim calcmode="lin" valueType="num">
                                      <p:cBhvr additive="base">
                                        <p:cTn id="31" dur="500" fill="hold"/>
                                        <p:tgtEl>
                                          <p:spTgt spid="1304589"/>
                                        </p:tgtEl>
                                        <p:attrNameLst>
                                          <p:attrName>ppt_y</p:attrName>
                                        </p:attrNameLst>
                                      </p:cBhvr>
                                      <p:tavLst>
                                        <p:tav tm="0">
                                          <p:val>
                                            <p:strVal val="#ppt_y"/>
                                          </p:val>
                                        </p:tav>
                                        <p:tav tm="100000">
                                          <p:val>
                                            <p:strVal val="#ppt_y"/>
                                          </p:val>
                                        </p:tav>
                                      </p:tavLst>
                                    </p:anim>
                                  </p:childTnLst>
                                </p:cTn>
                              </p:par>
                              <p:par>
                                <p:cTn id="32" presetID="1" presetClass="entr" presetSubtype="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304590"/>
                                        </p:tgtEl>
                                        <p:attrNameLst>
                                          <p:attrName>style.visibility</p:attrName>
                                        </p:attrNameLst>
                                      </p:cBhvr>
                                      <p:to>
                                        <p:strVal val="visible"/>
                                      </p:to>
                                    </p:set>
                                    <p:anim calcmode="lin" valueType="num">
                                      <p:cBhvr additive="base">
                                        <p:cTn id="38" dur="500" fill="hold"/>
                                        <p:tgtEl>
                                          <p:spTgt spid="1304590"/>
                                        </p:tgtEl>
                                        <p:attrNameLst>
                                          <p:attrName>ppt_x</p:attrName>
                                        </p:attrNameLst>
                                      </p:cBhvr>
                                      <p:tavLst>
                                        <p:tav tm="0">
                                          <p:val>
                                            <p:strVal val="0-#ppt_w/2"/>
                                          </p:val>
                                        </p:tav>
                                        <p:tav tm="100000">
                                          <p:val>
                                            <p:strVal val="#ppt_x"/>
                                          </p:val>
                                        </p:tav>
                                      </p:tavLst>
                                    </p:anim>
                                    <p:anim calcmode="lin" valueType="num">
                                      <p:cBhvr additive="base">
                                        <p:cTn id="39" dur="500" fill="hold"/>
                                        <p:tgtEl>
                                          <p:spTgt spid="1304590"/>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1000" fill="hold"/>
                                        <p:tgtEl>
                                          <p:spTgt spid="15"/>
                                        </p:tgtEl>
                                        <p:attrNameLst>
                                          <p:attrName>ppt_x</p:attrName>
                                        </p:attrNameLst>
                                      </p:cBhvr>
                                      <p:tavLst>
                                        <p:tav tm="0">
                                          <p:val>
                                            <p:strVal val="1+#ppt_w/2"/>
                                          </p:val>
                                        </p:tav>
                                        <p:tav tm="100000">
                                          <p:val>
                                            <p:strVal val="#ppt_x"/>
                                          </p:val>
                                        </p:tav>
                                      </p:tavLst>
                                    </p:anim>
                                    <p:anim calcmode="lin" valueType="num">
                                      <p:cBhvr additive="base">
                                        <p:cTn id="4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1304580" grpId="0" autoUpdateAnimBg="0"/>
      <p:bldP spid="63495" grpId="0" animBg="1"/>
      <p:bldP spid="4" grpId="0" animBg="1"/>
      <p:bldP spid="6" grpId="0" animBg="1"/>
      <p:bldP spid="7" grpId="0" animBg="1"/>
      <p:bldP spid="1304588" grpId="0" animBg="1"/>
      <p:bldP spid="1304589" grpId="0" animBg="1"/>
      <p:bldP spid="1304590" grpId="0" animBg="1"/>
      <p:bldP spid="15" grpId="0" animBg="1"/>
      <p:bldP spid="3"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(1): There are Many Formalisms </a:t>
            </a:r>
            <a:endParaRPr lang="en-US" dirty="0"/>
          </a:p>
        </p:txBody>
      </p:sp>
      <p:sp>
        <p:nvSpPr>
          <p:cNvPr id="3" name="Content Placeholder 2"/>
          <p:cNvSpPr>
            <a:spLocks noGrp="1"/>
          </p:cNvSpPr>
          <p:nvPr>
            <p:ph idx="1"/>
          </p:nvPr>
        </p:nvSpPr>
        <p:spPr/>
        <p:txBody>
          <a:bodyPr/>
          <a:lstStyle/>
          <a:p>
            <a:r>
              <a:rPr lang="en-US" sz="2000" dirty="0" smtClean="0"/>
              <a:t>Our goal is to assign values to multiple interdependent discrete variables </a:t>
            </a:r>
          </a:p>
          <a:p>
            <a:r>
              <a:rPr lang="en-US" sz="2000" dirty="0" smtClean="0">
                <a:solidFill>
                  <a:srgbClr val="0033CC"/>
                </a:solidFill>
              </a:rPr>
              <a:t>These problems can be formulated and solved with multiple approaches</a:t>
            </a:r>
          </a:p>
          <a:p>
            <a:pPr lvl="1"/>
            <a:r>
              <a:rPr lang="en-US" sz="1800" dirty="0" smtClean="0"/>
              <a:t>Markov Random Fields (MRFs) provide a general framework for it. But:</a:t>
            </a:r>
          </a:p>
          <a:p>
            <a:r>
              <a:rPr lang="en-US" sz="2000" dirty="0" smtClean="0"/>
              <a:t>The </a:t>
            </a:r>
            <a:r>
              <a:rPr lang="en-US" sz="2000" dirty="0" smtClean="0">
                <a:solidFill>
                  <a:srgbClr val="FF0000"/>
                </a:solidFill>
              </a:rPr>
              <a:t>decision problem </a:t>
            </a:r>
            <a:r>
              <a:rPr lang="en-US" sz="2000" dirty="0" smtClean="0"/>
              <a:t>for MRFs can be written as an ILP too</a:t>
            </a:r>
          </a:p>
          <a:p>
            <a:pPr lvl="1"/>
            <a:r>
              <a:rPr lang="en-US" sz="1600" dirty="0" smtClean="0"/>
              <a:t>[Roth &amp; Yih 04,07, Taskar 04]</a:t>
            </a:r>
          </a:p>
          <a:p>
            <a:r>
              <a:rPr lang="en-US" sz="2000" dirty="0" smtClean="0">
                <a:solidFill>
                  <a:srgbClr val="0033CC"/>
                </a:solidFill>
              </a:rPr>
              <a:t>Key difference: </a:t>
            </a:r>
            <a:r>
              <a:rPr lang="en-US" sz="2000" dirty="0" smtClean="0"/>
              <a:t>In MRF approaches the model is </a:t>
            </a:r>
            <a:r>
              <a:rPr lang="en-US" sz="2000" dirty="0" smtClean="0">
                <a:solidFill>
                  <a:srgbClr val="FF0000"/>
                </a:solidFill>
              </a:rPr>
              <a:t>learned globally</a:t>
            </a:r>
            <a:r>
              <a:rPr lang="en-US" sz="2000" dirty="0" smtClean="0"/>
              <a:t>. </a:t>
            </a:r>
          </a:p>
          <a:p>
            <a:pPr lvl="1"/>
            <a:r>
              <a:rPr lang="en-US" sz="1800" dirty="0" smtClean="0">
                <a:solidFill>
                  <a:srgbClr val="0033CC"/>
                </a:solidFill>
              </a:rPr>
              <a:t>Not easy to systematically incorporate problem understanding and knowledge</a:t>
            </a:r>
          </a:p>
          <a:p>
            <a:pPr lvl="1"/>
            <a:r>
              <a:rPr lang="en-US" sz="1800" dirty="0" smtClean="0">
                <a:solidFill>
                  <a:srgbClr val="FF0000"/>
                </a:solidFill>
              </a:rPr>
              <a:t>Our approach</a:t>
            </a:r>
            <a:r>
              <a:rPr lang="en-US" sz="1800" dirty="0" smtClean="0"/>
              <a:t>, on the other hand,  is designed to address also cases in which </a:t>
            </a:r>
            <a:r>
              <a:rPr lang="en-US" sz="1800" dirty="0" smtClean="0">
                <a:solidFill>
                  <a:srgbClr val="0033CC"/>
                </a:solidFill>
              </a:rPr>
              <a:t>some of the component models are learned in other contexts </a:t>
            </a:r>
            <a:r>
              <a:rPr lang="en-US" sz="1800" dirty="0" smtClean="0"/>
              <a:t>and at other times, or incorporated as background knowledge. </a:t>
            </a:r>
          </a:p>
          <a:p>
            <a:pPr lvl="1"/>
            <a:r>
              <a:rPr lang="en-US" sz="1800" b="1" dirty="0" smtClean="0">
                <a:solidFill>
                  <a:srgbClr val="FF0000"/>
                </a:solidFill>
              </a:rPr>
              <a:t>That is, some components of the global decision need not, or cannot, be trained in the context of the decision problem.</a:t>
            </a:r>
          </a:p>
          <a:p>
            <a:pPr lvl="1"/>
            <a:r>
              <a:rPr lang="en-US" sz="1800" dirty="0" smtClean="0"/>
              <a:t>Markov Logic Networks (MLNs) attempt to compile knowledge into an MRF, thus provide one example of a global training approach.</a:t>
            </a:r>
          </a:p>
          <a:p>
            <a:r>
              <a:rPr lang="en-US" sz="2200" dirty="0" smtClean="0">
                <a:solidFill>
                  <a:srgbClr val="0033CC"/>
                </a:solidFill>
              </a:rPr>
              <a:t>Caveat: </a:t>
            </a:r>
            <a:r>
              <a:rPr lang="en-US" sz="2200" dirty="0" smtClean="0"/>
              <a:t>Everything can be done with everything, but there are key conceptual differences that impact what is easy to do</a:t>
            </a:r>
          </a:p>
          <a:p>
            <a:endParaRPr lang="en-US" sz="2000" dirty="0"/>
          </a:p>
        </p:txBody>
      </p:sp>
      <p:sp>
        <p:nvSpPr>
          <p:cNvPr id="4" name="Slide Number Placeholder 3"/>
          <p:cNvSpPr>
            <a:spLocks noGrp="1"/>
          </p:cNvSpPr>
          <p:nvPr>
            <p:ph type="sldNum" sz="quarter" idx="11"/>
          </p:nvPr>
        </p:nvSpPr>
        <p:spPr/>
        <p:txBody>
          <a:bodyPr/>
          <a:lstStyle/>
          <a:p>
            <a:r>
              <a:rPr lang="en-US" altLang="zh-TW" smtClean="0"/>
              <a:t>1: </a:t>
            </a:r>
            <a:fld id="{E8007264-EAB3-4E53-8D88-C175708AA4AD}" type="slidenum">
              <a:rPr lang="en-US" altLang="zh-TW" smtClean="0"/>
              <a:pPr/>
              <a:t>16</a:t>
            </a:fld>
            <a:endParaRPr lang="en-US" altLang="zh-TW"/>
          </a:p>
        </p:txBody>
      </p:sp>
    </p:spTree>
    <p:extLst>
      <p:ext uri="{BB962C8B-B14F-4D97-AF65-F5344CB8AC3E}">
        <p14:creationId xmlns:p14="http://schemas.microsoft.com/office/powerpoint/2010/main" val="338381047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Number Placeholder 2"/>
          <p:cNvSpPr>
            <a:spLocks noGrp="1"/>
          </p:cNvSpPr>
          <p:nvPr>
            <p:ph type="sldNum" sz="quarter" idx="11"/>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zh-TW">
                <a:cs typeface="Arial Unicode MS" pitchFamily="34" charset="-128"/>
              </a:rPr>
              <a:t>0: </a:t>
            </a:r>
            <a:fld id="{F351C77F-0C36-442A-9607-9B879361C4FC}" type="slidenum">
              <a:rPr lang="en-US" altLang="zh-TW">
                <a:cs typeface="Arial Unicode MS" pitchFamily="34" charset="-128"/>
              </a:rPr>
              <a:pPr eaLnBrk="1" hangingPunct="1"/>
              <a:t>17</a:t>
            </a:fld>
            <a:endParaRPr lang="en-US" altLang="zh-TW">
              <a:cs typeface="Arial Unicode MS" pitchFamily="34" charset="-128"/>
            </a:endParaRPr>
          </a:p>
        </p:txBody>
      </p:sp>
      <p:sp>
        <p:nvSpPr>
          <p:cNvPr id="133123" name="Rectangle 3"/>
          <p:cNvSpPr txBox="1">
            <a:spLocks noGrp="1" noChangeArrowheads="1"/>
          </p:cNvSpPr>
          <p:nvPr/>
        </p:nvSpPr>
        <p:spPr bwMode="auto">
          <a:xfrm>
            <a:off x="7543800" y="6553200"/>
            <a:ext cx="9144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altLang="zh-TW" sz="1200">
                <a:ea typeface="Arial Unicode MS" pitchFamily="34" charset="-128"/>
                <a:cs typeface="Arial Unicode MS" pitchFamily="34" charset="-128"/>
              </a:rPr>
              <a:t>4: </a:t>
            </a:r>
            <a:fld id="{53C6F847-DFBA-4CAE-8DE5-9CB4809E78E4}" type="slidenum">
              <a:rPr lang="en-US" altLang="zh-TW" sz="1200">
                <a:ea typeface="Arial Unicode MS" pitchFamily="34" charset="-128"/>
                <a:cs typeface="Arial Unicode MS" pitchFamily="34" charset="-128"/>
              </a:rPr>
              <a:pPr algn="r" eaLnBrk="1" hangingPunct="1"/>
              <a:t>17</a:t>
            </a:fld>
            <a:endParaRPr lang="en-US" altLang="zh-TW" sz="1200">
              <a:ea typeface="Arial Unicode MS" pitchFamily="34" charset="-128"/>
              <a:cs typeface="Arial Unicode MS" pitchFamily="34" charset="-128"/>
            </a:endParaRPr>
          </a:p>
        </p:txBody>
      </p:sp>
      <p:sp>
        <p:nvSpPr>
          <p:cNvPr id="133124" name="Title 1"/>
          <p:cNvSpPr>
            <a:spLocks noGrp="1"/>
          </p:cNvSpPr>
          <p:nvPr>
            <p:ph type="title" idx="4294967295"/>
          </p:nvPr>
        </p:nvSpPr>
        <p:spPr>
          <a:xfrm>
            <a:off x="152400" y="457200"/>
            <a:ext cx="8610600" cy="533400"/>
          </a:xfrm>
        </p:spPr>
        <p:txBody>
          <a:bodyPr/>
          <a:lstStyle/>
          <a:p>
            <a:pPr eaLnBrk="1" hangingPunct="1"/>
            <a:r>
              <a:rPr lang="en-US" dirty="0" smtClean="0"/>
              <a:t>Constrained Conditional Models: Probabilistic Justification</a:t>
            </a:r>
          </a:p>
        </p:txBody>
      </p:sp>
      <p:sp>
        <p:nvSpPr>
          <p:cNvPr id="133125" name="Content Placeholder 2"/>
          <p:cNvSpPr>
            <a:spLocks noGrp="1"/>
          </p:cNvSpPr>
          <p:nvPr>
            <p:ph idx="4294967295"/>
          </p:nvPr>
        </p:nvSpPr>
        <p:spPr>
          <a:xfrm>
            <a:off x="457200" y="533400"/>
            <a:ext cx="8229600" cy="6019800"/>
          </a:xfrm>
        </p:spPr>
        <p:txBody>
          <a:bodyPr/>
          <a:lstStyle/>
          <a:p>
            <a:endParaRPr lang="en-US" dirty="0" smtClean="0"/>
          </a:p>
          <a:p>
            <a:r>
              <a:rPr lang="en-US" dirty="0" smtClean="0"/>
              <a:t>Assume that you have learned a probability distribution P(</a:t>
            </a:r>
            <a:r>
              <a:rPr lang="en-US" dirty="0" err="1" smtClean="0"/>
              <a:t>x,y</a:t>
            </a:r>
            <a:r>
              <a:rPr lang="en-US" dirty="0" smtClean="0"/>
              <a:t>). </a:t>
            </a:r>
            <a:endParaRPr lang="en-US" dirty="0"/>
          </a:p>
          <a:p>
            <a:r>
              <a:rPr lang="en-US" dirty="0" smtClean="0"/>
              <a:t>And, a set of constraints </a:t>
            </a:r>
            <a:r>
              <a:rPr lang="en-US" dirty="0" err="1" smtClean="0">
                <a:latin typeface="Calibri"/>
              </a:rPr>
              <a:t>C</a:t>
            </a:r>
            <a:r>
              <a:rPr lang="en-US" baseline="-25000" dirty="0" err="1" smtClean="0">
                <a:latin typeface="Calibri"/>
              </a:rPr>
              <a:t>i</a:t>
            </a:r>
            <a:endParaRPr lang="en-US" baseline="-25000" dirty="0" smtClean="0">
              <a:latin typeface="Calibri"/>
            </a:endParaRPr>
          </a:p>
          <a:p>
            <a:r>
              <a:rPr lang="en-US" dirty="0" smtClean="0"/>
              <a:t>The </a:t>
            </a:r>
            <a:r>
              <a:rPr lang="en-US" dirty="0"/>
              <a:t>closest </a:t>
            </a:r>
            <a:r>
              <a:rPr lang="en-US" dirty="0" smtClean="0"/>
              <a:t>distribution to P(</a:t>
            </a:r>
            <a:r>
              <a:rPr lang="en-US" dirty="0" err="1" smtClean="0"/>
              <a:t>x,y</a:t>
            </a:r>
            <a:r>
              <a:rPr lang="en-US" dirty="0" smtClean="0"/>
              <a:t>) </a:t>
            </a:r>
            <a:r>
              <a:rPr lang="en-US" dirty="0"/>
              <a:t>that “satisfies the constraints” </a:t>
            </a:r>
            <a:r>
              <a:rPr lang="en-US" dirty="0" smtClean="0"/>
              <a:t>has the form: </a:t>
            </a:r>
            <a:r>
              <a:rPr lang="en-US" sz="1800" dirty="0" smtClean="0">
                <a:solidFill>
                  <a:srgbClr val="0033CC"/>
                </a:solidFill>
              </a:rPr>
              <a:t>[</a:t>
            </a:r>
            <a:r>
              <a:rPr lang="en-US" sz="1800" dirty="0" err="1" smtClean="0">
                <a:solidFill>
                  <a:srgbClr val="0033CC"/>
                </a:solidFill>
              </a:rPr>
              <a:t>Ganchev</a:t>
            </a:r>
            <a:r>
              <a:rPr lang="en-US" sz="1800" dirty="0" smtClean="0">
                <a:solidFill>
                  <a:srgbClr val="0033CC"/>
                </a:solidFill>
              </a:rPr>
              <a:t> et. al. JMLR</a:t>
            </a:r>
            <a:r>
              <a:rPr lang="en-US" sz="1800" dirty="0">
                <a:solidFill>
                  <a:srgbClr val="0033CC"/>
                </a:solidFill>
              </a:rPr>
              <a:t>, </a:t>
            </a:r>
            <a:r>
              <a:rPr lang="en-US" sz="1800" dirty="0" smtClean="0">
                <a:solidFill>
                  <a:srgbClr val="0033CC"/>
                </a:solidFill>
              </a:rPr>
              <a:t>2010]</a:t>
            </a:r>
            <a:endParaRPr lang="en-US" sz="1800" dirty="0">
              <a:solidFill>
                <a:srgbClr val="0033CC"/>
              </a:solidFill>
            </a:endParaRPr>
          </a:p>
          <a:p>
            <a:endParaRPr lang="en-US" dirty="0" smtClean="0"/>
          </a:p>
          <a:p>
            <a:pPr marL="0" indent="0">
              <a:buNone/>
            </a:pPr>
            <a:endParaRPr lang="en-US" dirty="0"/>
          </a:p>
          <a:p>
            <a:r>
              <a:rPr lang="en-US" dirty="0" smtClean="0"/>
              <a:t>The resulting objective function is has a CCM form:</a:t>
            </a:r>
          </a:p>
          <a:p>
            <a:endParaRPr lang="en-US" dirty="0"/>
          </a:p>
          <a:p>
            <a:endParaRPr lang="en-US" dirty="0" smtClean="0"/>
          </a:p>
          <a:p>
            <a:r>
              <a:rPr lang="en-US" dirty="0" smtClean="0"/>
              <a:t>CCM is the “right” objective function if you want to learn a model and “push” it to satisfy a set of given constraints.</a:t>
            </a:r>
            <a:endParaRPr lang="en-US" dirty="0"/>
          </a:p>
          <a:p>
            <a:pPr eaLnBrk="1" hangingPunct="1"/>
            <a:endParaRPr lang="en-US" dirty="0" smtClean="0"/>
          </a:p>
          <a:p>
            <a:pPr eaLnBrk="1" hangingPunct="1">
              <a:buFont typeface="Wingdings" pitchFamily="2" charset="2"/>
              <a:buNone/>
            </a:pPr>
            <a:endParaRPr lang="en-US" dirty="0" smtClean="0"/>
          </a:p>
          <a:p>
            <a:pPr eaLnBrk="1" hangingPunct="1"/>
            <a:endParaRPr lang="en-US" dirty="0" smtClean="0"/>
          </a:p>
        </p:txBody>
      </p:sp>
      <p:pic>
        <p:nvPicPr>
          <p:cNvPr id="133126" name="Picture 9" descr="TP_tmp.emf"/>
          <p:cNvPicPr>
            <a:picLocks noChangeAspect="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2246313" y="4572000"/>
            <a:ext cx="5332412"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5" name="TextBox 4"/>
              <p:cNvSpPr txBox="1"/>
              <p:nvPr/>
            </p:nvSpPr>
            <p:spPr>
              <a:xfrm>
                <a:off x="1752600" y="3213337"/>
                <a:ext cx="6030913" cy="520463"/>
              </a:xfrm>
              <a:prstGeom prst="rect">
                <a:avLst/>
              </a:prstGeom>
              <a:solidFill>
                <a:srgbClr val="FFFFCC"/>
              </a:solidFill>
              <a:ln>
                <a:solidFill>
                  <a:srgbClr val="FFC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𝑃</m:t>
                      </m:r>
                      <m:d>
                        <m:dPr>
                          <m:ctrlPr>
                            <a:rPr lang="en-US" sz="2400" b="0" i="1" smtClean="0">
                              <a:latin typeface="Cambria Math"/>
                            </a:rPr>
                          </m:ctrlPr>
                        </m:dPr>
                        <m:e>
                          <m:r>
                            <a:rPr lang="en-US" sz="2400" b="0" i="1" smtClean="0">
                              <a:latin typeface="Cambria Math"/>
                            </a:rPr>
                            <m:t>𝑥</m:t>
                          </m:r>
                          <m:r>
                            <a:rPr lang="en-US" sz="2400" b="0" i="1" smtClean="0">
                              <a:latin typeface="Cambria Math"/>
                            </a:rPr>
                            <m:t>,</m:t>
                          </m:r>
                          <m:r>
                            <a:rPr lang="en-US" sz="2400" b="0" i="1" smtClean="0">
                              <a:latin typeface="Cambria Math"/>
                            </a:rPr>
                            <m:t>𝑦</m:t>
                          </m:r>
                        </m:e>
                      </m:d>
                      <m:sSup>
                        <m:sSupPr>
                          <m:ctrlPr>
                            <a:rPr lang="en-US" sz="2400" b="0" i="1" smtClean="0">
                              <a:latin typeface="Cambria Math"/>
                            </a:rPr>
                          </m:ctrlPr>
                        </m:sSupPr>
                        <m:e>
                          <m:r>
                            <a:rPr lang="en-US" sz="2400" b="0" i="1" smtClean="0">
                              <a:latin typeface="Cambria Math"/>
                            </a:rPr>
                            <m:t>𝑒𝑥𝑝</m:t>
                          </m:r>
                        </m:e>
                        <m:sup>
                          <m:r>
                            <a:rPr lang="en-US" sz="2400" b="0" i="1" smtClean="0">
                              <a:latin typeface="Cambria Math"/>
                            </a:rPr>
                            <m:t>−</m:t>
                          </m:r>
                          <m:nary>
                            <m:naryPr>
                              <m:chr m:val="∑"/>
                              <m:subHide m:val="on"/>
                              <m:supHide m:val="on"/>
                              <m:ctrlPr>
                                <a:rPr lang="en-US" sz="2400" b="0" i="1" smtClean="0">
                                  <a:latin typeface="Cambria Math"/>
                                </a:rPr>
                              </m:ctrlPr>
                            </m:naryPr>
                            <m:sub/>
                            <m:sup/>
                            <m:e>
                              <m:sSub>
                                <m:sSubPr>
                                  <m:ctrlPr>
                                    <a:rPr lang="en-US" sz="2400" b="0" i="1" smtClean="0">
                                      <a:latin typeface="Cambria Math"/>
                                      <a:ea typeface="Cambria Math"/>
                                    </a:rPr>
                                  </m:ctrlPr>
                                </m:sSubPr>
                                <m:e>
                                  <m:r>
                                    <a:rPr lang="en-US" sz="2400" b="0" i="1" smtClean="0">
                                      <a:latin typeface="Cambria Math"/>
                                      <a:ea typeface="Cambria Math"/>
                                    </a:rPr>
                                    <m:t>𝜌</m:t>
                                  </m:r>
                                </m:e>
                                <m:sub>
                                  <m:r>
                                    <a:rPr lang="en-US" sz="2400" b="0" i="1" smtClean="0">
                                      <a:latin typeface="Cambria Math"/>
                                      <a:ea typeface="Cambria Math"/>
                                    </a:rPr>
                                    <m:t>𝑖</m:t>
                                  </m:r>
                                </m:sub>
                              </m:sSub>
                              <m:r>
                                <a:rPr lang="en-US" sz="2400" b="0" i="1" smtClean="0">
                                  <a:latin typeface="Cambria Math"/>
                                  <a:ea typeface="Cambria Math"/>
                                </a:rPr>
                                <m:t>𝑑</m:t>
                              </m:r>
                              <m:r>
                                <a:rPr lang="en-US" sz="2400" b="0" i="1" smtClean="0">
                                  <a:latin typeface="Cambria Math"/>
                                  <a:ea typeface="Cambria Math"/>
                                </a:rPr>
                                <m:t>(</m:t>
                              </m:r>
                              <m:r>
                                <a:rPr lang="en-US" sz="2400" b="0" i="1" smtClean="0">
                                  <a:latin typeface="Cambria Math"/>
                                  <a:ea typeface="Cambria Math"/>
                                </a:rPr>
                                <m:t>𝑦</m:t>
                              </m:r>
                              <m:r>
                                <a:rPr lang="en-US" sz="2400" b="0" i="1" smtClean="0">
                                  <a:latin typeface="Cambria Math"/>
                                  <a:ea typeface="Cambria Math"/>
                                </a:rPr>
                                <m:t>, </m:t>
                              </m:r>
                              <m:sSub>
                                <m:sSubPr>
                                  <m:ctrlPr>
                                    <a:rPr lang="en-US" sz="2400" b="0" i="1" smtClean="0">
                                      <a:latin typeface="Cambria Math"/>
                                      <a:ea typeface="Cambria Math"/>
                                    </a:rPr>
                                  </m:ctrlPr>
                                </m:sSubPr>
                                <m:e>
                                  <m:r>
                                    <a:rPr lang="en-US" sz="2400" b="0" i="1" smtClean="0">
                                      <a:latin typeface="Cambria Math"/>
                                      <a:ea typeface="Cambria Math"/>
                                    </a:rPr>
                                    <m:t>1</m:t>
                                  </m:r>
                                </m:e>
                                <m:sub>
                                  <m:sSub>
                                    <m:sSubPr>
                                      <m:ctrlPr>
                                        <a:rPr lang="en-US" sz="2400" b="0" i="1" smtClean="0">
                                          <a:latin typeface="Cambria Math"/>
                                          <a:ea typeface="Cambria Math"/>
                                        </a:rPr>
                                      </m:ctrlPr>
                                    </m:sSubPr>
                                    <m:e>
                                      <m:r>
                                        <a:rPr lang="en-US" sz="2400" b="0" i="1" smtClean="0">
                                          <a:latin typeface="Cambria Math"/>
                                          <a:ea typeface="Cambria Math"/>
                                        </a:rPr>
                                        <m:t>𝐶</m:t>
                                      </m:r>
                                    </m:e>
                                    <m:sub>
                                      <m:r>
                                        <a:rPr lang="en-US" sz="2400" b="0" i="1" smtClean="0">
                                          <a:latin typeface="Cambria Math"/>
                                          <a:ea typeface="Cambria Math"/>
                                        </a:rPr>
                                        <m:t>𝑖</m:t>
                                      </m:r>
                                    </m:sub>
                                  </m:sSub>
                                </m:sub>
                              </m:sSub>
                              <m:d>
                                <m:dPr>
                                  <m:ctrlPr>
                                    <a:rPr lang="en-US" sz="2400" b="0" i="1" smtClean="0">
                                      <a:latin typeface="Cambria Math"/>
                                      <a:ea typeface="Cambria Math"/>
                                    </a:rPr>
                                  </m:ctrlPr>
                                </m:dPr>
                                <m:e>
                                  <m:r>
                                    <a:rPr lang="en-US" sz="2400" b="0" i="1" smtClean="0">
                                      <a:latin typeface="Cambria Math"/>
                                      <a:ea typeface="Cambria Math"/>
                                    </a:rPr>
                                    <m:t>𝑥</m:t>
                                  </m:r>
                                </m:e>
                              </m:d>
                              <m:r>
                                <a:rPr lang="en-US" sz="2400" b="0" i="1" smtClean="0">
                                  <a:latin typeface="Cambria Math"/>
                                  <a:ea typeface="Cambria Math"/>
                                </a:rPr>
                                <m:t>)</m:t>
                              </m:r>
                            </m:e>
                          </m:nary>
                        </m:sup>
                      </m:sSup>
                    </m:oMath>
                  </m:oMathPara>
                </a14:m>
                <a:endParaRPr lang="en-US"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1752600" y="3213337"/>
                <a:ext cx="6030913" cy="520463"/>
              </a:xfrm>
              <a:prstGeom prst="rect">
                <a:avLst/>
              </a:prstGeom>
              <a:blipFill rotWithShape="1">
                <a:blip r:embed="rId4"/>
                <a:stretch>
                  <a:fillRect/>
                </a:stretch>
              </a:blipFill>
              <a:ln>
                <a:solidFill>
                  <a:srgbClr val="FFC000"/>
                </a:solidFill>
              </a:ln>
            </p:spPr>
            <p:txBody>
              <a:bodyPr/>
              <a:lstStyle/>
              <a:p>
                <a:r>
                  <a:rPr lang="en-US">
                    <a:noFill/>
                  </a:rPr>
                  <a:t> </a:t>
                </a:r>
              </a:p>
            </p:txBody>
          </p:sp>
        </mc:Fallback>
      </mc:AlternateContent>
    </p:spTree>
    <p:extLst>
      <p:ext uri="{BB962C8B-B14F-4D97-AF65-F5344CB8AC3E}">
        <p14:creationId xmlns:p14="http://schemas.microsoft.com/office/powerpoint/2010/main" val="2085316127"/>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5440" y="1084951"/>
            <a:ext cx="8646160" cy="5412426"/>
          </a:xfrm>
        </p:spPr>
        <p:txBody>
          <a:bodyPr>
            <a:normAutofit/>
          </a:bodyPr>
          <a:lstStyle/>
          <a:p>
            <a:r>
              <a:rPr lang="en-US" sz="2000" dirty="0" smtClean="0"/>
              <a:t>Inference: </a:t>
            </a:r>
            <a:r>
              <a:rPr lang="en-US" sz="2000" dirty="0" smtClean="0">
                <a:solidFill>
                  <a:srgbClr val="0033CC"/>
                </a:solidFill>
              </a:rPr>
              <a:t>given</a:t>
            </a:r>
            <a:r>
              <a:rPr lang="en-US" sz="2000" dirty="0" smtClean="0">
                <a:solidFill>
                  <a:srgbClr val="000000"/>
                </a:solidFill>
              </a:rPr>
              <a:t> input </a:t>
            </a:r>
            <a:r>
              <a:rPr lang="en-US" b="1" dirty="0" smtClean="0">
                <a:solidFill>
                  <a:srgbClr val="0033CC"/>
                </a:solidFill>
              </a:rPr>
              <a:t>x</a:t>
            </a:r>
            <a:r>
              <a:rPr lang="en-US" sz="2000" dirty="0" smtClean="0">
                <a:solidFill>
                  <a:srgbClr val="000000"/>
                </a:solidFill>
                <a:latin typeface="cmmi10"/>
              </a:rPr>
              <a:t> </a:t>
            </a:r>
            <a:r>
              <a:rPr lang="en-US" sz="2000" dirty="0" smtClean="0">
                <a:solidFill>
                  <a:srgbClr val="000000"/>
                </a:solidFill>
              </a:rPr>
              <a:t>(a document, a sentence), </a:t>
            </a:r>
          </a:p>
          <a:p>
            <a:pPr marL="0" indent="0">
              <a:buNone/>
            </a:pPr>
            <a:r>
              <a:rPr lang="en-US" sz="2000" dirty="0">
                <a:solidFill>
                  <a:srgbClr val="000000"/>
                </a:solidFill>
              </a:rPr>
              <a:t> </a:t>
            </a:r>
            <a:r>
              <a:rPr lang="en-US" sz="2000" dirty="0" smtClean="0">
                <a:solidFill>
                  <a:srgbClr val="000000"/>
                </a:solidFill>
              </a:rPr>
              <a:t>                        </a:t>
            </a:r>
            <a:r>
              <a:rPr lang="en-US" sz="2000" dirty="0" smtClean="0">
                <a:solidFill>
                  <a:srgbClr val="0033CC"/>
                </a:solidFill>
              </a:rPr>
              <a:t>predict</a:t>
            </a:r>
            <a:r>
              <a:rPr lang="en-US" sz="2000" dirty="0" smtClean="0">
                <a:solidFill>
                  <a:srgbClr val="000000"/>
                </a:solidFill>
              </a:rPr>
              <a:t> </a:t>
            </a:r>
            <a:r>
              <a:rPr lang="en-US" sz="2000" b="1" dirty="0" smtClean="0">
                <a:solidFill>
                  <a:srgbClr val="000000"/>
                </a:solidFill>
              </a:rPr>
              <a:t>the best structure </a:t>
            </a:r>
            <a:r>
              <a:rPr lang="en-US" dirty="0" smtClean="0">
                <a:solidFill>
                  <a:srgbClr val="0033CC"/>
                </a:solidFill>
              </a:rPr>
              <a:t>y</a:t>
            </a:r>
            <a:r>
              <a:rPr lang="en-US" sz="2800" dirty="0" smtClean="0">
                <a:solidFill>
                  <a:srgbClr val="0033CC"/>
                </a:solidFill>
              </a:rPr>
              <a:t> </a:t>
            </a:r>
            <a:r>
              <a:rPr lang="en-US" sz="2000" dirty="0">
                <a:solidFill>
                  <a:srgbClr val="0033CC"/>
                </a:solidFill>
              </a:rPr>
              <a:t>= {y</a:t>
            </a:r>
            <a:r>
              <a:rPr lang="en-US" sz="2000" baseline="-25000" dirty="0">
                <a:solidFill>
                  <a:srgbClr val="0033CC"/>
                </a:solidFill>
              </a:rPr>
              <a:t>1</a:t>
            </a:r>
            <a:r>
              <a:rPr lang="en-US" sz="2000" dirty="0">
                <a:solidFill>
                  <a:srgbClr val="0033CC"/>
                </a:solidFill>
              </a:rPr>
              <a:t>,y</a:t>
            </a:r>
            <a:r>
              <a:rPr lang="en-US" sz="2000" baseline="-25000" dirty="0">
                <a:solidFill>
                  <a:srgbClr val="0033CC"/>
                </a:solidFill>
              </a:rPr>
              <a:t>2</a:t>
            </a:r>
            <a:r>
              <a:rPr lang="en-US" sz="2000" dirty="0">
                <a:solidFill>
                  <a:srgbClr val="0033CC"/>
                </a:solidFill>
              </a:rPr>
              <a:t>,…,</a:t>
            </a:r>
            <a:r>
              <a:rPr lang="en-US" sz="2000" dirty="0" err="1">
                <a:solidFill>
                  <a:srgbClr val="0033CC"/>
                </a:solidFill>
              </a:rPr>
              <a:t>y</a:t>
            </a:r>
            <a:r>
              <a:rPr lang="en-US" sz="2000" baseline="-25000" dirty="0" err="1">
                <a:solidFill>
                  <a:srgbClr val="0033CC"/>
                </a:solidFill>
              </a:rPr>
              <a:t>n</a:t>
            </a:r>
            <a:r>
              <a:rPr lang="en-US" sz="2000" dirty="0">
                <a:solidFill>
                  <a:srgbClr val="0033CC"/>
                </a:solidFill>
              </a:rPr>
              <a:t>} </a:t>
            </a:r>
            <a:r>
              <a:rPr lang="en-US" sz="2000" dirty="0" smtClean="0">
                <a:solidFill>
                  <a:srgbClr val="0033CC"/>
                </a:solidFill>
                <a:latin typeface="cmsy10"/>
              </a:rPr>
              <a:t>2</a:t>
            </a:r>
            <a:r>
              <a:rPr lang="en-US" sz="2000" dirty="0" smtClean="0">
                <a:solidFill>
                  <a:srgbClr val="0033CC"/>
                </a:solidFill>
                <a:ea typeface="cmsy10"/>
                <a:cs typeface="cmsy10"/>
              </a:rPr>
              <a:t> </a:t>
            </a:r>
            <a:r>
              <a:rPr lang="en-US" sz="2000" dirty="0" smtClean="0">
                <a:solidFill>
                  <a:srgbClr val="0033CC"/>
                </a:solidFill>
                <a:cs typeface="cmsy10"/>
              </a:rPr>
              <a:t>Y</a:t>
            </a:r>
            <a:r>
              <a:rPr lang="en-US" sz="2000" dirty="0" smtClean="0">
                <a:solidFill>
                  <a:srgbClr val="0033CC"/>
                </a:solidFill>
              </a:rPr>
              <a:t>  </a:t>
            </a:r>
            <a:r>
              <a:rPr lang="en-US" sz="2000" dirty="0" smtClean="0"/>
              <a:t>(entities &amp; relations)</a:t>
            </a:r>
          </a:p>
          <a:p>
            <a:pPr lvl="1"/>
            <a:r>
              <a:rPr lang="en-US" sz="1800" dirty="0" smtClean="0"/>
              <a:t>Assign values to the </a:t>
            </a:r>
            <a:r>
              <a:rPr lang="en-US" sz="1800" dirty="0">
                <a:solidFill>
                  <a:srgbClr val="0033CC"/>
                </a:solidFill>
              </a:rPr>
              <a:t>y</a:t>
            </a:r>
            <a:r>
              <a:rPr lang="en-US" sz="1800" baseline="-25000" dirty="0">
                <a:solidFill>
                  <a:srgbClr val="0033CC"/>
                </a:solidFill>
              </a:rPr>
              <a:t>1</a:t>
            </a:r>
            <a:r>
              <a:rPr lang="en-US" sz="1800" dirty="0">
                <a:solidFill>
                  <a:srgbClr val="0033CC"/>
                </a:solidFill>
              </a:rPr>
              <a:t>,y</a:t>
            </a:r>
            <a:r>
              <a:rPr lang="en-US" sz="1800" baseline="-25000" dirty="0">
                <a:solidFill>
                  <a:srgbClr val="0033CC"/>
                </a:solidFill>
              </a:rPr>
              <a:t>2</a:t>
            </a:r>
            <a:r>
              <a:rPr lang="en-US" sz="1800" dirty="0">
                <a:solidFill>
                  <a:srgbClr val="0033CC"/>
                </a:solidFill>
              </a:rPr>
              <a:t>,…,</a:t>
            </a:r>
            <a:r>
              <a:rPr lang="en-US" sz="1800" dirty="0" err="1" smtClean="0">
                <a:solidFill>
                  <a:srgbClr val="0033CC"/>
                </a:solidFill>
              </a:rPr>
              <a:t>y</a:t>
            </a:r>
            <a:r>
              <a:rPr lang="en-US" sz="1800" baseline="-25000" dirty="0" err="1" smtClean="0">
                <a:solidFill>
                  <a:srgbClr val="0033CC"/>
                </a:solidFill>
              </a:rPr>
              <a:t>n</a:t>
            </a:r>
            <a:r>
              <a:rPr lang="en-US" sz="1800" dirty="0" smtClean="0"/>
              <a:t>, accounting for </a:t>
            </a:r>
            <a:r>
              <a:rPr lang="en-US" sz="1800" b="1" dirty="0" smtClean="0"/>
              <a:t>dependencies among </a:t>
            </a:r>
            <a:r>
              <a:rPr lang="en-US" sz="1800" dirty="0" err="1" smtClean="0">
                <a:solidFill>
                  <a:srgbClr val="0033CC"/>
                </a:solidFill>
              </a:rPr>
              <a:t>y</a:t>
            </a:r>
            <a:r>
              <a:rPr lang="en-US" sz="1800" baseline="-25000" dirty="0" err="1" smtClean="0">
                <a:solidFill>
                  <a:srgbClr val="0033CC"/>
                </a:solidFill>
              </a:rPr>
              <a:t>i</a:t>
            </a:r>
            <a:r>
              <a:rPr lang="en-US" sz="2000" dirty="0" err="1" smtClean="0">
                <a:solidFill>
                  <a:srgbClr val="000000"/>
                </a:solidFill>
              </a:rPr>
              <a:t>s</a:t>
            </a:r>
            <a:endParaRPr lang="en-US" dirty="0">
              <a:solidFill>
                <a:srgbClr val="000000"/>
              </a:solidFill>
            </a:endParaRPr>
          </a:p>
          <a:p>
            <a:r>
              <a:rPr lang="en-US" sz="2000" dirty="0" smtClean="0">
                <a:solidFill>
                  <a:srgbClr val="000000"/>
                </a:solidFill>
              </a:rPr>
              <a:t>Inference is expressed as a maximization of a </a:t>
            </a:r>
            <a:r>
              <a:rPr lang="en-US" sz="2000" b="1" i="1" dirty="0" smtClean="0">
                <a:solidFill>
                  <a:srgbClr val="000000"/>
                </a:solidFill>
              </a:rPr>
              <a:t>scoring function</a:t>
            </a:r>
          </a:p>
          <a:p>
            <a:pPr marL="0" indent="0">
              <a:buNone/>
            </a:pPr>
            <a:r>
              <a:rPr lang="en-US" dirty="0" smtClean="0"/>
              <a:t>                                    y’ = </a:t>
            </a:r>
            <a:r>
              <a:rPr lang="en-US" dirty="0" err="1" smtClean="0"/>
              <a:t>argmax</a:t>
            </a:r>
            <a:r>
              <a:rPr lang="en-US" baseline="-25000" dirty="0" err="1" smtClean="0"/>
              <a:t>y</a:t>
            </a:r>
            <a:r>
              <a:rPr lang="en-US" baseline="-25000" dirty="0" smtClean="0"/>
              <a:t> </a:t>
            </a:r>
            <a:r>
              <a:rPr lang="en-US" baseline="-25000" dirty="0">
                <a:latin typeface="cmsy10"/>
              </a:rPr>
              <a:t>2 Y</a:t>
            </a:r>
            <a:r>
              <a:rPr lang="en-US" dirty="0"/>
              <a:t> </a:t>
            </a:r>
            <a:r>
              <a:rPr lang="en-US" dirty="0" err="1"/>
              <a:t>w</a:t>
            </a:r>
            <a:r>
              <a:rPr lang="en-US" baseline="30000" dirty="0" err="1"/>
              <a:t>T</a:t>
            </a:r>
            <a:r>
              <a:rPr lang="en-US" dirty="0"/>
              <a:t> </a:t>
            </a:r>
            <a:r>
              <a:rPr lang="en-US" dirty="0">
                <a:latin typeface="cmmi10"/>
              </a:rPr>
              <a:t>Á</a:t>
            </a:r>
            <a:r>
              <a:rPr lang="en-US" dirty="0"/>
              <a:t> (</a:t>
            </a:r>
            <a:r>
              <a:rPr lang="en-US" dirty="0" err="1"/>
              <a:t>x,y</a:t>
            </a:r>
            <a:r>
              <a:rPr lang="en-US" dirty="0"/>
              <a:t>)</a:t>
            </a:r>
          </a:p>
          <a:p>
            <a:endParaRPr lang="en-US" sz="2000" b="1" i="1" dirty="0" smtClean="0">
              <a:solidFill>
                <a:srgbClr val="000000"/>
              </a:solidFill>
            </a:endParaRPr>
          </a:p>
          <a:p>
            <a:endParaRPr lang="en-US" dirty="0" smtClean="0">
              <a:solidFill>
                <a:srgbClr val="000000"/>
              </a:solidFill>
            </a:endParaRPr>
          </a:p>
          <a:p>
            <a:endParaRPr lang="en-US" dirty="0" smtClean="0">
              <a:solidFill>
                <a:srgbClr val="000000"/>
              </a:solidFill>
            </a:endParaRPr>
          </a:p>
          <a:p>
            <a:r>
              <a:rPr lang="en-US" sz="2000" dirty="0" smtClean="0"/>
              <a:t>Inference requires</a:t>
            </a:r>
            <a:r>
              <a:rPr lang="en-US" sz="2000" dirty="0"/>
              <a:t>, in principle, </a:t>
            </a:r>
            <a:r>
              <a:rPr lang="en-US" sz="2000" dirty="0" smtClean="0"/>
              <a:t>enumerating </a:t>
            </a:r>
            <a:r>
              <a:rPr lang="en-US" sz="2000" dirty="0"/>
              <a:t>all y </a:t>
            </a:r>
            <a:r>
              <a:rPr lang="en-US" sz="2000" dirty="0">
                <a:latin typeface="cmsy10"/>
              </a:rPr>
              <a:t>2</a:t>
            </a:r>
            <a:r>
              <a:rPr lang="en-US" sz="2000" dirty="0"/>
              <a:t> Y at decision time, when we are </a:t>
            </a:r>
            <a:r>
              <a:rPr lang="en-US" sz="2000" dirty="0">
                <a:solidFill>
                  <a:srgbClr val="0033CC"/>
                </a:solidFill>
              </a:rPr>
              <a:t>given </a:t>
            </a:r>
            <a:r>
              <a:rPr lang="en-US" sz="2000" dirty="0" smtClean="0">
                <a:solidFill>
                  <a:srgbClr val="0033CC"/>
                </a:solidFill>
              </a:rPr>
              <a:t>x </a:t>
            </a:r>
            <a:r>
              <a:rPr lang="en-US" sz="2000" dirty="0">
                <a:solidFill>
                  <a:srgbClr val="0033CC"/>
                </a:solidFill>
                <a:latin typeface="cmsy10"/>
              </a:rPr>
              <a:t>2</a:t>
            </a:r>
            <a:r>
              <a:rPr lang="en-US" sz="2000" dirty="0">
                <a:solidFill>
                  <a:srgbClr val="0033CC"/>
                </a:solidFill>
              </a:rPr>
              <a:t> X </a:t>
            </a:r>
            <a:r>
              <a:rPr lang="en-US" sz="2000" dirty="0"/>
              <a:t>and attempt to determine the </a:t>
            </a:r>
            <a:r>
              <a:rPr lang="en-US" sz="2000" dirty="0">
                <a:solidFill>
                  <a:srgbClr val="0033CC"/>
                </a:solidFill>
              </a:rPr>
              <a:t>best y </a:t>
            </a:r>
            <a:r>
              <a:rPr lang="en-US" sz="2000" dirty="0">
                <a:solidFill>
                  <a:srgbClr val="0033CC"/>
                </a:solidFill>
                <a:latin typeface="cmsy10"/>
              </a:rPr>
              <a:t>2</a:t>
            </a:r>
            <a:r>
              <a:rPr lang="en-US" sz="2000" dirty="0">
                <a:solidFill>
                  <a:srgbClr val="0033CC"/>
                </a:solidFill>
              </a:rPr>
              <a:t> Y </a:t>
            </a:r>
            <a:r>
              <a:rPr lang="en-US" sz="2000" dirty="0" smtClean="0"/>
              <a:t>for it, given </a:t>
            </a:r>
            <a:r>
              <a:rPr lang="en-US" sz="2000" dirty="0" smtClean="0">
                <a:solidFill>
                  <a:srgbClr val="0033CC"/>
                </a:solidFill>
              </a:rPr>
              <a:t>w</a:t>
            </a:r>
            <a:r>
              <a:rPr lang="en-US" sz="2000" dirty="0" smtClean="0"/>
              <a:t> </a:t>
            </a:r>
          </a:p>
          <a:p>
            <a:pPr lvl="1"/>
            <a:r>
              <a:rPr lang="en-US" dirty="0"/>
              <a:t>For some structures, inference is computationally easy. </a:t>
            </a:r>
          </a:p>
          <a:p>
            <a:pPr lvl="1"/>
            <a:r>
              <a:rPr lang="en-US" dirty="0" err="1"/>
              <a:t>Eg</a:t>
            </a:r>
            <a:r>
              <a:rPr lang="en-US" dirty="0"/>
              <a:t>: Using the Viterbi algorithm </a:t>
            </a:r>
            <a:endParaRPr lang="en-US" dirty="0" smtClean="0"/>
          </a:p>
          <a:p>
            <a:pPr lvl="1"/>
            <a:r>
              <a:rPr lang="en-US" dirty="0" smtClean="0"/>
              <a:t>In </a:t>
            </a:r>
            <a:r>
              <a:rPr lang="en-US" dirty="0"/>
              <a:t>general, </a:t>
            </a:r>
            <a:r>
              <a:rPr lang="en-US" dirty="0" smtClean="0"/>
              <a:t>NP-hard</a:t>
            </a:r>
            <a:r>
              <a:rPr lang="en-US" dirty="0"/>
              <a:t> </a:t>
            </a:r>
            <a:r>
              <a:rPr lang="en-US" dirty="0" smtClean="0"/>
              <a:t>(can be formulated as an ILP)</a:t>
            </a:r>
            <a:endParaRPr lang="en-US" dirty="0"/>
          </a:p>
          <a:p>
            <a:endParaRPr lang="en-US" sz="2000" dirty="0"/>
          </a:p>
        </p:txBody>
      </p:sp>
      <p:sp>
        <p:nvSpPr>
          <p:cNvPr id="2" name="Title 1"/>
          <p:cNvSpPr>
            <a:spLocks noGrp="1"/>
          </p:cNvSpPr>
          <p:nvPr>
            <p:ph type="title"/>
          </p:nvPr>
        </p:nvSpPr>
        <p:spPr/>
        <p:txBody>
          <a:bodyPr>
            <a:normAutofit/>
          </a:bodyPr>
          <a:lstStyle/>
          <a:p>
            <a:r>
              <a:rPr lang="en-US" dirty="0" smtClean="0"/>
              <a:t>Structured Prediction: Inference</a:t>
            </a:r>
            <a:endParaRPr lang="en-US" dirty="0"/>
          </a:p>
        </p:txBody>
      </p:sp>
      <p:sp>
        <p:nvSpPr>
          <p:cNvPr id="17" name="Rectangular Callout 16"/>
          <p:cNvSpPr/>
          <p:nvPr/>
        </p:nvSpPr>
        <p:spPr>
          <a:xfrm>
            <a:off x="7162800" y="2819400"/>
            <a:ext cx="1638299" cy="990600"/>
          </a:xfrm>
          <a:prstGeom prst="wedgeRectCallout">
            <a:avLst>
              <a:gd name="adj1" fmla="val -113950"/>
              <a:gd name="adj2" fmla="val -39478"/>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Century Gothic"/>
              </a:rPr>
              <a:t>Joint features on </a:t>
            </a:r>
            <a:r>
              <a:rPr lang="en-US" dirty="0" smtClean="0">
                <a:solidFill>
                  <a:schemeClr val="tx1"/>
                </a:solidFill>
                <a:cs typeface="Century Gothic"/>
              </a:rPr>
              <a:t>inputs and outputs</a:t>
            </a:r>
            <a:endParaRPr lang="en-US" dirty="0">
              <a:solidFill>
                <a:schemeClr val="tx1"/>
              </a:solidFill>
              <a:cs typeface="Century Gothic"/>
            </a:endParaRPr>
          </a:p>
        </p:txBody>
      </p:sp>
      <p:sp>
        <p:nvSpPr>
          <p:cNvPr id="18" name="Rectangular Callout 17"/>
          <p:cNvSpPr/>
          <p:nvPr/>
        </p:nvSpPr>
        <p:spPr>
          <a:xfrm>
            <a:off x="3276600" y="3465284"/>
            <a:ext cx="3200400" cy="649516"/>
          </a:xfrm>
          <a:prstGeom prst="wedgeRectCallout">
            <a:avLst>
              <a:gd name="adj1" fmla="val 1456"/>
              <a:gd name="adj2" fmla="val -107316"/>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cs typeface="Century Gothic"/>
              </a:rPr>
              <a:t>Feature Weights</a:t>
            </a:r>
          </a:p>
          <a:p>
            <a:pPr algn="ctr"/>
            <a:r>
              <a:rPr lang="en-US" dirty="0">
                <a:solidFill>
                  <a:schemeClr val="tx1"/>
                </a:solidFill>
                <a:cs typeface="Century Gothic"/>
              </a:rPr>
              <a:t>(estimated during learning)</a:t>
            </a:r>
          </a:p>
        </p:txBody>
      </p:sp>
      <p:sp>
        <p:nvSpPr>
          <p:cNvPr id="19" name="Rectangular Callout 18"/>
          <p:cNvSpPr/>
          <p:nvPr/>
        </p:nvSpPr>
        <p:spPr>
          <a:xfrm>
            <a:off x="533400" y="3389084"/>
            <a:ext cx="1600199" cy="649516"/>
          </a:xfrm>
          <a:prstGeom prst="wedgeRectCallout">
            <a:avLst>
              <a:gd name="adj1" fmla="val 190323"/>
              <a:gd name="adj2" fmla="val -73712"/>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mj-lt"/>
                <a:cs typeface="Century Gothic"/>
              </a:rPr>
              <a:t>Set of allowed </a:t>
            </a:r>
            <a:r>
              <a:rPr lang="en-US" dirty="0" smtClean="0">
                <a:solidFill>
                  <a:schemeClr val="tx1"/>
                </a:solidFill>
                <a:latin typeface="+mj-lt"/>
                <a:cs typeface="Century Gothic"/>
              </a:rPr>
              <a:t>structures</a:t>
            </a:r>
            <a:endParaRPr lang="en-US" dirty="0">
              <a:solidFill>
                <a:schemeClr val="tx1"/>
              </a:solidFill>
              <a:latin typeface="+mj-lt"/>
              <a:cs typeface="Century Gothic"/>
            </a:endParaRPr>
          </a:p>
        </p:txBody>
      </p:sp>
      <p:sp>
        <p:nvSpPr>
          <p:cNvPr id="8" name="Rectangle 17"/>
          <p:cNvSpPr>
            <a:spLocks noChangeArrowheads="1"/>
          </p:cNvSpPr>
          <p:nvPr/>
        </p:nvSpPr>
        <p:spPr bwMode="auto">
          <a:xfrm>
            <a:off x="2895600" y="164068"/>
            <a:ext cx="6096000" cy="369332"/>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smtClean="0">
                <a:solidFill>
                  <a:srgbClr val="000000"/>
                </a:solidFill>
                <a:latin typeface="Arial" charset="0"/>
                <a:cs typeface="Arial" charset="0"/>
              </a:rPr>
              <a:t>Context (2): a crash course in structured prediction</a:t>
            </a:r>
            <a:endParaRPr lang="en-US" dirty="0">
              <a:solidFill>
                <a:srgbClr val="000000"/>
              </a:solidFill>
              <a:latin typeface="Arial" charset="0"/>
              <a:cs typeface="Arial" charset="0"/>
            </a:endParaRPr>
          </a:p>
        </p:txBody>
      </p:sp>
      <p:sp>
        <p:nvSpPr>
          <p:cNvPr id="4" name="Slide Number Placeholder 3"/>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18</a:t>
            </a:fld>
            <a:endParaRPr lang="en-US" altLang="zh-TW" dirty="0">
              <a:solidFill>
                <a:srgbClr val="000000"/>
              </a:solidFill>
            </a:endParaRPr>
          </a:p>
        </p:txBody>
      </p:sp>
    </p:spTree>
    <p:extLst>
      <p:ext uri="{BB962C8B-B14F-4D97-AF65-F5344CB8AC3E}">
        <p14:creationId xmlns:p14="http://schemas.microsoft.com/office/powerpoint/2010/main" val="159567639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Structured Prediction: Learning</a:t>
            </a:r>
          </a:p>
        </p:txBody>
      </p:sp>
      <p:sp>
        <p:nvSpPr>
          <p:cNvPr id="3" name="Content Placeholder 2"/>
          <p:cNvSpPr>
            <a:spLocks noGrp="1"/>
          </p:cNvSpPr>
          <p:nvPr>
            <p:ph idx="1"/>
          </p:nvPr>
        </p:nvSpPr>
        <p:spPr>
          <a:xfrm>
            <a:off x="457200" y="1171902"/>
            <a:ext cx="8229600" cy="4953000"/>
          </a:xfrm>
        </p:spPr>
        <p:txBody>
          <a:bodyPr>
            <a:normAutofit/>
          </a:bodyPr>
          <a:lstStyle/>
          <a:p>
            <a:r>
              <a:rPr lang="en-US" sz="2200" dirty="0"/>
              <a:t>Learning: </a:t>
            </a:r>
            <a:r>
              <a:rPr lang="en-US" sz="2200" dirty="0">
                <a:solidFill>
                  <a:srgbClr val="0033CC"/>
                </a:solidFill>
              </a:rPr>
              <a:t>given</a:t>
            </a:r>
            <a:r>
              <a:rPr lang="en-US" sz="2200" dirty="0">
                <a:solidFill>
                  <a:srgbClr val="000000"/>
                </a:solidFill>
              </a:rPr>
              <a:t> a set of structured examples </a:t>
            </a:r>
            <a:r>
              <a:rPr lang="en-US" sz="2200" dirty="0">
                <a:solidFill>
                  <a:srgbClr val="0033CC"/>
                </a:solidFill>
              </a:rPr>
              <a:t>{(</a:t>
            </a:r>
            <a:r>
              <a:rPr lang="en-US" sz="2200" dirty="0" err="1">
                <a:solidFill>
                  <a:srgbClr val="0033CC"/>
                </a:solidFill>
              </a:rPr>
              <a:t>x,y</a:t>
            </a:r>
            <a:r>
              <a:rPr lang="en-US" sz="2200" dirty="0">
                <a:solidFill>
                  <a:srgbClr val="0033CC"/>
                </a:solidFill>
              </a:rPr>
              <a:t>)} </a:t>
            </a:r>
            <a:endParaRPr lang="en-US" sz="2200" dirty="0" smtClean="0">
              <a:solidFill>
                <a:srgbClr val="0033CC"/>
              </a:solidFill>
            </a:endParaRPr>
          </a:p>
          <a:p>
            <a:pPr marL="0" indent="0">
              <a:buNone/>
            </a:pPr>
            <a:r>
              <a:rPr lang="en-US" sz="2200" dirty="0">
                <a:solidFill>
                  <a:srgbClr val="0033CC"/>
                </a:solidFill>
              </a:rPr>
              <a:t> </a:t>
            </a:r>
            <a:r>
              <a:rPr lang="en-US" sz="2200" dirty="0" smtClean="0">
                <a:solidFill>
                  <a:srgbClr val="0033CC"/>
                </a:solidFill>
              </a:rPr>
              <a:t>                      find</a:t>
            </a:r>
            <a:r>
              <a:rPr lang="en-US" sz="2200" dirty="0" smtClean="0">
                <a:solidFill>
                  <a:srgbClr val="000000"/>
                </a:solidFill>
              </a:rPr>
              <a:t> </a:t>
            </a:r>
            <a:r>
              <a:rPr lang="en-US" sz="2200" dirty="0">
                <a:solidFill>
                  <a:srgbClr val="000000"/>
                </a:solidFill>
              </a:rPr>
              <a:t>a scoring function </a:t>
            </a:r>
            <a:r>
              <a:rPr lang="en-US" sz="2200" dirty="0">
                <a:solidFill>
                  <a:srgbClr val="0033CC"/>
                </a:solidFill>
              </a:rPr>
              <a:t>w</a:t>
            </a:r>
            <a:r>
              <a:rPr lang="en-US" sz="2200" dirty="0">
                <a:solidFill>
                  <a:srgbClr val="000000"/>
                </a:solidFill>
              </a:rPr>
              <a:t> that minimizes </a:t>
            </a:r>
            <a:r>
              <a:rPr lang="en-US" sz="2200" dirty="0" smtClean="0">
                <a:solidFill>
                  <a:srgbClr val="000000"/>
                </a:solidFill>
              </a:rPr>
              <a:t>empirical loss</a:t>
            </a:r>
            <a:r>
              <a:rPr lang="en-US" sz="2200" dirty="0">
                <a:solidFill>
                  <a:srgbClr val="000000"/>
                </a:solidFill>
              </a:rPr>
              <a:t>.</a:t>
            </a:r>
          </a:p>
          <a:p>
            <a:r>
              <a:rPr lang="en-US" sz="2200" dirty="0">
                <a:solidFill>
                  <a:srgbClr val="000000"/>
                </a:solidFill>
              </a:rPr>
              <a:t>Learning is thus driven by the attempt to find a weight vector </a:t>
            </a:r>
            <a:r>
              <a:rPr lang="en-US" sz="2200" dirty="0">
                <a:solidFill>
                  <a:srgbClr val="0033CC"/>
                </a:solidFill>
              </a:rPr>
              <a:t>w</a:t>
            </a:r>
            <a:r>
              <a:rPr lang="en-US" sz="2200" dirty="0">
                <a:solidFill>
                  <a:srgbClr val="000000"/>
                </a:solidFill>
              </a:rPr>
              <a:t> such </a:t>
            </a:r>
            <a:r>
              <a:rPr lang="en-US" sz="2200" dirty="0" smtClean="0">
                <a:solidFill>
                  <a:srgbClr val="000000"/>
                </a:solidFill>
              </a:rPr>
              <a:t>that</a:t>
            </a:r>
            <a:r>
              <a:rPr lang="en-US" sz="2200" dirty="0">
                <a:solidFill>
                  <a:srgbClr val="000000"/>
                </a:solidFill>
              </a:rPr>
              <a:t> </a:t>
            </a:r>
            <a:r>
              <a:rPr lang="en-US" sz="2200" dirty="0" smtClean="0">
                <a:solidFill>
                  <a:srgbClr val="000000"/>
                </a:solidFill>
              </a:rPr>
              <a:t>for each given annotated example </a:t>
            </a:r>
            <a:r>
              <a:rPr lang="en-US" sz="2200" dirty="0" smtClean="0">
                <a:solidFill>
                  <a:srgbClr val="0033CC"/>
                </a:solidFill>
              </a:rPr>
              <a:t>(</a:t>
            </a:r>
            <a:r>
              <a:rPr lang="en-US" sz="2200" dirty="0" smtClean="0">
                <a:solidFill>
                  <a:srgbClr val="0033CC"/>
                </a:solidFill>
                <a:latin typeface="Calibri"/>
              </a:rPr>
              <a:t>x</a:t>
            </a:r>
            <a:r>
              <a:rPr lang="en-US" sz="2200" baseline="-25000" dirty="0" smtClean="0">
                <a:solidFill>
                  <a:srgbClr val="0033CC"/>
                </a:solidFill>
                <a:latin typeface="Calibri"/>
              </a:rPr>
              <a:t>i</a:t>
            </a:r>
            <a:r>
              <a:rPr lang="en-US" sz="2200" dirty="0" smtClean="0">
                <a:solidFill>
                  <a:srgbClr val="0033CC"/>
                </a:solidFill>
              </a:rPr>
              <a:t>, </a:t>
            </a:r>
            <a:r>
              <a:rPr lang="en-US" sz="2200" dirty="0" err="1" smtClean="0">
                <a:solidFill>
                  <a:srgbClr val="0033CC"/>
                </a:solidFill>
                <a:latin typeface="Calibri"/>
              </a:rPr>
              <a:t>y</a:t>
            </a:r>
            <a:r>
              <a:rPr lang="en-US" sz="2200" baseline="-25000" dirty="0" err="1" smtClean="0">
                <a:solidFill>
                  <a:srgbClr val="0033CC"/>
                </a:solidFill>
                <a:latin typeface="Calibri"/>
              </a:rPr>
              <a:t>i</a:t>
            </a:r>
            <a:r>
              <a:rPr lang="en-US" sz="2200" dirty="0" smtClean="0">
                <a:solidFill>
                  <a:srgbClr val="0033CC"/>
                </a:solidFill>
              </a:rPr>
              <a:t>):</a:t>
            </a:r>
          </a:p>
          <a:p>
            <a:pPr marL="0" indent="0">
              <a:buNone/>
            </a:pPr>
            <a:endParaRPr lang="en-US" dirty="0"/>
          </a:p>
          <a:p>
            <a:pPr marL="0" indent="0">
              <a:buNone/>
            </a:pPr>
            <a:endParaRPr lang="en-US" dirty="0" smtClean="0"/>
          </a:p>
          <a:p>
            <a:pPr marL="0" indent="0">
              <a:buNone/>
            </a:pPr>
            <a:endParaRPr lang="en-US" dirty="0"/>
          </a:p>
          <a:p>
            <a:endParaRPr lang="en-US" sz="2000" dirty="0" smtClean="0"/>
          </a:p>
        </p:txBody>
      </p:sp>
      <p:sp>
        <p:nvSpPr>
          <p:cNvPr id="12" name="Slide Number Placeholder 11"/>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19</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65404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2"/>
          <p:cNvSpPr>
            <a:spLocks noGrp="1"/>
          </p:cNvSpPr>
          <p:nvPr>
            <p:ph type="sldNum" sz="quarter" idx="11"/>
          </p:nvPr>
        </p:nvSpPr>
        <p:spPr/>
        <p:txBody>
          <a:bodyPr/>
          <a:lstStyle/>
          <a:p>
            <a:r>
              <a:rPr lang="en-US" altLang="zh-TW"/>
              <a:t>1: </a:t>
            </a:r>
            <a:fld id="{7D6E0203-AE5C-4969-86C5-758D66461C51}" type="slidenum">
              <a:rPr lang="en-US" altLang="zh-TW"/>
              <a:pPr/>
              <a:t>2</a:t>
            </a:fld>
            <a:endParaRPr lang="en-US" altLang="zh-TW"/>
          </a:p>
        </p:txBody>
      </p:sp>
      <p:sp>
        <p:nvSpPr>
          <p:cNvPr id="1255427" name="Title 1"/>
          <p:cNvSpPr>
            <a:spLocks noGrp="1"/>
          </p:cNvSpPr>
          <p:nvPr>
            <p:ph type="title" idx="4294967295"/>
          </p:nvPr>
        </p:nvSpPr>
        <p:spPr/>
        <p:txBody>
          <a:bodyPr lIns="0" tIns="0" rIns="0" bIns="0"/>
          <a:lstStyle/>
          <a:p>
            <a:r>
              <a:rPr lang="en-US" dirty="0"/>
              <a:t>This Tutorial: </a:t>
            </a:r>
            <a:r>
              <a:rPr lang="en-US" dirty="0" smtClean="0"/>
              <a:t>Constrained </a:t>
            </a:r>
            <a:r>
              <a:rPr lang="en-US" dirty="0"/>
              <a:t>Conditional Models</a:t>
            </a:r>
          </a:p>
        </p:txBody>
      </p:sp>
      <p:sp>
        <p:nvSpPr>
          <p:cNvPr id="1255428" name="Content Placeholder 2"/>
          <p:cNvSpPr>
            <a:spLocks noGrp="1"/>
          </p:cNvSpPr>
          <p:nvPr>
            <p:ph idx="4294967295"/>
          </p:nvPr>
        </p:nvSpPr>
        <p:spPr>
          <a:xfrm>
            <a:off x="457200" y="838200"/>
            <a:ext cx="8458200" cy="5486400"/>
          </a:xfrm>
        </p:spPr>
        <p:txBody>
          <a:bodyPr lIns="0" tIns="0" rIns="0" bIns="0"/>
          <a:lstStyle/>
          <a:p>
            <a:pPr marL="339725" indent="-339725" defTabSz="457200">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a:solidFill>
                <a:srgbClr val="FF0000"/>
              </a:solidFill>
            </a:endParaRPr>
          </a:p>
          <a:p>
            <a:pPr marL="339725" indent="-33972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hlinkClick r:id="rId3" action="ppaction://hlinkpres?slideindex=1&amp;slidetitle="/>
              </a:rPr>
              <a:t>Part 1</a:t>
            </a:r>
            <a:r>
              <a:rPr lang="en-US" dirty="0"/>
              <a:t>: </a:t>
            </a:r>
            <a:r>
              <a:rPr lang="en-US" b="1" dirty="0"/>
              <a:t>Introduction to Constrained Conditional Models</a:t>
            </a:r>
            <a:r>
              <a:rPr lang="en-US" dirty="0"/>
              <a:t>  </a:t>
            </a:r>
            <a:r>
              <a:rPr lang="en-US" dirty="0" smtClean="0"/>
              <a:t>(45min</a:t>
            </a:r>
            <a:r>
              <a:rPr lang="en-US" dirty="0"/>
              <a:t>)</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a:solidFill>
                  <a:srgbClr val="0033CC"/>
                </a:solidFill>
              </a:rPr>
              <a:t>Examples: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NE + Relations </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Information extraction – correcting models with CCMS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a:solidFill>
                  <a:srgbClr val="0033CC"/>
                </a:solidFill>
              </a:rPr>
              <a:t>Problem Setting</a:t>
            </a:r>
          </a:p>
          <a:p>
            <a:pPr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Features and Constraints; some hints about training issues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dirty="0">
                <a:solidFill>
                  <a:srgbClr val="0033CC"/>
                </a:solidFill>
              </a:rPr>
              <a:t>First summary: What are CCMs</a:t>
            </a:r>
          </a:p>
          <a:p>
            <a:pPr marL="1139825" lvl="2"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Placing things in (a) broader context(s) </a:t>
            </a:r>
          </a:p>
          <a:p>
            <a:pPr lvl="2"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a:p>
        </p:txBody>
      </p:sp>
      <p:sp>
        <p:nvSpPr>
          <p:cNvPr id="1255429" name="AutoShape 4"/>
          <p:cNvSpPr>
            <a:spLocks noChangeArrowheads="1"/>
          </p:cNvSpPr>
          <p:nvPr/>
        </p:nvSpPr>
        <p:spPr bwMode="auto">
          <a:xfrm>
            <a:off x="152400" y="1243013"/>
            <a:ext cx="609600" cy="381000"/>
          </a:xfrm>
          <a:prstGeom prst="rightArrow">
            <a:avLst>
              <a:gd name="adj1" fmla="val 50000"/>
              <a:gd name="adj2" fmla="val 40000"/>
            </a:avLst>
          </a:prstGeom>
          <a:solidFill>
            <a:srgbClr val="FF0000"/>
          </a:solidFill>
          <a:ln w="9525">
            <a:solidFill>
              <a:schemeClr val="tx1"/>
            </a:solidFill>
            <a:miter lim="800000"/>
            <a:headEnd/>
            <a:tailEnd/>
          </a:ln>
        </p:spPr>
        <p:txBody>
          <a:bodyPr wrap="none" anchor="ctr"/>
          <a:lstStyle/>
          <a:p>
            <a:endParaRPr lang="en-US"/>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Structured Prediction: Learning</a:t>
            </a:r>
          </a:p>
        </p:txBody>
      </p:sp>
      <p:sp>
        <p:nvSpPr>
          <p:cNvPr id="3" name="Content Placeholder 2"/>
          <p:cNvSpPr>
            <a:spLocks noGrp="1"/>
          </p:cNvSpPr>
          <p:nvPr>
            <p:ph idx="1"/>
          </p:nvPr>
        </p:nvSpPr>
        <p:spPr/>
        <p:txBody>
          <a:bodyPr>
            <a:normAutofit fontScale="92500" lnSpcReduction="20000"/>
          </a:bodyPr>
          <a:lstStyle/>
          <a:p>
            <a:r>
              <a:rPr lang="en-US" dirty="0"/>
              <a:t>Learning: </a:t>
            </a:r>
            <a:r>
              <a:rPr lang="en-US" dirty="0">
                <a:solidFill>
                  <a:srgbClr val="0033CC"/>
                </a:solidFill>
              </a:rPr>
              <a:t>given</a:t>
            </a:r>
            <a:r>
              <a:rPr lang="en-US" dirty="0">
                <a:solidFill>
                  <a:srgbClr val="000000"/>
                </a:solidFill>
              </a:rPr>
              <a:t> a set of structured examples </a:t>
            </a:r>
            <a:r>
              <a:rPr lang="en-US" dirty="0">
                <a:solidFill>
                  <a:srgbClr val="0033CC"/>
                </a:solidFill>
              </a:rPr>
              <a:t>{(</a:t>
            </a:r>
            <a:r>
              <a:rPr lang="en-US" dirty="0" err="1">
                <a:solidFill>
                  <a:srgbClr val="0033CC"/>
                </a:solidFill>
              </a:rPr>
              <a:t>x,y</a:t>
            </a:r>
            <a:r>
              <a:rPr lang="en-US" dirty="0">
                <a:solidFill>
                  <a:srgbClr val="0033CC"/>
                </a:solidFill>
              </a:rPr>
              <a:t>)} </a:t>
            </a:r>
            <a:endParaRPr lang="en-US" dirty="0" smtClean="0">
              <a:solidFill>
                <a:srgbClr val="0033CC"/>
              </a:solidFill>
            </a:endParaRPr>
          </a:p>
          <a:p>
            <a:pPr marL="0" indent="0">
              <a:buNone/>
            </a:pPr>
            <a:r>
              <a:rPr lang="en-US" dirty="0">
                <a:solidFill>
                  <a:srgbClr val="0033CC"/>
                </a:solidFill>
              </a:rPr>
              <a:t> </a:t>
            </a:r>
            <a:r>
              <a:rPr lang="en-US" dirty="0" smtClean="0">
                <a:solidFill>
                  <a:srgbClr val="0033CC"/>
                </a:solidFill>
              </a:rPr>
              <a:t>                      find</a:t>
            </a:r>
            <a:r>
              <a:rPr lang="en-US" dirty="0" smtClean="0">
                <a:solidFill>
                  <a:srgbClr val="000000"/>
                </a:solidFill>
              </a:rPr>
              <a:t> </a:t>
            </a:r>
            <a:r>
              <a:rPr lang="en-US" dirty="0">
                <a:solidFill>
                  <a:srgbClr val="000000"/>
                </a:solidFill>
              </a:rPr>
              <a:t>a scoring function </a:t>
            </a:r>
            <a:r>
              <a:rPr lang="en-US" dirty="0">
                <a:solidFill>
                  <a:srgbClr val="0033CC"/>
                </a:solidFill>
              </a:rPr>
              <a:t>w</a:t>
            </a:r>
            <a:r>
              <a:rPr lang="en-US" dirty="0">
                <a:solidFill>
                  <a:srgbClr val="000000"/>
                </a:solidFill>
              </a:rPr>
              <a:t> that minimizes </a:t>
            </a:r>
            <a:r>
              <a:rPr lang="en-US" dirty="0" smtClean="0">
                <a:solidFill>
                  <a:srgbClr val="000000"/>
                </a:solidFill>
              </a:rPr>
              <a:t>empirical loss</a:t>
            </a:r>
            <a:r>
              <a:rPr lang="en-US" dirty="0">
                <a:solidFill>
                  <a:srgbClr val="000000"/>
                </a:solidFill>
              </a:rPr>
              <a:t>.</a:t>
            </a:r>
          </a:p>
          <a:p>
            <a:r>
              <a:rPr lang="en-US" dirty="0">
                <a:solidFill>
                  <a:srgbClr val="000000"/>
                </a:solidFill>
              </a:rPr>
              <a:t>Learning is thus driven by the attempt to find a weight vector </a:t>
            </a:r>
            <a:r>
              <a:rPr lang="en-US" dirty="0">
                <a:solidFill>
                  <a:srgbClr val="0033CC"/>
                </a:solidFill>
              </a:rPr>
              <a:t>w</a:t>
            </a:r>
            <a:r>
              <a:rPr lang="en-US" dirty="0">
                <a:solidFill>
                  <a:srgbClr val="000000"/>
                </a:solidFill>
              </a:rPr>
              <a:t> such </a:t>
            </a:r>
            <a:r>
              <a:rPr lang="en-US" dirty="0" smtClean="0">
                <a:solidFill>
                  <a:srgbClr val="000000"/>
                </a:solidFill>
              </a:rPr>
              <a:t>that</a:t>
            </a:r>
            <a:r>
              <a:rPr lang="en-US" dirty="0">
                <a:solidFill>
                  <a:srgbClr val="000000"/>
                </a:solidFill>
              </a:rPr>
              <a:t> </a:t>
            </a:r>
            <a:r>
              <a:rPr lang="en-US" dirty="0" smtClean="0">
                <a:solidFill>
                  <a:srgbClr val="000000"/>
                </a:solidFill>
              </a:rPr>
              <a:t>for each given annotated example </a:t>
            </a:r>
            <a:r>
              <a:rPr lang="en-US" dirty="0" smtClean="0">
                <a:solidFill>
                  <a:srgbClr val="0033CC"/>
                </a:solidFill>
              </a:rPr>
              <a:t>(</a:t>
            </a:r>
            <a:r>
              <a:rPr lang="en-US" dirty="0" smtClean="0">
                <a:solidFill>
                  <a:srgbClr val="0033CC"/>
                </a:solidFill>
                <a:latin typeface="Calibri"/>
              </a:rPr>
              <a:t>x</a:t>
            </a:r>
            <a:r>
              <a:rPr lang="en-US" baseline="-25000" dirty="0" smtClean="0">
                <a:solidFill>
                  <a:srgbClr val="0033CC"/>
                </a:solidFill>
                <a:latin typeface="Calibri"/>
              </a:rPr>
              <a:t>i</a:t>
            </a:r>
            <a:r>
              <a:rPr lang="en-US" dirty="0" smtClean="0">
                <a:solidFill>
                  <a:srgbClr val="0033CC"/>
                </a:solidFill>
              </a:rPr>
              <a:t>, </a:t>
            </a:r>
            <a:r>
              <a:rPr lang="en-US" dirty="0" err="1" smtClean="0">
                <a:solidFill>
                  <a:srgbClr val="0033CC"/>
                </a:solidFill>
                <a:latin typeface="Calibri"/>
              </a:rPr>
              <a:t>y</a:t>
            </a:r>
            <a:r>
              <a:rPr lang="en-US" baseline="-25000" dirty="0" err="1" smtClean="0">
                <a:solidFill>
                  <a:srgbClr val="0033CC"/>
                </a:solidFill>
                <a:latin typeface="Calibri"/>
              </a:rPr>
              <a:t>i</a:t>
            </a:r>
            <a:r>
              <a:rPr lang="en-US" dirty="0" smtClean="0">
                <a:solidFill>
                  <a:srgbClr val="0033CC"/>
                </a:solidFill>
              </a:rPr>
              <a:t>):</a:t>
            </a:r>
          </a:p>
          <a:p>
            <a:pPr marL="0" indent="0">
              <a:buNone/>
            </a:pPr>
            <a:endParaRPr lang="en-US" dirty="0"/>
          </a:p>
          <a:p>
            <a:pPr marL="0" indent="0">
              <a:buNone/>
            </a:pPr>
            <a:endParaRPr lang="en-US" dirty="0" smtClean="0"/>
          </a:p>
          <a:p>
            <a:pPr marL="0" indent="0">
              <a:buNone/>
            </a:pPr>
            <a:endParaRPr lang="en-US" dirty="0"/>
          </a:p>
          <a:p>
            <a:endParaRPr lang="en-US" sz="2000" dirty="0" smtClean="0">
              <a:solidFill>
                <a:srgbClr val="0033CC"/>
              </a:solidFill>
            </a:endParaRPr>
          </a:p>
          <a:p>
            <a:r>
              <a:rPr lang="en-US" sz="2000" dirty="0" smtClean="0">
                <a:solidFill>
                  <a:srgbClr val="0033CC"/>
                </a:solidFill>
              </a:rPr>
              <a:t>We </a:t>
            </a:r>
            <a:r>
              <a:rPr lang="en-US" sz="2000" dirty="0">
                <a:solidFill>
                  <a:srgbClr val="0033CC"/>
                </a:solidFill>
              </a:rPr>
              <a:t>call </a:t>
            </a:r>
            <a:r>
              <a:rPr lang="en-US" sz="2000" dirty="0" smtClean="0">
                <a:solidFill>
                  <a:srgbClr val="0033CC"/>
                </a:solidFill>
              </a:rPr>
              <a:t>these conditions </a:t>
            </a:r>
            <a:r>
              <a:rPr lang="en-US" sz="2000" dirty="0">
                <a:solidFill>
                  <a:srgbClr val="0033CC"/>
                </a:solidFill>
              </a:rPr>
              <a:t>the </a:t>
            </a:r>
            <a:r>
              <a:rPr lang="en-US" sz="2000" dirty="0">
                <a:solidFill>
                  <a:srgbClr val="FF0000"/>
                </a:solidFill>
              </a:rPr>
              <a:t>learning </a:t>
            </a:r>
            <a:r>
              <a:rPr lang="en-US" sz="2000" dirty="0" smtClean="0">
                <a:solidFill>
                  <a:srgbClr val="FF0000"/>
                </a:solidFill>
              </a:rPr>
              <a:t>constraints.</a:t>
            </a:r>
            <a:endParaRPr lang="en-US" sz="2000" dirty="0">
              <a:solidFill>
                <a:srgbClr val="FF0000"/>
              </a:solidFill>
            </a:endParaRPr>
          </a:p>
          <a:p>
            <a:endParaRPr lang="en-US" sz="2200" dirty="0" smtClean="0"/>
          </a:p>
          <a:p>
            <a:r>
              <a:rPr lang="en-US" sz="2200" dirty="0" smtClean="0"/>
              <a:t>In most structured learning algorithms used today, the update of the weight vector </a:t>
            </a:r>
            <a:r>
              <a:rPr lang="en-US" sz="2200" dirty="0" smtClean="0">
                <a:solidFill>
                  <a:srgbClr val="FF0000"/>
                </a:solidFill>
              </a:rPr>
              <a:t>w</a:t>
            </a:r>
            <a:r>
              <a:rPr lang="en-US" sz="2200" dirty="0" smtClean="0"/>
              <a:t> is done in an </a:t>
            </a:r>
            <a:r>
              <a:rPr lang="en-US" sz="2200" dirty="0" smtClean="0">
                <a:solidFill>
                  <a:srgbClr val="FF0000"/>
                </a:solidFill>
              </a:rPr>
              <a:t>on-line fashion</a:t>
            </a:r>
            <a:endParaRPr lang="en-US" sz="2200" dirty="0" smtClean="0"/>
          </a:p>
          <a:p>
            <a:r>
              <a:rPr lang="en-US" sz="2200" dirty="0" err="1" smtClean="0"/>
              <a:t>W.l.o.g</a:t>
            </a:r>
            <a:r>
              <a:rPr lang="en-US" sz="2200" dirty="0" smtClean="0"/>
              <a:t>. (almost) we can thus write the generic structured learning algorithm as follows:</a:t>
            </a:r>
          </a:p>
          <a:p>
            <a:pPr marL="742950" lvl="2" indent="-342900">
              <a:buSzPct val="75000"/>
            </a:pPr>
            <a:r>
              <a:rPr lang="en-US" sz="1900" b="0" dirty="0" smtClean="0"/>
              <a:t>What follows is a Structured Perceptron, but with minor variations this procedure </a:t>
            </a:r>
            <a:r>
              <a:rPr lang="en-US" sz="1900" b="0" dirty="0"/>
              <a:t>applies to </a:t>
            </a:r>
            <a:r>
              <a:rPr lang="en-US" sz="1900" b="0" dirty="0" smtClean="0">
                <a:solidFill>
                  <a:srgbClr val="0033CC"/>
                </a:solidFill>
              </a:rPr>
              <a:t>CRFs</a:t>
            </a:r>
            <a:r>
              <a:rPr lang="en-US" sz="1900" b="0" dirty="0"/>
              <a:t> </a:t>
            </a:r>
            <a:r>
              <a:rPr lang="en-US" sz="1900" b="0" dirty="0" smtClean="0"/>
              <a:t>and </a:t>
            </a:r>
            <a:r>
              <a:rPr lang="en-US" sz="1900" b="0" dirty="0" smtClean="0">
                <a:solidFill>
                  <a:srgbClr val="0033CC"/>
                </a:solidFill>
              </a:rPr>
              <a:t>Linear </a:t>
            </a:r>
            <a:r>
              <a:rPr lang="en-US" sz="1900" b="0" dirty="0">
                <a:solidFill>
                  <a:srgbClr val="0033CC"/>
                </a:solidFill>
              </a:rPr>
              <a:t>Structured SVM</a:t>
            </a:r>
          </a:p>
          <a:p>
            <a:endParaRPr lang="en-US" sz="2200" dirty="0" smtClean="0"/>
          </a:p>
          <a:p>
            <a:pPr lvl="1"/>
            <a:endParaRPr lang="en-US" sz="1800" dirty="0" smtClean="0"/>
          </a:p>
        </p:txBody>
      </p:sp>
      <p:pic>
        <p:nvPicPr>
          <p:cNvPr id="6" name="Picture 5"/>
          <p:cNvPicPr>
            <a:picLocks noChangeAspect="1"/>
          </p:cNvPicPr>
          <p:nvPr/>
        </p:nvPicPr>
        <p:blipFill>
          <a:blip r:embed="rId3"/>
          <a:stretch>
            <a:fillRect/>
          </a:stretch>
        </p:blipFill>
        <p:spPr>
          <a:xfrm>
            <a:off x="939800" y="2660969"/>
            <a:ext cx="7747000" cy="872806"/>
          </a:xfrm>
          <a:prstGeom prst="rect">
            <a:avLst/>
          </a:prstGeom>
        </p:spPr>
      </p:pic>
      <p:sp>
        <p:nvSpPr>
          <p:cNvPr id="7" name="Rectangle 6"/>
          <p:cNvSpPr/>
          <p:nvPr/>
        </p:nvSpPr>
        <p:spPr>
          <a:xfrm>
            <a:off x="7794625" y="2753043"/>
            <a:ext cx="1070794" cy="74898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ectangle 7"/>
          <p:cNvSpPr/>
          <p:nvPr/>
        </p:nvSpPr>
        <p:spPr>
          <a:xfrm>
            <a:off x="619125" y="2610168"/>
            <a:ext cx="2476500" cy="97123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0033CC"/>
                </a:solidFill>
              </a:rPr>
              <a:t>Score of annotated structure</a:t>
            </a:r>
            <a:endParaRPr lang="en-US" sz="2000" b="1" dirty="0">
              <a:solidFill>
                <a:srgbClr val="0033CC"/>
              </a:solidFill>
            </a:endParaRPr>
          </a:p>
        </p:txBody>
      </p:sp>
      <p:sp>
        <p:nvSpPr>
          <p:cNvPr id="9" name="Rectangle 8"/>
          <p:cNvSpPr/>
          <p:nvPr/>
        </p:nvSpPr>
        <p:spPr>
          <a:xfrm>
            <a:off x="3644900" y="2610168"/>
            <a:ext cx="2101850" cy="97123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0033CC"/>
                </a:solidFill>
              </a:rPr>
              <a:t>Score of any other structure</a:t>
            </a:r>
            <a:endParaRPr lang="en-US" sz="2000" b="1" dirty="0">
              <a:solidFill>
                <a:srgbClr val="0033CC"/>
              </a:solidFill>
            </a:endParaRPr>
          </a:p>
        </p:txBody>
      </p:sp>
      <p:sp>
        <p:nvSpPr>
          <p:cNvPr id="10" name="Rectangle 9"/>
          <p:cNvSpPr/>
          <p:nvPr/>
        </p:nvSpPr>
        <p:spPr>
          <a:xfrm>
            <a:off x="6226578" y="2610168"/>
            <a:ext cx="2101850" cy="971232"/>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en-US" sz="2000" b="1" dirty="0" smtClean="0">
                <a:solidFill>
                  <a:srgbClr val="0033CC"/>
                </a:solidFill>
              </a:rPr>
              <a:t>Penalty for predicting other structure</a:t>
            </a:r>
            <a:endParaRPr lang="en-US" sz="2000" b="1" dirty="0">
              <a:solidFill>
                <a:srgbClr val="0033CC"/>
              </a:solidFill>
            </a:endParaRPr>
          </a:p>
        </p:txBody>
      </p:sp>
      <p:sp>
        <p:nvSpPr>
          <p:cNvPr id="4" name="TextBox 3"/>
          <p:cNvSpPr txBox="1"/>
          <p:nvPr/>
        </p:nvSpPr>
        <p:spPr>
          <a:xfrm>
            <a:off x="121222" y="2825632"/>
            <a:ext cx="627095" cy="523220"/>
          </a:xfrm>
          <a:prstGeom prst="rect">
            <a:avLst/>
          </a:prstGeom>
          <a:noFill/>
        </p:spPr>
        <p:txBody>
          <a:bodyPr wrap="none" rtlCol="0">
            <a:spAutoFit/>
          </a:bodyPr>
          <a:lstStyle/>
          <a:p>
            <a:r>
              <a:rPr lang="en-US" sz="2800" dirty="0" smtClean="0">
                <a:latin typeface="cmsy10"/>
              </a:rPr>
              <a:t>8</a:t>
            </a:r>
            <a:r>
              <a:rPr lang="en-US" sz="2800" dirty="0" smtClean="0">
                <a:latin typeface="+mn-lt"/>
              </a:rPr>
              <a:t> y</a:t>
            </a:r>
            <a:endParaRPr lang="en-US" sz="2800" dirty="0">
              <a:latin typeface="+mn-lt"/>
            </a:endParaRPr>
          </a:p>
        </p:txBody>
      </p:sp>
      <p:sp>
        <p:nvSpPr>
          <p:cNvPr id="5" name="Slide Number Placeholder 4"/>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20</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164783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0"/>
                                        </p:tgtEl>
                                      </p:cBhvr>
                                    </p:animEffect>
                                    <p:set>
                                      <p:cBhvr>
                                        <p:cTn id="13" dur="1" fill="hold">
                                          <p:stCondLst>
                                            <p:cond delay="499"/>
                                          </p:stCondLst>
                                        </p:cTn>
                                        <p:tgtEl>
                                          <p:spTgt spid="10"/>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ular Callout 11"/>
          <p:cNvSpPr/>
          <p:nvPr/>
        </p:nvSpPr>
        <p:spPr>
          <a:xfrm>
            <a:off x="6781800" y="152400"/>
            <a:ext cx="2286000" cy="1828800"/>
          </a:xfrm>
          <a:prstGeom prst="wedgeRectCallout">
            <a:avLst>
              <a:gd name="adj1" fmla="val -113339"/>
              <a:gd name="adj2" fmla="val 76959"/>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1"/>
                </a:solidFill>
                <a:cs typeface="Century Gothic"/>
              </a:rPr>
              <a:t>In the structured case, the prediction (inference) step is often </a:t>
            </a:r>
            <a:r>
              <a:rPr lang="en-US" sz="2000" dirty="0" smtClean="0">
                <a:solidFill>
                  <a:srgbClr val="FF0000"/>
                </a:solidFill>
                <a:cs typeface="Century Gothic"/>
              </a:rPr>
              <a:t>intractable </a:t>
            </a:r>
            <a:r>
              <a:rPr lang="en-US" sz="2000" dirty="0" smtClean="0">
                <a:solidFill>
                  <a:schemeClr val="tx1"/>
                </a:solidFill>
                <a:cs typeface="Century Gothic"/>
              </a:rPr>
              <a:t>and needs to be done </a:t>
            </a:r>
            <a:r>
              <a:rPr lang="en-US" sz="2000" dirty="0" smtClean="0">
                <a:solidFill>
                  <a:srgbClr val="FF0000"/>
                </a:solidFill>
                <a:cs typeface="Century Gothic"/>
              </a:rPr>
              <a:t>many times</a:t>
            </a:r>
            <a:endParaRPr lang="en-US" sz="2000" dirty="0">
              <a:solidFill>
                <a:srgbClr val="FF0000"/>
              </a:solidFill>
              <a:cs typeface="Century Gothic"/>
            </a:endParaRPr>
          </a:p>
        </p:txBody>
      </p:sp>
      <p:sp>
        <p:nvSpPr>
          <p:cNvPr id="2" name="Title 1"/>
          <p:cNvSpPr>
            <a:spLocks noGrp="1"/>
          </p:cNvSpPr>
          <p:nvPr>
            <p:ph type="title"/>
          </p:nvPr>
        </p:nvSpPr>
        <p:spPr/>
        <p:txBody>
          <a:bodyPr/>
          <a:lstStyle/>
          <a:p>
            <a:r>
              <a:rPr lang="en-US" dirty="0" smtClean="0"/>
              <a:t>Structured Prediction: Learning Algorithm</a:t>
            </a:r>
            <a:endParaRPr lang="en-US" dirty="0"/>
          </a:p>
        </p:txBody>
      </p:sp>
      <p:sp>
        <p:nvSpPr>
          <p:cNvPr id="3" name="Content Placeholder 2"/>
          <p:cNvSpPr>
            <a:spLocks noGrp="1"/>
          </p:cNvSpPr>
          <p:nvPr>
            <p:ph idx="1"/>
          </p:nvPr>
        </p:nvSpPr>
        <p:spPr/>
        <p:txBody>
          <a:bodyPr>
            <a:normAutofit/>
          </a:bodyPr>
          <a:lstStyle/>
          <a:p>
            <a:r>
              <a:rPr lang="en-US" sz="2000" dirty="0" smtClean="0"/>
              <a:t>For each example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p>
          <a:p>
            <a:r>
              <a:rPr lang="en-US" sz="2000" dirty="0" smtClean="0">
                <a:solidFill>
                  <a:srgbClr val="0033CC"/>
                </a:solidFill>
              </a:rPr>
              <a:t>  Do: </a:t>
            </a:r>
            <a:r>
              <a:rPr lang="en-US" sz="2000" dirty="0" smtClean="0"/>
              <a:t>(with the current weight vector </a:t>
            </a:r>
            <a:r>
              <a:rPr lang="en-US" sz="2000" dirty="0" smtClean="0">
                <a:solidFill>
                  <a:srgbClr val="0033CC"/>
                </a:solidFill>
              </a:rPr>
              <a:t>w</a:t>
            </a:r>
            <a:r>
              <a:rPr lang="en-US" sz="2000" dirty="0" smtClean="0"/>
              <a:t>)</a:t>
            </a:r>
          </a:p>
          <a:p>
            <a:pPr lvl="1"/>
            <a:r>
              <a:rPr lang="en-US" dirty="0" smtClean="0">
                <a:solidFill>
                  <a:srgbClr val="FF0000"/>
                </a:solidFill>
              </a:rPr>
              <a:t>Predict:</a:t>
            </a:r>
            <a:r>
              <a:rPr lang="en-US" dirty="0" smtClean="0">
                <a:solidFill>
                  <a:srgbClr val="0033CC"/>
                </a:solidFill>
              </a:rPr>
              <a:t> perform Inference with the current weight vector </a:t>
            </a:r>
          </a:p>
          <a:p>
            <a:pPr lvl="2"/>
            <a:r>
              <a:rPr lang="en-US" sz="2400" dirty="0" err="1" smtClean="0">
                <a:latin typeface="Calibri"/>
              </a:rPr>
              <a:t>y</a:t>
            </a:r>
            <a:r>
              <a:rPr lang="en-US" sz="2400" baseline="-25000" dirty="0" err="1" smtClean="0">
                <a:latin typeface="Calibri"/>
              </a:rPr>
              <a:t>i</a:t>
            </a:r>
            <a:r>
              <a:rPr lang="en-US" sz="2400" dirty="0" smtClean="0"/>
              <a:t>’ </a:t>
            </a:r>
            <a:r>
              <a:rPr lang="en-US" sz="2400" dirty="0"/>
              <a:t>= </a:t>
            </a:r>
            <a:r>
              <a:rPr lang="en-US" sz="2400" dirty="0" err="1"/>
              <a:t>argmax</a:t>
            </a:r>
            <a:r>
              <a:rPr lang="en-US" sz="2400" baseline="-25000" dirty="0" err="1"/>
              <a:t>y</a:t>
            </a:r>
            <a:r>
              <a:rPr lang="en-US" sz="2400" baseline="-25000" dirty="0"/>
              <a:t> </a:t>
            </a:r>
            <a:r>
              <a:rPr lang="en-US" sz="2400" baseline="-25000" dirty="0">
                <a:latin typeface="cmsy10"/>
              </a:rPr>
              <a:t>2 Y</a:t>
            </a:r>
            <a:r>
              <a:rPr lang="en-US" sz="2400" dirty="0"/>
              <a:t> </a:t>
            </a:r>
            <a:r>
              <a:rPr lang="en-US" sz="2400" dirty="0" err="1"/>
              <a:t>w</a:t>
            </a:r>
            <a:r>
              <a:rPr lang="en-US" sz="2400" baseline="30000" dirty="0" err="1"/>
              <a:t>T</a:t>
            </a:r>
            <a:r>
              <a:rPr lang="en-US" sz="2400" dirty="0"/>
              <a:t> </a:t>
            </a:r>
            <a:r>
              <a:rPr lang="en-US" sz="2400" dirty="0">
                <a:latin typeface="cmmi10"/>
              </a:rPr>
              <a:t>Á</a:t>
            </a:r>
            <a:r>
              <a:rPr lang="en-US" sz="2400" dirty="0"/>
              <a:t> </a:t>
            </a:r>
            <a:r>
              <a:rPr lang="en-US" sz="2400" dirty="0" smtClean="0"/>
              <a:t>( </a:t>
            </a:r>
            <a:r>
              <a:rPr lang="en-US" sz="2400" dirty="0" smtClean="0">
                <a:latin typeface="Calibri"/>
              </a:rPr>
              <a:t>x</a:t>
            </a:r>
            <a:r>
              <a:rPr lang="en-US" sz="2400" baseline="-25000" dirty="0" smtClean="0">
                <a:latin typeface="Calibri"/>
              </a:rPr>
              <a:t>i</a:t>
            </a:r>
            <a:r>
              <a:rPr lang="en-US" sz="2400" dirty="0" smtClean="0"/>
              <a:t> ,y)</a:t>
            </a:r>
          </a:p>
          <a:p>
            <a:pPr lvl="1"/>
            <a:r>
              <a:rPr lang="en-US" b="1" dirty="0" smtClean="0">
                <a:solidFill>
                  <a:srgbClr val="FF0000"/>
                </a:solidFill>
              </a:rPr>
              <a:t>Check </a:t>
            </a:r>
            <a:r>
              <a:rPr lang="en-US" dirty="0" smtClean="0">
                <a:solidFill>
                  <a:srgbClr val="FF0000"/>
                </a:solidFill>
              </a:rPr>
              <a:t>the learning constraints</a:t>
            </a:r>
            <a:endParaRPr lang="en-US" dirty="0" smtClean="0"/>
          </a:p>
          <a:p>
            <a:pPr lvl="2"/>
            <a:r>
              <a:rPr lang="en-US" sz="2000" dirty="0" smtClean="0"/>
              <a:t>Is the score of the current prediction better than of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endParaRPr lang="en-US" sz="2000" dirty="0">
              <a:solidFill>
                <a:srgbClr val="0033CC"/>
              </a:solidFill>
            </a:endParaRPr>
          </a:p>
          <a:p>
            <a:pPr lvl="1"/>
            <a:r>
              <a:rPr lang="en-US" dirty="0" smtClean="0"/>
              <a:t>If </a:t>
            </a:r>
            <a:r>
              <a:rPr lang="en-US" b="1" dirty="0" smtClean="0"/>
              <a:t>Yes</a:t>
            </a:r>
            <a:r>
              <a:rPr lang="en-US" dirty="0" smtClean="0"/>
              <a:t> – a mistaken prediction</a:t>
            </a:r>
          </a:p>
          <a:p>
            <a:pPr lvl="2"/>
            <a:r>
              <a:rPr lang="en-US" sz="2000" dirty="0" smtClean="0">
                <a:solidFill>
                  <a:srgbClr val="FF0000"/>
                </a:solidFill>
              </a:rPr>
              <a:t>Update w</a:t>
            </a:r>
          </a:p>
          <a:p>
            <a:pPr lvl="1"/>
            <a:r>
              <a:rPr lang="en-US" dirty="0" smtClean="0"/>
              <a:t>Otherwise: no need to update </a:t>
            </a:r>
            <a:r>
              <a:rPr lang="en-US" dirty="0" smtClean="0">
                <a:solidFill>
                  <a:srgbClr val="0033CC"/>
                </a:solidFill>
              </a:rPr>
              <a:t>w</a:t>
            </a:r>
            <a:r>
              <a:rPr lang="en-US" dirty="0" smtClean="0"/>
              <a:t> on this example</a:t>
            </a:r>
          </a:p>
          <a:p>
            <a:r>
              <a:rPr lang="en-US" sz="2000" dirty="0" err="1" smtClean="0">
                <a:solidFill>
                  <a:srgbClr val="0033CC"/>
                </a:solidFill>
              </a:rPr>
              <a:t>EndFor</a:t>
            </a:r>
            <a:endParaRPr lang="en-US" dirty="0" smtClean="0">
              <a:solidFill>
                <a:srgbClr val="0033CC"/>
              </a:solidFill>
            </a:endParaRPr>
          </a:p>
        </p:txBody>
      </p:sp>
      <p:sp>
        <p:nvSpPr>
          <p:cNvPr id="13" name="Right Arrow 12"/>
          <p:cNvSpPr/>
          <p:nvPr/>
        </p:nvSpPr>
        <p:spPr>
          <a:xfrm>
            <a:off x="225970" y="2088932"/>
            <a:ext cx="457200" cy="1524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225970" y="2895600"/>
            <a:ext cx="457200" cy="1524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225970" y="3962400"/>
            <a:ext cx="457200" cy="1524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21</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1907324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Structured Prediction: Learning Algorithm</a:t>
            </a:r>
            <a:endParaRPr lang="en-US" dirty="0"/>
          </a:p>
        </p:txBody>
      </p:sp>
      <p:sp>
        <p:nvSpPr>
          <p:cNvPr id="3" name="Content Placeholder 2"/>
          <p:cNvSpPr>
            <a:spLocks noGrp="1"/>
          </p:cNvSpPr>
          <p:nvPr>
            <p:ph idx="1"/>
          </p:nvPr>
        </p:nvSpPr>
        <p:spPr>
          <a:xfrm>
            <a:off x="457200" y="1219200"/>
            <a:ext cx="8382000" cy="4953000"/>
          </a:xfrm>
        </p:spPr>
        <p:txBody>
          <a:bodyPr>
            <a:normAutofit/>
          </a:bodyPr>
          <a:lstStyle/>
          <a:p>
            <a:r>
              <a:rPr lang="en-US" sz="2000" dirty="0" smtClean="0"/>
              <a:t>For each example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p>
          <a:p>
            <a:r>
              <a:rPr lang="en-US" sz="2000" dirty="0" smtClean="0">
                <a:solidFill>
                  <a:srgbClr val="0033CC"/>
                </a:solidFill>
              </a:rPr>
              <a:t>Do:</a:t>
            </a:r>
          </a:p>
          <a:p>
            <a:pPr lvl="1"/>
            <a:r>
              <a:rPr lang="en-US" dirty="0" smtClean="0">
                <a:solidFill>
                  <a:srgbClr val="FF0000"/>
                </a:solidFill>
              </a:rPr>
              <a:t>Predict:</a:t>
            </a:r>
            <a:r>
              <a:rPr lang="en-US" dirty="0" smtClean="0">
                <a:solidFill>
                  <a:srgbClr val="0033CC"/>
                </a:solidFill>
              </a:rPr>
              <a:t> perform Inference with the current weight vector </a:t>
            </a:r>
          </a:p>
          <a:p>
            <a:pPr lvl="2"/>
            <a:r>
              <a:rPr lang="en-US" sz="2400" dirty="0" err="1"/>
              <a:t>y</a:t>
            </a:r>
            <a:r>
              <a:rPr lang="en-US" sz="2400" baseline="-25000" dirty="0" err="1"/>
              <a:t>i</a:t>
            </a:r>
            <a:r>
              <a:rPr lang="en-US" sz="2400" dirty="0"/>
              <a:t>’ = </a:t>
            </a:r>
            <a:r>
              <a:rPr lang="en-US" sz="2400" dirty="0" err="1"/>
              <a:t>argmax</a:t>
            </a:r>
            <a:r>
              <a:rPr lang="en-US" sz="2400" baseline="-25000" dirty="0" err="1"/>
              <a:t>y</a:t>
            </a:r>
            <a:r>
              <a:rPr lang="en-US" sz="2400" baseline="-25000" dirty="0"/>
              <a:t> </a:t>
            </a:r>
            <a:r>
              <a:rPr lang="en-US" sz="2400" baseline="-25000" dirty="0">
                <a:latin typeface="cmsy10"/>
              </a:rPr>
              <a:t>2 Y</a:t>
            </a:r>
            <a:r>
              <a:rPr lang="en-US" sz="2400" dirty="0"/>
              <a:t>  </a:t>
            </a:r>
            <a:r>
              <a:rPr lang="en-US" sz="2400" dirty="0" err="1"/>
              <a:t>w</a:t>
            </a:r>
            <a:r>
              <a:rPr lang="en-US" sz="2400" baseline="-25000" dirty="0" err="1"/>
              <a:t>EASY</a:t>
            </a:r>
            <a:r>
              <a:rPr lang="en-US" sz="2400" baseline="30000" dirty="0" err="1"/>
              <a:t>T</a:t>
            </a:r>
            <a:r>
              <a:rPr lang="en-US" sz="2400" dirty="0"/>
              <a:t> </a:t>
            </a:r>
            <a:r>
              <a:rPr lang="en-US" sz="2400" dirty="0">
                <a:latin typeface="cmmi10"/>
              </a:rPr>
              <a:t>Á</a:t>
            </a:r>
            <a:r>
              <a:rPr lang="en-US" sz="2400" baseline="-25000" dirty="0"/>
              <a:t>EASY</a:t>
            </a:r>
            <a:r>
              <a:rPr lang="en-US" sz="2400" dirty="0"/>
              <a:t> ( x</a:t>
            </a:r>
            <a:r>
              <a:rPr lang="en-US" sz="2400" baseline="-25000" dirty="0"/>
              <a:t>i</a:t>
            </a:r>
            <a:r>
              <a:rPr lang="en-US" sz="2400" dirty="0"/>
              <a:t> ,y) + </a:t>
            </a:r>
            <a:r>
              <a:rPr lang="en-US" sz="2400" dirty="0" err="1"/>
              <a:t>w</a:t>
            </a:r>
            <a:r>
              <a:rPr lang="en-US" sz="2400" baseline="-25000" dirty="0" err="1"/>
              <a:t>HARD</a:t>
            </a:r>
            <a:r>
              <a:rPr lang="en-US" sz="2400" baseline="30000" dirty="0" err="1"/>
              <a:t>T</a:t>
            </a:r>
            <a:r>
              <a:rPr lang="en-US" sz="2400" dirty="0"/>
              <a:t> </a:t>
            </a:r>
            <a:r>
              <a:rPr lang="en-US" sz="2400" dirty="0">
                <a:latin typeface="cmmi10"/>
              </a:rPr>
              <a:t>Á</a:t>
            </a:r>
            <a:r>
              <a:rPr lang="en-US" sz="2400" baseline="-25000" dirty="0"/>
              <a:t>HARD</a:t>
            </a:r>
            <a:r>
              <a:rPr lang="en-US" sz="2400" dirty="0"/>
              <a:t> ( x</a:t>
            </a:r>
            <a:r>
              <a:rPr lang="en-US" sz="2400" baseline="-25000" dirty="0"/>
              <a:t>i</a:t>
            </a:r>
            <a:r>
              <a:rPr lang="en-US" sz="2400" dirty="0"/>
              <a:t> ,y) </a:t>
            </a:r>
            <a:endParaRPr lang="en-US" sz="2400" dirty="0" smtClean="0"/>
          </a:p>
          <a:p>
            <a:pPr lvl="1"/>
            <a:r>
              <a:rPr lang="en-US" b="1" dirty="0" smtClean="0">
                <a:solidFill>
                  <a:srgbClr val="FF0000"/>
                </a:solidFill>
              </a:rPr>
              <a:t>Check </a:t>
            </a:r>
            <a:r>
              <a:rPr lang="en-US" dirty="0" smtClean="0">
                <a:solidFill>
                  <a:srgbClr val="FF0000"/>
                </a:solidFill>
              </a:rPr>
              <a:t>the learning constraint</a:t>
            </a:r>
            <a:endParaRPr lang="en-US" dirty="0" smtClean="0"/>
          </a:p>
          <a:p>
            <a:pPr lvl="2"/>
            <a:r>
              <a:rPr lang="en-US" sz="2000" dirty="0" smtClean="0"/>
              <a:t>Is the score of the current prediction better than of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endParaRPr lang="en-US" sz="2000" dirty="0">
              <a:solidFill>
                <a:srgbClr val="0033CC"/>
              </a:solidFill>
            </a:endParaRPr>
          </a:p>
          <a:p>
            <a:pPr lvl="1"/>
            <a:r>
              <a:rPr lang="en-US" dirty="0" smtClean="0"/>
              <a:t>If </a:t>
            </a:r>
            <a:r>
              <a:rPr lang="en-US" b="1" dirty="0" smtClean="0"/>
              <a:t>Yes</a:t>
            </a:r>
            <a:r>
              <a:rPr lang="en-US" dirty="0" smtClean="0"/>
              <a:t> – a mistaken prediction</a:t>
            </a:r>
          </a:p>
          <a:p>
            <a:pPr lvl="2"/>
            <a:r>
              <a:rPr lang="en-US" sz="2000" dirty="0" smtClean="0">
                <a:solidFill>
                  <a:srgbClr val="FF0000"/>
                </a:solidFill>
              </a:rPr>
              <a:t>Update w</a:t>
            </a:r>
          </a:p>
          <a:p>
            <a:pPr lvl="1"/>
            <a:r>
              <a:rPr lang="en-US" dirty="0" smtClean="0"/>
              <a:t>Otherwise: no need to update </a:t>
            </a:r>
            <a:r>
              <a:rPr lang="en-US" dirty="0" smtClean="0">
                <a:solidFill>
                  <a:srgbClr val="0033CC"/>
                </a:solidFill>
              </a:rPr>
              <a:t>w</a:t>
            </a:r>
            <a:r>
              <a:rPr lang="en-US" dirty="0" smtClean="0"/>
              <a:t> on this example</a:t>
            </a:r>
          </a:p>
          <a:p>
            <a:r>
              <a:rPr lang="en-US" sz="2000" dirty="0" err="1" smtClean="0">
                <a:solidFill>
                  <a:srgbClr val="0033CC"/>
                </a:solidFill>
              </a:rPr>
              <a:t>EndDo</a:t>
            </a:r>
            <a:endParaRPr lang="en-US" sz="2000" dirty="0">
              <a:solidFill>
                <a:srgbClr val="0033CC"/>
              </a:solidFill>
            </a:endParaRPr>
          </a:p>
          <a:p>
            <a:pPr lvl="1"/>
            <a:endParaRPr lang="en-US" dirty="0" smtClean="0">
              <a:solidFill>
                <a:srgbClr val="0033CC"/>
              </a:solidFill>
            </a:endParaRPr>
          </a:p>
        </p:txBody>
      </p:sp>
      <p:sp>
        <p:nvSpPr>
          <p:cNvPr id="6" name="Rectangular Callout 5"/>
          <p:cNvSpPr/>
          <p:nvPr/>
        </p:nvSpPr>
        <p:spPr>
          <a:xfrm>
            <a:off x="6629400" y="152400"/>
            <a:ext cx="2438400" cy="1524000"/>
          </a:xfrm>
          <a:prstGeom prst="wedgeRectCallout">
            <a:avLst>
              <a:gd name="adj1" fmla="val -12174"/>
              <a:gd name="adj2" fmla="val 94442"/>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cs typeface="Century Gothic"/>
              </a:rPr>
              <a:t>Solution I: </a:t>
            </a:r>
            <a:r>
              <a:rPr lang="en-US" sz="2000" dirty="0" smtClean="0">
                <a:solidFill>
                  <a:schemeClr val="tx1"/>
                </a:solidFill>
                <a:cs typeface="Century Gothic"/>
              </a:rPr>
              <a:t>decompose the scoring function to EASY and HARD parts</a:t>
            </a:r>
            <a:endParaRPr lang="en-US" sz="2000" dirty="0">
              <a:solidFill>
                <a:schemeClr val="tx1"/>
              </a:solidFill>
              <a:cs typeface="Century Gothic"/>
            </a:endParaRPr>
          </a:p>
        </p:txBody>
      </p:sp>
      <p:sp>
        <p:nvSpPr>
          <p:cNvPr id="7" name="Rectangular Callout 6"/>
          <p:cNvSpPr/>
          <p:nvPr/>
        </p:nvSpPr>
        <p:spPr>
          <a:xfrm>
            <a:off x="685800" y="5029200"/>
            <a:ext cx="8229600" cy="1066800"/>
          </a:xfrm>
          <a:prstGeom prst="wedgeRectCallout">
            <a:avLst>
              <a:gd name="adj1" fmla="val -11960"/>
              <a:gd name="adj2" fmla="val -50084"/>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cs typeface="Century Gothic"/>
              </a:rPr>
              <a:t>EASY: </a:t>
            </a:r>
            <a:r>
              <a:rPr lang="en-US" sz="2000" dirty="0" smtClean="0">
                <a:solidFill>
                  <a:schemeClr val="tx1"/>
                </a:solidFill>
                <a:cs typeface="Century Gothic"/>
              </a:rPr>
              <a:t>could be feature functions that correspond to an </a:t>
            </a:r>
            <a:r>
              <a:rPr lang="en-US" sz="2000" dirty="0" smtClean="0">
                <a:solidFill>
                  <a:srgbClr val="0033CC"/>
                </a:solidFill>
                <a:cs typeface="Century Gothic"/>
              </a:rPr>
              <a:t>HMM</a:t>
            </a:r>
            <a:r>
              <a:rPr lang="en-US" sz="2000" dirty="0" smtClean="0">
                <a:solidFill>
                  <a:schemeClr val="tx1"/>
                </a:solidFill>
                <a:cs typeface="Century Gothic"/>
              </a:rPr>
              <a:t>, a </a:t>
            </a:r>
            <a:r>
              <a:rPr lang="en-US" sz="2000" dirty="0" smtClean="0">
                <a:solidFill>
                  <a:srgbClr val="0033CC"/>
                </a:solidFill>
                <a:cs typeface="Century Gothic"/>
              </a:rPr>
              <a:t>linear CRF</a:t>
            </a:r>
            <a:r>
              <a:rPr lang="en-US" sz="2000" dirty="0" smtClean="0">
                <a:solidFill>
                  <a:schemeClr val="tx1"/>
                </a:solidFill>
                <a:cs typeface="Century Gothic"/>
              </a:rPr>
              <a:t>,   or a bank of classifiers (</a:t>
            </a:r>
            <a:r>
              <a:rPr lang="en-US" sz="2000" dirty="0" smtClean="0">
                <a:solidFill>
                  <a:srgbClr val="FF0000"/>
                </a:solidFill>
                <a:cs typeface="Century Gothic"/>
              </a:rPr>
              <a:t>omitting dependence on y at learning time)</a:t>
            </a:r>
            <a:r>
              <a:rPr lang="en-US" sz="2000" dirty="0" smtClean="0">
                <a:solidFill>
                  <a:schemeClr val="tx1"/>
                </a:solidFill>
                <a:cs typeface="Century Gothic"/>
              </a:rPr>
              <a:t>.</a:t>
            </a:r>
          </a:p>
          <a:p>
            <a:r>
              <a:rPr lang="en-US" sz="2000" dirty="0" smtClean="0">
                <a:solidFill>
                  <a:srgbClr val="0033CC"/>
                </a:solidFill>
                <a:cs typeface="Century Gothic"/>
              </a:rPr>
              <a:t>May not be enough if the HARD part is still part of each inference step.</a:t>
            </a:r>
            <a:endParaRPr lang="en-US" sz="2000" dirty="0">
              <a:solidFill>
                <a:srgbClr val="0033CC"/>
              </a:solidFill>
              <a:cs typeface="Century Gothic"/>
            </a:endParaRPr>
          </a:p>
        </p:txBody>
      </p:sp>
      <p:sp>
        <p:nvSpPr>
          <p:cNvPr id="4" name="Slide Number Placeholder 3"/>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22</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2471683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Structured Prediction: Learning Algorithm</a:t>
            </a:r>
            <a:endParaRPr lang="en-US" dirty="0"/>
          </a:p>
        </p:txBody>
      </p:sp>
      <p:sp>
        <p:nvSpPr>
          <p:cNvPr id="3" name="Content Placeholder 2"/>
          <p:cNvSpPr>
            <a:spLocks noGrp="1"/>
          </p:cNvSpPr>
          <p:nvPr>
            <p:ph idx="1"/>
          </p:nvPr>
        </p:nvSpPr>
        <p:spPr>
          <a:xfrm>
            <a:off x="457200" y="1219200"/>
            <a:ext cx="8382000" cy="4953000"/>
          </a:xfrm>
        </p:spPr>
        <p:txBody>
          <a:bodyPr>
            <a:normAutofit/>
          </a:bodyPr>
          <a:lstStyle/>
          <a:p>
            <a:r>
              <a:rPr lang="en-US" sz="2000" dirty="0" smtClean="0"/>
              <a:t>For each example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p>
          <a:p>
            <a:r>
              <a:rPr lang="en-US" sz="2000" dirty="0" smtClean="0">
                <a:solidFill>
                  <a:srgbClr val="0033CC"/>
                </a:solidFill>
              </a:rPr>
              <a:t>Do:</a:t>
            </a:r>
          </a:p>
          <a:p>
            <a:pPr lvl="1"/>
            <a:r>
              <a:rPr lang="en-US" dirty="0" smtClean="0">
                <a:solidFill>
                  <a:srgbClr val="FF0000"/>
                </a:solidFill>
              </a:rPr>
              <a:t>Predict:</a:t>
            </a:r>
            <a:r>
              <a:rPr lang="en-US" dirty="0" smtClean="0">
                <a:solidFill>
                  <a:srgbClr val="0033CC"/>
                </a:solidFill>
              </a:rPr>
              <a:t> perform Inference with the current weight vector </a:t>
            </a:r>
          </a:p>
          <a:p>
            <a:pPr lvl="2"/>
            <a:r>
              <a:rPr lang="en-US" sz="2400" dirty="0" err="1"/>
              <a:t>y</a:t>
            </a:r>
            <a:r>
              <a:rPr lang="en-US" sz="2400" baseline="-25000" dirty="0" err="1"/>
              <a:t>i</a:t>
            </a:r>
            <a:r>
              <a:rPr lang="en-US" sz="2400" dirty="0"/>
              <a:t>’ = </a:t>
            </a:r>
            <a:r>
              <a:rPr lang="en-US" sz="2400" dirty="0" err="1"/>
              <a:t>argmax</a:t>
            </a:r>
            <a:r>
              <a:rPr lang="en-US" sz="2400" baseline="-25000" dirty="0" err="1"/>
              <a:t>y</a:t>
            </a:r>
            <a:r>
              <a:rPr lang="en-US" sz="2400" baseline="-25000" dirty="0"/>
              <a:t> </a:t>
            </a:r>
            <a:r>
              <a:rPr lang="en-US" sz="2400" baseline="-25000" dirty="0">
                <a:latin typeface="cmsy10"/>
              </a:rPr>
              <a:t>2 Y</a:t>
            </a:r>
            <a:r>
              <a:rPr lang="en-US" sz="2400" dirty="0"/>
              <a:t>  </a:t>
            </a:r>
            <a:r>
              <a:rPr lang="en-US" sz="2400" dirty="0" err="1"/>
              <a:t>w</a:t>
            </a:r>
            <a:r>
              <a:rPr lang="en-US" sz="2400" baseline="-25000" dirty="0" err="1"/>
              <a:t>EASY</a:t>
            </a:r>
            <a:r>
              <a:rPr lang="en-US" sz="2400" baseline="30000" dirty="0" err="1"/>
              <a:t>T</a:t>
            </a:r>
            <a:r>
              <a:rPr lang="en-US" sz="2400" dirty="0"/>
              <a:t> </a:t>
            </a:r>
            <a:r>
              <a:rPr lang="en-US" sz="2400" dirty="0">
                <a:latin typeface="cmmi10"/>
              </a:rPr>
              <a:t>Á</a:t>
            </a:r>
            <a:r>
              <a:rPr lang="en-US" sz="2400" baseline="-25000" dirty="0"/>
              <a:t>EASY</a:t>
            </a:r>
            <a:r>
              <a:rPr lang="en-US" sz="2400" dirty="0"/>
              <a:t> ( x</a:t>
            </a:r>
            <a:r>
              <a:rPr lang="en-US" sz="2400" baseline="-25000" dirty="0"/>
              <a:t>i</a:t>
            </a:r>
            <a:r>
              <a:rPr lang="en-US" sz="2400" dirty="0"/>
              <a:t> ,y) + </a:t>
            </a:r>
            <a:r>
              <a:rPr lang="en-US" sz="2400" dirty="0" err="1"/>
              <a:t>w</a:t>
            </a:r>
            <a:r>
              <a:rPr lang="en-US" sz="2400" baseline="-25000" dirty="0" err="1"/>
              <a:t>HARD</a:t>
            </a:r>
            <a:r>
              <a:rPr lang="en-US" sz="2400" baseline="30000" dirty="0" err="1"/>
              <a:t>T</a:t>
            </a:r>
            <a:r>
              <a:rPr lang="en-US" sz="2400" dirty="0"/>
              <a:t> </a:t>
            </a:r>
            <a:r>
              <a:rPr lang="en-US" sz="2400" dirty="0">
                <a:latin typeface="cmmi10"/>
              </a:rPr>
              <a:t>Á</a:t>
            </a:r>
            <a:r>
              <a:rPr lang="en-US" sz="2400" baseline="-25000" dirty="0"/>
              <a:t>HARD</a:t>
            </a:r>
            <a:r>
              <a:rPr lang="en-US" sz="2400" dirty="0"/>
              <a:t> ( x</a:t>
            </a:r>
            <a:r>
              <a:rPr lang="en-US" sz="2400" baseline="-25000" dirty="0"/>
              <a:t>i</a:t>
            </a:r>
            <a:r>
              <a:rPr lang="en-US" sz="2400" dirty="0"/>
              <a:t> ,y) </a:t>
            </a:r>
            <a:endParaRPr lang="en-US" sz="2400" dirty="0" smtClean="0"/>
          </a:p>
          <a:p>
            <a:pPr lvl="1"/>
            <a:r>
              <a:rPr lang="en-US" b="1" dirty="0" smtClean="0">
                <a:solidFill>
                  <a:srgbClr val="FF0000"/>
                </a:solidFill>
              </a:rPr>
              <a:t>Check </a:t>
            </a:r>
            <a:r>
              <a:rPr lang="en-US" dirty="0" smtClean="0">
                <a:solidFill>
                  <a:srgbClr val="FF0000"/>
                </a:solidFill>
              </a:rPr>
              <a:t>the learning constraint</a:t>
            </a:r>
            <a:endParaRPr lang="en-US" dirty="0" smtClean="0"/>
          </a:p>
          <a:p>
            <a:pPr lvl="2"/>
            <a:r>
              <a:rPr lang="en-US" sz="2000" dirty="0" smtClean="0"/>
              <a:t>Is the score of the current prediction better than of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endParaRPr lang="en-US" sz="2000" dirty="0">
              <a:solidFill>
                <a:srgbClr val="0033CC"/>
              </a:solidFill>
            </a:endParaRPr>
          </a:p>
          <a:p>
            <a:pPr lvl="1"/>
            <a:r>
              <a:rPr lang="en-US" dirty="0" smtClean="0"/>
              <a:t>If </a:t>
            </a:r>
            <a:r>
              <a:rPr lang="en-US" b="1" dirty="0" smtClean="0"/>
              <a:t>Yes</a:t>
            </a:r>
            <a:r>
              <a:rPr lang="en-US" dirty="0" smtClean="0"/>
              <a:t> – a mistaken prediction</a:t>
            </a:r>
          </a:p>
          <a:p>
            <a:pPr lvl="2"/>
            <a:r>
              <a:rPr lang="en-US" sz="2000" dirty="0" smtClean="0">
                <a:solidFill>
                  <a:srgbClr val="FF0000"/>
                </a:solidFill>
              </a:rPr>
              <a:t>Update w</a:t>
            </a:r>
          </a:p>
          <a:p>
            <a:pPr lvl="1"/>
            <a:r>
              <a:rPr lang="en-US" dirty="0" smtClean="0"/>
              <a:t>Otherwise: no need to update </a:t>
            </a:r>
            <a:r>
              <a:rPr lang="en-US" dirty="0" smtClean="0">
                <a:solidFill>
                  <a:srgbClr val="0033CC"/>
                </a:solidFill>
              </a:rPr>
              <a:t>w</a:t>
            </a:r>
            <a:r>
              <a:rPr lang="en-US" dirty="0" smtClean="0"/>
              <a:t> on this example</a:t>
            </a:r>
          </a:p>
          <a:p>
            <a:r>
              <a:rPr lang="en-US" sz="2000" dirty="0" err="1" smtClean="0">
                <a:solidFill>
                  <a:srgbClr val="0033CC"/>
                </a:solidFill>
              </a:rPr>
              <a:t>EndDo</a:t>
            </a:r>
            <a:endParaRPr lang="en-US" sz="2000" dirty="0">
              <a:solidFill>
                <a:srgbClr val="0033CC"/>
              </a:solidFill>
            </a:endParaRPr>
          </a:p>
          <a:p>
            <a:pPr lvl="1"/>
            <a:endParaRPr lang="en-US" dirty="0" smtClean="0">
              <a:solidFill>
                <a:srgbClr val="0033CC"/>
              </a:solidFill>
            </a:endParaRPr>
          </a:p>
        </p:txBody>
      </p:sp>
      <p:sp>
        <p:nvSpPr>
          <p:cNvPr id="6" name="Rectangular Callout 5"/>
          <p:cNvSpPr/>
          <p:nvPr/>
        </p:nvSpPr>
        <p:spPr>
          <a:xfrm>
            <a:off x="6629400" y="152400"/>
            <a:ext cx="2438400" cy="1524000"/>
          </a:xfrm>
          <a:prstGeom prst="wedgeRectCallout">
            <a:avLst>
              <a:gd name="adj1" fmla="val -12174"/>
              <a:gd name="adj2" fmla="val 94442"/>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cs typeface="Century Gothic"/>
              </a:rPr>
              <a:t>Solution II: </a:t>
            </a:r>
            <a:r>
              <a:rPr lang="en-US" sz="2000" dirty="0" smtClean="0">
                <a:solidFill>
                  <a:schemeClr val="tx1"/>
                </a:solidFill>
                <a:cs typeface="Century Gothic"/>
              </a:rPr>
              <a:t>Disregard some of the dependencies: </a:t>
            </a:r>
            <a:r>
              <a:rPr lang="en-US" sz="2000" b="1" dirty="0" smtClean="0">
                <a:solidFill>
                  <a:srgbClr val="FF0000"/>
                </a:solidFill>
                <a:cs typeface="Century Gothic"/>
              </a:rPr>
              <a:t>assume a simple model.</a:t>
            </a:r>
            <a:endParaRPr lang="en-US" sz="2000" b="1" dirty="0">
              <a:solidFill>
                <a:srgbClr val="FF0000"/>
              </a:solidFill>
              <a:cs typeface="Century Gothic"/>
            </a:endParaRPr>
          </a:p>
        </p:txBody>
      </p:sp>
      <p:cxnSp>
        <p:nvCxnSpPr>
          <p:cNvPr id="5" name="Straight Connector 4"/>
          <p:cNvCxnSpPr/>
          <p:nvPr/>
        </p:nvCxnSpPr>
        <p:spPr>
          <a:xfrm flipH="1">
            <a:off x="6248400" y="2209800"/>
            <a:ext cx="2514600" cy="838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6400800" y="2362200"/>
            <a:ext cx="2209800" cy="685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Slide Number Placeholder 11"/>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23</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655827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0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Structured Prediction: Learning Algorithm</a:t>
            </a:r>
            <a:endParaRPr lang="en-US" dirty="0"/>
          </a:p>
        </p:txBody>
      </p:sp>
      <p:sp>
        <p:nvSpPr>
          <p:cNvPr id="3" name="Content Placeholder 2"/>
          <p:cNvSpPr>
            <a:spLocks noGrp="1"/>
          </p:cNvSpPr>
          <p:nvPr>
            <p:ph idx="1"/>
          </p:nvPr>
        </p:nvSpPr>
        <p:spPr>
          <a:xfrm>
            <a:off x="457200" y="1219200"/>
            <a:ext cx="8382000" cy="4953000"/>
          </a:xfrm>
        </p:spPr>
        <p:txBody>
          <a:bodyPr>
            <a:normAutofit/>
          </a:bodyPr>
          <a:lstStyle/>
          <a:p>
            <a:r>
              <a:rPr lang="en-US" sz="2000" dirty="0" smtClean="0"/>
              <a:t>For each example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p>
          <a:p>
            <a:r>
              <a:rPr lang="en-US" sz="2000" dirty="0" smtClean="0">
                <a:solidFill>
                  <a:srgbClr val="0033CC"/>
                </a:solidFill>
              </a:rPr>
              <a:t>Do:</a:t>
            </a:r>
          </a:p>
          <a:p>
            <a:pPr lvl="1"/>
            <a:r>
              <a:rPr lang="en-US" dirty="0" smtClean="0">
                <a:solidFill>
                  <a:srgbClr val="FF0000"/>
                </a:solidFill>
              </a:rPr>
              <a:t>Predict:</a:t>
            </a:r>
            <a:r>
              <a:rPr lang="en-US" dirty="0" smtClean="0">
                <a:solidFill>
                  <a:srgbClr val="0033CC"/>
                </a:solidFill>
              </a:rPr>
              <a:t> perform Inference with the current weight vector </a:t>
            </a:r>
          </a:p>
          <a:p>
            <a:pPr lvl="2"/>
            <a:r>
              <a:rPr lang="en-US" sz="2400" dirty="0" err="1"/>
              <a:t>y</a:t>
            </a:r>
            <a:r>
              <a:rPr lang="en-US" sz="2400" baseline="-25000" dirty="0" err="1"/>
              <a:t>i</a:t>
            </a:r>
            <a:r>
              <a:rPr lang="en-US" sz="2400" dirty="0"/>
              <a:t>’ = </a:t>
            </a:r>
            <a:r>
              <a:rPr lang="en-US" sz="2400" dirty="0" err="1"/>
              <a:t>argmax</a:t>
            </a:r>
            <a:r>
              <a:rPr lang="en-US" sz="2400" baseline="-25000" dirty="0" err="1"/>
              <a:t>y</a:t>
            </a:r>
            <a:r>
              <a:rPr lang="en-US" sz="2400" baseline="-25000" dirty="0"/>
              <a:t> </a:t>
            </a:r>
            <a:r>
              <a:rPr lang="en-US" sz="2400" baseline="-25000" dirty="0">
                <a:latin typeface="cmsy10"/>
              </a:rPr>
              <a:t>2 Y</a:t>
            </a:r>
            <a:r>
              <a:rPr lang="en-US" sz="2400" dirty="0"/>
              <a:t>  </a:t>
            </a:r>
            <a:r>
              <a:rPr lang="en-US" sz="2400" dirty="0" err="1"/>
              <a:t>w</a:t>
            </a:r>
            <a:r>
              <a:rPr lang="en-US" sz="2400" baseline="-25000" dirty="0" err="1"/>
              <a:t>EASY</a:t>
            </a:r>
            <a:r>
              <a:rPr lang="en-US" sz="2400" baseline="30000" dirty="0" err="1"/>
              <a:t>T</a:t>
            </a:r>
            <a:r>
              <a:rPr lang="en-US" sz="2400" dirty="0"/>
              <a:t> </a:t>
            </a:r>
            <a:r>
              <a:rPr lang="en-US" sz="2400" dirty="0">
                <a:latin typeface="cmmi10"/>
              </a:rPr>
              <a:t>Á</a:t>
            </a:r>
            <a:r>
              <a:rPr lang="en-US" sz="2400" baseline="-25000" dirty="0"/>
              <a:t>EASY</a:t>
            </a:r>
            <a:r>
              <a:rPr lang="en-US" sz="2400" dirty="0"/>
              <a:t> ( x</a:t>
            </a:r>
            <a:r>
              <a:rPr lang="en-US" sz="2400" baseline="-25000" dirty="0"/>
              <a:t>i</a:t>
            </a:r>
            <a:r>
              <a:rPr lang="en-US" sz="2400" dirty="0"/>
              <a:t> ,y) + </a:t>
            </a:r>
            <a:r>
              <a:rPr lang="en-US" sz="2400" dirty="0" err="1"/>
              <a:t>w</a:t>
            </a:r>
            <a:r>
              <a:rPr lang="en-US" sz="2400" baseline="-25000" dirty="0" err="1"/>
              <a:t>HARD</a:t>
            </a:r>
            <a:r>
              <a:rPr lang="en-US" sz="2400" baseline="30000" dirty="0" err="1"/>
              <a:t>T</a:t>
            </a:r>
            <a:r>
              <a:rPr lang="en-US" sz="2400" dirty="0"/>
              <a:t> </a:t>
            </a:r>
            <a:r>
              <a:rPr lang="en-US" sz="2400" dirty="0">
                <a:latin typeface="cmmi10"/>
              </a:rPr>
              <a:t>Á</a:t>
            </a:r>
            <a:r>
              <a:rPr lang="en-US" sz="2400" baseline="-25000" dirty="0"/>
              <a:t>HARD</a:t>
            </a:r>
            <a:r>
              <a:rPr lang="en-US" sz="2400" dirty="0"/>
              <a:t> ( x</a:t>
            </a:r>
            <a:r>
              <a:rPr lang="en-US" sz="2400" baseline="-25000" dirty="0"/>
              <a:t>i</a:t>
            </a:r>
            <a:r>
              <a:rPr lang="en-US" sz="2400" dirty="0"/>
              <a:t> ,y) </a:t>
            </a:r>
            <a:endParaRPr lang="en-US" sz="2400" dirty="0" smtClean="0"/>
          </a:p>
          <a:p>
            <a:pPr lvl="1"/>
            <a:r>
              <a:rPr lang="en-US" b="1" dirty="0" smtClean="0">
                <a:solidFill>
                  <a:srgbClr val="FF0000"/>
                </a:solidFill>
              </a:rPr>
              <a:t>Check </a:t>
            </a:r>
            <a:r>
              <a:rPr lang="en-US" dirty="0" smtClean="0">
                <a:solidFill>
                  <a:srgbClr val="FF0000"/>
                </a:solidFill>
              </a:rPr>
              <a:t>the learning constraint</a:t>
            </a:r>
            <a:endParaRPr lang="en-US" dirty="0" smtClean="0"/>
          </a:p>
          <a:p>
            <a:pPr lvl="2"/>
            <a:r>
              <a:rPr lang="en-US" sz="2000" dirty="0" smtClean="0"/>
              <a:t>Is the score of the current prediction better than of </a:t>
            </a:r>
            <a:r>
              <a:rPr lang="en-US" sz="2000" dirty="0">
                <a:solidFill>
                  <a:srgbClr val="0033CC"/>
                </a:solidFill>
              </a:rPr>
              <a:t>(x</a:t>
            </a:r>
            <a:r>
              <a:rPr lang="en-US" sz="2000" baseline="-25000" dirty="0">
                <a:solidFill>
                  <a:srgbClr val="0033CC"/>
                </a:solidFill>
              </a:rPr>
              <a:t>i</a:t>
            </a:r>
            <a:r>
              <a:rPr lang="en-US" sz="2000" dirty="0">
                <a:solidFill>
                  <a:srgbClr val="0033CC"/>
                </a:solidFill>
              </a:rPr>
              <a:t>, </a:t>
            </a:r>
            <a:r>
              <a:rPr lang="en-US" sz="2000" dirty="0" err="1">
                <a:solidFill>
                  <a:srgbClr val="0033CC"/>
                </a:solidFill>
              </a:rPr>
              <a:t>y</a:t>
            </a:r>
            <a:r>
              <a:rPr lang="en-US" sz="2000" baseline="-25000" dirty="0" err="1">
                <a:solidFill>
                  <a:srgbClr val="0033CC"/>
                </a:solidFill>
              </a:rPr>
              <a:t>i</a:t>
            </a:r>
            <a:r>
              <a:rPr lang="en-US" sz="2000" dirty="0" smtClean="0">
                <a:solidFill>
                  <a:srgbClr val="0033CC"/>
                </a:solidFill>
              </a:rPr>
              <a:t>)?</a:t>
            </a:r>
            <a:endParaRPr lang="en-US" sz="2000" dirty="0">
              <a:solidFill>
                <a:srgbClr val="0033CC"/>
              </a:solidFill>
            </a:endParaRPr>
          </a:p>
          <a:p>
            <a:pPr lvl="1"/>
            <a:r>
              <a:rPr lang="en-US" dirty="0" smtClean="0"/>
              <a:t>If </a:t>
            </a:r>
            <a:r>
              <a:rPr lang="en-US" b="1" dirty="0" smtClean="0"/>
              <a:t>Yes</a:t>
            </a:r>
            <a:r>
              <a:rPr lang="en-US" dirty="0" smtClean="0"/>
              <a:t> – a mistaken prediction</a:t>
            </a:r>
          </a:p>
          <a:p>
            <a:pPr lvl="2"/>
            <a:r>
              <a:rPr lang="en-US" sz="2000" dirty="0" smtClean="0">
                <a:solidFill>
                  <a:srgbClr val="FF0000"/>
                </a:solidFill>
              </a:rPr>
              <a:t>Update w</a:t>
            </a:r>
          </a:p>
          <a:p>
            <a:pPr lvl="1"/>
            <a:r>
              <a:rPr lang="en-US" dirty="0" smtClean="0"/>
              <a:t>Otherwise: no need to update </a:t>
            </a:r>
            <a:r>
              <a:rPr lang="en-US" dirty="0" smtClean="0">
                <a:solidFill>
                  <a:srgbClr val="0033CC"/>
                </a:solidFill>
              </a:rPr>
              <a:t>w</a:t>
            </a:r>
            <a:r>
              <a:rPr lang="en-US" dirty="0" smtClean="0"/>
              <a:t> on this example</a:t>
            </a:r>
          </a:p>
          <a:p>
            <a:r>
              <a:rPr lang="en-US" sz="2000" dirty="0" err="1" smtClean="0">
                <a:solidFill>
                  <a:srgbClr val="0033CC"/>
                </a:solidFill>
              </a:rPr>
              <a:t>EndDo</a:t>
            </a:r>
            <a:endParaRPr lang="en-US" sz="2000" dirty="0" smtClean="0">
              <a:solidFill>
                <a:srgbClr val="0033CC"/>
              </a:solidFill>
            </a:endParaRPr>
          </a:p>
          <a:p>
            <a:pPr marL="342900" lvl="2" indent="-342900">
              <a:buSzPct val="75000"/>
            </a:pPr>
            <a:r>
              <a:rPr lang="en-US" sz="2400" dirty="0" err="1"/>
              <a:t>y</a:t>
            </a:r>
            <a:r>
              <a:rPr lang="en-US" sz="2400" baseline="-25000" dirty="0" err="1"/>
              <a:t>i</a:t>
            </a:r>
            <a:r>
              <a:rPr lang="en-US" sz="2400" dirty="0"/>
              <a:t>’ = </a:t>
            </a:r>
            <a:r>
              <a:rPr lang="en-US" sz="2400" dirty="0" err="1"/>
              <a:t>argmax</a:t>
            </a:r>
            <a:r>
              <a:rPr lang="en-US" sz="2400" baseline="-25000" dirty="0" err="1"/>
              <a:t>y</a:t>
            </a:r>
            <a:r>
              <a:rPr lang="en-US" sz="2400" baseline="-25000" dirty="0"/>
              <a:t> </a:t>
            </a:r>
            <a:r>
              <a:rPr lang="en-US" sz="2400" baseline="-25000" dirty="0">
                <a:latin typeface="cmsy10"/>
              </a:rPr>
              <a:t>2 Y</a:t>
            </a:r>
            <a:r>
              <a:rPr lang="en-US" sz="2400" dirty="0"/>
              <a:t>  </a:t>
            </a:r>
            <a:r>
              <a:rPr lang="en-US" sz="2400" dirty="0" err="1"/>
              <a:t>w</a:t>
            </a:r>
            <a:r>
              <a:rPr lang="en-US" sz="2400" baseline="-25000" dirty="0" err="1"/>
              <a:t>EASY</a:t>
            </a:r>
            <a:r>
              <a:rPr lang="en-US" sz="2400" baseline="30000" dirty="0" err="1"/>
              <a:t>T</a:t>
            </a:r>
            <a:r>
              <a:rPr lang="en-US" sz="2400" dirty="0"/>
              <a:t> </a:t>
            </a:r>
            <a:r>
              <a:rPr lang="en-US" sz="2400" dirty="0">
                <a:latin typeface="cmmi10"/>
              </a:rPr>
              <a:t>Á</a:t>
            </a:r>
            <a:r>
              <a:rPr lang="en-US" sz="2400" baseline="-25000" dirty="0"/>
              <a:t>EASY</a:t>
            </a:r>
            <a:r>
              <a:rPr lang="en-US" sz="2400" dirty="0"/>
              <a:t> ( x</a:t>
            </a:r>
            <a:r>
              <a:rPr lang="en-US" sz="2400" baseline="-25000" dirty="0"/>
              <a:t>i</a:t>
            </a:r>
            <a:r>
              <a:rPr lang="en-US" sz="2400" dirty="0"/>
              <a:t> ,y) + </a:t>
            </a:r>
            <a:r>
              <a:rPr lang="en-US" sz="2400" dirty="0" err="1"/>
              <a:t>w</a:t>
            </a:r>
            <a:r>
              <a:rPr lang="en-US" sz="2400" baseline="-25000" dirty="0" err="1"/>
              <a:t>HARD</a:t>
            </a:r>
            <a:r>
              <a:rPr lang="en-US" sz="2400" baseline="30000" dirty="0" err="1"/>
              <a:t>T</a:t>
            </a:r>
            <a:r>
              <a:rPr lang="en-US" sz="2400" dirty="0"/>
              <a:t> </a:t>
            </a:r>
            <a:r>
              <a:rPr lang="en-US" sz="2400" dirty="0">
                <a:latin typeface="cmmi10"/>
              </a:rPr>
              <a:t>Á</a:t>
            </a:r>
            <a:r>
              <a:rPr lang="en-US" sz="2400" baseline="-25000" dirty="0"/>
              <a:t>HARD</a:t>
            </a:r>
            <a:r>
              <a:rPr lang="en-US" sz="2400" dirty="0"/>
              <a:t> ( x</a:t>
            </a:r>
            <a:r>
              <a:rPr lang="en-US" sz="2400" baseline="-25000" dirty="0"/>
              <a:t>i</a:t>
            </a:r>
            <a:r>
              <a:rPr lang="en-US" sz="2400" dirty="0"/>
              <a:t> ,y) </a:t>
            </a:r>
          </a:p>
          <a:p>
            <a:endParaRPr lang="en-US" sz="2000" dirty="0">
              <a:solidFill>
                <a:srgbClr val="0033CC"/>
              </a:solidFill>
            </a:endParaRPr>
          </a:p>
          <a:p>
            <a:pPr lvl="1"/>
            <a:endParaRPr lang="en-US" dirty="0" smtClean="0">
              <a:solidFill>
                <a:srgbClr val="0033CC"/>
              </a:solidFill>
            </a:endParaRPr>
          </a:p>
        </p:txBody>
      </p:sp>
      <p:sp>
        <p:nvSpPr>
          <p:cNvPr id="6" name="Rectangular Callout 5"/>
          <p:cNvSpPr/>
          <p:nvPr/>
        </p:nvSpPr>
        <p:spPr>
          <a:xfrm>
            <a:off x="1524000" y="5791200"/>
            <a:ext cx="5943600" cy="647700"/>
          </a:xfrm>
          <a:prstGeom prst="wedgeRectCallout">
            <a:avLst>
              <a:gd name="adj1" fmla="val -7246"/>
              <a:gd name="adj2" fmla="val -49847"/>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chemeClr val="tx1"/>
                </a:solidFill>
                <a:cs typeface="Century Gothic"/>
              </a:rPr>
              <a:t>This is the most commonly used solution in NLP today</a:t>
            </a:r>
            <a:endParaRPr lang="en-US" sz="2000" b="1" dirty="0">
              <a:solidFill>
                <a:schemeClr val="tx1"/>
              </a:solidFill>
              <a:cs typeface="Century Gothic"/>
            </a:endParaRPr>
          </a:p>
        </p:txBody>
      </p:sp>
      <p:cxnSp>
        <p:nvCxnSpPr>
          <p:cNvPr id="5" name="Straight Connector 4"/>
          <p:cNvCxnSpPr/>
          <p:nvPr/>
        </p:nvCxnSpPr>
        <p:spPr>
          <a:xfrm flipH="1">
            <a:off x="6248400" y="2209800"/>
            <a:ext cx="2514600" cy="8382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6400800" y="2362200"/>
            <a:ext cx="2209800" cy="6858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angular Callout 7"/>
          <p:cNvSpPr/>
          <p:nvPr/>
        </p:nvSpPr>
        <p:spPr>
          <a:xfrm>
            <a:off x="3505200" y="952500"/>
            <a:ext cx="5486400" cy="952500"/>
          </a:xfrm>
          <a:prstGeom prst="wedgeRectCallout">
            <a:avLst>
              <a:gd name="adj1" fmla="val -8108"/>
              <a:gd name="adj2" fmla="val -48191"/>
            </a:avLst>
          </a:prstGeom>
          <a:solidFill>
            <a:srgbClr val="FFFFCC"/>
          </a:solidFill>
          <a:ln>
            <a:solidFill>
              <a:srgbClr val="FF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cs typeface="Century Gothic"/>
              </a:rPr>
              <a:t>Solution III: </a:t>
            </a:r>
            <a:r>
              <a:rPr lang="en-US" sz="2000" dirty="0" smtClean="0">
                <a:solidFill>
                  <a:schemeClr val="tx1"/>
                </a:solidFill>
                <a:cs typeface="Century Gothic"/>
              </a:rPr>
              <a:t>Disregard some of the dependencies </a:t>
            </a:r>
            <a:r>
              <a:rPr lang="en-US" sz="2000" dirty="0" smtClean="0">
                <a:solidFill>
                  <a:srgbClr val="0033CC"/>
                </a:solidFill>
                <a:cs typeface="Century Gothic"/>
              </a:rPr>
              <a:t>during learning</a:t>
            </a:r>
            <a:r>
              <a:rPr lang="en-US" sz="2000" dirty="0" smtClean="0">
                <a:solidFill>
                  <a:schemeClr val="tx1"/>
                </a:solidFill>
                <a:cs typeface="Century Gothic"/>
              </a:rPr>
              <a:t>; take into account at </a:t>
            </a:r>
            <a:r>
              <a:rPr lang="en-US" sz="2000" dirty="0" smtClean="0">
                <a:solidFill>
                  <a:srgbClr val="0033CC"/>
                </a:solidFill>
                <a:cs typeface="Century Gothic"/>
              </a:rPr>
              <a:t>decision time</a:t>
            </a:r>
            <a:endParaRPr lang="en-US" sz="2000" dirty="0">
              <a:solidFill>
                <a:srgbClr val="0033CC"/>
              </a:solidFill>
              <a:cs typeface="Century Gothic"/>
            </a:endParaRPr>
          </a:p>
        </p:txBody>
      </p:sp>
      <p:sp>
        <p:nvSpPr>
          <p:cNvPr id="4" name="Slide Number Placeholder 3"/>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24</a:t>
            </a:fld>
            <a:endParaRPr lang="en-US" altLang="zh-TW" dirty="0">
              <a:solidFill>
                <a:srgbClr val="000000"/>
              </a:solidFill>
            </a:endParaRPr>
          </a:p>
        </p:txBody>
      </p:sp>
    </p:spTree>
    <p:custDataLst>
      <p:tags r:id="rId1"/>
    </p:custDataLst>
    <p:extLst>
      <p:ext uri="{BB962C8B-B14F-4D97-AF65-F5344CB8AC3E}">
        <p14:creationId xmlns:p14="http://schemas.microsoft.com/office/powerpoint/2010/main" val="10441491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1000"/>
                                        <p:tgtEl>
                                          <p:spTgt spid="9"/>
                                        </p:tgtEl>
                                      </p:cBhvr>
                                    </p:animEffect>
                                  </p:childTnLst>
                                </p:cTn>
                              </p:par>
                              <p:par>
                                <p:cTn id="8" presetID="0" presetClass="path" presetSubtype="0" accel="50000" decel="50000" fill="hold" nodeType="withEffect">
                                  <p:stCondLst>
                                    <p:cond delay="0"/>
                                  </p:stCondLst>
                                  <p:childTnLst>
                                    <p:animMotion origin="layout" path="M 0.16841 -0.35139 C 0.17136 -0.33935 0.17413 -0.32755 0.17639 -0.31528 C 0.17518 -0.24676 0.17761 -0.22732 0.16841 -0.1757 C 0.16615 -0.16296 0.15938 -0.14769 0.15452 -0.13658 C 0.15157 -0.12986 0.14462 -0.11713 0.14462 -0.1169 C 0.13889 -0.09283 0.12466 -0.07662 0.11094 -0.06134 C 0.10712 -0.05741 0.10313 -0.05394 0.09913 -0.05046 C 0.09549 -0.04699 0.08716 -0.04468 0.08716 -0.04445 C 0.07413 -0.03125 0.06077 -0.02755 0.04549 -0.02222 C 0.03716 -0.01435 0.02882 -0.0125 0.01962 -0.00857 C 0.01407 -0.00602 0.00625 1.11111E-6 -2.5E-6 1.11111E-6 " pathEditMode="relative" rAng="0" ptsTypes="ffffffffffA">
                                      <p:cBhvr>
                                        <p:cTn id="9" dur="2000" fill="hold"/>
                                        <p:tgtEl>
                                          <p:spTgt spid="3">
                                            <p:txEl>
                                              <p:pRg st="10" end="10"/>
                                            </p:txEl>
                                          </p:spTgt>
                                        </p:tgtEl>
                                        <p:attrNameLst>
                                          <p:attrName>ppt_x</p:attrName>
                                          <p:attrName>ppt_y</p:attrName>
                                        </p:attrNameLst>
                                      </p:cBhvr>
                                      <p:rCtr x="-7969" y="17569"/>
                                    </p:animMotion>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p:cNvSpPr txBox="1">
            <a:spLocks noChangeArrowheads="1"/>
          </p:cNvSpPr>
          <p:nvPr/>
        </p:nvSpPr>
        <p:spPr bwMode="auto">
          <a:xfrm>
            <a:off x="4572000" y="4241800"/>
            <a:ext cx="4267200" cy="13208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Linguistics Constraints</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Cannot have both A states and B states in an output sequence. </a:t>
            </a:r>
            <a:endParaRPr lang="en-US" sz="2000" baseline="-25000">
              <a:solidFill>
                <a:srgbClr val="0033CC"/>
              </a:solidFill>
              <a:latin typeface="Calibri" pitchFamily="34" charset="0"/>
            </a:endParaRPr>
          </a:p>
        </p:txBody>
      </p:sp>
      <p:sp>
        <p:nvSpPr>
          <p:cNvPr id="2" name="TextBox 3"/>
          <p:cNvSpPr txBox="1">
            <a:spLocks noChangeArrowheads="1"/>
          </p:cNvSpPr>
          <p:nvPr/>
        </p:nvSpPr>
        <p:spPr bwMode="auto">
          <a:xfrm>
            <a:off x="4572000" y="4241800"/>
            <a:ext cx="4267200" cy="16256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Linguistics Constraints</a:t>
            </a:r>
          </a:p>
          <a:p>
            <a:pPr eaLnBrk="1" hangingPunct="1"/>
            <a:endParaRPr lang="en-US" sz="2000">
              <a:solidFill>
                <a:srgbClr val="FF0000"/>
              </a:solidFill>
              <a:latin typeface="Calibri" pitchFamily="34" charset="0"/>
            </a:endParaRPr>
          </a:p>
          <a:p>
            <a:pPr eaLnBrk="1" hangingPunct="1"/>
            <a:endParaRPr lang="en-US" sz="2000">
              <a:solidFill>
                <a:srgbClr val="0033CC"/>
              </a:solidFill>
              <a:latin typeface="Calibri" pitchFamily="34" charset="0"/>
            </a:endParaRPr>
          </a:p>
          <a:p>
            <a:pPr eaLnBrk="1" hangingPunct="1"/>
            <a:r>
              <a:rPr lang="en-US" sz="2000">
                <a:solidFill>
                  <a:srgbClr val="0033CC"/>
                </a:solidFill>
                <a:latin typeface="Calibri" pitchFamily="34" charset="0"/>
              </a:rPr>
              <a:t>If a modifier chosen, include its head</a:t>
            </a:r>
          </a:p>
          <a:p>
            <a:pPr eaLnBrk="1" hangingPunct="1"/>
            <a:r>
              <a:rPr lang="en-US" sz="2000">
                <a:solidFill>
                  <a:srgbClr val="0033CC"/>
                </a:solidFill>
                <a:latin typeface="Calibri" pitchFamily="34" charset="0"/>
              </a:rPr>
              <a:t>If verb is chosen, include its arguments </a:t>
            </a:r>
            <a:endParaRPr lang="en-US" sz="2000" baseline="-25000">
              <a:solidFill>
                <a:srgbClr val="0033CC"/>
              </a:solidFill>
              <a:latin typeface="Calibri" pitchFamily="34" charset="0"/>
            </a:endParaRPr>
          </a:p>
        </p:txBody>
      </p:sp>
      <p:pic>
        <p:nvPicPr>
          <p:cNvPr id="6349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838200"/>
            <a:ext cx="5305425"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3493" name="Rectangle 3"/>
          <p:cNvSpPr>
            <a:spLocks noGrp="1" noChangeArrowheads="1"/>
          </p:cNvSpPr>
          <p:nvPr>
            <p:ph type="title"/>
          </p:nvPr>
        </p:nvSpPr>
        <p:spPr>
          <a:xfrm>
            <a:off x="228600" y="304800"/>
            <a:ext cx="7916863" cy="677863"/>
          </a:xfrm>
        </p:spPr>
        <p:txBody>
          <a:bodyPr/>
          <a:lstStyle/>
          <a:p>
            <a:pPr eaLnBrk="1" hangingPunct="1"/>
            <a:r>
              <a:rPr lang="en-US" altLang="zh-TW" dirty="0" smtClean="0">
                <a:ea typeface="Arial Unicode MS" pitchFamily="34" charset="-128"/>
                <a:cs typeface="Arial Unicode MS" pitchFamily="34" charset="-128"/>
              </a:rPr>
              <a:t>Examples: CCM Formulations</a:t>
            </a:r>
          </a:p>
        </p:txBody>
      </p:sp>
      <p:sp>
        <p:nvSpPr>
          <p:cNvPr id="1304580" name="Rectangle 4"/>
          <p:cNvSpPr>
            <a:spLocks noChangeArrowheads="1"/>
          </p:cNvSpPr>
          <p:nvPr/>
        </p:nvSpPr>
        <p:spPr bwMode="auto">
          <a:xfrm>
            <a:off x="533400" y="1143000"/>
            <a:ext cx="77724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buClr>
                <a:srgbClr val="FF9900"/>
              </a:buClr>
              <a:buSzPct val="75000"/>
              <a:buFont typeface="Wingdings" pitchFamily="2" charset="2"/>
              <a:buChar char="n"/>
            </a:pPr>
            <a:endParaRPr lang="en-US" altLang="zh-TW" sz="2400" b="1">
              <a:solidFill>
                <a:srgbClr val="CC3300"/>
              </a:solidFill>
              <a:latin typeface="Calibri" pitchFamily="34" charset="0"/>
              <a:ea typeface="Arial Unicode MS" pitchFamily="34" charset="-128"/>
              <a:cs typeface="Arial Unicode MS" pitchFamily="34" charset="-128"/>
            </a:endParaRPr>
          </a:p>
        </p:txBody>
      </p:sp>
      <p:sp>
        <p:nvSpPr>
          <p:cNvPr id="63495" name="TextBox 3"/>
          <p:cNvSpPr txBox="1">
            <a:spLocks noChangeArrowheads="1"/>
          </p:cNvSpPr>
          <p:nvPr/>
        </p:nvSpPr>
        <p:spPr bwMode="auto">
          <a:xfrm>
            <a:off x="1139825" y="1828800"/>
            <a:ext cx="6972300" cy="708025"/>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buClr>
                <a:srgbClr val="000000"/>
              </a:buClr>
              <a:buSzPct val="100000"/>
              <a:buFont typeface="Times New Roman" pitchFamily="18" charset="0"/>
              <a:buNone/>
            </a:pPr>
            <a:r>
              <a:rPr lang="en-US" sz="2000" dirty="0">
                <a:solidFill>
                  <a:srgbClr val="000000"/>
                </a:solidFill>
                <a:latin typeface="Calibri" pitchFamily="34" charset="0"/>
              </a:rPr>
              <a:t>CCMs can be viewed as a general interface to easily combine declarative domain knowledge with data driven statistical models</a:t>
            </a:r>
          </a:p>
        </p:txBody>
      </p:sp>
      <p:sp>
        <p:nvSpPr>
          <p:cNvPr id="4" name="TextBox 3"/>
          <p:cNvSpPr txBox="1">
            <a:spLocks noChangeArrowheads="1"/>
          </p:cNvSpPr>
          <p:nvPr/>
        </p:nvSpPr>
        <p:spPr bwMode="auto">
          <a:xfrm>
            <a:off x="228600" y="4241800"/>
            <a:ext cx="4191000" cy="13208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Sequential Prediction</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HMM/CRF based:</a:t>
            </a:r>
          </a:p>
          <a:p>
            <a:pPr eaLnBrk="1" hangingPunct="1"/>
            <a:r>
              <a:rPr lang="en-US" sz="2000">
                <a:solidFill>
                  <a:srgbClr val="0033CC"/>
                </a:solidFill>
                <a:latin typeface="Calibri" pitchFamily="34" charset="0"/>
              </a:rPr>
              <a:t>                     Argmax </a:t>
            </a:r>
            <a:r>
              <a:rPr lang="en-US" sz="2000">
                <a:solidFill>
                  <a:srgbClr val="0033CC"/>
                </a:solidFill>
                <a:latin typeface="Symbol" pitchFamily="18" charset="2"/>
                <a:sym typeface="Symbol" pitchFamily="18" charset="2"/>
              </a:rPr>
              <a:t></a:t>
            </a:r>
            <a:r>
              <a:rPr lang="en-US" sz="2000">
                <a:solidFill>
                  <a:srgbClr val="0033CC"/>
                </a:solidFill>
                <a:latin typeface="Calibri" pitchFamily="34" charset="0"/>
              </a:rPr>
              <a:t> </a:t>
            </a:r>
            <a:r>
              <a:rPr lang="en-US" sz="2000">
                <a:solidFill>
                  <a:srgbClr val="0033CC"/>
                </a:solidFill>
                <a:latin typeface="cmmi10" pitchFamily="34" charset="0"/>
              </a:rPr>
              <a:t>¸</a:t>
            </a:r>
            <a:r>
              <a:rPr lang="en-US" sz="2000" baseline="-25000">
                <a:solidFill>
                  <a:srgbClr val="0033CC"/>
                </a:solidFill>
                <a:latin typeface="cmmi10" pitchFamily="34" charset="0"/>
              </a:rPr>
              <a:t>ij</a:t>
            </a:r>
            <a:r>
              <a:rPr lang="en-US" sz="2000">
                <a:solidFill>
                  <a:srgbClr val="0033CC"/>
                </a:solidFill>
                <a:latin typeface="Calibri" pitchFamily="34" charset="0"/>
              </a:rPr>
              <a:t> x</a:t>
            </a:r>
            <a:r>
              <a:rPr lang="en-US" sz="2000" baseline="-25000">
                <a:solidFill>
                  <a:srgbClr val="0033CC"/>
                </a:solidFill>
                <a:latin typeface="Calibri" pitchFamily="34" charset="0"/>
              </a:rPr>
              <a:t>ij</a:t>
            </a:r>
          </a:p>
        </p:txBody>
      </p:sp>
      <p:sp>
        <p:nvSpPr>
          <p:cNvPr id="6" name="TextBox 3"/>
          <p:cNvSpPr txBox="1">
            <a:spLocks noChangeArrowheads="1"/>
          </p:cNvSpPr>
          <p:nvPr/>
        </p:nvSpPr>
        <p:spPr bwMode="auto">
          <a:xfrm>
            <a:off x="228600" y="4241800"/>
            <a:ext cx="4191000" cy="1625600"/>
          </a:xfrm>
          <a:prstGeom prst="rect">
            <a:avLst/>
          </a:prstGeom>
          <a:solidFill>
            <a:srgbClr val="FFFFCC"/>
          </a:solidFill>
          <a:ln w="9525">
            <a:solidFill>
              <a:srgbClr val="FF9900"/>
            </a:solidFill>
            <a:miter lim="800000"/>
            <a:headEnd/>
            <a:tailEnd/>
          </a:ln>
        </p:spPr>
        <p:txBody>
          <a:bodyPr>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2000">
                <a:solidFill>
                  <a:srgbClr val="FF0000"/>
                </a:solidFill>
                <a:latin typeface="Calibri" pitchFamily="34" charset="0"/>
              </a:rPr>
              <a:t>Sentence Compression/Summarization:</a:t>
            </a:r>
          </a:p>
          <a:p>
            <a:pPr eaLnBrk="1" hangingPunct="1"/>
            <a:endParaRPr lang="en-US" sz="2000">
              <a:solidFill>
                <a:srgbClr val="FF0000"/>
              </a:solidFill>
              <a:latin typeface="Calibri" pitchFamily="34" charset="0"/>
            </a:endParaRPr>
          </a:p>
          <a:p>
            <a:pPr eaLnBrk="1" hangingPunct="1"/>
            <a:r>
              <a:rPr lang="en-US" sz="2000">
                <a:solidFill>
                  <a:srgbClr val="0033CC"/>
                </a:solidFill>
                <a:latin typeface="Calibri" pitchFamily="34" charset="0"/>
              </a:rPr>
              <a:t>Language Model based:</a:t>
            </a:r>
          </a:p>
          <a:p>
            <a:pPr eaLnBrk="1" hangingPunct="1"/>
            <a:r>
              <a:rPr lang="en-US" sz="2000">
                <a:solidFill>
                  <a:srgbClr val="0033CC"/>
                </a:solidFill>
                <a:latin typeface="Calibri" pitchFamily="34" charset="0"/>
              </a:rPr>
              <a:t>                     Argmax </a:t>
            </a:r>
            <a:r>
              <a:rPr lang="en-US" sz="2000">
                <a:solidFill>
                  <a:srgbClr val="0033CC"/>
                </a:solidFill>
                <a:latin typeface="Symbol" pitchFamily="18" charset="2"/>
                <a:sym typeface="Symbol" pitchFamily="18" charset="2"/>
              </a:rPr>
              <a:t></a:t>
            </a:r>
            <a:r>
              <a:rPr lang="en-US" sz="2000">
                <a:solidFill>
                  <a:srgbClr val="0033CC"/>
                </a:solidFill>
                <a:latin typeface="Calibri" pitchFamily="34" charset="0"/>
              </a:rPr>
              <a:t> </a:t>
            </a:r>
            <a:r>
              <a:rPr lang="en-US" sz="2000">
                <a:solidFill>
                  <a:srgbClr val="0033CC"/>
                </a:solidFill>
                <a:latin typeface="cmmi10" pitchFamily="34" charset="0"/>
              </a:rPr>
              <a:t>¸</a:t>
            </a:r>
            <a:r>
              <a:rPr lang="en-US" sz="2000" baseline="-25000">
                <a:solidFill>
                  <a:srgbClr val="0033CC"/>
                </a:solidFill>
                <a:latin typeface="cmmi10" pitchFamily="34" charset="0"/>
              </a:rPr>
              <a:t>ijk</a:t>
            </a:r>
            <a:r>
              <a:rPr lang="en-US" sz="2000">
                <a:solidFill>
                  <a:srgbClr val="0033CC"/>
                </a:solidFill>
                <a:latin typeface="Calibri" pitchFamily="34" charset="0"/>
              </a:rPr>
              <a:t> x</a:t>
            </a:r>
            <a:r>
              <a:rPr lang="en-US" sz="2000" baseline="-25000">
                <a:solidFill>
                  <a:srgbClr val="0033CC"/>
                </a:solidFill>
                <a:latin typeface="Calibri" pitchFamily="34" charset="0"/>
              </a:rPr>
              <a:t>ijk</a:t>
            </a:r>
          </a:p>
        </p:txBody>
      </p:sp>
      <p:sp>
        <p:nvSpPr>
          <p:cNvPr id="7" name="TextBox 3"/>
          <p:cNvSpPr txBox="1">
            <a:spLocks noChangeArrowheads="1"/>
          </p:cNvSpPr>
          <p:nvPr/>
        </p:nvSpPr>
        <p:spPr bwMode="auto">
          <a:xfrm>
            <a:off x="266700" y="2759075"/>
            <a:ext cx="8610600" cy="1230313"/>
          </a:xfrm>
          <a:prstGeom prst="rect">
            <a:avLst/>
          </a:prstGeom>
          <a:solidFill>
            <a:srgbClr val="FFFF66"/>
          </a:solidFill>
          <a:ln w="12700">
            <a:solidFill>
              <a:srgbClr val="FF9900"/>
            </a:solidFill>
            <a:miter lim="800000"/>
            <a:headEnd/>
            <a:tailEnd/>
          </a:ln>
        </p:spPr>
        <p:txBody>
          <a:bodyPr>
            <a:spAutoFit/>
          </a:bodyPr>
          <a:lstStyle>
            <a:lvl1pPr marL="342900" indent="-342900"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lvl="1" eaLnBrk="1" hangingPunct="1"/>
            <a:r>
              <a:rPr lang="en-US">
                <a:solidFill>
                  <a:srgbClr val="000000"/>
                </a:solidFill>
                <a:latin typeface="Calibri" pitchFamily="34" charset="0"/>
              </a:rPr>
              <a:t>Formulate NLP Problems as ILP problems         (inference may be done otherwise)</a:t>
            </a:r>
          </a:p>
          <a:p>
            <a:pPr lvl="2" eaLnBrk="1" hangingPunct="1"/>
            <a:r>
              <a:rPr lang="en-US">
                <a:solidFill>
                  <a:srgbClr val="000000"/>
                </a:solidFill>
                <a:latin typeface="Calibri" pitchFamily="34" charset="0"/>
              </a:rPr>
              <a:t>	1. Sequence tagging            </a:t>
            </a:r>
            <a:r>
              <a:rPr lang="en-US">
                <a:solidFill>
                  <a:srgbClr val="0033CC"/>
                </a:solidFill>
                <a:latin typeface="Calibri" pitchFamily="34" charset="0"/>
              </a:rPr>
              <a:t>(HMM/CRF + Global constraints)</a:t>
            </a:r>
          </a:p>
          <a:p>
            <a:pPr lvl="2" eaLnBrk="1" hangingPunct="1"/>
            <a:r>
              <a:rPr lang="en-US">
                <a:solidFill>
                  <a:srgbClr val="000000"/>
                </a:solidFill>
                <a:latin typeface="Calibri" pitchFamily="34" charset="0"/>
              </a:rPr>
              <a:t>	2. Sentence Compression   </a:t>
            </a:r>
            <a:r>
              <a:rPr lang="en-US">
                <a:solidFill>
                  <a:srgbClr val="0033CC"/>
                </a:solidFill>
                <a:latin typeface="Calibri" pitchFamily="34" charset="0"/>
              </a:rPr>
              <a:t>(Language Model + Global Constraints)</a:t>
            </a:r>
          </a:p>
          <a:p>
            <a:pPr lvl="2" eaLnBrk="1" hangingPunct="1"/>
            <a:r>
              <a:rPr lang="en-US">
                <a:solidFill>
                  <a:srgbClr val="000000"/>
                </a:solidFill>
                <a:latin typeface="Calibri" pitchFamily="34" charset="0"/>
              </a:rPr>
              <a:t>	3. SRL                                      </a:t>
            </a:r>
            <a:r>
              <a:rPr lang="en-US">
                <a:solidFill>
                  <a:srgbClr val="0033CC"/>
                </a:solidFill>
                <a:latin typeface="Calibri" pitchFamily="34" charset="0"/>
              </a:rPr>
              <a:t>(Independent classifiers + Global </a:t>
            </a:r>
            <a:r>
              <a:rPr lang="en-US" sz="2000">
                <a:solidFill>
                  <a:srgbClr val="0033CC"/>
                </a:solidFill>
                <a:latin typeface="Calibri" pitchFamily="34" charset="0"/>
              </a:rPr>
              <a:t>Constraints) </a:t>
            </a:r>
          </a:p>
        </p:txBody>
      </p:sp>
      <p:sp>
        <p:nvSpPr>
          <p:cNvPr id="1304588" name="AutoShape 12"/>
          <p:cNvSpPr>
            <a:spLocks noChangeArrowheads="1"/>
          </p:cNvSpPr>
          <p:nvPr/>
        </p:nvSpPr>
        <p:spPr bwMode="auto">
          <a:xfrm>
            <a:off x="609600" y="31305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304589" name="AutoShape 13"/>
          <p:cNvSpPr>
            <a:spLocks noChangeArrowheads="1"/>
          </p:cNvSpPr>
          <p:nvPr/>
        </p:nvSpPr>
        <p:spPr bwMode="auto">
          <a:xfrm>
            <a:off x="609600" y="34226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304590" name="AutoShape 14"/>
          <p:cNvSpPr>
            <a:spLocks noChangeArrowheads="1"/>
          </p:cNvSpPr>
          <p:nvPr/>
        </p:nvSpPr>
        <p:spPr bwMode="auto">
          <a:xfrm>
            <a:off x="609600" y="3727450"/>
            <a:ext cx="533400" cy="152400"/>
          </a:xfrm>
          <a:prstGeom prst="rightArrow">
            <a:avLst>
              <a:gd name="adj1" fmla="val 50000"/>
              <a:gd name="adj2" fmla="val 87500"/>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000000"/>
              </a:solidFill>
              <a:latin typeface="Arial" charset="0"/>
              <a:cs typeface="Arial" charset="0"/>
            </a:endParaRPr>
          </a:p>
        </p:txBody>
      </p:sp>
      <p:sp>
        <p:nvSpPr>
          <p:cNvPr id="10" name="Slide Number Placeholder 9"/>
          <p:cNvSpPr>
            <a:spLocks noGrp="1"/>
          </p:cNvSpPr>
          <p:nvPr>
            <p:ph type="sldNum" sz="quarter" idx="11"/>
          </p:nvPr>
        </p:nvSpPr>
        <p:spPr/>
        <p:txBody>
          <a:bodyPr/>
          <a:lstStyle/>
          <a:p>
            <a:r>
              <a:rPr lang="en-US" altLang="zh-TW" smtClean="0">
                <a:solidFill>
                  <a:srgbClr val="000000"/>
                </a:solidFill>
              </a:rPr>
              <a:t>Page </a:t>
            </a:r>
            <a:fld id="{E8007264-EAB3-4E53-8D88-C175708AA4AD}" type="slidenum">
              <a:rPr lang="en-US" altLang="zh-TW" smtClean="0">
                <a:solidFill>
                  <a:srgbClr val="000000"/>
                </a:solidFill>
              </a:rPr>
              <a:pPr/>
              <a:t>25</a:t>
            </a:fld>
            <a:endParaRPr lang="en-US" altLang="zh-TW" dirty="0">
              <a:solidFill>
                <a:srgbClr val="000000"/>
              </a:solidFill>
            </a:endParaRPr>
          </a:p>
        </p:txBody>
      </p:sp>
      <p:sp>
        <p:nvSpPr>
          <p:cNvPr id="15" name="Rectangle 17"/>
          <p:cNvSpPr>
            <a:spLocks noChangeArrowheads="1"/>
          </p:cNvSpPr>
          <p:nvPr/>
        </p:nvSpPr>
        <p:spPr bwMode="auto">
          <a:xfrm>
            <a:off x="5105400" y="76200"/>
            <a:ext cx="3810000" cy="92333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solidFill>
                  <a:srgbClr val="000000"/>
                </a:solidFill>
                <a:latin typeface="Arial" charset="0"/>
                <a:cs typeface="Arial" charset="0"/>
              </a:rPr>
              <a:t>(</a:t>
            </a:r>
            <a:r>
              <a:rPr lang="en-US" dirty="0">
                <a:solidFill>
                  <a:srgbClr val="000000"/>
                </a:solidFill>
                <a:latin typeface="+mn-lt"/>
                <a:cs typeface="Arial" charset="0"/>
              </a:rPr>
              <a:t>Soft) constraints </a:t>
            </a:r>
            <a:r>
              <a:rPr lang="en-US" dirty="0" smtClean="0">
                <a:solidFill>
                  <a:srgbClr val="000000"/>
                </a:solidFill>
                <a:latin typeface="+mn-lt"/>
                <a:cs typeface="Arial" charset="0"/>
              </a:rPr>
              <a:t>component is more general since constraints can be declarative, non-grounded statements. </a:t>
            </a:r>
            <a:endParaRPr lang="en-US" dirty="0">
              <a:solidFill>
                <a:srgbClr val="000000"/>
              </a:solidFill>
              <a:latin typeface="+mn-lt"/>
              <a:cs typeface="Arial" charset="0"/>
            </a:endParaRPr>
          </a:p>
        </p:txBody>
      </p:sp>
      <p:sp>
        <p:nvSpPr>
          <p:cNvPr id="3" name="Rectangle 2"/>
          <p:cNvSpPr/>
          <p:nvPr/>
        </p:nvSpPr>
        <p:spPr>
          <a:xfrm>
            <a:off x="181302" y="4191000"/>
            <a:ext cx="8839200" cy="198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p:cNvSpPr>
            <a:spLocks noChangeArrowheads="1"/>
          </p:cNvSpPr>
          <p:nvPr/>
        </p:nvSpPr>
        <p:spPr bwMode="auto">
          <a:xfrm>
            <a:off x="781050" y="4065588"/>
            <a:ext cx="7581900" cy="2487612"/>
          </a:xfrm>
          <a:prstGeom prst="rect">
            <a:avLst/>
          </a:prstGeom>
          <a:solidFill>
            <a:srgbClr val="FFFFCC"/>
          </a:solidFill>
          <a:ln w="9525">
            <a:solidFill>
              <a:schemeClr val="accent2"/>
            </a:solidFill>
            <a:miter lim="800000"/>
            <a:headEnd/>
            <a:tailEnd/>
          </a:ln>
          <a:effectLst/>
          <a:extLst/>
        </p:spPr>
        <p:txBody>
          <a:bodyPr/>
          <a:lstStyle/>
          <a:p>
            <a:pPr marL="342900" indent="-342900">
              <a:lnSpc>
                <a:spcPct val="90000"/>
              </a:lnSpc>
              <a:spcBef>
                <a:spcPct val="20000"/>
              </a:spcBef>
              <a:buClr>
                <a:srgbClr val="FF9900"/>
              </a:buClr>
              <a:buSzPct val="75000"/>
              <a:buFont typeface="Wingdings" pitchFamily="2" charset="2"/>
              <a:buNone/>
            </a:pPr>
            <a:r>
              <a:rPr lang="en-US" sz="2000" b="1" dirty="0">
                <a:solidFill>
                  <a:srgbClr val="0033CC"/>
                </a:solidFill>
                <a:latin typeface="Calibri" pitchFamily="34" charset="0"/>
              </a:rPr>
              <a:t>Constrained Conditional Models Allow:</a:t>
            </a:r>
          </a:p>
          <a:p>
            <a:pPr marL="342900" indent="-342900">
              <a:lnSpc>
                <a:spcPct val="90000"/>
              </a:lnSpc>
              <a:spcBef>
                <a:spcPct val="20000"/>
              </a:spcBef>
              <a:buClr>
                <a:srgbClr val="FF9900"/>
              </a:buClr>
              <a:buSzPct val="75000"/>
              <a:buFont typeface="Wingdings" pitchFamily="2" charset="2"/>
              <a:buChar char="n"/>
            </a:pPr>
            <a:r>
              <a:rPr lang="en-US" sz="2000" b="1" dirty="0">
                <a:solidFill>
                  <a:srgbClr val="000000"/>
                </a:solidFill>
                <a:latin typeface="Calibri" pitchFamily="34" charset="0"/>
              </a:rPr>
              <a:t>Learning a simple model </a:t>
            </a:r>
            <a:r>
              <a:rPr lang="en-US" sz="2000" b="1" dirty="0" smtClean="0">
                <a:solidFill>
                  <a:srgbClr val="000000"/>
                </a:solidFill>
                <a:latin typeface="Calibri" pitchFamily="34" charset="0"/>
              </a:rPr>
              <a:t> (or multiple; or pipelines)</a:t>
            </a:r>
            <a:endParaRPr lang="en-US" sz="2000" b="1" dirty="0">
              <a:solidFill>
                <a:srgbClr val="000000"/>
              </a:solidFill>
              <a:latin typeface="Calibri" pitchFamily="34" charset="0"/>
            </a:endParaRPr>
          </a:p>
          <a:p>
            <a:pPr marL="342900" indent="-342900">
              <a:lnSpc>
                <a:spcPct val="90000"/>
              </a:lnSpc>
              <a:spcBef>
                <a:spcPct val="20000"/>
              </a:spcBef>
              <a:buClr>
                <a:srgbClr val="FF9900"/>
              </a:buClr>
              <a:buSzPct val="75000"/>
              <a:buFont typeface="Wingdings" pitchFamily="2" charset="2"/>
              <a:buChar char="n"/>
            </a:pPr>
            <a:r>
              <a:rPr lang="en-US" sz="2000" b="1" dirty="0">
                <a:solidFill>
                  <a:srgbClr val="0033CC"/>
                </a:solidFill>
                <a:latin typeface="Calibri" pitchFamily="34" charset="0"/>
              </a:rPr>
              <a:t>Make decisions with a more complex model</a:t>
            </a:r>
          </a:p>
          <a:p>
            <a:pPr marL="342900" indent="-342900">
              <a:lnSpc>
                <a:spcPct val="90000"/>
              </a:lnSpc>
              <a:spcBef>
                <a:spcPct val="20000"/>
              </a:spcBef>
              <a:buClr>
                <a:srgbClr val="FF9900"/>
              </a:buClr>
              <a:buSzPct val="75000"/>
              <a:buFont typeface="Wingdings" pitchFamily="2" charset="2"/>
              <a:buChar char="n"/>
            </a:pPr>
            <a:r>
              <a:rPr lang="en-US" sz="2000" b="1" dirty="0">
                <a:solidFill>
                  <a:srgbClr val="000000"/>
                </a:solidFill>
                <a:latin typeface="Calibri" pitchFamily="34" charset="0"/>
              </a:rPr>
              <a:t>Accomplished by directly incorporating constraints to bias/re-rank </a:t>
            </a:r>
            <a:r>
              <a:rPr lang="en-US" sz="2000" b="1" dirty="0" smtClean="0">
                <a:solidFill>
                  <a:srgbClr val="000000"/>
                </a:solidFill>
                <a:latin typeface="Calibri" pitchFamily="34" charset="0"/>
              </a:rPr>
              <a:t>global decisions composed of </a:t>
            </a:r>
            <a:r>
              <a:rPr lang="en-US" sz="2000" b="1" dirty="0">
                <a:solidFill>
                  <a:srgbClr val="000000"/>
                </a:solidFill>
                <a:latin typeface="Calibri" pitchFamily="34" charset="0"/>
              </a:rPr>
              <a:t>simpler </a:t>
            </a:r>
            <a:r>
              <a:rPr lang="en-US" sz="2000" b="1" dirty="0" smtClean="0">
                <a:solidFill>
                  <a:srgbClr val="000000"/>
                </a:solidFill>
                <a:latin typeface="Calibri" pitchFamily="34" charset="0"/>
              </a:rPr>
              <a:t>models’ decisions</a:t>
            </a:r>
          </a:p>
          <a:p>
            <a:pPr marL="342900" indent="-342900">
              <a:lnSpc>
                <a:spcPct val="90000"/>
              </a:lnSpc>
              <a:spcBef>
                <a:spcPct val="20000"/>
              </a:spcBef>
              <a:buClr>
                <a:srgbClr val="FF9900"/>
              </a:buClr>
              <a:buSzPct val="75000"/>
              <a:buFont typeface="Wingdings" pitchFamily="2" charset="2"/>
              <a:buChar char="n"/>
            </a:pPr>
            <a:r>
              <a:rPr lang="en-US" sz="2000" b="1" dirty="0" smtClean="0">
                <a:solidFill>
                  <a:srgbClr val="0033CC"/>
                </a:solidFill>
                <a:latin typeface="Calibri" pitchFamily="34" charset="0"/>
              </a:rPr>
              <a:t>More sophisticated algorithmic approaches exist to bias the output  </a:t>
            </a:r>
            <a:r>
              <a:rPr lang="en-US" sz="1600" b="1" dirty="0" smtClean="0">
                <a:latin typeface="Calibri" pitchFamily="34" charset="0"/>
              </a:rPr>
              <a:t>[CoDL: Cheng et. al 07,12</a:t>
            </a:r>
            <a:r>
              <a:rPr lang="en-US" sz="1600" b="1" dirty="0">
                <a:latin typeface="Calibri" pitchFamily="34" charset="0"/>
              </a:rPr>
              <a:t>; </a:t>
            </a:r>
            <a:r>
              <a:rPr lang="en-US" sz="1600" b="1" dirty="0" smtClean="0">
                <a:latin typeface="Calibri" pitchFamily="34" charset="0"/>
              </a:rPr>
              <a:t>PR: </a:t>
            </a:r>
            <a:r>
              <a:rPr lang="en-US" sz="1600" b="1" dirty="0" err="1" smtClean="0">
                <a:latin typeface="Calibri" pitchFamily="34" charset="0"/>
              </a:rPr>
              <a:t>Ganchev</a:t>
            </a:r>
            <a:r>
              <a:rPr lang="en-US" sz="1600" b="1" dirty="0" smtClean="0">
                <a:latin typeface="Calibri" pitchFamily="34" charset="0"/>
              </a:rPr>
              <a:t> </a:t>
            </a:r>
            <a:r>
              <a:rPr lang="en-US" sz="1600" b="1" dirty="0">
                <a:latin typeface="Calibri" pitchFamily="34" charset="0"/>
              </a:rPr>
              <a:t>et. al. </a:t>
            </a:r>
            <a:r>
              <a:rPr lang="en-US" sz="1600" b="1" dirty="0" smtClean="0">
                <a:latin typeface="Calibri" pitchFamily="34" charset="0"/>
              </a:rPr>
              <a:t>10; DecL, UEM: Samdani et. al 12] </a:t>
            </a:r>
            <a:endParaRPr lang="en-US" sz="1600" dirty="0">
              <a:latin typeface="Calibri" pitchFamily="34" charset="0"/>
            </a:endParaRPr>
          </a:p>
        </p:txBody>
      </p:sp>
    </p:spTree>
    <p:extLst>
      <p:ext uri="{BB962C8B-B14F-4D97-AF65-F5344CB8AC3E}">
        <p14:creationId xmlns:p14="http://schemas.microsoft.com/office/powerpoint/2010/main" val="232202309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499"/>
                                          </p:stCondLst>
                                        </p:cTn>
                                        <p:tgtEl>
                                          <p:spTgt spid="1304580"/>
                                        </p:tgtEl>
                                        <p:attrNameLst>
                                          <p:attrName>style.visibility</p:attrName>
                                        </p:attrNameLst>
                                      </p:cBhvr>
                                      <p:to>
                                        <p:strVal val="visible"/>
                                      </p:to>
                                    </p:se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1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par>
                                <p:cTn id="18" presetID="2" presetClass="entr" presetSubtype="8" fill="hold" grpId="0" nodeType="withEffect">
                                  <p:stCondLst>
                                    <p:cond delay="0"/>
                                  </p:stCondLst>
                                  <p:childTnLst>
                                    <p:set>
                                      <p:cBhvr>
                                        <p:cTn id="19" dur="1" fill="hold">
                                          <p:stCondLst>
                                            <p:cond delay="0"/>
                                          </p:stCondLst>
                                        </p:cTn>
                                        <p:tgtEl>
                                          <p:spTgt spid="1304588"/>
                                        </p:tgtEl>
                                        <p:attrNameLst>
                                          <p:attrName>style.visibility</p:attrName>
                                        </p:attrNameLst>
                                      </p:cBhvr>
                                      <p:to>
                                        <p:strVal val="visible"/>
                                      </p:to>
                                    </p:set>
                                    <p:anim calcmode="lin" valueType="num">
                                      <p:cBhvr additive="base">
                                        <p:cTn id="20" dur="500" fill="hold"/>
                                        <p:tgtEl>
                                          <p:spTgt spid="1304588"/>
                                        </p:tgtEl>
                                        <p:attrNameLst>
                                          <p:attrName>ppt_x</p:attrName>
                                        </p:attrNameLst>
                                      </p:cBhvr>
                                      <p:tavLst>
                                        <p:tav tm="0">
                                          <p:val>
                                            <p:strVal val="0-#ppt_w/2"/>
                                          </p:val>
                                        </p:tav>
                                        <p:tav tm="100000">
                                          <p:val>
                                            <p:strVal val="#ppt_x"/>
                                          </p:val>
                                        </p:tav>
                                      </p:tavLst>
                                    </p:anim>
                                    <p:anim calcmode="lin" valueType="num">
                                      <p:cBhvr additive="base">
                                        <p:cTn id="21" dur="500" fill="hold"/>
                                        <p:tgtEl>
                                          <p:spTgt spid="1304588"/>
                                        </p:tgtEl>
                                        <p:attrNameLst>
                                          <p:attrName>ppt_y</p:attrName>
                                        </p:attrNameLst>
                                      </p:cBhvr>
                                      <p:tavLst>
                                        <p:tav tm="0">
                                          <p:val>
                                            <p:strVal val="#ppt_y"/>
                                          </p:val>
                                        </p:tav>
                                        <p:tav tm="100000">
                                          <p:val>
                                            <p:strVal val="#ppt_y"/>
                                          </p:val>
                                        </p:tav>
                                      </p:tavLst>
                                    </p:anim>
                                  </p:childTnLst>
                                </p:cTn>
                              </p:par>
                              <p:par>
                                <p:cTn id="22" presetID="1"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childTnLst>
                                </p:cTn>
                              </p:par>
                              <p:par>
                                <p:cTn id="28" presetID="2" presetClass="entr" presetSubtype="8" fill="hold" grpId="0" nodeType="withEffect">
                                  <p:stCondLst>
                                    <p:cond delay="0"/>
                                  </p:stCondLst>
                                  <p:childTnLst>
                                    <p:set>
                                      <p:cBhvr>
                                        <p:cTn id="29" dur="1" fill="hold">
                                          <p:stCondLst>
                                            <p:cond delay="0"/>
                                          </p:stCondLst>
                                        </p:cTn>
                                        <p:tgtEl>
                                          <p:spTgt spid="1304589"/>
                                        </p:tgtEl>
                                        <p:attrNameLst>
                                          <p:attrName>style.visibility</p:attrName>
                                        </p:attrNameLst>
                                      </p:cBhvr>
                                      <p:to>
                                        <p:strVal val="visible"/>
                                      </p:to>
                                    </p:set>
                                    <p:anim calcmode="lin" valueType="num">
                                      <p:cBhvr additive="base">
                                        <p:cTn id="30" dur="500" fill="hold"/>
                                        <p:tgtEl>
                                          <p:spTgt spid="1304589"/>
                                        </p:tgtEl>
                                        <p:attrNameLst>
                                          <p:attrName>ppt_x</p:attrName>
                                        </p:attrNameLst>
                                      </p:cBhvr>
                                      <p:tavLst>
                                        <p:tav tm="0">
                                          <p:val>
                                            <p:strVal val="0-#ppt_w/2"/>
                                          </p:val>
                                        </p:tav>
                                        <p:tav tm="100000">
                                          <p:val>
                                            <p:strVal val="#ppt_x"/>
                                          </p:val>
                                        </p:tav>
                                      </p:tavLst>
                                    </p:anim>
                                    <p:anim calcmode="lin" valueType="num">
                                      <p:cBhvr additive="base">
                                        <p:cTn id="31" dur="500" fill="hold"/>
                                        <p:tgtEl>
                                          <p:spTgt spid="1304589"/>
                                        </p:tgtEl>
                                        <p:attrNameLst>
                                          <p:attrName>ppt_y</p:attrName>
                                        </p:attrNameLst>
                                      </p:cBhvr>
                                      <p:tavLst>
                                        <p:tav tm="0">
                                          <p:val>
                                            <p:strVal val="#ppt_y"/>
                                          </p:val>
                                        </p:tav>
                                        <p:tav tm="100000">
                                          <p:val>
                                            <p:strVal val="#ppt_y"/>
                                          </p:val>
                                        </p:tav>
                                      </p:tavLst>
                                    </p:anim>
                                  </p:childTnLst>
                                </p:cTn>
                              </p:par>
                              <p:par>
                                <p:cTn id="32" presetID="1" presetClass="entr" presetSubtype="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304590"/>
                                        </p:tgtEl>
                                        <p:attrNameLst>
                                          <p:attrName>style.visibility</p:attrName>
                                        </p:attrNameLst>
                                      </p:cBhvr>
                                      <p:to>
                                        <p:strVal val="visible"/>
                                      </p:to>
                                    </p:set>
                                    <p:anim calcmode="lin" valueType="num">
                                      <p:cBhvr additive="base">
                                        <p:cTn id="38" dur="500" fill="hold"/>
                                        <p:tgtEl>
                                          <p:spTgt spid="1304590"/>
                                        </p:tgtEl>
                                        <p:attrNameLst>
                                          <p:attrName>ppt_x</p:attrName>
                                        </p:attrNameLst>
                                      </p:cBhvr>
                                      <p:tavLst>
                                        <p:tav tm="0">
                                          <p:val>
                                            <p:strVal val="0-#ppt_w/2"/>
                                          </p:val>
                                        </p:tav>
                                        <p:tav tm="100000">
                                          <p:val>
                                            <p:strVal val="#ppt_x"/>
                                          </p:val>
                                        </p:tav>
                                      </p:tavLst>
                                    </p:anim>
                                    <p:anim calcmode="lin" valueType="num">
                                      <p:cBhvr additive="base">
                                        <p:cTn id="39" dur="500" fill="hold"/>
                                        <p:tgtEl>
                                          <p:spTgt spid="1304590"/>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1000" fill="hold"/>
                                        <p:tgtEl>
                                          <p:spTgt spid="15"/>
                                        </p:tgtEl>
                                        <p:attrNameLst>
                                          <p:attrName>ppt_x</p:attrName>
                                        </p:attrNameLst>
                                      </p:cBhvr>
                                      <p:tavLst>
                                        <p:tav tm="0">
                                          <p:val>
                                            <p:strVal val="1+#ppt_w/2"/>
                                          </p:val>
                                        </p:tav>
                                        <p:tav tm="100000">
                                          <p:val>
                                            <p:strVal val="#ppt_x"/>
                                          </p:val>
                                        </p:tav>
                                      </p:tavLst>
                                    </p:anim>
                                    <p:anim calcmode="lin" valueType="num">
                                      <p:cBhvr additive="base">
                                        <p:cTn id="4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P spid="1304580" grpId="0" autoUpdateAnimBg="0"/>
      <p:bldP spid="63495" grpId="0" animBg="1"/>
      <p:bldP spid="4" grpId="0" animBg="1"/>
      <p:bldP spid="6" grpId="0" animBg="1"/>
      <p:bldP spid="7" grpId="0" animBg="1"/>
      <p:bldP spid="1304588" grpId="0" animBg="1"/>
      <p:bldP spid="1304589" grpId="0" animBg="1"/>
      <p:bldP spid="1304590" grpId="0" animBg="1"/>
      <p:bldP spid="15" grpId="0" animBg="1"/>
      <p:bldP spid="3"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62" name="Rectangle 2"/>
          <p:cNvSpPr>
            <a:spLocks noGrp="1" noChangeArrowheads="1"/>
          </p:cNvSpPr>
          <p:nvPr>
            <p:ph type="body" idx="1"/>
          </p:nvPr>
        </p:nvSpPr>
        <p:spPr>
          <a:xfrm>
            <a:off x="76200" y="2743200"/>
            <a:ext cx="4267200" cy="1908175"/>
          </a:xfrm>
          <a:solidFill>
            <a:srgbClr val="FFFFCC"/>
          </a:solidFill>
          <a:ln>
            <a:solidFill>
              <a:srgbClr val="FF9900"/>
            </a:solidFill>
            <a:miter lim="800000"/>
            <a:headEnd/>
            <a:tailEnd/>
          </a:ln>
        </p:spPr>
        <p:txBody>
          <a:bodyPr lIns="0" tIns="0" rIns="0" bIns="0"/>
          <a:lstStyle/>
          <a:p>
            <a:pPr marL="377825" indent="-377825" defTabSz="1008063">
              <a:lnSpc>
                <a:spcPct val="90000"/>
              </a:lnSpc>
              <a:buFont typeface="Wingdings" pitchFamily="2" charset="2"/>
              <a:buNone/>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dirty="0"/>
              <a:t>       </a:t>
            </a:r>
            <a:r>
              <a:rPr lang="en-GB" b="1" dirty="0"/>
              <a:t>y* = </a:t>
            </a:r>
            <a:r>
              <a:rPr lang="en-GB" b="1" dirty="0" err="1"/>
              <a:t>argmax</a:t>
            </a:r>
            <a:r>
              <a:rPr lang="en-GB" b="1" baseline="-25000" dirty="0" err="1"/>
              <a:t>y</a:t>
            </a:r>
            <a:r>
              <a:rPr lang="en-GB" b="1" dirty="0"/>
              <a:t> </a:t>
            </a:r>
            <a:r>
              <a:rPr lang="en-GB" b="1" dirty="0">
                <a:latin typeface="Symbol" pitchFamily="18" charset="2"/>
                <a:sym typeface="Symbol" pitchFamily="18" charset="2"/>
              </a:rPr>
              <a:t></a:t>
            </a:r>
            <a:r>
              <a:rPr lang="en-GB" b="1" dirty="0"/>
              <a:t> </a:t>
            </a:r>
            <a:r>
              <a:rPr lang="en-GB" b="1" dirty="0" err="1"/>
              <a:t>w</a:t>
            </a:r>
            <a:r>
              <a:rPr lang="en-GB" b="1" baseline="-25000" dirty="0" err="1"/>
              <a:t>i</a:t>
            </a:r>
            <a:r>
              <a:rPr lang="en-GB" b="1" dirty="0"/>
              <a:t> </a:t>
            </a:r>
            <a:r>
              <a:rPr lang="en-GB" b="1" dirty="0">
                <a:latin typeface="cmmi10" pitchFamily="34" charset="0"/>
              </a:rPr>
              <a:t>Á</a:t>
            </a:r>
            <a:r>
              <a:rPr lang="en-GB" b="1" dirty="0"/>
              <a:t>(x; y)</a:t>
            </a:r>
          </a:p>
          <a:p>
            <a:pPr marL="377825" indent="-377825" defTabSz="1008063">
              <a:lnSpc>
                <a:spcPct val="90000"/>
              </a:lnSpc>
              <a:buFont typeface="Wingdings" pitchFamily="2" charset="2"/>
              <a:buNone/>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dirty="0"/>
              <a:t> </a:t>
            </a: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dirty="0"/>
              <a:t>Linear objective functions </a:t>
            </a:r>
          </a:p>
          <a:p>
            <a:pPr marL="377825" indent="-377825" defTabSz="1008063">
              <a:lnSpc>
                <a:spcPct val="90000"/>
              </a:lnSpc>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dirty="0"/>
              <a:t>Typically </a:t>
            </a:r>
            <a:r>
              <a:rPr lang="en-GB" sz="2000" dirty="0">
                <a:latin typeface="cmmi10" pitchFamily="34" charset="0"/>
              </a:rPr>
              <a:t>Á</a:t>
            </a:r>
            <a:r>
              <a:rPr lang="en-GB" sz="2000" dirty="0"/>
              <a:t>(</a:t>
            </a:r>
            <a:r>
              <a:rPr lang="en-GB" sz="2000" dirty="0" err="1"/>
              <a:t>x,y</a:t>
            </a:r>
            <a:r>
              <a:rPr lang="en-GB" sz="2000" dirty="0"/>
              <a:t>) will be local functions, or </a:t>
            </a:r>
            <a:r>
              <a:rPr lang="en-GB" sz="2000" dirty="0">
                <a:latin typeface="cmmi10" pitchFamily="34" charset="0"/>
              </a:rPr>
              <a:t>Á</a:t>
            </a:r>
            <a:r>
              <a:rPr lang="en-GB" sz="2000" dirty="0"/>
              <a:t>(</a:t>
            </a:r>
            <a:r>
              <a:rPr lang="en-GB" sz="2000" dirty="0" err="1"/>
              <a:t>x,y</a:t>
            </a:r>
            <a:r>
              <a:rPr lang="en-GB" sz="2000" dirty="0"/>
              <a:t>) = </a:t>
            </a:r>
            <a:r>
              <a:rPr lang="en-GB" sz="2000" dirty="0">
                <a:latin typeface="cmmi10" pitchFamily="34" charset="0"/>
              </a:rPr>
              <a:t>Á</a:t>
            </a:r>
            <a:r>
              <a:rPr lang="en-GB" sz="2000" dirty="0"/>
              <a:t>(x)</a:t>
            </a:r>
            <a:r>
              <a:rPr lang="en-GB" sz="2000" dirty="0">
                <a:solidFill>
                  <a:srgbClr val="0000FF"/>
                </a:solidFill>
              </a:rPr>
              <a:t>  </a:t>
            </a:r>
          </a:p>
        </p:txBody>
      </p:sp>
      <p:sp>
        <p:nvSpPr>
          <p:cNvPr id="1269763" name="Rectangle 3"/>
          <p:cNvSpPr>
            <a:spLocks noGrp="1" noChangeArrowheads="1"/>
          </p:cNvSpPr>
          <p:nvPr>
            <p:ph type="title"/>
          </p:nvPr>
        </p:nvSpPr>
        <p:spPr/>
        <p:txBody>
          <a:bodyPr/>
          <a:lstStyle/>
          <a:p>
            <a:r>
              <a:rPr lang="en-US" altLang="zh-TW" dirty="0" smtClean="0">
                <a:ea typeface="Arial Unicode MS" pitchFamily="34" charset="-128"/>
                <a:cs typeface="Arial Unicode MS" pitchFamily="34" charset="-128"/>
              </a:rPr>
              <a:t>Context (3) : Constrained </a:t>
            </a:r>
            <a:r>
              <a:rPr lang="en-US" altLang="zh-TW" dirty="0">
                <a:ea typeface="Arial Unicode MS" pitchFamily="34" charset="-128"/>
                <a:cs typeface="Arial Unicode MS" pitchFamily="34" charset="-128"/>
              </a:rPr>
              <a:t>Conditional Models</a:t>
            </a:r>
          </a:p>
        </p:txBody>
      </p:sp>
      <p:grpSp>
        <p:nvGrpSpPr>
          <p:cNvPr id="1269764" name="Group 4"/>
          <p:cNvGrpSpPr>
            <a:grpSpLocks/>
          </p:cNvGrpSpPr>
          <p:nvPr/>
        </p:nvGrpSpPr>
        <p:grpSpPr bwMode="auto">
          <a:xfrm>
            <a:off x="4876800" y="1219200"/>
            <a:ext cx="3792538" cy="1371600"/>
            <a:chOff x="3072" y="816"/>
            <a:chExt cx="2389" cy="1200"/>
          </a:xfrm>
        </p:grpSpPr>
        <p:sp>
          <p:nvSpPr>
            <p:cNvPr id="1269765" name="Oval 5"/>
            <p:cNvSpPr>
              <a:spLocks noChangeArrowheads="1"/>
            </p:cNvSpPr>
            <p:nvPr/>
          </p:nvSpPr>
          <p:spPr bwMode="auto">
            <a:xfrm>
              <a:off x="4713" y="1248"/>
              <a:ext cx="230"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7</a:t>
              </a:r>
            </a:p>
          </p:txBody>
        </p:sp>
        <p:grpSp>
          <p:nvGrpSpPr>
            <p:cNvPr id="1269766" name="Group 6"/>
            <p:cNvGrpSpPr>
              <a:grpSpLocks/>
            </p:cNvGrpSpPr>
            <p:nvPr/>
          </p:nvGrpSpPr>
          <p:grpSpPr bwMode="auto">
            <a:xfrm>
              <a:off x="3072" y="816"/>
              <a:ext cx="2389" cy="816"/>
              <a:chOff x="1477" y="816"/>
              <a:chExt cx="3984" cy="816"/>
            </a:xfrm>
          </p:grpSpPr>
          <p:sp>
            <p:nvSpPr>
              <p:cNvPr id="1269767" name="Oval 7"/>
              <p:cNvSpPr>
                <a:spLocks noChangeArrowheads="1"/>
              </p:cNvSpPr>
              <p:nvPr/>
            </p:nvSpPr>
            <p:spPr bwMode="auto">
              <a:xfrm>
                <a:off x="1477"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4</a:t>
                </a:r>
              </a:p>
            </p:txBody>
          </p:sp>
          <p:sp>
            <p:nvSpPr>
              <p:cNvPr id="1269768" name="Oval 8"/>
              <p:cNvSpPr>
                <a:spLocks noChangeArrowheads="1"/>
              </p:cNvSpPr>
              <p:nvPr/>
            </p:nvSpPr>
            <p:spPr bwMode="auto">
              <a:xfrm>
                <a:off x="2485"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5</a:t>
                </a:r>
              </a:p>
            </p:txBody>
          </p:sp>
          <p:sp>
            <p:nvSpPr>
              <p:cNvPr id="1269769" name="Oval 9"/>
              <p:cNvSpPr>
                <a:spLocks noChangeArrowheads="1"/>
              </p:cNvSpPr>
              <p:nvPr/>
            </p:nvSpPr>
            <p:spPr bwMode="auto">
              <a:xfrm>
                <a:off x="3349"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6</a:t>
                </a:r>
              </a:p>
            </p:txBody>
          </p:sp>
          <p:sp>
            <p:nvSpPr>
              <p:cNvPr id="1269770" name="Oval 10"/>
              <p:cNvSpPr>
                <a:spLocks noChangeArrowheads="1"/>
              </p:cNvSpPr>
              <p:nvPr/>
            </p:nvSpPr>
            <p:spPr bwMode="auto">
              <a:xfrm>
                <a:off x="5077"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8</a:t>
                </a:r>
              </a:p>
            </p:txBody>
          </p:sp>
          <p:sp>
            <p:nvSpPr>
              <p:cNvPr id="1269771" name="Oval 11"/>
              <p:cNvSpPr>
                <a:spLocks noChangeArrowheads="1"/>
              </p:cNvSpPr>
              <p:nvPr/>
            </p:nvSpPr>
            <p:spPr bwMode="auto">
              <a:xfrm>
                <a:off x="210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1</a:t>
                </a:r>
              </a:p>
            </p:txBody>
          </p:sp>
          <p:sp>
            <p:nvSpPr>
              <p:cNvPr id="1269772" name="Oval 12"/>
              <p:cNvSpPr>
                <a:spLocks noChangeArrowheads="1"/>
              </p:cNvSpPr>
              <p:nvPr/>
            </p:nvSpPr>
            <p:spPr bwMode="auto">
              <a:xfrm>
                <a:off x="354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2</a:t>
                </a:r>
              </a:p>
            </p:txBody>
          </p:sp>
          <p:sp>
            <p:nvSpPr>
              <p:cNvPr id="1269773" name="Oval 13"/>
              <p:cNvSpPr>
                <a:spLocks noChangeArrowheads="1"/>
              </p:cNvSpPr>
              <p:nvPr/>
            </p:nvSpPr>
            <p:spPr bwMode="auto">
              <a:xfrm>
                <a:off x="498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3</a:t>
                </a:r>
              </a:p>
            </p:txBody>
          </p:sp>
        </p:grpSp>
        <p:sp>
          <p:nvSpPr>
            <p:cNvPr id="1269774" name="Oval 14"/>
            <p:cNvSpPr>
              <a:spLocks noChangeArrowheads="1"/>
            </p:cNvSpPr>
            <p:nvPr/>
          </p:nvSpPr>
          <p:spPr bwMode="auto">
            <a:xfrm>
              <a:off x="4547" y="1392"/>
              <a:ext cx="58"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75" name="Oval 15"/>
            <p:cNvSpPr>
              <a:spLocks noChangeArrowheads="1"/>
            </p:cNvSpPr>
            <p:nvPr/>
          </p:nvSpPr>
          <p:spPr bwMode="auto">
            <a:xfrm>
              <a:off x="4720" y="1392"/>
              <a:ext cx="57"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76" name="Oval 16"/>
            <p:cNvSpPr>
              <a:spLocks noChangeArrowheads="1"/>
            </p:cNvSpPr>
            <p:nvPr/>
          </p:nvSpPr>
          <p:spPr bwMode="auto">
            <a:xfrm>
              <a:off x="4869" y="1392"/>
              <a:ext cx="57"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77" name="Oval 17"/>
            <p:cNvSpPr>
              <a:spLocks noChangeArrowheads="1"/>
            </p:cNvSpPr>
            <p:nvPr/>
          </p:nvSpPr>
          <p:spPr bwMode="auto">
            <a:xfrm>
              <a:off x="5065" y="1392"/>
              <a:ext cx="57"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78" name="Oval 18"/>
            <p:cNvSpPr>
              <a:spLocks noChangeArrowheads="1"/>
            </p:cNvSpPr>
            <p:nvPr/>
          </p:nvSpPr>
          <p:spPr bwMode="auto">
            <a:xfrm>
              <a:off x="3281" y="1920"/>
              <a:ext cx="57"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79" name="Oval 19"/>
            <p:cNvSpPr>
              <a:spLocks noChangeArrowheads="1"/>
            </p:cNvSpPr>
            <p:nvPr/>
          </p:nvSpPr>
          <p:spPr bwMode="auto">
            <a:xfrm>
              <a:off x="3442" y="1920"/>
              <a:ext cx="58"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0" name="Oval 20"/>
            <p:cNvSpPr>
              <a:spLocks noChangeArrowheads="1"/>
            </p:cNvSpPr>
            <p:nvPr/>
          </p:nvSpPr>
          <p:spPr bwMode="auto">
            <a:xfrm>
              <a:off x="3604" y="1920"/>
              <a:ext cx="58"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1" name="Oval 21"/>
            <p:cNvSpPr>
              <a:spLocks noChangeArrowheads="1"/>
            </p:cNvSpPr>
            <p:nvPr/>
          </p:nvSpPr>
          <p:spPr bwMode="auto">
            <a:xfrm>
              <a:off x="3766" y="1920"/>
              <a:ext cx="58"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2" name="Oval 22"/>
            <p:cNvSpPr>
              <a:spLocks noChangeArrowheads="1"/>
            </p:cNvSpPr>
            <p:nvPr/>
          </p:nvSpPr>
          <p:spPr bwMode="auto">
            <a:xfrm>
              <a:off x="3928" y="1920"/>
              <a:ext cx="58"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3" name="Oval 23"/>
            <p:cNvSpPr>
              <a:spLocks noChangeArrowheads="1"/>
            </p:cNvSpPr>
            <p:nvPr/>
          </p:nvSpPr>
          <p:spPr bwMode="auto">
            <a:xfrm>
              <a:off x="4090" y="1920"/>
              <a:ext cx="57"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4" name="Oval 24"/>
            <p:cNvSpPr>
              <a:spLocks noChangeArrowheads="1"/>
            </p:cNvSpPr>
            <p:nvPr/>
          </p:nvSpPr>
          <p:spPr bwMode="auto">
            <a:xfrm>
              <a:off x="4252" y="1920"/>
              <a:ext cx="57"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5" name="Oval 25"/>
            <p:cNvSpPr>
              <a:spLocks noChangeArrowheads="1"/>
            </p:cNvSpPr>
            <p:nvPr/>
          </p:nvSpPr>
          <p:spPr bwMode="auto">
            <a:xfrm>
              <a:off x="4414" y="1920"/>
              <a:ext cx="57"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786" name="Oval 26"/>
            <p:cNvSpPr>
              <a:spLocks noChangeArrowheads="1"/>
            </p:cNvSpPr>
            <p:nvPr/>
          </p:nvSpPr>
          <p:spPr bwMode="auto">
            <a:xfrm>
              <a:off x="4575" y="1920"/>
              <a:ext cx="58"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69787" name="Group 27"/>
          <p:cNvGrpSpPr>
            <a:grpSpLocks/>
          </p:cNvGrpSpPr>
          <p:nvPr/>
        </p:nvGrpSpPr>
        <p:grpSpPr bwMode="auto">
          <a:xfrm>
            <a:off x="585788" y="1219200"/>
            <a:ext cx="3792537" cy="1371600"/>
            <a:chOff x="1477" y="816"/>
            <a:chExt cx="3984" cy="1200"/>
          </a:xfrm>
        </p:grpSpPr>
        <p:sp>
          <p:nvSpPr>
            <p:cNvPr id="1269788" name="Oval 28"/>
            <p:cNvSpPr>
              <a:spLocks noChangeArrowheads="1"/>
            </p:cNvSpPr>
            <p:nvPr/>
          </p:nvSpPr>
          <p:spPr bwMode="auto">
            <a:xfrm>
              <a:off x="4213"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7</a:t>
              </a:r>
            </a:p>
          </p:txBody>
        </p:sp>
        <p:grpSp>
          <p:nvGrpSpPr>
            <p:cNvPr id="1269789" name="Group 29"/>
            <p:cNvGrpSpPr>
              <a:grpSpLocks/>
            </p:cNvGrpSpPr>
            <p:nvPr/>
          </p:nvGrpSpPr>
          <p:grpSpPr bwMode="auto">
            <a:xfrm>
              <a:off x="1477" y="816"/>
              <a:ext cx="3984" cy="816"/>
              <a:chOff x="1477" y="816"/>
              <a:chExt cx="3984" cy="816"/>
            </a:xfrm>
          </p:grpSpPr>
          <p:sp>
            <p:nvSpPr>
              <p:cNvPr id="1269790" name="Oval 30"/>
              <p:cNvSpPr>
                <a:spLocks noChangeArrowheads="1"/>
              </p:cNvSpPr>
              <p:nvPr/>
            </p:nvSpPr>
            <p:spPr bwMode="auto">
              <a:xfrm>
                <a:off x="1477"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4</a:t>
                </a:r>
              </a:p>
            </p:txBody>
          </p:sp>
          <p:sp>
            <p:nvSpPr>
              <p:cNvPr id="1269791" name="Oval 31"/>
              <p:cNvSpPr>
                <a:spLocks noChangeArrowheads="1"/>
              </p:cNvSpPr>
              <p:nvPr/>
            </p:nvSpPr>
            <p:spPr bwMode="auto">
              <a:xfrm>
                <a:off x="2485"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5</a:t>
                </a:r>
              </a:p>
            </p:txBody>
          </p:sp>
          <p:sp>
            <p:nvSpPr>
              <p:cNvPr id="1269792" name="Oval 32"/>
              <p:cNvSpPr>
                <a:spLocks noChangeArrowheads="1"/>
              </p:cNvSpPr>
              <p:nvPr/>
            </p:nvSpPr>
            <p:spPr bwMode="auto">
              <a:xfrm>
                <a:off x="3349"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6</a:t>
                </a:r>
              </a:p>
            </p:txBody>
          </p:sp>
          <p:sp>
            <p:nvSpPr>
              <p:cNvPr id="1269793" name="Oval 33"/>
              <p:cNvSpPr>
                <a:spLocks noChangeArrowheads="1"/>
              </p:cNvSpPr>
              <p:nvPr/>
            </p:nvSpPr>
            <p:spPr bwMode="auto">
              <a:xfrm>
                <a:off x="5077" y="1248"/>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009900"/>
                    </a:solidFill>
                    <a:latin typeface="Times New Roman" pitchFamily="18" charset="0"/>
                    <a:ea typeface="Arial Unicode MS" pitchFamily="34" charset="-128"/>
                    <a:cs typeface="Arial Unicode MS" pitchFamily="34" charset="-128"/>
                  </a:rPr>
                  <a:t>y</a:t>
                </a:r>
                <a:r>
                  <a:rPr lang="en-US" altLang="zh-TW" sz="2400" baseline="-25000">
                    <a:solidFill>
                      <a:srgbClr val="009900"/>
                    </a:solidFill>
                    <a:latin typeface="Times New Roman" pitchFamily="18" charset="0"/>
                    <a:ea typeface="Arial Unicode MS" pitchFamily="34" charset="-128"/>
                    <a:cs typeface="Arial Unicode MS" pitchFamily="34" charset="-128"/>
                  </a:rPr>
                  <a:t>8</a:t>
                </a:r>
              </a:p>
            </p:txBody>
          </p:sp>
          <p:sp>
            <p:nvSpPr>
              <p:cNvPr id="1269794" name="Oval 34"/>
              <p:cNvSpPr>
                <a:spLocks noChangeArrowheads="1"/>
              </p:cNvSpPr>
              <p:nvPr/>
            </p:nvSpPr>
            <p:spPr bwMode="auto">
              <a:xfrm>
                <a:off x="210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1</a:t>
                </a:r>
              </a:p>
            </p:txBody>
          </p:sp>
          <p:sp>
            <p:nvSpPr>
              <p:cNvPr id="1269795" name="Oval 35"/>
              <p:cNvSpPr>
                <a:spLocks noChangeArrowheads="1"/>
              </p:cNvSpPr>
              <p:nvPr/>
            </p:nvSpPr>
            <p:spPr bwMode="auto">
              <a:xfrm>
                <a:off x="354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2</a:t>
                </a:r>
              </a:p>
            </p:txBody>
          </p:sp>
          <p:sp>
            <p:nvSpPr>
              <p:cNvPr id="1269796" name="Oval 36"/>
              <p:cNvSpPr>
                <a:spLocks noChangeArrowheads="1"/>
              </p:cNvSpPr>
              <p:nvPr/>
            </p:nvSpPr>
            <p:spPr bwMode="auto">
              <a:xfrm>
                <a:off x="4981" y="816"/>
                <a:ext cx="384" cy="384"/>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2400">
                    <a:solidFill>
                      <a:srgbClr val="800080"/>
                    </a:solidFill>
                    <a:latin typeface="Times New Roman" pitchFamily="18" charset="0"/>
                    <a:ea typeface="Arial Unicode MS" pitchFamily="34" charset="-128"/>
                    <a:cs typeface="Arial Unicode MS" pitchFamily="34" charset="-128"/>
                  </a:rPr>
                  <a:t>y</a:t>
                </a:r>
                <a:r>
                  <a:rPr lang="en-US" altLang="zh-TW" sz="2400" baseline="-25000">
                    <a:solidFill>
                      <a:srgbClr val="800080"/>
                    </a:solidFill>
                    <a:latin typeface="Times New Roman" pitchFamily="18" charset="0"/>
                    <a:ea typeface="Arial Unicode MS" pitchFamily="34" charset="-128"/>
                    <a:cs typeface="Arial Unicode MS" pitchFamily="34" charset="-128"/>
                  </a:rPr>
                  <a:t>3</a:t>
                </a:r>
              </a:p>
            </p:txBody>
          </p:sp>
        </p:grpSp>
        <p:grpSp>
          <p:nvGrpSpPr>
            <p:cNvPr id="1269797" name="Group 37"/>
            <p:cNvGrpSpPr>
              <a:grpSpLocks/>
            </p:cNvGrpSpPr>
            <p:nvPr/>
          </p:nvGrpSpPr>
          <p:grpSpPr bwMode="auto">
            <a:xfrm>
              <a:off x="3936" y="1392"/>
              <a:ext cx="960" cy="192"/>
              <a:chOff x="3936" y="1392"/>
              <a:chExt cx="960" cy="192"/>
            </a:xfrm>
          </p:grpSpPr>
          <p:grpSp>
            <p:nvGrpSpPr>
              <p:cNvPr id="1269798" name="Group 38"/>
              <p:cNvGrpSpPr>
                <a:grpSpLocks/>
              </p:cNvGrpSpPr>
              <p:nvPr/>
            </p:nvGrpSpPr>
            <p:grpSpPr bwMode="auto">
              <a:xfrm>
                <a:off x="3984" y="1440"/>
                <a:ext cx="864" cy="144"/>
                <a:chOff x="624" y="2016"/>
                <a:chExt cx="2448" cy="144"/>
              </a:xfrm>
            </p:grpSpPr>
            <p:sp>
              <p:nvSpPr>
                <p:cNvPr id="1269799" name="Line 39"/>
                <p:cNvSpPr>
                  <a:spLocks noChangeShapeType="1"/>
                </p:cNvSpPr>
                <p:nvPr/>
              </p:nvSpPr>
              <p:spPr bwMode="auto">
                <a:xfrm>
                  <a:off x="624" y="2016"/>
                  <a:ext cx="2448" cy="0"/>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00" name="Line 40"/>
                <p:cNvSpPr>
                  <a:spLocks noChangeShapeType="1"/>
                </p:cNvSpPr>
                <p:nvPr/>
              </p:nvSpPr>
              <p:spPr bwMode="auto">
                <a:xfrm>
                  <a:off x="624" y="2016"/>
                  <a:ext cx="0" cy="144"/>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01" name="Line 41"/>
                <p:cNvSpPr>
                  <a:spLocks noChangeShapeType="1"/>
                </p:cNvSpPr>
                <p:nvPr/>
              </p:nvSpPr>
              <p:spPr bwMode="auto">
                <a:xfrm>
                  <a:off x="1440" y="2016"/>
                  <a:ext cx="0" cy="144"/>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02" name="Line 42"/>
                <p:cNvSpPr>
                  <a:spLocks noChangeShapeType="1"/>
                </p:cNvSpPr>
                <p:nvPr/>
              </p:nvSpPr>
              <p:spPr bwMode="auto">
                <a:xfrm>
                  <a:off x="2160" y="2016"/>
                  <a:ext cx="0" cy="144"/>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03" name="Line 43"/>
                <p:cNvSpPr>
                  <a:spLocks noChangeShapeType="1"/>
                </p:cNvSpPr>
                <p:nvPr/>
              </p:nvSpPr>
              <p:spPr bwMode="auto">
                <a:xfrm>
                  <a:off x="3072" y="2016"/>
                  <a:ext cx="0" cy="144"/>
                </a:xfrm>
                <a:prstGeom prst="line">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269804" name="Oval 44"/>
              <p:cNvSpPr>
                <a:spLocks noChangeArrowheads="1"/>
              </p:cNvSpPr>
              <p:nvPr/>
            </p:nvSpPr>
            <p:spPr bwMode="auto">
              <a:xfrm>
                <a:off x="3936" y="139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05" name="Oval 45"/>
              <p:cNvSpPr>
                <a:spLocks noChangeArrowheads="1"/>
              </p:cNvSpPr>
              <p:nvPr/>
            </p:nvSpPr>
            <p:spPr bwMode="auto">
              <a:xfrm>
                <a:off x="4224" y="139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06" name="Oval 46"/>
              <p:cNvSpPr>
                <a:spLocks noChangeArrowheads="1"/>
              </p:cNvSpPr>
              <p:nvPr/>
            </p:nvSpPr>
            <p:spPr bwMode="auto">
              <a:xfrm>
                <a:off x="4473" y="139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07" name="Oval 47"/>
              <p:cNvSpPr>
                <a:spLocks noChangeArrowheads="1"/>
              </p:cNvSpPr>
              <p:nvPr/>
            </p:nvSpPr>
            <p:spPr bwMode="auto">
              <a:xfrm>
                <a:off x="4800" y="1392"/>
                <a:ext cx="96" cy="9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269808" name="Group 48"/>
            <p:cNvGrpSpPr>
              <a:grpSpLocks/>
            </p:cNvGrpSpPr>
            <p:nvPr/>
          </p:nvGrpSpPr>
          <p:grpSpPr bwMode="auto">
            <a:xfrm>
              <a:off x="1728" y="1200"/>
              <a:ext cx="2352" cy="816"/>
              <a:chOff x="1728" y="1200"/>
              <a:chExt cx="2352" cy="816"/>
            </a:xfrm>
          </p:grpSpPr>
          <p:sp>
            <p:nvSpPr>
              <p:cNvPr id="1269809" name="Oval 49"/>
              <p:cNvSpPr>
                <a:spLocks noChangeArrowheads="1"/>
              </p:cNvSpPr>
              <p:nvPr/>
            </p:nvSpPr>
            <p:spPr bwMode="auto">
              <a:xfrm>
                <a:off x="182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0" name="Oval 50"/>
              <p:cNvSpPr>
                <a:spLocks noChangeArrowheads="1"/>
              </p:cNvSpPr>
              <p:nvPr/>
            </p:nvSpPr>
            <p:spPr bwMode="auto">
              <a:xfrm>
                <a:off x="209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1" name="Oval 51"/>
              <p:cNvSpPr>
                <a:spLocks noChangeArrowheads="1"/>
              </p:cNvSpPr>
              <p:nvPr/>
            </p:nvSpPr>
            <p:spPr bwMode="auto">
              <a:xfrm>
                <a:off x="236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2" name="Oval 52"/>
              <p:cNvSpPr>
                <a:spLocks noChangeArrowheads="1"/>
              </p:cNvSpPr>
              <p:nvPr/>
            </p:nvSpPr>
            <p:spPr bwMode="auto">
              <a:xfrm>
                <a:off x="263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3" name="Oval 53"/>
              <p:cNvSpPr>
                <a:spLocks noChangeArrowheads="1"/>
              </p:cNvSpPr>
              <p:nvPr/>
            </p:nvSpPr>
            <p:spPr bwMode="auto">
              <a:xfrm>
                <a:off x="290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4" name="Oval 54"/>
              <p:cNvSpPr>
                <a:spLocks noChangeArrowheads="1"/>
              </p:cNvSpPr>
              <p:nvPr/>
            </p:nvSpPr>
            <p:spPr bwMode="auto">
              <a:xfrm>
                <a:off x="317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5" name="Oval 55"/>
              <p:cNvSpPr>
                <a:spLocks noChangeArrowheads="1"/>
              </p:cNvSpPr>
              <p:nvPr/>
            </p:nvSpPr>
            <p:spPr bwMode="auto">
              <a:xfrm>
                <a:off x="344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6" name="Oval 56"/>
              <p:cNvSpPr>
                <a:spLocks noChangeArrowheads="1"/>
              </p:cNvSpPr>
              <p:nvPr/>
            </p:nvSpPr>
            <p:spPr bwMode="auto">
              <a:xfrm>
                <a:off x="371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7" name="Oval 57"/>
              <p:cNvSpPr>
                <a:spLocks noChangeArrowheads="1"/>
              </p:cNvSpPr>
              <p:nvPr/>
            </p:nvSpPr>
            <p:spPr bwMode="auto">
              <a:xfrm>
                <a:off x="3984" y="1920"/>
                <a:ext cx="96" cy="9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9818" name="Line 58"/>
              <p:cNvSpPr>
                <a:spLocks noChangeShapeType="1"/>
              </p:cNvSpPr>
              <p:nvPr/>
            </p:nvSpPr>
            <p:spPr bwMode="auto">
              <a:xfrm>
                <a:off x="1728" y="1632"/>
                <a:ext cx="144"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19" name="Line 59"/>
              <p:cNvSpPr>
                <a:spLocks noChangeShapeType="1"/>
              </p:cNvSpPr>
              <p:nvPr/>
            </p:nvSpPr>
            <p:spPr bwMode="auto">
              <a:xfrm>
                <a:off x="1728" y="1632"/>
                <a:ext cx="384"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20" name="Line 60"/>
              <p:cNvSpPr>
                <a:spLocks noChangeShapeType="1"/>
              </p:cNvSpPr>
              <p:nvPr/>
            </p:nvSpPr>
            <p:spPr bwMode="auto">
              <a:xfrm>
                <a:off x="1728" y="1632"/>
                <a:ext cx="1200" cy="2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21" name="Line 61"/>
              <p:cNvSpPr>
                <a:spLocks noChangeShapeType="1"/>
              </p:cNvSpPr>
              <p:nvPr/>
            </p:nvSpPr>
            <p:spPr bwMode="auto">
              <a:xfrm flipH="1">
                <a:off x="2160" y="1200"/>
                <a:ext cx="144"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22" name="Line 62"/>
              <p:cNvSpPr>
                <a:spLocks noChangeShapeType="1"/>
              </p:cNvSpPr>
              <p:nvPr/>
            </p:nvSpPr>
            <p:spPr bwMode="auto">
              <a:xfrm>
                <a:off x="2304" y="1200"/>
                <a:ext cx="96" cy="7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269823" name="Group 63"/>
            <p:cNvGrpSpPr>
              <a:grpSpLocks/>
            </p:cNvGrpSpPr>
            <p:nvPr/>
          </p:nvGrpSpPr>
          <p:grpSpPr bwMode="auto">
            <a:xfrm>
              <a:off x="2592" y="1104"/>
              <a:ext cx="2592" cy="672"/>
              <a:chOff x="2592" y="1104"/>
              <a:chExt cx="2592" cy="672"/>
            </a:xfrm>
          </p:grpSpPr>
          <p:grpSp>
            <p:nvGrpSpPr>
              <p:cNvPr id="1269824" name="Group 64"/>
              <p:cNvGrpSpPr>
                <a:grpSpLocks/>
              </p:cNvGrpSpPr>
              <p:nvPr/>
            </p:nvGrpSpPr>
            <p:grpSpPr bwMode="auto">
              <a:xfrm>
                <a:off x="2592" y="1632"/>
                <a:ext cx="192" cy="144"/>
                <a:chOff x="624" y="1536"/>
                <a:chExt cx="192" cy="144"/>
              </a:xfrm>
            </p:grpSpPr>
            <p:sp>
              <p:nvSpPr>
                <p:cNvPr id="1269825" name="Line 65"/>
                <p:cNvSpPr>
                  <a:spLocks noChangeShapeType="1"/>
                </p:cNvSpPr>
                <p:nvPr/>
              </p:nvSpPr>
              <p:spPr bwMode="auto">
                <a:xfrm flipH="1">
                  <a:off x="624"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26" name="Line 66"/>
                <p:cNvSpPr>
                  <a:spLocks noChangeShapeType="1"/>
                </p:cNvSpPr>
                <p:nvPr/>
              </p:nvSpPr>
              <p:spPr bwMode="auto">
                <a:xfrm>
                  <a:off x="720" y="153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27" name="Line 67"/>
                <p:cNvSpPr>
                  <a:spLocks noChangeShapeType="1"/>
                </p:cNvSpPr>
                <p:nvPr/>
              </p:nvSpPr>
              <p:spPr bwMode="auto">
                <a:xfrm>
                  <a:off x="720"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269828" name="Group 68"/>
              <p:cNvGrpSpPr>
                <a:grpSpLocks/>
              </p:cNvGrpSpPr>
              <p:nvPr/>
            </p:nvGrpSpPr>
            <p:grpSpPr bwMode="auto">
              <a:xfrm rot="-18928343">
                <a:off x="4896" y="1104"/>
                <a:ext cx="192" cy="144"/>
                <a:chOff x="624" y="1536"/>
                <a:chExt cx="192" cy="144"/>
              </a:xfrm>
            </p:grpSpPr>
            <p:sp>
              <p:nvSpPr>
                <p:cNvPr id="1269829" name="Line 69"/>
                <p:cNvSpPr>
                  <a:spLocks noChangeShapeType="1"/>
                </p:cNvSpPr>
                <p:nvPr/>
              </p:nvSpPr>
              <p:spPr bwMode="auto">
                <a:xfrm flipH="1">
                  <a:off x="624"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0" name="Line 70"/>
                <p:cNvSpPr>
                  <a:spLocks noChangeShapeType="1"/>
                </p:cNvSpPr>
                <p:nvPr/>
              </p:nvSpPr>
              <p:spPr bwMode="auto">
                <a:xfrm>
                  <a:off x="720" y="153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1" name="Line 71"/>
                <p:cNvSpPr>
                  <a:spLocks noChangeShapeType="1"/>
                </p:cNvSpPr>
                <p:nvPr/>
              </p:nvSpPr>
              <p:spPr bwMode="auto">
                <a:xfrm>
                  <a:off x="720"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269832" name="Group 72"/>
              <p:cNvGrpSpPr>
                <a:grpSpLocks/>
              </p:cNvGrpSpPr>
              <p:nvPr/>
            </p:nvGrpSpPr>
            <p:grpSpPr bwMode="auto">
              <a:xfrm rot="2040450">
                <a:off x="4992" y="1536"/>
                <a:ext cx="192" cy="144"/>
                <a:chOff x="624" y="1536"/>
                <a:chExt cx="192" cy="144"/>
              </a:xfrm>
            </p:grpSpPr>
            <p:sp>
              <p:nvSpPr>
                <p:cNvPr id="1269833" name="Line 73"/>
                <p:cNvSpPr>
                  <a:spLocks noChangeShapeType="1"/>
                </p:cNvSpPr>
                <p:nvPr/>
              </p:nvSpPr>
              <p:spPr bwMode="auto">
                <a:xfrm flipH="1">
                  <a:off x="624"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4" name="Line 74"/>
                <p:cNvSpPr>
                  <a:spLocks noChangeShapeType="1"/>
                </p:cNvSpPr>
                <p:nvPr/>
              </p:nvSpPr>
              <p:spPr bwMode="auto">
                <a:xfrm>
                  <a:off x="720" y="153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5" name="Line 75"/>
                <p:cNvSpPr>
                  <a:spLocks noChangeShapeType="1"/>
                </p:cNvSpPr>
                <p:nvPr/>
              </p:nvSpPr>
              <p:spPr bwMode="auto">
                <a:xfrm>
                  <a:off x="720"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269836" name="Group 76"/>
              <p:cNvGrpSpPr>
                <a:grpSpLocks/>
              </p:cNvGrpSpPr>
              <p:nvPr/>
            </p:nvGrpSpPr>
            <p:grpSpPr bwMode="auto">
              <a:xfrm>
                <a:off x="3408" y="1632"/>
                <a:ext cx="192" cy="144"/>
                <a:chOff x="624" y="1536"/>
                <a:chExt cx="192" cy="144"/>
              </a:xfrm>
            </p:grpSpPr>
            <p:sp>
              <p:nvSpPr>
                <p:cNvPr id="1269837" name="Line 77"/>
                <p:cNvSpPr>
                  <a:spLocks noChangeShapeType="1"/>
                </p:cNvSpPr>
                <p:nvPr/>
              </p:nvSpPr>
              <p:spPr bwMode="auto">
                <a:xfrm flipH="1">
                  <a:off x="624"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8" name="Line 78"/>
                <p:cNvSpPr>
                  <a:spLocks noChangeShapeType="1"/>
                </p:cNvSpPr>
                <p:nvPr/>
              </p:nvSpPr>
              <p:spPr bwMode="auto">
                <a:xfrm>
                  <a:off x="720" y="1536"/>
                  <a:ext cx="0"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39" name="Line 79"/>
                <p:cNvSpPr>
                  <a:spLocks noChangeShapeType="1"/>
                </p:cNvSpPr>
                <p:nvPr/>
              </p:nvSpPr>
              <p:spPr bwMode="auto">
                <a:xfrm>
                  <a:off x="720" y="1536"/>
                  <a:ext cx="96"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pSp>
          <p:nvGrpSpPr>
            <p:cNvPr id="1269840" name="Group 80"/>
            <p:cNvGrpSpPr>
              <a:grpSpLocks/>
            </p:cNvGrpSpPr>
            <p:nvPr/>
          </p:nvGrpSpPr>
          <p:grpSpPr bwMode="auto">
            <a:xfrm>
              <a:off x="1776" y="960"/>
              <a:ext cx="1776" cy="384"/>
              <a:chOff x="1776" y="960"/>
              <a:chExt cx="1776" cy="384"/>
            </a:xfrm>
          </p:grpSpPr>
          <p:sp>
            <p:nvSpPr>
              <p:cNvPr id="1269841" name="Line 81"/>
              <p:cNvSpPr>
                <a:spLocks noChangeShapeType="1"/>
              </p:cNvSpPr>
              <p:nvPr/>
            </p:nvSpPr>
            <p:spPr bwMode="auto">
              <a:xfrm>
                <a:off x="2496" y="960"/>
                <a:ext cx="1056" cy="9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42" name="Line 82"/>
              <p:cNvSpPr>
                <a:spLocks noChangeShapeType="1"/>
              </p:cNvSpPr>
              <p:nvPr/>
            </p:nvSpPr>
            <p:spPr bwMode="auto">
              <a:xfrm>
                <a:off x="2448" y="1104"/>
                <a:ext cx="144"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43" name="Line 83"/>
              <p:cNvSpPr>
                <a:spLocks noChangeShapeType="1"/>
              </p:cNvSpPr>
              <p:nvPr/>
            </p:nvSpPr>
            <p:spPr bwMode="auto">
              <a:xfrm flipV="1">
                <a:off x="1776" y="1056"/>
                <a:ext cx="336"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44" name="Line 84"/>
              <p:cNvSpPr>
                <a:spLocks noChangeShapeType="1"/>
              </p:cNvSpPr>
              <p:nvPr/>
            </p:nvSpPr>
            <p:spPr bwMode="auto">
              <a:xfrm flipV="1">
                <a:off x="2832" y="1104"/>
                <a:ext cx="720"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sp>
        <p:nvSpPr>
          <p:cNvPr id="1269845" name="Text Box 85"/>
          <p:cNvSpPr txBox="1">
            <a:spLocks noChangeArrowheads="1"/>
          </p:cNvSpPr>
          <p:nvPr/>
        </p:nvSpPr>
        <p:spPr bwMode="auto">
          <a:xfrm>
            <a:off x="914400" y="990600"/>
            <a:ext cx="3124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a:t>Conditional Markov Random Field</a:t>
            </a:r>
          </a:p>
        </p:txBody>
      </p:sp>
      <p:sp>
        <p:nvSpPr>
          <p:cNvPr id="1269846" name="Text Box 86"/>
          <p:cNvSpPr txBox="1">
            <a:spLocks noChangeArrowheads="1"/>
          </p:cNvSpPr>
          <p:nvPr/>
        </p:nvSpPr>
        <p:spPr bwMode="auto">
          <a:xfrm>
            <a:off x="5867400" y="990600"/>
            <a:ext cx="20574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b="1"/>
              <a:t>Constraints Network</a:t>
            </a:r>
          </a:p>
        </p:txBody>
      </p:sp>
      <p:sp>
        <p:nvSpPr>
          <p:cNvPr id="1269847" name="Rectangle 87"/>
          <p:cNvSpPr>
            <a:spLocks noChangeArrowheads="1"/>
          </p:cNvSpPr>
          <p:nvPr/>
        </p:nvSpPr>
        <p:spPr bwMode="auto">
          <a:xfrm>
            <a:off x="4495800" y="2743200"/>
            <a:ext cx="4648200" cy="1905000"/>
          </a:xfrm>
          <a:prstGeom prst="rect">
            <a:avLst/>
          </a:prstGeom>
          <a:solidFill>
            <a:srgbClr val="FFFFCC"/>
          </a:solid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377825" indent="-377825" defTabSz="1008063">
              <a:lnSpc>
                <a:spcPct val="80000"/>
              </a:lnSpc>
              <a:spcBef>
                <a:spcPct val="20000"/>
              </a:spcBef>
              <a:buClr>
                <a:schemeClr val="bg2"/>
              </a:buClr>
              <a:buSzPct val="75000"/>
              <a:buFont typeface="Wingdings" pitchFamily="2" charset="2"/>
              <a:buNone/>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latin typeface="Symbol" pitchFamily="18" charset="2"/>
                <a:sym typeface="Symbol" pitchFamily="18" charset="2"/>
              </a:rPr>
              <a:t>           -  </a:t>
            </a:r>
            <a:r>
              <a:rPr lang="en-GB" sz="2400" b="1">
                <a:latin typeface="Symbol" pitchFamily="18" charset="2"/>
                <a:sym typeface="Symbol" pitchFamily="18" charset="2"/>
              </a:rPr>
              <a:t></a:t>
            </a:r>
            <a:r>
              <a:rPr lang="en-GB" sz="2400" b="1" baseline="-25000">
                <a:latin typeface="Calibri" pitchFamily="34" charset="0"/>
                <a:sym typeface="Symbol" pitchFamily="18" charset="2"/>
              </a:rPr>
              <a:t>i</a:t>
            </a:r>
            <a:r>
              <a:rPr lang="en-GB" sz="2400" b="1">
                <a:latin typeface="Calibri" pitchFamily="34" charset="0"/>
              </a:rPr>
              <a:t> </a:t>
            </a:r>
            <a:r>
              <a:rPr lang="en-GB" sz="2400" b="1">
                <a:latin typeface="cmmi10" pitchFamily="34" charset="0"/>
              </a:rPr>
              <a:t>½</a:t>
            </a:r>
            <a:r>
              <a:rPr lang="en-GB" sz="2400" b="1" baseline="-25000">
                <a:latin typeface="Calibri" pitchFamily="34" charset="0"/>
              </a:rPr>
              <a:t>i</a:t>
            </a:r>
            <a:r>
              <a:rPr lang="en-GB" sz="2400" b="1">
                <a:latin typeface="Calibri" pitchFamily="34" charset="0"/>
              </a:rPr>
              <a:t> d</a:t>
            </a:r>
            <a:r>
              <a:rPr lang="en-GB" sz="2400" b="1" baseline="-25000">
                <a:latin typeface="Calibri" pitchFamily="34" charset="0"/>
              </a:rPr>
              <a:t>C</a:t>
            </a:r>
            <a:r>
              <a:rPr lang="en-GB" sz="2400" b="1">
                <a:latin typeface="Calibri" pitchFamily="34" charset="0"/>
              </a:rPr>
              <a:t>(x,y)</a:t>
            </a:r>
          </a:p>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endParaRPr lang="en-GB" sz="2400" b="1">
              <a:latin typeface="Calibri" pitchFamily="34" charset="0"/>
            </a:endParaRPr>
          </a:p>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latin typeface="Calibri" pitchFamily="34" charset="0"/>
              </a:rPr>
              <a:t>Expressive constraints over output variables </a:t>
            </a:r>
          </a:p>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latin typeface="Calibri" pitchFamily="34" charset="0"/>
              </a:rPr>
              <a:t>Soft, weighted constraints </a:t>
            </a:r>
          </a:p>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latin typeface="Calibri" pitchFamily="34" charset="0"/>
              </a:rPr>
              <a:t>Specified declaratively as FOL formulae</a:t>
            </a:r>
          </a:p>
        </p:txBody>
      </p:sp>
      <p:sp>
        <p:nvSpPr>
          <p:cNvPr id="1269848" name="Rectangle 88"/>
          <p:cNvSpPr>
            <a:spLocks noChangeArrowheads="1"/>
          </p:cNvSpPr>
          <p:nvPr/>
        </p:nvSpPr>
        <p:spPr bwMode="auto">
          <a:xfrm>
            <a:off x="381000" y="4724400"/>
            <a:ext cx="82296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400">
                <a:latin typeface="Calibri" pitchFamily="34" charset="0"/>
              </a:rPr>
              <a:t>Clearly, there is a joint probability distribution that represents this </a:t>
            </a:r>
            <a:r>
              <a:rPr lang="en-GB" sz="2400">
                <a:solidFill>
                  <a:srgbClr val="0033CC"/>
                </a:solidFill>
                <a:latin typeface="Calibri" pitchFamily="34" charset="0"/>
              </a:rPr>
              <a:t>mixed</a:t>
            </a:r>
            <a:r>
              <a:rPr lang="en-GB" sz="2400">
                <a:latin typeface="Calibri" pitchFamily="34" charset="0"/>
              </a:rPr>
              <a:t> model. </a:t>
            </a:r>
          </a:p>
          <a:p>
            <a:pPr marL="377825" indent="-377825" defTabSz="1008063">
              <a:lnSpc>
                <a:spcPct val="80000"/>
              </a:lnSpc>
              <a:spcBef>
                <a:spcPct val="20000"/>
              </a:spcBef>
              <a:buClr>
                <a:schemeClr val="bg2"/>
              </a:buClr>
              <a:buSzPct val="75000"/>
              <a:buFont typeface="Wingdings" pitchFamily="2" charset="2"/>
              <a:buChar char="n"/>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400">
                <a:solidFill>
                  <a:srgbClr val="FF0000"/>
                </a:solidFill>
                <a:latin typeface="Calibri" pitchFamily="34" charset="0"/>
              </a:rPr>
              <a:t>We would like to: </a:t>
            </a:r>
          </a:p>
          <a:p>
            <a:pPr marL="819150" lvl="1" indent="-315913" defTabSz="1008063">
              <a:lnSpc>
                <a:spcPct val="80000"/>
              </a:lnSpc>
              <a:spcBef>
                <a:spcPct val="20000"/>
              </a:spcBef>
              <a:buClr>
                <a:schemeClr val="accent2"/>
              </a:buClr>
              <a:buSzPct val="80000"/>
              <a:buFont typeface="Wingdings" pitchFamily="2" charset="2"/>
              <a:buChar char="¨"/>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solidFill>
                  <a:srgbClr val="FF0000"/>
                </a:solidFill>
                <a:latin typeface="Calibri" pitchFamily="34" charset="0"/>
              </a:rPr>
              <a:t>Learn</a:t>
            </a:r>
            <a:r>
              <a:rPr lang="en-GB" sz="2000">
                <a:latin typeface="Calibri" pitchFamily="34" charset="0"/>
              </a:rPr>
              <a:t> a simple model </a:t>
            </a:r>
            <a:r>
              <a:rPr lang="en-GB" sz="2000">
                <a:solidFill>
                  <a:srgbClr val="FF0000"/>
                </a:solidFill>
                <a:latin typeface="Calibri" pitchFamily="34" charset="0"/>
              </a:rPr>
              <a:t>or </a:t>
            </a:r>
            <a:r>
              <a:rPr lang="en-GB" sz="2000">
                <a:latin typeface="Calibri" pitchFamily="34" charset="0"/>
              </a:rPr>
              <a:t>several </a:t>
            </a:r>
            <a:r>
              <a:rPr lang="en-GB" sz="2000" u="sng">
                <a:solidFill>
                  <a:srgbClr val="FF0000"/>
                </a:solidFill>
                <a:latin typeface="Calibri" pitchFamily="34" charset="0"/>
              </a:rPr>
              <a:t>simple</a:t>
            </a:r>
            <a:r>
              <a:rPr lang="en-GB" sz="2000" u="sng">
                <a:latin typeface="Calibri" pitchFamily="34" charset="0"/>
              </a:rPr>
              <a:t> models</a:t>
            </a:r>
          </a:p>
          <a:p>
            <a:pPr marL="819150" lvl="1" indent="-315913" defTabSz="1008063">
              <a:lnSpc>
                <a:spcPct val="80000"/>
              </a:lnSpc>
              <a:spcBef>
                <a:spcPct val="20000"/>
              </a:spcBef>
              <a:buClr>
                <a:schemeClr val="accent2"/>
              </a:buClr>
              <a:buSzPct val="80000"/>
              <a:buFont typeface="Wingdings" pitchFamily="2" charset="2"/>
              <a:buChar char="¨"/>
              <a:tabLst>
                <a:tab pos="446088" algn="l"/>
                <a:tab pos="895350" algn="l"/>
                <a:tab pos="1344613" algn="l"/>
                <a:tab pos="1793875" algn="l"/>
                <a:tab pos="2243138" algn="l"/>
                <a:tab pos="2690813" algn="l"/>
                <a:tab pos="3141663" algn="l"/>
                <a:tab pos="3590925" algn="l"/>
                <a:tab pos="4040188" algn="l"/>
                <a:tab pos="4487863" algn="l"/>
                <a:tab pos="4938713" algn="l"/>
                <a:tab pos="5387975" algn="l"/>
                <a:tab pos="5835650" algn="l"/>
                <a:tab pos="6284913" algn="l"/>
                <a:tab pos="6735763" algn="l"/>
                <a:tab pos="7185025" algn="l"/>
                <a:tab pos="7632700" algn="l"/>
                <a:tab pos="8083550" algn="l"/>
                <a:tab pos="8532813" algn="l"/>
                <a:tab pos="8980488" algn="l"/>
              </a:tabLst>
            </a:pPr>
            <a:r>
              <a:rPr lang="en-GB" sz="2000">
                <a:solidFill>
                  <a:srgbClr val="FF0000"/>
                </a:solidFill>
                <a:latin typeface="Calibri" pitchFamily="34" charset="0"/>
              </a:rPr>
              <a:t>Make decisions</a:t>
            </a:r>
            <a:r>
              <a:rPr lang="en-GB" sz="2000">
                <a:latin typeface="Calibri" pitchFamily="34" charset="0"/>
              </a:rPr>
              <a:t> with respect to a </a:t>
            </a:r>
            <a:r>
              <a:rPr lang="en-GB" sz="2000" u="sng">
                <a:solidFill>
                  <a:srgbClr val="FF0000"/>
                </a:solidFill>
                <a:latin typeface="Calibri" pitchFamily="34" charset="0"/>
              </a:rPr>
              <a:t>complex</a:t>
            </a:r>
            <a:r>
              <a:rPr lang="en-GB" sz="2000" u="sng">
                <a:latin typeface="Calibri" pitchFamily="34" charset="0"/>
              </a:rPr>
              <a:t> model</a:t>
            </a:r>
            <a:r>
              <a:rPr lang="en-GB" sz="2000">
                <a:latin typeface="Calibri" pitchFamily="34" charset="0"/>
              </a:rPr>
              <a:t>                 </a:t>
            </a:r>
            <a:endParaRPr lang="en-GB">
              <a:latin typeface="Calibri" pitchFamily="34" charset="0"/>
            </a:endParaRPr>
          </a:p>
        </p:txBody>
      </p:sp>
      <p:sp>
        <p:nvSpPr>
          <p:cNvPr id="1269849" name="Freeform 89"/>
          <p:cNvSpPr>
            <a:spLocks/>
          </p:cNvSpPr>
          <p:nvPr/>
        </p:nvSpPr>
        <p:spPr bwMode="auto">
          <a:xfrm>
            <a:off x="5853113" y="1219200"/>
            <a:ext cx="990600" cy="317500"/>
          </a:xfrm>
          <a:custGeom>
            <a:avLst/>
            <a:gdLst>
              <a:gd name="T0" fmla="*/ 0 w 624"/>
              <a:gd name="T1" fmla="*/ 152 h 200"/>
              <a:gd name="T2" fmla="*/ 288 w 624"/>
              <a:gd name="T3" fmla="*/ 8 h 200"/>
              <a:gd name="T4" fmla="*/ 624 w 624"/>
              <a:gd name="T5" fmla="*/ 200 h 200"/>
            </a:gdLst>
            <a:ahLst/>
            <a:cxnLst>
              <a:cxn ang="0">
                <a:pos x="T0" y="T1"/>
              </a:cxn>
              <a:cxn ang="0">
                <a:pos x="T2" y="T3"/>
              </a:cxn>
              <a:cxn ang="0">
                <a:pos x="T4" y="T5"/>
              </a:cxn>
            </a:cxnLst>
            <a:rect l="0" t="0" r="r" b="b"/>
            <a:pathLst>
              <a:path w="624" h="200">
                <a:moveTo>
                  <a:pt x="0" y="152"/>
                </a:moveTo>
                <a:cubicBezTo>
                  <a:pt x="92" y="76"/>
                  <a:pt x="184" y="0"/>
                  <a:pt x="288" y="8"/>
                </a:cubicBezTo>
                <a:cubicBezTo>
                  <a:pt x="392" y="16"/>
                  <a:pt x="568" y="168"/>
                  <a:pt x="624" y="200"/>
                </a:cubicBezTo>
              </a:path>
            </a:pathLst>
          </a:custGeom>
          <a:noFill/>
          <a:ln w="38100" cmpd="sng">
            <a:solidFill>
              <a:srgbClr val="0033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50" name="Freeform 90"/>
          <p:cNvSpPr>
            <a:spLocks/>
          </p:cNvSpPr>
          <p:nvPr/>
        </p:nvSpPr>
        <p:spPr bwMode="auto">
          <a:xfrm>
            <a:off x="5029200" y="1309688"/>
            <a:ext cx="457200" cy="368300"/>
          </a:xfrm>
          <a:custGeom>
            <a:avLst/>
            <a:gdLst>
              <a:gd name="T0" fmla="*/ 0 w 288"/>
              <a:gd name="T1" fmla="*/ 280 h 280"/>
              <a:gd name="T2" fmla="*/ 48 w 288"/>
              <a:gd name="T3" fmla="*/ 40 h 280"/>
              <a:gd name="T4" fmla="*/ 288 w 288"/>
              <a:gd name="T5" fmla="*/ 40 h 280"/>
            </a:gdLst>
            <a:ahLst/>
            <a:cxnLst>
              <a:cxn ang="0">
                <a:pos x="T0" y="T1"/>
              </a:cxn>
              <a:cxn ang="0">
                <a:pos x="T2" y="T3"/>
              </a:cxn>
              <a:cxn ang="0">
                <a:pos x="T4" y="T5"/>
              </a:cxn>
            </a:cxnLst>
            <a:rect l="0" t="0" r="r" b="b"/>
            <a:pathLst>
              <a:path w="288" h="280">
                <a:moveTo>
                  <a:pt x="0" y="280"/>
                </a:moveTo>
                <a:cubicBezTo>
                  <a:pt x="0" y="180"/>
                  <a:pt x="0" y="80"/>
                  <a:pt x="48" y="40"/>
                </a:cubicBezTo>
                <a:cubicBezTo>
                  <a:pt x="96" y="0"/>
                  <a:pt x="248" y="40"/>
                  <a:pt x="288" y="40"/>
                </a:cubicBezTo>
              </a:path>
            </a:pathLst>
          </a:custGeom>
          <a:noFill/>
          <a:ln w="38100" cmpd="sng">
            <a:solidFill>
              <a:srgbClr val="0033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51" name="Freeform 91"/>
          <p:cNvSpPr>
            <a:spLocks/>
          </p:cNvSpPr>
          <p:nvPr/>
        </p:nvSpPr>
        <p:spPr bwMode="auto">
          <a:xfrm>
            <a:off x="7743825" y="1428750"/>
            <a:ext cx="457200" cy="304800"/>
          </a:xfrm>
          <a:custGeom>
            <a:avLst/>
            <a:gdLst>
              <a:gd name="T0" fmla="*/ 336 w 336"/>
              <a:gd name="T1" fmla="*/ 0 h 144"/>
              <a:gd name="T2" fmla="*/ 0 w 336"/>
              <a:gd name="T3" fmla="*/ 144 h 144"/>
            </a:gdLst>
            <a:ahLst/>
            <a:cxnLst>
              <a:cxn ang="0">
                <a:pos x="T0" y="T1"/>
              </a:cxn>
              <a:cxn ang="0">
                <a:pos x="T2" y="T3"/>
              </a:cxn>
            </a:cxnLst>
            <a:rect l="0" t="0" r="r" b="b"/>
            <a:pathLst>
              <a:path w="336" h="144">
                <a:moveTo>
                  <a:pt x="336" y="0"/>
                </a:moveTo>
                <a:cubicBezTo>
                  <a:pt x="196" y="60"/>
                  <a:pt x="56" y="120"/>
                  <a:pt x="0" y="144"/>
                </a:cubicBezTo>
              </a:path>
            </a:pathLst>
          </a:custGeom>
          <a:noFill/>
          <a:ln w="381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52" name="Freeform 92"/>
          <p:cNvSpPr>
            <a:spLocks/>
          </p:cNvSpPr>
          <p:nvPr/>
        </p:nvSpPr>
        <p:spPr bwMode="auto">
          <a:xfrm>
            <a:off x="6096000" y="1600200"/>
            <a:ext cx="1447800" cy="152400"/>
          </a:xfrm>
          <a:custGeom>
            <a:avLst/>
            <a:gdLst>
              <a:gd name="T0" fmla="*/ 1056 w 1056"/>
              <a:gd name="T1" fmla="*/ 96 h 96"/>
              <a:gd name="T2" fmla="*/ 192 w 1056"/>
              <a:gd name="T3" fmla="*/ 0 h 96"/>
              <a:gd name="T4" fmla="*/ 0 w 1056"/>
              <a:gd name="T5" fmla="*/ 96 h 96"/>
            </a:gdLst>
            <a:ahLst/>
            <a:cxnLst>
              <a:cxn ang="0">
                <a:pos x="T0" y="T1"/>
              </a:cxn>
              <a:cxn ang="0">
                <a:pos x="T2" y="T3"/>
              </a:cxn>
              <a:cxn ang="0">
                <a:pos x="T4" y="T5"/>
              </a:cxn>
            </a:cxnLst>
            <a:rect l="0" t="0" r="r" b="b"/>
            <a:pathLst>
              <a:path w="1056" h="96">
                <a:moveTo>
                  <a:pt x="1056" y="96"/>
                </a:moveTo>
                <a:cubicBezTo>
                  <a:pt x="712" y="48"/>
                  <a:pt x="368" y="0"/>
                  <a:pt x="192" y="0"/>
                </a:cubicBezTo>
                <a:cubicBezTo>
                  <a:pt x="16" y="0"/>
                  <a:pt x="8" y="48"/>
                  <a:pt x="0" y="96"/>
                </a:cubicBezTo>
              </a:path>
            </a:pathLst>
          </a:custGeom>
          <a:noFill/>
          <a:ln w="381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53" name="Freeform 93"/>
          <p:cNvSpPr>
            <a:spLocks/>
          </p:cNvSpPr>
          <p:nvPr/>
        </p:nvSpPr>
        <p:spPr bwMode="auto">
          <a:xfrm>
            <a:off x="5257800" y="1676400"/>
            <a:ext cx="581025" cy="228600"/>
          </a:xfrm>
          <a:custGeom>
            <a:avLst/>
            <a:gdLst>
              <a:gd name="T0" fmla="*/ 336 w 336"/>
              <a:gd name="T1" fmla="*/ 144 h 144"/>
              <a:gd name="T2" fmla="*/ 192 w 336"/>
              <a:gd name="T3" fmla="*/ 0 h 144"/>
              <a:gd name="T4" fmla="*/ 0 w 336"/>
              <a:gd name="T5" fmla="*/ 144 h 144"/>
            </a:gdLst>
            <a:ahLst/>
            <a:cxnLst>
              <a:cxn ang="0">
                <a:pos x="T0" y="T1"/>
              </a:cxn>
              <a:cxn ang="0">
                <a:pos x="T2" y="T3"/>
              </a:cxn>
              <a:cxn ang="0">
                <a:pos x="T4" y="T5"/>
              </a:cxn>
            </a:cxnLst>
            <a:rect l="0" t="0" r="r" b="b"/>
            <a:pathLst>
              <a:path w="336" h="144">
                <a:moveTo>
                  <a:pt x="336" y="144"/>
                </a:moveTo>
                <a:cubicBezTo>
                  <a:pt x="292" y="72"/>
                  <a:pt x="248" y="0"/>
                  <a:pt x="192" y="0"/>
                </a:cubicBezTo>
                <a:cubicBezTo>
                  <a:pt x="136" y="0"/>
                  <a:pt x="32" y="120"/>
                  <a:pt x="0" y="144"/>
                </a:cubicBezTo>
              </a:path>
            </a:pathLst>
          </a:custGeom>
          <a:noFill/>
          <a:ln w="38100" cmpd="sng">
            <a:solidFill>
              <a:schemeClr val="bg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69854" name="Rectangle 94"/>
          <p:cNvSpPr>
            <a:spLocks noChangeArrowheads="1"/>
          </p:cNvSpPr>
          <p:nvPr/>
        </p:nvSpPr>
        <p:spPr bwMode="auto">
          <a:xfrm>
            <a:off x="3276600" y="5062538"/>
            <a:ext cx="5715000" cy="650875"/>
          </a:xfrm>
          <a:prstGeom prst="rect">
            <a:avLst/>
          </a:prstGeom>
          <a:solidFill>
            <a:srgbClr val="FFFF66"/>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t>Key difference from MLNs</a:t>
            </a:r>
            <a:r>
              <a:rPr lang="en-US" dirty="0"/>
              <a:t> which provide a concise definition of a model, but the whole joint one.</a:t>
            </a:r>
          </a:p>
        </p:txBody>
      </p:sp>
      <p:sp>
        <p:nvSpPr>
          <p:cNvPr id="2" name="Slide Number Placeholder 1"/>
          <p:cNvSpPr>
            <a:spLocks noGrp="1"/>
          </p:cNvSpPr>
          <p:nvPr>
            <p:ph type="sldNum" sz="quarter" idx="11"/>
          </p:nvPr>
        </p:nvSpPr>
        <p:spPr/>
        <p:txBody>
          <a:bodyPr/>
          <a:lstStyle/>
          <a:p>
            <a:r>
              <a:rPr lang="en-US" altLang="zh-TW" smtClean="0"/>
              <a:t>1: </a:t>
            </a:r>
            <a:fld id="{E8007264-EAB3-4E53-8D88-C175708AA4AD}" type="slidenum">
              <a:rPr lang="en-US" altLang="zh-TW" smtClean="0"/>
              <a:pPr/>
              <a:t>26</a:t>
            </a:fld>
            <a:endParaRPr lang="en-US" altLang="zh-TW"/>
          </a:p>
        </p:txBody>
      </p:sp>
    </p:spTree>
    <p:extLst>
      <p:ext uri="{BB962C8B-B14F-4D97-AF65-F5344CB8AC3E}">
        <p14:creationId xmlns:p14="http://schemas.microsoft.com/office/powerpoint/2010/main" val="1208093509"/>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69787"/>
                                        </p:tgtEl>
                                        <p:attrNameLst>
                                          <p:attrName>style.visibility</p:attrName>
                                        </p:attrNameLst>
                                      </p:cBhvr>
                                      <p:to>
                                        <p:strVal val="visible"/>
                                      </p:to>
                                    </p:set>
                                  </p:childTnLst>
                                </p:cTn>
                              </p:par>
                              <p:par>
                                <p:cTn id="7" presetID="4" presetClass="entr" presetSubtype="16" fill="hold" grpId="0" nodeType="withEffect">
                                  <p:stCondLst>
                                    <p:cond delay="0"/>
                                  </p:stCondLst>
                                  <p:childTnLst>
                                    <p:set>
                                      <p:cBhvr>
                                        <p:cTn id="8" dur="1" fill="hold">
                                          <p:stCondLst>
                                            <p:cond delay="0"/>
                                          </p:stCondLst>
                                        </p:cTn>
                                        <p:tgtEl>
                                          <p:spTgt spid="1269845"/>
                                        </p:tgtEl>
                                        <p:attrNameLst>
                                          <p:attrName>style.visibility</p:attrName>
                                        </p:attrNameLst>
                                      </p:cBhvr>
                                      <p:to>
                                        <p:strVal val="visible"/>
                                      </p:to>
                                    </p:set>
                                    <p:animEffect transition="in" filter="box(in)">
                                      <p:cBhvr>
                                        <p:cTn id="9" dur="2000"/>
                                        <p:tgtEl>
                                          <p:spTgt spid="126984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269762">
                                            <p:bg/>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269762">
                                            <p:txEl>
                                              <p:pRg st="0" end="0"/>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269762">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269762">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69762">
                                            <p:txEl>
                                              <p:pRg st="3" end="3"/>
                                            </p:txEl>
                                          </p:spTgt>
                                        </p:tgtEl>
                                        <p:attrNameLst>
                                          <p:attrName>style.visibility</p:attrName>
                                        </p:attrNameLst>
                                      </p:cBhvr>
                                      <p:to>
                                        <p:strVal val="visible"/>
                                      </p:to>
                                    </p:se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nodeType="clickEffect">
                                  <p:stCondLst>
                                    <p:cond delay="0"/>
                                  </p:stCondLst>
                                  <p:childTnLst>
                                    <p:set>
                                      <p:cBhvr>
                                        <p:cTn id="25" dur="1" fill="hold">
                                          <p:stCondLst>
                                            <p:cond delay="0"/>
                                          </p:stCondLst>
                                        </p:cTn>
                                        <p:tgtEl>
                                          <p:spTgt spid="126976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2698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26985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26985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26985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269853"/>
                                        </p:tgtEl>
                                        <p:attrNameLst>
                                          <p:attrName>style.visibility</p:attrName>
                                        </p:attrNameLst>
                                      </p:cBhvr>
                                      <p:to>
                                        <p:strVal val="visible"/>
                                      </p:to>
                                    </p:set>
                                  </p:childTnLst>
                                </p:cTn>
                              </p:par>
                              <p:par>
                                <p:cTn id="36" presetID="4" presetClass="entr" presetSubtype="16" fill="hold" grpId="0" nodeType="withEffect">
                                  <p:stCondLst>
                                    <p:cond delay="0"/>
                                  </p:stCondLst>
                                  <p:childTnLst>
                                    <p:set>
                                      <p:cBhvr>
                                        <p:cTn id="37" dur="1" fill="hold">
                                          <p:stCondLst>
                                            <p:cond delay="0"/>
                                          </p:stCondLst>
                                        </p:cTn>
                                        <p:tgtEl>
                                          <p:spTgt spid="1269846"/>
                                        </p:tgtEl>
                                        <p:attrNameLst>
                                          <p:attrName>style.visibility</p:attrName>
                                        </p:attrNameLst>
                                      </p:cBhvr>
                                      <p:to>
                                        <p:strVal val="visible"/>
                                      </p:to>
                                    </p:set>
                                    <p:animEffect transition="in" filter="box(in)">
                                      <p:cBhvr>
                                        <p:cTn id="38" dur="2000"/>
                                        <p:tgtEl>
                                          <p:spTgt spid="1269846"/>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69847"/>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269848">
                                            <p:txEl>
                                              <p:pRg st="0" end="0"/>
                                            </p:txEl>
                                          </p:spTgt>
                                        </p:tgtEl>
                                        <p:attrNameLst>
                                          <p:attrName>style.visibility</p:attrName>
                                        </p:attrNameLst>
                                      </p:cBhvr>
                                      <p:to>
                                        <p:strVal val="visible"/>
                                      </p:to>
                                    </p:set>
                                    <p:animEffect transition="in" filter="blinds(horizontal)">
                                      <p:cBhvr>
                                        <p:cTn id="47" dur="1000"/>
                                        <p:tgtEl>
                                          <p:spTgt spid="1269848">
                                            <p:txEl>
                                              <p:pRg st="0" end="0"/>
                                            </p:txEl>
                                          </p:spTgt>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1269848">
                                            <p:txEl>
                                              <p:pRg st="1" end="1"/>
                                            </p:txEl>
                                          </p:spTgt>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1269848">
                                            <p:txEl>
                                              <p:pRg st="2" end="2"/>
                                            </p:txEl>
                                          </p:spTgt>
                                        </p:tgtEl>
                                        <p:attrNameLst>
                                          <p:attrName>style.visibility</p:attrName>
                                        </p:attrNameLst>
                                      </p:cBhvr>
                                      <p:to>
                                        <p:strVal val="visible"/>
                                      </p:to>
                                    </p:set>
                                  </p:childTnLst>
                                </p:cTn>
                              </p:par>
                              <p:par>
                                <p:cTn id="54" presetID="1" presetClass="entr" presetSubtype="0" fill="hold" nodeType="withEffect">
                                  <p:stCondLst>
                                    <p:cond delay="0"/>
                                  </p:stCondLst>
                                  <p:childTnLst>
                                    <p:set>
                                      <p:cBhvr>
                                        <p:cTn id="55" dur="1" fill="hold">
                                          <p:stCondLst>
                                            <p:cond delay="0"/>
                                          </p:stCondLst>
                                        </p:cTn>
                                        <p:tgtEl>
                                          <p:spTgt spid="1269848">
                                            <p:txEl>
                                              <p:pRg st="3" end="3"/>
                                            </p:txEl>
                                          </p:spTgt>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1269854"/>
                                        </p:tgtEl>
                                        <p:attrNameLst>
                                          <p:attrName>style.visibility</p:attrName>
                                        </p:attrNameLst>
                                      </p:cBhvr>
                                      <p:to>
                                        <p:strVal val="visible"/>
                                      </p:to>
                                    </p:set>
                                    <p:animEffect transition="in" filter="wipe(right)">
                                      <p:cBhvr>
                                        <p:cTn id="60" dur="1000"/>
                                        <p:tgtEl>
                                          <p:spTgt spid="12698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62" grpId="0" build="p" animBg="1"/>
      <p:bldP spid="1269845" grpId="0"/>
      <p:bldP spid="1269846" grpId="0"/>
      <p:bldP spid="1269847" grpId="0" animBg="1"/>
      <p:bldP spid="1269848" grpId="0" build="allAtOnce"/>
      <p:bldP spid="1269849" grpId="0" animBg="1"/>
      <p:bldP spid="1269850" grpId="0" animBg="1"/>
      <p:bldP spid="1269851" grpId="0" animBg="1"/>
      <p:bldP spid="1269852" grpId="0" animBg="1"/>
      <p:bldP spid="1269853" grpId="0" animBg="1"/>
      <p:bldP spid="126985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2"/>
          <p:cNvSpPr>
            <a:spLocks noGrp="1"/>
          </p:cNvSpPr>
          <p:nvPr>
            <p:ph type="sldNum" sz="quarter" idx="11"/>
          </p:nvPr>
        </p:nvSpPr>
        <p:spPr/>
        <p:txBody>
          <a:bodyPr/>
          <a:lstStyle/>
          <a:p>
            <a:r>
              <a:rPr lang="en-US" altLang="zh-TW"/>
              <a:t>1: </a:t>
            </a:r>
            <a:fld id="{313551DA-E3B3-4632-BE27-B898DCA79CA4}" type="slidenum">
              <a:rPr lang="en-US" altLang="zh-TW"/>
              <a:pPr/>
              <a:t>27</a:t>
            </a:fld>
            <a:endParaRPr lang="en-US" altLang="zh-TW"/>
          </a:p>
        </p:txBody>
      </p:sp>
      <p:sp>
        <p:nvSpPr>
          <p:cNvPr id="1288195" name="Title 1"/>
          <p:cNvSpPr>
            <a:spLocks noGrp="1"/>
          </p:cNvSpPr>
          <p:nvPr>
            <p:ph type="title" idx="4294967295"/>
          </p:nvPr>
        </p:nvSpPr>
        <p:spPr/>
        <p:txBody>
          <a:bodyPr lIns="0" tIns="0" rIns="0" bIns="0"/>
          <a:lstStyle/>
          <a:p>
            <a:r>
              <a:rPr lang="en-US" dirty="0"/>
              <a:t>Features Versus </a:t>
            </a:r>
            <a:r>
              <a:rPr lang="en-US" dirty="0" smtClean="0"/>
              <a:t>Constraints in CCMs</a:t>
            </a:r>
            <a:endParaRPr lang="en-US" dirty="0"/>
          </a:p>
        </p:txBody>
      </p:sp>
      <p:sp>
        <p:nvSpPr>
          <p:cNvPr id="3" name="Content Placeholder 2"/>
          <p:cNvSpPr>
            <a:spLocks noGrp="1"/>
          </p:cNvSpPr>
          <p:nvPr>
            <p:ph idx="4294967295"/>
          </p:nvPr>
        </p:nvSpPr>
        <p:spPr/>
        <p:txBody>
          <a:bodyPr lIns="0" tIns="0" rIns="0" bIns="0"/>
          <a:lstStyle/>
          <a:p>
            <a:pPr marL="0"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latin typeface="cmmi10" pitchFamily="34" charset="0"/>
              </a:rPr>
              <a:t> F</a:t>
            </a:r>
            <a:r>
              <a:rPr lang="en-US" baseline="-25000" dirty="0" smtClean="0"/>
              <a:t>i </a:t>
            </a:r>
            <a:r>
              <a:rPr lang="en-US" dirty="0"/>
              <a:t>: X </a:t>
            </a:r>
            <a:r>
              <a:rPr lang="en-US" dirty="0">
                <a:latin typeface="cmsy10" pitchFamily="34" charset="0"/>
              </a:rPr>
              <a:t>£</a:t>
            </a:r>
            <a:r>
              <a:rPr lang="en-US" dirty="0"/>
              <a:t> Y </a:t>
            </a:r>
            <a:r>
              <a:rPr lang="en-US" dirty="0">
                <a:latin typeface="cmsy10" pitchFamily="34" charset="0"/>
              </a:rPr>
              <a:t>!</a:t>
            </a:r>
            <a:r>
              <a:rPr lang="en-US" dirty="0"/>
              <a:t> </a:t>
            </a:r>
            <a:r>
              <a:rPr lang="en-US" dirty="0" smtClean="0"/>
              <a:t>{0,1} or R</a:t>
            </a:r>
            <a:r>
              <a:rPr lang="en-US" dirty="0"/>
              <a:t>;             </a:t>
            </a:r>
            <a:r>
              <a:rPr lang="en-US" dirty="0" err="1">
                <a:latin typeface="cmmi10" pitchFamily="34" charset="0"/>
              </a:rPr>
              <a:t>C</a:t>
            </a:r>
            <a:r>
              <a:rPr lang="en-US" baseline="-25000" dirty="0" err="1"/>
              <a:t>i</a:t>
            </a:r>
            <a:r>
              <a:rPr lang="en-US" baseline="-25000" dirty="0"/>
              <a:t> </a:t>
            </a:r>
            <a:r>
              <a:rPr lang="en-US" dirty="0"/>
              <a:t>: X </a:t>
            </a:r>
            <a:r>
              <a:rPr lang="en-US" dirty="0">
                <a:latin typeface="cmsy10" pitchFamily="34" charset="0"/>
              </a:rPr>
              <a:t>£</a:t>
            </a:r>
            <a:r>
              <a:rPr lang="en-US" dirty="0"/>
              <a:t> Y </a:t>
            </a:r>
            <a:r>
              <a:rPr lang="en-US" dirty="0">
                <a:latin typeface="cmsy10" pitchFamily="34" charset="0"/>
              </a:rPr>
              <a:t>!</a:t>
            </a:r>
            <a:r>
              <a:rPr lang="en-US" dirty="0"/>
              <a:t> {0,1</a:t>
            </a:r>
            <a:r>
              <a:rPr lang="en-US" dirty="0" smtClean="0"/>
              <a:t>}; </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smtClean="0"/>
              <a:t> In principle, constraints and features can encode the same properties</a:t>
            </a:r>
          </a:p>
          <a:p>
            <a:pPr marL="0"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a:t>
            </a:r>
            <a:r>
              <a:rPr lang="en-US" dirty="0" smtClean="0"/>
              <a:t> In </a:t>
            </a:r>
            <a:r>
              <a:rPr lang="en-US" dirty="0"/>
              <a:t>practice, they are </a:t>
            </a:r>
            <a:r>
              <a:rPr lang="en-US" dirty="0">
                <a:solidFill>
                  <a:srgbClr val="FF0000"/>
                </a:solidFill>
              </a:rPr>
              <a:t>very different</a:t>
            </a:r>
          </a:p>
          <a:p>
            <a:pPr marL="0" indent="0" defTabSz="457200">
              <a:lnSpc>
                <a:spcPct val="98000"/>
              </a:lnSpc>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dirty="0"/>
          </a:p>
          <a:p>
            <a:pPr marL="0"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Features </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Local , short distance properties – to </a:t>
            </a:r>
            <a:r>
              <a:rPr lang="en-US" dirty="0">
                <a:solidFill>
                  <a:srgbClr val="FF0000"/>
                </a:solidFill>
              </a:rPr>
              <a:t>allow tractable inference </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FF0000"/>
                </a:solidFill>
              </a:rPr>
              <a:t> </a:t>
            </a:r>
            <a:r>
              <a:rPr lang="en-US" dirty="0"/>
              <a:t>Propositional (grounded):      </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a:t>
            </a:r>
            <a:r>
              <a:rPr lang="en-US" dirty="0">
                <a:solidFill>
                  <a:srgbClr val="FF0000"/>
                </a:solidFill>
              </a:rPr>
              <a:t>E.g</a:t>
            </a:r>
            <a:r>
              <a:rPr lang="en-US" dirty="0"/>
              <a:t>. True if:           </a:t>
            </a:r>
            <a:r>
              <a:rPr lang="en-US" u="sng" dirty="0"/>
              <a:t>“the”</a:t>
            </a:r>
            <a:r>
              <a:rPr lang="en-US" u="sng" dirty="0">
                <a:solidFill>
                  <a:srgbClr val="FF0000"/>
                </a:solidFill>
              </a:rPr>
              <a:t> followed by a </a:t>
            </a:r>
            <a:r>
              <a:rPr lang="en-US" u="sng" dirty="0"/>
              <a:t>Noun</a:t>
            </a:r>
            <a:r>
              <a:rPr lang="en-US" u="sng" dirty="0">
                <a:solidFill>
                  <a:srgbClr val="FF0000"/>
                </a:solidFill>
              </a:rPr>
              <a:t> occurs in the sentence”</a:t>
            </a:r>
            <a:r>
              <a:rPr lang="en-US" dirty="0"/>
              <a:t> </a:t>
            </a:r>
          </a:p>
          <a:p>
            <a:pPr marL="0"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solidFill>
                  <a:srgbClr val="FF0000"/>
                </a:solidFill>
              </a:rPr>
              <a:t>   </a:t>
            </a:r>
            <a:r>
              <a:rPr lang="en-US" dirty="0"/>
              <a:t>Constraints</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Global properties</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Quantified, first order logic expressions </a:t>
            </a:r>
          </a:p>
          <a:p>
            <a:pPr marL="400050" lvl="1" indent="0" defTabSz="457200">
              <a:lnSpc>
                <a:spcPct val="98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dirty="0"/>
              <a:t> </a:t>
            </a:r>
            <a:r>
              <a:rPr lang="en-US" dirty="0" err="1">
                <a:solidFill>
                  <a:srgbClr val="FF0000"/>
                </a:solidFill>
              </a:rPr>
              <a:t>E.g</a:t>
            </a:r>
            <a:r>
              <a:rPr lang="en-US" dirty="0" err="1"/>
              <a:t>.True</a:t>
            </a:r>
            <a:r>
              <a:rPr lang="en-US" dirty="0"/>
              <a:t> if:       </a:t>
            </a:r>
            <a:r>
              <a:rPr lang="en-US" u="sng" dirty="0">
                <a:solidFill>
                  <a:srgbClr val="FF0000"/>
                </a:solidFill>
              </a:rPr>
              <a:t>“all </a:t>
            </a:r>
            <a:r>
              <a:rPr lang="en-US" u="sng" dirty="0" err="1"/>
              <a:t>y</a:t>
            </a:r>
            <a:r>
              <a:rPr lang="en-US" u="sng" baseline="-25000" dirty="0" err="1"/>
              <a:t>i</a:t>
            </a:r>
            <a:r>
              <a:rPr lang="en-US" u="sng" dirty="0" err="1">
                <a:solidFill>
                  <a:srgbClr val="FF0000"/>
                </a:solidFill>
              </a:rPr>
              <a:t>s</a:t>
            </a:r>
            <a:r>
              <a:rPr lang="en-US" u="sng" dirty="0">
                <a:solidFill>
                  <a:srgbClr val="FF0000"/>
                </a:solidFill>
              </a:rPr>
              <a:t> in the sequence </a:t>
            </a:r>
            <a:r>
              <a:rPr lang="en-US" u="sng" dirty="0"/>
              <a:t>y</a:t>
            </a:r>
            <a:r>
              <a:rPr lang="en-US" u="sng" dirty="0">
                <a:solidFill>
                  <a:srgbClr val="FF0000"/>
                </a:solidFill>
              </a:rPr>
              <a:t> are assigned different values.”</a:t>
            </a:r>
            <a:r>
              <a:rPr lang="en-US" dirty="0"/>
              <a:t> </a:t>
            </a:r>
          </a:p>
          <a:p>
            <a:pPr marL="400050" lvl="1" indent="0" defTabSz="457200">
              <a:lnSpc>
                <a:spcPct val="98000"/>
              </a:lnSpc>
              <a:buFont typeface="Wingdings" pitchFamily="2"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dirty="0"/>
          </a:p>
        </p:txBody>
      </p:sp>
      <p:sp>
        <p:nvSpPr>
          <p:cNvPr id="4" name="TextBox 3"/>
          <p:cNvSpPr txBox="1">
            <a:spLocks noChangeArrowheads="1"/>
          </p:cNvSpPr>
          <p:nvPr/>
        </p:nvSpPr>
        <p:spPr bwMode="auto">
          <a:xfrm>
            <a:off x="5334000" y="4724400"/>
            <a:ext cx="3200400" cy="466725"/>
          </a:xfrm>
          <a:prstGeom prst="rect">
            <a:avLst/>
          </a:prstGeom>
          <a:solidFill>
            <a:srgbClr val="FFFFCC"/>
          </a:solidFill>
          <a:ln w="9525">
            <a:solidFill>
              <a:srgbClr val="FF9900"/>
            </a:solidFill>
            <a:miter lim="800000"/>
            <a:headEnd/>
            <a:tailEnd/>
          </a:ln>
        </p:spPr>
        <p:txBody>
          <a:bodyPr wrap="square">
            <a:spAutoFit/>
          </a:bodyPr>
          <a:lstStyle>
            <a:lvl1pPr defTabSz="457200">
              <a:defRPr sz="2400">
                <a:solidFill>
                  <a:schemeClr val="tx1"/>
                </a:solidFill>
                <a:latin typeface="Times New Roman" pitchFamily="18" charset="0"/>
              </a:defRPr>
            </a:lvl1pPr>
            <a:lvl2pPr marL="742950" indent="-285750" defTabSz="457200">
              <a:defRPr sz="2400">
                <a:solidFill>
                  <a:schemeClr val="tx1"/>
                </a:solidFill>
                <a:latin typeface="Times New Roman" pitchFamily="18" charset="0"/>
              </a:defRPr>
            </a:lvl2pPr>
            <a:lvl3pPr marL="1143000" indent="-228600" defTabSz="457200">
              <a:defRPr sz="2400">
                <a:solidFill>
                  <a:schemeClr val="tx1"/>
                </a:solidFill>
                <a:latin typeface="Times New Roman" pitchFamily="18" charset="0"/>
              </a:defRPr>
            </a:lvl3pPr>
            <a:lvl4pPr marL="1600200" indent="-228600" defTabSz="457200">
              <a:defRPr sz="2400">
                <a:solidFill>
                  <a:schemeClr val="tx1"/>
                </a:solidFill>
                <a:latin typeface="Times New Roman" pitchFamily="18" charset="0"/>
              </a:defRPr>
            </a:lvl4pPr>
            <a:lvl5pPr marL="2057400" indent="-228600" defTabSz="457200">
              <a:defRPr sz="2400">
                <a:solidFill>
                  <a:schemeClr val="tx1"/>
                </a:solidFill>
                <a:latin typeface="Times New Roman" pitchFamily="18" charset="0"/>
              </a:defRPr>
            </a:lvl5pPr>
            <a:lvl6pPr marL="2514600" indent="-228600" defTabSz="457200" fontAlgn="base">
              <a:spcBef>
                <a:spcPct val="0"/>
              </a:spcBef>
              <a:spcAft>
                <a:spcPct val="0"/>
              </a:spcAft>
              <a:defRPr sz="2400">
                <a:solidFill>
                  <a:schemeClr val="tx1"/>
                </a:solidFill>
                <a:latin typeface="Times New Roman" pitchFamily="18" charset="0"/>
              </a:defRPr>
            </a:lvl6pPr>
            <a:lvl7pPr marL="2971800" indent="-228600" defTabSz="457200" fontAlgn="base">
              <a:spcBef>
                <a:spcPct val="0"/>
              </a:spcBef>
              <a:spcAft>
                <a:spcPct val="0"/>
              </a:spcAft>
              <a:defRPr sz="2400">
                <a:solidFill>
                  <a:schemeClr val="tx1"/>
                </a:solidFill>
                <a:latin typeface="Times New Roman" pitchFamily="18" charset="0"/>
              </a:defRPr>
            </a:lvl7pPr>
            <a:lvl8pPr marL="3429000" indent="-228600" defTabSz="457200" fontAlgn="base">
              <a:spcBef>
                <a:spcPct val="0"/>
              </a:spcBef>
              <a:spcAft>
                <a:spcPct val="0"/>
              </a:spcAft>
              <a:defRPr sz="2400">
                <a:solidFill>
                  <a:schemeClr val="tx1"/>
                </a:solidFill>
                <a:latin typeface="Times New Roman" pitchFamily="18" charset="0"/>
              </a:defRPr>
            </a:lvl8pPr>
            <a:lvl9pPr marL="3886200" indent="-228600" defTabSz="4572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r>
              <a:rPr lang="en-US" dirty="0">
                <a:latin typeface="+mj-lt"/>
              </a:rPr>
              <a:t>Indeed, used differently</a:t>
            </a:r>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1538" y="-139264"/>
            <a:ext cx="438626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43" name="Title 1"/>
          <p:cNvSpPr>
            <a:spLocks noGrp="1"/>
          </p:cNvSpPr>
          <p:nvPr>
            <p:ph type="title"/>
          </p:nvPr>
        </p:nvSpPr>
        <p:spPr/>
        <p:txBody>
          <a:bodyPr/>
          <a:lstStyle/>
          <a:p>
            <a:r>
              <a:rPr lang="en-US" dirty="0" smtClean="0"/>
              <a:t>Role of Constraints: Encoding Prior Knowledge</a:t>
            </a:r>
            <a:endParaRPr lang="en-US" dirty="0"/>
          </a:p>
        </p:txBody>
      </p:sp>
      <p:sp>
        <p:nvSpPr>
          <p:cNvPr id="3" name="Content Placeholder 2"/>
          <p:cNvSpPr>
            <a:spLocks noGrp="1"/>
          </p:cNvSpPr>
          <p:nvPr>
            <p:ph idx="1"/>
          </p:nvPr>
        </p:nvSpPr>
        <p:spPr>
          <a:xfrm>
            <a:off x="457200" y="914400"/>
            <a:ext cx="8229600" cy="4953000"/>
          </a:xfrm>
        </p:spPr>
        <p:txBody>
          <a:bodyPr/>
          <a:lstStyle/>
          <a:p>
            <a:r>
              <a:rPr lang="en-US" dirty="0" smtClean="0"/>
              <a:t>Consider encoding the knowledge that: </a:t>
            </a:r>
          </a:p>
          <a:p>
            <a:pPr lvl="1"/>
            <a:r>
              <a:rPr lang="en-US" dirty="0" smtClean="0">
                <a:solidFill>
                  <a:srgbClr val="0033CC"/>
                </a:solidFill>
              </a:rPr>
              <a:t>Entities of type A and B cannot occur simultaneously in a sentence </a:t>
            </a:r>
          </a:p>
          <a:p>
            <a:r>
              <a:rPr lang="en-US" dirty="0" smtClean="0"/>
              <a:t>The “Feature” Way       </a:t>
            </a:r>
          </a:p>
          <a:p>
            <a:pPr lvl="1"/>
            <a:r>
              <a:rPr lang="en-US" dirty="0"/>
              <a:t>Many new (possible) features: </a:t>
            </a:r>
            <a:r>
              <a:rPr lang="en-US" dirty="0" err="1"/>
              <a:t>propsitionalizing</a:t>
            </a:r>
            <a:r>
              <a:rPr lang="en-US" dirty="0"/>
              <a:t>; </a:t>
            </a:r>
            <a:endParaRPr lang="en-US" dirty="0" smtClean="0"/>
          </a:p>
          <a:p>
            <a:pPr lvl="1"/>
            <a:r>
              <a:rPr lang="en-US" dirty="0" smtClean="0">
                <a:solidFill>
                  <a:srgbClr val="0033CC"/>
                </a:solidFill>
              </a:rPr>
              <a:t>Only a “suggestion” to the learning algorithm; need to learn weights</a:t>
            </a:r>
          </a:p>
          <a:p>
            <a:pPr lvl="1"/>
            <a:r>
              <a:rPr lang="en-US" dirty="0"/>
              <a:t>Wastes parameters to learn indirectly knowledge we have.</a:t>
            </a:r>
          </a:p>
          <a:p>
            <a:pPr lvl="1"/>
            <a:r>
              <a:rPr lang="en-US" dirty="0" smtClean="0">
                <a:solidFill>
                  <a:srgbClr val="0033CC"/>
                </a:solidFill>
              </a:rPr>
              <a:t>Results in higher order models; may require tailored models </a:t>
            </a:r>
          </a:p>
          <a:p>
            <a:r>
              <a:rPr lang="en-US" dirty="0" smtClean="0"/>
              <a:t>The  Constraints  Way</a:t>
            </a:r>
          </a:p>
          <a:p>
            <a:pPr lvl="1"/>
            <a:r>
              <a:rPr lang="en-US" dirty="0" smtClean="0">
                <a:solidFill>
                  <a:srgbClr val="0033CC"/>
                </a:solidFill>
              </a:rPr>
              <a:t>Tell the model what it should attend to</a:t>
            </a:r>
          </a:p>
          <a:p>
            <a:pPr lvl="1"/>
            <a:r>
              <a:rPr lang="en-US" dirty="0" smtClean="0"/>
              <a:t>Keep the model simple;  add expressive constraints directly</a:t>
            </a:r>
          </a:p>
          <a:p>
            <a:pPr lvl="1"/>
            <a:r>
              <a:rPr lang="en-US" dirty="0" smtClean="0">
                <a:solidFill>
                  <a:srgbClr val="0033CC"/>
                </a:solidFill>
              </a:rPr>
              <a:t>A small  set of constraints</a:t>
            </a:r>
          </a:p>
          <a:p>
            <a:pPr lvl="1"/>
            <a:r>
              <a:rPr lang="en-US" dirty="0" smtClean="0"/>
              <a:t>Allows for decision time incorporation of constraints </a:t>
            </a:r>
            <a:endParaRPr lang="en-US" dirty="0"/>
          </a:p>
        </p:txBody>
      </p:sp>
      <p:sp>
        <p:nvSpPr>
          <p:cNvPr id="7" name="Slide Number Placeholder 2"/>
          <p:cNvSpPr>
            <a:spLocks noGrp="1"/>
          </p:cNvSpPr>
          <p:nvPr>
            <p:ph type="sldNum" sz="quarter" idx="11"/>
          </p:nvPr>
        </p:nvSpPr>
        <p:spPr/>
        <p:txBody>
          <a:bodyPr/>
          <a:lstStyle/>
          <a:p>
            <a:r>
              <a:rPr lang="en-US" altLang="zh-TW" smtClean="0"/>
              <a:t>1: </a:t>
            </a:r>
            <a:fld id="{5530BE54-C63A-4374-8C8F-E0EF135C9D12}" type="slidenum">
              <a:rPr lang="en-US" altLang="zh-TW" smtClean="0"/>
              <a:pPr/>
              <a:t>28</a:t>
            </a:fld>
            <a:endParaRPr lang="en-US" altLang="zh-TW"/>
          </a:p>
        </p:txBody>
      </p:sp>
      <p:sp>
        <p:nvSpPr>
          <p:cNvPr id="4" name="TextBox 3"/>
          <p:cNvSpPr txBox="1">
            <a:spLocks noChangeArrowheads="1"/>
          </p:cNvSpPr>
          <p:nvPr/>
        </p:nvSpPr>
        <p:spPr bwMode="auto">
          <a:xfrm>
            <a:off x="5867400" y="3733800"/>
            <a:ext cx="2895600" cy="466725"/>
          </a:xfrm>
          <a:prstGeom prst="rect">
            <a:avLst/>
          </a:prstGeom>
          <a:solidFill>
            <a:srgbClr val="FFFFCC"/>
          </a:solidFill>
          <a:ln w="9525">
            <a:solidFill>
              <a:srgbClr val="FF9900"/>
            </a:solidFill>
            <a:miter lim="800000"/>
            <a:headEnd/>
            <a:tailEnd/>
          </a:ln>
        </p:spPr>
        <p:txBody>
          <a:bodyPr wrap="square">
            <a:spAutoFit/>
          </a:bodyPr>
          <a:lstStyle>
            <a:lvl1pPr defTabSz="457200">
              <a:defRPr sz="2400">
                <a:solidFill>
                  <a:schemeClr val="tx1"/>
                </a:solidFill>
                <a:latin typeface="Times New Roman" pitchFamily="18" charset="0"/>
              </a:defRPr>
            </a:lvl1pPr>
            <a:lvl2pPr marL="742950" indent="-285750" defTabSz="457200">
              <a:defRPr sz="2400">
                <a:solidFill>
                  <a:schemeClr val="tx1"/>
                </a:solidFill>
                <a:latin typeface="Times New Roman" pitchFamily="18" charset="0"/>
              </a:defRPr>
            </a:lvl2pPr>
            <a:lvl3pPr marL="1143000" indent="-228600" defTabSz="457200">
              <a:defRPr sz="2400">
                <a:solidFill>
                  <a:schemeClr val="tx1"/>
                </a:solidFill>
                <a:latin typeface="Times New Roman" pitchFamily="18" charset="0"/>
              </a:defRPr>
            </a:lvl3pPr>
            <a:lvl4pPr marL="1600200" indent="-228600" defTabSz="457200">
              <a:defRPr sz="2400">
                <a:solidFill>
                  <a:schemeClr val="tx1"/>
                </a:solidFill>
                <a:latin typeface="Times New Roman" pitchFamily="18" charset="0"/>
              </a:defRPr>
            </a:lvl4pPr>
            <a:lvl5pPr marL="2057400" indent="-228600" defTabSz="457200">
              <a:defRPr sz="2400">
                <a:solidFill>
                  <a:schemeClr val="tx1"/>
                </a:solidFill>
                <a:latin typeface="Times New Roman" pitchFamily="18" charset="0"/>
              </a:defRPr>
            </a:lvl5pPr>
            <a:lvl6pPr marL="2514600" indent="-228600" defTabSz="457200" fontAlgn="base">
              <a:spcBef>
                <a:spcPct val="0"/>
              </a:spcBef>
              <a:spcAft>
                <a:spcPct val="0"/>
              </a:spcAft>
              <a:defRPr sz="2400">
                <a:solidFill>
                  <a:schemeClr val="tx1"/>
                </a:solidFill>
                <a:latin typeface="Times New Roman" pitchFamily="18" charset="0"/>
              </a:defRPr>
            </a:lvl6pPr>
            <a:lvl7pPr marL="2971800" indent="-228600" defTabSz="457200" fontAlgn="base">
              <a:spcBef>
                <a:spcPct val="0"/>
              </a:spcBef>
              <a:spcAft>
                <a:spcPct val="0"/>
              </a:spcAft>
              <a:defRPr sz="2400">
                <a:solidFill>
                  <a:schemeClr val="tx1"/>
                </a:solidFill>
                <a:latin typeface="Times New Roman" pitchFamily="18" charset="0"/>
              </a:defRPr>
            </a:lvl7pPr>
            <a:lvl8pPr marL="3429000" indent="-228600" defTabSz="457200" fontAlgn="base">
              <a:spcBef>
                <a:spcPct val="0"/>
              </a:spcBef>
              <a:spcAft>
                <a:spcPct val="0"/>
              </a:spcAft>
              <a:defRPr sz="2400">
                <a:solidFill>
                  <a:schemeClr val="tx1"/>
                </a:solidFill>
                <a:latin typeface="Times New Roman" pitchFamily="18" charset="0"/>
              </a:defRPr>
            </a:lvl8pPr>
            <a:lvl9pPr marL="3886200" indent="-228600" defTabSz="4572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r>
              <a:rPr lang="en-US" dirty="0">
                <a:latin typeface="+mn-lt"/>
              </a:rPr>
              <a:t>A form of supervision</a:t>
            </a:r>
          </a:p>
        </p:txBody>
      </p:sp>
      <p:sp>
        <p:nvSpPr>
          <p:cNvPr id="8" name="TextBox 3"/>
          <p:cNvSpPr txBox="1">
            <a:spLocks noChangeArrowheads="1"/>
          </p:cNvSpPr>
          <p:nvPr/>
        </p:nvSpPr>
        <p:spPr bwMode="auto">
          <a:xfrm>
            <a:off x="457200" y="5638800"/>
            <a:ext cx="8229600" cy="830997"/>
          </a:xfrm>
          <a:prstGeom prst="rect">
            <a:avLst/>
          </a:prstGeom>
          <a:solidFill>
            <a:srgbClr val="FFFFCC"/>
          </a:solidFill>
          <a:ln w="9525">
            <a:solidFill>
              <a:srgbClr val="FF9900"/>
            </a:solidFill>
            <a:miter lim="800000"/>
            <a:headEnd/>
            <a:tailEnd/>
          </a:ln>
        </p:spPr>
        <p:txBody>
          <a:bodyPr wrap="square">
            <a:spAutoFit/>
          </a:bodyPr>
          <a:lstStyle>
            <a:lvl1pPr defTabSz="457200">
              <a:defRPr sz="2400">
                <a:solidFill>
                  <a:schemeClr val="tx1"/>
                </a:solidFill>
                <a:latin typeface="Times New Roman" pitchFamily="18" charset="0"/>
              </a:defRPr>
            </a:lvl1pPr>
            <a:lvl2pPr marL="742950" indent="-285750" defTabSz="457200">
              <a:defRPr sz="2400">
                <a:solidFill>
                  <a:schemeClr val="tx1"/>
                </a:solidFill>
                <a:latin typeface="Times New Roman" pitchFamily="18" charset="0"/>
              </a:defRPr>
            </a:lvl2pPr>
            <a:lvl3pPr marL="1143000" indent="-228600" defTabSz="457200">
              <a:defRPr sz="2400">
                <a:solidFill>
                  <a:schemeClr val="tx1"/>
                </a:solidFill>
                <a:latin typeface="Times New Roman" pitchFamily="18" charset="0"/>
              </a:defRPr>
            </a:lvl3pPr>
            <a:lvl4pPr marL="1600200" indent="-228600" defTabSz="457200">
              <a:defRPr sz="2400">
                <a:solidFill>
                  <a:schemeClr val="tx1"/>
                </a:solidFill>
                <a:latin typeface="Times New Roman" pitchFamily="18" charset="0"/>
              </a:defRPr>
            </a:lvl4pPr>
            <a:lvl5pPr marL="2057400" indent="-228600" defTabSz="457200">
              <a:defRPr sz="2400">
                <a:solidFill>
                  <a:schemeClr val="tx1"/>
                </a:solidFill>
                <a:latin typeface="Times New Roman" pitchFamily="18" charset="0"/>
              </a:defRPr>
            </a:lvl5pPr>
            <a:lvl6pPr marL="2514600" indent="-228600" defTabSz="457200" fontAlgn="base">
              <a:spcBef>
                <a:spcPct val="0"/>
              </a:spcBef>
              <a:spcAft>
                <a:spcPct val="0"/>
              </a:spcAft>
              <a:defRPr sz="2400">
                <a:solidFill>
                  <a:schemeClr val="tx1"/>
                </a:solidFill>
                <a:latin typeface="Times New Roman" pitchFamily="18" charset="0"/>
              </a:defRPr>
            </a:lvl6pPr>
            <a:lvl7pPr marL="2971800" indent="-228600" defTabSz="457200" fontAlgn="base">
              <a:spcBef>
                <a:spcPct val="0"/>
              </a:spcBef>
              <a:spcAft>
                <a:spcPct val="0"/>
              </a:spcAft>
              <a:defRPr sz="2400">
                <a:solidFill>
                  <a:schemeClr val="tx1"/>
                </a:solidFill>
                <a:latin typeface="Times New Roman" pitchFamily="18" charset="0"/>
              </a:defRPr>
            </a:lvl7pPr>
            <a:lvl8pPr marL="3429000" indent="-228600" defTabSz="457200" fontAlgn="base">
              <a:spcBef>
                <a:spcPct val="0"/>
              </a:spcBef>
              <a:spcAft>
                <a:spcPct val="0"/>
              </a:spcAft>
              <a:defRPr sz="2400">
                <a:solidFill>
                  <a:schemeClr val="tx1"/>
                </a:solidFill>
                <a:latin typeface="Times New Roman" pitchFamily="18" charset="0"/>
              </a:defRPr>
            </a:lvl8pPr>
            <a:lvl9pPr marL="3886200" indent="-228600" defTabSz="457200" fontAlgn="base">
              <a:spcBef>
                <a:spcPct val="0"/>
              </a:spcBef>
              <a:spcAft>
                <a:spcPct val="0"/>
              </a:spcAft>
              <a:defRPr sz="2400">
                <a:solidFill>
                  <a:schemeClr val="tx1"/>
                </a:solidFill>
                <a:latin typeface="Times New Roman" pitchFamily="18" charset="0"/>
              </a:defRPr>
            </a:lvl9pPr>
          </a:lstStyle>
          <a:p>
            <a:pPr>
              <a:buClr>
                <a:srgbClr val="000000"/>
              </a:buClr>
              <a:buSzPct val="100000"/>
              <a:buFont typeface="Times New Roman" pitchFamily="18" charset="0"/>
              <a:buNone/>
            </a:pPr>
            <a:r>
              <a:rPr lang="en-US" dirty="0" smtClean="0">
                <a:latin typeface="+mn-lt"/>
              </a:rPr>
              <a:t>Details depend on whether (1) learned model use </a:t>
            </a:r>
            <a:r>
              <a:rPr lang="en-US" dirty="0" smtClean="0">
                <a:latin typeface="cmmi10"/>
              </a:rPr>
              <a:t>Á</a:t>
            </a:r>
            <a:r>
              <a:rPr lang="en-US" dirty="0" smtClean="0">
                <a:latin typeface="+mn-lt"/>
              </a:rPr>
              <a:t>(</a:t>
            </a:r>
            <a:r>
              <a:rPr lang="en-US" dirty="0" err="1" smtClean="0">
                <a:latin typeface="+mn-lt"/>
              </a:rPr>
              <a:t>x,y</a:t>
            </a:r>
            <a:r>
              <a:rPr lang="en-US" dirty="0" smtClean="0">
                <a:latin typeface="+mn-lt"/>
              </a:rPr>
              <a:t>) or </a:t>
            </a:r>
            <a:r>
              <a:rPr lang="en-US" dirty="0" smtClean="0">
                <a:latin typeface="cmmi10"/>
              </a:rPr>
              <a:t>Á</a:t>
            </a:r>
            <a:r>
              <a:rPr lang="en-US" dirty="0" smtClean="0">
                <a:latin typeface="+mn-lt"/>
              </a:rPr>
              <a:t> (x)</a:t>
            </a:r>
          </a:p>
          <a:p>
            <a:pPr>
              <a:buClr>
                <a:srgbClr val="000000"/>
              </a:buClr>
              <a:buSzPct val="100000"/>
              <a:buFont typeface="Times New Roman" pitchFamily="18" charset="0"/>
              <a:buNone/>
            </a:pPr>
            <a:r>
              <a:rPr lang="en-US" dirty="0" smtClean="0">
                <a:latin typeface="+mn-lt"/>
              </a:rPr>
              <a:t>                                                   (2) hard or</a:t>
            </a:r>
            <a:r>
              <a:rPr lang="en-US" dirty="0" smtClean="0">
                <a:latin typeface="+mn-lt"/>
                <a:sym typeface="Wingdings" pitchFamily="2" charset="2"/>
              </a:rPr>
              <a:t> </a:t>
            </a:r>
            <a:r>
              <a:rPr lang="en-US" dirty="0" smtClean="0">
                <a:latin typeface="+mn-lt"/>
              </a:rPr>
              <a:t>soft constraints </a:t>
            </a:r>
            <a:endParaRPr lang="en-US" dirty="0">
              <a:latin typeface="+mn-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4948" name="Rectangle 4"/>
          <p:cNvSpPr>
            <a:spLocks noGrp="1" noChangeArrowheads="1"/>
          </p:cNvSpPr>
          <p:nvPr>
            <p:ph type="body" idx="1"/>
          </p:nvPr>
        </p:nvSpPr>
        <p:spPr>
          <a:xfrm>
            <a:off x="457200" y="811213"/>
            <a:ext cx="8458200" cy="4953000"/>
          </a:xfrm>
        </p:spPr>
        <p:txBody>
          <a:bodyPr/>
          <a:lstStyle/>
          <a:p>
            <a:pPr eaLnBrk="1" hangingPunct="1">
              <a:defRPr/>
            </a:pPr>
            <a:endParaRPr lang="en-US" dirty="0" smtClean="0"/>
          </a:p>
          <a:p>
            <a:pPr eaLnBrk="1" hangingPunct="1">
              <a:defRPr/>
            </a:pPr>
            <a:r>
              <a:rPr lang="en-US" dirty="0" smtClean="0"/>
              <a:t>Constrained Conditional Models – </a:t>
            </a:r>
            <a:r>
              <a:rPr lang="en-US" dirty="0" smtClean="0">
                <a:solidFill>
                  <a:srgbClr val="0033CC"/>
                </a:solidFill>
              </a:rPr>
              <a:t>ILP formulations</a:t>
            </a:r>
            <a:r>
              <a:rPr lang="en-US" dirty="0" smtClean="0"/>
              <a:t> – have been shown useful in the context of many NLP problems</a:t>
            </a:r>
          </a:p>
          <a:p>
            <a:pPr eaLnBrk="1" hangingPunct="1">
              <a:defRPr/>
            </a:pPr>
            <a:r>
              <a:rPr lang="en-US" sz="1800" dirty="0" smtClean="0">
                <a:solidFill>
                  <a:srgbClr val="0033CC"/>
                </a:solidFill>
              </a:rPr>
              <a:t>[Roth&amp;Yih, 04,07: </a:t>
            </a:r>
            <a:r>
              <a:rPr lang="en-US" sz="1800" dirty="0" smtClean="0"/>
              <a:t>Entities and Relations</a:t>
            </a:r>
            <a:r>
              <a:rPr lang="en-US" sz="1800" dirty="0" smtClean="0">
                <a:solidFill>
                  <a:srgbClr val="0033CC"/>
                </a:solidFill>
              </a:rPr>
              <a:t>; Punyakanok et. al: </a:t>
            </a:r>
            <a:r>
              <a:rPr lang="en-US" sz="1800" dirty="0" smtClean="0"/>
              <a:t>SRL</a:t>
            </a:r>
            <a:r>
              <a:rPr lang="en-US" sz="1800" dirty="0" smtClean="0">
                <a:solidFill>
                  <a:srgbClr val="0033CC"/>
                </a:solidFill>
              </a:rPr>
              <a:t>  …]</a:t>
            </a:r>
          </a:p>
          <a:p>
            <a:pPr lvl="1" eaLnBrk="1" hangingPunct="1">
              <a:lnSpc>
                <a:spcPct val="88000"/>
              </a:lnSpc>
              <a:defRPr/>
            </a:pPr>
            <a:r>
              <a:rPr lang="en-US" dirty="0" smtClean="0">
                <a:solidFill>
                  <a:srgbClr val="FF0000"/>
                </a:solidFill>
              </a:rPr>
              <a:t>Summarization; Co-reference; Information &amp; Relation Extraction; Event Identifications; Transliteration</a:t>
            </a:r>
            <a:r>
              <a:rPr lang="en-US" dirty="0">
                <a:solidFill>
                  <a:srgbClr val="FF0000"/>
                </a:solidFill>
              </a:rPr>
              <a:t>;</a:t>
            </a:r>
            <a:r>
              <a:rPr lang="en-US" dirty="0" smtClean="0">
                <a:solidFill>
                  <a:srgbClr val="FF0000"/>
                </a:solidFill>
              </a:rPr>
              <a:t> Textual Entailment; Knowledge Acquisition; Sentiments; Temporal Reasoning, Dependency Parsing,…</a:t>
            </a:r>
          </a:p>
          <a:p>
            <a:pPr eaLnBrk="1" hangingPunct="1">
              <a:lnSpc>
                <a:spcPct val="88000"/>
              </a:lnSpc>
              <a:defRPr/>
            </a:pPr>
            <a:r>
              <a:rPr lang="en-US" dirty="0" smtClean="0"/>
              <a:t>Some theoretical work on training paradigms </a:t>
            </a:r>
            <a:r>
              <a:rPr lang="en-US" sz="1800" dirty="0" smtClean="0">
                <a:solidFill>
                  <a:srgbClr val="0033CC"/>
                </a:solidFill>
              </a:rPr>
              <a:t>[Punyakanok et. al., 05 more; Constraints Driven Learning, PR, Constrained EM…] </a:t>
            </a:r>
          </a:p>
          <a:p>
            <a:pPr lvl="1" eaLnBrk="1" hangingPunct="1">
              <a:lnSpc>
                <a:spcPct val="88000"/>
              </a:lnSpc>
              <a:defRPr/>
            </a:pPr>
            <a:endParaRPr lang="en-US" sz="1200" b="1" dirty="0" smtClean="0">
              <a:solidFill>
                <a:srgbClr val="0033CC"/>
              </a:solidFill>
              <a:latin typeface="Arial" charset="0"/>
            </a:endParaRPr>
          </a:p>
          <a:p>
            <a:pPr lvl="1" eaLnBrk="1" hangingPunct="1">
              <a:lnSpc>
                <a:spcPct val="88000"/>
              </a:lnSpc>
              <a:defRPr/>
            </a:pPr>
            <a:endParaRPr lang="en-US" sz="1400" b="1" dirty="0" smtClean="0">
              <a:solidFill>
                <a:srgbClr val="0033CC"/>
              </a:solidFill>
              <a:latin typeface="Arial" charset="0"/>
            </a:endParaRPr>
          </a:p>
          <a:p>
            <a:pPr eaLnBrk="1" hangingPunct="1">
              <a:lnSpc>
                <a:spcPct val="88000"/>
              </a:lnSpc>
              <a:defRPr/>
            </a:pPr>
            <a:r>
              <a:rPr lang="en-US" dirty="0" smtClean="0"/>
              <a:t>We will provide some insights into theoretical issues and cover some of the applications.</a:t>
            </a:r>
            <a:endParaRPr lang="en-US" dirty="0" smtClean="0">
              <a:solidFill>
                <a:srgbClr val="FF0000"/>
              </a:solidFill>
            </a:endParaRPr>
          </a:p>
          <a:p>
            <a:pPr eaLnBrk="1" hangingPunct="1">
              <a:lnSpc>
                <a:spcPct val="88000"/>
              </a:lnSpc>
              <a:defRPr/>
            </a:pPr>
            <a:endParaRPr lang="en-US" altLang="zh-TW" sz="1800" b="1" dirty="0" smtClean="0">
              <a:latin typeface="Arial" charset="0"/>
              <a:ea typeface="Arial Unicode MS" pitchFamily="34" charset="-128"/>
              <a:cs typeface="Arial Unicode MS" pitchFamily="34" charset="-128"/>
            </a:endParaRPr>
          </a:p>
          <a:p>
            <a:pPr eaLnBrk="1" hangingPunct="1">
              <a:lnSpc>
                <a:spcPct val="88000"/>
              </a:lnSpc>
              <a:defRPr/>
            </a:pPr>
            <a:r>
              <a:rPr lang="en-US" altLang="zh-TW" sz="2000" b="1" dirty="0" smtClean="0">
                <a:ea typeface="Arial Unicode MS" pitchFamily="34" charset="-128"/>
                <a:cs typeface="Arial Unicode MS" pitchFamily="34" charset="-128"/>
              </a:rPr>
              <a:t>Summary of work </a:t>
            </a:r>
            <a:r>
              <a:rPr lang="en-US" altLang="zh-TW" sz="2000" b="1" dirty="0">
                <a:ea typeface="Arial Unicode MS" pitchFamily="34" charset="-128"/>
                <a:cs typeface="Arial Unicode MS" pitchFamily="34" charset="-128"/>
              </a:rPr>
              <a:t>&amp;</a:t>
            </a:r>
            <a:r>
              <a:rPr lang="en-US" altLang="zh-TW" sz="2000" b="1" dirty="0" smtClean="0">
                <a:ea typeface="Arial Unicode MS" pitchFamily="34" charset="-128"/>
                <a:cs typeface="Arial Unicode MS" pitchFamily="34" charset="-128"/>
              </a:rPr>
              <a:t> a bibliography: </a:t>
            </a:r>
            <a:r>
              <a:rPr lang="en-US" altLang="zh-TW" sz="2000" b="1" dirty="0" smtClean="0">
                <a:ea typeface="Arial Unicode MS" pitchFamily="34" charset="-128"/>
                <a:cs typeface="Arial Unicode MS" pitchFamily="34" charset="-128"/>
                <a:hlinkClick r:id="rId2"/>
              </a:rPr>
              <a:t>http://L2R.cs.uiuc.edu/tutorials.html</a:t>
            </a:r>
            <a:endParaRPr lang="en-US" altLang="zh-TW" sz="2000" b="1" dirty="0" smtClean="0">
              <a:ea typeface="Arial Unicode MS" pitchFamily="34" charset="-128"/>
              <a:cs typeface="Arial Unicode MS" pitchFamily="34" charset="-128"/>
            </a:endParaRPr>
          </a:p>
          <a:p>
            <a:pPr marL="0" indent="0" eaLnBrk="1" hangingPunct="1">
              <a:lnSpc>
                <a:spcPct val="88000"/>
              </a:lnSpc>
              <a:buFont typeface="Wingdings" pitchFamily="2" charset="2"/>
              <a:buNone/>
              <a:defRPr/>
            </a:pPr>
            <a:r>
              <a:rPr lang="en-US" altLang="zh-TW" sz="1800" b="1" dirty="0" smtClean="0">
                <a:latin typeface="Arial" charset="0"/>
                <a:ea typeface="Arial Unicode MS" pitchFamily="34" charset="-128"/>
                <a:cs typeface="Arial Unicode MS" pitchFamily="34" charset="-128"/>
              </a:rPr>
              <a:t> </a:t>
            </a:r>
            <a:endParaRPr lang="en-US" altLang="zh-TW" sz="2000" b="1" dirty="0" smtClean="0">
              <a:ea typeface="Arial Unicode MS" pitchFamily="34" charset="-128"/>
              <a:cs typeface="Arial Unicode MS" pitchFamily="34" charset="-128"/>
            </a:endParaRPr>
          </a:p>
          <a:p>
            <a:pPr eaLnBrk="1" hangingPunct="1">
              <a:defRPr/>
            </a:pPr>
            <a:endParaRPr lang="en-US" altLang="zh-TW" dirty="0" smtClean="0">
              <a:ea typeface="Arial Unicode MS" pitchFamily="34" charset="-128"/>
              <a:cs typeface="Arial Unicode MS" pitchFamily="34" charset="-128"/>
            </a:endParaRPr>
          </a:p>
          <a:p>
            <a:pPr eaLnBrk="1" hangingPunct="1">
              <a:defRPr/>
            </a:pPr>
            <a:endParaRPr lang="en-US" altLang="zh-TW" b="1" dirty="0" smtClean="0">
              <a:ea typeface="Arial Unicode MS" pitchFamily="34" charset="-128"/>
              <a:cs typeface="Arial Unicode MS" pitchFamily="34" charset="-128"/>
            </a:endParaRPr>
          </a:p>
        </p:txBody>
      </p:sp>
      <p:sp>
        <p:nvSpPr>
          <p:cNvPr id="72708" name="Rectangle 3"/>
          <p:cNvSpPr>
            <a:spLocks noGrp="1" noChangeArrowheads="1"/>
          </p:cNvSpPr>
          <p:nvPr>
            <p:ph type="title"/>
          </p:nvPr>
        </p:nvSpPr>
        <p:spPr>
          <a:xfrm>
            <a:off x="152400" y="533400"/>
            <a:ext cx="8229600" cy="533400"/>
          </a:xfrm>
        </p:spPr>
        <p:txBody>
          <a:bodyPr/>
          <a:lstStyle/>
          <a:p>
            <a:pPr eaLnBrk="1" hangingPunct="1"/>
            <a:r>
              <a:rPr lang="en-US" dirty="0" smtClean="0"/>
              <a:t>Constrained Conditional Models—Before a Summary</a:t>
            </a:r>
            <a:endParaRPr lang="en-US" dirty="0" smtClean="0">
              <a:solidFill>
                <a:schemeClr val="tx1"/>
              </a:solidFill>
            </a:endParaRPr>
          </a:p>
        </p:txBody>
      </p:sp>
      <p:sp>
        <p:nvSpPr>
          <p:cNvPr id="3" name="Slide Number Placeholder 2"/>
          <p:cNvSpPr>
            <a:spLocks noGrp="1"/>
          </p:cNvSpPr>
          <p:nvPr>
            <p:ph type="sldNum" sz="quarter" idx="11"/>
          </p:nvPr>
        </p:nvSpPr>
        <p:spPr/>
        <p:txBody>
          <a:bodyPr/>
          <a:lstStyle/>
          <a:p>
            <a:r>
              <a:rPr lang="en-US" altLang="zh-TW" smtClean="0"/>
              <a:t>1: </a:t>
            </a:r>
            <a:fld id="{E8007264-EAB3-4E53-8D88-C175708AA4AD}" type="slidenum">
              <a:rPr lang="en-US" altLang="zh-TW" smtClean="0"/>
              <a:pPr/>
              <a:t>29</a:t>
            </a:fld>
            <a:endParaRPr lang="en-US" altLang="zh-TW"/>
          </a:p>
        </p:txBody>
      </p:sp>
    </p:spTree>
    <p:extLst>
      <p:ext uri="{BB962C8B-B14F-4D97-AF65-F5344CB8AC3E}">
        <p14:creationId xmlns:p14="http://schemas.microsoft.com/office/powerpoint/2010/main" val="15245424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noChangeArrowheads="1"/>
          </p:cNvSpPr>
          <p:nvPr>
            <p:ph type="title"/>
          </p:nvPr>
        </p:nvSpPr>
        <p:spPr>
          <a:xfrm>
            <a:off x="152400" y="457200"/>
            <a:ext cx="8686800" cy="533400"/>
          </a:xfrm>
        </p:spPr>
        <p:txBody>
          <a:bodyPr/>
          <a:lstStyle/>
          <a:p>
            <a:pPr eaLnBrk="1" hangingPunct="1"/>
            <a:r>
              <a:rPr lang="en-US" dirty="0" smtClean="0"/>
              <a:t>Three Ideas </a:t>
            </a:r>
            <a:r>
              <a:rPr lang="en-US" dirty="0" smtClean="0">
                <a:solidFill>
                  <a:schemeClr val="tx1"/>
                </a:solidFill>
              </a:rPr>
              <a:t>Underlying Constrained Conditional Models</a:t>
            </a:r>
          </a:p>
        </p:txBody>
      </p:sp>
      <p:sp>
        <p:nvSpPr>
          <p:cNvPr id="1141764" name="Rectangle 4"/>
          <p:cNvSpPr>
            <a:spLocks noGrp="1" noChangeArrowheads="1"/>
          </p:cNvSpPr>
          <p:nvPr>
            <p:ph type="body" idx="1"/>
          </p:nvPr>
        </p:nvSpPr>
        <p:spPr>
          <a:xfrm>
            <a:off x="457200" y="1066800"/>
            <a:ext cx="8458200" cy="4953000"/>
          </a:xfrm>
        </p:spPr>
        <p:txBody>
          <a:bodyPr/>
          <a:lstStyle/>
          <a:p>
            <a:pPr>
              <a:defRPr/>
            </a:pPr>
            <a:r>
              <a:rPr lang="en-US" b="1" dirty="0" smtClean="0"/>
              <a:t>Idea 1:</a:t>
            </a:r>
            <a:r>
              <a:rPr lang="en-US" dirty="0" smtClean="0"/>
              <a:t> </a:t>
            </a:r>
          </a:p>
          <a:p>
            <a:pPr marL="0" indent="0">
              <a:buFont typeface="Wingdings" pitchFamily="2" charset="2"/>
              <a:buNone/>
              <a:defRPr/>
            </a:pPr>
            <a:r>
              <a:rPr lang="en-US" dirty="0"/>
              <a:t> </a:t>
            </a:r>
            <a:r>
              <a:rPr lang="en-US" dirty="0" smtClean="0"/>
              <a:t>    Separate </a:t>
            </a:r>
            <a:r>
              <a:rPr lang="en-US" dirty="0"/>
              <a:t>modeling </a:t>
            </a:r>
            <a:r>
              <a:rPr lang="en-US" dirty="0" smtClean="0"/>
              <a:t>and problem formulation from algorithms</a:t>
            </a:r>
          </a:p>
          <a:p>
            <a:pPr lvl="1">
              <a:defRPr/>
            </a:pPr>
            <a:r>
              <a:rPr lang="en-US" dirty="0" smtClean="0"/>
              <a:t>Similar </a:t>
            </a:r>
            <a:r>
              <a:rPr lang="en-US" dirty="0"/>
              <a:t>to the philosophy of probabilistic </a:t>
            </a:r>
            <a:r>
              <a:rPr lang="en-US" dirty="0" smtClean="0"/>
              <a:t>modeling</a:t>
            </a:r>
          </a:p>
          <a:p>
            <a:pPr lvl="1">
              <a:defRPr/>
            </a:pPr>
            <a:endParaRPr lang="en-US" dirty="0"/>
          </a:p>
          <a:p>
            <a:pPr>
              <a:defRPr/>
            </a:pPr>
            <a:r>
              <a:rPr lang="en-US" b="1" dirty="0" smtClean="0"/>
              <a:t>Idea 2: </a:t>
            </a:r>
          </a:p>
          <a:p>
            <a:pPr marL="0" indent="0">
              <a:buFont typeface="Wingdings" pitchFamily="2" charset="2"/>
              <a:buNone/>
              <a:defRPr/>
            </a:pPr>
            <a:r>
              <a:rPr lang="en-US" b="1" dirty="0">
                <a:solidFill>
                  <a:srgbClr val="FF9933"/>
                </a:solidFill>
              </a:rPr>
              <a:t> </a:t>
            </a:r>
            <a:r>
              <a:rPr lang="en-US" b="1" dirty="0" smtClean="0">
                <a:solidFill>
                  <a:srgbClr val="FF9933"/>
                </a:solidFill>
              </a:rPr>
              <a:t>    </a:t>
            </a:r>
            <a:r>
              <a:rPr lang="en-US" dirty="0" smtClean="0"/>
              <a:t>Keep </a:t>
            </a:r>
            <a:r>
              <a:rPr lang="en-US" dirty="0"/>
              <a:t>model simple, make expressive </a:t>
            </a:r>
            <a:r>
              <a:rPr lang="en-US" dirty="0" smtClean="0"/>
              <a:t>decisions (via constraints)</a:t>
            </a:r>
            <a:endParaRPr lang="en-US" dirty="0"/>
          </a:p>
          <a:p>
            <a:pPr lvl="1">
              <a:defRPr/>
            </a:pPr>
            <a:r>
              <a:rPr lang="en-US" dirty="0" smtClean="0"/>
              <a:t>Unlike probabilistic modeling, where models become more </a:t>
            </a:r>
            <a:r>
              <a:rPr lang="en-US" dirty="0"/>
              <a:t>expressive </a:t>
            </a:r>
            <a:endParaRPr lang="en-US" dirty="0" smtClean="0"/>
          </a:p>
          <a:p>
            <a:pPr lvl="1">
              <a:defRPr/>
            </a:pPr>
            <a:endParaRPr lang="en-US" b="1" dirty="0">
              <a:solidFill>
                <a:srgbClr val="FF0000"/>
              </a:solidFill>
            </a:endParaRPr>
          </a:p>
          <a:p>
            <a:pPr>
              <a:defRPr/>
            </a:pPr>
            <a:r>
              <a:rPr lang="en-US" b="1" dirty="0" smtClean="0"/>
              <a:t>Idea 3: </a:t>
            </a:r>
          </a:p>
          <a:p>
            <a:pPr marL="0" indent="0">
              <a:buFont typeface="Wingdings" pitchFamily="2" charset="2"/>
              <a:buNone/>
              <a:defRPr/>
            </a:pPr>
            <a:r>
              <a:rPr lang="en-US" b="1" dirty="0">
                <a:solidFill>
                  <a:srgbClr val="FF0000"/>
                </a:solidFill>
              </a:rPr>
              <a:t> </a:t>
            </a:r>
            <a:r>
              <a:rPr lang="en-US" b="1" dirty="0" smtClean="0">
                <a:solidFill>
                  <a:srgbClr val="FF0000"/>
                </a:solidFill>
              </a:rPr>
              <a:t>    </a:t>
            </a:r>
            <a:r>
              <a:rPr lang="en-US" dirty="0" smtClean="0"/>
              <a:t>Expressive structured decisions can be supported by simply </a:t>
            </a:r>
          </a:p>
          <a:p>
            <a:pPr marL="0" indent="0">
              <a:buFont typeface="Wingdings" pitchFamily="2" charset="2"/>
              <a:buNone/>
              <a:defRPr/>
            </a:pPr>
            <a:r>
              <a:rPr lang="en-US" dirty="0"/>
              <a:t> </a:t>
            </a:r>
            <a:r>
              <a:rPr lang="en-US" dirty="0" smtClean="0"/>
              <a:t>    learned models </a:t>
            </a:r>
          </a:p>
          <a:p>
            <a:pPr lvl="1" eaLnBrk="1" hangingPunct="1">
              <a:defRPr/>
            </a:pPr>
            <a:r>
              <a:rPr lang="en-US" dirty="0" smtClean="0"/>
              <a:t>Global Inference can be used to amplify the simple models (and even minimal supervision).</a:t>
            </a:r>
          </a:p>
        </p:txBody>
      </p:sp>
      <p:sp>
        <p:nvSpPr>
          <p:cNvPr id="5" name="Rectangle 17"/>
          <p:cNvSpPr>
            <a:spLocks noChangeArrowheads="1"/>
          </p:cNvSpPr>
          <p:nvPr/>
        </p:nvSpPr>
        <p:spPr bwMode="auto">
          <a:xfrm>
            <a:off x="6096000" y="1001713"/>
            <a:ext cx="1295400" cy="4000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dirty="0"/>
              <a:t>Modeling</a:t>
            </a:r>
          </a:p>
        </p:txBody>
      </p:sp>
      <p:sp>
        <p:nvSpPr>
          <p:cNvPr id="6" name="Rectangle 17"/>
          <p:cNvSpPr>
            <a:spLocks noChangeArrowheads="1"/>
          </p:cNvSpPr>
          <p:nvPr/>
        </p:nvSpPr>
        <p:spPr bwMode="auto">
          <a:xfrm>
            <a:off x="6096000" y="2601913"/>
            <a:ext cx="1295400" cy="4000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a:t>Inference</a:t>
            </a:r>
          </a:p>
        </p:txBody>
      </p:sp>
      <p:sp>
        <p:nvSpPr>
          <p:cNvPr id="7" name="Rectangle 17"/>
          <p:cNvSpPr>
            <a:spLocks noChangeArrowheads="1"/>
          </p:cNvSpPr>
          <p:nvPr/>
        </p:nvSpPr>
        <p:spPr bwMode="auto">
          <a:xfrm>
            <a:off x="6096000" y="4278313"/>
            <a:ext cx="1295400" cy="400050"/>
          </a:xfrm>
          <a:prstGeom prst="rect">
            <a:avLst/>
          </a:prstGeom>
          <a:solidFill>
            <a:srgbClr val="FFFFCC"/>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000"/>
              <a:t>Learning</a:t>
            </a:r>
          </a:p>
        </p:txBody>
      </p:sp>
      <p:sp>
        <p:nvSpPr>
          <p:cNvPr id="3" name="Slide Number Placeholder 2"/>
          <p:cNvSpPr>
            <a:spLocks noGrp="1"/>
          </p:cNvSpPr>
          <p:nvPr>
            <p:ph type="sldNum" sz="quarter" idx="11"/>
          </p:nvPr>
        </p:nvSpPr>
        <p:spPr/>
        <p:txBody>
          <a:bodyPr/>
          <a:lstStyle/>
          <a:p>
            <a:r>
              <a:rPr lang="en-US" altLang="zh-TW" smtClean="0"/>
              <a:t>1: </a:t>
            </a:r>
            <a:fld id="{E8007264-EAB3-4E53-8D88-C175708AA4AD}" type="slidenum">
              <a:rPr lang="en-US" altLang="zh-TW" smtClean="0"/>
              <a:pPr/>
              <a:t>3</a:t>
            </a:fld>
            <a:endParaRPr lang="en-US" altLang="zh-TW"/>
          </a:p>
        </p:txBody>
      </p:sp>
    </p:spTree>
    <p:extLst>
      <p:ext uri="{BB962C8B-B14F-4D97-AF65-F5344CB8AC3E}">
        <p14:creationId xmlns:p14="http://schemas.microsoft.com/office/powerpoint/2010/main" val="382271960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2"/>
          <p:cNvSpPr>
            <a:spLocks noGrp="1"/>
          </p:cNvSpPr>
          <p:nvPr>
            <p:ph type="sldNum" sz="quarter" idx="11"/>
          </p:nvPr>
        </p:nvSpPr>
        <p:spPr/>
        <p:txBody>
          <a:bodyPr/>
          <a:lstStyle/>
          <a:p>
            <a:r>
              <a:rPr lang="en-US" altLang="zh-TW"/>
              <a:t>1: </a:t>
            </a:r>
            <a:fld id="{FE980B9C-CEF4-42DF-928B-DB68A0A244FA}" type="slidenum">
              <a:rPr lang="en-US" altLang="zh-TW"/>
              <a:pPr/>
              <a:t>30</a:t>
            </a:fld>
            <a:endParaRPr lang="en-US" altLang="zh-TW"/>
          </a:p>
        </p:txBody>
      </p:sp>
      <p:sp>
        <p:nvSpPr>
          <p:cNvPr id="1298434" name="Title 1"/>
          <p:cNvSpPr>
            <a:spLocks noGrp="1"/>
          </p:cNvSpPr>
          <p:nvPr>
            <p:ph type="title" idx="4294967295"/>
          </p:nvPr>
        </p:nvSpPr>
        <p:spPr>
          <a:xfrm>
            <a:off x="152400" y="457200"/>
            <a:ext cx="8839200" cy="533400"/>
          </a:xfrm>
        </p:spPr>
        <p:txBody>
          <a:bodyPr lIns="0" tIns="0" rIns="0" bIns="0"/>
          <a:lstStyle/>
          <a:p>
            <a:r>
              <a:rPr lang="en-US" dirty="0"/>
              <a:t>Constrained Conditional Models – 1</a:t>
            </a:r>
            <a:r>
              <a:rPr lang="en-US" baseline="30000" dirty="0"/>
              <a:t>st</a:t>
            </a:r>
            <a:r>
              <a:rPr lang="en-US" dirty="0"/>
              <a:t> </a:t>
            </a:r>
            <a:r>
              <a:rPr lang="en-US" dirty="0" smtClean="0"/>
              <a:t>Summary </a:t>
            </a:r>
            <a:endParaRPr lang="en-US" dirty="0"/>
          </a:p>
        </p:txBody>
      </p:sp>
      <p:sp>
        <p:nvSpPr>
          <p:cNvPr id="1298435" name="Content Placeholder 2"/>
          <p:cNvSpPr>
            <a:spLocks noGrp="1"/>
          </p:cNvSpPr>
          <p:nvPr>
            <p:ph idx="4294967295"/>
          </p:nvPr>
        </p:nvSpPr>
        <p:spPr>
          <a:xfrm>
            <a:off x="457200" y="838200"/>
            <a:ext cx="8458200" cy="5486400"/>
          </a:xfrm>
        </p:spPr>
        <p:txBody>
          <a:bodyPr lIns="0" tIns="0" rIns="0" bIns="0"/>
          <a:lstStyle/>
          <a:p>
            <a:pPr marL="339725" indent="-339725" defTabSz="457200">
              <a:lnSpc>
                <a:spcPct val="88000"/>
              </a:lnSpc>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a:solidFill>
                <a:srgbClr val="FF0000"/>
              </a:solidFill>
            </a:endParaRPr>
          </a:p>
          <a:p>
            <a:pPr marL="339725" indent="-33972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solidFill>
                  <a:srgbClr val="0033CC"/>
                </a:solidFill>
              </a:rPr>
              <a:t>Introduced CCMs as a formalisms that allows us to</a:t>
            </a: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Learn simpler models than we would otherwise</a:t>
            </a: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Make decisions with expressive models, augmented by declarative constraints</a:t>
            </a:r>
          </a:p>
          <a:p>
            <a:pPr marL="339725" indent="-33972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solidFill>
                  <a:srgbClr val="0033CC"/>
                </a:solidFill>
              </a:rPr>
              <a:t>Focused on modeling – posing NLP problems as </a:t>
            </a:r>
            <a:r>
              <a:rPr lang="en-US" dirty="0" smtClean="0">
                <a:solidFill>
                  <a:srgbClr val="0033CC"/>
                </a:solidFill>
              </a:rPr>
              <a:t>CCMs</a:t>
            </a:r>
            <a:endParaRPr lang="en-US" dirty="0">
              <a:solidFill>
                <a:srgbClr val="0033CC"/>
              </a:solidFill>
            </a:endParaRP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1. Sequence tagging          </a:t>
            </a:r>
            <a:r>
              <a:rPr lang="en-US" dirty="0">
                <a:solidFill>
                  <a:srgbClr val="0033CC"/>
                </a:solidFill>
              </a:rPr>
              <a:t>(HMM/CRF + global constraints)</a:t>
            </a: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2. SRL                                    </a:t>
            </a:r>
            <a:r>
              <a:rPr lang="en-US" dirty="0">
                <a:solidFill>
                  <a:srgbClr val="0033CC"/>
                </a:solidFill>
              </a:rPr>
              <a:t>(Independent classifiers + Global Constraints) </a:t>
            </a: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3. Sentence Compression </a:t>
            </a:r>
            <a:r>
              <a:rPr lang="en-US" dirty="0">
                <a:solidFill>
                  <a:srgbClr val="0033CC"/>
                </a:solidFill>
              </a:rPr>
              <a:t>(Language Model + Global Constraints)</a:t>
            </a:r>
          </a:p>
          <a:p>
            <a:pPr marL="339725" indent="-33972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Next: More Modeling &amp; Inference</a:t>
            </a:r>
            <a:endParaRPr lang="en-US" dirty="0">
              <a:solidFill>
                <a:srgbClr val="0033CC"/>
              </a:solidFill>
            </a:endParaRP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From declarative constraints to </a:t>
            </a:r>
            <a:r>
              <a:rPr lang="en-US" dirty="0" smtClean="0"/>
              <a:t>CCMs; </a:t>
            </a:r>
            <a:r>
              <a:rPr lang="en-US" dirty="0"/>
              <a:t>solving ILP, exactly &amp; approximately</a:t>
            </a:r>
          </a:p>
          <a:p>
            <a:pPr marL="339725" indent="-33972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solidFill>
                  <a:srgbClr val="0033CC"/>
                </a:solidFill>
              </a:rPr>
              <a:t>Second </a:t>
            </a:r>
            <a:r>
              <a:rPr lang="en-US" dirty="0">
                <a:solidFill>
                  <a:srgbClr val="0033CC"/>
                </a:solidFill>
              </a:rPr>
              <a:t>half – Learning</a:t>
            </a:r>
          </a:p>
          <a:p>
            <a:pPr marL="739775" lvl="1" indent="-282575" defTabSz="4572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a:t>Supervised setting, and supervision-lean settings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9843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98435">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98435">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98435">
                                            <p:txEl>
                                              <p:pRg st="7" end="7"/>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298435">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98435">
                                            <p:txEl>
                                              <p:pRg st="9" end="9"/>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98435">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9843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 name="Slide Number Placeholder 4"/>
          <p:cNvSpPr>
            <a:spLocks noGrp="1"/>
          </p:cNvSpPr>
          <p:nvPr>
            <p:ph type="sldNum" sz="quarter" idx="11"/>
          </p:nvPr>
        </p:nvSpPr>
        <p:spPr/>
        <p:txBody>
          <a:bodyPr/>
          <a:lstStyle/>
          <a:p>
            <a:r>
              <a:rPr lang="en-US" altLang="zh-TW"/>
              <a:t>1: </a:t>
            </a:r>
            <a:fld id="{7701EB18-AF63-49DA-9FA2-5992C88249E4}" type="slidenum">
              <a:rPr lang="en-US" altLang="zh-TW"/>
              <a:pPr/>
              <a:t>4</a:t>
            </a:fld>
            <a:endParaRPr lang="en-US" altLang="zh-TW"/>
          </a:p>
        </p:txBody>
      </p:sp>
      <p:sp>
        <p:nvSpPr>
          <p:cNvPr id="1294338" name="Rectangle 2"/>
          <p:cNvSpPr>
            <a:spLocks noGrp="1" noChangeArrowheads="1"/>
          </p:cNvSpPr>
          <p:nvPr>
            <p:ph type="title"/>
          </p:nvPr>
        </p:nvSpPr>
        <p:spPr>
          <a:xfrm>
            <a:off x="457200" y="457200"/>
            <a:ext cx="8534400" cy="990600"/>
          </a:xfrm>
        </p:spPr>
        <p:txBody>
          <a:bodyPr/>
          <a:lstStyle/>
          <a:p>
            <a:r>
              <a:rPr lang="en-US" altLang="zh-TW">
                <a:ea typeface="Arial Unicode MS" pitchFamily="34" charset="-128"/>
                <a:cs typeface="Arial Unicode MS" pitchFamily="34" charset="-128"/>
              </a:rPr>
              <a:t>Pipeline</a:t>
            </a:r>
          </a:p>
        </p:txBody>
      </p:sp>
      <p:sp>
        <p:nvSpPr>
          <p:cNvPr id="1294339" name="Rectangle 3"/>
          <p:cNvSpPr>
            <a:spLocks noGrp="1" noChangeArrowheads="1"/>
          </p:cNvSpPr>
          <p:nvPr>
            <p:ph type="body" idx="1"/>
          </p:nvPr>
        </p:nvSpPr>
        <p:spPr>
          <a:xfrm>
            <a:off x="457200" y="3276600"/>
            <a:ext cx="8534400" cy="2590800"/>
          </a:xfrm>
        </p:spPr>
        <p:txBody>
          <a:bodyPr/>
          <a:lstStyle/>
          <a:p>
            <a:pPr>
              <a:lnSpc>
                <a:spcPct val="90000"/>
              </a:lnSpc>
            </a:pPr>
            <a:r>
              <a:rPr lang="en-US" altLang="zh-TW" dirty="0">
                <a:ea typeface="Arial Unicode MS" pitchFamily="34" charset="-128"/>
                <a:cs typeface="Arial Unicode MS" pitchFamily="34" charset="-128"/>
              </a:rPr>
              <a:t>Conceptually, Pipelining is a </a:t>
            </a:r>
            <a:r>
              <a:rPr lang="en-US" altLang="zh-TW" dirty="0">
                <a:solidFill>
                  <a:srgbClr val="0033CC"/>
                </a:solidFill>
                <a:ea typeface="Arial Unicode MS" pitchFamily="34" charset="-128"/>
                <a:cs typeface="Arial Unicode MS" pitchFamily="34" charset="-128"/>
              </a:rPr>
              <a:t>crude approximation</a:t>
            </a:r>
            <a:r>
              <a:rPr lang="en-US" altLang="zh-TW" dirty="0">
                <a:ea typeface="Arial Unicode MS" pitchFamily="34" charset="-128"/>
                <a:cs typeface="Arial Unicode MS" pitchFamily="34" charset="-128"/>
              </a:rPr>
              <a:t> </a:t>
            </a:r>
          </a:p>
          <a:p>
            <a:pPr lvl="1">
              <a:lnSpc>
                <a:spcPct val="90000"/>
              </a:lnSpc>
            </a:pPr>
            <a:r>
              <a:rPr lang="en-US" altLang="zh-TW" dirty="0">
                <a:ea typeface="Arial Unicode MS" pitchFamily="34" charset="-128"/>
                <a:cs typeface="Arial Unicode MS" pitchFamily="34" charset="-128"/>
              </a:rPr>
              <a:t>Interactions occur across levels and down stream decisions often interact with previous decisions.</a:t>
            </a:r>
          </a:p>
          <a:p>
            <a:pPr lvl="1">
              <a:lnSpc>
                <a:spcPct val="90000"/>
              </a:lnSpc>
            </a:pPr>
            <a:r>
              <a:rPr lang="en-GB" dirty="0"/>
              <a:t>Leads to propagation of errors</a:t>
            </a:r>
          </a:p>
          <a:p>
            <a:pPr lvl="1">
              <a:lnSpc>
                <a:spcPct val="90000"/>
              </a:lnSpc>
            </a:pPr>
            <a:r>
              <a:rPr lang="en-GB" dirty="0"/>
              <a:t>Occasionally, later stages </a:t>
            </a:r>
            <a:r>
              <a:rPr lang="en-GB" dirty="0" smtClean="0"/>
              <a:t>could be used to correct </a:t>
            </a:r>
            <a:r>
              <a:rPr lang="en-GB" dirty="0"/>
              <a:t>earlier errors.</a:t>
            </a:r>
          </a:p>
          <a:p>
            <a:pPr>
              <a:lnSpc>
                <a:spcPct val="90000"/>
              </a:lnSpc>
            </a:pPr>
            <a:r>
              <a:rPr lang="en-GB" altLang="zh-TW" dirty="0">
                <a:ea typeface="Arial Unicode MS" pitchFamily="34" charset="-128"/>
                <a:cs typeface="Arial Unicode MS" pitchFamily="34" charset="-128"/>
              </a:rPr>
              <a:t>But, there are good reasons to use pipelines </a:t>
            </a:r>
          </a:p>
          <a:p>
            <a:pPr lvl="1">
              <a:lnSpc>
                <a:spcPct val="90000"/>
              </a:lnSpc>
            </a:pPr>
            <a:r>
              <a:rPr lang="en-US" altLang="zh-TW" dirty="0">
                <a:ea typeface="Arial Unicode MS" pitchFamily="34" charset="-128"/>
                <a:cs typeface="Arial Unicode MS" pitchFamily="34" charset="-128"/>
              </a:rPr>
              <a:t>Putting everything in one basket may not be right </a:t>
            </a:r>
          </a:p>
          <a:p>
            <a:pPr lvl="1">
              <a:lnSpc>
                <a:spcPct val="90000"/>
              </a:lnSpc>
            </a:pPr>
            <a:r>
              <a:rPr lang="en-US" altLang="zh-TW" dirty="0">
                <a:solidFill>
                  <a:srgbClr val="FF0000"/>
                </a:solidFill>
                <a:ea typeface="Arial Unicode MS" pitchFamily="34" charset="-128"/>
                <a:cs typeface="Arial Unicode MS" pitchFamily="34" charset="-128"/>
              </a:rPr>
              <a:t>How about choosing some stages and think about them jointly?</a:t>
            </a:r>
          </a:p>
        </p:txBody>
      </p:sp>
      <p:sp>
        <p:nvSpPr>
          <p:cNvPr id="1294340" name="Text Box 4"/>
          <p:cNvSpPr txBox="1">
            <a:spLocks noChangeArrowheads="1"/>
          </p:cNvSpPr>
          <p:nvPr/>
        </p:nvSpPr>
        <p:spPr bwMode="auto">
          <a:xfrm>
            <a:off x="914400" y="2241550"/>
            <a:ext cx="1676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POS Tagging</a:t>
            </a:r>
          </a:p>
        </p:txBody>
      </p:sp>
      <p:sp>
        <p:nvSpPr>
          <p:cNvPr id="1294341" name="Text Box 5"/>
          <p:cNvSpPr txBox="1">
            <a:spLocks noChangeArrowheads="1"/>
          </p:cNvSpPr>
          <p:nvPr/>
        </p:nvSpPr>
        <p:spPr bwMode="auto">
          <a:xfrm>
            <a:off x="3022600" y="2241550"/>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Phrases</a:t>
            </a:r>
          </a:p>
        </p:txBody>
      </p:sp>
      <p:sp>
        <p:nvSpPr>
          <p:cNvPr id="1294342" name="Text Box 6"/>
          <p:cNvSpPr txBox="1">
            <a:spLocks noChangeArrowheads="1"/>
          </p:cNvSpPr>
          <p:nvPr/>
        </p:nvSpPr>
        <p:spPr bwMode="auto">
          <a:xfrm>
            <a:off x="4521200" y="2241550"/>
            <a:ext cx="21336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Semantic Entities </a:t>
            </a:r>
          </a:p>
        </p:txBody>
      </p:sp>
      <p:sp>
        <p:nvSpPr>
          <p:cNvPr id="1294343" name="Text Box 7"/>
          <p:cNvSpPr txBox="1">
            <a:spLocks noChangeArrowheads="1"/>
          </p:cNvSpPr>
          <p:nvPr/>
        </p:nvSpPr>
        <p:spPr bwMode="auto">
          <a:xfrm>
            <a:off x="7086600" y="2241550"/>
            <a:ext cx="1219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Relations</a:t>
            </a:r>
          </a:p>
        </p:txBody>
      </p:sp>
      <p:cxnSp>
        <p:nvCxnSpPr>
          <p:cNvPr id="1294344" name="AutoShape 8"/>
          <p:cNvCxnSpPr>
            <a:cxnSpLocks noChangeShapeType="1"/>
            <a:stCxn id="1294340" idx="3"/>
            <a:endCxn id="1294341" idx="1"/>
          </p:cNvCxnSpPr>
          <p:nvPr/>
        </p:nvCxnSpPr>
        <p:spPr bwMode="auto">
          <a:xfrm>
            <a:off x="2590800" y="2439988"/>
            <a:ext cx="431800" cy="0"/>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45" name="AutoShape 9"/>
          <p:cNvCxnSpPr>
            <a:cxnSpLocks noChangeShapeType="1"/>
          </p:cNvCxnSpPr>
          <p:nvPr/>
        </p:nvCxnSpPr>
        <p:spPr bwMode="auto">
          <a:xfrm>
            <a:off x="4114800" y="2439988"/>
            <a:ext cx="431800" cy="0"/>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46" name="AutoShape 10"/>
          <p:cNvCxnSpPr>
            <a:cxnSpLocks noChangeShapeType="1"/>
          </p:cNvCxnSpPr>
          <p:nvPr/>
        </p:nvCxnSpPr>
        <p:spPr bwMode="auto">
          <a:xfrm>
            <a:off x="6629400" y="2439988"/>
            <a:ext cx="431800" cy="0"/>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94347" name="Rectangle 11"/>
          <p:cNvSpPr>
            <a:spLocks noChangeArrowheads="1"/>
          </p:cNvSpPr>
          <p:nvPr/>
        </p:nvSpPr>
        <p:spPr bwMode="auto">
          <a:xfrm>
            <a:off x="2638425" y="1295400"/>
            <a:ext cx="6124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20000"/>
              </a:spcBef>
              <a:buClr>
                <a:schemeClr val="bg2"/>
              </a:buClr>
              <a:buFont typeface="Wingdings" pitchFamily="2" charset="2"/>
              <a:buChar char="n"/>
            </a:pPr>
            <a:r>
              <a:rPr lang="en-US" altLang="zh-TW" sz="2000" b="1" dirty="0">
                <a:latin typeface="Tempus Sans ITC" pitchFamily="82" charset="0"/>
                <a:ea typeface="Arial Unicode MS" pitchFamily="34" charset="-128"/>
              </a:rPr>
              <a:t>   </a:t>
            </a:r>
            <a:r>
              <a:rPr lang="en-US" altLang="zh-TW" sz="2000" b="1" dirty="0">
                <a:latin typeface="Calibri" pitchFamily="34" charset="0"/>
                <a:ea typeface="Arial Unicode MS" pitchFamily="34" charset="-128"/>
              </a:rPr>
              <a:t>Most problems are not single classification problems</a:t>
            </a:r>
          </a:p>
        </p:txBody>
      </p:sp>
      <p:sp>
        <p:nvSpPr>
          <p:cNvPr id="1294348" name="Text Box 12"/>
          <p:cNvSpPr txBox="1">
            <a:spLocks noChangeArrowheads="1"/>
          </p:cNvSpPr>
          <p:nvPr/>
        </p:nvSpPr>
        <p:spPr bwMode="auto">
          <a:xfrm>
            <a:off x="3022600" y="2879725"/>
            <a:ext cx="10668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Parsing</a:t>
            </a:r>
          </a:p>
        </p:txBody>
      </p:sp>
      <p:sp>
        <p:nvSpPr>
          <p:cNvPr id="1294349" name="Text Box 13"/>
          <p:cNvSpPr txBox="1">
            <a:spLocks noChangeArrowheads="1"/>
          </p:cNvSpPr>
          <p:nvPr/>
        </p:nvSpPr>
        <p:spPr bwMode="auto">
          <a:xfrm>
            <a:off x="4521200" y="2879725"/>
            <a:ext cx="88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WSD</a:t>
            </a:r>
          </a:p>
        </p:txBody>
      </p:sp>
      <p:sp>
        <p:nvSpPr>
          <p:cNvPr id="1294350" name="Text Box 14"/>
          <p:cNvSpPr txBox="1">
            <a:spLocks noChangeArrowheads="1"/>
          </p:cNvSpPr>
          <p:nvPr/>
        </p:nvSpPr>
        <p:spPr bwMode="auto">
          <a:xfrm>
            <a:off x="6019800" y="2879725"/>
            <a:ext cx="2819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solidFill>
                  <a:srgbClr val="FF0066"/>
                </a:solidFill>
                <a:latin typeface="Tahoma" pitchFamily="34" charset="0"/>
              </a:rPr>
              <a:t>Semantic Role Labeling</a:t>
            </a:r>
          </a:p>
        </p:txBody>
      </p:sp>
      <p:cxnSp>
        <p:nvCxnSpPr>
          <p:cNvPr id="1294351" name="AutoShape 15"/>
          <p:cNvCxnSpPr>
            <a:cxnSpLocks noChangeShapeType="1"/>
            <a:stCxn id="1294340" idx="2"/>
            <a:endCxn id="1294348" idx="1"/>
          </p:cNvCxnSpPr>
          <p:nvPr/>
        </p:nvCxnSpPr>
        <p:spPr bwMode="auto">
          <a:xfrm>
            <a:off x="1752600" y="2638425"/>
            <a:ext cx="1270000" cy="439738"/>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52" name="AutoShape 16"/>
          <p:cNvCxnSpPr>
            <a:cxnSpLocks noChangeShapeType="1"/>
            <a:stCxn id="1294340" idx="2"/>
          </p:cNvCxnSpPr>
          <p:nvPr/>
        </p:nvCxnSpPr>
        <p:spPr bwMode="auto">
          <a:xfrm>
            <a:off x="1752600" y="2638425"/>
            <a:ext cx="2794000" cy="441325"/>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53" name="AutoShape 17"/>
          <p:cNvCxnSpPr>
            <a:cxnSpLocks noChangeShapeType="1"/>
            <a:stCxn id="1294349" idx="3"/>
          </p:cNvCxnSpPr>
          <p:nvPr/>
        </p:nvCxnSpPr>
        <p:spPr bwMode="auto">
          <a:xfrm>
            <a:off x="5410200" y="3078163"/>
            <a:ext cx="406400" cy="1587"/>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94354" name="Text Box 18"/>
          <p:cNvSpPr txBox="1">
            <a:spLocks noChangeArrowheads="1"/>
          </p:cNvSpPr>
          <p:nvPr/>
        </p:nvSpPr>
        <p:spPr bwMode="auto">
          <a:xfrm>
            <a:off x="228600" y="1295400"/>
            <a:ext cx="1295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a:latin typeface="Tahoma" pitchFamily="34" charset="0"/>
              </a:rPr>
              <a:t>Raw Data</a:t>
            </a:r>
          </a:p>
        </p:txBody>
      </p:sp>
      <p:cxnSp>
        <p:nvCxnSpPr>
          <p:cNvPr id="1294355" name="AutoShape 19"/>
          <p:cNvCxnSpPr>
            <a:cxnSpLocks noChangeShapeType="1"/>
            <a:stCxn id="1294354" idx="2"/>
            <a:endCxn id="1294340" idx="0"/>
          </p:cNvCxnSpPr>
          <p:nvPr/>
        </p:nvCxnSpPr>
        <p:spPr bwMode="auto">
          <a:xfrm>
            <a:off x="876300" y="1692275"/>
            <a:ext cx="876300" cy="549275"/>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56" name="AutoShape 20"/>
          <p:cNvCxnSpPr>
            <a:cxnSpLocks noChangeShapeType="1"/>
            <a:stCxn id="1294354" idx="2"/>
            <a:endCxn id="1294341" idx="0"/>
          </p:cNvCxnSpPr>
          <p:nvPr/>
        </p:nvCxnSpPr>
        <p:spPr bwMode="auto">
          <a:xfrm>
            <a:off x="876300" y="1692275"/>
            <a:ext cx="2679700" cy="549275"/>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57" name="AutoShape 21"/>
          <p:cNvCxnSpPr>
            <a:cxnSpLocks noChangeShapeType="1"/>
            <a:stCxn id="1294354" idx="2"/>
            <a:endCxn id="1294342" idx="0"/>
          </p:cNvCxnSpPr>
          <p:nvPr/>
        </p:nvCxnSpPr>
        <p:spPr bwMode="auto">
          <a:xfrm>
            <a:off x="876300" y="1692275"/>
            <a:ext cx="4711700" cy="549275"/>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4358" name="AutoShape 22"/>
          <p:cNvCxnSpPr>
            <a:cxnSpLocks noChangeShapeType="1"/>
            <a:stCxn id="1294354" idx="2"/>
            <a:endCxn id="1294343" idx="0"/>
          </p:cNvCxnSpPr>
          <p:nvPr/>
        </p:nvCxnSpPr>
        <p:spPr bwMode="auto">
          <a:xfrm>
            <a:off x="876300" y="1692275"/>
            <a:ext cx="6819900" cy="549275"/>
          </a:xfrm>
          <a:prstGeom prst="straightConnector1">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94359" name="Oval 23"/>
          <p:cNvSpPr>
            <a:spLocks noChangeArrowheads="1"/>
          </p:cNvSpPr>
          <p:nvPr/>
        </p:nvSpPr>
        <p:spPr bwMode="auto">
          <a:xfrm>
            <a:off x="4343400" y="2090738"/>
            <a:ext cx="4191000" cy="762000"/>
          </a:xfrm>
          <a:prstGeom prst="ellipse">
            <a:avLst/>
          </a:prstGeom>
          <a:noFill/>
          <a:ln w="28575">
            <a:solidFill>
              <a:srgbClr val="0033CC"/>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 name="Text Box 9"/>
          <p:cNvSpPr txBox="1">
            <a:spLocks noChangeArrowheads="1"/>
          </p:cNvSpPr>
          <p:nvPr/>
        </p:nvSpPr>
        <p:spPr bwMode="auto">
          <a:xfrm rot="1169888">
            <a:off x="7467600" y="309563"/>
            <a:ext cx="1600200" cy="376237"/>
          </a:xfrm>
          <a:prstGeom prst="rect">
            <a:avLst/>
          </a:prstGeom>
          <a:solidFill>
            <a:srgbClr val="FFFF66"/>
          </a:solidFill>
          <a:ln w="9525">
            <a:solidFill>
              <a:schemeClr val="accent2"/>
            </a:solidFill>
            <a:miter lim="800000"/>
            <a:headEnd/>
            <a:tailEnd/>
          </a:ln>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en-US" sz="1800" dirty="0">
                <a:latin typeface="+mn-lt"/>
              </a:rPr>
              <a:t>Motivation I</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8" fill="hold" grpId="0" nodeType="clickEffect">
                                  <p:stCondLst>
                                    <p:cond delay="0"/>
                                  </p:stCondLst>
                                  <p:childTnLst>
                                    <p:set>
                                      <p:cBhvr>
                                        <p:cTn id="6" dur="1" fill="hold">
                                          <p:stCondLst>
                                            <p:cond delay="0"/>
                                          </p:stCondLst>
                                        </p:cTn>
                                        <p:tgtEl>
                                          <p:spTgt spid="1294354"/>
                                        </p:tgtEl>
                                        <p:attrNameLst>
                                          <p:attrName>style.visibility</p:attrName>
                                        </p:attrNameLst>
                                      </p:cBhvr>
                                      <p:to>
                                        <p:strVal val="visible"/>
                                      </p:to>
                                    </p:set>
                                    <p:anim calcmode="lin" valueType="num">
                                      <p:cBhvr>
                                        <p:cTn id="7" dur="500" fill="hold"/>
                                        <p:tgtEl>
                                          <p:spTgt spid="1294354"/>
                                        </p:tgtEl>
                                        <p:attrNameLst>
                                          <p:attrName>ppt_x</p:attrName>
                                        </p:attrNameLst>
                                      </p:cBhvr>
                                      <p:tavLst>
                                        <p:tav tm="0">
                                          <p:val>
                                            <p:strVal val="#ppt_x-#ppt_w/2"/>
                                          </p:val>
                                        </p:tav>
                                        <p:tav tm="100000">
                                          <p:val>
                                            <p:strVal val="#ppt_x"/>
                                          </p:val>
                                        </p:tav>
                                      </p:tavLst>
                                    </p:anim>
                                    <p:anim calcmode="lin" valueType="num">
                                      <p:cBhvr>
                                        <p:cTn id="8" dur="500" fill="hold"/>
                                        <p:tgtEl>
                                          <p:spTgt spid="1294354"/>
                                        </p:tgtEl>
                                        <p:attrNameLst>
                                          <p:attrName>ppt_y</p:attrName>
                                        </p:attrNameLst>
                                      </p:cBhvr>
                                      <p:tavLst>
                                        <p:tav tm="0">
                                          <p:val>
                                            <p:strVal val="#ppt_y"/>
                                          </p:val>
                                        </p:tav>
                                        <p:tav tm="100000">
                                          <p:val>
                                            <p:strVal val="#ppt_y"/>
                                          </p:val>
                                        </p:tav>
                                      </p:tavLst>
                                    </p:anim>
                                    <p:anim calcmode="lin" valueType="num">
                                      <p:cBhvr>
                                        <p:cTn id="9" dur="500" fill="hold"/>
                                        <p:tgtEl>
                                          <p:spTgt spid="1294354"/>
                                        </p:tgtEl>
                                        <p:attrNameLst>
                                          <p:attrName>ppt_w</p:attrName>
                                        </p:attrNameLst>
                                      </p:cBhvr>
                                      <p:tavLst>
                                        <p:tav tm="0">
                                          <p:val>
                                            <p:fltVal val="0"/>
                                          </p:val>
                                        </p:tav>
                                        <p:tav tm="100000">
                                          <p:val>
                                            <p:strVal val="#ppt_w"/>
                                          </p:val>
                                        </p:tav>
                                      </p:tavLst>
                                    </p:anim>
                                    <p:anim calcmode="lin" valueType="num">
                                      <p:cBhvr>
                                        <p:cTn id="10" dur="500" fill="hold"/>
                                        <p:tgtEl>
                                          <p:spTgt spid="1294354"/>
                                        </p:tgtEl>
                                        <p:attrNameLst>
                                          <p:attrName>ppt_h</p:attrName>
                                        </p:attrNameLst>
                                      </p:cBhvr>
                                      <p:tavLst>
                                        <p:tav tm="0">
                                          <p:val>
                                            <p:strVal val="#ppt_h"/>
                                          </p:val>
                                        </p:tav>
                                        <p:tav tm="100000">
                                          <p:val>
                                            <p:strVal val="#ppt_h"/>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294340"/>
                                        </p:tgtEl>
                                        <p:attrNameLst>
                                          <p:attrName>style.visibility</p:attrName>
                                        </p:attrNameLst>
                                      </p:cBhvr>
                                      <p:to>
                                        <p:strVal val="visible"/>
                                      </p:to>
                                    </p:set>
                                    <p:anim calcmode="lin" valueType="num">
                                      <p:cBhvr>
                                        <p:cTn id="15" dur="500" fill="hold"/>
                                        <p:tgtEl>
                                          <p:spTgt spid="1294340"/>
                                        </p:tgtEl>
                                        <p:attrNameLst>
                                          <p:attrName>ppt_x</p:attrName>
                                        </p:attrNameLst>
                                      </p:cBhvr>
                                      <p:tavLst>
                                        <p:tav tm="0">
                                          <p:val>
                                            <p:strVal val="#ppt_x-#ppt_w/2"/>
                                          </p:val>
                                        </p:tav>
                                        <p:tav tm="100000">
                                          <p:val>
                                            <p:strVal val="#ppt_x"/>
                                          </p:val>
                                        </p:tav>
                                      </p:tavLst>
                                    </p:anim>
                                    <p:anim calcmode="lin" valueType="num">
                                      <p:cBhvr>
                                        <p:cTn id="16" dur="500" fill="hold"/>
                                        <p:tgtEl>
                                          <p:spTgt spid="1294340"/>
                                        </p:tgtEl>
                                        <p:attrNameLst>
                                          <p:attrName>ppt_y</p:attrName>
                                        </p:attrNameLst>
                                      </p:cBhvr>
                                      <p:tavLst>
                                        <p:tav tm="0">
                                          <p:val>
                                            <p:strVal val="#ppt_y"/>
                                          </p:val>
                                        </p:tav>
                                        <p:tav tm="100000">
                                          <p:val>
                                            <p:strVal val="#ppt_y"/>
                                          </p:val>
                                        </p:tav>
                                      </p:tavLst>
                                    </p:anim>
                                    <p:anim calcmode="lin" valueType="num">
                                      <p:cBhvr>
                                        <p:cTn id="17" dur="500" fill="hold"/>
                                        <p:tgtEl>
                                          <p:spTgt spid="1294340"/>
                                        </p:tgtEl>
                                        <p:attrNameLst>
                                          <p:attrName>ppt_w</p:attrName>
                                        </p:attrNameLst>
                                      </p:cBhvr>
                                      <p:tavLst>
                                        <p:tav tm="0">
                                          <p:val>
                                            <p:fltVal val="0"/>
                                          </p:val>
                                        </p:tav>
                                        <p:tav tm="100000">
                                          <p:val>
                                            <p:strVal val="#ppt_w"/>
                                          </p:val>
                                        </p:tav>
                                      </p:tavLst>
                                    </p:anim>
                                    <p:anim calcmode="lin" valueType="num">
                                      <p:cBhvr>
                                        <p:cTn id="18" dur="500" fill="hold"/>
                                        <p:tgtEl>
                                          <p:spTgt spid="1294340"/>
                                        </p:tgtEl>
                                        <p:attrNameLst>
                                          <p:attrName>ppt_h</p:attrName>
                                        </p:attrNameLst>
                                      </p:cBhvr>
                                      <p:tavLst>
                                        <p:tav tm="0">
                                          <p:val>
                                            <p:strVal val="#ppt_h"/>
                                          </p:val>
                                        </p:tav>
                                        <p:tav tm="100000">
                                          <p:val>
                                            <p:strVal val="#ppt_h"/>
                                          </p:val>
                                        </p:tav>
                                      </p:tavLst>
                                    </p:anim>
                                  </p:childTnLst>
                                </p:cTn>
                              </p:par>
                            </p:childTnLst>
                          </p:cTn>
                        </p:par>
                        <p:par>
                          <p:cTn id="19" fill="hold" nodeType="afterGroup">
                            <p:stCondLst>
                              <p:cond delay="500"/>
                            </p:stCondLst>
                            <p:childTnLst>
                              <p:par>
                                <p:cTn id="20" presetID="17" presetClass="entr" presetSubtype="8" fill="hold" nodeType="afterEffect">
                                  <p:stCondLst>
                                    <p:cond delay="0"/>
                                  </p:stCondLst>
                                  <p:childTnLst>
                                    <p:set>
                                      <p:cBhvr>
                                        <p:cTn id="21" dur="1" fill="hold">
                                          <p:stCondLst>
                                            <p:cond delay="0"/>
                                          </p:stCondLst>
                                        </p:cTn>
                                        <p:tgtEl>
                                          <p:spTgt spid="1294355"/>
                                        </p:tgtEl>
                                        <p:attrNameLst>
                                          <p:attrName>style.visibility</p:attrName>
                                        </p:attrNameLst>
                                      </p:cBhvr>
                                      <p:to>
                                        <p:strVal val="visible"/>
                                      </p:to>
                                    </p:set>
                                    <p:anim calcmode="lin" valueType="num">
                                      <p:cBhvr>
                                        <p:cTn id="22" dur="1000" fill="hold"/>
                                        <p:tgtEl>
                                          <p:spTgt spid="1294355"/>
                                        </p:tgtEl>
                                        <p:attrNameLst>
                                          <p:attrName>ppt_x</p:attrName>
                                        </p:attrNameLst>
                                      </p:cBhvr>
                                      <p:tavLst>
                                        <p:tav tm="0">
                                          <p:val>
                                            <p:strVal val="#ppt_x-#ppt_w/2"/>
                                          </p:val>
                                        </p:tav>
                                        <p:tav tm="100000">
                                          <p:val>
                                            <p:strVal val="#ppt_x"/>
                                          </p:val>
                                        </p:tav>
                                      </p:tavLst>
                                    </p:anim>
                                    <p:anim calcmode="lin" valueType="num">
                                      <p:cBhvr>
                                        <p:cTn id="23" dur="1000" fill="hold"/>
                                        <p:tgtEl>
                                          <p:spTgt spid="1294355"/>
                                        </p:tgtEl>
                                        <p:attrNameLst>
                                          <p:attrName>ppt_y</p:attrName>
                                        </p:attrNameLst>
                                      </p:cBhvr>
                                      <p:tavLst>
                                        <p:tav tm="0">
                                          <p:val>
                                            <p:strVal val="#ppt_y"/>
                                          </p:val>
                                        </p:tav>
                                        <p:tav tm="100000">
                                          <p:val>
                                            <p:strVal val="#ppt_y"/>
                                          </p:val>
                                        </p:tav>
                                      </p:tavLst>
                                    </p:anim>
                                    <p:anim calcmode="lin" valueType="num">
                                      <p:cBhvr>
                                        <p:cTn id="24" dur="1000" fill="hold"/>
                                        <p:tgtEl>
                                          <p:spTgt spid="1294355"/>
                                        </p:tgtEl>
                                        <p:attrNameLst>
                                          <p:attrName>ppt_w</p:attrName>
                                        </p:attrNameLst>
                                      </p:cBhvr>
                                      <p:tavLst>
                                        <p:tav tm="0">
                                          <p:val>
                                            <p:fltVal val="0"/>
                                          </p:val>
                                        </p:tav>
                                        <p:tav tm="100000">
                                          <p:val>
                                            <p:strVal val="#ppt_w"/>
                                          </p:val>
                                        </p:tav>
                                      </p:tavLst>
                                    </p:anim>
                                    <p:anim calcmode="lin" valueType="num">
                                      <p:cBhvr>
                                        <p:cTn id="25" dur="1000" fill="hold"/>
                                        <p:tgtEl>
                                          <p:spTgt spid="1294355"/>
                                        </p:tgtEl>
                                        <p:attrNameLst>
                                          <p:attrName>ppt_h</p:attrName>
                                        </p:attrNameLst>
                                      </p:cBhvr>
                                      <p:tavLst>
                                        <p:tav tm="0">
                                          <p:val>
                                            <p:strVal val="#ppt_h"/>
                                          </p:val>
                                        </p:tav>
                                        <p:tav tm="100000">
                                          <p:val>
                                            <p:strVal val="#ppt_h"/>
                                          </p:val>
                                        </p:tav>
                                      </p:tavLst>
                                    </p:anim>
                                  </p:childTnLst>
                                </p:cTn>
                              </p:par>
                            </p:childTnLst>
                          </p:cTn>
                        </p:par>
                        <p:par>
                          <p:cTn id="26" fill="hold" nodeType="afterGroup">
                            <p:stCondLst>
                              <p:cond delay="1500"/>
                            </p:stCondLst>
                            <p:childTnLst>
                              <p:par>
                                <p:cTn id="27" presetID="17" presetClass="entr" presetSubtype="8" fill="hold" nodeType="afterEffect">
                                  <p:stCondLst>
                                    <p:cond delay="0"/>
                                  </p:stCondLst>
                                  <p:childTnLst>
                                    <p:set>
                                      <p:cBhvr>
                                        <p:cTn id="28" dur="1" fill="hold">
                                          <p:stCondLst>
                                            <p:cond delay="0"/>
                                          </p:stCondLst>
                                        </p:cTn>
                                        <p:tgtEl>
                                          <p:spTgt spid="1294344"/>
                                        </p:tgtEl>
                                        <p:attrNameLst>
                                          <p:attrName>style.visibility</p:attrName>
                                        </p:attrNameLst>
                                      </p:cBhvr>
                                      <p:to>
                                        <p:strVal val="visible"/>
                                      </p:to>
                                    </p:set>
                                    <p:anim calcmode="lin" valueType="num">
                                      <p:cBhvr>
                                        <p:cTn id="29" dur="1000" fill="hold"/>
                                        <p:tgtEl>
                                          <p:spTgt spid="1294344"/>
                                        </p:tgtEl>
                                        <p:attrNameLst>
                                          <p:attrName>ppt_x</p:attrName>
                                        </p:attrNameLst>
                                      </p:cBhvr>
                                      <p:tavLst>
                                        <p:tav tm="0">
                                          <p:val>
                                            <p:strVal val="#ppt_x-#ppt_w/2"/>
                                          </p:val>
                                        </p:tav>
                                        <p:tav tm="100000">
                                          <p:val>
                                            <p:strVal val="#ppt_x"/>
                                          </p:val>
                                        </p:tav>
                                      </p:tavLst>
                                    </p:anim>
                                    <p:anim calcmode="lin" valueType="num">
                                      <p:cBhvr>
                                        <p:cTn id="30" dur="1000" fill="hold"/>
                                        <p:tgtEl>
                                          <p:spTgt spid="1294344"/>
                                        </p:tgtEl>
                                        <p:attrNameLst>
                                          <p:attrName>ppt_y</p:attrName>
                                        </p:attrNameLst>
                                      </p:cBhvr>
                                      <p:tavLst>
                                        <p:tav tm="0">
                                          <p:val>
                                            <p:strVal val="#ppt_y"/>
                                          </p:val>
                                        </p:tav>
                                        <p:tav tm="100000">
                                          <p:val>
                                            <p:strVal val="#ppt_y"/>
                                          </p:val>
                                        </p:tav>
                                      </p:tavLst>
                                    </p:anim>
                                    <p:anim calcmode="lin" valueType="num">
                                      <p:cBhvr>
                                        <p:cTn id="31" dur="1000" fill="hold"/>
                                        <p:tgtEl>
                                          <p:spTgt spid="1294344"/>
                                        </p:tgtEl>
                                        <p:attrNameLst>
                                          <p:attrName>ppt_w</p:attrName>
                                        </p:attrNameLst>
                                      </p:cBhvr>
                                      <p:tavLst>
                                        <p:tav tm="0">
                                          <p:val>
                                            <p:fltVal val="0"/>
                                          </p:val>
                                        </p:tav>
                                        <p:tav tm="100000">
                                          <p:val>
                                            <p:strVal val="#ppt_w"/>
                                          </p:val>
                                        </p:tav>
                                      </p:tavLst>
                                    </p:anim>
                                    <p:anim calcmode="lin" valueType="num">
                                      <p:cBhvr>
                                        <p:cTn id="32" dur="1000" fill="hold"/>
                                        <p:tgtEl>
                                          <p:spTgt spid="1294344"/>
                                        </p:tgtEl>
                                        <p:attrNameLst>
                                          <p:attrName>ppt_h</p:attrName>
                                        </p:attrNameLst>
                                      </p:cBhvr>
                                      <p:tavLst>
                                        <p:tav tm="0">
                                          <p:val>
                                            <p:strVal val="#ppt_h"/>
                                          </p:val>
                                        </p:tav>
                                        <p:tav tm="100000">
                                          <p:val>
                                            <p:strVal val="#ppt_h"/>
                                          </p:val>
                                        </p:tav>
                                      </p:tavLst>
                                    </p:anim>
                                  </p:childTnLst>
                                </p:cTn>
                              </p:par>
                            </p:childTnLst>
                          </p:cTn>
                        </p:par>
                        <p:par>
                          <p:cTn id="33" fill="hold" nodeType="afterGroup">
                            <p:stCondLst>
                              <p:cond delay="2500"/>
                            </p:stCondLst>
                            <p:childTnLst>
                              <p:par>
                                <p:cTn id="34" presetID="17" presetClass="entr" presetSubtype="8" fill="hold" nodeType="afterEffect">
                                  <p:stCondLst>
                                    <p:cond delay="0"/>
                                  </p:stCondLst>
                                  <p:childTnLst>
                                    <p:set>
                                      <p:cBhvr>
                                        <p:cTn id="35" dur="1" fill="hold">
                                          <p:stCondLst>
                                            <p:cond delay="0"/>
                                          </p:stCondLst>
                                        </p:cTn>
                                        <p:tgtEl>
                                          <p:spTgt spid="1294356"/>
                                        </p:tgtEl>
                                        <p:attrNameLst>
                                          <p:attrName>style.visibility</p:attrName>
                                        </p:attrNameLst>
                                      </p:cBhvr>
                                      <p:to>
                                        <p:strVal val="visible"/>
                                      </p:to>
                                    </p:set>
                                    <p:anim calcmode="lin" valueType="num">
                                      <p:cBhvr>
                                        <p:cTn id="36" dur="1000" fill="hold"/>
                                        <p:tgtEl>
                                          <p:spTgt spid="1294356"/>
                                        </p:tgtEl>
                                        <p:attrNameLst>
                                          <p:attrName>ppt_x</p:attrName>
                                        </p:attrNameLst>
                                      </p:cBhvr>
                                      <p:tavLst>
                                        <p:tav tm="0">
                                          <p:val>
                                            <p:strVal val="#ppt_x-#ppt_w/2"/>
                                          </p:val>
                                        </p:tav>
                                        <p:tav tm="100000">
                                          <p:val>
                                            <p:strVal val="#ppt_x"/>
                                          </p:val>
                                        </p:tav>
                                      </p:tavLst>
                                    </p:anim>
                                    <p:anim calcmode="lin" valueType="num">
                                      <p:cBhvr>
                                        <p:cTn id="37" dur="1000" fill="hold"/>
                                        <p:tgtEl>
                                          <p:spTgt spid="1294356"/>
                                        </p:tgtEl>
                                        <p:attrNameLst>
                                          <p:attrName>ppt_y</p:attrName>
                                        </p:attrNameLst>
                                      </p:cBhvr>
                                      <p:tavLst>
                                        <p:tav tm="0">
                                          <p:val>
                                            <p:strVal val="#ppt_y"/>
                                          </p:val>
                                        </p:tav>
                                        <p:tav tm="100000">
                                          <p:val>
                                            <p:strVal val="#ppt_y"/>
                                          </p:val>
                                        </p:tav>
                                      </p:tavLst>
                                    </p:anim>
                                    <p:anim calcmode="lin" valueType="num">
                                      <p:cBhvr>
                                        <p:cTn id="38" dur="1000" fill="hold"/>
                                        <p:tgtEl>
                                          <p:spTgt spid="1294356"/>
                                        </p:tgtEl>
                                        <p:attrNameLst>
                                          <p:attrName>ppt_w</p:attrName>
                                        </p:attrNameLst>
                                      </p:cBhvr>
                                      <p:tavLst>
                                        <p:tav tm="0">
                                          <p:val>
                                            <p:fltVal val="0"/>
                                          </p:val>
                                        </p:tav>
                                        <p:tav tm="100000">
                                          <p:val>
                                            <p:strVal val="#ppt_w"/>
                                          </p:val>
                                        </p:tav>
                                      </p:tavLst>
                                    </p:anim>
                                    <p:anim calcmode="lin" valueType="num">
                                      <p:cBhvr>
                                        <p:cTn id="39" dur="1000" fill="hold"/>
                                        <p:tgtEl>
                                          <p:spTgt spid="1294356"/>
                                        </p:tgtEl>
                                        <p:attrNameLst>
                                          <p:attrName>ppt_h</p:attrName>
                                        </p:attrNameLst>
                                      </p:cBhvr>
                                      <p:tavLst>
                                        <p:tav tm="0">
                                          <p:val>
                                            <p:strVal val="#ppt_h"/>
                                          </p:val>
                                        </p:tav>
                                        <p:tav tm="100000">
                                          <p:val>
                                            <p:strVal val="#ppt_h"/>
                                          </p:val>
                                        </p:tav>
                                      </p:tavLst>
                                    </p:anim>
                                  </p:childTnLst>
                                </p:cTn>
                              </p:par>
                            </p:childTnLst>
                          </p:cTn>
                        </p:par>
                        <p:par>
                          <p:cTn id="40" fill="hold" nodeType="afterGroup">
                            <p:stCondLst>
                              <p:cond delay="3500"/>
                            </p:stCondLst>
                            <p:childTnLst>
                              <p:par>
                                <p:cTn id="41" presetID="17" presetClass="entr" presetSubtype="8" fill="hold" grpId="0" nodeType="afterEffect">
                                  <p:stCondLst>
                                    <p:cond delay="0"/>
                                  </p:stCondLst>
                                  <p:childTnLst>
                                    <p:set>
                                      <p:cBhvr>
                                        <p:cTn id="42" dur="1" fill="hold">
                                          <p:stCondLst>
                                            <p:cond delay="0"/>
                                          </p:stCondLst>
                                        </p:cTn>
                                        <p:tgtEl>
                                          <p:spTgt spid="1294341"/>
                                        </p:tgtEl>
                                        <p:attrNameLst>
                                          <p:attrName>style.visibility</p:attrName>
                                        </p:attrNameLst>
                                      </p:cBhvr>
                                      <p:to>
                                        <p:strVal val="visible"/>
                                      </p:to>
                                    </p:set>
                                    <p:anim calcmode="lin" valueType="num">
                                      <p:cBhvr>
                                        <p:cTn id="43" dur="1000" fill="hold"/>
                                        <p:tgtEl>
                                          <p:spTgt spid="1294341"/>
                                        </p:tgtEl>
                                        <p:attrNameLst>
                                          <p:attrName>ppt_x</p:attrName>
                                        </p:attrNameLst>
                                      </p:cBhvr>
                                      <p:tavLst>
                                        <p:tav tm="0">
                                          <p:val>
                                            <p:strVal val="#ppt_x-#ppt_w/2"/>
                                          </p:val>
                                        </p:tav>
                                        <p:tav tm="100000">
                                          <p:val>
                                            <p:strVal val="#ppt_x"/>
                                          </p:val>
                                        </p:tav>
                                      </p:tavLst>
                                    </p:anim>
                                    <p:anim calcmode="lin" valueType="num">
                                      <p:cBhvr>
                                        <p:cTn id="44" dur="1000" fill="hold"/>
                                        <p:tgtEl>
                                          <p:spTgt spid="1294341"/>
                                        </p:tgtEl>
                                        <p:attrNameLst>
                                          <p:attrName>ppt_y</p:attrName>
                                        </p:attrNameLst>
                                      </p:cBhvr>
                                      <p:tavLst>
                                        <p:tav tm="0">
                                          <p:val>
                                            <p:strVal val="#ppt_y"/>
                                          </p:val>
                                        </p:tav>
                                        <p:tav tm="100000">
                                          <p:val>
                                            <p:strVal val="#ppt_y"/>
                                          </p:val>
                                        </p:tav>
                                      </p:tavLst>
                                    </p:anim>
                                    <p:anim calcmode="lin" valueType="num">
                                      <p:cBhvr>
                                        <p:cTn id="45" dur="1000" fill="hold"/>
                                        <p:tgtEl>
                                          <p:spTgt spid="1294341"/>
                                        </p:tgtEl>
                                        <p:attrNameLst>
                                          <p:attrName>ppt_w</p:attrName>
                                        </p:attrNameLst>
                                      </p:cBhvr>
                                      <p:tavLst>
                                        <p:tav tm="0">
                                          <p:val>
                                            <p:fltVal val="0"/>
                                          </p:val>
                                        </p:tav>
                                        <p:tav tm="100000">
                                          <p:val>
                                            <p:strVal val="#ppt_w"/>
                                          </p:val>
                                        </p:tav>
                                      </p:tavLst>
                                    </p:anim>
                                    <p:anim calcmode="lin" valueType="num">
                                      <p:cBhvr>
                                        <p:cTn id="46" dur="1000" fill="hold"/>
                                        <p:tgtEl>
                                          <p:spTgt spid="1294341"/>
                                        </p:tgtEl>
                                        <p:attrNameLst>
                                          <p:attrName>ppt_h</p:attrName>
                                        </p:attrNameLst>
                                      </p:cBhvr>
                                      <p:tavLst>
                                        <p:tav tm="0">
                                          <p:val>
                                            <p:strVal val="#ppt_h"/>
                                          </p:val>
                                        </p:tav>
                                        <p:tav tm="100000">
                                          <p:val>
                                            <p:strVal val="#ppt_h"/>
                                          </p:val>
                                        </p:tav>
                                      </p:tavLst>
                                    </p:anim>
                                  </p:childTnLst>
                                </p:cTn>
                              </p:par>
                            </p:childTnLst>
                          </p:cTn>
                        </p:par>
                        <p:par>
                          <p:cTn id="47" fill="hold" nodeType="afterGroup">
                            <p:stCondLst>
                              <p:cond delay="4500"/>
                            </p:stCondLst>
                            <p:childTnLst>
                              <p:par>
                                <p:cTn id="48" presetID="17" presetClass="entr" presetSubtype="8" fill="hold" nodeType="afterEffect">
                                  <p:stCondLst>
                                    <p:cond delay="0"/>
                                  </p:stCondLst>
                                  <p:childTnLst>
                                    <p:set>
                                      <p:cBhvr>
                                        <p:cTn id="49" dur="1" fill="hold">
                                          <p:stCondLst>
                                            <p:cond delay="0"/>
                                          </p:stCondLst>
                                        </p:cTn>
                                        <p:tgtEl>
                                          <p:spTgt spid="1294345"/>
                                        </p:tgtEl>
                                        <p:attrNameLst>
                                          <p:attrName>style.visibility</p:attrName>
                                        </p:attrNameLst>
                                      </p:cBhvr>
                                      <p:to>
                                        <p:strVal val="visible"/>
                                      </p:to>
                                    </p:set>
                                    <p:anim calcmode="lin" valueType="num">
                                      <p:cBhvr>
                                        <p:cTn id="50" dur="1000" fill="hold"/>
                                        <p:tgtEl>
                                          <p:spTgt spid="1294345"/>
                                        </p:tgtEl>
                                        <p:attrNameLst>
                                          <p:attrName>ppt_x</p:attrName>
                                        </p:attrNameLst>
                                      </p:cBhvr>
                                      <p:tavLst>
                                        <p:tav tm="0">
                                          <p:val>
                                            <p:strVal val="#ppt_x-#ppt_w/2"/>
                                          </p:val>
                                        </p:tav>
                                        <p:tav tm="100000">
                                          <p:val>
                                            <p:strVal val="#ppt_x"/>
                                          </p:val>
                                        </p:tav>
                                      </p:tavLst>
                                    </p:anim>
                                    <p:anim calcmode="lin" valueType="num">
                                      <p:cBhvr>
                                        <p:cTn id="51" dur="1000" fill="hold"/>
                                        <p:tgtEl>
                                          <p:spTgt spid="1294345"/>
                                        </p:tgtEl>
                                        <p:attrNameLst>
                                          <p:attrName>ppt_y</p:attrName>
                                        </p:attrNameLst>
                                      </p:cBhvr>
                                      <p:tavLst>
                                        <p:tav tm="0">
                                          <p:val>
                                            <p:strVal val="#ppt_y"/>
                                          </p:val>
                                        </p:tav>
                                        <p:tav tm="100000">
                                          <p:val>
                                            <p:strVal val="#ppt_y"/>
                                          </p:val>
                                        </p:tav>
                                      </p:tavLst>
                                    </p:anim>
                                    <p:anim calcmode="lin" valueType="num">
                                      <p:cBhvr>
                                        <p:cTn id="52" dur="1000" fill="hold"/>
                                        <p:tgtEl>
                                          <p:spTgt spid="1294345"/>
                                        </p:tgtEl>
                                        <p:attrNameLst>
                                          <p:attrName>ppt_w</p:attrName>
                                        </p:attrNameLst>
                                      </p:cBhvr>
                                      <p:tavLst>
                                        <p:tav tm="0">
                                          <p:val>
                                            <p:fltVal val="0"/>
                                          </p:val>
                                        </p:tav>
                                        <p:tav tm="100000">
                                          <p:val>
                                            <p:strVal val="#ppt_w"/>
                                          </p:val>
                                        </p:tav>
                                      </p:tavLst>
                                    </p:anim>
                                    <p:anim calcmode="lin" valueType="num">
                                      <p:cBhvr>
                                        <p:cTn id="53" dur="1000" fill="hold"/>
                                        <p:tgtEl>
                                          <p:spTgt spid="1294345"/>
                                        </p:tgtEl>
                                        <p:attrNameLst>
                                          <p:attrName>ppt_h</p:attrName>
                                        </p:attrNameLst>
                                      </p:cBhvr>
                                      <p:tavLst>
                                        <p:tav tm="0">
                                          <p:val>
                                            <p:strVal val="#ppt_h"/>
                                          </p:val>
                                        </p:tav>
                                        <p:tav tm="100000">
                                          <p:val>
                                            <p:strVal val="#ppt_h"/>
                                          </p:val>
                                        </p:tav>
                                      </p:tavLst>
                                    </p:anim>
                                  </p:childTnLst>
                                </p:cTn>
                              </p:par>
                            </p:childTnLst>
                          </p:cTn>
                        </p:par>
                        <p:par>
                          <p:cTn id="54" fill="hold" nodeType="afterGroup">
                            <p:stCondLst>
                              <p:cond delay="5500"/>
                            </p:stCondLst>
                            <p:childTnLst>
                              <p:par>
                                <p:cTn id="55" presetID="17" presetClass="entr" presetSubtype="8" fill="hold" nodeType="afterEffect">
                                  <p:stCondLst>
                                    <p:cond delay="0"/>
                                  </p:stCondLst>
                                  <p:childTnLst>
                                    <p:set>
                                      <p:cBhvr>
                                        <p:cTn id="56" dur="1" fill="hold">
                                          <p:stCondLst>
                                            <p:cond delay="0"/>
                                          </p:stCondLst>
                                        </p:cTn>
                                        <p:tgtEl>
                                          <p:spTgt spid="1294357"/>
                                        </p:tgtEl>
                                        <p:attrNameLst>
                                          <p:attrName>style.visibility</p:attrName>
                                        </p:attrNameLst>
                                      </p:cBhvr>
                                      <p:to>
                                        <p:strVal val="visible"/>
                                      </p:to>
                                    </p:set>
                                    <p:anim calcmode="lin" valueType="num">
                                      <p:cBhvr>
                                        <p:cTn id="57" dur="1000" fill="hold"/>
                                        <p:tgtEl>
                                          <p:spTgt spid="1294357"/>
                                        </p:tgtEl>
                                        <p:attrNameLst>
                                          <p:attrName>ppt_x</p:attrName>
                                        </p:attrNameLst>
                                      </p:cBhvr>
                                      <p:tavLst>
                                        <p:tav tm="0">
                                          <p:val>
                                            <p:strVal val="#ppt_x-#ppt_w/2"/>
                                          </p:val>
                                        </p:tav>
                                        <p:tav tm="100000">
                                          <p:val>
                                            <p:strVal val="#ppt_x"/>
                                          </p:val>
                                        </p:tav>
                                      </p:tavLst>
                                    </p:anim>
                                    <p:anim calcmode="lin" valueType="num">
                                      <p:cBhvr>
                                        <p:cTn id="58" dur="1000" fill="hold"/>
                                        <p:tgtEl>
                                          <p:spTgt spid="1294357"/>
                                        </p:tgtEl>
                                        <p:attrNameLst>
                                          <p:attrName>ppt_y</p:attrName>
                                        </p:attrNameLst>
                                      </p:cBhvr>
                                      <p:tavLst>
                                        <p:tav tm="0">
                                          <p:val>
                                            <p:strVal val="#ppt_y"/>
                                          </p:val>
                                        </p:tav>
                                        <p:tav tm="100000">
                                          <p:val>
                                            <p:strVal val="#ppt_y"/>
                                          </p:val>
                                        </p:tav>
                                      </p:tavLst>
                                    </p:anim>
                                    <p:anim calcmode="lin" valueType="num">
                                      <p:cBhvr>
                                        <p:cTn id="59" dur="1000" fill="hold"/>
                                        <p:tgtEl>
                                          <p:spTgt spid="1294357"/>
                                        </p:tgtEl>
                                        <p:attrNameLst>
                                          <p:attrName>ppt_w</p:attrName>
                                        </p:attrNameLst>
                                      </p:cBhvr>
                                      <p:tavLst>
                                        <p:tav tm="0">
                                          <p:val>
                                            <p:fltVal val="0"/>
                                          </p:val>
                                        </p:tav>
                                        <p:tav tm="100000">
                                          <p:val>
                                            <p:strVal val="#ppt_w"/>
                                          </p:val>
                                        </p:tav>
                                      </p:tavLst>
                                    </p:anim>
                                    <p:anim calcmode="lin" valueType="num">
                                      <p:cBhvr>
                                        <p:cTn id="60" dur="1000" fill="hold"/>
                                        <p:tgtEl>
                                          <p:spTgt spid="1294357"/>
                                        </p:tgtEl>
                                        <p:attrNameLst>
                                          <p:attrName>ppt_h</p:attrName>
                                        </p:attrNameLst>
                                      </p:cBhvr>
                                      <p:tavLst>
                                        <p:tav tm="0">
                                          <p:val>
                                            <p:strVal val="#ppt_h"/>
                                          </p:val>
                                        </p:tav>
                                        <p:tav tm="100000">
                                          <p:val>
                                            <p:strVal val="#ppt_h"/>
                                          </p:val>
                                        </p:tav>
                                      </p:tavLst>
                                    </p:anim>
                                  </p:childTnLst>
                                </p:cTn>
                              </p:par>
                            </p:childTnLst>
                          </p:cTn>
                        </p:par>
                        <p:par>
                          <p:cTn id="61" fill="hold" nodeType="afterGroup">
                            <p:stCondLst>
                              <p:cond delay="6500"/>
                            </p:stCondLst>
                            <p:childTnLst>
                              <p:par>
                                <p:cTn id="62" presetID="17" presetClass="entr" presetSubtype="8" fill="hold" grpId="0" nodeType="afterEffect">
                                  <p:stCondLst>
                                    <p:cond delay="0"/>
                                  </p:stCondLst>
                                  <p:childTnLst>
                                    <p:set>
                                      <p:cBhvr>
                                        <p:cTn id="63" dur="1" fill="hold">
                                          <p:stCondLst>
                                            <p:cond delay="0"/>
                                          </p:stCondLst>
                                        </p:cTn>
                                        <p:tgtEl>
                                          <p:spTgt spid="1294342"/>
                                        </p:tgtEl>
                                        <p:attrNameLst>
                                          <p:attrName>style.visibility</p:attrName>
                                        </p:attrNameLst>
                                      </p:cBhvr>
                                      <p:to>
                                        <p:strVal val="visible"/>
                                      </p:to>
                                    </p:set>
                                    <p:anim calcmode="lin" valueType="num">
                                      <p:cBhvr>
                                        <p:cTn id="64" dur="1000" fill="hold"/>
                                        <p:tgtEl>
                                          <p:spTgt spid="1294342"/>
                                        </p:tgtEl>
                                        <p:attrNameLst>
                                          <p:attrName>ppt_x</p:attrName>
                                        </p:attrNameLst>
                                      </p:cBhvr>
                                      <p:tavLst>
                                        <p:tav tm="0">
                                          <p:val>
                                            <p:strVal val="#ppt_x-#ppt_w/2"/>
                                          </p:val>
                                        </p:tav>
                                        <p:tav tm="100000">
                                          <p:val>
                                            <p:strVal val="#ppt_x"/>
                                          </p:val>
                                        </p:tav>
                                      </p:tavLst>
                                    </p:anim>
                                    <p:anim calcmode="lin" valueType="num">
                                      <p:cBhvr>
                                        <p:cTn id="65" dur="1000" fill="hold"/>
                                        <p:tgtEl>
                                          <p:spTgt spid="1294342"/>
                                        </p:tgtEl>
                                        <p:attrNameLst>
                                          <p:attrName>ppt_y</p:attrName>
                                        </p:attrNameLst>
                                      </p:cBhvr>
                                      <p:tavLst>
                                        <p:tav tm="0">
                                          <p:val>
                                            <p:strVal val="#ppt_y"/>
                                          </p:val>
                                        </p:tav>
                                        <p:tav tm="100000">
                                          <p:val>
                                            <p:strVal val="#ppt_y"/>
                                          </p:val>
                                        </p:tav>
                                      </p:tavLst>
                                    </p:anim>
                                    <p:anim calcmode="lin" valueType="num">
                                      <p:cBhvr>
                                        <p:cTn id="66" dur="1000" fill="hold"/>
                                        <p:tgtEl>
                                          <p:spTgt spid="1294342"/>
                                        </p:tgtEl>
                                        <p:attrNameLst>
                                          <p:attrName>ppt_w</p:attrName>
                                        </p:attrNameLst>
                                      </p:cBhvr>
                                      <p:tavLst>
                                        <p:tav tm="0">
                                          <p:val>
                                            <p:fltVal val="0"/>
                                          </p:val>
                                        </p:tav>
                                        <p:tav tm="100000">
                                          <p:val>
                                            <p:strVal val="#ppt_w"/>
                                          </p:val>
                                        </p:tav>
                                      </p:tavLst>
                                    </p:anim>
                                    <p:anim calcmode="lin" valueType="num">
                                      <p:cBhvr>
                                        <p:cTn id="67" dur="1000" fill="hold"/>
                                        <p:tgtEl>
                                          <p:spTgt spid="1294342"/>
                                        </p:tgtEl>
                                        <p:attrNameLst>
                                          <p:attrName>ppt_h</p:attrName>
                                        </p:attrNameLst>
                                      </p:cBhvr>
                                      <p:tavLst>
                                        <p:tav tm="0">
                                          <p:val>
                                            <p:strVal val="#ppt_h"/>
                                          </p:val>
                                        </p:tav>
                                        <p:tav tm="100000">
                                          <p:val>
                                            <p:strVal val="#ppt_h"/>
                                          </p:val>
                                        </p:tav>
                                      </p:tavLst>
                                    </p:anim>
                                  </p:childTnLst>
                                </p:cTn>
                              </p:par>
                            </p:childTnLst>
                          </p:cTn>
                        </p:par>
                        <p:par>
                          <p:cTn id="68" fill="hold" nodeType="afterGroup">
                            <p:stCondLst>
                              <p:cond delay="7500"/>
                            </p:stCondLst>
                            <p:childTnLst>
                              <p:par>
                                <p:cTn id="69" presetID="17" presetClass="entr" presetSubtype="8" fill="hold" nodeType="afterEffect">
                                  <p:stCondLst>
                                    <p:cond delay="0"/>
                                  </p:stCondLst>
                                  <p:childTnLst>
                                    <p:set>
                                      <p:cBhvr>
                                        <p:cTn id="70" dur="1" fill="hold">
                                          <p:stCondLst>
                                            <p:cond delay="0"/>
                                          </p:stCondLst>
                                        </p:cTn>
                                        <p:tgtEl>
                                          <p:spTgt spid="1294346"/>
                                        </p:tgtEl>
                                        <p:attrNameLst>
                                          <p:attrName>style.visibility</p:attrName>
                                        </p:attrNameLst>
                                      </p:cBhvr>
                                      <p:to>
                                        <p:strVal val="visible"/>
                                      </p:to>
                                    </p:set>
                                    <p:anim calcmode="lin" valueType="num">
                                      <p:cBhvr>
                                        <p:cTn id="71" dur="1000" fill="hold"/>
                                        <p:tgtEl>
                                          <p:spTgt spid="1294346"/>
                                        </p:tgtEl>
                                        <p:attrNameLst>
                                          <p:attrName>ppt_x</p:attrName>
                                        </p:attrNameLst>
                                      </p:cBhvr>
                                      <p:tavLst>
                                        <p:tav tm="0">
                                          <p:val>
                                            <p:strVal val="#ppt_x-#ppt_w/2"/>
                                          </p:val>
                                        </p:tav>
                                        <p:tav tm="100000">
                                          <p:val>
                                            <p:strVal val="#ppt_x"/>
                                          </p:val>
                                        </p:tav>
                                      </p:tavLst>
                                    </p:anim>
                                    <p:anim calcmode="lin" valueType="num">
                                      <p:cBhvr>
                                        <p:cTn id="72" dur="1000" fill="hold"/>
                                        <p:tgtEl>
                                          <p:spTgt spid="1294346"/>
                                        </p:tgtEl>
                                        <p:attrNameLst>
                                          <p:attrName>ppt_y</p:attrName>
                                        </p:attrNameLst>
                                      </p:cBhvr>
                                      <p:tavLst>
                                        <p:tav tm="0">
                                          <p:val>
                                            <p:strVal val="#ppt_y"/>
                                          </p:val>
                                        </p:tav>
                                        <p:tav tm="100000">
                                          <p:val>
                                            <p:strVal val="#ppt_y"/>
                                          </p:val>
                                        </p:tav>
                                      </p:tavLst>
                                    </p:anim>
                                    <p:anim calcmode="lin" valueType="num">
                                      <p:cBhvr>
                                        <p:cTn id="73" dur="1000" fill="hold"/>
                                        <p:tgtEl>
                                          <p:spTgt spid="1294346"/>
                                        </p:tgtEl>
                                        <p:attrNameLst>
                                          <p:attrName>ppt_w</p:attrName>
                                        </p:attrNameLst>
                                      </p:cBhvr>
                                      <p:tavLst>
                                        <p:tav tm="0">
                                          <p:val>
                                            <p:fltVal val="0"/>
                                          </p:val>
                                        </p:tav>
                                        <p:tav tm="100000">
                                          <p:val>
                                            <p:strVal val="#ppt_w"/>
                                          </p:val>
                                        </p:tav>
                                      </p:tavLst>
                                    </p:anim>
                                    <p:anim calcmode="lin" valueType="num">
                                      <p:cBhvr>
                                        <p:cTn id="74" dur="1000" fill="hold"/>
                                        <p:tgtEl>
                                          <p:spTgt spid="1294346"/>
                                        </p:tgtEl>
                                        <p:attrNameLst>
                                          <p:attrName>ppt_h</p:attrName>
                                        </p:attrNameLst>
                                      </p:cBhvr>
                                      <p:tavLst>
                                        <p:tav tm="0">
                                          <p:val>
                                            <p:strVal val="#ppt_h"/>
                                          </p:val>
                                        </p:tav>
                                        <p:tav tm="100000">
                                          <p:val>
                                            <p:strVal val="#ppt_h"/>
                                          </p:val>
                                        </p:tav>
                                      </p:tavLst>
                                    </p:anim>
                                  </p:childTnLst>
                                </p:cTn>
                              </p:par>
                            </p:childTnLst>
                          </p:cTn>
                        </p:par>
                        <p:par>
                          <p:cTn id="75" fill="hold" nodeType="afterGroup">
                            <p:stCondLst>
                              <p:cond delay="8500"/>
                            </p:stCondLst>
                            <p:childTnLst>
                              <p:par>
                                <p:cTn id="76" presetID="17" presetClass="entr" presetSubtype="8" fill="hold" nodeType="afterEffect">
                                  <p:stCondLst>
                                    <p:cond delay="0"/>
                                  </p:stCondLst>
                                  <p:childTnLst>
                                    <p:set>
                                      <p:cBhvr>
                                        <p:cTn id="77" dur="1" fill="hold">
                                          <p:stCondLst>
                                            <p:cond delay="0"/>
                                          </p:stCondLst>
                                        </p:cTn>
                                        <p:tgtEl>
                                          <p:spTgt spid="1294358"/>
                                        </p:tgtEl>
                                        <p:attrNameLst>
                                          <p:attrName>style.visibility</p:attrName>
                                        </p:attrNameLst>
                                      </p:cBhvr>
                                      <p:to>
                                        <p:strVal val="visible"/>
                                      </p:to>
                                    </p:set>
                                    <p:anim calcmode="lin" valueType="num">
                                      <p:cBhvr>
                                        <p:cTn id="78" dur="1000" fill="hold"/>
                                        <p:tgtEl>
                                          <p:spTgt spid="1294358"/>
                                        </p:tgtEl>
                                        <p:attrNameLst>
                                          <p:attrName>ppt_x</p:attrName>
                                        </p:attrNameLst>
                                      </p:cBhvr>
                                      <p:tavLst>
                                        <p:tav tm="0">
                                          <p:val>
                                            <p:strVal val="#ppt_x-#ppt_w/2"/>
                                          </p:val>
                                        </p:tav>
                                        <p:tav tm="100000">
                                          <p:val>
                                            <p:strVal val="#ppt_x"/>
                                          </p:val>
                                        </p:tav>
                                      </p:tavLst>
                                    </p:anim>
                                    <p:anim calcmode="lin" valueType="num">
                                      <p:cBhvr>
                                        <p:cTn id="79" dur="1000" fill="hold"/>
                                        <p:tgtEl>
                                          <p:spTgt spid="1294358"/>
                                        </p:tgtEl>
                                        <p:attrNameLst>
                                          <p:attrName>ppt_y</p:attrName>
                                        </p:attrNameLst>
                                      </p:cBhvr>
                                      <p:tavLst>
                                        <p:tav tm="0">
                                          <p:val>
                                            <p:strVal val="#ppt_y"/>
                                          </p:val>
                                        </p:tav>
                                        <p:tav tm="100000">
                                          <p:val>
                                            <p:strVal val="#ppt_y"/>
                                          </p:val>
                                        </p:tav>
                                      </p:tavLst>
                                    </p:anim>
                                    <p:anim calcmode="lin" valueType="num">
                                      <p:cBhvr>
                                        <p:cTn id="80" dur="1000" fill="hold"/>
                                        <p:tgtEl>
                                          <p:spTgt spid="1294358"/>
                                        </p:tgtEl>
                                        <p:attrNameLst>
                                          <p:attrName>ppt_w</p:attrName>
                                        </p:attrNameLst>
                                      </p:cBhvr>
                                      <p:tavLst>
                                        <p:tav tm="0">
                                          <p:val>
                                            <p:fltVal val="0"/>
                                          </p:val>
                                        </p:tav>
                                        <p:tav tm="100000">
                                          <p:val>
                                            <p:strVal val="#ppt_w"/>
                                          </p:val>
                                        </p:tav>
                                      </p:tavLst>
                                    </p:anim>
                                    <p:anim calcmode="lin" valueType="num">
                                      <p:cBhvr>
                                        <p:cTn id="81" dur="1000" fill="hold"/>
                                        <p:tgtEl>
                                          <p:spTgt spid="1294358"/>
                                        </p:tgtEl>
                                        <p:attrNameLst>
                                          <p:attrName>ppt_h</p:attrName>
                                        </p:attrNameLst>
                                      </p:cBhvr>
                                      <p:tavLst>
                                        <p:tav tm="0">
                                          <p:val>
                                            <p:strVal val="#ppt_h"/>
                                          </p:val>
                                        </p:tav>
                                        <p:tav tm="100000">
                                          <p:val>
                                            <p:strVal val="#ppt_h"/>
                                          </p:val>
                                        </p:tav>
                                      </p:tavLst>
                                    </p:anim>
                                  </p:childTnLst>
                                </p:cTn>
                              </p:par>
                            </p:childTnLst>
                          </p:cTn>
                        </p:par>
                        <p:par>
                          <p:cTn id="82" fill="hold" nodeType="afterGroup">
                            <p:stCondLst>
                              <p:cond delay="9500"/>
                            </p:stCondLst>
                            <p:childTnLst>
                              <p:par>
                                <p:cTn id="83" presetID="17" presetClass="entr" presetSubtype="8" fill="hold" grpId="0" nodeType="afterEffect">
                                  <p:stCondLst>
                                    <p:cond delay="0"/>
                                  </p:stCondLst>
                                  <p:childTnLst>
                                    <p:set>
                                      <p:cBhvr>
                                        <p:cTn id="84" dur="1" fill="hold">
                                          <p:stCondLst>
                                            <p:cond delay="0"/>
                                          </p:stCondLst>
                                        </p:cTn>
                                        <p:tgtEl>
                                          <p:spTgt spid="1294343"/>
                                        </p:tgtEl>
                                        <p:attrNameLst>
                                          <p:attrName>style.visibility</p:attrName>
                                        </p:attrNameLst>
                                      </p:cBhvr>
                                      <p:to>
                                        <p:strVal val="visible"/>
                                      </p:to>
                                    </p:set>
                                    <p:anim calcmode="lin" valueType="num">
                                      <p:cBhvr>
                                        <p:cTn id="85" dur="1000" fill="hold"/>
                                        <p:tgtEl>
                                          <p:spTgt spid="1294343"/>
                                        </p:tgtEl>
                                        <p:attrNameLst>
                                          <p:attrName>ppt_x</p:attrName>
                                        </p:attrNameLst>
                                      </p:cBhvr>
                                      <p:tavLst>
                                        <p:tav tm="0">
                                          <p:val>
                                            <p:strVal val="#ppt_x-#ppt_w/2"/>
                                          </p:val>
                                        </p:tav>
                                        <p:tav tm="100000">
                                          <p:val>
                                            <p:strVal val="#ppt_x"/>
                                          </p:val>
                                        </p:tav>
                                      </p:tavLst>
                                    </p:anim>
                                    <p:anim calcmode="lin" valueType="num">
                                      <p:cBhvr>
                                        <p:cTn id="86" dur="1000" fill="hold"/>
                                        <p:tgtEl>
                                          <p:spTgt spid="1294343"/>
                                        </p:tgtEl>
                                        <p:attrNameLst>
                                          <p:attrName>ppt_y</p:attrName>
                                        </p:attrNameLst>
                                      </p:cBhvr>
                                      <p:tavLst>
                                        <p:tav tm="0">
                                          <p:val>
                                            <p:strVal val="#ppt_y"/>
                                          </p:val>
                                        </p:tav>
                                        <p:tav tm="100000">
                                          <p:val>
                                            <p:strVal val="#ppt_y"/>
                                          </p:val>
                                        </p:tav>
                                      </p:tavLst>
                                    </p:anim>
                                    <p:anim calcmode="lin" valueType="num">
                                      <p:cBhvr>
                                        <p:cTn id="87" dur="1000" fill="hold"/>
                                        <p:tgtEl>
                                          <p:spTgt spid="1294343"/>
                                        </p:tgtEl>
                                        <p:attrNameLst>
                                          <p:attrName>ppt_w</p:attrName>
                                        </p:attrNameLst>
                                      </p:cBhvr>
                                      <p:tavLst>
                                        <p:tav tm="0">
                                          <p:val>
                                            <p:fltVal val="0"/>
                                          </p:val>
                                        </p:tav>
                                        <p:tav tm="100000">
                                          <p:val>
                                            <p:strVal val="#ppt_w"/>
                                          </p:val>
                                        </p:tav>
                                      </p:tavLst>
                                    </p:anim>
                                    <p:anim calcmode="lin" valueType="num">
                                      <p:cBhvr>
                                        <p:cTn id="88" dur="1000" fill="hold"/>
                                        <p:tgtEl>
                                          <p:spTgt spid="1294343"/>
                                        </p:tgtEl>
                                        <p:attrNameLst>
                                          <p:attrName>ppt_h</p:attrName>
                                        </p:attrNameLst>
                                      </p:cBhvr>
                                      <p:tavLst>
                                        <p:tav tm="0">
                                          <p:val>
                                            <p:strVal val="#ppt_h"/>
                                          </p:val>
                                        </p:tav>
                                        <p:tav tm="100000">
                                          <p:val>
                                            <p:strVal val="#ppt_h"/>
                                          </p:val>
                                        </p:tav>
                                      </p:tavLst>
                                    </p:anim>
                                  </p:childTnLst>
                                </p:cTn>
                              </p:par>
                            </p:childTnLst>
                          </p:cTn>
                        </p:par>
                        <p:par>
                          <p:cTn id="89" fill="hold" nodeType="afterGroup">
                            <p:stCondLst>
                              <p:cond delay="10500"/>
                            </p:stCondLst>
                            <p:childTnLst>
                              <p:par>
                                <p:cTn id="90" presetID="17" presetClass="entr" presetSubtype="8" fill="hold" nodeType="afterEffect">
                                  <p:stCondLst>
                                    <p:cond delay="0"/>
                                  </p:stCondLst>
                                  <p:childTnLst>
                                    <p:set>
                                      <p:cBhvr>
                                        <p:cTn id="91" dur="1" fill="hold">
                                          <p:stCondLst>
                                            <p:cond delay="0"/>
                                          </p:stCondLst>
                                        </p:cTn>
                                        <p:tgtEl>
                                          <p:spTgt spid="1294351"/>
                                        </p:tgtEl>
                                        <p:attrNameLst>
                                          <p:attrName>style.visibility</p:attrName>
                                        </p:attrNameLst>
                                      </p:cBhvr>
                                      <p:to>
                                        <p:strVal val="visible"/>
                                      </p:to>
                                    </p:set>
                                    <p:anim calcmode="lin" valueType="num">
                                      <p:cBhvr>
                                        <p:cTn id="92" dur="1000" fill="hold"/>
                                        <p:tgtEl>
                                          <p:spTgt spid="1294351"/>
                                        </p:tgtEl>
                                        <p:attrNameLst>
                                          <p:attrName>ppt_x</p:attrName>
                                        </p:attrNameLst>
                                      </p:cBhvr>
                                      <p:tavLst>
                                        <p:tav tm="0">
                                          <p:val>
                                            <p:strVal val="#ppt_x-#ppt_w/2"/>
                                          </p:val>
                                        </p:tav>
                                        <p:tav tm="100000">
                                          <p:val>
                                            <p:strVal val="#ppt_x"/>
                                          </p:val>
                                        </p:tav>
                                      </p:tavLst>
                                    </p:anim>
                                    <p:anim calcmode="lin" valueType="num">
                                      <p:cBhvr>
                                        <p:cTn id="93" dur="1000" fill="hold"/>
                                        <p:tgtEl>
                                          <p:spTgt spid="1294351"/>
                                        </p:tgtEl>
                                        <p:attrNameLst>
                                          <p:attrName>ppt_y</p:attrName>
                                        </p:attrNameLst>
                                      </p:cBhvr>
                                      <p:tavLst>
                                        <p:tav tm="0">
                                          <p:val>
                                            <p:strVal val="#ppt_y"/>
                                          </p:val>
                                        </p:tav>
                                        <p:tav tm="100000">
                                          <p:val>
                                            <p:strVal val="#ppt_y"/>
                                          </p:val>
                                        </p:tav>
                                      </p:tavLst>
                                    </p:anim>
                                    <p:anim calcmode="lin" valueType="num">
                                      <p:cBhvr>
                                        <p:cTn id="94" dur="1000" fill="hold"/>
                                        <p:tgtEl>
                                          <p:spTgt spid="1294351"/>
                                        </p:tgtEl>
                                        <p:attrNameLst>
                                          <p:attrName>ppt_w</p:attrName>
                                        </p:attrNameLst>
                                      </p:cBhvr>
                                      <p:tavLst>
                                        <p:tav tm="0">
                                          <p:val>
                                            <p:fltVal val="0"/>
                                          </p:val>
                                        </p:tav>
                                        <p:tav tm="100000">
                                          <p:val>
                                            <p:strVal val="#ppt_w"/>
                                          </p:val>
                                        </p:tav>
                                      </p:tavLst>
                                    </p:anim>
                                    <p:anim calcmode="lin" valueType="num">
                                      <p:cBhvr>
                                        <p:cTn id="95" dur="1000" fill="hold"/>
                                        <p:tgtEl>
                                          <p:spTgt spid="1294351"/>
                                        </p:tgtEl>
                                        <p:attrNameLst>
                                          <p:attrName>ppt_h</p:attrName>
                                        </p:attrNameLst>
                                      </p:cBhvr>
                                      <p:tavLst>
                                        <p:tav tm="0">
                                          <p:val>
                                            <p:strVal val="#ppt_h"/>
                                          </p:val>
                                        </p:tav>
                                        <p:tav tm="100000">
                                          <p:val>
                                            <p:strVal val="#ppt_h"/>
                                          </p:val>
                                        </p:tav>
                                      </p:tavLst>
                                    </p:anim>
                                  </p:childTnLst>
                                </p:cTn>
                              </p:par>
                            </p:childTnLst>
                          </p:cTn>
                        </p:par>
                        <p:par>
                          <p:cTn id="96" fill="hold" nodeType="afterGroup">
                            <p:stCondLst>
                              <p:cond delay="11500"/>
                            </p:stCondLst>
                            <p:childTnLst>
                              <p:par>
                                <p:cTn id="97" presetID="17" presetClass="entr" presetSubtype="8" fill="hold" grpId="0" nodeType="afterEffect">
                                  <p:stCondLst>
                                    <p:cond delay="0"/>
                                  </p:stCondLst>
                                  <p:childTnLst>
                                    <p:set>
                                      <p:cBhvr>
                                        <p:cTn id="98" dur="1" fill="hold">
                                          <p:stCondLst>
                                            <p:cond delay="0"/>
                                          </p:stCondLst>
                                        </p:cTn>
                                        <p:tgtEl>
                                          <p:spTgt spid="1294348"/>
                                        </p:tgtEl>
                                        <p:attrNameLst>
                                          <p:attrName>style.visibility</p:attrName>
                                        </p:attrNameLst>
                                      </p:cBhvr>
                                      <p:to>
                                        <p:strVal val="visible"/>
                                      </p:to>
                                    </p:set>
                                    <p:anim calcmode="lin" valueType="num">
                                      <p:cBhvr>
                                        <p:cTn id="99" dur="1000" fill="hold"/>
                                        <p:tgtEl>
                                          <p:spTgt spid="1294348"/>
                                        </p:tgtEl>
                                        <p:attrNameLst>
                                          <p:attrName>ppt_x</p:attrName>
                                        </p:attrNameLst>
                                      </p:cBhvr>
                                      <p:tavLst>
                                        <p:tav tm="0">
                                          <p:val>
                                            <p:strVal val="#ppt_x-#ppt_w/2"/>
                                          </p:val>
                                        </p:tav>
                                        <p:tav tm="100000">
                                          <p:val>
                                            <p:strVal val="#ppt_x"/>
                                          </p:val>
                                        </p:tav>
                                      </p:tavLst>
                                    </p:anim>
                                    <p:anim calcmode="lin" valueType="num">
                                      <p:cBhvr>
                                        <p:cTn id="100" dur="1000" fill="hold"/>
                                        <p:tgtEl>
                                          <p:spTgt spid="1294348"/>
                                        </p:tgtEl>
                                        <p:attrNameLst>
                                          <p:attrName>ppt_y</p:attrName>
                                        </p:attrNameLst>
                                      </p:cBhvr>
                                      <p:tavLst>
                                        <p:tav tm="0">
                                          <p:val>
                                            <p:strVal val="#ppt_y"/>
                                          </p:val>
                                        </p:tav>
                                        <p:tav tm="100000">
                                          <p:val>
                                            <p:strVal val="#ppt_y"/>
                                          </p:val>
                                        </p:tav>
                                      </p:tavLst>
                                    </p:anim>
                                    <p:anim calcmode="lin" valueType="num">
                                      <p:cBhvr>
                                        <p:cTn id="101" dur="1000" fill="hold"/>
                                        <p:tgtEl>
                                          <p:spTgt spid="1294348"/>
                                        </p:tgtEl>
                                        <p:attrNameLst>
                                          <p:attrName>ppt_w</p:attrName>
                                        </p:attrNameLst>
                                      </p:cBhvr>
                                      <p:tavLst>
                                        <p:tav tm="0">
                                          <p:val>
                                            <p:fltVal val="0"/>
                                          </p:val>
                                        </p:tav>
                                        <p:tav tm="100000">
                                          <p:val>
                                            <p:strVal val="#ppt_w"/>
                                          </p:val>
                                        </p:tav>
                                      </p:tavLst>
                                    </p:anim>
                                    <p:anim calcmode="lin" valueType="num">
                                      <p:cBhvr>
                                        <p:cTn id="102" dur="1000" fill="hold"/>
                                        <p:tgtEl>
                                          <p:spTgt spid="1294348"/>
                                        </p:tgtEl>
                                        <p:attrNameLst>
                                          <p:attrName>ppt_h</p:attrName>
                                        </p:attrNameLst>
                                      </p:cBhvr>
                                      <p:tavLst>
                                        <p:tav tm="0">
                                          <p:val>
                                            <p:strVal val="#ppt_h"/>
                                          </p:val>
                                        </p:tav>
                                        <p:tav tm="100000">
                                          <p:val>
                                            <p:strVal val="#ppt_h"/>
                                          </p:val>
                                        </p:tav>
                                      </p:tavLst>
                                    </p:anim>
                                  </p:childTnLst>
                                </p:cTn>
                              </p:par>
                            </p:childTnLst>
                          </p:cTn>
                        </p:par>
                        <p:par>
                          <p:cTn id="103" fill="hold" nodeType="afterGroup">
                            <p:stCondLst>
                              <p:cond delay="12500"/>
                            </p:stCondLst>
                            <p:childTnLst>
                              <p:par>
                                <p:cTn id="104" presetID="17" presetClass="entr" presetSubtype="8" fill="hold" nodeType="afterEffect">
                                  <p:stCondLst>
                                    <p:cond delay="0"/>
                                  </p:stCondLst>
                                  <p:childTnLst>
                                    <p:set>
                                      <p:cBhvr>
                                        <p:cTn id="105" dur="1" fill="hold">
                                          <p:stCondLst>
                                            <p:cond delay="0"/>
                                          </p:stCondLst>
                                        </p:cTn>
                                        <p:tgtEl>
                                          <p:spTgt spid="1294352"/>
                                        </p:tgtEl>
                                        <p:attrNameLst>
                                          <p:attrName>style.visibility</p:attrName>
                                        </p:attrNameLst>
                                      </p:cBhvr>
                                      <p:to>
                                        <p:strVal val="visible"/>
                                      </p:to>
                                    </p:set>
                                    <p:anim calcmode="lin" valueType="num">
                                      <p:cBhvr>
                                        <p:cTn id="106" dur="1000" fill="hold"/>
                                        <p:tgtEl>
                                          <p:spTgt spid="1294352"/>
                                        </p:tgtEl>
                                        <p:attrNameLst>
                                          <p:attrName>ppt_x</p:attrName>
                                        </p:attrNameLst>
                                      </p:cBhvr>
                                      <p:tavLst>
                                        <p:tav tm="0">
                                          <p:val>
                                            <p:strVal val="#ppt_x-#ppt_w/2"/>
                                          </p:val>
                                        </p:tav>
                                        <p:tav tm="100000">
                                          <p:val>
                                            <p:strVal val="#ppt_x"/>
                                          </p:val>
                                        </p:tav>
                                      </p:tavLst>
                                    </p:anim>
                                    <p:anim calcmode="lin" valueType="num">
                                      <p:cBhvr>
                                        <p:cTn id="107" dur="1000" fill="hold"/>
                                        <p:tgtEl>
                                          <p:spTgt spid="1294352"/>
                                        </p:tgtEl>
                                        <p:attrNameLst>
                                          <p:attrName>ppt_y</p:attrName>
                                        </p:attrNameLst>
                                      </p:cBhvr>
                                      <p:tavLst>
                                        <p:tav tm="0">
                                          <p:val>
                                            <p:strVal val="#ppt_y"/>
                                          </p:val>
                                        </p:tav>
                                        <p:tav tm="100000">
                                          <p:val>
                                            <p:strVal val="#ppt_y"/>
                                          </p:val>
                                        </p:tav>
                                      </p:tavLst>
                                    </p:anim>
                                    <p:anim calcmode="lin" valueType="num">
                                      <p:cBhvr>
                                        <p:cTn id="108" dur="1000" fill="hold"/>
                                        <p:tgtEl>
                                          <p:spTgt spid="1294352"/>
                                        </p:tgtEl>
                                        <p:attrNameLst>
                                          <p:attrName>ppt_w</p:attrName>
                                        </p:attrNameLst>
                                      </p:cBhvr>
                                      <p:tavLst>
                                        <p:tav tm="0">
                                          <p:val>
                                            <p:fltVal val="0"/>
                                          </p:val>
                                        </p:tav>
                                        <p:tav tm="100000">
                                          <p:val>
                                            <p:strVal val="#ppt_w"/>
                                          </p:val>
                                        </p:tav>
                                      </p:tavLst>
                                    </p:anim>
                                    <p:anim calcmode="lin" valueType="num">
                                      <p:cBhvr>
                                        <p:cTn id="109" dur="1000" fill="hold"/>
                                        <p:tgtEl>
                                          <p:spTgt spid="1294352"/>
                                        </p:tgtEl>
                                        <p:attrNameLst>
                                          <p:attrName>ppt_h</p:attrName>
                                        </p:attrNameLst>
                                      </p:cBhvr>
                                      <p:tavLst>
                                        <p:tav tm="0">
                                          <p:val>
                                            <p:strVal val="#ppt_h"/>
                                          </p:val>
                                        </p:tav>
                                        <p:tav tm="100000">
                                          <p:val>
                                            <p:strVal val="#ppt_h"/>
                                          </p:val>
                                        </p:tav>
                                      </p:tavLst>
                                    </p:anim>
                                  </p:childTnLst>
                                </p:cTn>
                              </p:par>
                            </p:childTnLst>
                          </p:cTn>
                        </p:par>
                        <p:par>
                          <p:cTn id="110" fill="hold" nodeType="afterGroup">
                            <p:stCondLst>
                              <p:cond delay="13500"/>
                            </p:stCondLst>
                            <p:childTnLst>
                              <p:par>
                                <p:cTn id="111" presetID="17" presetClass="entr" presetSubtype="8" fill="hold" grpId="0" nodeType="afterEffect">
                                  <p:stCondLst>
                                    <p:cond delay="0"/>
                                  </p:stCondLst>
                                  <p:childTnLst>
                                    <p:set>
                                      <p:cBhvr>
                                        <p:cTn id="112" dur="1" fill="hold">
                                          <p:stCondLst>
                                            <p:cond delay="0"/>
                                          </p:stCondLst>
                                        </p:cTn>
                                        <p:tgtEl>
                                          <p:spTgt spid="1294349"/>
                                        </p:tgtEl>
                                        <p:attrNameLst>
                                          <p:attrName>style.visibility</p:attrName>
                                        </p:attrNameLst>
                                      </p:cBhvr>
                                      <p:to>
                                        <p:strVal val="visible"/>
                                      </p:to>
                                    </p:set>
                                    <p:anim calcmode="lin" valueType="num">
                                      <p:cBhvr>
                                        <p:cTn id="113" dur="1000" fill="hold"/>
                                        <p:tgtEl>
                                          <p:spTgt spid="1294349"/>
                                        </p:tgtEl>
                                        <p:attrNameLst>
                                          <p:attrName>ppt_x</p:attrName>
                                        </p:attrNameLst>
                                      </p:cBhvr>
                                      <p:tavLst>
                                        <p:tav tm="0">
                                          <p:val>
                                            <p:strVal val="#ppt_x-#ppt_w/2"/>
                                          </p:val>
                                        </p:tav>
                                        <p:tav tm="100000">
                                          <p:val>
                                            <p:strVal val="#ppt_x"/>
                                          </p:val>
                                        </p:tav>
                                      </p:tavLst>
                                    </p:anim>
                                    <p:anim calcmode="lin" valueType="num">
                                      <p:cBhvr>
                                        <p:cTn id="114" dur="1000" fill="hold"/>
                                        <p:tgtEl>
                                          <p:spTgt spid="1294349"/>
                                        </p:tgtEl>
                                        <p:attrNameLst>
                                          <p:attrName>ppt_y</p:attrName>
                                        </p:attrNameLst>
                                      </p:cBhvr>
                                      <p:tavLst>
                                        <p:tav tm="0">
                                          <p:val>
                                            <p:strVal val="#ppt_y"/>
                                          </p:val>
                                        </p:tav>
                                        <p:tav tm="100000">
                                          <p:val>
                                            <p:strVal val="#ppt_y"/>
                                          </p:val>
                                        </p:tav>
                                      </p:tavLst>
                                    </p:anim>
                                    <p:anim calcmode="lin" valueType="num">
                                      <p:cBhvr>
                                        <p:cTn id="115" dur="1000" fill="hold"/>
                                        <p:tgtEl>
                                          <p:spTgt spid="1294349"/>
                                        </p:tgtEl>
                                        <p:attrNameLst>
                                          <p:attrName>ppt_w</p:attrName>
                                        </p:attrNameLst>
                                      </p:cBhvr>
                                      <p:tavLst>
                                        <p:tav tm="0">
                                          <p:val>
                                            <p:fltVal val="0"/>
                                          </p:val>
                                        </p:tav>
                                        <p:tav tm="100000">
                                          <p:val>
                                            <p:strVal val="#ppt_w"/>
                                          </p:val>
                                        </p:tav>
                                      </p:tavLst>
                                    </p:anim>
                                    <p:anim calcmode="lin" valueType="num">
                                      <p:cBhvr>
                                        <p:cTn id="116" dur="1000" fill="hold"/>
                                        <p:tgtEl>
                                          <p:spTgt spid="1294349"/>
                                        </p:tgtEl>
                                        <p:attrNameLst>
                                          <p:attrName>ppt_h</p:attrName>
                                        </p:attrNameLst>
                                      </p:cBhvr>
                                      <p:tavLst>
                                        <p:tav tm="0">
                                          <p:val>
                                            <p:strVal val="#ppt_h"/>
                                          </p:val>
                                        </p:tav>
                                        <p:tav tm="100000">
                                          <p:val>
                                            <p:strVal val="#ppt_h"/>
                                          </p:val>
                                        </p:tav>
                                      </p:tavLst>
                                    </p:anim>
                                  </p:childTnLst>
                                </p:cTn>
                              </p:par>
                            </p:childTnLst>
                          </p:cTn>
                        </p:par>
                        <p:par>
                          <p:cTn id="117" fill="hold" nodeType="afterGroup">
                            <p:stCondLst>
                              <p:cond delay="14500"/>
                            </p:stCondLst>
                            <p:childTnLst>
                              <p:par>
                                <p:cTn id="118" presetID="17" presetClass="entr" presetSubtype="8" fill="hold" nodeType="afterEffect">
                                  <p:stCondLst>
                                    <p:cond delay="0"/>
                                  </p:stCondLst>
                                  <p:childTnLst>
                                    <p:set>
                                      <p:cBhvr>
                                        <p:cTn id="119" dur="1" fill="hold">
                                          <p:stCondLst>
                                            <p:cond delay="0"/>
                                          </p:stCondLst>
                                        </p:cTn>
                                        <p:tgtEl>
                                          <p:spTgt spid="1294353"/>
                                        </p:tgtEl>
                                        <p:attrNameLst>
                                          <p:attrName>style.visibility</p:attrName>
                                        </p:attrNameLst>
                                      </p:cBhvr>
                                      <p:to>
                                        <p:strVal val="visible"/>
                                      </p:to>
                                    </p:set>
                                    <p:anim calcmode="lin" valueType="num">
                                      <p:cBhvr>
                                        <p:cTn id="120" dur="1000" fill="hold"/>
                                        <p:tgtEl>
                                          <p:spTgt spid="1294353"/>
                                        </p:tgtEl>
                                        <p:attrNameLst>
                                          <p:attrName>ppt_x</p:attrName>
                                        </p:attrNameLst>
                                      </p:cBhvr>
                                      <p:tavLst>
                                        <p:tav tm="0">
                                          <p:val>
                                            <p:strVal val="#ppt_x-#ppt_w/2"/>
                                          </p:val>
                                        </p:tav>
                                        <p:tav tm="100000">
                                          <p:val>
                                            <p:strVal val="#ppt_x"/>
                                          </p:val>
                                        </p:tav>
                                      </p:tavLst>
                                    </p:anim>
                                    <p:anim calcmode="lin" valueType="num">
                                      <p:cBhvr>
                                        <p:cTn id="121" dur="1000" fill="hold"/>
                                        <p:tgtEl>
                                          <p:spTgt spid="1294353"/>
                                        </p:tgtEl>
                                        <p:attrNameLst>
                                          <p:attrName>ppt_y</p:attrName>
                                        </p:attrNameLst>
                                      </p:cBhvr>
                                      <p:tavLst>
                                        <p:tav tm="0">
                                          <p:val>
                                            <p:strVal val="#ppt_y"/>
                                          </p:val>
                                        </p:tav>
                                        <p:tav tm="100000">
                                          <p:val>
                                            <p:strVal val="#ppt_y"/>
                                          </p:val>
                                        </p:tav>
                                      </p:tavLst>
                                    </p:anim>
                                    <p:anim calcmode="lin" valueType="num">
                                      <p:cBhvr>
                                        <p:cTn id="122" dur="1000" fill="hold"/>
                                        <p:tgtEl>
                                          <p:spTgt spid="1294353"/>
                                        </p:tgtEl>
                                        <p:attrNameLst>
                                          <p:attrName>ppt_w</p:attrName>
                                        </p:attrNameLst>
                                      </p:cBhvr>
                                      <p:tavLst>
                                        <p:tav tm="0">
                                          <p:val>
                                            <p:fltVal val="0"/>
                                          </p:val>
                                        </p:tav>
                                        <p:tav tm="100000">
                                          <p:val>
                                            <p:strVal val="#ppt_w"/>
                                          </p:val>
                                        </p:tav>
                                      </p:tavLst>
                                    </p:anim>
                                    <p:anim calcmode="lin" valueType="num">
                                      <p:cBhvr>
                                        <p:cTn id="123" dur="1000" fill="hold"/>
                                        <p:tgtEl>
                                          <p:spTgt spid="1294353"/>
                                        </p:tgtEl>
                                        <p:attrNameLst>
                                          <p:attrName>ppt_h</p:attrName>
                                        </p:attrNameLst>
                                      </p:cBhvr>
                                      <p:tavLst>
                                        <p:tav tm="0">
                                          <p:val>
                                            <p:strVal val="#ppt_h"/>
                                          </p:val>
                                        </p:tav>
                                        <p:tav tm="100000">
                                          <p:val>
                                            <p:strVal val="#ppt_h"/>
                                          </p:val>
                                        </p:tav>
                                      </p:tavLst>
                                    </p:anim>
                                  </p:childTnLst>
                                </p:cTn>
                              </p:par>
                            </p:childTnLst>
                          </p:cTn>
                        </p:par>
                        <p:par>
                          <p:cTn id="124" fill="hold" nodeType="afterGroup">
                            <p:stCondLst>
                              <p:cond delay="15500"/>
                            </p:stCondLst>
                            <p:childTnLst>
                              <p:par>
                                <p:cTn id="125" presetID="17" presetClass="entr" presetSubtype="8" fill="hold" grpId="0" nodeType="afterEffect">
                                  <p:stCondLst>
                                    <p:cond delay="0"/>
                                  </p:stCondLst>
                                  <p:childTnLst>
                                    <p:set>
                                      <p:cBhvr>
                                        <p:cTn id="126" dur="1" fill="hold">
                                          <p:stCondLst>
                                            <p:cond delay="0"/>
                                          </p:stCondLst>
                                        </p:cTn>
                                        <p:tgtEl>
                                          <p:spTgt spid="1294350"/>
                                        </p:tgtEl>
                                        <p:attrNameLst>
                                          <p:attrName>style.visibility</p:attrName>
                                        </p:attrNameLst>
                                      </p:cBhvr>
                                      <p:to>
                                        <p:strVal val="visible"/>
                                      </p:to>
                                    </p:set>
                                    <p:anim calcmode="lin" valueType="num">
                                      <p:cBhvr>
                                        <p:cTn id="127" dur="1000" fill="hold"/>
                                        <p:tgtEl>
                                          <p:spTgt spid="1294350"/>
                                        </p:tgtEl>
                                        <p:attrNameLst>
                                          <p:attrName>ppt_x</p:attrName>
                                        </p:attrNameLst>
                                      </p:cBhvr>
                                      <p:tavLst>
                                        <p:tav tm="0">
                                          <p:val>
                                            <p:strVal val="#ppt_x-#ppt_w/2"/>
                                          </p:val>
                                        </p:tav>
                                        <p:tav tm="100000">
                                          <p:val>
                                            <p:strVal val="#ppt_x"/>
                                          </p:val>
                                        </p:tav>
                                      </p:tavLst>
                                    </p:anim>
                                    <p:anim calcmode="lin" valueType="num">
                                      <p:cBhvr>
                                        <p:cTn id="128" dur="1000" fill="hold"/>
                                        <p:tgtEl>
                                          <p:spTgt spid="1294350"/>
                                        </p:tgtEl>
                                        <p:attrNameLst>
                                          <p:attrName>ppt_y</p:attrName>
                                        </p:attrNameLst>
                                      </p:cBhvr>
                                      <p:tavLst>
                                        <p:tav tm="0">
                                          <p:val>
                                            <p:strVal val="#ppt_y"/>
                                          </p:val>
                                        </p:tav>
                                        <p:tav tm="100000">
                                          <p:val>
                                            <p:strVal val="#ppt_y"/>
                                          </p:val>
                                        </p:tav>
                                      </p:tavLst>
                                    </p:anim>
                                    <p:anim calcmode="lin" valueType="num">
                                      <p:cBhvr>
                                        <p:cTn id="129" dur="1000" fill="hold"/>
                                        <p:tgtEl>
                                          <p:spTgt spid="1294350"/>
                                        </p:tgtEl>
                                        <p:attrNameLst>
                                          <p:attrName>ppt_w</p:attrName>
                                        </p:attrNameLst>
                                      </p:cBhvr>
                                      <p:tavLst>
                                        <p:tav tm="0">
                                          <p:val>
                                            <p:fltVal val="0"/>
                                          </p:val>
                                        </p:tav>
                                        <p:tav tm="100000">
                                          <p:val>
                                            <p:strVal val="#ppt_w"/>
                                          </p:val>
                                        </p:tav>
                                      </p:tavLst>
                                    </p:anim>
                                    <p:anim calcmode="lin" valueType="num">
                                      <p:cBhvr>
                                        <p:cTn id="130" dur="1000" fill="hold"/>
                                        <p:tgtEl>
                                          <p:spTgt spid="1294350"/>
                                        </p:tgtEl>
                                        <p:attrNameLst>
                                          <p:attrName>ppt_h</p:attrName>
                                        </p:attrNameLst>
                                      </p:cBhvr>
                                      <p:tavLst>
                                        <p:tav tm="0">
                                          <p:val>
                                            <p:strVal val="#ppt_h"/>
                                          </p:val>
                                        </p:tav>
                                        <p:tav tm="100000">
                                          <p:val>
                                            <p:strVal val="#ppt_h"/>
                                          </p:val>
                                        </p:tav>
                                      </p:tavLst>
                                    </p:anim>
                                  </p:childTnLst>
                                </p:cTn>
                              </p:par>
                            </p:childTnLst>
                          </p:cTn>
                        </p:par>
                      </p:childTnLst>
                    </p:cTn>
                  </p:par>
                  <p:par>
                    <p:cTn id="131" fill="hold" nodeType="clickPar">
                      <p:stCondLst>
                        <p:cond delay="indefinite"/>
                      </p:stCondLst>
                      <p:childTnLst>
                        <p:par>
                          <p:cTn id="132" fill="hold" nodeType="withGroup">
                            <p:stCondLst>
                              <p:cond delay="0"/>
                            </p:stCondLst>
                            <p:childTnLst>
                              <p:par>
                                <p:cTn id="133" presetID="1" presetClass="entr" presetSubtype="0" fill="hold" nodeType="clickEffect">
                                  <p:stCondLst>
                                    <p:cond delay="0"/>
                                  </p:stCondLst>
                                  <p:childTnLst>
                                    <p:set>
                                      <p:cBhvr>
                                        <p:cTn id="134" dur="1" fill="hold">
                                          <p:stCondLst>
                                            <p:cond delay="0"/>
                                          </p:stCondLst>
                                        </p:cTn>
                                        <p:tgtEl>
                                          <p:spTgt spid="1294339">
                                            <p:txEl>
                                              <p:pRg st="0" end="0"/>
                                            </p:txEl>
                                          </p:spTgt>
                                        </p:tgtEl>
                                        <p:attrNameLst>
                                          <p:attrName>style.visibility</p:attrName>
                                        </p:attrNameLst>
                                      </p:cBhvr>
                                      <p:to>
                                        <p:strVal val="visible"/>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nodeType="clickEffect">
                                  <p:stCondLst>
                                    <p:cond delay="0"/>
                                  </p:stCondLst>
                                  <p:childTnLst>
                                    <p:set>
                                      <p:cBhvr>
                                        <p:cTn id="138" dur="1" fill="hold">
                                          <p:stCondLst>
                                            <p:cond delay="0"/>
                                          </p:stCondLst>
                                        </p:cTn>
                                        <p:tgtEl>
                                          <p:spTgt spid="1294339">
                                            <p:txEl>
                                              <p:pRg st="1" end="1"/>
                                            </p:txEl>
                                          </p:spTgt>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1294339">
                                            <p:txEl>
                                              <p:pRg st="2" end="2"/>
                                            </p:txEl>
                                          </p:spTgt>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1294339">
                                            <p:txEl>
                                              <p:pRg st="3" end="3"/>
                                            </p:txEl>
                                          </p:spTgt>
                                        </p:tgtEl>
                                        <p:attrNameLst>
                                          <p:attrName>style.visibility</p:attrName>
                                        </p:attrNameLst>
                                      </p:cBhvr>
                                      <p:to>
                                        <p:strVal val="visible"/>
                                      </p:to>
                                    </p:set>
                                  </p:childTnLst>
                                </p:cTn>
                              </p:par>
                            </p:childTnLst>
                          </p:cTn>
                        </p:par>
                      </p:childTnLst>
                    </p:cTn>
                  </p:par>
                  <p:par>
                    <p:cTn id="143" fill="hold" nodeType="clickPar">
                      <p:stCondLst>
                        <p:cond delay="indefinite"/>
                      </p:stCondLst>
                      <p:childTnLst>
                        <p:par>
                          <p:cTn id="144" fill="hold" nodeType="withGroup">
                            <p:stCondLst>
                              <p:cond delay="0"/>
                            </p:stCondLst>
                            <p:childTnLst>
                              <p:par>
                                <p:cTn id="145" presetID="1" presetClass="entr" presetSubtype="0" fill="hold" nodeType="clickEffect">
                                  <p:stCondLst>
                                    <p:cond delay="0"/>
                                  </p:stCondLst>
                                  <p:childTnLst>
                                    <p:set>
                                      <p:cBhvr>
                                        <p:cTn id="146" dur="1" fill="hold">
                                          <p:stCondLst>
                                            <p:cond delay="0"/>
                                          </p:stCondLst>
                                        </p:cTn>
                                        <p:tgtEl>
                                          <p:spTgt spid="1294339">
                                            <p:txEl>
                                              <p:pRg st="4" end="4"/>
                                            </p:txEl>
                                          </p:spTgt>
                                        </p:tgtEl>
                                        <p:attrNameLst>
                                          <p:attrName>style.visibility</p:attrName>
                                        </p:attrNameLst>
                                      </p:cBhvr>
                                      <p:to>
                                        <p:strVal val="visible"/>
                                      </p:to>
                                    </p:set>
                                  </p:childTnLst>
                                </p:cTn>
                              </p:par>
                              <p:par>
                                <p:cTn id="147" presetID="1" presetClass="entr" presetSubtype="0" fill="hold" nodeType="withEffect">
                                  <p:stCondLst>
                                    <p:cond delay="0"/>
                                  </p:stCondLst>
                                  <p:childTnLst>
                                    <p:set>
                                      <p:cBhvr>
                                        <p:cTn id="148" dur="1" fill="hold">
                                          <p:stCondLst>
                                            <p:cond delay="0"/>
                                          </p:stCondLst>
                                        </p:cTn>
                                        <p:tgtEl>
                                          <p:spTgt spid="1294339">
                                            <p:txEl>
                                              <p:pRg st="5" end="5"/>
                                            </p:txEl>
                                          </p:spTgt>
                                        </p:tgtEl>
                                        <p:attrNameLst>
                                          <p:attrName>style.visibility</p:attrName>
                                        </p:attrNameLst>
                                      </p:cBhvr>
                                      <p:to>
                                        <p:strVal val="visible"/>
                                      </p:to>
                                    </p:set>
                                  </p:childTnLst>
                                </p:cTn>
                              </p:par>
                              <p:par>
                                <p:cTn id="149" presetID="1" presetClass="entr" presetSubtype="0" fill="hold" nodeType="withEffect">
                                  <p:stCondLst>
                                    <p:cond delay="0"/>
                                  </p:stCondLst>
                                  <p:childTnLst>
                                    <p:set>
                                      <p:cBhvr>
                                        <p:cTn id="150" dur="1" fill="hold">
                                          <p:stCondLst>
                                            <p:cond delay="0"/>
                                          </p:stCondLst>
                                        </p:cTn>
                                        <p:tgtEl>
                                          <p:spTgt spid="1294339">
                                            <p:txEl>
                                              <p:pRg st="6" end="6"/>
                                            </p:txEl>
                                          </p:spTgt>
                                        </p:tgtEl>
                                        <p:attrNameLst>
                                          <p:attrName>style.visibility</p:attrName>
                                        </p:attrNameLst>
                                      </p:cBhvr>
                                      <p:to>
                                        <p:strVal val="visible"/>
                                      </p:to>
                                    </p:set>
                                  </p:childTnLst>
                                </p:cTn>
                              </p:par>
                            </p:childTnLst>
                          </p:cTn>
                        </p:par>
                      </p:childTnLst>
                    </p:cTn>
                  </p:par>
                  <p:par>
                    <p:cTn id="151" fill="hold" nodeType="clickPar">
                      <p:stCondLst>
                        <p:cond delay="indefinite"/>
                      </p:stCondLst>
                      <p:childTnLst>
                        <p:par>
                          <p:cTn id="152" fill="hold" nodeType="withGroup">
                            <p:stCondLst>
                              <p:cond delay="0"/>
                            </p:stCondLst>
                            <p:childTnLst>
                              <p:par>
                                <p:cTn id="153" presetID="1" presetClass="entr" presetSubtype="0" fill="hold" grpId="0" nodeType="clickEffect">
                                  <p:stCondLst>
                                    <p:cond delay="0"/>
                                  </p:stCondLst>
                                  <p:childTnLst>
                                    <p:set>
                                      <p:cBhvr>
                                        <p:cTn id="154" dur="1" fill="hold">
                                          <p:stCondLst>
                                            <p:cond delay="0"/>
                                          </p:stCondLst>
                                        </p:cTn>
                                        <p:tgtEl>
                                          <p:spTgt spid="12943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4340" grpId="0" autoUpdateAnimBg="0"/>
      <p:bldP spid="1294341" grpId="0" autoUpdateAnimBg="0"/>
      <p:bldP spid="1294342" grpId="0" autoUpdateAnimBg="0"/>
      <p:bldP spid="1294343" grpId="0" autoUpdateAnimBg="0"/>
      <p:bldP spid="1294348" grpId="0" autoUpdateAnimBg="0"/>
      <p:bldP spid="1294349" grpId="0" autoUpdateAnimBg="0"/>
      <p:bldP spid="1294350" grpId="0" autoUpdateAnimBg="0"/>
      <p:bldP spid="1294354" grpId="0" autoUpdateAnimBg="0"/>
      <p:bldP spid="129435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lide Number Placeholder 2"/>
          <p:cNvSpPr>
            <a:spLocks noGrp="1"/>
          </p:cNvSpPr>
          <p:nvPr>
            <p:ph type="sldNum" sz="quarter" idx="11"/>
          </p:nvPr>
        </p:nvSpPr>
        <p:spPr/>
        <p:txBody>
          <a:bodyPr/>
          <a:lstStyle/>
          <a:p>
            <a:r>
              <a:rPr lang="en-US" altLang="zh-TW" dirty="0"/>
              <a:t>1: </a:t>
            </a:r>
            <a:fld id="{FFE5A171-A59F-4F84-9783-BD78ED232967}" type="slidenum">
              <a:rPr lang="en-US" altLang="zh-TW"/>
              <a:pPr/>
              <a:t>5</a:t>
            </a:fld>
            <a:endParaRPr lang="en-US" altLang="zh-TW" dirty="0"/>
          </a:p>
        </p:txBody>
      </p:sp>
      <p:sp>
        <p:nvSpPr>
          <p:cNvPr id="1269763" name="Rectangle 2"/>
          <p:cNvSpPr>
            <a:spLocks noGrp="1" noChangeArrowheads="1"/>
          </p:cNvSpPr>
          <p:nvPr>
            <p:ph type="title" idx="4294967295"/>
          </p:nvPr>
        </p:nvSpPr>
        <p:spPr/>
        <p:txBody>
          <a:bodyPr/>
          <a:lstStyle/>
          <a:p>
            <a:r>
              <a:rPr lang="en-US" altLang="zh-TW" sz="2400" dirty="0">
                <a:ea typeface="Arial Unicode MS" pitchFamily="34" charset="-128"/>
                <a:cs typeface="Arial Unicode MS" pitchFamily="34" charset="-128"/>
              </a:rPr>
              <a:t>Inference with General Constraint Structure </a:t>
            </a:r>
            <a:r>
              <a:rPr lang="en-US" altLang="zh-TW" sz="1600" dirty="0">
                <a:ea typeface="Arial Unicode MS" pitchFamily="34" charset="-128"/>
                <a:cs typeface="Arial Unicode MS" pitchFamily="34" charset="-128"/>
              </a:rPr>
              <a:t>[Roth&amp;Yih’04,07]</a:t>
            </a:r>
            <a:br>
              <a:rPr lang="en-US" altLang="zh-TW" sz="1600" dirty="0">
                <a:ea typeface="Arial Unicode MS" pitchFamily="34" charset="-128"/>
                <a:cs typeface="Arial Unicode MS" pitchFamily="34" charset="-128"/>
              </a:rPr>
            </a:br>
            <a:r>
              <a:rPr lang="en-US" altLang="zh-TW" sz="2000" dirty="0">
                <a:solidFill>
                  <a:schemeClr val="tx1"/>
                </a:solidFill>
                <a:ea typeface="Arial Unicode MS" pitchFamily="34" charset="-128"/>
                <a:cs typeface="Arial Unicode MS" pitchFamily="34" charset="-128"/>
              </a:rPr>
              <a:t>Recognizing Entities and Relations</a:t>
            </a:r>
            <a:r>
              <a:rPr lang="en-US" altLang="zh-TW" sz="1600" dirty="0">
                <a:solidFill>
                  <a:schemeClr val="tx1"/>
                </a:solidFill>
                <a:ea typeface="Arial Unicode MS" pitchFamily="34" charset="-128"/>
                <a:cs typeface="Arial Unicode MS" pitchFamily="34" charset="-128"/>
              </a:rPr>
              <a:t> </a:t>
            </a:r>
          </a:p>
        </p:txBody>
      </p:sp>
      <p:grpSp>
        <p:nvGrpSpPr>
          <p:cNvPr id="1269764" name="Group 3"/>
          <p:cNvGrpSpPr>
            <a:grpSpLocks/>
          </p:cNvGrpSpPr>
          <p:nvPr/>
        </p:nvGrpSpPr>
        <p:grpSpPr bwMode="auto">
          <a:xfrm>
            <a:off x="1524000" y="3276600"/>
            <a:ext cx="7008813" cy="1212850"/>
            <a:chOff x="816" y="1248"/>
            <a:chExt cx="4415" cy="764"/>
          </a:xfrm>
        </p:grpSpPr>
        <p:sp>
          <p:nvSpPr>
            <p:cNvPr id="1269765" name="Text Box 4"/>
            <p:cNvSpPr txBox="1">
              <a:spLocks noChangeArrowheads="1"/>
            </p:cNvSpPr>
            <p:nvPr/>
          </p:nvSpPr>
          <p:spPr bwMode="auto">
            <a:xfrm>
              <a:off x="816" y="1248"/>
              <a:ext cx="4415" cy="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19" tIns="46693" rIns="90119" bIns="46693">
              <a:spAutoFit/>
            </a:bodyPr>
            <a:lstStyle>
              <a:lvl1pPr marL="342900" indent="-342900" defTabSz="828675">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1pPr>
              <a:lvl2pPr marL="454025" defTabSz="828675">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2pPr>
              <a:lvl3pPr marL="1143000" indent="-228600" defTabSz="828675">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3pPr>
              <a:lvl4pPr marL="1600200" indent="-228600" defTabSz="828675">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4pPr>
              <a:lvl5pPr marL="2057400" indent="-228600" defTabSz="828675">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5pPr>
              <a:lvl6pPr marL="2514600" indent="-228600" defTabSz="828675" fontAlgn="base">
                <a:spcBef>
                  <a:spcPct val="0"/>
                </a:spcBef>
                <a:spcAft>
                  <a:spcPct val="0"/>
                </a:spcAft>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6pPr>
              <a:lvl7pPr marL="2971800" indent="-228600" defTabSz="828675" fontAlgn="base">
                <a:spcBef>
                  <a:spcPct val="0"/>
                </a:spcBef>
                <a:spcAft>
                  <a:spcPct val="0"/>
                </a:spcAft>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7pPr>
              <a:lvl8pPr marL="3429000" indent="-228600" defTabSz="828675" fontAlgn="base">
                <a:spcBef>
                  <a:spcPct val="0"/>
                </a:spcBef>
                <a:spcAft>
                  <a:spcPct val="0"/>
                </a:spcAft>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8pPr>
              <a:lvl9pPr marL="3886200" indent="-228600" defTabSz="828675" fontAlgn="base">
                <a:spcBef>
                  <a:spcPct val="0"/>
                </a:spcBef>
                <a:spcAft>
                  <a:spcPct val="0"/>
                </a:spcAft>
                <a:tabLst>
                  <a:tab pos="454025" algn="l"/>
                  <a:tab pos="860425" algn="l"/>
                  <a:tab pos="1266825" algn="l"/>
                  <a:tab pos="1674813" algn="l"/>
                  <a:tab pos="2082800" algn="l"/>
                  <a:tab pos="2487613" algn="l"/>
                  <a:tab pos="2897188" algn="l"/>
                  <a:tab pos="3305175" algn="l"/>
                  <a:tab pos="3713163" algn="l"/>
                  <a:tab pos="4117975" algn="l"/>
                  <a:tab pos="4527550" algn="l"/>
                  <a:tab pos="4935538" algn="l"/>
                  <a:tab pos="5340350" algn="l"/>
                  <a:tab pos="5749925" algn="l"/>
                  <a:tab pos="6157913" algn="l"/>
                  <a:tab pos="6564313" algn="l"/>
                  <a:tab pos="6970713" algn="l"/>
                  <a:tab pos="7380288" algn="l"/>
                  <a:tab pos="7788275" algn="l"/>
                  <a:tab pos="8193088" algn="l"/>
                  <a:tab pos="8601075" algn="l"/>
                </a:tabLst>
                <a:defRPr sz="2400">
                  <a:solidFill>
                    <a:schemeClr val="tx1"/>
                  </a:solidFill>
                  <a:latin typeface="Times New Roman" pitchFamily="18" charset="0"/>
                </a:defRPr>
              </a:lvl9pPr>
            </a:lstStyle>
            <a:p>
              <a:pPr lvl="1">
                <a:lnSpc>
                  <a:spcPct val="90000"/>
                </a:lnSpc>
                <a:spcBef>
                  <a:spcPts val="463"/>
                </a:spcBef>
                <a:buClr>
                  <a:srgbClr val="FFFFFF"/>
                </a:buClr>
                <a:buSzPct val="41000"/>
                <a:buFont typeface="Wingdings" pitchFamily="2" charset="2"/>
                <a:buNone/>
              </a:pPr>
              <a:r>
                <a:rPr lang="en-GB" sz="2000">
                  <a:latin typeface="Tahoma" pitchFamily="34" charset="0"/>
                  <a:ea typeface="Arial Unicode MS" pitchFamily="34" charset="-128"/>
                  <a:cs typeface="Arial Unicode MS" pitchFamily="34" charset="-128"/>
                </a:rPr>
                <a:t>Dole ’s wife, Elizabeth , is a native of N.C.</a:t>
              </a:r>
            </a:p>
            <a:p>
              <a:pPr lvl="1">
                <a:lnSpc>
                  <a:spcPct val="93000"/>
                </a:lnSpc>
                <a:spcBef>
                  <a:spcPts val="563"/>
                </a:spcBef>
                <a:buClr>
                  <a:srgbClr val="FFFFFF"/>
                </a:buClr>
                <a:buSzPct val="70000"/>
                <a:buFont typeface="Wingdings" pitchFamily="2" charset="2"/>
                <a:buNone/>
              </a:pPr>
              <a:r>
                <a:rPr lang="en-GB">
                  <a:solidFill>
                    <a:srgbClr val="FFFFFF"/>
                  </a:solidFill>
                  <a:latin typeface="Georgia" pitchFamily="18" charset="0"/>
                  <a:ea typeface="Arial Unicode MS" pitchFamily="34" charset="-128"/>
                  <a:cs typeface="Arial Unicode MS" pitchFamily="34" charset="-128"/>
                </a:rPr>
                <a:t> </a:t>
              </a:r>
              <a:r>
                <a:rPr lang="en-GB">
                  <a:solidFill>
                    <a:schemeClr val="hlink"/>
                  </a:solidFill>
                  <a:latin typeface="Georgia" pitchFamily="18" charset="0"/>
                  <a:ea typeface="Arial Unicode MS" pitchFamily="34" charset="-128"/>
                  <a:cs typeface="Arial Unicode MS" pitchFamily="34" charset="-128"/>
                </a:rPr>
                <a:t>E</a:t>
              </a:r>
              <a:r>
                <a:rPr lang="en-GB" sz="2000">
                  <a:solidFill>
                    <a:schemeClr val="hlink"/>
                  </a:solidFill>
                  <a:latin typeface="Georgia" pitchFamily="18" charset="0"/>
                  <a:ea typeface="Arial Unicode MS" pitchFamily="34" charset="-128"/>
                  <a:cs typeface="Arial Unicode MS" pitchFamily="34" charset="-128"/>
                </a:rPr>
                <a:t>1</a:t>
              </a:r>
              <a:r>
                <a:rPr lang="en-GB">
                  <a:solidFill>
                    <a:srgbClr val="FFFF00"/>
                  </a:solidFill>
                  <a:latin typeface="Georgia" pitchFamily="18" charset="0"/>
                  <a:ea typeface="Arial Unicode MS" pitchFamily="34" charset="-128"/>
                  <a:cs typeface="Arial Unicode MS" pitchFamily="34" charset="-128"/>
                </a:rPr>
                <a:t>                   </a:t>
              </a:r>
              <a:r>
                <a:rPr lang="en-GB">
                  <a:solidFill>
                    <a:schemeClr val="hlink"/>
                  </a:solidFill>
                  <a:latin typeface="Georgia" pitchFamily="18" charset="0"/>
                  <a:ea typeface="Arial Unicode MS" pitchFamily="34" charset="-128"/>
                  <a:cs typeface="Arial Unicode MS" pitchFamily="34" charset="-128"/>
                </a:rPr>
                <a:t>E</a:t>
              </a:r>
              <a:r>
                <a:rPr lang="en-GB" sz="2000">
                  <a:solidFill>
                    <a:schemeClr val="hlink"/>
                  </a:solidFill>
                  <a:latin typeface="Georgia" pitchFamily="18" charset="0"/>
                  <a:ea typeface="Arial Unicode MS" pitchFamily="34" charset="-128"/>
                  <a:cs typeface="Arial Unicode MS" pitchFamily="34" charset="-128"/>
                </a:rPr>
                <a:t>2</a:t>
              </a:r>
              <a:r>
                <a:rPr lang="en-GB">
                  <a:solidFill>
                    <a:srgbClr val="FFFF00"/>
                  </a:solidFill>
                  <a:latin typeface="Georgia" pitchFamily="18" charset="0"/>
                  <a:ea typeface="Arial Unicode MS" pitchFamily="34" charset="-128"/>
                  <a:cs typeface="Arial Unicode MS" pitchFamily="34" charset="-128"/>
                </a:rPr>
                <a:t>                              </a:t>
              </a:r>
              <a:r>
                <a:rPr lang="en-GB">
                  <a:solidFill>
                    <a:schemeClr val="hlink"/>
                  </a:solidFill>
                  <a:latin typeface="Georgia" pitchFamily="18" charset="0"/>
                  <a:ea typeface="Arial Unicode MS" pitchFamily="34" charset="-128"/>
                  <a:cs typeface="Arial Unicode MS" pitchFamily="34" charset="-128"/>
                </a:rPr>
                <a:t>E</a:t>
              </a:r>
              <a:r>
                <a:rPr lang="en-GB" sz="2000">
                  <a:solidFill>
                    <a:schemeClr val="hlink"/>
                  </a:solidFill>
                  <a:latin typeface="Georgia" pitchFamily="18" charset="0"/>
                  <a:ea typeface="Arial Unicode MS" pitchFamily="34" charset="-128"/>
                  <a:cs typeface="Arial Unicode MS" pitchFamily="34" charset="-128"/>
                </a:rPr>
                <a:t>3</a:t>
              </a:r>
              <a:r>
                <a:rPr lang="en-GB">
                  <a:solidFill>
                    <a:schemeClr val="hlink"/>
                  </a:solidFill>
                  <a:latin typeface="Georgia" pitchFamily="18" charset="0"/>
                  <a:ea typeface="Arial Unicode MS" pitchFamily="34" charset="-128"/>
                  <a:cs typeface="Arial Unicode MS" pitchFamily="34" charset="-128"/>
                </a:rPr>
                <a:t> </a:t>
              </a:r>
              <a:r>
                <a:rPr lang="en-GB">
                  <a:solidFill>
                    <a:srgbClr val="FFFFFF"/>
                  </a:solidFill>
                  <a:latin typeface="Georgia" pitchFamily="18" charset="0"/>
                  <a:ea typeface="Arial Unicode MS" pitchFamily="34" charset="-128"/>
                  <a:cs typeface="Arial Unicode MS" pitchFamily="34" charset="-128"/>
                </a:rPr>
                <a:t> </a:t>
              </a:r>
            </a:p>
          </p:txBody>
        </p:sp>
        <p:grpSp>
          <p:nvGrpSpPr>
            <p:cNvPr id="1269766" name="Group 5"/>
            <p:cNvGrpSpPr>
              <a:grpSpLocks/>
            </p:cNvGrpSpPr>
            <p:nvPr/>
          </p:nvGrpSpPr>
          <p:grpSpPr bwMode="auto">
            <a:xfrm>
              <a:off x="1104" y="1248"/>
              <a:ext cx="2999" cy="764"/>
              <a:chOff x="1104" y="1248"/>
              <a:chExt cx="2999" cy="764"/>
            </a:xfrm>
          </p:grpSpPr>
          <p:sp>
            <p:nvSpPr>
              <p:cNvPr id="1269767" name="AutoShape 6"/>
              <p:cNvSpPr>
                <a:spLocks noChangeArrowheads="1"/>
              </p:cNvSpPr>
              <p:nvPr/>
            </p:nvSpPr>
            <p:spPr bwMode="auto">
              <a:xfrm>
                <a:off x="1104" y="1248"/>
                <a:ext cx="384" cy="191"/>
              </a:xfrm>
              <a:prstGeom prst="roundRect">
                <a:avLst>
                  <a:gd name="adj" fmla="val 403"/>
                </a:avLst>
              </a:prstGeom>
              <a:noFill/>
              <a:ln w="936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69768" name="AutoShape 7"/>
              <p:cNvSpPr>
                <a:spLocks noChangeArrowheads="1"/>
              </p:cNvSpPr>
              <p:nvPr/>
            </p:nvSpPr>
            <p:spPr bwMode="auto">
              <a:xfrm>
                <a:off x="2016" y="1248"/>
                <a:ext cx="720" cy="191"/>
              </a:xfrm>
              <a:prstGeom prst="roundRect">
                <a:avLst>
                  <a:gd name="adj" fmla="val 403"/>
                </a:avLst>
              </a:prstGeom>
              <a:noFill/>
              <a:ln w="936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69769" name="AutoShape 8"/>
              <p:cNvSpPr>
                <a:spLocks noChangeArrowheads="1"/>
              </p:cNvSpPr>
              <p:nvPr/>
            </p:nvSpPr>
            <p:spPr bwMode="auto">
              <a:xfrm>
                <a:off x="3791" y="1248"/>
                <a:ext cx="312" cy="191"/>
              </a:xfrm>
              <a:prstGeom prst="roundRect">
                <a:avLst>
                  <a:gd name="adj" fmla="val 403"/>
                </a:avLst>
              </a:prstGeom>
              <a:noFill/>
              <a:ln w="9360">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69770" name="Freeform 9"/>
              <p:cNvSpPr>
                <a:spLocks/>
              </p:cNvSpPr>
              <p:nvPr/>
            </p:nvSpPr>
            <p:spPr bwMode="auto">
              <a:xfrm>
                <a:off x="1440" y="1680"/>
                <a:ext cx="768" cy="48"/>
              </a:xfrm>
              <a:custGeom>
                <a:avLst/>
                <a:gdLst>
                  <a:gd name="T0" fmla="*/ 0 w 4653"/>
                  <a:gd name="T1" fmla="*/ 0 h 424"/>
                  <a:gd name="T2" fmla="*/ 10 w 4653"/>
                  <a:gd name="T3" fmla="*/ 1 h 424"/>
                  <a:gd name="T4" fmla="*/ 21 w 4653"/>
                  <a:gd name="T5" fmla="*/ 0 h 424"/>
                  <a:gd name="T6" fmla="*/ 0 60000 65536"/>
                  <a:gd name="T7" fmla="*/ 0 60000 65536"/>
                  <a:gd name="T8" fmla="*/ 0 60000 65536"/>
                  <a:gd name="T9" fmla="*/ 0 w 4653"/>
                  <a:gd name="T10" fmla="*/ 0 h 424"/>
                  <a:gd name="T11" fmla="*/ 4653 w 4653"/>
                  <a:gd name="T12" fmla="*/ 424 h 424"/>
                </a:gdLst>
                <a:ahLst/>
                <a:cxnLst>
                  <a:cxn ang="T6">
                    <a:pos x="T0" y="T1"/>
                  </a:cxn>
                  <a:cxn ang="T7">
                    <a:pos x="T2" y="T3"/>
                  </a:cxn>
                  <a:cxn ang="T8">
                    <a:pos x="T4" y="T5"/>
                  </a:cxn>
                </a:cxnLst>
                <a:rect l="T9" t="T10" r="T11" b="T12"/>
                <a:pathLst>
                  <a:path w="4653" h="424">
                    <a:moveTo>
                      <a:pt x="0" y="0"/>
                    </a:moveTo>
                    <a:cubicBezTo>
                      <a:pt x="724" y="212"/>
                      <a:pt x="1449" y="423"/>
                      <a:pt x="2224" y="423"/>
                    </a:cubicBezTo>
                    <a:cubicBezTo>
                      <a:pt x="3000" y="423"/>
                      <a:pt x="4180" y="57"/>
                      <a:pt x="4652" y="0"/>
                    </a:cubicBezTo>
                  </a:path>
                </a:pathLst>
              </a:custGeom>
              <a:noFill/>
              <a:ln w="9398">
                <a:solidFill>
                  <a:srgbClr val="009900"/>
                </a:solidFill>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771" name="Text Box 10"/>
              <p:cNvSpPr txBox="1">
                <a:spLocks noChangeArrowheads="1"/>
              </p:cNvSpPr>
              <p:nvPr/>
            </p:nvSpPr>
            <p:spPr bwMode="auto">
              <a:xfrm>
                <a:off x="1730" y="1730"/>
                <a:ext cx="344"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631" tIns="42448" rIns="81631" bIns="42448">
                <a:spAutoFit/>
              </a:bodyPr>
              <a:lstStyle>
                <a:lvl1pPr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1pPr>
                <a:lvl2pPr marL="742950" indent="-28575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2pPr>
                <a:lvl3pPr marL="11430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3pPr>
                <a:lvl4pPr marL="16002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4pPr>
                <a:lvl5pPr marL="20574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5pPr>
                <a:lvl6pPr marL="25146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6pPr>
                <a:lvl7pPr marL="29718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7pPr>
                <a:lvl8pPr marL="34290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8pPr>
                <a:lvl9pPr marL="38862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9pPr>
              </a:lstStyle>
              <a:p>
                <a:pPr>
                  <a:lnSpc>
                    <a:spcPct val="108000"/>
                  </a:lnSpc>
                  <a:buClr>
                    <a:srgbClr val="FFFF00"/>
                  </a:buClr>
                  <a:buSzPct val="100000"/>
                  <a:buFont typeface="Arial" charset="0"/>
                  <a:buNone/>
                </a:pPr>
                <a:r>
                  <a:rPr lang="en-GB" sz="2200">
                    <a:solidFill>
                      <a:srgbClr val="009900"/>
                    </a:solidFill>
                    <a:latin typeface="Georgia" pitchFamily="18" charset="0"/>
                    <a:ea typeface="Arial Unicode MS" pitchFamily="34" charset="-128"/>
                    <a:cs typeface="Arial Unicode MS" pitchFamily="34" charset="-128"/>
                  </a:rPr>
                  <a:t>R</a:t>
                </a:r>
                <a:r>
                  <a:rPr lang="en-GB" sz="2200" baseline="-25000">
                    <a:solidFill>
                      <a:srgbClr val="009900"/>
                    </a:solidFill>
                    <a:latin typeface="Georgia" pitchFamily="18" charset="0"/>
                    <a:ea typeface="Arial Unicode MS" pitchFamily="34" charset="-128"/>
                    <a:cs typeface="Arial Unicode MS" pitchFamily="34" charset="-128"/>
                  </a:rPr>
                  <a:t>12</a:t>
                </a:r>
              </a:p>
            </p:txBody>
          </p:sp>
          <p:sp>
            <p:nvSpPr>
              <p:cNvPr id="1269772" name="Freeform 11"/>
              <p:cNvSpPr>
                <a:spLocks/>
              </p:cNvSpPr>
              <p:nvPr/>
            </p:nvSpPr>
            <p:spPr bwMode="auto">
              <a:xfrm>
                <a:off x="2544" y="1632"/>
                <a:ext cx="1248" cy="111"/>
              </a:xfrm>
              <a:custGeom>
                <a:avLst/>
                <a:gdLst>
                  <a:gd name="T0" fmla="*/ 0 w 4653"/>
                  <a:gd name="T1" fmla="*/ 0 h 424"/>
                  <a:gd name="T2" fmla="*/ 43 w 4653"/>
                  <a:gd name="T3" fmla="*/ 8 h 424"/>
                  <a:gd name="T4" fmla="*/ 90 w 4653"/>
                  <a:gd name="T5" fmla="*/ 0 h 424"/>
                  <a:gd name="T6" fmla="*/ 0 60000 65536"/>
                  <a:gd name="T7" fmla="*/ 0 60000 65536"/>
                  <a:gd name="T8" fmla="*/ 0 60000 65536"/>
                  <a:gd name="T9" fmla="*/ 0 w 4653"/>
                  <a:gd name="T10" fmla="*/ 0 h 424"/>
                  <a:gd name="T11" fmla="*/ 4653 w 4653"/>
                  <a:gd name="T12" fmla="*/ 424 h 424"/>
                </a:gdLst>
                <a:ahLst/>
                <a:cxnLst>
                  <a:cxn ang="T6">
                    <a:pos x="T0" y="T1"/>
                  </a:cxn>
                  <a:cxn ang="T7">
                    <a:pos x="T2" y="T3"/>
                  </a:cxn>
                  <a:cxn ang="T8">
                    <a:pos x="T4" y="T5"/>
                  </a:cxn>
                </a:cxnLst>
                <a:rect l="T9" t="T10" r="T11" b="T12"/>
                <a:pathLst>
                  <a:path w="4653" h="424">
                    <a:moveTo>
                      <a:pt x="0" y="0"/>
                    </a:moveTo>
                    <a:cubicBezTo>
                      <a:pt x="724" y="212"/>
                      <a:pt x="1449" y="423"/>
                      <a:pt x="2224" y="423"/>
                    </a:cubicBezTo>
                    <a:cubicBezTo>
                      <a:pt x="3000" y="423"/>
                      <a:pt x="4180" y="57"/>
                      <a:pt x="4652" y="0"/>
                    </a:cubicBezTo>
                  </a:path>
                </a:pathLst>
              </a:custGeom>
              <a:noFill/>
              <a:ln w="9398">
                <a:solidFill>
                  <a:srgbClr val="009900"/>
                </a:solidFill>
                <a:round/>
                <a:headEnd/>
                <a:tailEnd type="triangle" w="lg"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773" name="Text Box 12"/>
              <p:cNvSpPr txBox="1">
                <a:spLocks noChangeArrowheads="1"/>
              </p:cNvSpPr>
              <p:nvPr/>
            </p:nvSpPr>
            <p:spPr bwMode="auto">
              <a:xfrm>
                <a:off x="2906" y="1720"/>
                <a:ext cx="358"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31" tIns="42448" rIns="81631" bIns="42448">
                <a:spAutoFit/>
              </a:bodyPr>
              <a:lstStyle>
                <a:lvl1pPr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1pPr>
                <a:lvl2pPr marL="742950" indent="-28575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2pPr>
                <a:lvl3pPr marL="11430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3pPr>
                <a:lvl4pPr marL="16002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4pPr>
                <a:lvl5pPr marL="2057400" indent="-228600" defTabSz="828675">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5pPr>
                <a:lvl6pPr marL="25146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6pPr>
                <a:lvl7pPr marL="29718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7pPr>
                <a:lvl8pPr marL="34290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8pPr>
                <a:lvl9pPr marL="3886200" indent="-228600" defTabSz="828675" fontAlgn="base">
                  <a:spcBef>
                    <a:spcPct val="0"/>
                  </a:spcBef>
                  <a:spcAft>
                    <a:spcPct val="0"/>
                  </a:spcAft>
                  <a:tabLst>
                    <a:tab pos="0" algn="l"/>
                    <a:tab pos="406400" algn="l"/>
                    <a:tab pos="814388" algn="l"/>
                    <a:tab pos="1220788" algn="l"/>
                    <a:tab pos="1628775" algn="l"/>
                    <a:tab pos="2036763" algn="l"/>
                    <a:tab pos="2441575" algn="l"/>
                    <a:tab pos="2851150" algn="l"/>
                    <a:tab pos="3259138" algn="l"/>
                    <a:tab pos="3665538" algn="l"/>
                    <a:tab pos="4073525" algn="l"/>
                    <a:tab pos="4481513" algn="l"/>
                    <a:tab pos="4889500" algn="l"/>
                    <a:tab pos="5294313" algn="l"/>
                    <a:tab pos="5703888" algn="l"/>
                    <a:tab pos="6111875" algn="l"/>
                    <a:tab pos="6518275" algn="l"/>
                    <a:tab pos="6924675" algn="l"/>
                    <a:tab pos="7334250" algn="l"/>
                    <a:tab pos="7742238" algn="l"/>
                    <a:tab pos="8147050" algn="l"/>
                  </a:tabLst>
                  <a:defRPr sz="2400">
                    <a:solidFill>
                      <a:schemeClr val="tx1"/>
                    </a:solidFill>
                    <a:latin typeface="Times New Roman" pitchFamily="18" charset="0"/>
                  </a:defRPr>
                </a:lvl9pPr>
              </a:lstStyle>
              <a:p>
                <a:pPr>
                  <a:lnSpc>
                    <a:spcPct val="108000"/>
                  </a:lnSpc>
                  <a:buClr>
                    <a:srgbClr val="FFFF00"/>
                  </a:buClr>
                  <a:buSzPct val="100000"/>
                  <a:buFont typeface="Arial" charset="0"/>
                  <a:buNone/>
                </a:pPr>
                <a:r>
                  <a:rPr lang="en-GB" sz="2200">
                    <a:solidFill>
                      <a:srgbClr val="009900"/>
                    </a:solidFill>
                    <a:latin typeface="Georgia" pitchFamily="18" charset="0"/>
                    <a:ea typeface="Arial Unicode MS" pitchFamily="34" charset="-128"/>
                    <a:cs typeface="Arial Unicode MS" pitchFamily="34" charset="-128"/>
                  </a:rPr>
                  <a:t>R</a:t>
                </a:r>
                <a:r>
                  <a:rPr lang="en-GB" sz="2200" baseline="-25000">
                    <a:solidFill>
                      <a:srgbClr val="009900"/>
                    </a:solidFill>
                    <a:latin typeface="Georgia" pitchFamily="18" charset="0"/>
                    <a:ea typeface="Arial Unicode MS" pitchFamily="34" charset="-128"/>
                    <a:cs typeface="Arial Unicode MS" pitchFamily="34" charset="-128"/>
                  </a:rPr>
                  <a:t>23</a:t>
                </a:r>
                <a:endParaRPr lang="en-GB" sz="2200">
                  <a:solidFill>
                    <a:srgbClr val="009900"/>
                  </a:solidFill>
                  <a:latin typeface="Georgia" pitchFamily="18" charset="0"/>
                  <a:ea typeface="Arial Unicode MS" pitchFamily="34" charset="-128"/>
                  <a:cs typeface="Arial Unicode MS" pitchFamily="34" charset="-128"/>
                </a:endParaRPr>
              </a:p>
            </p:txBody>
          </p:sp>
        </p:grpSp>
      </p:grpSp>
      <p:graphicFrame>
        <p:nvGraphicFramePr>
          <p:cNvPr id="801805" name="Group 13"/>
          <p:cNvGraphicFramePr>
            <a:graphicFrameLocks noGrp="1"/>
          </p:cNvGraphicFramePr>
          <p:nvPr/>
        </p:nvGraphicFramePr>
        <p:xfrm>
          <a:off x="13716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01819" name="Group 27"/>
          <p:cNvGraphicFramePr>
            <a:graphicFrameLocks noGrp="1"/>
          </p:cNvGraphicFramePr>
          <p:nvPr/>
        </p:nvGraphicFramePr>
        <p:xfrm>
          <a:off x="57150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01833" name="Group 41"/>
          <p:cNvGraphicFramePr>
            <a:graphicFrameLocks noGrp="1"/>
          </p:cNvGraphicFramePr>
          <p:nvPr/>
        </p:nvGraphicFramePr>
        <p:xfrm>
          <a:off x="32766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01847" name="Group 55"/>
          <p:cNvGraphicFramePr>
            <a:graphicFrameLocks noGrp="1"/>
          </p:cNvGraphicFramePr>
          <p:nvPr/>
        </p:nvGraphicFramePr>
        <p:xfrm>
          <a:off x="4419600" y="4648200"/>
          <a:ext cx="2133600" cy="1295400"/>
        </p:xfrm>
        <a:graphic>
          <a:graphicData uri="http://schemas.openxmlformats.org/drawingml/2006/table">
            <a:tbl>
              <a:tblPr/>
              <a:tblGrid>
                <a:gridCol w="13716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irrelevant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spouse_of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born_in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01861" name="Group 69"/>
          <p:cNvGraphicFramePr>
            <a:graphicFrameLocks noGrp="1"/>
          </p:cNvGraphicFramePr>
          <p:nvPr/>
        </p:nvGraphicFramePr>
        <p:xfrm>
          <a:off x="1828800" y="4648200"/>
          <a:ext cx="2133600" cy="1295400"/>
        </p:xfrm>
        <a:graphic>
          <a:graphicData uri="http://schemas.openxmlformats.org/drawingml/2006/table">
            <a:tbl>
              <a:tblPr/>
              <a:tblGrid>
                <a:gridCol w="13716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irrelevant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spouse_of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born_in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801875" name="Group 83"/>
          <p:cNvGraphicFramePr>
            <a:graphicFrameLocks noGrp="1"/>
          </p:cNvGraphicFramePr>
          <p:nvPr/>
        </p:nvGraphicFramePr>
        <p:xfrm>
          <a:off x="1828800" y="4648200"/>
          <a:ext cx="2133600" cy="1295400"/>
        </p:xfrm>
        <a:graphic>
          <a:graphicData uri="http://schemas.openxmlformats.org/drawingml/2006/table">
            <a:tbl>
              <a:tblPr/>
              <a:tblGrid>
                <a:gridCol w="13716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irrelevant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spouse_of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born_in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801889" name="Group 97"/>
          <p:cNvGraphicFramePr>
            <a:graphicFrameLocks noGrp="1"/>
          </p:cNvGraphicFramePr>
          <p:nvPr/>
        </p:nvGraphicFramePr>
        <p:xfrm>
          <a:off x="13716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801903" name="Group 111"/>
          <p:cNvGraphicFramePr>
            <a:graphicFrameLocks noGrp="1"/>
          </p:cNvGraphicFramePr>
          <p:nvPr/>
        </p:nvGraphicFramePr>
        <p:xfrm>
          <a:off x="32766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801917" name="Group 125"/>
          <p:cNvGraphicFramePr>
            <a:graphicFrameLocks noGrp="1"/>
          </p:cNvGraphicFramePr>
          <p:nvPr/>
        </p:nvGraphicFramePr>
        <p:xfrm>
          <a:off x="57150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801931" name="Group 139"/>
          <p:cNvGraphicFramePr>
            <a:graphicFrameLocks noGrp="1"/>
          </p:cNvGraphicFramePr>
          <p:nvPr/>
        </p:nvGraphicFramePr>
        <p:xfrm>
          <a:off x="1752600" y="4648200"/>
          <a:ext cx="2209800" cy="1295400"/>
        </p:xfrm>
        <a:graphic>
          <a:graphicData uri="http://schemas.openxmlformats.org/drawingml/2006/table">
            <a:tbl>
              <a:tblPr/>
              <a:tblGrid>
                <a:gridCol w="1470025"/>
                <a:gridCol w="739775"/>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irrelevant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spouse_of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born_in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aphicFrame>
        <p:nvGraphicFramePr>
          <p:cNvPr id="801945" name="Group 153"/>
          <p:cNvGraphicFramePr>
            <a:graphicFrameLocks noGrp="1"/>
          </p:cNvGraphicFramePr>
          <p:nvPr/>
        </p:nvGraphicFramePr>
        <p:xfrm>
          <a:off x="4419600" y="4648200"/>
          <a:ext cx="2133600" cy="1295400"/>
        </p:xfrm>
        <a:graphic>
          <a:graphicData uri="http://schemas.openxmlformats.org/drawingml/2006/table">
            <a:tbl>
              <a:tblPr/>
              <a:tblGrid>
                <a:gridCol w="13716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irrelevant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spouse_of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born_in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0.85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pSp>
        <p:nvGrpSpPr>
          <p:cNvPr id="4" name="Group 167"/>
          <p:cNvGrpSpPr>
            <a:grpSpLocks/>
          </p:cNvGrpSpPr>
          <p:nvPr/>
        </p:nvGrpSpPr>
        <p:grpSpPr bwMode="auto">
          <a:xfrm>
            <a:off x="4876800" y="914400"/>
            <a:ext cx="2971800" cy="3733800"/>
            <a:chOff x="3072" y="576"/>
            <a:chExt cx="1872" cy="2352"/>
          </a:xfrm>
        </p:grpSpPr>
        <p:sp>
          <p:nvSpPr>
            <p:cNvPr id="1269929" name="AutoShape 168"/>
            <p:cNvSpPr>
              <a:spLocks noChangeArrowheads="1"/>
            </p:cNvSpPr>
            <p:nvPr/>
          </p:nvSpPr>
          <p:spPr bwMode="auto">
            <a:xfrm rot="2590984">
              <a:off x="4656" y="576"/>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1269930" name="AutoShape 169"/>
            <p:cNvSpPr>
              <a:spLocks noChangeArrowheads="1"/>
            </p:cNvSpPr>
            <p:nvPr/>
          </p:nvSpPr>
          <p:spPr bwMode="auto">
            <a:xfrm rot="2590984">
              <a:off x="3072" y="576"/>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1269931" name="AutoShape 170"/>
            <p:cNvSpPr>
              <a:spLocks noChangeArrowheads="1"/>
            </p:cNvSpPr>
            <p:nvPr/>
          </p:nvSpPr>
          <p:spPr bwMode="auto">
            <a:xfrm rot="2590984">
              <a:off x="4224" y="2496"/>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grpSp>
      <p:graphicFrame>
        <p:nvGraphicFramePr>
          <p:cNvPr id="801963" name="Group 171"/>
          <p:cNvGraphicFramePr>
            <a:graphicFrameLocks noGrp="1"/>
          </p:cNvGraphicFramePr>
          <p:nvPr/>
        </p:nvGraphicFramePr>
        <p:xfrm>
          <a:off x="5715000" y="1752600"/>
          <a:ext cx="1524000" cy="1295400"/>
        </p:xfrm>
        <a:graphic>
          <a:graphicData uri="http://schemas.openxmlformats.org/drawingml/2006/table">
            <a:tbl>
              <a:tblPr/>
              <a:tblGrid>
                <a:gridCol w="762000"/>
                <a:gridCol w="762000"/>
              </a:tblGrid>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0.05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per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0" i="0" u="none" strike="noStrike" cap="none" normalizeH="0" baseline="0" smtClean="0">
                          <a:ln>
                            <a:noFill/>
                          </a:ln>
                          <a:solidFill>
                            <a:schemeClr val="tx1"/>
                          </a:solidFill>
                          <a:effectLst/>
                          <a:latin typeface="Calibri" pitchFamily="34" charset="0"/>
                          <a:ea typeface="Arial Unicode MS" pitchFamily="34" charset="-128"/>
                          <a:cs typeface="Arial Unicode MS" pitchFamily="34" charset="-128"/>
                        </a:rPr>
                        <a:t>0.50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18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altLang="zh-TW" sz="16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loc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zh-TW" altLang="en-US" sz="1800" b="1" i="0" u="none" strike="noStrike" cap="none" normalizeH="0" baseline="0" smtClean="0">
                          <a:ln>
                            <a:noFill/>
                          </a:ln>
                          <a:solidFill>
                            <a:srgbClr val="0000FF"/>
                          </a:solidFill>
                          <a:effectLst/>
                          <a:latin typeface="Calibri" pitchFamily="34" charset="0"/>
                          <a:ea typeface="Arial Unicode MS" pitchFamily="34" charset="-128"/>
                          <a:cs typeface="Arial Unicode MS" pitchFamily="34" charset="-128"/>
                        </a:rPr>
                        <a:t>0.45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pSp>
        <p:nvGrpSpPr>
          <p:cNvPr id="5" name="Group 185"/>
          <p:cNvGrpSpPr>
            <a:grpSpLocks/>
          </p:cNvGrpSpPr>
          <p:nvPr/>
        </p:nvGrpSpPr>
        <p:grpSpPr bwMode="auto">
          <a:xfrm>
            <a:off x="609600" y="914400"/>
            <a:ext cx="4724400" cy="3733800"/>
            <a:chOff x="384" y="576"/>
            <a:chExt cx="2976" cy="2352"/>
          </a:xfrm>
        </p:grpSpPr>
        <p:sp>
          <p:nvSpPr>
            <p:cNvPr id="1269947" name="AutoShape 186"/>
            <p:cNvSpPr>
              <a:spLocks noChangeArrowheads="1"/>
            </p:cNvSpPr>
            <p:nvPr/>
          </p:nvSpPr>
          <p:spPr bwMode="auto">
            <a:xfrm rot="-3640164">
              <a:off x="648" y="2568"/>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1269948" name="AutoShape 187"/>
            <p:cNvSpPr>
              <a:spLocks noChangeArrowheads="1"/>
            </p:cNvSpPr>
            <p:nvPr/>
          </p:nvSpPr>
          <p:spPr bwMode="auto">
            <a:xfrm rot="2590984">
              <a:off x="3072" y="576"/>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1269949" name="AutoShape 188"/>
            <p:cNvSpPr>
              <a:spLocks noChangeArrowheads="1"/>
            </p:cNvSpPr>
            <p:nvPr/>
          </p:nvSpPr>
          <p:spPr bwMode="auto">
            <a:xfrm rot="-3640164">
              <a:off x="456" y="888"/>
              <a:ext cx="288" cy="432"/>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grpSp>
      <p:sp>
        <p:nvSpPr>
          <p:cNvPr id="801981" name="AutoShape 189"/>
          <p:cNvSpPr>
            <a:spLocks noChangeArrowheads="1"/>
          </p:cNvSpPr>
          <p:nvPr/>
        </p:nvSpPr>
        <p:spPr bwMode="auto">
          <a:xfrm rot="-3640164">
            <a:off x="1028700" y="4076700"/>
            <a:ext cx="457200" cy="685800"/>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801982" name="AutoShape 190"/>
          <p:cNvSpPr>
            <a:spLocks noChangeArrowheads="1"/>
          </p:cNvSpPr>
          <p:nvPr/>
        </p:nvSpPr>
        <p:spPr bwMode="auto">
          <a:xfrm rot="2590984">
            <a:off x="7391400" y="914400"/>
            <a:ext cx="457200" cy="685800"/>
          </a:xfrm>
          <a:prstGeom prst="downArrow">
            <a:avLst>
              <a:gd name="adj1" fmla="val 50000"/>
              <a:gd name="adj2" fmla="val 37500"/>
            </a:avLst>
          </a:prstGeom>
          <a:solidFill>
            <a:schemeClr val="accent1"/>
          </a:solidFill>
          <a:ln w="9525">
            <a:solidFill>
              <a:schemeClr val="tx1"/>
            </a:solidFill>
            <a:miter lim="800000"/>
            <a:headEnd/>
            <a:tailEnd/>
          </a:ln>
        </p:spPr>
        <p:txBody>
          <a:bodyPr wrap="none" anchor="ctr"/>
          <a:lstStyle/>
          <a:p>
            <a:endParaRPr lang="en-US"/>
          </a:p>
        </p:txBody>
      </p:sp>
      <p:sp>
        <p:nvSpPr>
          <p:cNvPr id="801983" name="AutoShape 191"/>
          <p:cNvSpPr>
            <a:spLocks noChangeArrowheads="1"/>
          </p:cNvSpPr>
          <p:nvPr/>
        </p:nvSpPr>
        <p:spPr bwMode="auto">
          <a:xfrm>
            <a:off x="6553200" y="152400"/>
            <a:ext cx="2438400" cy="685800"/>
          </a:xfrm>
          <a:prstGeom prst="wedgeRectCallout">
            <a:avLst>
              <a:gd name="adj1" fmla="val -101495"/>
              <a:gd name="adj2" fmla="val 379398"/>
            </a:avLst>
          </a:prstGeom>
          <a:solidFill>
            <a:srgbClr val="FFFF66"/>
          </a:solidFill>
          <a:ln w="9525">
            <a:solidFill>
              <a:schemeClr val="tx1"/>
            </a:solidFill>
            <a:miter lim="800000"/>
            <a:headEnd/>
            <a:tailEnd/>
          </a:ln>
        </p:spPr>
        <p:txBody>
          <a:bodyPr/>
          <a:lstStyle/>
          <a:p>
            <a:pPr algn="ctr"/>
            <a:r>
              <a:rPr lang="en-US" b="1" dirty="0">
                <a:latin typeface="+mn-lt"/>
              </a:rPr>
              <a:t>Improvement over no inference: 2-5%</a:t>
            </a:r>
          </a:p>
        </p:txBody>
      </p:sp>
      <p:sp>
        <p:nvSpPr>
          <p:cNvPr id="801985" name="Text Box 193"/>
          <p:cNvSpPr txBox="1">
            <a:spLocks noChangeArrowheads="1"/>
          </p:cNvSpPr>
          <p:nvPr/>
        </p:nvSpPr>
        <p:spPr bwMode="auto">
          <a:xfrm>
            <a:off x="228600" y="6019800"/>
            <a:ext cx="8686800" cy="379413"/>
          </a:xfrm>
          <a:prstGeom prst="rect">
            <a:avLst/>
          </a:prstGeom>
          <a:solidFill>
            <a:srgbClr val="FFFFCC"/>
          </a:solidFill>
          <a:ln w="12700">
            <a:solidFill>
              <a:schemeClr val="bg2"/>
            </a:solidFill>
            <a:miter lim="800000"/>
            <a:headEnd/>
            <a:tailEnd/>
          </a:ln>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r>
              <a:rPr lang="en-US" altLang="zh-TW" sz="1800" dirty="0">
                <a:latin typeface="+mn-lt"/>
                <a:ea typeface="Arial Unicode MS" pitchFamily="34" charset="-128"/>
                <a:cs typeface="Arial Unicode MS" pitchFamily="34" charset="-128"/>
              </a:rPr>
              <a:t>Models could be learned separately; constraints may come up only at decision time.</a:t>
            </a:r>
            <a:r>
              <a:rPr lang="en-US" altLang="zh-TW" sz="1800" dirty="0">
                <a:solidFill>
                  <a:srgbClr val="0000FF"/>
                </a:solidFill>
                <a:latin typeface="+mn-lt"/>
                <a:ea typeface="Arial Unicode MS" pitchFamily="34" charset="-128"/>
                <a:cs typeface="Arial Unicode MS" pitchFamily="34" charset="-128"/>
              </a:rPr>
              <a:t> </a:t>
            </a:r>
            <a:endParaRPr lang="en-US" altLang="zh-TW" sz="1800" b="1" dirty="0">
              <a:latin typeface="+mn-lt"/>
              <a:ea typeface="Arial Unicode MS" pitchFamily="34" charset="-128"/>
              <a:cs typeface="Arial Unicode MS" pitchFamily="34" charset="-128"/>
            </a:endParaRPr>
          </a:p>
        </p:txBody>
      </p:sp>
      <p:sp>
        <p:nvSpPr>
          <p:cNvPr id="2" name="Text Box 192"/>
          <p:cNvSpPr txBox="1">
            <a:spLocks noChangeArrowheads="1"/>
          </p:cNvSpPr>
          <p:nvPr/>
        </p:nvSpPr>
        <p:spPr bwMode="auto">
          <a:xfrm>
            <a:off x="6819900" y="4633913"/>
            <a:ext cx="2019300" cy="928687"/>
          </a:xfrm>
          <a:prstGeom prst="rect">
            <a:avLst/>
          </a:prstGeom>
          <a:solidFill>
            <a:srgbClr val="FFFFCC"/>
          </a:solidFill>
          <a:ln w="12700">
            <a:solidFill>
              <a:schemeClr val="bg2"/>
            </a:solidFill>
            <a:miter lim="800000"/>
            <a:headEnd/>
            <a:tailEnd/>
          </a:ln>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r>
              <a:rPr lang="en-US" altLang="zh-TW" sz="1800" dirty="0">
                <a:solidFill>
                  <a:srgbClr val="0000FF"/>
                </a:solidFill>
                <a:latin typeface="+mn-lt"/>
                <a:ea typeface="Arial Unicode MS" pitchFamily="34" charset="-128"/>
                <a:cs typeface="Arial Unicode MS" pitchFamily="34" charset="-128"/>
              </a:rPr>
              <a:t>Note:</a:t>
            </a:r>
            <a:r>
              <a:rPr lang="en-US" altLang="zh-TW" sz="1800" dirty="0">
                <a:latin typeface="+mn-lt"/>
                <a:ea typeface="Arial Unicode MS" pitchFamily="34" charset="-128"/>
                <a:cs typeface="Arial Unicode MS" pitchFamily="34" charset="-128"/>
              </a:rPr>
              <a:t> </a:t>
            </a:r>
          </a:p>
          <a:p>
            <a:pPr>
              <a:buSzPct val="75000"/>
              <a:buFont typeface="Wingdings" pitchFamily="2" charset="2"/>
              <a:buNone/>
            </a:pPr>
            <a:r>
              <a:rPr lang="en-US" altLang="zh-TW" sz="1800" b="1" dirty="0">
                <a:latin typeface="+mn-lt"/>
                <a:ea typeface="Arial Unicode MS" pitchFamily="34" charset="-128"/>
                <a:cs typeface="Arial Unicode MS" pitchFamily="34" charset="-128"/>
              </a:rPr>
              <a:t>Non Sequential Model</a:t>
            </a:r>
          </a:p>
        </p:txBody>
      </p:sp>
      <p:sp>
        <p:nvSpPr>
          <p:cNvPr id="801984" name="Text Box 192"/>
          <p:cNvSpPr txBox="1">
            <a:spLocks noChangeArrowheads="1"/>
          </p:cNvSpPr>
          <p:nvPr/>
        </p:nvSpPr>
        <p:spPr bwMode="auto">
          <a:xfrm>
            <a:off x="6210300" y="3389592"/>
            <a:ext cx="2857500" cy="1200329"/>
          </a:xfrm>
          <a:prstGeom prst="rect">
            <a:avLst/>
          </a:prstGeom>
          <a:solidFill>
            <a:srgbClr val="FFFFCC"/>
          </a:solidFill>
          <a:ln w="12700">
            <a:solidFill>
              <a:schemeClr val="bg2"/>
            </a:solidFill>
            <a:miter lim="800000"/>
            <a:headEnd/>
            <a:tailEnd/>
          </a:ln>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r>
              <a:rPr lang="en-US" altLang="zh-TW" sz="1800" dirty="0">
                <a:solidFill>
                  <a:srgbClr val="0000FF"/>
                </a:solidFill>
                <a:latin typeface="+mn-lt"/>
                <a:ea typeface="Arial Unicode MS" pitchFamily="34" charset="-128"/>
                <a:cs typeface="Arial Unicode MS" pitchFamily="34" charset="-128"/>
              </a:rPr>
              <a:t>Key </a:t>
            </a:r>
            <a:r>
              <a:rPr lang="en-US" altLang="zh-TW" sz="1800" dirty="0" smtClean="0">
                <a:solidFill>
                  <a:srgbClr val="0000FF"/>
                </a:solidFill>
                <a:latin typeface="+mn-lt"/>
                <a:ea typeface="Arial Unicode MS" pitchFamily="34" charset="-128"/>
                <a:cs typeface="Arial Unicode MS" pitchFamily="34" charset="-128"/>
              </a:rPr>
              <a:t>Questions:</a:t>
            </a:r>
            <a:r>
              <a:rPr lang="en-US" altLang="zh-TW" sz="1800" dirty="0" smtClean="0">
                <a:latin typeface="+mn-lt"/>
                <a:ea typeface="Arial Unicode MS" pitchFamily="34" charset="-128"/>
                <a:cs typeface="Arial Unicode MS" pitchFamily="34" charset="-128"/>
              </a:rPr>
              <a:t> </a:t>
            </a:r>
            <a:endParaRPr lang="en-US" altLang="zh-TW" sz="1800" dirty="0">
              <a:latin typeface="+mn-lt"/>
              <a:ea typeface="Arial Unicode MS" pitchFamily="34" charset="-128"/>
              <a:cs typeface="Arial Unicode MS" pitchFamily="34" charset="-128"/>
            </a:endParaRPr>
          </a:p>
          <a:p>
            <a:pPr marL="285750" indent="-285750">
              <a:buSzPct val="75000"/>
              <a:buFontTx/>
              <a:buChar char="-"/>
            </a:pPr>
            <a:r>
              <a:rPr lang="en-US" altLang="zh-TW" sz="1800" b="1" dirty="0" smtClean="0">
                <a:latin typeface="+mn-lt"/>
                <a:ea typeface="Arial Unicode MS" pitchFamily="34" charset="-128"/>
                <a:cs typeface="Arial Unicode MS" pitchFamily="34" charset="-128"/>
              </a:rPr>
              <a:t>How </a:t>
            </a:r>
            <a:r>
              <a:rPr lang="en-US" altLang="zh-TW" sz="1800" b="1" dirty="0">
                <a:latin typeface="+mn-lt"/>
                <a:ea typeface="Arial Unicode MS" pitchFamily="34" charset="-128"/>
                <a:cs typeface="Arial Unicode MS" pitchFamily="34" charset="-128"/>
              </a:rPr>
              <a:t>to guide the global </a:t>
            </a:r>
            <a:r>
              <a:rPr lang="en-US" altLang="zh-TW" sz="1800" b="1" dirty="0" smtClean="0">
                <a:latin typeface="+mn-lt"/>
                <a:ea typeface="Arial Unicode MS" pitchFamily="34" charset="-128"/>
                <a:cs typeface="Arial Unicode MS" pitchFamily="34" charset="-128"/>
              </a:rPr>
              <a:t> </a:t>
            </a:r>
          </a:p>
          <a:p>
            <a:pPr>
              <a:buSzPct val="75000"/>
            </a:pPr>
            <a:r>
              <a:rPr lang="en-US" altLang="zh-TW" sz="1800" b="1" dirty="0">
                <a:latin typeface="+mn-lt"/>
                <a:ea typeface="Arial Unicode MS" pitchFamily="34" charset="-128"/>
                <a:cs typeface="Arial Unicode MS" pitchFamily="34" charset="-128"/>
              </a:rPr>
              <a:t> </a:t>
            </a:r>
            <a:r>
              <a:rPr lang="en-US" altLang="zh-TW" sz="1800" b="1" dirty="0" smtClean="0">
                <a:latin typeface="+mn-lt"/>
                <a:ea typeface="Arial Unicode MS" pitchFamily="34" charset="-128"/>
                <a:cs typeface="Arial Unicode MS" pitchFamily="34" charset="-128"/>
              </a:rPr>
              <a:t>     inference</a:t>
            </a:r>
            <a:r>
              <a:rPr lang="en-US" altLang="zh-TW" sz="1800" b="1" dirty="0">
                <a:latin typeface="+mn-lt"/>
                <a:ea typeface="Arial Unicode MS" pitchFamily="34" charset="-128"/>
                <a:cs typeface="Arial Unicode MS" pitchFamily="34" charset="-128"/>
              </a:rPr>
              <a:t>?</a:t>
            </a:r>
            <a:r>
              <a:rPr lang="en-US" altLang="zh-TW" sz="1800" dirty="0">
                <a:latin typeface="+mn-lt"/>
                <a:ea typeface="Arial Unicode MS" pitchFamily="34" charset="-128"/>
                <a:cs typeface="Arial Unicode MS" pitchFamily="34" charset="-128"/>
              </a:rPr>
              <a:t> </a:t>
            </a:r>
            <a:endParaRPr lang="en-US" altLang="zh-TW" sz="1800" dirty="0" smtClean="0">
              <a:latin typeface="+mn-lt"/>
              <a:ea typeface="Arial Unicode MS" pitchFamily="34" charset="-128"/>
              <a:cs typeface="Arial Unicode MS" pitchFamily="34" charset="-128"/>
            </a:endParaRPr>
          </a:p>
          <a:p>
            <a:pPr>
              <a:buSzPct val="75000"/>
            </a:pPr>
            <a:r>
              <a:rPr lang="en-US" altLang="zh-TW" sz="1800" dirty="0" smtClean="0">
                <a:latin typeface="+mn-lt"/>
                <a:ea typeface="Arial Unicode MS" pitchFamily="34" charset="-128"/>
                <a:cs typeface="Arial Unicode MS" pitchFamily="34" charset="-128"/>
              </a:rPr>
              <a:t>-     </a:t>
            </a:r>
            <a:r>
              <a:rPr lang="en-US" altLang="zh-TW" sz="1800" b="1" dirty="0" smtClean="0">
                <a:latin typeface="+mn-lt"/>
                <a:ea typeface="Arial Unicode MS" pitchFamily="34" charset="-128"/>
                <a:cs typeface="Arial Unicode MS" pitchFamily="34" charset="-128"/>
              </a:rPr>
              <a:t>Why </a:t>
            </a:r>
            <a:r>
              <a:rPr lang="en-US" altLang="zh-TW" sz="1800" b="1" dirty="0">
                <a:latin typeface="+mn-lt"/>
                <a:ea typeface="Arial Unicode MS" pitchFamily="34" charset="-128"/>
                <a:cs typeface="Arial Unicode MS" pitchFamily="34" charset="-128"/>
              </a:rPr>
              <a:t>not learn Jointly?</a:t>
            </a:r>
          </a:p>
        </p:txBody>
      </p:sp>
      <p:sp>
        <p:nvSpPr>
          <p:cNvPr id="1269956" name="Rectangle 57"/>
          <p:cNvSpPr>
            <a:spLocks noChangeArrowheads="1"/>
          </p:cNvSpPr>
          <p:nvPr/>
        </p:nvSpPr>
        <p:spPr bwMode="auto">
          <a:xfrm>
            <a:off x="304800" y="2122487"/>
            <a:ext cx="8534400" cy="2678113"/>
          </a:xfrm>
          <a:prstGeom prst="rect">
            <a:avLst/>
          </a:prstGeom>
          <a:solidFill>
            <a:srgbClr val="FFFFCC"/>
          </a:solidFill>
          <a:ln w="9525">
            <a:solidFill>
              <a:schemeClr val="accent2"/>
            </a:solidFill>
            <a:miter lim="800000"/>
            <a:headEnd/>
            <a:tailEnd/>
          </a:ln>
        </p:spPr>
        <p:txBody>
          <a:bodyPr>
            <a:spAutoFit/>
          </a:bodyPr>
          <a:lstStyle/>
          <a:p>
            <a:pPr>
              <a:lnSpc>
                <a:spcPct val="90000"/>
              </a:lnSpc>
              <a:buFont typeface="Wingdings" pitchFamily="2" charset="2"/>
              <a:buNone/>
            </a:pPr>
            <a:endParaRPr lang="en-US" altLang="zh-TW" sz="2800" i="1" dirty="0">
              <a:solidFill>
                <a:srgbClr val="996600"/>
              </a:solidFill>
              <a:latin typeface="Times New Roman" pitchFamily="18" charset="0"/>
              <a:ea typeface="Arial Unicode MS" pitchFamily="34" charset="-128"/>
              <a:cs typeface="Arial Unicode MS" pitchFamily="34" charset="-128"/>
            </a:endParaRPr>
          </a:p>
          <a:p>
            <a:pPr>
              <a:lnSpc>
                <a:spcPct val="90000"/>
              </a:lnSpc>
              <a:buFont typeface="Wingdings" pitchFamily="2" charset="2"/>
              <a:buNone/>
            </a:pPr>
            <a:r>
              <a:rPr lang="en-US" altLang="zh-TW" sz="2400" dirty="0">
                <a:latin typeface="Tahoma" pitchFamily="34" charset="0"/>
                <a:ea typeface="Arial Unicode MS" pitchFamily="34" charset="-128"/>
                <a:cs typeface="Arial Unicode MS" pitchFamily="34" charset="-128"/>
              </a:rPr>
              <a:t>Y = </a:t>
            </a:r>
            <a:r>
              <a:rPr lang="en-US" altLang="zh-TW" sz="2400" dirty="0" err="1">
                <a:latin typeface="Tahoma" pitchFamily="34" charset="0"/>
                <a:ea typeface="Arial Unicode MS" pitchFamily="34" charset="-128"/>
                <a:cs typeface="Arial Unicode MS" pitchFamily="34" charset="-128"/>
              </a:rPr>
              <a:t>argmax</a:t>
            </a:r>
            <a:r>
              <a:rPr lang="en-US" altLang="zh-TW" sz="2400" dirty="0">
                <a:latin typeface="Tahoma" pitchFamily="34" charset="0"/>
                <a:ea typeface="Arial Unicode MS" pitchFamily="34" charset="-128"/>
                <a:cs typeface="Arial Unicode MS" pitchFamily="34" charset="-128"/>
              </a:rPr>
              <a:t> </a:t>
            </a:r>
            <a:r>
              <a:rPr lang="en-US" altLang="zh-TW" sz="2400" dirty="0">
                <a:latin typeface="Symbol" pitchFamily="18" charset="2"/>
                <a:ea typeface="Arial Unicode MS" pitchFamily="34" charset="-128"/>
                <a:cs typeface="Arial Unicode MS" pitchFamily="34" charset="-128"/>
                <a:sym typeface="Symbol" pitchFamily="18" charset="2"/>
              </a:rPr>
              <a:t></a:t>
            </a:r>
            <a:r>
              <a:rPr lang="en-US" altLang="zh-TW" sz="2400" baseline="-25000" dirty="0">
                <a:latin typeface="Tahoma" pitchFamily="34" charset="0"/>
                <a:ea typeface="Arial Unicode MS" pitchFamily="34" charset="-128"/>
                <a:cs typeface="Arial Unicode MS" pitchFamily="34" charset="-128"/>
                <a:sym typeface="Symbol" pitchFamily="18" charset="2"/>
              </a:rPr>
              <a:t>y</a:t>
            </a:r>
            <a:r>
              <a:rPr lang="en-US" altLang="zh-TW" sz="2400" dirty="0">
                <a:latin typeface="Tahoma" pitchFamily="34" charset="0"/>
                <a:ea typeface="Arial Unicode MS" pitchFamily="34" charset="-128"/>
                <a:cs typeface="Arial Unicode MS" pitchFamily="34" charset="-128"/>
              </a:rPr>
              <a:t> score(y=v) [[y=v]] = </a:t>
            </a:r>
          </a:p>
          <a:p>
            <a:pPr>
              <a:lnSpc>
                <a:spcPct val="90000"/>
              </a:lnSpc>
              <a:buFont typeface="Wingdings" pitchFamily="2" charset="2"/>
              <a:buNone/>
            </a:pPr>
            <a:endParaRPr lang="en-US" altLang="zh-TW" sz="2400" dirty="0">
              <a:latin typeface="Tahoma" pitchFamily="34" charset="0"/>
              <a:ea typeface="Arial Unicode MS" pitchFamily="34" charset="-128"/>
              <a:cs typeface="Arial Unicode MS" pitchFamily="34" charset="-128"/>
            </a:endParaRPr>
          </a:p>
          <a:p>
            <a:pPr>
              <a:lnSpc>
                <a:spcPct val="90000"/>
              </a:lnSpc>
              <a:buFont typeface="Wingdings" pitchFamily="2" charset="2"/>
              <a:buNone/>
            </a:pPr>
            <a:r>
              <a:rPr lang="en-US" altLang="zh-TW" sz="2400" dirty="0">
                <a:latin typeface="Tahoma" pitchFamily="34" charset="0"/>
                <a:ea typeface="Arial Unicode MS" pitchFamily="34" charset="-128"/>
                <a:cs typeface="Arial Unicode MS" pitchFamily="34" charset="-128"/>
              </a:rPr>
              <a:t>   = </a:t>
            </a:r>
            <a:r>
              <a:rPr lang="en-US" altLang="zh-TW" sz="2000" dirty="0" err="1">
                <a:latin typeface="Tahoma" pitchFamily="34" charset="0"/>
                <a:ea typeface="Arial Unicode MS" pitchFamily="34" charset="-128"/>
                <a:cs typeface="Arial Unicode MS" pitchFamily="34" charset="-128"/>
              </a:rPr>
              <a:t>argmax</a:t>
            </a:r>
            <a:r>
              <a:rPr lang="en-US" altLang="zh-TW" sz="2000" dirty="0">
                <a:latin typeface="Tahoma" pitchFamily="34" charset="0"/>
                <a:ea typeface="Arial Unicode MS" pitchFamily="34" charset="-128"/>
                <a:cs typeface="Arial Unicode MS" pitchFamily="34" charset="-128"/>
              </a:rPr>
              <a:t> </a:t>
            </a:r>
            <a:r>
              <a:rPr lang="en-US" altLang="zh-TW" dirty="0">
                <a:solidFill>
                  <a:srgbClr val="0033CC"/>
                </a:solidFill>
                <a:latin typeface="Tahoma" pitchFamily="34" charset="0"/>
                <a:ea typeface="Arial Unicode MS" pitchFamily="34" charset="-128"/>
                <a:cs typeface="Arial Unicode MS" pitchFamily="34" charset="-128"/>
              </a:rPr>
              <a:t>score</a:t>
            </a:r>
            <a:r>
              <a:rPr lang="en-US" altLang="zh-TW" dirty="0">
                <a:latin typeface="Tahoma" pitchFamily="34" charset="0"/>
                <a:ea typeface="Arial Unicode MS" pitchFamily="34" charset="-128"/>
                <a:cs typeface="Arial Unicode MS" pitchFamily="34" charset="-128"/>
              </a:rPr>
              <a:t>(E</a:t>
            </a:r>
            <a:r>
              <a:rPr lang="en-US" altLang="zh-TW" baseline="-25000" dirty="0">
                <a:latin typeface="Tahoma" pitchFamily="34" charset="0"/>
                <a:ea typeface="Arial Unicode MS" pitchFamily="34" charset="-128"/>
                <a:cs typeface="Arial Unicode MS" pitchFamily="34" charset="-128"/>
              </a:rPr>
              <a:t>1</a:t>
            </a:r>
            <a:r>
              <a:rPr lang="en-US" altLang="zh-TW" dirty="0">
                <a:latin typeface="Tahoma" pitchFamily="34" charset="0"/>
                <a:ea typeface="Arial Unicode MS" pitchFamily="34" charset="-128"/>
                <a:cs typeface="Arial Unicode MS" pitchFamily="34" charset="-128"/>
              </a:rPr>
              <a:t> = PER)</a:t>
            </a:r>
            <a:r>
              <a:rPr lang="en-US" altLang="zh-TW" dirty="0">
                <a:latin typeface="cmsy10" pitchFamily="34" charset="0"/>
                <a:ea typeface="Arial Unicode MS" pitchFamily="34" charset="-128"/>
                <a:cs typeface="Arial Unicode MS" pitchFamily="34" charset="-128"/>
              </a:rPr>
              <a:t>¢</a:t>
            </a:r>
            <a:r>
              <a:rPr lang="en-US" altLang="zh-TW" dirty="0">
                <a:latin typeface="Tahoma" pitchFamily="34" charset="0"/>
                <a:ea typeface="Arial Unicode MS" pitchFamily="34" charset="-128"/>
                <a:cs typeface="Arial Unicode MS" pitchFamily="34" charset="-128"/>
              </a:rPr>
              <a:t> </a:t>
            </a:r>
            <a:r>
              <a:rPr lang="en-US" altLang="zh-TW" dirty="0">
                <a:solidFill>
                  <a:srgbClr val="FF0000"/>
                </a:solidFill>
                <a:latin typeface="Tahoma" pitchFamily="34" charset="0"/>
                <a:ea typeface="Arial Unicode MS" pitchFamily="34" charset="-128"/>
                <a:cs typeface="Arial Unicode MS" pitchFamily="34" charset="-128"/>
              </a:rPr>
              <a:t>[[E</a:t>
            </a:r>
            <a:r>
              <a:rPr lang="en-US" altLang="zh-TW" baseline="-25000" dirty="0">
                <a:solidFill>
                  <a:srgbClr val="FF0000"/>
                </a:solidFill>
                <a:ea typeface="Arial Unicode MS" pitchFamily="34" charset="-128"/>
                <a:cs typeface="Arial Unicode MS" pitchFamily="34" charset="-128"/>
              </a:rPr>
              <a:t>1</a:t>
            </a:r>
            <a:r>
              <a:rPr lang="en-US" altLang="zh-TW" dirty="0">
                <a:solidFill>
                  <a:srgbClr val="FF0000"/>
                </a:solidFill>
                <a:latin typeface="Tahoma" pitchFamily="34" charset="0"/>
                <a:ea typeface="Arial Unicode MS" pitchFamily="34" charset="-128"/>
                <a:cs typeface="Arial Unicode MS" pitchFamily="34" charset="-128"/>
              </a:rPr>
              <a:t> = PER]]</a:t>
            </a:r>
            <a:r>
              <a:rPr lang="en-US" altLang="zh-TW" dirty="0">
                <a:latin typeface="Tahoma" pitchFamily="34" charset="0"/>
                <a:ea typeface="Arial Unicode MS" pitchFamily="34" charset="-128"/>
                <a:cs typeface="Arial Unicode MS" pitchFamily="34" charset="-128"/>
              </a:rPr>
              <a:t> +</a:t>
            </a:r>
            <a:r>
              <a:rPr lang="en-US" altLang="zh-TW" sz="2400" dirty="0">
                <a:latin typeface="Tahoma" pitchFamily="34" charset="0"/>
                <a:ea typeface="Arial Unicode MS" pitchFamily="34" charset="-128"/>
                <a:cs typeface="Arial Unicode MS" pitchFamily="34" charset="-128"/>
              </a:rPr>
              <a:t> </a:t>
            </a:r>
            <a:r>
              <a:rPr lang="en-US" altLang="zh-TW" dirty="0">
                <a:solidFill>
                  <a:srgbClr val="0033CC"/>
                </a:solidFill>
                <a:ea typeface="Arial Unicode MS" pitchFamily="34" charset="-128"/>
              </a:rPr>
              <a:t>score</a:t>
            </a:r>
            <a:r>
              <a:rPr lang="en-US" altLang="zh-TW" dirty="0">
                <a:ea typeface="Arial Unicode MS" pitchFamily="34" charset="-128"/>
              </a:rPr>
              <a:t>(E</a:t>
            </a:r>
            <a:r>
              <a:rPr lang="en-US" altLang="zh-TW" baseline="-25000" dirty="0">
                <a:latin typeface="Tahoma" pitchFamily="34" charset="0"/>
                <a:ea typeface="Arial Unicode MS" pitchFamily="34" charset="-128"/>
                <a:cs typeface="Arial Unicode MS" pitchFamily="34" charset="-128"/>
              </a:rPr>
              <a:t>1</a:t>
            </a:r>
            <a:r>
              <a:rPr lang="en-US" altLang="zh-TW" dirty="0">
                <a:ea typeface="Arial Unicode MS" pitchFamily="34" charset="-128"/>
                <a:cs typeface="Arial Unicode MS" pitchFamily="34" charset="-128"/>
              </a:rPr>
              <a:t> = LOC)</a:t>
            </a:r>
            <a:r>
              <a:rPr lang="en-US" altLang="zh-TW" dirty="0">
                <a:latin typeface="cmsy10" pitchFamily="34" charset="0"/>
                <a:ea typeface="Arial Unicode MS" pitchFamily="34" charset="-128"/>
                <a:cs typeface="Arial Unicode MS" pitchFamily="34" charset="-128"/>
              </a:rPr>
              <a:t>¢</a:t>
            </a:r>
            <a:r>
              <a:rPr lang="en-US" altLang="zh-TW" dirty="0">
                <a:ea typeface="Arial Unicode MS" pitchFamily="34" charset="-128"/>
                <a:cs typeface="Arial Unicode MS" pitchFamily="34" charset="-128"/>
              </a:rPr>
              <a:t> </a:t>
            </a:r>
            <a:r>
              <a:rPr lang="en-US" altLang="zh-TW" dirty="0">
                <a:solidFill>
                  <a:srgbClr val="FF0000"/>
                </a:solidFill>
                <a:ea typeface="Arial Unicode MS" pitchFamily="34" charset="-128"/>
                <a:cs typeface="Arial Unicode MS" pitchFamily="34" charset="-128"/>
              </a:rPr>
              <a:t>[[E</a:t>
            </a:r>
            <a:r>
              <a:rPr lang="en-US" altLang="zh-TW" baseline="-50000" dirty="0">
                <a:solidFill>
                  <a:srgbClr val="FF0000"/>
                </a:solidFill>
                <a:latin typeface="Tahoma" pitchFamily="34" charset="0"/>
                <a:ea typeface="Arial Unicode MS" pitchFamily="34" charset="-128"/>
                <a:cs typeface="Arial Unicode MS" pitchFamily="34" charset="-128"/>
              </a:rPr>
              <a:t>1</a:t>
            </a:r>
            <a:r>
              <a:rPr lang="en-US" altLang="zh-TW" dirty="0">
                <a:solidFill>
                  <a:srgbClr val="FF0000"/>
                </a:solidFill>
                <a:ea typeface="Arial Unicode MS" pitchFamily="34" charset="-128"/>
                <a:cs typeface="Arial Unicode MS" pitchFamily="34" charset="-128"/>
              </a:rPr>
              <a:t> = LOC]]</a:t>
            </a:r>
            <a:r>
              <a:rPr lang="en-US" altLang="zh-TW" dirty="0">
                <a:ea typeface="Arial Unicode MS" pitchFamily="34" charset="-128"/>
                <a:cs typeface="Arial Unicode MS" pitchFamily="34" charset="-128"/>
              </a:rPr>
              <a:t> +…</a:t>
            </a:r>
            <a:r>
              <a:rPr lang="en-US" altLang="zh-TW" sz="2400" dirty="0">
                <a:latin typeface="Tahoma" pitchFamily="34" charset="0"/>
                <a:ea typeface="Arial Unicode MS" pitchFamily="34" charset="-128"/>
                <a:cs typeface="Arial Unicode MS" pitchFamily="34" charset="-128"/>
              </a:rPr>
              <a:t>   </a:t>
            </a:r>
          </a:p>
          <a:p>
            <a:pPr>
              <a:lnSpc>
                <a:spcPct val="90000"/>
              </a:lnSpc>
              <a:buFont typeface="Wingdings" pitchFamily="2" charset="2"/>
              <a:buNone/>
            </a:pPr>
            <a:r>
              <a:rPr lang="en-US" altLang="zh-TW" sz="2400" dirty="0">
                <a:latin typeface="Tahoma" pitchFamily="34" charset="0"/>
                <a:ea typeface="Arial Unicode MS" pitchFamily="34" charset="-128"/>
                <a:cs typeface="Arial Unicode MS" pitchFamily="34" charset="-128"/>
              </a:rPr>
              <a:t>                </a:t>
            </a:r>
            <a:r>
              <a:rPr lang="en-US" altLang="zh-TW" dirty="0">
                <a:solidFill>
                  <a:srgbClr val="0033CC"/>
                </a:solidFill>
                <a:ea typeface="Arial Unicode MS" pitchFamily="34" charset="-128"/>
                <a:cs typeface="Arial Unicode MS" pitchFamily="34" charset="-128"/>
              </a:rPr>
              <a:t>score</a:t>
            </a:r>
            <a:r>
              <a:rPr lang="en-US" altLang="zh-TW" dirty="0">
                <a:ea typeface="Arial Unicode MS" pitchFamily="34" charset="-128"/>
                <a:cs typeface="Arial Unicode MS" pitchFamily="34" charset="-128"/>
              </a:rPr>
              <a:t>(R</a:t>
            </a:r>
            <a:r>
              <a:rPr lang="en-US" altLang="zh-TW" baseline="-50000" dirty="0">
                <a:latin typeface="Tahoma" pitchFamily="34" charset="0"/>
                <a:ea typeface="Arial Unicode MS" pitchFamily="34" charset="-128"/>
                <a:cs typeface="Arial Unicode MS" pitchFamily="34" charset="-128"/>
              </a:rPr>
              <a:t>1</a:t>
            </a:r>
            <a:r>
              <a:rPr lang="en-US" altLang="zh-TW" dirty="0">
                <a:ea typeface="Arial Unicode MS" pitchFamily="34" charset="-128"/>
                <a:cs typeface="Arial Unicode MS" pitchFamily="34" charset="-128"/>
              </a:rPr>
              <a:t> = S-of)</a:t>
            </a:r>
            <a:r>
              <a:rPr lang="en-US" altLang="zh-TW" dirty="0">
                <a:latin typeface="cmsy10" pitchFamily="34" charset="0"/>
                <a:ea typeface="Arial Unicode MS" pitchFamily="34" charset="-128"/>
                <a:cs typeface="Arial Unicode MS" pitchFamily="34" charset="-128"/>
              </a:rPr>
              <a:t>¢</a:t>
            </a:r>
            <a:r>
              <a:rPr lang="en-US" altLang="zh-TW" dirty="0">
                <a:ea typeface="Arial Unicode MS" pitchFamily="34" charset="-128"/>
                <a:cs typeface="Arial Unicode MS" pitchFamily="34" charset="-128"/>
              </a:rPr>
              <a:t> </a:t>
            </a:r>
            <a:r>
              <a:rPr lang="en-US" altLang="zh-TW" dirty="0">
                <a:solidFill>
                  <a:srgbClr val="FF0000"/>
                </a:solidFill>
                <a:ea typeface="Arial Unicode MS" pitchFamily="34" charset="-128"/>
                <a:cs typeface="Arial Unicode MS" pitchFamily="34" charset="-128"/>
              </a:rPr>
              <a:t>[[R</a:t>
            </a:r>
            <a:r>
              <a:rPr lang="en-US" altLang="zh-TW" baseline="-50000" dirty="0">
                <a:solidFill>
                  <a:srgbClr val="FF0000"/>
                </a:solidFill>
                <a:latin typeface="Tahoma" pitchFamily="34" charset="0"/>
                <a:ea typeface="Arial Unicode MS" pitchFamily="34" charset="-128"/>
                <a:cs typeface="Arial Unicode MS" pitchFamily="34" charset="-128"/>
              </a:rPr>
              <a:t>1</a:t>
            </a:r>
            <a:r>
              <a:rPr lang="en-US" altLang="zh-TW" dirty="0">
                <a:solidFill>
                  <a:srgbClr val="FF0000"/>
                </a:solidFill>
                <a:ea typeface="Arial Unicode MS" pitchFamily="34" charset="-128"/>
                <a:cs typeface="Arial Unicode MS" pitchFamily="34" charset="-128"/>
              </a:rPr>
              <a:t> = S-of]]</a:t>
            </a:r>
            <a:r>
              <a:rPr lang="en-US" altLang="zh-TW" dirty="0">
                <a:ea typeface="Arial Unicode MS" pitchFamily="34" charset="-128"/>
                <a:cs typeface="Arial Unicode MS" pitchFamily="34" charset="-128"/>
              </a:rPr>
              <a:t> +….. </a:t>
            </a:r>
            <a:endParaRPr lang="en-US" altLang="zh-TW" sz="2400" dirty="0">
              <a:latin typeface="Tahoma" pitchFamily="34" charset="0"/>
              <a:ea typeface="Arial Unicode MS" pitchFamily="34" charset="-128"/>
              <a:cs typeface="Arial Unicode MS" pitchFamily="34" charset="-128"/>
            </a:endParaRPr>
          </a:p>
          <a:p>
            <a:pPr>
              <a:lnSpc>
                <a:spcPct val="90000"/>
              </a:lnSpc>
              <a:buFont typeface="Wingdings" pitchFamily="2" charset="2"/>
              <a:buNone/>
            </a:pPr>
            <a:endParaRPr lang="en-US" altLang="zh-TW" sz="2400" baseline="-25000" dirty="0">
              <a:latin typeface="Tahoma" pitchFamily="34" charset="0"/>
              <a:ea typeface="Arial Unicode MS" pitchFamily="34" charset="-128"/>
              <a:cs typeface="Arial Unicode MS" pitchFamily="34" charset="-128"/>
              <a:sym typeface="Symbol" pitchFamily="18" charset="2"/>
            </a:endParaRPr>
          </a:p>
          <a:p>
            <a:pPr>
              <a:lnSpc>
                <a:spcPct val="90000"/>
              </a:lnSpc>
              <a:buFont typeface="Wingdings" pitchFamily="2" charset="2"/>
              <a:buNone/>
            </a:pPr>
            <a:r>
              <a:rPr lang="en-US" sz="2400" dirty="0">
                <a:latin typeface="Tahoma" pitchFamily="34" charset="0"/>
                <a:cs typeface="Tahoma" pitchFamily="34" charset="0"/>
              </a:rPr>
              <a:t>Subject to Constraints</a:t>
            </a:r>
          </a:p>
          <a:p>
            <a:pPr>
              <a:lnSpc>
                <a:spcPct val="90000"/>
              </a:lnSpc>
              <a:buFont typeface="Wingdings" pitchFamily="2" charset="2"/>
              <a:buNone/>
            </a:pPr>
            <a:endParaRPr lang="en-US" sz="2400" dirty="0"/>
          </a:p>
        </p:txBody>
      </p:sp>
      <p:sp>
        <p:nvSpPr>
          <p:cNvPr id="41" name="Text Box 9"/>
          <p:cNvSpPr txBox="1">
            <a:spLocks noChangeArrowheads="1"/>
          </p:cNvSpPr>
          <p:nvPr/>
        </p:nvSpPr>
        <p:spPr bwMode="auto">
          <a:xfrm rot="590322">
            <a:off x="1566334" y="2632851"/>
            <a:ext cx="7019107" cy="1600438"/>
          </a:xfrm>
          <a:prstGeom prst="rect">
            <a:avLst/>
          </a:prstGeom>
          <a:solidFill>
            <a:srgbClr val="FFFF66"/>
          </a:solidFill>
          <a:ln w="9525">
            <a:solidFill>
              <a:schemeClr val="accent2"/>
            </a:solidFill>
            <a:miter lim="800000"/>
            <a:headEnd/>
            <a:tailEnd/>
          </a:ln>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en-US" sz="2800" dirty="0" smtClean="0">
                <a:latin typeface="+mn-lt"/>
              </a:rPr>
              <a:t>An Objective function that  incorporates </a:t>
            </a:r>
            <a:r>
              <a:rPr lang="en-US" sz="2800" dirty="0" smtClean="0">
                <a:solidFill>
                  <a:srgbClr val="FF0000"/>
                </a:solidFill>
                <a:latin typeface="+mn-lt"/>
              </a:rPr>
              <a:t>learned models </a:t>
            </a:r>
            <a:r>
              <a:rPr lang="en-US" sz="2800" dirty="0" smtClean="0">
                <a:latin typeface="+mn-lt"/>
              </a:rPr>
              <a:t>with </a:t>
            </a:r>
            <a:r>
              <a:rPr lang="en-US" sz="2800" dirty="0" smtClean="0">
                <a:solidFill>
                  <a:srgbClr val="FF0000"/>
                </a:solidFill>
                <a:latin typeface="+mn-lt"/>
              </a:rPr>
              <a:t>knowledge (constraints) </a:t>
            </a:r>
          </a:p>
          <a:p>
            <a:pPr>
              <a:spcBef>
                <a:spcPct val="50000"/>
              </a:spcBef>
            </a:pPr>
            <a:r>
              <a:rPr lang="en-US" sz="2800" dirty="0">
                <a:solidFill>
                  <a:srgbClr val="FF0000"/>
                </a:solidFill>
                <a:latin typeface="+mn-lt"/>
              </a:rPr>
              <a:t> </a:t>
            </a:r>
            <a:r>
              <a:rPr lang="en-US" sz="2800" dirty="0" smtClean="0">
                <a:solidFill>
                  <a:srgbClr val="FF0000"/>
                </a:solidFill>
                <a:latin typeface="+mn-lt"/>
              </a:rPr>
              <a:t>             </a:t>
            </a:r>
            <a:r>
              <a:rPr lang="en-US" sz="2800" dirty="0" smtClean="0">
                <a:latin typeface="+mn-lt"/>
              </a:rPr>
              <a:t>A constrained Conditional Model</a:t>
            </a:r>
            <a:endParaRPr lang="en-US" sz="2800" dirty="0">
              <a:latin typeface="+mn-l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801805"/>
                                        </p:tgtEl>
                                        <p:attrNameLst>
                                          <p:attrName>style.visibility</p:attrName>
                                        </p:attrNameLst>
                                      </p:cBhvr>
                                      <p:to>
                                        <p:strVal val="visible"/>
                                      </p:to>
                                    </p:set>
                                    <p:anim calcmode="lin" valueType="num">
                                      <p:cBhvr additive="base">
                                        <p:cTn id="7" dur="500" fill="hold"/>
                                        <p:tgtEl>
                                          <p:spTgt spid="801805"/>
                                        </p:tgtEl>
                                        <p:attrNameLst>
                                          <p:attrName>ppt_x</p:attrName>
                                        </p:attrNameLst>
                                      </p:cBhvr>
                                      <p:tavLst>
                                        <p:tav tm="0">
                                          <p:val>
                                            <p:strVal val="#ppt_x"/>
                                          </p:val>
                                        </p:tav>
                                        <p:tav tm="100000">
                                          <p:val>
                                            <p:strVal val="#ppt_x"/>
                                          </p:val>
                                        </p:tav>
                                      </p:tavLst>
                                    </p:anim>
                                    <p:anim calcmode="lin" valueType="num">
                                      <p:cBhvr additive="base">
                                        <p:cTn id="8" dur="500" fill="hold"/>
                                        <p:tgtEl>
                                          <p:spTgt spid="801805"/>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1" fill="hold" nodeType="afterEffect">
                                  <p:stCondLst>
                                    <p:cond delay="1000"/>
                                  </p:stCondLst>
                                  <p:childTnLst>
                                    <p:set>
                                      <p:cBhvr>
                                        <p:cTn id="11" dur="1" fill="hold">
                                          <p:stCondLst>
                                            <p:cond delay="0"/>
                                          </p:stCondLst>
                                        </p:cTn>
                                        <p:tgtEl>
                                          <p:spTgt spid="801833"/>
                                        </p:tgtEl>
                                        <p:attrNameLst>
                                          <p:attrName>style.visibility</p:attrName>
                                        </p:attrNameLst>
                                      </p:cBhvr>
                                      <p:to>
                                        <p:strVal val="visible"/>
                                      </p:to>
                                    </p:set>
                                    <p:anim calcmode="lin" valueType="num">
                                      <p:cBhvr additive="base">
                                        <p:cTn id="12" dur="500" fill="hold"/>
                                        <p:tgtEl>
                                          <p:spTgt spid="801833"/>
                                        </p:tgtEl>
                                        <p:attrNameLst>
                                          <p:attrName>ppt_x</p:attrName>
                                        </p:attrNameLst>
                                      </p:cBhvr>
                                      <p:tavLst>
                                        <p:tav tm="0">
                                          <p:val>
                                            <p:strVal val="#ppt_x"/>
                                          </p:val>
                                        </p:tav>
                                        <p:tav tm="100000">
                                          <p:val>
                                            <p:strVal val="#ppt_x"/>
                                          </p:val>
                                        </p:tav>
                                      </p:tavLst>
                                    </p:anim>
                                    <p:anim calcmode="lin" valueType="num">
                                      <p:cBhvr additive="base">
                                        <p:cTn id="13" dur="500" fill="hold"/>
                                        <p:tgtEl>
                                          <p:spTgt spid="801833"/>
                                        </p:tgtEl>
                                        <p:attrNameLst>
                                          <p:attrName>ppt_y</p:attrName>
                                        </p:attrNameLst>
                                      </p:cBhvr>
                                      <p:tavLst>
                                        <p:tav tm="0">
                                          <p:val>
                                            <p:strVal val="0-#ppt_h/2"/>
                                          </p:val>
                                        </p:tav>
                                        <p:tav tm="100000">
                                          <p:val>
                                            <p:strVal val="#ppt_y"/>
                                          </p:val>
                                        </p:tav>
                                      </p:tavLst>
                                    </p:anim>
                                  </p:childTnLst>
                                </p:cTn>
                              </p:par>
                            </p:childTnLst>
                          </p:cTn>
                        </p:par>
                        <p:par>
                          <p:cTn id="14" fill="hold" nodeType="afterGroup">
                            <p:stCondLst>
                              <p:cond delay="2000"/>
                            </p:stCondLst>
                            <p:childTnLst>
                              <p:par>
                                <p:cTn id="15" presetID="2" presetClass="entr" presetSubtype="1" fill="hold" nodeType="afterEffect">
                                  <p:stCondLst>
                                    <p:cond delay="1000"/>
                                  </p:stCondLst>
                                  <p:childTnLst>
                                    <p:set>
                                      <p:cBhvr>
                                        <p:cTn id="16" dur="1" fill="hold">
                                          <p:stCondLst>
                                            <p:cond delay="0"/>
                                          </p:stCondLst>
                                        </p:cTn>
                                        <p:tgtEl>
                                          <p:spTgt spid="801819"/>
                                        </p:tgtEl>
                                        <p:attrNameLst>
                                          <p:attrName>style.visibility</p:attrName>
                                        </p:attrNameLst>
                                      </p:cBhvr>
                                      <p:to>
                                        <p:strVal val="visible"/>
                                      </p:to>
                                    </p:set>
                                    <p:anim calcmode="lin" valueType="num">
                                      <p:cBhvr additive="base">
                                        <p:cTn id="17" dur="500" fill="hold"/>
                                        <p:tgtEl>
                                          <p:spTgt spid="801819"/>
                                        </p:tgtEl>
                                        <p:attrNameLst>
                                          <p:attrName>ppt_x</p:attrName>
                                        </p:attrNameLst>
                                      </p:cBhvr>
                                      <p:tavLst>
                                        <p:tav tm="0">
                                          <p:val>
                                            <p:strVal val="#ppt_x"/>
                                          </p:val>
                                        </p:tav>
                                        <p:tav tm="100000">
                                          <p:val>
                                            <p:strVal val="#ppt_x"/>
                                          </p:val>
                                        </p:tav>
                                      </p:tavLst>
                                    </p:anim>
                                    <p:anim calcmode="lin" valueType="num">
                                      <p:cBhvr additive="base">
                                        <p:cTn id="18" dur="500" fill="hold"/>
                                        <p:tgtEl>
                                          <p:spTgt spid="801819"/>
                                        </p:tgtEl>
                                        <p:attrNameLst>
                                          <p:attrName>ppt_y</p:attrName>
                                        </p:attrNameLst>
                                      </p:cBhvr>
                                      <p:tavLst>
                                        <p:tav tm="0">
                                          <p:val>
                                            <p:strVal val="0-#ppt_h/2"/>
                                          </p:val>
                                        </p:tav>
                                        <p:tav tm="100000">
                                          <p:val>
                                            <p:strVal val="#ppt_y"/>
                                          </p:val>
                                        </p:tav>
                                      </p:tavLst>
                                    </p:anim>
                                  </p:childTnLst>
                                </p:cTn>
                              </p:par>
                            </p:childTnLst>
                          </p:cTn>
                        </p:par>
                        <p:par>
                          <p:cTn id="19" fill="hold" nodeType="afterGroup">
                            <p:stCondLst>
                              <p:cond delay="3500"/>
                            </p:stCondLst>
                            <p:childTnLst>
                              <p:par>
                                <p:cTn id="20" presetID="2" presetClass="entr" presetSubtype="4" fill="hold" nodeType="afterEffect">
                                  <p:stCondLst>
                                    <p:cond delay="1000"/>
                                  </p:stCondLst>
                                  <p:childTnLst>
                                    <p:set>
                                      <p:cBhvr>
                                        <p:cTn id="21" dur="1" fill="hold">
                                          <p:stCondLst>
                                            <p:cond delay="0"/>
                                          </p:stCondLst>
                                        </p:cTn>
                                        <p:tgtEl>
                                          <p:spTgt spid="801861"/>
                                        </p:tgtEl>
                                        <p:attrNameLst>
                                          <p:attrName>style.visibility</p:attrName>
                                        </p:attrNameLst>
                                      </p:cBhvr>
                                      <p:to>
                                        <p:strVal val="visible"/>
                                      </p:to>
                                    </p:set>
                                    <p:anim calcmode="lin" valueType="num">
                                      <p:cBhvr additive="base">
                                        <p:cTn id="22" dur="500" fill="hold"/>
                                        <p:tgtEl>
                                          <p:spTgt spid="801861"/>
                                        </p:tgtEl>
                                        <p:attrNameLst>
                                          <p:attrName>ppt_x</p:attrName>
                                        </p:attrNameLst>
                                      </p:cBhvr>
                                      <p:tavLst>
                                        <p:tav tm="0">
                                          <p:val>
                                            <p:strVal val="#ppt_x"/>
                                          </p:val>
                                        </p:tav>
                                        <p:tav tm="100000">
                                          <p:val>
                                            <p:strVal val="#ppt_x"/>
                                          </p:val>
                                        </p:tav>
                                      </p:tavLst>
                                    </p:anim>
                                    <p:anim calcmode="lin" valueType="num">
                                      <p:cBhvr additive="base">
                                        <p:cTn id="23" dur="500" fill="hold"/>
                                        <p:tgtEl>
                                          <p:spTgt spid="801861"/>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5000"/>
                            </p:stCondLst>
                            <p:childTnLst>
                              <p:par>
                                <p:cTn id="25" presetID="2" presetClass="entr" presetSubtype="4" fill="hold" nodeType="afterEffect">
                                  <p:stCondLst>
                                    <p:cond delay="1000"/>
                                  </p:stCondLst>
                                  <p:childTnLst>
                                    <p:set>
                                      <p:cBhvr>
                                        <p:cTn id="26" dur="1" fill="hold">
                                          <p:stCondLst>
                                            <p:cond delay="0"/>
                                          </p:stCondLst>
                                        </p:cTn>
                                        <p:tgtEl>
                                          <p:spTgt spid="801847"/>
                                        </p:tgtEl>
                                        <p:attrNameLst>
                                          <p:attrName>style.visibility</p:attrName>
                                        </p:attrNameLst>
                                      </p:cBhvr>
                                      <p:to>
                                        <p:strVal val="visible"/>
                                      </p:to>
                                    </p:set>
                                    <p:anim calcmode="lin" valueType="num">
                                      <p:cBhvr additive="base">
                                        <p:cTn id="27" dur="500" fill="hold"/>
                                        <p:tgtEl>
                                          <p:spTgt spid="801847"/>
                                        </p:tgtEl>
                                        <p:attrNameLst>
                                          <p:attrName>ppt_x</p:attrName>
                                        </p:attrNameLst>
                                      </p:cBhvr>
                                      <p:tavLst>
                                        <p:tav tm="0">
                                          <p:val>
                                            <p:strVal val="#ppt_x"/>
                                          </p:val>
                                        </p:tav>
                                        <p:tav tm="100000">
                                          <p:val>
                                            <p:strVal val="#ppt_x"/>
                                          </p:val>
                                        </p:tav>
                                      </p:tavLst>
                                    </p:anim>
                                    <p:anim calcmode="lin" valueType="num">
                                      <p:cBhvr additive="base">
                                        <p:cTn id="28" dur="500" fill="hold"/>
                                        <p:tgtEl>
                                          <p:spTgt spid="801847"/>
                                        </p:tgtEl>
                                        <p:attrNameLst>
                                          <p:attrName>ppt_y</p:attrName>
                                        </p:attrNameLst>
                                      </p:cBhvr>
                                      <p:tavLst>
                                        <p:tav tm="0">
                                          <p:val>
                                            <p:strVal val="1+#ppt_h/2"/>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5" presetClass="entr" presetSubtype="10" fill="hold" nodeType="clickEffect">
                                  <p:stCondLst>
                                    <p:cond delay="0"/>
                                  </p:stCondLst>
                                  <p:childTnLst>
                                    <p:set>
                                      <p:cBhvr>
                                        <p:cTn id="32" dur="1" fill="hold">
                                          <p:stCondLst>
                                            <p:cond delay="0"/>
                                          </p:stCondLst>
                                        </p:cTn>
                                        <p:tgtEl>
                                          <p:spTgt spid="801889"/>
                                        </p:tgtEl>
                                        <p:attrNameLst>
                                          <p:attrName>style.visibility</p:attrName>
                                        </p:attrNameLst>
                                      </p:cBhvr>
                                      <p:to>
                                        <p:strVal val="visible"/>
                                      </p:to>
                                    </p:set>
                                    <p:animEffect transition="in" filter="checkerboard(across)">
                                      <p:cBhvr>
                                        <p:cTn id="33" dur="500"/>
                                        <p:tgtEl>
                                          <p:spTgt spid="801889"/>
                                        </p:tgtEl>
                                      </p:cBhvr>
                                    </p:animEffect>
                                  </p:childTnLst>
                                </p:cTn>
                              </p:par>
                            </p:childTnLst>
                          </p:cTn>
                        </p:par>
                        <p:par>
                          <p:cTn id="34" fill="hold" nodeType="afterGroup">
                            <p:stCondLst>
                              <p:cond delay="500"/>
                            </p:stCondLst>
                            <p:childTnLst>
                              <p:par>
                                <p:cTn id="35" presetID="5" presetClass="entr" presetSubtype="10" fill="hold" nodeType="afterEffect">
                                  <p:stCondLst>
                                    <p:cond delay="0"/>
                                  </p:stCondLst>
                                  <p:childTnLst>
                                    <p:set>
                                      <p:cBhvr>
                                        <p:cTn id="36" dur="1" fill="hold">
                                          <p:stCondLst>
                                            <p:cond delay="0"/>
                                          </p:stCondLst>
                                        </p:cTn>
                                        <p:tgtEl>
                                          <p:spTgt spid="801903"/>
                                        </p:tgtEl>
                                        <p:attrNameLst>
                                          <p:attrName>style.visibility</p:attrName>
                                        </p:attrNameLst>
                                      </p:cBhvr>
                                      <p:to>
                                        <p:strVal val="visible"/>
                                      </p:to>
                                    </p:set>
                                    <p:animEffect transition="in" filter="checkerboard(across)">
                                      <p:cBhvr>
                                        <p:cTn id="37" dur="500"/>
                                        <p:tgtEl>
                                          <p:spTgt spid="801903"/>
                                        </p:tgtEl>
                                      </p:cBhvr>
                                    </p:animEffect>
                                  </p:childTnLst>
                                </p:cTn>
                              </p:par>
                            </p:childTnLst>
                          </p:cTn>
                        </p:par>
                        <p:par>
                          <p:cTn id="38" fill="hold" nodeType="afterGroup">
                            <p:stCondLst>
                              <p:cond delay="1000"/>
                            </p:stCondLst>
                            <p:childTnLst>
                              <p:par>
                                <p:cTn id="39" presetID="5" presetClass="entr" presetSubtype="10" fill="hold" nodeType="afterEffect">
                                  <p:stCondLst>
                                    <p:cond delay="0"/>
                                  </p:stCondLst>
                                  <p:childTnLst>
                                    <p:set>
                                      <p:cBhvr>
                                        <p:cTn id="40" dur="1" fill="hold">
                                          <p:stCondLst>
                                            <p:cond delay="0"/>
                                          </p:stCondLst>
                                        </p:cTn>
                                        <p:tgtEl>
                                          <p:spTgt spid="801917"/>
                                        </p:tgtEl>
                                        <p:attrNameLst>
                                          <p:attrName>style.visibility</p:attrName>
                                        </p:attrNameLst>
                                      </p:cBhvr>
                                      <p:to>
                                        <p:strVal val="visible"/>
                                      </p:to>
                                    </p:set>
                                    <p:animEffect transition="in" filter="checkerboard(across)">
                                      <p:cBhvr>
                                        <p:cTn id="41" dur="500"/>
                                        <p:tgtEl>
                                          <p:spTgt spid="801917"/>
                                        </p:tgtEl>
                                      </p:cBhvr>
                                    </p:animEffect>
                                  </p:childTnLst>
                                </p:cTn>
                              </p:par>
                            </p:childTnLst>
                          </p:cTn>
                        </p:par>
                        <p:par>
                          <p:cTn id="42" fill="hold" nodeType="afterGroup">
                            <p:stCondLst>
                              <p:cond delay="1500"/>
                            </p:stCondLst>
                            <p:childTnLst>
                              <p:par>
                                <p:cTn id="43" presetID="5" presetClass="entr" presetSubtype="10" fill="hold" nodeType="afterEffect">
                                  <p:stCondLst>
                                    <p:cond delay="0"/>
                                  </p:stCondLst>
                                  <p:childTnLst>
                                    <p:set>
                                      <p:cBhvr>
                                        <p:cTn id="44" dur="1" fill="hold">
                                          <p:stCondLst>
                                            <p:cond delay="0"/>
                                          </p:stCondLst>
                                        </p:cTn>
                                        <p:tgtEl>
                                          <p:spTgt spid="801875"/>
                                        </p:tgtEl>
                                        <p:attrNameLst>
                                          <p:attrName>style.visibility</p:attrName>
                                        </p:attrNameLst>
                                      </p:cBhvr>
                                      <p:to>
                                        <p:strVal val="visible"/>
                                      </p:to>
                                    </p:set>
                                    <p:animEffect transition="in" filter="checkerboard(across)">
                                      <p:cBhvr>
                                        <p:cTn id="45" dur="500"/>
                                        <p:tgtEl>
                                          <p:spTgt spid="801875"/>
                                        </p:tgtEl>
                                      </p:cBhvr>
                                    </p:animEffect>
                                  </p:childTnLst>
                                </p:cTn>
                              </p:par>
                            </p:childTnLst>
                          </p:cTn>
                        </p:par>
                        <p:par>
                          <p:cTn id="46" fill="hold" nodeType="afterGroup">
                            <p:stCondLst>
                              <p:cond delay="2000"/>
                            </p:stCondLst>
                            <p:childTnLst>
                              <p:par>
                                <p:cTn id="47" presetID="5" presetClass="entr" presetSubtype="10" fill="hold" nodeType="afterEffect">
                                  <p:stCondLst>
                                    <p:cond delay="0"/>
                                  </p:stCondLst>
                                  <p:childTnLst>
                                    <p:set>
                                      <p:cBhvr>
                                        <p:cTn id="48" dur="1" fill="hold">
                                          <p:stCondLst>
                                            <p:cond delay="0"/>
                                          </p:stCondLst>
                                        </p:cTn>
                                        <p:tgtEl>
                                          <p:spTgt spid="801945"/>
                                        </p:tgtEl>
                                        <p:attrNameLst>
                                          <p:attrName>style.visibility</p:attrName>
                                        </p:attrNameLst>
                                      </p:cBhvr>
                                      <p:to>
                                        <p:strVal val="visible"/>
                                      </p:to>
                                    </p:set>
                                    <p:animEffect transition="in" filter="checkerboard(across)">
                                      <p:cBhvr>
                                        <p:cTn id="49" dur="500"/>
                                        <p:tgtEl>
                                          <p:spTgt spid="801945"/>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 presetClass="entr" presetSubtype="3" fill="hold" nodeType="click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1+#ppt_w/2"/>
                                          </p:val>
                                        </p:tav>
                                        <p:tav tm="100000">
                                          <p:val>
                                            <p:strVal val="#ppt_x"/>
                                          </p:val>
                                        </p:tav>
                                      </p:tavLst>
                                    </p:anim>
                                    <p:anim calcmode="lin" valueType="num">
                                      <p:cBhvr additive="base">
                                        <p:cTn id="55" dur="500" fill="hold"/>
                                        <p:tgtEl>
                                          <p:spTgt spid="4"/>
                                        </p:tgtEl>
                                        <p:attrNameLst>
                                          <p:attrName>ppt_y</p:attrName>
                                        </p:attrNameLst>
                                      </p:cBhvr>
                                      <p:tavLst>
                                        <p:tav tm="0">
                                          <p:val>
                                            <p:strVal val="0-#ppt_h/2"/>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grpId="0" nodeType="clickEffect">
                                  <p:stCondLst>
                                    <p:cond delay="0"/>
                                  </p:stCondLst>
                                  <p:childTnLst>
                                    <p:set>
                                      <p:cBhvr>
                                        <p:cTn id="59" dur="1" fill="hold">
                                          <p:stCondLst>
                                            <p:cond delay="499"/>
                                          </p:stCondLst>
                                        </p:cTn>
                                        <p:tgtEl>
                                          <p:spTgt spid="801982"/>
                                        </p:tgtEl>
                                        <p:attrNameLst>
                                          <p:attrName>style.visibility</p:attrName>
                                        </p:attrNameLst>
                                      </p:cBhvr>
                                      <p:to>
                                        <p:strVal val="visible"/>
                                      </p:to>
                                    </p:set>
                                  </p:childTnLst>
                                </p:cTn>
                              </p:par>
                            </p:childTnLst>
                          </p:cTn>
                        </p:par>
                        <p:par>
                          <p:cTn id="60" fill="hold" nodeType="afterGroup">
                            <p:stCondLst>
                              <p:cond delay="500"/>
                            </p:stCondLst>
                            <p:childTnLst>
                              <p:par>
                                <p:cTn id="61" presetID="5" presetClass="entr" presetSubtype="10" fill="hold" nodeType="afterEffect">
                                  <p:stCondLst>
                                    <p:cond delay="0"/>
                                  </p:stCondLst>
                                  <p:childTnLst>
                                    <p:set>
                                      <p:cBhvr>
                                        <p:cTn id="62" dur="1" fill="hold">
                                          <p:stCondLst>
                                            <p:cond delay="0"/>
                                          </p:stCondLst>
                                        </p:cTn>
                                        <p:tgtEl>
                                          <p:spTgt spid="801963"/>
                                        </p:tgtEl>
                                        <p:attrNameLst>
                                          <p:attrName>style.visibility</p:attrName>
                                        </p:attrNameLst>
                                      </p:cBhvr>
                                      <p:to>
                                        <p:strVal val="visible"/>
                                      </p:to>
                                    </p:set>
                                    <p:animEffect transition="in" filter="checkerboard(across)">
                                      <p:cBhvr>
                                        <p:cTn id="63" dur="500"/>
                                        <p:tgtEl>
                                          <p:spTgt spid="801963"/>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 presetClass="entr" presetSubtype="3" fill="hold" nodeType="clickEffect">
                                  <p:stCondLst>
                                    <p:cond delay="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500" fill="hold"/>
                                        <p:tgtEl>
                                          <p:spTgt spid="5"/>
                                        </p:tgtEl>
                                        <p:attrNameLst>
                                          <p:attrName>ppt_x</p:attrName>
                                        </p:attrNameLst>
                                      </p:cBhvr>
                                      <p:tavLst>
                                        <p:tav tm="0">
                                          <p:val>
                                            <p:strVal val="1+#ppt_w/2"/>
                                          </p:val>
                                        </p:tav>
                                        <p:tav tm="100000">
                                          <p:val>
                                            <p:strVal val="#ppt_x"/>
                                          </p:val>
                                        </p:tav>
                                      </p:tavLst>
                                    </p:anim>
                                    <p:anim calcmode="lin" valueType="num">
                                      <p:cBhvr additive="base">
                                        <p:cTn id="69" dur="500" fill="hold"/>
                                        <p:tgtEl>
                                          <p:spTgt spid="5"/>
                                        </p:tgtEl>
                                        <p:attrNameLst>
                                          <p:attrName>ppt_y</p:attrName>
                                        </p:attrNameLst>
                                      </p:cBhvr>
                                      <p:tavLst>
                                        <p:tav tm="0">
                                          <p:val>
                                            <p:strVal val="0-#ppt_h/2"/>
                                          </p:val>
                                        </p:tav>
                                        <p:tav tm="100000">
                                          <p:val>
                                            <p:strVal val="#ppt_y"/>
                                          </p:val>
                                        </p:tav>
                                      </p:tavLst>
                                    </p:anim>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499"/>
                                          </p:stCondLst>
                                        </p:cTn>
                                        <p:tgtEl>
                                          <p:spTgt spid="801981"/>
                                        </p:tgtEl>
                                        <p:attrNameLst>
                                          <p:attrName>style.visibility</p:attrName>
                                        </p:attrNameLst>
                                      </p:cBhvr>
                                      <p:to>
                                        <p:strVal val="visible"/>
                                      </p:to>
                                    </p:set>
                                  </p:childTnLst>
                                </p:cTn>
                              </p:par>
                            </p:childTnLst>
                          </p:cTn>
                        </p:par>
                        <p:par>
                          <p:cTn id="74" fill="hold" nodeType="afterGroup">
                            <p:stCondLst>
                              <p:cond delay="500"/>
                            </p:stCondLst>
                            <p:childTnLst>
                              <p:par>
                                <p:cTn id="75" presetID="16" presetClass="entr" presetSubtype="42" fill="hold" nodeType="afterEffect">
                                  <p:stCondLst>
                                    <p:cond delay="0"/>
                                  </p:stCondLst>
                                  <p:childTnLst>
                                    <p:set>
                                      <p:cBhvr>
                                        <p:cTn id="76" dur="1" fill="hold">
                                          <p:stCondLst>
                                            <p:cond delay="0"/>
                                          </p:stCondLst>
                                        </p:cTn>
                                        <p:tgtEl>
                                          <p:spTgt spid="801931"/>
                                        </p:tgtEl>
                                        <p:attrNameLst>
                                          <p:attrName>style.visibility</p:attrName>
                                        </p:attrNameLst>
                                      </p:cBhvr>
                                      <p:to>
                                        <p:strVal val="visible"/>
                                      </p:to>
                                    </p:set>
                                    <p:animEffect transition="in" filter="barn(outHorizontal)">
                                      <p:cBhvr>
                                        <p:cTn id="77" dur="500"/>
                                        <p:tgtEl>
                                          <p:spTgt spid="801931"/>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801983"/>
                                        </p:tgtEl>
                                        <p:attrNameLst>
                                          <p:attrName>style.visibility</p:attrName>
                                        </p:attrNameLst>
                                      </p:cBhvr>
                                      <p:to>
                                        <p:strVal val="visible"/>
                                      </p:to>
                                    </p:set>
                                  </p:childTnLst>
                                </p:cTn>
                              </p:par>
                            </p:childTnLst>
                          </p:cTn>
                        </p:par>
                      </p:childTnLst>
                    </p:cTn>
                  </p:par>
                  <p:par>
                    <p:cTn id="82" fill="hold" nodeType="clickPar">
                      <p:stCondLst>
                        <p:cond delay="indefinite"/>
                      </p:stCondLst>
                      <p:childTnLst>
                        <p:par>
                          <p:cTn id="83" fill="hold" nodeType="withGroup">
                            <p:stCondLst>
                              <p:cond delay="0"/>
                            </p:stCondLst>
                            <p:childTnLst>
                              <p:par>
                                <p:cTn id="84" presetID="17" presetClass="entr" presetSubtype="1" fill="hold" grpId="0" nodeType="clickEffect">
                                  <p:stCondLst>
                                    <p:cond delay="0"/>
                                  </p:stCondLst>
                                  <p:childTnLst>
                                    <p:set>
                                      <p:cBhvr>
                                        <p:cTn id="85" dur="1" fill="hold">
                                          <p:stCondLst>
                                            <p:cond delay="0"/>
                                          </p:stCondLst>
                                        </p:cTn>
                                        <p:tgtEl>
                                          <p:spTgt spid="2"/>
                                        </p:tgtEl>
                                        <p:attrNameLst>
                                          <p:attrName>style.visibility</p:attrName>
                                        </p:attrNameLst>
                                      </p:cBhvr>
                                      <p:to>
                                        <p:strVal val="visible"/>
                                      </p:to>
                                    </p:se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1000" fill="hold"/>
                                        <p:tgtEl>
                                          <p:spTgt spid="2"/>
                                        </p:tgtEl>
                                        <p:attrNameLst>
                                          <p:attrName>ppt_y</p:attrName>
                                        </p:attrNameLst>
                                      </p:cBhvr>
                                      <p:tavLst>
                                        <p:tav tm="0">
                                          <p:val>
                                            <p:strVal val="#ppt_y-#ppt_h/2"/>
                                          </p:val>
                                        </p:tav>
                                        <p:tav tm="100000">
                                          <p:val>
                                            <p:strVal val="#ppt_y"/>
                                          </p:val>
                                        </p:tav>
                                      </p:tavLst>
                                    </p:anim>
                                    <p:anim calcmode="lin" valueType="num">
                                      <p:cBhvr>
                                        <p:cTn id="88" dur="1000" fill="hold"/>
                                        <p:tgtEl>
                                          <p:spTgt spid="2"/>
                                        </p:tgtEl>
                                        <p:attrNameLst>
                                          <p:attrName>ppt_w</p:attrName>
                                        </p:attrNameLst>
                                      </p:cBhvr>
                                      <p:tavLst>
                                        <p:tav tm="0">
                                          <p:val>
                                            <p:strVal val="#ppt_w"/>
                                          </p:val>
                                        </p:tav>
                                        <p:tav tm="100000">
                                          <p:val>
                                            <p:strVal val="#ppt_w"/>
                                          </p:val>
                                        </p:tav>
                                      </p:tavLst>
                                    </p:anim>
                                    <p:anim calcmode="lin" valueType="num">
                                      <p:cBhvr>
                                        <p:cTn id="89" dur="10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0" fill="hold" nodeType="clickPar">
                      <p:stCondLst>
                        <p:cond delay="indefinite"/>
                      </p:stCondLst>
                      <p:childTnLst>
                        <p:par>
                          <p:cTn id="91" fill="hold" nodeType="withGroup">
                            <p:stCondLst>
                              <p:cond delay="0"/>
                            </p:stCondLst>
                            <p:childTnLst>
                              <p:par>
                                <p:cTn id="92" presetID="17" presetClass="entr" presetSubtype="1" fill="hold" grpId="0" nodeType="clickEffect">
                                  <p:stCondLst>
                                    <p:cond delay="0"/>
                                  </p:stCondLst>
                                  <p:childTnLst>
                                    <p:set>
                                      <p:cBhvr>
                                        <p:cTn id="93" dur="1" fill="hold">
                                          <p:stCondLst>
                                            <p:cond delay="0"/>
                                          </p:stCondLst>
                                        </p:cTn>
                                        <p:tgtEl>
                                          <p:spTgt spid="801984"/>
                                        </p:tgtEl>
                                        <p:attrNameLst>
                                          <p:attrName>style.visibility</p:attrName>
                                        </p:attrNameLst>
                                      </p:cBhvr>
                                      <p:to>
                                        <p:strVal val="visible"/>
                                      </p:to>
                                    </p:set>
                                    <p:anim calcmode="lin" valueType="num">
                                      <p:cBhvr>
                                        <p:cTn id="94" dur="1000" fill="hold"/>
                                        <p:tgtEl>
                                          <p:spTgt spid="801984"/>
                                        </p:tgtEl>
                                        <p:attrNameLst>
                                          <p:attrName>ppt_x</p:attrName>
                                        </p:attrNameLst>
                                      </p:cBhvr>
                                      <p:tavLst>
                                        <p:tav tm="0">
                                          <p:val>
                                            <p:strVal val="#ppt_x"/>
                                          </p:val>
                                        </p:tav>
                                        <p:tav tm="100000">
                                          <p:val>
                                            <p:strVal val="#ppt_x"/>
                                          </p:val>
                                        </p:tav>
                                      </p:tavLst>
                                    </p:anim>
                                    <p:anim calcmode="lin" valueType="num">
                                      <p:cBhvr>
                                        <p:cTn id="95" dur="1000" fill="hold"/>
                                        <p:tgtEl>
                                          <p:spTgt spid="801984"/>
                                        </p:tgtEl>
                                        <p:attrNameLst>
                                          <p:attrName>ppt_y</p:attrName>
                                        </p:attrNameLst>
                                      </p:cBhvr>
                                      <p:tavLst>
                                        <p:tav tm="0">
                                          <p:val>
                                            <p:strVal val="#ppt_y-#ppt_h/2"/>
                                          </p:val>
                                        </p:tav>
                                        <p:tav tm="100000">
                                          <p:val>
                                            <p:strVal val="#ppt_y"/>
                                          </p:val>
                                        </p:tav>
                                      </p:tavLst>
                                    </p:anim>
                                    <p:anim calcmode="lin" valueType="num">
                                      <p:cBhvr>
                                        <p:cTn id="96" dur="1000" fill="hold"/>
                                        <p:tgtEl>
                                          <p:spTgt spid="801984"/>
                                        </p:tgtEl>
                                        <p:attrNameLst>
                                          <p:attrName>ppt_w</p:attrName>
                                        </p:attrNameLst>
                                      </p:cBhvr>
                                      <p:tavLst>
                                        <p:tav tm="0">
                                          <p:val>
                                            <p:strVal val="#ppt_w"/>
                                          </p:val>
                                        </p:tav>
                                        <p:tav tm="100000">
                                          <p:val>
                                            <p:strVal val="#ppt_w"/>
                                          </p:val>
                                        </p:tav>
                                      </p:tavLst>
                                    </p:anim>
                                    <p:anim calcmode="lin" valueType="num">
                                      <p:cBhvr>
                                        <p:cTn id="97" dur="1000" fill="hold"/>
                                        <p:tgtEl>
                                          <p:spTgt spid="801984"/>
                                        </p:tgtEl>
                                        <p:attrNameLst>
                                          <p:attrName>ppt_h</p:attrName>
                                        </p:attrNameLst>
                                      </p:cBhvr>
                                      <p:tavLst>
                                        <p:tav tm="0">
                                          <p:val>
                                            <p:fltVal val="0"/>
                                          </p:val>
                                        </p:tav>
                                        <p:tav tm="100000">
                                          <p:val>
                                            <p:strVal val="#ppt_h"/>
                                          </p:val>
                                        </p:tav>
                                      </p:tavLst>
                                    </p:anim>
                                  </p:childTnLst>
                                </p:cTn>
                              </p:par>
                            </p:childTnLst>
                          </p:cTn>
                        </p:par>
                      </p:childTnLst>
                    </p:cTn>
                  </p:par>
                  <p:par>
                    <p:cTn id="98" fill="hold" nodeType="clickPar">
                      <p:stCondLst>
                        <p:cond delay="indefinite"/>
                      </p:stCondLst>
                      <p:childTnLst>
                        <p:par>
                          <p:cTn id="99" fill="hold" nodeType="withGroup">
                            <p:stCondLst>
                              <p:cond delay="0"/>
                            </p:stCondLst>
                            <p:childTnLst>
                              <p:par>
                                <p:cTn id="100" presetID="17" presetClass="entr" presetSubtype="1" fill="hold" grpId="0" nodeType="clickEffect">
                                  <p:stCondLst>
                                    <p:cond delay="0"/>
                                  </p:stCondLst>
                                  <p:childTnLst>
                                    <p:set>
                                      <p:cBhvr>
                                        <p:cTn id="101" dur="1" fill="hold">
                                          <p:stCondLst>
                                            <p:cond delay="0"/>
                                          </p:stCondLst>
                                        </p:cTn>
                                        <p:tgtEl>
                                          <p:spTgt spid="801985"/>
                                        </p:tgtEl>
                                        <p:attrNameLst>
                                          <p:attrName>style.visibility</p:attrName>
                                        </p:attrNameLst>
                                      </p:cBhvr>
                                      <p:to>
                                        <p:strVal val="visible"/>
                                      </p:to>
                                    </p:set>
                                    <p:anim calcmode="lin" valueType="num">
                                      <p:cBhvr>
                                        <p:cTn id="102" dur="1000" fill="hold"/>
                                        <p:tgtEl>
                                          <p:spTgt spid="801985"/>
                                        </p:tgtEl>
                                        <p:attrNameLst>
                                          <p:attrName>ppt_x</p:attrName>
                                        </p:attrNameLst>
                                      </p:cBhvr>
                                      <p:tavLst>
                                        <p:tav tm="0">
                                          <p:val>
                                            <p:strVal val="#ppt_x"/>
                                          </p:val>
                                        </p:tav>
                                        <p:tav tm="100000">
                                          <p:val>
                                            <p:strVal val="#ppt_x"/>
                                          </p:val>
                                        </p:tav>
                                      </p:tavLst>
                                    </p:anim>
                                    <p:anim calcmode="lin" valueType="num">
                                      <p:cBhvr>
                                        <p:cTn id="103" dur="1000" fill="hold"/>
                                        <p:tgtEl>
                                          <p:spTgt spid="801985"/>
                                        </p:tgtEl>
                                        <p:attrNameLst>
                                          <p:attrName>ppt_y</p:attrName>
                                        </p:attrNameLst>
                                      </p:cBhvr>
                                      <p:tavLst>
                                        <p:tav tm="0">
                                          <p:val>
                                            <p:strVal val="#ppt_y-#ppt_h/2"/>
                                          </p:val>
                                        </p:tav>
                                        <p:tav tm="100000">
                                          <p:val>
                                            <p:strVal val="#ppt_y"/>
                                          </p:val>
                                        </p:tav>
                                      </p:tavLst>
                                    </p:anim>
                                    <p:anim calcmode="lin" valueType="num">
                                      <p:cBhvr>
                                        <p:cTn id="104" dur="1000" fill="hold"/>
                                        <p:tgtEl>
                                          <p:spTgt spid="801985"/>
                                        </p:tgtEl>
                                        <p:attrNameLst>
                                          <p:attrName>ppt_w</p:attrName>
                                        </p:attrNameLst>
                                      </p:cBhvr>
                                      <p:tavLst>
                                        <p:tav tm="0">
                                          <p:val>
                                            <p:strVal val="#ppt_w"/>
                                          </p:val>
                                        </p:tav>
                                        <p:tav tm="100000">
                                          <p:val>
                                            <p:strVal val="#ppt_w"/>
                                          </p:val>
                                        </p:tav>
                                      </p:tavLst>
                                    </p:anim>
                                    <p:anim calcmode="lin" valueType="num">
                                      <p:cBhvr>
                                        <p:cTn id="105" dur="1000" fill="hold"/>
                                        <p:tgtEl>
                                          <p:spTgt spid="801985"/>
                                        </p:tgtEl>
                                        <p:attrNameLst>
                                          <p:attrName>ppt_h</p:attrName>
                                        </p:attrNameLst>
                                      </p:cBhvr>
                                      <p:tavLst>
                                        <p:tav tm="0">
                                          <p:val>
                                            <p:fltVal val="0"/>
                                          </p:val>
                                        </p:tav>
                                        <p:tav tm="100000">
                                          <p:val>
                                            <p:strVal val="#ppt_h"/>
                                          </p:val>
                                        </p:tav>
                                      </p:tavLst>
                                    </p:anim>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1269956"/>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grpId="0" nodeType="clickEffect">
                                  <p:stCondLst>
                                    <p:cond delay="0"/>
                                  </p:stCondLst>
                                  <p:childTnLst>
                                    <p:set>
                                      <p:cBhvr>
                                        <p:cTn id="113"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1981" grpId="0" animBg="1"/>
      <p:bldP spid="801982" grpId="0" animBg="1"/>
      <p:bldP spid="801983" grpId="0" animBg="1"/>
      <p:bldP spid="801985" grpId="0" animBg="1"/>
      <p:bldP spid="2" grpId="0" animBg="1"/>
      <p:bldP spid="801984" grpId="0" animBg="1"/>
      <p:bldP spid="1269956"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1811" name="Title 1"/>
          <p:cNvSpPr>
            <a:spLocks noGrp="1"/>
          </p:cNvSpPr>
          <p:nvPr>
            <p:ph type="title"/>
          </p:nvPr>
        </p:nvSpPr>
        <p:spPr/>
        <p:txBody>
          <a:bodyPr/>
          <a:lstStyle/>
          <a:p>
            <a:r>
              <a:rPr lang="en-US" smtClean="0"/>
              <a:t>Task of Interests: Structured Output</a:t>
            </a:r>
            <a:endParaRPr lang="en-US"/>
          </a:p>
        </p:txBody>
      </p:sp>
      <p:sp>
        <p:nvSpPr>
          <p:cNvPr id="3" name="Content Placeholder 2"/>
          <p:cNvSpPr>
            <a:spLocks noGrp="1"/>
          </p:cNvSpPr>
          <p:nvPr>
            <p:ph idx="1"/>
          </p:nvPr>
        </p:nvSpPr>
        <p:spPr/>
        <p:txBody>
          <a:bodyPr/>
          <a:lstStyle/>
          <a:p>
            <a:r>
              <a:rPr lang="en-US" dirty="0" smtClean="0"/>
              <a:t>For each instance, assign values to a set of variables</a:t>
            </a:r>
          </a:p>
          <a:p>
            <a:r>
              <a:rPr lang="en-US" dirty="0" smtClean="0"/>
              <a:t>Output variables depend on each other</a:t>
            </a:r>
          </a:p>
          <a:p>
            <a:r>
              <a:rPr lang="en-US" dirty="0" smtClean="0">
                <a:solidFill>
                  <a:srgbClr val="0033CC"/>
                </a:solidFill>
              </a:rPr>
              <a:t>Common NLP tasks </a:t>
            </a:r>
          </a:p>
          <a:p>
            <a:pPr lvl="1"/>
            <a:r>
              <a:rPr lang="en-US" dirty="0" smtClean="0"/>
              <a:t>Parsing; Semantic Parsing; Summarization; Transliteration; Co-reference resolution, Textual Entailment… </a:t>
            </a:r>
          </a:p>
          <a:p>
            <a:r>
              <a:rPr lang="en-US" dirty="0" smtClean="0">
                <a:solidFill>
                  <a:srgbClr val="0033CC"/>
                </a:solidFill>
              </a:rPr>
              <a:t>Common Information Extraction Tasks:</a:t>
            </a:r>
          </a:p>
          <a:p>
            <a:pPr lvl="1"/>
            <a:r>
              <a:rPr lang="en-US" dirty="0" smtClean="0"/>
              <a:t>Entities, Relations,…</a:t>
            </a:r>
          </a:p>
          <a:p>
            <a:pPr lvl="1"/>
            <a:endParaRPr lang="en-US" dirty="0" smtClean="0"/>
          </a:p>
          <a:p>
            <a:r>
              <a:rPr lang="en-US" dirty="0" smtClean="0">
                <a:solidFill>
                  <a:srgbClr val="0033CC"/>
                </a:solidFill>
              </a:rPr>
              <a:t>Many pure machine learning approaches exist</a:t>
            </a:r>
          </a:p>
          <a:p>
            <a:pPr lvl="1"/>
            <a:r>
              <a:rPr lang="en-US" dirty="0" smtClean="0"/>
              <a:t>Hidden Markov Models (HMMs)</a:t>
            </a:r>
            <a:r>
              <a:rPr lang="ar-SA" dirty="0" smtClean="0"/>
              <a:t>‏</a:t>
            </a:r>
            <a:r>
              <a:rPr lang="en-US" dirty="0" smtClean="0"/>
              <a:t>; CRFs</a:t>
            </a:r>
          </a:p>
          <a:p>
            <a:pPr lvl="1"/>
            <a:r>
              <a:rPr lang="en-US" dirty="0" smtClean="0"/>
              <a:t>Structured </a:t>
            </a:r>
            <a:r>
              <a:rPr lang="en-US" dirty="0" err="1" smtClean="0"/>
              <a:t>Perceptrons</a:t>
            </a:r>
            <a:r>
              <a:rPr lang="en-US" dirty="0" smtClean="0"/>
              <a:t> and SVMs…</a:t>
            </a:r>
          </a:p>
          <a:p>
            <a:r>
              <a:rPr lang="en-US" dirty="0" smtClean="0"/>
              <a:t>However, …</a:t>
            </a:r>
          </a:p>
          <a:p>
            <a:endParaRPr lang="en-US" dirty="0"/>
          </a:p>
        </p:txBody>
      </p:sp>
      <p:sp>
        <p:nvSpPr>
          <p:cNvPr id="5" name="Slide Number Placeholder 2"/>
          <p:cNvSpPr>
            <a:spLocks noGrp="1"/>
          </p:cNvSpPr>
          <p:nvPr>
            <p:ph type="sldNum" sz="quarter" idx="11"/>
          </p:nvPr>
        </p:nvSpPr>
        <p:spPr/>
        <p:txBody>
          <a:bodyPr/>
          <a:lstStyle/>
          <a:p>
            <a:r>
              <a:rPr lang="en-US" altLang="zh-TW" smtClean="0"/>
              <a:t>1: </a:t>
            </a:r>
            <a:fld id="{FAC6C9AF-BAF8-4414-9FC3-E2A44E4D4E2C}" type="slidenum">
              <a:rPr lang="en-US" altLang="zh-TW" smtClean="0"/>
              <a:pPr/>
              <a:t>6</a:t>
            </a:fld>
            <a:endParaRPr lang="en-US" altLang="zh-TW"/>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3860" name="Text Box 2"/>
          <p:cNvSpPr txBox="1">
            <a:spLocks noChangeArrowheads="1"/>
          </p:cNvSpPr>
          <p:nvPr/>
        </p:nvSpPr>
        <p:spPr bwMode="auto">
          <a:xfrm>
            <a:off x="152400" y="457200"/>
            <a:ext cx="8991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1pPr>
            <a:lvl2pPr marL="742950" indent="-28575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2pPr>
            <a:lvl3pPr marL="11430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3pPr>
            <a:lvl4pPr marL="16002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4pPr>
            <a:lvl5pPr marL="20574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5pPr>
            <a:lvl6pPr marL="25146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6pPr>
            <a:lvl7pPr marL="29718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7pPr>
            <a:lvl8pPr marL="34290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8pPr>
            <a:lvl9pPr marL="38862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9pPr>
          </a:lstStyle>
          <a:p>
            <a:pPr>
              <a:lnSpc>
                <a:spcPct val="104000"/>
              </a:lnSpc>
              <a:buClr>
                <a:srgbClr val="000000"/>
              </a:buClr>
              <a:buSzPct val="100000"/>
              <a:buFont typeface="Arial" charset="0"/>
              <a:buNone/>
            </a:pPr>
            <a:r>
              <a:rPr lang="en-US" sz="2800" dirty="0">
                <a:solidFill>
                  <a:srgbClr val="FF0000"/>
                </a:solidFill>
                <a:latin typeface="+mj-lt"/>
                <a:ea typeface="Arial Unicode MS" pitchFamily="34" charset="-128"/>
                <a:cs typeface="Arial Unicode MS" pitchFamily="34" charset="-128"/>
              </a:rPr>
              <a:t>Information Extraction via Hidden Markov Models</a:t>
            </a:r>
          </a:p>
        </p:txBody>
      </p:sp>
      <p:sp>
        <p:nvSpPr>
          <p:cNvPr id="1273861" name="Text Box 3"/>
          <p:cNvSpPr txBox="1">
            <a:spLocks noChangeArrowheads="1"/>
          </p:cNvSpPr>
          <p:nvPr/>
        </p:nvSpPr>
        <p:spPr bwMode="auto">
          <a:xfrm>
            <a:off x="533400" y="1127125"/>
            <a:ext cx="8305800" cy="1158875"/>
          </a:xfrm>
          <a:prstGeom prst="rect">
            <a:avLst/>
          </a:prstGeom>
          <a:noFill/>
          <a:ln w="9360">
            <a:solidFill>
              <a:srgbClr val="0033CC"/>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lstStyle>
            <a:lvl1pPr marL="457200" indent="-4572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1pPr>
            <a:lvl2pPr marL="742950" indent="-28575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2pPr>
            <a:lvl3pPr marL="11430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3pPr>
            <a:lvl4pPr marL="16002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4pPr>
            <a:lvl5pPr marL="20574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9pPr>
          </a:lstStyle>
          <a:p>
            <a:pPr>
              <a:lnSpc>
                <a:spcPct val="98000"/>
              </a:lnSpc>
              <a:spcBef>
                <a:spcPts val="600"/>
              </a:spcBef>
              <a:buClr>
                <a:srgbClr val="000000"/>
              </a:buClr>
              <a:buSzPct val="75000"/>
              <a:buFont typeface="Wingdings" pitchFamily="2" charset="2"/>
              <a:buNone/>
            </a:pPr>
            <a:r>
              <a:rPr lang="en-US" b="1">
                <a:solidFill>
                  <a:srgbClr val="000000"/>
                </a:solidFill>
                <a:latin typeface="Tempus Sans ITC" pitchFamily="82" charset="0"/>
                <a:ea typeface="Arial Unicode MS" pitchFamily="34" charset="-128"/>
                <a:cs typeface="Arial Unicode MS" pitchFamily="34" charset="-128"/>
              </a:rPr>
              <a:t>Lars Ole Andersen . Program analysis and specialization for the 	C Programming language.  PhD thesis. DIKU , University of Copenhagen, May 1994 .</a:t>
            </a:r>
          </a:p>
        </p:txBody>
      </p:sp>
      <p:sp>
        <p:nvSpPr>
          <p:cNvPr id="840709" name="Rectangle 5"/>
          <p:cNvSpPr>
            <a:spLocks noChangeArrowheads="1"/>
          </p:cNvSpPr>
          <p:nvPr/>
        </p:nvSpPr>
        <p:spPr bwMode="auto">
          <a:xfrm>
            <a:off x="2286000" y="2667000"/>
            <a:ext cx="6477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57200">
              <a:spcBef>
                <a:spcPts val="60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sz="2400" b="1" dirty="0">
                <a:solidFill>
                  <a:srgbClr val="FF0000"/>
                </a:solidFill>
                <a:latin typeface="Tempus Sans ITC" pitchFamily="82" charset="0"/>
                <a:ea typeface="Arial Unicode MS" pitchFamily="34" charset="-128"/>
                <a:cs typeface="Arial Unicode MS" pitchFamily="34" charset="-128"/>
              </a:rPr>
              <a:t>Prediction result of a trained HMM</a:t>
            </a:r>
            <a:r>
              <a:rPr lang="en-US" sz="2400" dirty="0">
                <a:solidFill>
                  <a:srgbClr val="FF0000"/>
                </a:solidFill>
                <a:latin typeface="Courier New" pitchFamily="49" charset="0"/>
                <a:ea typeface="Arial Unicode MS" pitchFamily="34" charset="-128"/>
                <a:cs typeface="Arial Unicode MS" pitchFamily="34" charset="-128"/>
              </a:rPr>
              <a:t> </a:t>
            </a:r>
            <a:endParaRPr lang="en-US" sz="1600" i="1" u="sng" dirty="0">
              <a:solidFill>
                <a:srgbClr val="008000"/>
              </a:solidFill>
              <a:latin typeface="Courier New" pitchFamily="49" charset="0"/>
              <a:ea typeface="Arial Unicode MS" pitchFamily="34" charset="-128"/>
              <a:cs typeface="Arial Unicode MS" pitchFamily="34" charset="-128"/>
            </a:endParaRP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sz="2000" i="1" dirty="0">
                <a:solidFill>
                  <a:srgbClr val="008000"/>
                </a:solidFill>
                <a:latin typeface="Courier New" pitchFamily="49" charset="0"/>
                <a:ea typeface="Arial Unicode MS" pitchFamily="34" charset="-128"/>
                <a:cs typeface="Arial Unicode MS" pitchFamily="34" charset="-128"/>
              </a:rPr>
              <a:t>	</a:t>
            </a:r>
            <a:r>
              <a:rPr lang="en-US" sz="2000" i="1" dirty="0">
                <a:solidFill>
                  <a:srgbClr val="C00000"/>
                </a:solidFill>
                <a:latin typeface="Courier New" pitchFamily="49" charset="0"/>
                <a:ea typeface="Arial Unicode MS" pitchFamily="34" charset="-128"/>
                <a:cs typeface="Arial Unicode MS" pitchFamily="34" charset="-128"/>
              </a:rPr>
              <a:t>	</a:t>
            </a:r>
            <a:r>
              <a:rPr lang="en-US" dirty="0">
                <a:solidFill>
                  <a:srgbClr val="C00000"/>
                </a:solidFill>
                <a:latin typeface="Tempus Sans ITC" pitchFamily="82" charset="0"/>
                <a:ea typeface="Arial Unicode MS" pitchFamily="34" charset="-128"/>
                <a:cs typeface="Arial Unicode MS" pitchFamily="34" charset="-128"/>
              </a:rPr>
              <a:t>Lars Ole Andersen . Program analysis and</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000000"/>
                </a:solidFill>
                <a:latin typeface="Tempus Sans ITC" pitchFamily="82" charset="0"/>
                <a:ea typeface="Arial Unicode MS" pitchFamily="34" charset="-128"/>
                <a:cs typeface="Arial Unicode MS" pitchFamily="34" charset="-128"/>
              </a:rPr>
              <a:t>		specialization for the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000000"/>
                </a:solidFill>
                <a:latin typeface="Tempus Sans ITC" pitchFamily="82" charset="0"/>
                <a:ea typeface="Arial Unicode MS" pitchFamily="34" charset="-128"/>
                <a:cs typeface="Arial Unicode MS" pitchFamily="34" charset="-128"/>
              </a:rPr>
              <a:t>	</a:t>
            </a:r>
            <a:r>
              <a:rPr lang="en-US" dirty="0">
                <a:solidFill>
                  <a:srgbClr val="C00000"/>
                </a:solidFill>
                <a:latin typeface="Tempus Sans ITC" pitchFamily="82" charset="0"/>
                <a:ea typeface="Arial Unicode MS" pitchFamily="34" charset="-128"/>
                <a:cs typeface="Arial Unicode MS" pitchFamily="34" charset="-128"/>
              </a:rPr>
              <a:t>	C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000000"/>
                </a:solidFill>
                <a:latin typeface="Tempus Sans ITC" pitchFamily="82" charset="0"/>
                <a:ea typeface="Arial Unicode MS" pitchFamily="34" charset="-128"/>
                <a:cs typeface="Arial Unicode MS" pitchFamily="34" charset="-128"/>
              </a:rPr>
              <a:t>		Programming language</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000000"/>
                </a:solidFill>
                <a:latin typeface="Tempus Sans ITC" pitchFamily="82" charset="0"/>
                <a:ea typeface="Arial Unicode MS" pitchFamily="34" charset="-128"/>
                <a:cs typeface="Arial Unicode MS" pitchFamily="34" charset="-128"/>
              </a:rPr>
              <a:t>	 	</a:t>
            </a:r>
            <a:r>
              <a:rPr lang="en-US" dirty="0">
                <a:solidFill>
                  <a:srgbClr val="C00000"/>
                </a:solidFill>
                <a:latin typeface="Tempus Sans ITC" pitchFamily="82" charset="0"/>
                <a:ea typeface="Arial Unicode MS" pitchFamily="34" charset="-128"/>
                <a:cs typeface="Arial Unicode MS" pitchFamily="34" charset="-128"/>
              </a:rPr>
              <a:t>.  PhD thesis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000000"/>
                </a:solidFill>
                <a:latin typeface="Tempus Sans ITC" pitchFamily="82" charset="0"/>
                <a:ea typeface="Arial Unicode MS" pitchFamily="34" charset="-128"/>
                <a:cs typeface="Arial Unicode MS" pitchFamily="34" charset="-128"/>
              </a:rPr>
              <a:t>		DIKU , University of Copenhagen , May</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dirty="0">
                <a:solidFill>
                  <a:srgbClr val="C00000"/>
                </a:solidFill>
                <a:latin typeface="Tempus Sans ITC" pitchFamily="82" charset="0"/>
                <a:ea typeface="Arial Unicode MS" pitchFamily="34" charset="-128"/>
                <a:cs typeface="Arial Unicode MS" pitchFamily="34" charset="-128"/>
              </a:rPr>
              <a:t>		1994 .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endParaRPr lang="en-US" dirty="0">
              <a:solidFill>
                <a:srgbClr val="C00000"/>
              </a:solidFill>
              <a:latin typeface="Tempus Sans ITC" pitchFamily="82" charset="0"/>
              <a:ea typeface="Arial Unicode MS" pitchFamily="34" charset="-128"/>
              <a:cs typeface="Arial Unicode MS" pitchFamily="34" charset="-128"/>
            </a:endParaRPr>
          </a:p>
        </p:txBody>
      </p:sp>
      <p:sp>
        <p:nvSpPr>
          <p:cNvPr id="840710" name="Rectangle 6"/>
          <p:cNvSpPr>
            <a:spLocks noChangeArrowheads="1"/>
          </p:cNvSpPr>
          <p:nvPr/>
        </p:nvSpPr>
        <p:spPr bwMode="auto">
          <a:xfrm>
            <a:off x="381000" y="3124200"/>
            <a:ext cx="25908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[AUTHOR]</a:t>
            </a:r>
            <a:r>
              <a:rPr lang="en-US" b="1" i="1">
                <a:solidFill>
                  <a:srgbClr val="008000"/>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[TITLE]</a:t>
            </a:r>
            <a:r>
              <a:rPr lang="en-US" b="1">
                <a:solidFill>
                  <a:srgbClr val="008000"/>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[EDITOR]</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[BOOKTITLE]</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[TECH-REPORT]</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[INSTITUTION]</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60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[DATE]</a:t>
            </a:r>
            <a:r>
              <a:rPr lang="en-US" b="1">
                <a:solidFill>
                  <a:srgbClr val="FFFFFF"/>
                </a:solidFill>
                <a:latin typeface="Tempus Sans ITC" pitchFamily="82" charset="0"/>
                <a:ea typeface="Arial Unicode MS" pitchFamily="34" charset="-128"/>
                <a:cs typeface="Arial Unicode MS" pitchFamily="34" charset="-128"/>
              </a:rPr>
              <a:t> </a:t>
            </a:r>
            <a:r>
              <a:rPr lang="en-US" sz="2400" b="1">
                <a:solidFill>
                  <a:srgbClr val="FFFFFF"/>
                </a:solidFill>
                <a:latin typeface="Tempus Sans ITC" pitchFamily="82" charset="0"/>
                <a:ea typeface="Arial Unicode MS" pitchFamily="34" charset="-128"/>
                <a:cs typeface="Arial Unicode MS" pitchFamily="34" charset="-128"/>
              </a:rPr>
              <a:t>		</a:t>
            </a:r>
          </a:p>
        </p:txBody>
      </p:sp>
      <p:sp>
        <p:nvSpPr>
          <p:cNvPr id="1273864" name="Line 7"/>
          <p:cNvSpPr>
            <a:spLocks noChangeShapeType="1"/>
          </p:cNvSpPr>
          <p:nvPr/>
        </p:nvSpPr>
        <p:spPr bwMode="auto">
          <a:xfrm>
            <a:off x="3124200" y="3175"/>
            <a:ext cx="457200" cy="1588"/>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6152" name="Rectangle 8"/>
          <p:cNvSpPr>
            <a:spLocks noChangeArrowheads="1"/>
          </p:cNvSpPr>
          <p:nvPr/>
        </p:nvSpPr>
        <p:spPr bwMode="auto">
          <a:xfrm>
            <a:off x="4686300" y="5334000"/>
            <a:ext cx="2628900" cy="402291"/>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6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a:latin typeface="+mn-lt"/>
                <a:cs typeface="Tahoma" pitchFamily="34" charset="0"/>
              </a:rPr>
              <a:t>Unsatisfactory results !</a:t>
            </a:r>
          </a:p>
        </p:txBody>
      </p:sp>
      <p:sp>
        <p:nvSpPr>
          <p:cNvPr id="1273866" name="Text Box 9"/>
          <p:cNvSpPr txBox="1">
            <a:spLocks noChangeArrowheads="1"/>
          </p:cNvSpPr>
          <p:nvPr/>
        </p:nvSpPr>
        <p:spPr bwMode="auto">
          <a:xfrm rot="1169888">
            <a:off x="7467600" y="309563"/>
            <a:ext cx="1600200" cy="376237"/>
          </a:xfrm>
          <a:prstGeom prst="rect">
            <a:avLst/>
          </a:prstGeom>
          <a:solidFill>
            <a:srgbClr val="FFFF66"/>
          </a:solidFill>
          <a:ln w="9525">
            <a:solidFill>
              <a:schemeClr val="accent2"/>
            </a:solidFill>
            <a:miter lim="800000"/>
            <a:headEnd/>
            <a:tailEnd/>
          </a:ln>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en-US" sz="1800" dirty="0" smtClean="0">
                <a:latin typeface="+mn-lt"/>
              </a:rPr>
              <a:t>Motivation</a:t>
            </a:r>
            <a:r>
              <a:rPr lang="en-US" sz="1800" dirty="0" smtClean="0">
                <a:latin typeface="Arial" charset="0"/>
              </a:rPr>
              <a:t> II</a:t>
            </a:r>
            <a:endParaRPr lang="en-US" sz="1800" dirty="0">
              <a:latin typeface="Arial" charset="0"/>
            </a:endParaRPr>
          </a:p>
        </p:txBody>
      </p:sp>
      <p:sp>
        <p:nvSpPr>
          <p:cNvPr id="2" name="Slide Number Placeholder 1"/>
          <p:cNvSpPr>
            <a:spLocks noGrp="1"/>
          </p:cNvSpPr>
          <p:nvPr>
            <p:ph type="sldNum" sz="quarter" idx="11"/>
          </p:nvPr>
        </p:nvSpPr>
        <p:spPr/>
        <p:txBody>
          <a:bodyPr/>
          <a:lstStyle/>
          <a:p>
            <a:r>
              <a:rPr lang="en-US" altLang="zh-TW" smtClean="0"/>
              <a:t>1: </a:t>
            </a:r>
            <a:fld id="{545167FD-0F14-454E-8F2B-B01C3600A385}" type="slidenum">
              <a:rPr lang="en-US" altLang="zh-TW" smtClean="0"/>
              <a:pPr/>
              <a:t>7</a:t>
            </a:fld>
            <a:endParaRPr lang="en-US" altLang="zh-TW"/>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07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070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additive="repl">
                                        <p:cTn id="14" dur="1" fill="hold">
                                          <p:stCondLst>
                                            <p:cond delay="0"/>
                                          </p:stCondLst>
                                        </p:cTn>
                                        <p:tgtEl>
                                          <p:spTgt spid="6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0709" grpId="0"/>
      <p:bldP spid="8407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Title 1"/>
          <p:cNvSpPr>
            <a:spLocks noGrp="1"/>
          </p:cNvSpPr>
          <p:nvPr>
            <p:ph type="title" idx="4294967295"/>
          </p:nvPr>
        </p:nvSpPr>
        <p:spPr/>
        <p:txBody>
          <a:bodyPr lIns="0" tIns="0" rIns="0" bIns="0"/>
          <a:lstStyle/>
          <a:p>
            <a:pPr eaLnBrk="1" hangingPunct="1"/>
            <a:r>
              <a:rPr lang="en-US" smtClean="0"/>
              <a:t>Strategies for Improving the Results</a:t>
            </a:r>
          </a:p>
        </p:txBody>
      </p:sp>
      <p:sp>
        <p:nvSpPr>
          <p:cNvPr id="3" name="Content Placeholder 2"/>
          <p:cNvSpPr>
            <a:spLocks noGrp="1"/>
          </p:cNvSpPr>
          <p:nvPr>
            <p:ph idx="4294967295"/>
          </p:nvPr>
        </p:nvSpPr>
        <p:spPr/>
        <p:txBody>
          <a:bodyPr lIns="0" tIns="0" rIns="0" bIns="0"/>
          <a:lstStyle/>
          <a:p>
            <a:pPr marL="339725" indent="-339725" defTabSz="457200" eaLnBrk="1" hangingPunct="1">
              <a:lnSpc>
                <a:spcPct val="98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(Pure) Machine Learning Approaches</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Higher Order HMM/CRF?</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Increasing the window size?</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Adding </a:t>
            </a:r>
            <a:r>
              <a:rPr lang="en-US" dirty="0" smtClean="0">
                <a:solidFill>
                  <a:srgbClr val="FF0000"/>
                </a:solidFill>
              </a:rPr>
              <a:t>a lot of </a:t>
            </a:r>
            <a:r>
              <a:rPr lang="en-US" dirty="0" smtClean="0"/>
              <a:t>new features </a:t>
            </a:r>
          </a:p>
          <a:p>
            <a:pPr marL="1196975" lvl="2"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0" dirty="0" smtClean="0"/>
              <a:t>Requires </a:t>
            </a:r>
            <a:r>
              <a:rPr lang="en-US" b="0" dirty="0" smtClean="0">
                <a:solidFill>
                  <a:srgbClr val="FF0000"/>
                </a:solidFill>
              </a:rPr>
              <a:t>a lot of </a:t>
            </a:r>
            <a:r>
              <a:rPr lang="en-US" b="0" dirty="0" smtClean="0"/>
              <a:t>labeled examples</a:t>
            </a:r>
          </a:p>
          <a:p>
            <a:pPr marL="1196975" lvl="2" defTabSz="457200" eaLnBrk="1" hangingPunct="1">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b="0" dirty="0" smtClean="0"/>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What if we only have </a:t>
            </a:r>
            <a:r>
              <a:rPr lang="en-US" dirty="0" smtClean="0">
                <a:solidFill>
                  <a:srgbClr val="FF0000"/>
                </a:solidFill>
              </a:rPr>
              <a:t>a few </a:t>
            </a:r>
            <a:r>
              <a:rPr lang="en-US" dirty="0" smtClean="0"/>
              <a:t>labeled examples?</a:t>
            </a:r>
          </a:p>
          <a:p>
            <a:pPr marL="739775" lvl="1" indent="-282575" defTabSz="457200" eaLnBrk="1" hangingPunct="1">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739775" lvl="1" indent="-282575" defTabSz="457200" eaLnBrk="1" hangingPunct="1">
              <a:buFont typeface="Wingdings" pitchFamily="2" charset="2"/>
              <a:buNone/>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dirty="0" smtClean="0"/>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US" sz="2800" dirty="0" smtClean="0"/>
          </a:p>
          <a:p>
            <a:pPr marL="339725" indent="-33972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Other options? </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Constrain the output to </a:t>
            </a:r>
            <a:r>
              <a:rPr lang="en-US" dirty="0" smtClean="0">
                <a:solidFill>
                  <a:srgbClr val="FF0000"/>
                </a:solidFill>
              </a:rPr>
              <a:t>make sense</a:t>
            </a:r>
          </a:p>
          <a:p>
            <a:pPr marL="739775" lvl="1" indent="-282575" defTabSz="457200" eaLnBrk="1" hangingPunct="1">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dirty="0" smtClean="0"/>
              <a:t>Push the  (simple) model in a direction that </a:t>
            </a:r>
            <a:r>
              <a:rPr lang="en-US" dirty="0" smtClean="0">
                <a:solidFill>
                  <a:srgbClr val="FF0000"/>
                </a:solidFill>
              </a:rPr>
              <a:t>makes sense</a:t>
            </a:r>
            <a:endParaRPr lang="en-US" dirty="0" smtClean="0"/>
          </a:p>
        </p:txBody>
      </p:sp>
      <p:sp>
        <p:nvSpPr>
          <p:cNvPr id="6152" name="Rectangle 8"/>
          <p:cNvSpPr>
            <a:spLocks noChangeArrowheads="1"/>
          </p:cNvSpPr>
          <p:nvPr/>
        </p:nvSpPr>
        <p:spPr bwMode="auto">
          <a:xfrm>
            <a:off x="5334000" y="1828800"/>
            <a:ext cx="3581400" cy="406400"/>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6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a:latin typeface="+mj-lt"/>
              </a:rPr>
              <a:t>Increasing the model complexity</a:t>
            </a:r>
          </a:p>
        </p:txBody>
      </p:sp>
      <p:sp>
        <p:nvSpPr>
          <p:cNvPr id="2" name="Rectangle 8"/>
          <p:cNvSpPr>
            <a:spLocks noChangeArrowheads="1"/>
          </p:cNvSpPr>
          <p:nvPr/>
        </p:nvSpPr>
        <p:spPr bwMode="auto">
          <a:xfrm>
            <a:off x="4343400" y="4060825"/>
            <a:ext cx="4648200" cy="711200"/>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6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a:latin typeface="+mj-lt"/>
              </a:rPr>
              <a:t>Can we keep the </a:t>
            </a:r>
            <a:r>
              <a:rPr lang="en-US" sz="2000" dirty="0">
                <a:solidFill>
                  <a:srgbClr val="FF0000"/>
                </a:solidFill>
                <a:latin typeface="+mj-lt"/>
              </a:rPr>
              <a:t>learned</a:t>
            </a:r>
            <a:r>
              <a:rPr lang="en-US" sz="2000" dirty="0">
                <a:latin typeface="+mj-lt"/>
              </a:rPr>
              <a:t> model simple and still make expressive decisions? </a:t>
            </a:r>
          </a:p>
        </p:txBody>
      </p:sp>
      <p:sp>
        <p:nvSpPr>
          <p:cNvPr id="7" name="Rectangle 8"/>
          <p:cNvSpPr>
            <a:spLocks noChangeArrowheads="1"/>
          </p:cNvSpPr>
          <p:nvPr/>
        </p:nvSpPr>
        <p:spPr bwMode="auto">
          <a:xfrm>
            <a:off x="5333999" y="2336800"/>
            <a:ext cx="3554413" cy="406400"/>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6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a:latin typeface="+mj-lt"/>
              </a:rPr>
              <a:t>Increase difficulty of Learning</a:t>
            </a:r>
          </a:p>
        </p:txBody>
      </p:sp>
      <p:sp>
        <p:nvSpPr>
          <p:cNvPr id="4" name="Slide Number Placeholder 3"/>
          <p:cNvSpPr>
            <a:spLocks noGrp="1"/>
          </p:cNvSpPr>
          <p:nvPr>
            <p:ph type="sldNum" sz="quarter" idx="11"/>
          </p:nvPr>
        </p:nvSpPr>
        <p:spPr/>
        <p:txBody>
          <a:bodyPr/>
          <a:lstStyle/>
          <a:p>
            <a:r>
              <a:rPr lang="en-US" altLang="zh-TW" smtClean="0"/>
              <a:t>1: </a:t>
            </a:r>
            <a:fld id="{545167FD-0F14-454E-8F2B-B01C3600A385}" type="slidenum">
              <a:rPr lang="en-US" altLang="zh-TW" smtClean="0"/>
              <a:pPr/>
              <a:t>8</a:t>
            </a:fld>
            <a:endParaRPr lang="en-US" altLang="zh-TW"/>
          </a:p>
        </p:txBody>
      </p:sp>
    </p:spTree>
    <p:extLst>
      <p:ext uri="{BB962C8B-B14F-4D97-AF65-F5344CB8AC3E}">
        <p14:creationId xmlns:p14="http://schemas.microsoft.com/office/powerpoint/2010/main" val="2410484411"/>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22" presetClass="entr" presetSubtype="1" fill="hold" nodeType="withEffect">
                                  <p:stCondLst>
                                    <p:cond delay="0"/>
                                  </p:stCondLst>
                                  <p:childTnLst>
                                    <p:set>
                                      <p:cBhvr>
                                        <p:cTn id="16" dur="1" fill="hold">
                                          <p:stCondLst>
                                            <p:cond delay="0"/>
                                          </p:stCondLst>
                                        </p:cTn>
                                        <p:tgtEl>
                                          <p:spTgt spid="6152"/>
                                        </p:tgtEl>
                                        <p:attrNameLst>
                                          <p:attrName>style.visibility</p:attrName>
                                        </p:attrNameLst>
                                      </p:cBhvr>
                                      <p:to>
                                        <p:strVal val="visible"/>
                                      </p:to>
                                    </p:set>
                                    <p:animEffect transition="in" filter="wipe(up)">
                                      <p:cBhvr>
                                        <p:cTn id="17" dur="1000"/>
                                        <p:tgtEl>
                                          <p:spTgt spid="6152"/>
                                        </p:tgtEl>
                                      </p:cBhvr>
                                    </p:animEffect>
                                  </p:childTnLst>
                                </p:cTn>
                              </p:par>
                              <p:par>
                                <p:cTn id="18" presetID="22" presetClass="entr" presetSubtype="1"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1000"/>
                                        <p:tgtEl>
                                          <p:spTgt spid="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1"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1000"/>
                                        <p:tgtEl>
                                          <p:spTgt spid="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
                                            <p:txEl>
                                              <p:pRg st="11" end="11"/>
                                            </p:txEl>
                                          </p:spTgt>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2"/>
          <p:cNvSpPr>
            <a:spLocks noGrp="1"/>
          </p:cNvSpPr>
          <p:nvPr>
            <p:ph type="sldNum" sz="quarter" idx="11"/>
          </p:nvPr>
        </p:nvSpPr>
        <p:spPr/>
        <p:txBody>
          <a:bodyPr/>
          <a:lstStyle/>
          <a:p>
            <a:r>
              <a:rPr lang="en-US" altLang="zh-TW"/>
              <a:t>1: </a:t>
            </a:r>
            <a:fld id="{E6C925E3-5A5A-4429-9C01-E92A1E40E5A2}" type="slidenum">
              <a:rPr lang="en-US" altLang="zh-TW"/>
              <a:pPr/>
              <a:t>9</a:t>
            </a:fld>
            <a:endParaRPr lang="en-US" altLang="zh-TW"/>
          </a:p>
        </p:txBody>
      </p:sp>
      <p:sp>
        <p:nvSpPr>
          <p:cNvPr id="1277956" name="Text Box 2"/>
          <p:cNvSpPr txBox="1">
            <a:spLocks noChangeArrowheads="1"/>
          </p:cNvSpPr>
          <p:nvPr/>
        </p:nvSpPr>
        <p:spPr bwMode="auto">
          <a:xfrm>
            <a:off x="152400" y="457200"/>
            <a:ext cx="8991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1pPr>
            <a:lvl2pPr marL="742950" indent="-28575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2pPr>
            <a:lvl3pPr marL="11430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3pPr>
            <a:lvl4pPr marL="16002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4pPr>
            <a:lvl5pPr marL="2057400" indent="-228600" defTabSz="4572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5pPr>
            <a:lvl6pPr marL="25146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6pPr>
            <a:lvl7pPr marL="29718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7pPr>
            <a:lvl8pPr marL="34290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8pPr>
            <a:lvl9pPr marL="3886200" indent="-228600" defTabSz="457200" fontAlgn="base">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pitchFamily="18" charset="0"/>
              </a:defRPr>
            </a:lvl9pPr>
          </a:lstStyle>
          <a:p>
            <a:pPr>
              <a:lnSpc>
                <a:spcPct val="104000"/>
              </a:lnSpc>
              <a:buClr>
                <a:srgbClr val="000000"/>
              </a:buClr>
              <a:buSzPct val="100000"/>
              <a:buFont typeface="Arial" charset="0"/>
              <a:buNone/>
            </a:pPr>
            <a:r>
              <a:rPr lang="en-US" sz="2800">
                <a:solidFill>
                  <a:srgbClr val="000000"/>
                </a:solidFill>
                <a:latin typeface="Arial" charset="0"/>
                <a:ea typeface="Arial Unicode MS" pitchFamily="34" charset="-128"/>
                <a:cs typeface="Arial Unicode MS" pitchFamily="34" charset="-128"/>
              </a:rPr>
              <a:t>Information extraction without </a:t>
            </a:r>
            <a:r>
              <a:rPr lang="en-US" sz="2800">
                <a:solidFill>
                  <a:srgbClr val="FF0000"/>
                </a:solidFill>
                <a:latin typeface="Arial" charset="0"/>
                <a:ea typeface="Arial Unicode MS" pitchFamily="34" charset="-128"/>
                <a:cs typeface="Arial Unicode MS" pitchFamily="34" charset="-128"/>
              </a:rPr>
              <a:t>Prior Knowledge</a:t>
            </a:r>
            <a:endParaRPr lang="en-US" sz="2800">
              <a:solidFill>
                <a:srgbClr val="000000"/>
              </a:solidFill>
              <a:latin typeface="Arial" charset="0"/>
              <a:ea typeface="Arial Unicode MS" pitchFamily="34" charset="-128"/>
              <a:cs typeface="Arial Unicode MS" pitchFamily="34" charset="-128"/>
            </a:endParaRPr>
          </a:p>
        </p:txBody>
      </p:sp>
      <p:grpSp>
        <p:nvGrpSpPr>
          <p:cNvPr id="1277957" name="Group 4"/>
          <p:cNvGrpSpPr>
            <a:grpSpLocks/>
          </p:cNvGrpSpPr>
          <p:nvPr/>
        </p:nvGrpSpPr>
        <p:grpSpPr bwMode="auto">
          <a:xfrm>
            <a:off x="381000" y="3175"/>
            <a:ext cx="8382000" cy="6245225"/>
            <a:chOff x="240" y="2"/>
            <a:chExt cx="5280" cy="3934"/>
          </a:xfrm>
        </p:grpSpPr>
        <p:sp>
          <p:nvSpPr>
            <p:cNvPr id="1277958" name="Rectangle 5"/>
            <p:cNvSpPr>
              <a:spLocks noChangeArrowheads="1"/>
            </p:cNvSpPr>
            <p:nvPr/>
          </p:nvSpPr>
          <p:spPr bwMode="auto">
            <a:xfrm>
              <a:off x="1440" y="1680"/>
              <a:ext cx="4080" cy="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57200">
                <a:spcBef>
                  <a:spcPts val="60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sz="2400" b="1">
                  <a:solidFill>
                    <a:srgbClr val="FF0000"/>
                  </a:solidFill>
                  <a:latin typeface="Tempus Sans ITC" pitchFamily="82" charset="0"/>
                  <a:ea typeface="Arial Unicode MS" pitchFamily="34" charset="-128"/>
                  <a:cs typeface="Arial Unicode MS" pitchFamily="34" charset="-128"/>
                </a:rPr>
                <a:t>Prediction result of a trained HMM</a:t>
              </a:r>
              <a:endParaRPr lang="en-US" sz="1600" b="1" i="1" u="sng">
                <a:solidFill>
                  <a:srgbClr val="008000"/>
                </a:solidFill>
                <a:latin typeface="Tempus Sans ITC" pitchFamily="82" charset="0"/>
                <a:ea typeface="Arial Unicode MS" pitchFamily="34" charset="-128"/>
                <a:cs typeface="Arial Unicode MS" pitchFamily="34" charset="-128"/>
              </a:endParaRP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sz="2000" i="1">
                  <a:solidFill>
                    <a:srgbClr val="008000"/>
                  </a:solidFill>
                  <a:latin typeface="Courier New" pitchFamily="49" charset="0"/>
                  <a:ea typeface="Arial Unicode MS" pitchFamily="34" charset="-128"/>
                  <a:cs typeface="Arial Unicode MS" pitchFamily="34" charset="-128"/>
                </a:rPr>
                <a:t>		</a:t>
              </a:r>
              <a:r>
                <a:rPr lang="en-US">
                  <a:solidFill>
                    <a:srgbClr val="000000"/>
                  </a:solidFill>
                  <a:latin typeface="Tempus Sans ITC" pitchFamily="82" charset="0"/>
                  <a:ea typeface="Arial Unicode MS" pitchFamily="34" charset="-128"/>
                  <a:cs typeface="Arial Unicode MS" pitchFamily="34" charset="-128"/>
                </a:rPr>
                <a:t>Lars Ole Andersen . Program analysis and</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specialization for the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C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Programming language</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  PhD thesis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DIKU , University of Copenhagen , May</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r>
                <a:rPr lang="en-US">
                  <a:solidFill>
                    <a:srgbClr val="000000"/>
                  </a:solidFill>
                  <a:latin typeface="Tempus Sans ITC" pitchFamily="82" charset="0"/>
                  <a:ea typeface="Arial Unicode MS" pitchFamily="34" charset="-128"/>
                  <a:cs typeface="Arial Unicode MS" pitchFamily="34" charset="-128"/>
                </a:rPr>
                <a:t>		1994 .</a:t>
              </a:r>
            </a:p>
            <a:p>
              <a:pPr marL="341313" indent="-341313" defTabSz="457200">
                <a:spcBef>
                  <a:spcPts val="450"/>
                </a:spcBef>
                <a:buClr>
                  <a:srgbClr val="000000"/>
                </a:buClr>
                <a:buSzPct val="100000"/>
                <a:buFont typeface="Times New Roman" pitchFamily="18" charset="0"/>
                <a:buNone/>
                <a:tabLst>
                  <a:tab pos="341313" algn="l"/>
                  <a:tab pos="798513" algn="l"/>
                  <a:tab pos="1255713" algn="l"/>
                  <a:tab pos="1712913" algn="l"/>
                  <a:tab pos="2170113" algn="l"/>
                  <a:tab pos="2627313" algn="l"/>
                  <a:tab pos="3084513" algn="l"/>
                  <a:tab pos="3541713" algn="l"/>
                  <a:tab pos="3998913" algn="l"/>
                  <a:tab pos="4456113" algn="l"/>
                  <a:tab pos="4913313" algn="l"/>
                  <a:tab pos="5370513" algn="l"/>
                  <a:tab pos="5827713" algn="l"/>
                  <a:tab pos="6284913" algn="l"/>
                  <a:tab pos="6742113" algn="l"/>
                  <a:tab pos="7199313" algn="l"/>
                  <a:tab pos="7656513" algn="l"/>
                  <a:tab pos="8113713" algn="l"/>
                  <a:tab pos="8570913" algn="l"/>
                  <a:tab pos="9028113" algn="l"/>
                  <a:tab pos="9485313" algn="l"/>
                </a:tabLst>
              </a:pPr>
              <a:endParaRPr lang="en-US">
                <a:solidFill>
                  <a:srgbClr val="000000"/>
                </a:solidFill>
                <a:latin typeface="Tempus Sans ITC" pitchFamily="82" charset="0"/>
                <a:ea typeface="Arial Unicode MS" pitchFamily="34" charset="-128"/>
                <a:cs typeface="Arial Unicode MS" pitchFamily="34" charset="-128"/>
              </a:endParaRPr>
            </a:p>
          </p:txBody>
        </p:sp>
        <p:sp>
          <p:nvSpPr>
            <p:cNvPr id="1277959" name="Rectangle 6"/>
            <p:cNvSpPr>
              <a:spLocks noChangeArrowheads="1"/>
            </p:cNvSpPr>
            <p:nvPr/>
          </p:nvSpPr>
          <p:spPr bwMode="auto">
            <a:xfrm>
              <a:off x="240" y="1968"/>
              <a:ext cx="1632" cy="1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lstStyle/>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[AUTHOR]</a:t>
              </a:r>
              <a:r>
                <a:rPr lang="en-US" b="1" i="1">
                  <a:solidFill>
                    <a:srgbClr val="008000"/>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[TITLE]</a:t>
              </a:r>
              <a:r>
                <a:rPr lang="en-US" b="1">
                  <a:solidFill>
                    <a:srgbClr val="008000"/>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[EDITOR]</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[BOOKTITLE]</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[TECH-REPORT]</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45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[INSTITUTION]</a:t>
              </a:r>
              <a:r>
                <a:rPr lang="en-US" b="1">
                  <a:solidFill>
                    <a:srgbClr val="FFFFFF"/>
                  </a:solidFill>
                  <a:latin typeface="Tempus Sans ITC" pitchFamily="82" charset="0"/>
                  <a:ea typeface="Arial Unicode MS" pitchFamily="34" charset="-128"/>
                  <a:cs typeface="Arial Unicode MS" pitchFamily="34" charset="-128"/>
                </a:rPr>
                <a:t> 	</a:t>
              </a:r>
            </a:p>
            <a:p>
              <a:pPr marL="341313" indent="-341313" defTabSz="457200">
                <a:spcBef>
                  <a:spcPts val="600"/>
                </a:spcBef>
                <a:buClr>
                  <a:srgbClr val="000000"/>
                </a:buClr>
                <a:buSzPct val="100000"/>
                <a:buFont typeface="Times New Roman" pitchFamily="18" charset="0"/>
                <a:buNone/>
                <a:tabLst>
                  <a:tab pos="341313" algn="l"/>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US" b="1" i="1" u="sng">
                  <a:solidFill>
                    <a:srgbClr val="008000"/>
                  </a:solidFill>
                  <a:latin typeface="Tempus Sans ITC" pitchFamily="82" charset="0"/>
                  <a:ea typeface="Arial Unicode MS" pitchFamily="34" charset="-128"/>
                  <a:cs typeface="Arial Unicode MS" pitchFamily="34" charset="-128"/>
                </a:rPr>
                <a:t>[DATE]</a:t>
              </a:r>
              <a:r>
                <a:rPr lang="en-US" b="1">
                  <a:solidFill>
                    <a:srgbClr val="FFFFFF"/>
                  </a:solidFill>
                  <a:latin typeface="Tempus Sans ITC" pitchFamily="82" charset="0"/>
                  <a:ea typeface="Arial Unicode MS" pitchFamily="34" charset="-128"/>
                  <a:cs typeface="Arial Unicode MS" pitchFamily="34" charset="-128"/>
                </a:rPr>
                <a:t> </a:t>
              </a:r>
              <a:r>
                <a:rPr lang="en-US" sz="2400" b="1">
                  <a:solidFill>
                    <a:srgbClr val="FFFFFF"/>
                  </a:solidFill>
                  <a:latin typeface="Tempus Sans ITC" pitchFamily="82" charset="0"/>
                  <a:ea typeface="Arial Unicode MS" pitchFamily="34" charset="-128"/>
                  <a:cs typeface="Arial Unicode MS" pitchFamily="34" charset="-128"/>
                </a:rPr>
                <a:t>		</a:t>
              </a:r>
            </a:p>
          </p:txBody>
        </p:sp>
        <p:grpSp>
          <p:nvGrpSpPr>
            <p:cNvPr id="1277960" name="Group 7"/>
            <p:cNvGrpSpPr>
              <a:grpSpLocks/>
            </p:cNvGrpSpPr>
            <p:nvPr/>
          </p:nvGrpSpPr>
          <p:grpSpPr bwMode="auto">
            <a:xfrm>
              <a:off x="1872" y="2"/>
              <a:ext cx="2640" cy="3358"/>
              <a:chOff x="1872" y="2"/>
              <a:chExt cx="2640" cy="3358"/>
            </a:xfrm>
          </p:grpSpPr>
          <p:sp>
            <p:nvSpPr>
              <p:cNvPr id="1277961" name="Oval 8"/>
              <p:cNvSpPr>
                <a:spLocks noChangeArrowheads="1"/>
              </p:cNvSpPr>
              <p:nvPr/>
            </p:nvSpPr>
            <p:spPr bwMode="auto">
              <a:xfrm>
                <a:off x="2976" y="1968"/>
                <a:ext cx="288" cy="240"/>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277962" name="Line 9"/>
              <p:cNvSpPr>
                <a:spLocks noChangeShapeType="1"/>
              </p:cNvSpPr>
              <p:nvPr/>
            </p:nvSpPr>
            <p:spPr bwMode="auto">
              <a:xfrm>
                <a:off x="4224" y="2208"/>
                <a:ext cx="288" cy="1"/>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277963" name="Oval 10"/>
              <p:cNvSpPr>
                <a:spLocks noChangeArrowheads="1"/>
              </p:cNvSpPr>
              <p:nvPr/>
            </p:nvSpPr>
            <p:spPr bwMode="auto">
              <a:xfrm>
                <a:off x="1872" y="2784"/>
                <a:ext cx="288" cy="336"/>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277964" name="Oval 11"/>
              <p:cNvSpPr>
                <a:spLocks noChangeArrowheads="1"/>
              </p:cNvSpPr>
              <p:nvPr/>
            </p:nvSpPr>
            <p:spPr bwMode="auto">
              <a:xfrm>
                <a:off x="3888" y="3024"/>
                <a:ext cx="288" cy="336"/>
              </a:xfrm>
              <a:prstGeom prst="ellipse">
                <a:avLst/>
              </a:prstGeom>
              <a:noFill/>
              <a:ln w="2232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a:buClr>
                    <a:srgbClr val="000000"/>
                  </a:buClr>
                  <a:buSzPct val="100000"/>
                  <a:buFont typeface="Times New Roman" pitchFamily="18" charset="0"/>
                  <a:buNone/>
                </a:pPr>
                <a:endParaRPr lang="en-US" sz="2400">
                  <a:solidFill>
                    <a:schemeClr val="bg1"/>
                  </a:solidFill>
                  <a:latin typeface="Times New Roman" pitchFamily="18" charset="0"/>
                </a:endParaRPr>
              </a:p>
            </p:txBody>
          </p:sp>
          <p:sp>
            <p:nvSpPr>
              <p:cNvPr id="1277965" name="Line 12"/>
              <p:cNvSpPr>
                <a:spLocks noChangeShapeType="1"/>
              </p:cNvSpPr>
              <p:nvPr/>
            </p:nvSpPr>
            <p:spPr bwMode="auto">
              <a:xfrm>
                <a:off x="3024" y="2400"/>
                <a:ext cx="288" cy="1"/>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277966" name="Line 13"/>
              <p:cNvSpPr>
                <a:spLocks noChangeShapeType="1"/>
              </p:cNvSpPr>
              <p:nvPr/>
            </p:nvSpPr>
            <p:spPr bwMode="auto">
              <a:xfrm>
                <a:off x="4176" y="3264"/>
                <a:ext cx="288" cy="1"/>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277967" name="Line 14"/>
              <p:cNvSpPr>
                <a:spLocks noChangeShapeType="1"/>
              </p:cNvSpPr>
              <p:nvPr/>
            </p:nvSpPr>
            <p:spPr bwMode="auto">
              <a:xfrm flipV="1">
                <a:off x="2880" y="2832"/>
                <a:ext cx="680" cy="10"/>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277968" name="Line 15"/>
              <p:cNvSpPr>
                <a:spLocks noChangeShapeType="1"/>
              </p:cNvSpPr>
              <p:nvPr/>
            </p:nvSpPr>
            <p:spPr bwMode="auto">
              <a:xfrm>
                <a:off x="1968" y="2"/>
                <a:ext cx="288" cy="1"/>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grpSp>
      </p:grpSp>
      <p:sp>
        <p:nvSpPr>
          <p:cNvPr id="1277970" name="Line 17"/>
          <p:cNvSpPr>
            <a:spLocks noChangeShapeType="1"/>
          </p:cNvSpPr>
          <p:nvPr/>
        </p:nvSpPr>
        <p:spPr bwMode="auto">
          <a:xfrm>
            <a:off x="3048000" y="4114800"/>
            <a:ext cx="457200" cy="1588"/>
          </a:xfrm>
          <a:prstGeom prst="line">
            <a:avLst/>
          </a:prstGeom>
          <a:noFill/>
          <a:ln w="12600">
            <a:solidFill>
              <a:srgbClr val="FF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1277971" name="Text Box 3"/>
          <p:cNvSpPr txBox="1">
            <a:spLocks noChangeArrowheads="1"/>
          </p:cNvSpPr>
          <p:nvPr/>
        </p:nvSpPr>
        <p:spPr bwMode="auto">
          <a:xfrm>
            <a:off x="533400" y="1127125"/>
            <a:ext cx="8305800" cy="1158875"/>
          </a:xfrm>
          <a:prstGeom prst="rect">
            <a:avLst/>
          </a:prstGeom>
          <a:noFill/>
          <a:ln w="9360">
            <a:solidFill>
              <a:srgbClr val="0033CC"/>
            </a:solidFill>
            <a:round/>
            <a:headEnd/>
            <a:tailEnd/>
          </a:ln>
          <a:extLst>
            <a:ext uri="{909E8E84-426E-40DD-AFC4-6F175D3DCCD1}">
              <a14:hiddenFill xmlns:a14="http://schemas.microsoft.com/office/drawing/2010/main">
                <a:solidFill>
                  <a:srgbClr val="FFFFFF"/>
                </a:solidFill>
              </a14:hiddenFill>
            </a:ext>
          </a:extLst>
        </p:spPr>
        <p:txBody>
          <a:bodyPr lIns="90000" tIns="46800" rIns="90000" bIns="46800"/>
          <a:lstStyle>
            <a:lvl1pPr marL="457200" indent="-4572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1pPr>
            <a:lvl2pPr marL="742950" indent="-28575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2pPr>
            <a:lvl3pPr marL="11430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3pPr>
            <a:lvl4pPr marL="16002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4pPr>
            <a:lvl5pPr marL="2057400" indent="-228600" defTabSz="4572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5pPr>
            <a:lvl6pPr marL="25146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6pPr>
            <a:lvl7pPr marL="29718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7pPr>
            <a:lvl8pPr marL="34290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8pPr>
            <a:lvl9pPr marL="3886200" indent="-228600" defTabSz="457200" fontAlgn="base">
              <a:spcBef>
                <a:spcPct val="0"/>
              </a:spcBef>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Times New Roman" pitchFamily="18" charset="0"/>
              </a:defRPr>
            </a:lvl9pPr>
          </a:lstStyle>
          <a:p>
            <a:pPr>
              <a:lnSpc>
                <a:spcPct val="98000"/>
              </a:lnSpc>
              <a:spcBef>
                <a:spcPts val="600"/>
              </a:spcBef>
              <a:buClr>
                <a:srgbClr val="000000"/>
              </a:buClr>
              <a:buSzPct val="75000"/>
              <a:buFont typeface="Wingdings" pitchFamily="2" charset="2"/>
              <a:buNone/>
            </a:pPr>
            <a:r>
              <a:rPr lang="en-US" b="1">
                <a:solidFill>
                  <a:srgbClr val="000000"/>
                </a:solidFill>
                <a:latin typeface="Tempus Sans ITC" pitchFamily="82" charset="0"/>
                <a:ea typeface="Arial Unicode MS" pitchFamily="34" charset="-128"/>
                <a:cs typeface="Arial Unicode MS" pitchFamily="34" charset="-128"/>
              </a:rPr>
              <a:t>Lars Ole Andersen . Program analysis and specialization for the 	C Programming language.  PhD thesis. DIKU , University of Copenhagen, May 1994 .</a:t>
            </a:r>
          </a:p>
        </p:txBody>
      </p:sp>
      <p:sp>
        <p:nvSpPr>
          <p:cNvPr id="20" name="Rectangle 8"/>
          <p:cNvSpPr>
            <a:spLocks noChangeArrowheads="1"/>
          </p:cNvSpPr>
          <p:nvPr/>
        </p:nvSpPr>
        <p:spPr bwMode="auto">
          <a:xfrm>
            <a:off x="2971800" y="5855634"/>
            <a:ext cx="4356536" cy="402291"/>
          </a:xfrm>
          <a:prstGeom prst="rect">
            <a:avLst/>
          </a:prstGeom>
          <a:solidFill>
            <a:srgbClr val="FFFFCC"/>
          </a:solidFill>
          <a:ln w="9360">
            <a:solidFill>
              <a:srgbClr val="FF9900"/>
            </a:solidFill>
            <a:miter lim="800000"/>
            <a:headEnd/>
            <a:tailEnd/>
          </a:ln>
        </p:spPr>
        <p:txBody>
          <a:bodyPr wrap="square" lIns="90000" tIns="46800" rIns="90000" bIns="46800">
            <a:spAutoFit/>
          </a:bodyPr>
          <a:lstStyle/>
          <a:p>
            <a:pPr defTabSz="457200">
              <a:spcBef>
                <a:spcPts val="600"/>
              </a:spcBef>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000" dirty="0" smtClean="0">
                <a:latin typeface="+mj-lt"/>
                <a:cs typeface="Tahoma" pitchFamily="34" charset="0"/>
              </a:rPr>
              <a:t>Many “</a:t>
            </a:r>
            <a:r>
              <a:rPr lang="en-US" sz="2000" dirty="0" smtClean="0">
                <a:solidFill>
                  <a:srgbClr val="FF0000"/>
                </a:solidFill>
                <a:latin typeface="+mj-lt"/>
                <a:cs typeface="Tahoma" pitchFamily="34" charset="0"/>
              </a:rPr>
              <a:t>natural constraints</a:t>
            </a:r>
            <a:r>
              <a:rPr lang="en-US" sz="2000" dirty="0" smtClean="0">
                <a:latin typeface="+mj-lt"/>
                <a:cs typeface="Tahoma" pitchFamily="34" charset="0"/>
              </a:rPr>
              <a:t>” are violated </a:t>
            </a:r>
            <a:endParaRPr lang="en-US" sz="2000" dirty="0">
              <a:latin typeface="+mj-lt"/>
              <a:cs typeface="Tahoma"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fill="hold" nodeType="withEffect">
                                  <p:stCondLst>
                                    <p:cond delay="0"/>
                                  </p:stCondLst>
                                  <p:childTnLst>
                                    <p:set>
                                      <p:cBhvr additive="repl">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348"/>
  <p:tag name="DEFAULTHEIGHT" val="200"/>
  <p:tag name="FIRSTDANR@YOZKPGTFUVWXY5MI" val="2971"/>
  <p:tag name="FIRSTDANR@EKFAUQOFUVWYY57I" val="3619"/>
  <p:tag name="DEFAULTDISPLAYSOURCE" val="\documentclass{article}\pagestyle{empty}&#10;\begin{document}&#10;&#10;\end{document}&#10;"/>
  <p:tag name="EMBEDFONTS" val="1"/>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pagestyle{empty}&#10;\begin{document}&#10;$\max_y \log P(x,y) -\sum_{k=1}^m \rho_i d(y,1_{C_k(x)})$&#10;\end{document}&#10;"/>
  <p:tag name="FILENAME" val="TP_tmp"/>
  <p:tag name="FORMAT" val="emf"/>
  <p:tag name="RES" val="1200"/>
  <p:tag name="BLEND" val="0"/>
  <p:tag name="TRANSPARENT" val="0"/>
  <p:tag name="TBUG" val="0"/>
  <p:tag name="ALLOWFS" val="0"/>
  <p:tag name="ORIGWIDTH" val="168"/>
  <p:tag name="PICTUREFILESIZE" val="12640"/>
</p:tagLst>
</file>

<file path=ppt/tags/tag3.xml><?xml version="1.0" encoding="utf-8"?>
<p:tagLst xmlns:a="http://schemas.openxmlformats.org/drawingml/2006/main" xmlns:r="http://schemas.openxmlformats.org/officeDocument/2006/relationships" xmlns:p="http://schemas.openxmlformats.org/presentationml/2006/main">
  <p:tag name="TIMING" val="|50.6|8.9|1.7|3.9|18.7|15.3|4.5"/>
</p:tagLst>
</file>

<file path=ppt/tags/tag4.xml><?xml version="1.0" encoding="utf-8"?>
<p:tagLst xmlns:a="http://schemas.openxmlformats.org/drawingml/2006/main" xmlns:r="http://schemas.openxmlformats.org/officeDocument/2006/relationships" xmlns:p="http://schemas.openxmlformats.org/presentationml/2006/main">
  <p:tag name="TIMING" val="|50.6|8.9|1.7|3.9|18.7|15.3|4.5"/>
</p:tagLst>
</file>

<file path=ppt/tags/tag5.xml><?xml version="1.0" encoding="utf-8"?>
<p:tagLst xmlns:a="http://schemas.openxmlformats.org/drawingml/2006/main" xmlns:r="http://schemas.openxmlformats.org/officeDocument/2006/relationships" xmlns:p="http://schemas.openxmlformats.org/presentationml/2006/main">
  <p:tag name="TIMING" val="|50.6|8.9|1.7|3.9|18.7|15.3|4.5"/>
</p:tagLst>
</file>

<file path=ppt/tags/tag6.xml><?xml version="1.0" encoding="utf-8"?>
<p:tagLst xmlns:a="http://schemas.openxmlformats.org/drawingml/2006/main" xmlns:r="http://schemas.openxmlformats.org/officeDocument/2006/relationships" xmlns:p="http://schemas.openxmlformats.org/presentationml/2006/main">
  <p:tag name="TIMING" val="|50.6|8.9|1.7|3.9|18.7|15.3|4.5"/>
</p:tagLst>
</file>

<file path=ppt/tags/tag7.xml><?xml version="1.0" encoding="utf-8"?>
<p:tagLst xmlns:a="http://schemas.openxmlformats.org/drawingml/2006/main" xmlns:r="http://schemas.openxmlformats.org/officeDocument/2006/relationships" xmlns:p="http://schemas.openxmlformats.org/presentationml/2006/main">
  <p:tag name="TIMING" val="|50.6|8.9|1.7|3.9|18.7|15.3|4.5"/>
</p:tagLst>
</file>

<file path=ppt/tags/tag8.xml><?xml version="1.0" encoding="utf-8"?>
<p:tagLst xmlns:a="http://schemas.openxmlformats.org/drawingml/2006/main" xmlns:r="http://schemas.openxmlformats.org/officeDocument/2006/relationships" xmlns:p="http://schemas.openxmlformats.org/presentationml/2006/main">
  <p:tag name="TIMING" val="|50.6|8.9|1.7|3.9|18.7|15.3|4.5"/>
</p:tagLst>
</file>

<file path=ppt/theme/theme1.xml><?xml version="1.0" encoding="utf-8"?>
<a:theme xmlns:a="http://schemas.openxmlformats.org/drawingml/2006/main" name="vasin_CCG">
  <a:themeElements>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fontScheme name="vasin_CCG">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sin_CCG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vasin_CCG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vasin_CCG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vasin_CCG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vasin_CCG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vasin_CCG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vasin_CCG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vasin_CCG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vasin_CCG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vasin_CCG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vasin_CCG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vasin_CCG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42951</TotalTime>
  <Words>3367</Words>
  <Application>Microsoft Office PowerPoint</Application>
  <PresentationFormat>On-screen Show (4:3)</PresentationFormat>
  <Paragraphs>629</Paragraphs>
  <Slides>30</Slides>
  <Notes>17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Arial</vt:lpstr>
      <vt:lpstr>Times New Roman</vt:lpstr>
      <vt:lpstr>Tempus Sans ITC</vt:lpstr>
      <vt:lpstr>cmsy10</vt:lpstr>
      <vt:lpstr>cmmi10</vt:lpstr>
      <vt:lpstr>Courier New</vt:lpstr>
      <vt:lpstr>Century Gothic</vt:lpstr>
      <vt:lpstr>Symbol</vt:lpstr>
      <vt:lpstr>Georgia</vt:lpstr>
      <vt:lpstr>Wingdings</vt:lpstr>
      <vt:lpstr>Calibri</vt:lpstr>
      <vt:lpstr>Tahoma</vt:lpstr>
      <vt:lpstr>Arial Unicode MS</vt:lpstr>
      <vt:lpstr>Cambria Math</vt:lpstr>
      <vt:lpstr>vasin_CCG</vt:lpstr>
      <vt:lpstr>Part 1: introduction</vt:lpstr>
      <vt:lpstr>This Tutorial: Constrained Conditional Models</vt:lpstr>
      <vt:lpstr>Three Ideas Underlying Constrained Conditional Models</vt:lpstr>
      <vt:lpstr>Pipeline</vt:lpstr>
      <vt:lpstr>Inference with General Constraint Structure [Roth&amp;Yih’04,07] Recognizing Entities and Relations </vt:lpstr>
      <vt:lpstr>Task of Interests: Structured Output</vt:lpstr>
      <vt:lpstr>PowerPoint Presentation</vt:lpstr>
      <vt:lpstr>Strategies for Improving the Results</vt:lpstr>
      <vt:lpstr>PowerPoint Presentation</vt:lpstr>
      <vt:lpstr> Examples of Constraints </vt:lpstr>
      <vt:lpstr>PowerPoint Presentation</vt:lpstr>
      <vt:lpstr>Problem Setting</vt:lpstr>
      <vt:lpstr>Constrained Conditional Models</vt:lpstr>
      <vt:lpstr>What is a Constrained Conditional Model?</vt:lpstr>
      <vt:lpstr>Examples: CCM Formulations</vt:lpstr>
      <vt:lpstr>Context (1): There are Many Formalisms </vt:lpstr>
      <vt:lpstr>Constrained Conditional Models: Probabilistic Justification</vt:lpstr>
      <vt:lpstr>Structured Prediction: Inference</vt:lpstr>
      <vt:lpstr>Structured Prediction: Learning</vt:lpstr>
      <vt:lpstr>Structured Prediction: Learning</vt:lpstr>
      <vt:lpstr>Structured Prediction: Learning Algorithm</vt:lpstr>
      <vt:lpstr>Structured Prediction: Learning Algorithm</vt:lpstr>
      <vt:lpstr>Structured Prediction: Learning Algorithm</vt:lpstr>
      <vt:lpstr>Structured Prediction: Learning Algorithm</vt:lpstr>
      <vt:lpstr>Examples: CCM Formulations</vt:lpstr>
      <vt:lpstr>Context (3) : Constrained Conditional Models</vt:lpstr>
      <vt:lpstr>Features Versus Constraints in CCMs</vt:lpstr>
      <vt:lpstr>Role of Constraints: Encoding Prior Knowledge</vt:lpstr>
      <vt:lpstr>Constrained Conditional Models—Before a Summary</vt:lpstr>
      <vt:lpstr>Constrained Conditional Models – 1st Summary </vt:lpstr>
    </vt:vector>
  </TitlesOfParts>
  <Company>UIUC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CCMs</dc:title>
  <dc:subject>Talk at CMU, April 2010</dc:subject>
  <dc:creator>Dan Roth</dc:creator>
  <cp:lastModifiedBy>Roth, Dan</cp:lastModifiedBy>
  <cp:revision>547</cp:revision>
  <dcterms:created xsi:type="dcterms:W3CDTF">2004-04-28T22:21:11Z</dcterms:created>
  <dcterms:modified xsi:type="dcterms:W3CDTF">2013-09-29T00:57:56Z</dcterms:modified>
</cp:coreProperties>
</file>