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9" r:id="rId1"/>
  </p:sldMasterIdLst>
  <p:notesMasterIdLst>
    <p:notesMasterId r:id="rId13"/>
  </p:notesMasterIdLst>
  <p:handoutMasterIdLst>
    <p:handoutMasterId r:id="rId14"/>
  </p:handoutMasterIdLst>
  <p:sldIdLst>
    <p:sldId id="256" r:id="rId2"/>
    <p:sldId id="784" r:id="rId3"/>
    <p:sldId id="800" r:id="rId4"/>
    <p:sldId id="786" r:id="rId5"/>
    <p:sldId id="788" r:id="rId6"/>
    <p:sldId id="801" r:id="rId7"/>
    <p:sldId id="789" r:id="rId8"/>
    <p:sldId id="799" r:id="rId9"/>
    <p:sldId id="793" r:id="rId10"/>
    <p:sldId id="790" r:id="rId11"/>
    <p:sldId id="794" r:id="rId12"/>
  </p:sldIdLst>
  <p:sldSz cx="9144000" cy="6858000" type="screen4x3"/>
  <p:notesSz cx="9601200" cy="7315200"/>
  <p:embeddedFontLst>
    <p:embeddedFont>
      <p:font typeface="Calibri" panose="020F0502020204030204" pitchFamily="34" charset="0"/>
      <p:regular r:id="rId15"/>
      <p:bold r:id="rId16"/>
      <p:italic r:id="rId17"/>
      <p:boldItalic r:id="rId18"/>
    </p:embeddedFont>
    <p:embeddedFont>
      <p:font typeface="Tempus Sans ITC" panose="04020404030D07020202" pitchFamily="82" charset="0"/>
      <p:regular r:id="rId19"/>
    </p:embeddedFont>
    <p:embeddedFont>
      <p:font typeface="Arial Unicode MS" panose="020B0604020202020204" pitchFamily="34" charset="-128"/>
      <p:regular r:id="rId20"/>
    </p:embeddedFont>
  </p:embeddedFontLst>
  <p:custDataLst>
    <p:tags r:id="rId21"/>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FFCC"/>
    <a:srgbClr val="FF0000"/>
    <a:srgbClr val="008000"/>
    <a:srgbClr val="00FF00"/>
    <a:srgbClr val="FFFF66"/>
    <a:srgbClr val="FFFF99"/>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5" autoAdjust="0"/>
    <p:restoredTop sz="86400" autoAdjust="0"/>
  </p:normalViewPr>
  <p:slideViewPr>
    <p:cSldViewPr>
      <p:cViewPr>
        <p:scale>
          <a:sx n="70" d="100"/>
          <a:sy n="70" d="100"/>
        </p:scale>
        <p:origin x="-1140" y="174"/>
      </p:cViewPr>
      <p:guideLst>
        <p:guide orient="horz" pos="2160"/>
        <p:guide pos="2880"/>
      </p:guideLst>
    </p:cSldViewPr>
  </p:slideViewPr>
  <p:outlineViewPr>
    <p:cViewPr>
      <p:scale>
        <a:sx n="33" d="100"/>
        <a:sy n="33" d="100"/>
      </p:scale>
      <p:origin x="0" y="5010"/>
    </p:cViewPr>
  </p:outlineViewPr>
  <p:notesTextViewPr>
    <p:cViewPr>
      <p:scale>
        <a:sx n="100" d="100"/>
        <a:sy n="100" d="100"/>
      </p:scale>
      <p:origin x="0" y="0"/>
    </p:cViewPr>
  </p:notesTextViewPr>
  <p:sorterViewPr>
    <p:cViewPr>
      <p:scale>
        <a:sx n="66" d="100"/>
        <a:sy n="66" d="100"/>
      </p:scale>
      <p:origin x="0" y="5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082" name="Rectangle 2"/>
          <p:cNvSpPr>
            <a:spLocks noGrp="1" noChangeArrowheads="1"/>
          </p:cNvSpPr>
          <p:nvPr>
            <p:ph type="hdr" sz="quarter"/>
          </p:nvPr>
        </p:nvSpPr>
        <p:spPr bwMode="auto">
          <a:xfrm>
            <a:off x="0" y="0"/>
            <a:ext cx="41608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smtClean="0">
                <a:latin typeface="Times New Roman" pitchFamily="18" charset="0"/>
                <a:cs typeface="Arial" pitchFamily="34" charset="0"/>
              </a:defRPr>
            </a:lvl1pPr>
          </a:lstStyle>
          <a:p>
            <a:pPr>
              <a:defRPr/>
            </a:pPr>
            <a:endParaRPr lang="en-US"/>
          </a:p>
        </p:txBody>
      </p:sp>
      <p:sp>
        <p:nvSpPr>
          <p:cNvPr id="686083" name="Rectangle 3"/>
          <p:cNvSpPr>
            <a:spLocks noGrp="1" noChangeArrowheads="1"/>
          </p:cNvSpPr>
          <p:nvPr>
            <p:ph type="dt" sz="quarter" idx="1"/>
          </p:nvPr>
        </p:nvSpPr>
        <p:spPr bwMode="auto">
          <a:xfrm>
            <a:off x="5438775" y="0"/>
            <a:ext cx="41608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smtClean="0">
                <a:latin typeface="Times New Roman" pitchFamily="18" charset="0"/>
                <a:cs typeface="Arial" pitchFamily="34" charset="0"/>
              </a:defRPr>
            </a:lvl1pPr>
          </a:lstStyle>
          <a:p>
            <a:pPr>
              <a:defRPr/>
            </a:pPr>
            <a:endParaRPr lang="en-US"/>
          </a:p>
        </p:txBody>
      </p:sp>
      <p:sp>
        <p:nvSpPr>
          <p:cNvPr id="686084" name="Rectangle 4"/>
          <p:cNvSpPr>
            <a:spLocks noGrp="1" noChangeArrowheads="1"/>
          </p:cNvSpPr>
          <p:nvPr>
            <p:ph type="ftr" sz="quarter" idx="2"/>
          </p:nvPr>
        </p:nvSpPr>
        <p:spPr bwMode="auto">
          <a:xfrm>
            <a:off x="0" y="6948488"/>
            <a:ext cx="41608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smtClean="0">
                <a:latin typeface="Times New Roman" pitchFamily="18" charset="0"/>
                <a:cs typeface="Arial" pitchFamily="34" charset="0"/>
              </a:defRPr>
            </a:lvl1pPr>
          </a:lstStyle>
          <a:p>
            <a:pPr>
              <a:defRPr/>
            </a:pPr>
            <a:endParaRPr lang="en-US"/>
          </a:p>
        </p:txBody>
      </p:sp>
      <p:sp>
        <p:nvSpPr>
          <p:cNvPr id="686085" name="Rectangle 5"/>
          <p:cNvSpPr>
            <a:spLocks noGrp="1" noChangeArrowheads="1"/>
          </p:cNvSpPr>
          <p:nvPr>
            <p:ph type="sldNum" sz="quarter" idx="3"/>
          </p:nvPr>
        </p:nvSpPr>
        <p:spPr bwMode="auto">
          <a:xfrm>
            <a:off x="5438775" y="6948488"/>
            <a:ext cx="41608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smtClean="0">
                <a:latin typeface="Times New Roman" pitchFamily="18" charset="0"/>
                <a:cs typeface="Arial" pitchFamily="34" charset="0"/>
              </a:defRPr>
            </a:lvl1pPr>
          </a:lstStyle>
          <a:p>
            <a:pPr>
              <a:defRPr/>
            </a:pPr>
            <a:fld id="{32464AAE-6B06-4255-8B4A-A9E2D9B0400D}" type="slidenum">
              <a:rPr lang="en-US"/>
              <a:pPr>
                <a:defRPr/>
              </a:pPr>
              <a:t>‹#›</a:t>
            </a:fld>
            <a:endParaRPr lang="en-US"/>
          </a:p>
        </p:txBody>
      </p:sp>
    </p:spTree>
    <p:extLst>
      <p:ext uri="{BB962C8B-B14F-4D97-AF65-F5344CB8AC3E}">
        <p14:creationId xmlns:p14="http://schemas.microsoft.com/office/powerpoint/2010/main" val="31353016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41608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smtClean="0">
                <a:latin typeface="Times New Roman" pitchFamily="18" charset="0"/>
                <a:cs typeface="Arial" pitchFamily="34" charset="0"/>
              </a:defRPr>
            </a:lvl1pPr>
          </a:lstStyle>
          <a:p>
            <a:pPr>
              <a:defRPr/>
            </a:pPr>
            <a:endParaRPr lang="en-US"/>
          </a:p>
        </p:txBody>
      </p:sp>
      <p:sp>
        <p:nvSpPr>
          <p:cNvPr id="10243" name="Rectangle 3"/>
          <p:cNvSpPr>
            <a:spLocks noGrp="1" noChangeArrowheads="1"/>
          </p:cNvSpPr>
          <p:nvPr>
            <p:ph type="dt" idx="1"/>
          </p:nvPr>
        </p:nvSpPr>
        <p:spPr bwMode="auto">
          <a:xfrm>
            <a:off x="5440363" y="0"/>
            <a:ext cx="4160837"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smtClean="0">
                <a:latin typeface="Times New Roman" pitchFamily="18" charset="0"/>
                <a:cs typeface="Arial" pitchFamily="34" charset="0"/>
              </a:defRPr>
            </a:lvl1pPr>
          </a:lstStyle>
          <a:p>
            <a:pPr>
              <a:defRPr/>
            </a:pPr>
            <a:endParaRPr lang="en-US"/>
          </a:p>
        </p:txBody>
      </p:sp>
      <p:sp>
        <p:nvSpPr>
          <p:cNvPr id="20484" name="Rectangle 4"/>
          <p:cNvSpPr>
            <a:spLocks noGrp="1" noRot="1" noChangeAspect="1" noChangeArrowheads="1" noTextEdit="1"/>
          </p:cNvSpPr>
          <p:nvPr>
            <p:ph type="sldImg" idx="2"/>
          </p:nvPr>
        </p:nvSpPr>
        <p:spPr bwMode="auto">
          <a:xfrm>
            <a:off x="2971800" y="549275"/>
            <a:ext cx="3657600" cy="27432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1279525" y="3475038"/>
            <a:ext cx="7042150" cy="329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6950075"/>
            <a:ext cx="41608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smtClean="0">
                <a:latin typeface="Times New Roman" pitchFamily="18" charset="0"/>
                <a:cs typeface="Arial" pitchFamily="34" charset="0"/>
              </a:defRPr>
            </a:lvl1pPr>
          </a:lstStyle>
          <a:p>
            <a:pPr>
              <a:defRPr/>
            </a:pPr>
            <a:endParaRPr lang="en-US"/>
          </a:p>
        </p:txBody>
      </p:sp>
      <p:sp>
        <p:nvSpPr>
          <p:cNvPr id="10247" name="Rectangle 7"/>
          <p:cNvSpPr>
            <a:spLocks noGrp="1" noChangeArrowheads="1"/>
          </p:cNvSpPr>
          <p:nvPr>
            <p:ph type="sldNum" sz="quarter" idx="5"/>
          </p:nvPr>
        </p:nvSpPr>
        <p:spPr bwMode="auto">
          <a:xfrm>
            <a:off x="5440363" y="6950075"/>
            <a:ext cx="4160837"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smtClean="0">
                <a:latin typeface="Times New Roman" pitchFamily="18" charset="0"/>
                <a:cs typeface="Arial" pitchFamily="34" charset="0"/>
              </a:defRPr>
            </a:lvl1pPr>
          </a:lstStyle>
          <a:p>
            <a:pPr>
              <a:defRPr/>
            </a:pPr>
            <a:fld id="{0CB8E87E-DA15-4D35-BB48-CCC2830AAD08}" type="slidenum">
              <a:rPr lang="en-US"/>
              <a:pPr>
                <a:defRPr/>
              </a:pPr>
              <a:t>‹#›</a:t>
            </a:fld>
            <a:endParaRPr lang="en-US"/>
          </a:p>
        </p:txBody>
      </p:sp>
    </p:spTree>
    <p:extLst>
      <p:ext uri="{BB962C8B-B14F-4D97-AF65-F5344CB8AC3E}">
        <p14:creationId xmlns:p14="http://schemas.microsoft.com/office/powerpoint/2010/main" val="16791390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86FECB1A-4510-4F3C-AE1D-1BBAF8D6F74A}" type="slidenum">
              <a:rPr lang="en-US">
                <a:latin typeface="Times New Roman" pitchFamily="18" charset="0"/>
              </a:rPr>
              <a:pPr eaLnBrk="1" hangingPunct="1"/>
              <a:t>1</a:t>
            </a:fld>
            <a:endParaRPr lang="en-US">
              <a:latin typeface="Times New Roman" pitchFamily="18"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34DEE296-4340-46F3-B6AE-1D9556CB29E4}" type="slidenum">
              <a:rPr lang="en-US">
                <a:latin typeface="Times New Roman" pitchFamily="18" charset="0"/>
              </a:rPr>
              <a:pPr eaLnBrk="1" hangingPunct="1"/>
              <a:t>11</a:t>
            </a:fld>
            <a:endParaRPr lang="en-US">
              <a:latin typeface="Times New Roman" pitchFamily="18" charset="0"/>
            </a:endParaRPr>
          </a:p>
        </p:txBody>
      </p:sp>
      <p:sp>
        <p:nvSpPr>
          <p:cNvPr id="31747"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3E840515-0B54-4C0E-B231-7B30CDD1CB27}" type="slidenum">
              <a:rPr lang="en-US" sz="1300">
                <a:latin typeface="Times New Roman" pitchFamily="18" charset="0"/>
              </a:rPr>
              <a:pPr algn="r" eaLnBrk="1" hangingPunct="1"/>
              <a:t>11</a:t>
            </a:fld>
            <a:endParaRPr lang="en-US" sz="1300">
              <a:latin typeface="Times New Roman" pitchFamily="18" charset="0"/>
            </a:endParaRPr>
          </a:p>
        </p:txBody>
      </p:sp>
      <p:sp>
        <p:nvSpPr>
          <p:cNvPr id="31748" name="Rectangle 2"/>
          <p:cNvSpPr>
            <a:spLocks noGrp="1" noRot="1" noChangeAspect="1" noChangeArrowheads="1" noTextEdit="1"/>
          </p:cNvSpPr>
          <p:nvPr>
            <p:ph type="sldImg"/>
          </p:nvPr>
        </p:nvSpPr>
        <p:spPr>
          <a:xfrm>
            <a:off x="2973388" y="549275"/>
            <a:ext cx="3652837" cy="2740025"/>
          </a:xfrm>
          <a:ln/>
        </p:spPr>
      </p:sp>
      <p:sp>
        <p:nvSpPr>
          <p:cNvPr id="31749" name="Rectangle 3"/>
          <p:cNvSpPr>
            <a:spLocks noGrp="1" noChangeArrowheads="1"/>
          </p:cNvSpPr>
          <p:nvPr>
            <p:ph type="body" idx="1"/>
          </p:nvPr>
        </p:nvSpPr>
        <p:spPr>
          <a:xfrm>
            <a:off x="1279525" y="3475038"/>
            <a:ext cx="7035800" cy="3289300"/>
          </a:xfrm>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5BD2653A-F2E3-487E-A899-5C8C865A784F}" type="slidenum">
              <a:rPr lang="en-US">
                <a:latin typeface="Times New Roman" pitchFamily="18" charset="0"/>
              </a:rPr>
              <a:pPr eaLnBrk="1" hangingPunct="1"/>
              <a:t>2</a:t>
            </a:fld>
            <a:endParaRPr lang="en-US">
              <a:latin typeface="Times New Roman" pitchFamily="18" charset="0"/>
            </a:endParaRPr>
          </a:p>
        </p:txBody>
      </p:sp>
      <p:sp>
        <p:nvSpPr>
          <p:cNvPr id="22531"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8E8468AC-C22F-4A21-A980-491D569907C6}" type="slidenum">
              <a:rPr lang="en-US" sz="1300">
                <a:latin typeface="Times New Roman" pitchFamily="18" charset="0"/>
              </a:rPr>
              <a:pPr algn="r" eaLnBrk="1" hangingPunct="1"/>
              <a:t>2</a:t>
            </a:fld>
            <a:endParaRPr lang="en-US" sz="1300">
              <a:latin typeface="Times New Roman" pitchFamily="18" charset="0"/>
            </a:endParaRPr>
          </a:p>
        </p:txBody>
      </p:sp>
      <p:sp>
        <p:nvSpPr>
          <p:cNvPr id="22532" name="Rectangle 2"/>
          <p:cNvSpPr>
            <a:spLocks noGrp="1" noRot="1" noChangeAspect="1" noChangeArrowheads="1" noTextEdit="1"/>
          </p:cNvSpPr>
          <p:nvPr>
            <p:ph type="sldImg"/>
          </p:nvPr>
        </p:nvSpPr>
        <p:spPr>
          <a:ln/>
        </p:spPr>
      </p:sp>
      <p:sp>
        <p:nvSpPr>
          <p:cNvPr id="22533" name="Rectangle 3"/>
          <p:cNvSpPr>
            <a:spLocks noGrp="1" noChangeArrowheads="1"/>
          </p:cNvSpPr>
          <p:nvPr>
            <p:ph type="body" idx="1"/>
          </p:nvPr>
        </p:nvSpPr>
        <p:spPr>
          <a:noFill/>
        </p:spPr>
        <p:txBody>
          <a:bodyPr lIns="96651" tIns="48324" rIns="96651" bIns="48324"/>
          <a:lstStyle/>
          <a:p>
            <a:pPr eaLnBrk="1" hangingPunct="1"/>
            <a:r>
              <a:rPr lang="en-US" dirty="0" smtClean="0"/>
              <a:t>This is how we think about decisions</a:t>
            </a:r>
            <a:r>
              <a:rPr lang="en-US" baseline="0" dirty="0" smtClean="0"/>
              <a:t> in NLP</a:t>
            </a: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631B15A4-9320-4F41-A71D-B17C2B46158D}" type="slidenum">
              <a:rPr lang="en-US">
                <a:latin typeface="Times New Roman" pitchFamily="18" charset="0"/>
              </a:rPr>
              <a:pPr eaLnBrk="1" hangingPunct="1"/>
              <a:t>4</a:t>
            </a:fld>
            <a:endParaRPr lang="en-US">
              <a:latin typeface="Times New Roman" pitchFamily="18"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xfrm>
            <a:off x="960438" y="3475038"/>
            <a:ext cx="7680325" cy="3290887"/>
          </a:xfrm>
          <a:noFill/>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9651F4F1-933F-445F-ADB2-33FA15B71DDA}" type="slidenum">
              <a:rPr lang="en-US">
                <a:latin typeface="Times New Roman" pitchFamily="18" charset="0"/>
              </a:rPr>
              <a:pPr eaLnBrk="1" hangingPunct="1"/>
              <a:t>5</a:t>
            </a:fld>
            <a:endParaRPr lang="en-US">
              <a:latin typeface="Times New Roman" pitchFamily="18" charset="0"/>
            </a:endParaRPr>
          </a:p>
        </p:txBody>
      </p:sp>
      <p:sp>
        <p:nvSpPr>
          <p:cNvPr id="26627"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4DFAA5D4-7B60-48D0-8AB8-3F7483A66248}" type="slidenum">
              <a:rPr lang="en-US" sz="1300">
                <a:latin typeface="Times New Roman" pitchFamily="18" charset="0"/>
              </a:rPr>
              <a:pPr algn="r" eaLnBrk="1" hangingPunct="1"/>
              <a:t>5</a:t>
            </a:fld>
            <a:endParaRPr lang="en-US" sz="1300">
              <a:latin typeface="Times New Roman" pitchFamily="18" charset="0"/>
            </a:endParaRPr>
          </a:p>
        </p:txBody>
      </p:sp>
      <p:sp>
        <p:nvSpPr>
          <p:cNvPr id="26628" name="Rectangle 2"/>
          <p:cNvSpPr>
            <a:spLocks noGrp="1" noRot="1" noChangeAspect="1" noChangeArrowheads="1" noTextEdit="1"/>
          </p:cNvSpPr>
          <p:nvPr>
            <p:ph type="sldImg"/>
          </p:nvPr>
        </p:nvSpPr>
        <p:spPr>
          <a:ln/>
        </p:spPr>
      </p:sp>
      <p:sp>
        <p:nvSpPr>
          <p:cNvPr id="26629" name="Rectangle 3"/>
          <p:cNvSpPr>
            <a:spLocks noGrp="1" noChangeArrowheads="1"/>
          </p:cNvSpPr>
          <p:nvPr>
            <p:ph type="body" idx="1"/>
          </p:nvPr>
        </p:nvSpPr>
        <p:spPr>
          <a:noFill/>
        </p:spPr>
        <p:txBody>
          <a:bodyPr lIns="96651" tIns="48324" rIns="96651" bIns="48324"/>
          <a:lstStyle/>
          <a:p>
            <a:pPr eaLnBrk="1" hangingPunct="1"/>
            <a:r>
              <a:rPr lang="en-US" smtClean="0"/>
              <a:t>I would like to talk about it in the context of language understanding problems. This is the problem I would like to solve. You are given a short story, a document, a paragraph, which you would like to understand. My working definition for Comprehension here would be “ A process that….”</a:t>
            </a:r>
          </a:p>
          <a:p>
            <a:pPr eaLnBrk="1" hangingPunct="1"/>
            <a:r>
              <a:rPr lang="en-US" smtClean="0"/>
              <a:t>So, given some statement, I would like to know if they are true in this story or not….</a:t>
            </a:r>
          </a:p>
          <a:p>
            <a:pPr eaLnBrk="1" hangingPunct="1"/>
            <a:r>
              <a:rPr lang="en-US" smtClean="0"/>
              <a:t>This is a very difficult task…</a:t>
            </a:r>
          </a:p>
          <a:p>
            <a:pPr eaLnBrk="1" hangingPunct="1"/>
            <a:endParaRPr lang="en-US" smtClean="0"/>
          </a:p>
          <a:p>
            <a:pPr eaLnBrk="1" hangingPunct="1"/>
            <a:r>
              <a:rPr lang="en-US" smtClean="0"/>
              <a:t>What do we need to know in order to have a chance to do that? … Many things….</a:t>
            </a:r>
          </a:p>
          <a:p>
            <a:pPr eaLnBrk="1" hangingPunct="1"/>
            <a:endParaRPr lang="en-US" smtClean="0"/>
          </a:p>
          <a:p>
            <a:pPr eaLnBrk="1" hangingPunct="1"/>
            <a:r>
              <a:rPr lang="en-US" smtClean="0"/>
              <a:t>And, there are probably many other stand-alone tasks of this sort that we need to be able to address, if we want to have a chance to COMPREHEND this story, and answer questions with respect to it.</a:t>
            </a:r>
          </a:p>
          <a:p>
            <a:pPr eaLnBrk="1" hangingPunct="1"/>
            <a:endParaRPr lang="en-US" smtClean="0"/>
          </a:p>
          <a:p>
            <a:pPr eaLnBrk="1" hangingPunct="1"/>
            <a:r>
              <a:rPr lang="en-US" smtClean="0"/>
              <a:t>But comprehending this story, being able to determined the truth of these statements is probably a lot more than that – we need to be able to put these things,</a:t>
            </a:r>
          </a:p>
          <a:p>
            <a:pPr eaLnBrk="1" hangingPunct="1"/>
            <a:r>
              <a:rPr lang="en-US" smtClean="0"/>
              <a:t>(and what is “these” isnt’ so clear) together.</a:t>
            </a:r>
          </a:p>
          <a:p>
            <a:pPr eaLnBrk="1" hangingPunct="1"/>
            <a:r>
              <a:rPr lang="en-US" smtClean="0"/>
              <a:t>So, how do we address comprehension? Here is a somewhat cartoon-she view of what has happened in this area over the last 30 years or so?</a:t>
            </a:r>
          </a:p>
          <a:p>
            <a:pPr eaLnBrk="1" hangingPunct="1"/>
            <a:endParaRPr lang="en-US" smtClean="0"/>
          </a:p>
          <a:p>
            <a:pPr eaLnBrk="1" hangingPunct="1"/>
            <a:endParaRPr lang="en-US" smtClean="0"/>
          </a:p>
          <a:p>
            <a:pPr eaLnBrk="1" hangingPunct="1"/>
            <a:r>
              <a:rPr lang="en-US" smtClean="0"/>
              <a:t>talk about – I wish I could talk about. </a:t>
            </a:r>
          </a:p>
          <a:p>
            <a:pPr eaLnBrk="1" hangingPunct="1"/>
            <a:r>
              <a:rPr lang="en-US" smtClean="0"/>
              <a:t>Here is a challenge: write a program that responds correctly to these five questions. Many of us would love to be able to do it.</a:t>
            </a:r>
          </a:p>
          <a:p>
            <a:pPr eaLnBrk="1" hangingPunct="1"/>
            <a:r>
              <a:rPr lang="en-US" smtClean="0"/>
              <a:t>This is a very natural problem; a short paragraph on Christopher Robin that we all </a:t>
            </a:r>
          </a:p>
          <a:p>
            <a:pPr eaLnBrk="1" hangingPunct="1"/>
            <a:r>
              <a:rPr lang="en-US" smtClean="0"/>
              <a:t>Know and love, and a few questions about it; my six years old can answer these</a:t>
            </a:r>
          </a:p>
          <a:p>
            <a:pPr eaLnBrk="1" hangingPunct="1"/>
            <a:r>
              <a:rPr lang="en-US" smtClean="0"/>
              <a:t>Almost instantaneously, yes, we cannot write a program that answers more than, say, 2 out of five questions.</a:t>
            </a:r>
          </a:p>
          <a:p>
            <a:pPr eaLnBrk="1" hangingPunct="1"/>
            <a:endParaRPr lang="en-US" smtClean="0"/>
          </a:p>
          <a:p>
            <a:pPr eaLnBrk="1" hangingPunct="1"/>
            <a:r>
              <a:rPr lang="en-US" smtClean="0"/>
              <a:t>What is involved in being able to answer these? Clearly, there are many “small” local decisions that we need to make.</a:t>
            </a:r>
          </a:p>
          <a:p>
            <a:pPr eaLnBrk="1" hangingPunct="1"/>
            <a:r>
              <a:rPr lang="en-US" smtClean="0"/>
              <a:t>We need to recognize that there are two Chris’s here. A father an a son. We need to resolve co-reference. We need sometimes</a:t>
            </a:r>
          </a:p>
          <a:p>
            <a:pPr eaLnBrk="1" hangingPunct="1"/>
            <a:r>
              <a:rPr lang="en-US" smtClean="0"/>
              <a:t>To attach prepositions properly; </a:t>
            </a:r>
          </a:p>
          <a:p>
            <a:pPr eaLnBrk="1" hangingPunct="1"/>
            <a:r>
              <a:rPr lang="en-US" smtClean="0"/>
              <a:t>The key issue, is that it is not sufficient to solve these local problems – we need to figure out how to put them </a:t>
            </a:r>
          </a:p>
          <a:p>
            <a:pPr eaLnBrk="1" hangingPunct="1"/>
            <a:r>
              <a:rPr lang="en-US" smtClean="0"/>
              <a:t>Together in some coherent way.  </a:t>
            </a:r>
          </a:p>
          <a:p>
            <a:pPr eaLnBrk="1" hangingPunct="1"/>
            <a:endParaRPr lang="en-US" smtClean="0"/>
          </a:p>
          <a:p>
            <a:pPr eaLnBrk="1" hangingPunct="1"/>
            <a:endParaRPr lang="en-US" smtClean="0"/>
          </a:p>
          <a:p>
            <a:pPr eaLnBrk="1" hangingPunct="1"/>
            <a:endParaRPr lang="en-US" smtClean="0"/>
          </a:p>
          <a:p>
            <a:pPr eaLnBrk="1" hangingPunct="1"/>
            <a:r>
              <a:rPr lang="en-US" smtClean="0"/>
              <a:t>And in this talk, I will focus on this. We describe some recent works that we have done in this direction - …..</a:t>
            </a:r>
          </a:p>
          <a:p>
            <a:pPr eaLnBrk="1" hangingPunct="1"/>
            <a:endParaRPr lang="en-US" smtClean="0"/>
          </a:p>
          <a:p>
            <a:pPr eaLnBrk="1" hangingPunct="1"/>
            <a:r>
              <a:rPr lang="en-US" smtClean="0"/>
              <a:t>What do we know – in the last few years there has been a lot of work – and a considerable success on what I call here --- </a:t>
            </a:r>
          </a:p>
          <a:p>
            <a:pPr eaLnBrk="1" hangingPunct="1"/>
            <a:r>
              <a:rPr lang="en-US" smtClean="0"/>
              <a:t>Here is a more concrete and easy example -----</a:t>
            </a:r>
          </a:p>
          <a:p>
            <a:pPr eaLnBrk="1" hangingPunct="1"/>
            <a:endParaRPr lang="en-US" smtClean="0"/>
          </a:p>
          <a:p>
            <a:pPr eaLnBrk="1" hangingPunct="1"/>
            <a:endParaRPr lang="en-US" smtClean="0"/>
          </a:p>
          <a:p>
            <a:pPr eaLnBrk="1" hangingPunct="1"/>
            <a:r>
              <a:rPr lang="en-US" smtClean="0"/>
              <a:t> </a:t>
            </a:r>
          </a:p>
          <a:p>
            <a:pPr eaLnBrk="1" hangingPunct="1"/>
            <a:r>
              <a:rPr lang="en-US" smtClean="0"/>
              <a:t>There is an agreement today that learning/ statistics /information theory (you name it) is of prime importance to making</a:t>
            </a:r>
          </a:p>
          <a:p>
            <a:pPr eaLnBrk="1" hangingPunct="1"/>
            <a:r>
              <a:rPr lang="en-US" smtClean="0"/>
              <a:t>Progress in these tasks. The key reason, is that rather than working on these high level difficult tasks, we have moved</a:t>
            </a:r>
          </a:p>
          <a:p>
            <a:pPr eaLnBrk="1" hangingPunct="1"/>
            <a:r>
              <a:rPr lang="en-US" smtClean="0"/>
              <a:t>To work on well defined disambiguation problems that people felt are at the core of many problems.</a:t>
            </a:r>
          </a:p>
          <a:p>
            <a:pPr eaLnBrk="1" hangingPunct="1"/>
            <a:r>
              <a:rPr lang="en-US" smtClean="0"/>
              <a:t>And, as an outcome of work in NLP and Learning Theory, there is today a pretty good understanding for how to solve</a:t>
            </a:r>
          </a:p>
          <a:p>
            <a:pPr eaLnBrk="1" hangingPunct="1"/>
            <a:r>
              <a:rPr lang="en-US" smtClean="0"/>
              <a:t>All these problems – which are essentially the same problem.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772EBEB8-CC2E-4F95-A491-301166ABE15E}" type="slidenum">
              <a:rPr lang="en-US">
                <a:latin typeface="Times New Roman" pitchFamily="18" charset="0"/>
              </a:rPr>
              <a:pPr eaLnBrk="1" hangingPunct="1"/>
              <a:t>6</a:t>
            </a:fld>
            <a:endParaRPr lang="en-US">
              <a:latin typeface="Times New Roman" pitchFamily="18" charset="0"/>
            </a:endParaRPr>
          </a:p>
        </p:txBody>
      </p:sp>
      <p:sp>
        <p:nvSpPr>
          <p:cNvPr id="36867"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8FF959F5-70F9-4C38-A933-91DC983C5426}" type="slidenum">
              <a:rPr lang="en-US" sz="1300">
                <a:latin typeface="Times New Roman" pitchFamily="18" charset="0"/>
              </a:rPr>
              <a:pPr algn="r" eaLnBrk="1" hangingPunct="1"/>
              <a:t>6</a:t>
            </a:fld>
            <a:endParaRPr lang="en-US" sz="1300">
              <a:latin typeface="Times New Roman" pitchFamily="18" charset="0"/>
            </a:endParaRPr>
          </a:p>
        </p:txBody>
      </p:sp>
      <p:sp>
        <p:nvSpPr>
          <p:cNvPr id="36868" name="Rectangle 2"/>
          <p:cNvSpPr>
            <a:spLocks noGrp="1" noRot="1" noChangeAspect="1" noChangeArrowheads="1" noTextEdit="1"/>
          </p:cNvSpPr>
          <p:nvPr>
            <p:ph type="sldImg"/>
          </p:nvPr>
        </p:nvSpPr>
        <p:spPr>
          <a:ln/>
        </p:spPr>
      </p:sp>
      <p:sp>
        <p:nvSpPr>
          <p:cNvPr id="36869"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0232C9CA-D08B-46D0-AFC7-0820FCEE4C73}" type="slidenum">
              <a:rPr lang="en-US">
                <a:latin typeface="Times New Roman" pitchFamily="18" charset="0"/>
              </a:rPr>
              <a:pPr eaLnBrk="1" hangingPunct="1"/>
              <a:t>7</a:t>
            </a:fld>
            <a:endParaRPr lang="en-US">
              <a:latin typeface="Times New Roman" pitchFamily="18" charset="0"/>
            </a:endParaRPr>
          </a:p>
        </p:txBody>
      </p:sp>
      <p:sp>
        <p:nvSpPr>
          <p:cNvPr id="27651"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91A15E86-8287-419B-80E3-46F7704AA200}" type="slidenum">
              <a:rPr lang="en-US" sz="1300">
                <a:latin typeface="Times New Roman" pitchFamily="18" charset="0"/>
              </a:rPr>
              <a:pPr algn="r" eaLnBrk="1" hangingPunct="1"/>
              <a:t>7</a:t>
            </a:fld>
            <a:endParaRPr lang="en-US" sz="1300">
              <a:latin typeface="Times New Roman" pitchFamily="18" charset="0"/>
            </a:endParaRPr>
          </a:p>
        </p:txBody>
      </p:sp>
      <p:sp>
        <p:nvSpPr>
          <p:cNvPr id="27652" name="Rectangle 2"/>
          <p:cNvSpPr>
            <a:spLocks noGrp="1" noRot="1" noChangeAspect="1" noChangeArrowheads="1" noTextEdit="1"/>
          </p:cNvSpPr>
          <p:nvPr>
            <p:ph type="sldImg"/>
          </p:nvPr>
        </p:nvSpPr>
        <p:spPr>
          <a:xfrm>
            <a:off x="2973388" y="549275"/>
            <a:ext cx="3652837" cy="2740025"/>
          </a:xfrm>
          <a:ln/>
        </p:spPr>
      </p:sp>
      <p:sp>
        <p:nvSpPr>
          <p:cNvPr id="27653" name="Rectangle 3"/>
          <p:cNvSpPr>
            <a:spLocks noGrp="1" noChangeArrowheads="1"/>
          </p:cNvSpPr>
          <p:nvPr>
            <p:ph type="body" idx="1"/>
          </p:nvPr>
        </p:nvSpPr>
        <p:spPr>
          <a:xfrm>
            <a:off x="1279525" y="3475038"/>
            <a:ext cx="7035800" cy="3289300"/>
          </a:xfrm>
          <a:noFill/>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0001B839-2A5A-479C-A4A0-1D33FD8247B7}" type="slidenum">
              <a:rPr lang="en-US">
                <a:latin typeface="Times New Roman" pitchFamily="18" charset="0"/>
              </a:rPr>
              <a:pPr eaLnBrk="1" hangingPunct="1"/>
              <a:t>8</a:t>
            </a:fld>
            <a:endParaRPr lang="en-US">
              <a:latin typeface="Times New Roman" pitchFamily="18" charset="0"/>
            </a:endParaRPr>
          </a:p>
        </p:txBody>
      </p:sp>
      <p:sp>
        <p:nvSpPr>
          <p:cNvPr id="28675"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58315123-D0FB-4587-8D7D-DEE29193740C}" type="slidenum">
              <a:rPr lang="en-US" sz="1300">
                <a:latin typeface="Times New Roman" pitchFamily="18" charset="0"/>
              </a:rPr>
              <a:pPr algn="r" eaLnBrk="1" hangingPunct="1"/>
              <a:t>8</a:t>
            </a:fld>
            <a:endParaRPr lang="en-US" sz="1300">
              <a:latin typeface="Times New Roman" pitchFamily="18" charset="0"/>
            </a:endParaRPr>
          </a:p>
        </p:txBody>
      </p:sp>
      <p:sp>
        <p:nvSpPr>
          <p:cNvPr id="28676" name="Rectangle 2"/>
          <p:cNvSpPr>
            <a:spLocks noGrp="1" noRot="1" noChangeAspect="1" noChangeArrowheads="1" noTextEdit="1"/>
          </p:cNvSpPr>
          <p:nvPr>
            <p:ph type="sldImg"/>
          </p:nvPr>
        </p:nvSpPr>
        <p:spPr>
          <a:xfrm>
            <a:off x="2973388" y="549275"/>
            <a:ext cx="3652837" cy="2740025"/>
          </a:xfrm>
          <a:ln/>
        </p:spPr>
      </p:sp>
      <p:sp>
        <p:nvSpPr>
          <p:cNvPr id="28677" name="Rectangle 3"/>
          <p:cNvSpPr>
            <a:spLocks noGrp="1" noChangeArrowheads="1"/>
          </p:cNvSpPr>
          <p:nvPr>
            <p:ph type="body" idx="1"/>
          </p:nvPr>
        </p:nvSpPr>
        <p:spPr>
          <a:xfrm>
            <a:off x="1279525" y="3475038"/>
            <a:ext cx="7035800" cy="3289300"/>
          </a:xfrm>
          <a:noFill/>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5536B077-681A-4ED2-B157-2A15DA519006}" type="slidenum">
              <a:rPr lang="en-US">
                <a:latin typeface="Times New Roman" pitchFamily="18" charset="0"/>
              </a:rPr>
              <a:pPr eaLnBrk="1" hangingPunct="1"/>
              <a:t>9</a:t>
            </a:fld>
            <a:endParaRPr lang="en-US">
              <a:latin typeface="Times New Roman" pitchFamily="18" charset="0"/>
            </a:endParaRPr>
          </a:p>
        </p:txBody>
      </p:sp>
      <p:sp>
        <p:nvSpPr>
          <p:cNvPr id="29699"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0BF1888A-0313-4744-9D7C-78297991736C}" type="slidenum">
              <a:rPr lang="en-US" sz="1300">
                <a:latin typeface="Times New Roman" pitchFamily="18" charset="0"/>
              </a:rPr>
              <a:pPr algn="r" eaLnBrk="1" hangingPunct="1"/>
              <a:t>9</a:t>
            </a:fld>
            <a:endParaRPr lang="en-US" sz="1300">
              <a:latin typeface="Times New Roman" pitchFamily="18" charset="0"/>
            </a:endParaRPr>
          </a:p>
        </p:txBody>
      </p:sp>
      <p:sp>
        <p:nvSpPr>
          <p:cNvPr id="29700" name="Rectangle 2"/>
          <p:cNvSpPr>
            <a:spLocks noGrp="1" noRot="1" noChangeAspect="1" noChangeArrowheads="1" noTextEdit="1"/>
          </p:cNvSpPr>
          <p:nvPr>
            <p:ph type="sldImg"/>
          </p:nvPr>
        </p:nvSpPr>
        <p:spPr>
          <a:xfrm>
            <a:off x="2973388" y="549275"/>
            <a:ext cx="3652837" cy="2740025"/>
          </a:xfrm>
          <a:ln/>
        </p:spPr>
      </p:sp>
      <p:sp>
        <p:nvSpPr>
          <p:cNvPr id="29701" name="Rectangle 3"/>
          <p:cNvSpPr>
            <a:spLocks noGrp="1" noChangeArrowheads="1"/>
          </p:cNvSpPr>
          <p:nvPr>
            <p:ph type="body" idx="1"/>
          </p:nvPr>
        </p:nvSpPr>
        <p:spPr>
          <a:xfrm>
            <a:off x="1279525" y="3475038"/>
            <a:ext cx="7035800" cy="3289300"/>
          </a:xfrm>
          <a:noFill/>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6C4907A3-58E6-4A22-88FD-2BE282377669}" type="slidenum">
              <a:rPr lang="en-US">
                <a:latin typeface="Times New Roman" pitchFamily="18" charset="0"/>
              </a:rPr>
              <a:pPr eaLnBrk="1" hangingPunct="1"/>
              <a:t>10</a:t>
            </a:fld>
            <a:endParaRPr lang="en-US">
              <a:latin typeface="Times New Roman" pitchFamily="18" charset="0"/>
            </a:endParaRPr>
          </a:p>
        </p:txBody>
      </p:sp>
      <p:sp>
        <p:nvSpPr>
          <p:cNvPr id="30723"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A09DC1A7-1062-4ADE-9137-7194E9521402}" type="slidenum">
              <a:rPr lang="en-US" sz="1300">
                <a:latin typeface="Times New Roman" pitchFamily="18" charset="0"/>
              </a:rPr>
              <a:pPr algn="r" eaLnBrk="1" hangingPunct="1"/>
              <a:t>10</a:t>
            </a:fld>
            <a:endParaRPr lang="en-US" sz="1300">
              <a:latin typeface="Times New Roman" pitchFamily="18" charset="0"/>
            </a:endParaRPr>
          </a:p>
        </p:txBody>
      </p:sp>
      <p:sp>
        <p:nvSpPr>
          <p:cNvPr id="30724" name="Rectangle 2"/>
          <p:cNvSpPr>
            <a:spLocks noGrp="1" noRot="1" noChangeAspect="1" noChangeArrowheads="1" noTextEdit="1"/>
          </p:cNvSpPr>
          <p:nvPr>
            <p:ph type="sldImg"/>
          </p:nvPr>
        </p:nvSpPr>
        <p:spPr>
          <a:xfrm>
            <a:off x="2973388" y="549275"/>
            <a:ext cx="3652837" cy="2740025"/>
          </a:xfrm>
          <a:ln/>
        </p:spPr>
      </p:sp>
      <p:sp>
        <p:nvSpPr>
          <p:cNvPr id="30725" name="Rectangle 3"/>
          <p:cNvSpPr>
            <a:spLocks noGrp="1" noChangeArrowheads="1"/>
          </p:cNvSpPr>
          <p:nvPr>
            <p:ph type="body" idx="1"/>
          </p:nvPr>
        </p:nvSpPr>
        <p:spPr>
          <a:xfrm>
            <a:off x="1279525" y="3475038"/>
            <a:ext cx="7035800" cy="3289300"/>
          </a:xfrm>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hidden">
          <a:xfrm>
            <a:off x="0" y="0"/>
            <a:ext cx="3505200" cy="685800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TW" altLang="en-US" sz="2400">
              <a:latin typeface="Times New Roman" pitchFamily="18" charset="0"/>
              <a:ea typeface="Arial Unicode MS" pitchFamily="34" charset="-128"/>
              <a:cs typeface="Arial Unicode MS" pitchFamily="34" charset="-128"/>
            </a:endParaRPr>
          </a:p>
        </p:txBody>
      </p:sp>
      <p:pic>
        <p:nvPicPr>
          <p:cNvPr id="5" name="Picture 11" descr="UILogoCL1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77200" y="152400"/>
            <a:ext cx="10334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ccg_0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55563"/>
            <a:ext cx="6019800"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4" descr="mias-new"/>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096000" y="152400"/>
            <a:ext cx="1981200" cy="116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Rectangle 6"/>
          <p:cNvSpPr>
            <a:spLocks noGrp="1" noChangeArrowheads="1"/>
          </p:cNvSpPr>
          <p:nvPr>
            <p:ph type="ctrTitle"/>
          </p:nvPr>
        </p:nvSpPr>
        <p:spPr>
          <a:xfrm>
            <a:off x="838200" y="1828800"/>
            <a:ext cx="8153400" cy="2209800"/>
          </a:xfrm>
        </p:spPr>
        <p:txBody>
          <a:bodyPr/>
          <a:lstStyle>
            <a:lvl1pPr>
              <a:defRPr sz="3400"/>
            </a:lvl1pPr>
          </a:lstStyle>
          <a:p>
            <a:pPr lvl="0"/>
            <a:r>
              <a:rPr lang="en-US" altLang="zh-TW" noProof="0" smtClean="0"/>
              <a:t>Click to edit Master title style</a:t>
            </a:r>
          </a:p>
        </p:txBody>
      </p:sp>
      <p:sp>
        <p:nvSpPr>
          <p:cNvPr id="37895" name="Rectangle 7"/>
          <p:cNvSpPr>
            <a:spLocks noGrp="1" noChangeArrowheads="1"/>
          </p:cNvSpPr>
          <p:nvPr>
            <p:ph type="subTitle" idx="1"/>
          </p:nvPr>
        </p:nvSpPr>
        <p:spPr>
          <a:xfrm>
            <a:off x="838200" y="4267200"/>
            <a:ext cx="8153400" cy="1752600"/>
          </a:xfrm>
        </p:spPr>
        <p:txBody>
          <a:bodyPr/>
          <a:lstStyle>
            <a:lvl1pPr marL="0" indent="0" algn="r">
              <a:buFont typeface="Wingdings" pitchFamily="2" charset="2"/>
              <a:buNone/>
              <a:defRPr sz="2600"/>
            </a:lvl1pPr>
          </a:lstStyle>
          <a:p>
            <a:pPr lvl="0"/>
            <a:r>
              <a:rPr lang="en-US" altLang="zh-TW" noProof="0" smtClean="0"/>
              <a:t>Click to edit Master subtitle style</a:t>
            </a:r>
          </a:p>
        </p:txBody>
      </p:sp>
      <p:sp>
        <p:nvSpPr>
          <p:cNvPr id="8" name="Rectangle 3"/>
          <p:cNvSpPr>
            <a:spLocks noGrp="1" noChangeArrowheads="1"/>
          </p:cNvSpPr>
          <p:nvPr>
            <p:ph type="dt" sz="half" idx="10"/>
          </p:nvPr>
        </p:nvSpPr>
        <p:spPr>
          <a:xfrm>
            <a:off x="2971800" y="6553200"/>
            <a:ext cx="5029200" cy="228600"/>
          </a:xfrm>
        </p:spPr>
        <p:txBody>
          <a:bodyPr/>
          <a:lstStyle>
            <a:lvl1pPr>
              <a:defRPr smtClean="0"/>
            </a:lvl1pPr>
          </a:lstStyle>
          <a:p>
            <a:pPr>
              <a:defRPr/>
            </a:pPr>
            <a:endParaRPr lang="en-US" altLang="zh-TW"/>
          </a:p>
        </p:txBody>
      </p:sp>
      <p:sp>
        <p:nvSpPr>
          <p:cNvPr id="9" name="Rectangle 4"/>
          <p:cNvSpPr>
            <a:spLocks noGrp="1" noChangeArrowheads="1"/>
          </p:cNvSpPr>
          <p:nvPr>
            <p:ph type="ftr" sz="quarter" idx="11"/>
          </p:nvPr>
        </p:nvSpPr>
        <p:spPr>
          <a:xfrm>
            <a:off x="2971800" y="6248400"/>
            <a:ext cx="6019800" cy="228600"/>
          </a:xfrm>
        </p:spPr>
        <p:txBody>
          <a:bodyPr/>
          <a:lstStyle>
            <a:lvl1pPr>
              <a:defRPr smtClean="0"/>
            </a:lvl1pPr>
          </a:lstStyle>
          <a:p>
            <a:pPr>
              <a:defRPr/>
            </a:pPr>
            <a:endParaRPr lang="en-US" altLang="zh-TW"/>
          </a:p>
        </p:txBody>
      </p:sp>
      <p:sp>
        <p:nvSpPr>
          <p:cNvPr id="10" name="Rectangle 5"/>
          <p:cNvSpPr>
            <a:spLocks noGrp="1" noChangeArrowheads="1"/>
          </p:cNvSpPr>
          <p:nvPr>
            <p:ph type="sldNum" sz="quarter" idx="12"/>
          </p:nvPr>
        </p:nvSpPr>
        <p:spPr>
          <a:xfrm>
            <a:off x="8077200" y="6553200"/>
            <a:ext cx="914400" cy="228600"/>
          </a:xfrm>
        </p:spPr>
        <p:txBody>
          <a:bodyPr/>
          <a:lstStyle>
            <a:lvl1pPr>
              <a:defRPr smtClean="0"/>
            </a:lvl1pPr>
          </a:lstStyle>
          <a:p>
            <a:pPr>
              <a:defRPr/>
            </a:pPr>
            <a:r>
              <a:rPr lang="en-US" altLang="zh-TW"/>
              <a:t>Page </a:t>
            </a:r>
            <a:fld id="{7FCD933A-DBAF-4E8A-90C7-74AE10338AF0}" type="slidenum">
              <a:rPr lang="en-US" altLang="zh-TW"/>
              <a:pPr>
                <a:defRPr/>
              </a:pPr>
              <a:t>‹#›</a:t>
            </a:fld>
            <a:endParaRPr lang="en-US" altLang="zh-TW"/>
          </a:p>
        </p:txBody>
      </p:sp>
    </p:spTree>
    <p:extLst>
      <p:ext uri="{BB962C8B-B14F-4D97-AF65-F5344CB8AC3E}">
        <p14:creationId xmlns:p14="http://schemas.microsoft.com/office/powerpoint/2010/main" val="2002265971"/>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zh-TW"/>
          </a:p>
        </p:txBody>
      </p:sp>
      <p:sp>
        <p:nvSpPr>
          <p:cNvPr id="5" name="Rectangle 3"/>
          <p:cNvSpPr>
            <a:spLocks noGrp="1" noChangeArrowheads="1"/>
          </p:cNvSpPr>
          <p:nvPr>
            <p:ph type="sldNum" sz="quarter" idx="11"/>
          </p:nvPr>
        </p:nvSpPr>
        <p:spPr>
          <a:ln/>
        </p:spPr>
        <p:txBody>
          <a:bodyPr/>
          <a:lstStyle>
            <a:lvl1pPr>
              <a:defRPr/>
            </a:lvl1pPr>
          </a:lstStyle>
          <a:p>
            <a:pPr>
              <a:defRPr/>
            </a:pPr>
            <a:r>
              <a:rPr lang="en-US" altLang="zh-TW"/>
              <a:t>0: </a:t>
            </a:r>
            <a:fld id="{0B1779C2-8537-4444-A04D-1CDE4FCC09E3}" type="slidenum">
              <a:rPr lang="en-US" altLang="zh-TW"/>
              <a:pPr>
                <a:defRPr/>
              </a:pPr>
              <a:t>‹#›</a:t>
            </a:fld>
            <a:endParaRPr lang="en-US" altLang="zh-TW"/>
          </a:p>
        </p:txBody>
      </p:sp>
      <p:sp>
        <p:nvSpPr>
          <p:cNvPr id="6" name="Rectangle 8"/>
          <p:cNvSpPr>
            <a:spLocks noGrp="1" noChangeArrowheads="1"/>
          </p:cNvSpPr>
          <p:nvPr>
            <p:ph type="dt" sz="half" idx="12"/>
          </p:nvPr>
        </p:nvSpPr>
        <p:spPr>
          <a:ln/>
        </p:spPr>
        <p:txBody>
          <a:bodyPr/>
          <a:lstStyle>
            <a:lvl1pPr>
              <a:defRPr/>
            </a:lvl1pPr>
          </a:lstStyle>
          <a:p>
            <a:pPr>
              <a:defRPr/>
            </a:pPr>
            <a:endParaRPr lang="en-US" altLang="zh-TW"/>
          </a:p>
        </p:txBody>
      </p:sp>
    </p:spTree>
    <p:extLst>
      <p:ext uri="{BB962C8B-B14F-4D97-AF65-F5344CB8AC3E}">
        <p14:creationId xmlns:p14="http://schemas.microsoft.com/office/powerpoint/2010/main" val="20003751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0"/>
            <a:ext cx="21336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457200"/>
            <a:ext cx="62484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zh-TW"/>
          </a:p>
        </p:txBody>
      </p:sp>
      <p:sp>
        <p:nvSpPr>
          <p:cNvPr id="5" name="Rectangle 3"/>
          <p:cNvSpPr>
            <a:spLocks noGrp="1" noChangeArrowheads="1"/>
          </p:cNvSpPr>
          <p:nvPr>
            <p:ph type="sldNum" sz="quarter" idx="11"/>
          </p:nvPr>
        </p:nvSpPr>
        <p:spPr>
          <a:ln/>
        </p:spPr>
        <p:txBody>
          <a:bodyPr/>
          <a:lstStyle>
            <a:lvl1pPr>
              <a:defRPr/>
            </a:lvl1pPr>
          </a:lstStyle>
          <a:p>
            <a:pPr>
              <a:defRPr/>
            </a:pPr>
            <a:r>
              <a:rPr lang="en-US" altLang="zh-TW"/>
              <a:t>0: </a:t>
            </a:r>
            <a:fld id="{C16553CC-14FE-4E38-8BDD-8A23B0CD2898}" type="slidenum">
              <a:rPr lang="en-US" altLang="zh-TW"/>
              <a:pPr>
                <a:defRPr/>
              </a:pPr>
              <a:t>‹#›</a:t>
            </a:fld>
            <a:endParaRPr lang="en-US" altLang="zh-TW"/>
          </a:p>
        </p:txBody>
      </p:sp>
      <p:sp>
        <p:nvSpPr>
          <p:cNvPr id="6" name="Rectangle 8"/>
          <p:cNvSpPr>
            <a:spLocks noGrp="1" noChangeArrowheads="1"/>
          </p:cNvSpPr>
          <p:nvPr>
            <p:ph type="dt" sz="half" idx="12"/>
          </p:nvPr>
        </p:nvSpPr>
        <p:spPr>
          <a:ln/>
        </p:spPr>
        <p:txBody>
          <a:bodyPr/>
          <a:lstStyle>
            <a:lvl1pPr>
              <a:defRPr/>
            </a:lvl1pPr>
          </a:lstStyle>
          <a:p>
            <a:pPr>
              <a:defRPr/>
            </a:pPr>
            <a:endParaRPr lang="en-US" altLang="zh-TW"/>
          </a:p>
        </p:txBody>
      </p:sp>
    </p:spTree>
    <p:extLst>
      <p:ext uri="{BB962C8B-B14F-4D97-AF65-F5344CB8AC3E}">
        <p14:creationId xmlns:p14="http://schemas.microsoft.com/office/powerpoint/2010/main" val="226592199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zh-TW"/>
          </a:p>
        </p:txBody>
      </p:sp>
      <p:sp>
        <p:nvSpPr>
          <p:cNvPr id="5" name="Rectangle 3"/>
          <p:cNvSpPr>
            <a:spLocks noGrp="1" noChangeArrowheads="1"/>
          </p:cNvSpPr>
          <p:nvPr>
            <p:ph type="sldNum" sz="quarter" idx="11"/>
          </p:nvPr>
        </p:nvSpPr>
        <p:spPr>
          <a:ln/>
        </p:spPr>
        <p:txBody>
          <a:bodyPr/>
          <a:lstStyle>
            <a:lvl1pPr>
              <a:defRPr/>
            </a:lvl1pPr>
          </a:lstStyle>
          <a:p>
            <a:pPr>
              <a:defRPr/>
            </a:pPr>
            <a:r>
              <a:rPr lang="en-US" altLang="zh-TW"/>
              <a:t>0: </a:t>
            </a:r>
            <a:fld id="{2BAE6769-262F-42FC-811E-351F9A2CA82E}" type="slidenum">
              <a:rPr lang="en-US" altLang="zh-TW"/>
              <a:pPr>
                <a:defRPr/>
              </a:pPr>
              <a:t>‹#›</a:t>
            </a:fld>
            <a:endParaRPr lang="en-US" altLang="zh-TW"/>
          </a:p>
        </p:txBody>
      </p:sp>
      <p:sp>
        <p:nvSpPr>
          <p:cNvPr id="6" name="Rectangle 8"/>
          <p:cNvSpPr>
            <a:spLocks noGrp="1" noChangeArrowheads="1"/>
          </p:cNvSpPr>
          <p:nvPr>
            <p:ph type="dt" sz="half" idx="12"/>
          </p:nvPr>
        </p:nvSpPr>
        <p:spPr>
          <a:ln/>
        </p:spPr>
        <p:txBody>
          <a:bodyPr/>
          <a:lstStyle>
            <a:lvl1pPr>
              <a:defRPr/>
            </a:lvl1pPr>
          </a:lstStyle>
          <a:p>
            <a:pPr>
              <a:defRPr/>
            </a:pPr>
            <a:endParaRPr lang="en-US" altLang="zh-TW"/>
          </a:p>
        </p:txBody>
      </p:sp>
    </p:spTree>
    <p:extLst>
      <p:ext uri="{BB962C8B-B14F-4D97-AF65-F5344CB8AC3E}">
        <p14:creationId xmlns:p14="http://schemas.microsoft.com/office/powerpoint/2010/main" val="3441297338"/>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US" altLang="zh-TW"/>
          </a:p>
        </p:txBody>
      </p:sp>
      <p:sp>
        <p:nvSpPr>
          <p:cNvPr id="5" name="Rectangle 3"/>
          <p:cNvSpPr>
            <a:spLocks noGrp="1" noChangeArrowheads="1"/>
          </p:cNvSpPr>
          <p:nvPr>
            <p:ph type="sldNum" sz="quarter" idx="11"/>
          </p:nvPr>
        </p:nvSpPr>
        <p:spPr>
          <a:ln/>
        </p:spPr>
        <p:txBody>
          <a:bodyPr/>
          <a:lstStyle>
            <a:lvl1pPr>
              <a:defRPr/>
            </a:lvl1pPr>
          </a:lstStyle>
          <a:p>
            <a:pPr>
              <a:defRPr/>
            </a:pPr>
            <a:r>
              <a:rPr lang="en-US" altLang="zh-TW"/>
              <a:t>0: </a:t>
            </a:r>
            <a:fld id="{A5AA2D5B-6721-4710-BF68-D0B9BD135FAC}" type="slidenum">
              <a:rPr lang="en-US" altLang="zh-TW"/>
              <a:pPr>
                <a:defRPr/>
              </a:pPr>
              <a:t>‹#›</a:t>
            </a:fld>
            <a:endParaRPr lang="en-US" altLang="zh-TW"/>
          </a:p>
        </p:txBody>
      </p:sp>
      <p:sp>
        <p:nvSpPr>
          <p:cNvPr id="6" name="Rectangle 8"/>
          <p:cNvSpPr>
            <a:spLocks noGrp="1" noChangeArrowheads="1"/>
          </p:cNvSpPr>
          <p:nvPr>
            <p:ph type="dt" sz="half" idx="12"/>
          </p:nvPr>
        </p:nvSpPr>
        <p:spPr>
          <a:ln/>
        </p:spPr>
        <p:txBody>
          <a:bodyPr/>
          <a:lstStyle>
            <a:lvl1pPr>
              <a:defRPr/>
            </a:lvl1pPr>
          </a:lstStyle>
          <a:p>
            <a:pPr>
              <a:defRPr/>
            </a:pPr>
            <a:endParaRPr lang="en-US" altLang="zh-TW"/>
          </a:p>
        </p:txBody>
      </p:sp>
    </p:spTree>
    <p:extLst>
      <p:ext uri="{BB962C8B-B14F-4D97-AF65-F5344CB8AC3E}">
        <p14:creationId xmlns:p14="http://schemas.microsoft.com/office/powerpoint/2010/main" val="2591488337"/>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endParaRPr lang="en-US" altLang="zh-TW"/>
          </a:p>
        </p:txBody>
      </p:sp>
      <p:sp>
        <p:nvSpPr>
          <p:cNvPr id="6" name="Rectangle 3"/>
          <p:cNvSpPr>
            <a:spLocks noGrp="1" noChangeArrowheads="1"/>
          </p:cNvSpPr>
          <p:nvPr>
            <p:ph type="sldNum" sz="quarter" idx="11"/>
          </p:nvPr>
        </p:nvSpPr>
        <p:spPr>
          <a:ln/>
        </p:spPr>
        <p:txBody>
          <a:bodyPr/>
          <a:lstStyle>
            <a:lvl1pPr>
              <a:defRPr/>
            </a:lvl1pPr>
          </a:lstStyle>
          <a:p>
            <a:pPr>
              <a:defRPr/>
            </a:pPr>
            <a:r>
              <a:rPr lang="en-US" altLang="zh-TW"/>
              <a:t>0: </a:t>
            </a:r>
            <a:fld id="{9365AE3E-07E9-473D-B3CE-C5567CB1064F}" type="slidenum">
              <a:rPr lang="en-US" altLang="zh-TW"/>
              <a:pPr>
                <a:defRPr/>
              </a:pPr>
              <a:t>‹#›</a:t>
            </a:fld>
            <a:endParaRPr lang="en-US" altLang="zh-TW"/>
          </a:p>
        </p:txBody>
      </p:sp>
      <p:sp>
        <p:nvSpPr>
          <p:cNvPr id="7" name="Rectangle 8"/>
          <p:cNvSpPr>
            <a:spLocks noGrp="1" noChangeArrowheads="1"/>
          </p:cNvSpPr>
          <p:nvPr>
            <p:ph type="dt" sz="half" idx="12"/>
          </p:nvPr>
        </p:nvSpPr>
        <p:spPr>
          <a:ln/>
        </p:spPr>
        <p:txBody>
          <a:bodyPr/>
          <a:lstStyle>
            <a:lvl1pPr>
              <a:defRPr/>
            </a:lvl1pPr>
          </a:lstStyle>
          <a:p>
            <a:pPr>
              <a:defRPr/>
            </a:pPr>
            <a:endParaRPr lang="en-US" altLang="zh-TW"/>
          </a:p>
        </p:txBody>
      </p:sp>
    </p:spTree>
    <p:extLst>
      <p:ext uri="{BB962C8B-B14F-4D97-AF65-F5344CB8AC3E}">
        <p14:creationId xmlns:p14="http://schemas.microsoft.com/office/powerpoint/2010/main" val="223311253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endParaRPr lang="en-US" altLang="zh-TW"/>
          </a:p>
        </p:txBody>
      </p:sp>
      <p:sp>
        <p:nvSpPr>
          <p:cNvPr id="8" name="Rectangle 3"/>
          <p:cNvSpPr>
            <a:spLocks noGrp="1" noChangeArrowheads="1"/>
          </p:cNvSpPr>
          <p:nvPr>
            <p:ph type="sldNum" sz="quarter" idx="11"/>
          </p:nvPr>
        </p:nvSpPr>
        <p:spPr>
          <a:ln/>
        </p:spPr>
        <p:txBody>
          <a:bodyPr/>
          <a:lstStyle>
            <a:lvl1pPr>
              <a:defRPr/>
            </a:lvl1pPr>
          </a:lstStyle>
          <a:p>
            <a:pPr>
              <a:defRPr/>
            </a:pPr>
            <a:r>
              <a:rPr lang="en-US" altLang="zh-TW"/>
              <a:t>0: </a:t>
            </a:r>
            <a:fld id="{A51F377F-E72F-4E22-86AF-9F91E62461BF}" type="slidenum">
              <a:rPr lang="en-US" altLang="zh-TW"/>
              <a:pPr>
                <a:defRPr/>
              </a:pPr>
              <a:t>‹#›</a:t>
            </a:fld>
            <a:endParaRPr lang="en-US" altLang="zh-TW"/>
          </a:p>
        </p:txBody>
      </p:sp>
      <p:sp>
        <p:nvSpPr>
          <p:cNvPr id="9" name="Rectangle 8"/>
          <p:cNvSpPr>
            <a:spLocks noGrp="1" noChangeArrowheads="1"/>
          </p:cNvSpPr>
          <p:nvPr>
            <p:ph type="dt" sz="half" idx="12"/>
          </p:nvPr>
        </p:nvSpPr>
        <p:spPr>
          <a:ln/>
        </p:spPr>
        <p:txBody>
          <a:bodyPr/>
          <a:lstStyle>
            <a:lvl1pPr>
              <a:defRPr/>
            </a:lvl1pPr>
          </a:lstStyle>
          <a:p>
            <a:pPr>
              <a:defRPr/>
            </a:pPr>
            <a:endParaRPr lang="en-US" altLang="zh-TW"/>
          </a:p>
        </p:txBody>
      </p:sp>
    </p:spTree>
    <p:extLst>
      <p:ext uri="{BB962C8B-B14F-4D97-AF65-F5344CB8AC3E}">
        <p14:creationId xmlns:p14="http://schemas.microsoft.com/office/powerpoint/2010/main" val="4044611976"/>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endParaRPr lang="en-US" altLang="zh-TW"/>
          </a:p>
        </p:txBody>
      </p:sp>
      <p:sp>
        <p:nvSpPr>
          <p:cNvPr id="4" name="Rectangle 3"/>
          <p:cNvSpPr>
            <a:spLocks noGrp="1" noChangeArrowheads="1"/>
          </p:cNvSpPr>
          <p:nvPr>
            <p:ph type="sldNum" sz="quarter" idx="11"/>
          </p:nvPr>
        </p:nvSpPr>
        <p:spPr>
          <a:ln/>
        </p:spPr>
        <p:txBody>
          <a:bodyPr/>
          <a:lstStyle>
            <a:lvl1pPr>
              <a:defRPr/>
            </a:lvl1pPr>
          </a:lstStyle>
          <a:p>
            <a:pPr>
              <a:defRPr/>
            </a:pPr>
            <a:r>
              <a:rPr lang="en-US" altLang="zh-TW"/>
              <a:t>0: </a:t>
            </a:r>
            <a:fld id="{A490DA50-6878-4D8A-84E3-695739F25D8F}" type="slidenum">
              <a:rPr lang="en-US" altLang="zh-TW"/>
              <a:pPr>
                <a:defRPr/>
              </a:pPr>
              <a:t>‹#›</a:t>
            </a:fld>
            <a:endParaRPr lang="en-US" altLang="zh-TW"/>
          </a:p>
        </p:txBody>
      </p:sp>
      <p:sp>
        <p:nvSpPr>
          <p:cNvPr id="5" name="Rectangle 8"/>
          <p:cNvSpPr>
            <a:spLocks noGrp="1" noChangeArrowheads="1"/>
          </p:cNvSpPr>
          <p:nvPr>
            <p:ph type="dt" sz="half" idx="12"/>
          </p:nvPr>
        </p:nvSpPr>
        <p:spPr>
          <a:ln/>
        </p:spPr>
        <p:txBody>
          <a:bodyPr/>
          <a:lstStyle>
            <a:lvl1pPr>
              <a:defRPr/>
            </a:lvl1pPr>
          </a:lstStyle>
          <a:p>
            <a:pPr>
              <a:defRPr/>
            </a:pPr>
            <a:endParaRPr lang="en-US" altLang="zh-TW"/>
          </a:p>
        </p:txBody>
      </p:sp>
    </p:spTree>
    <p:extLst>
      <p:ext uri="{BB962C8B-B14F-4D97-AF65-F5344CB8AC3E}">
        <p14:creationId xmlns:p14="http://schemas.microsoft.com/office/powerpoint/2010/main" val="4189234636"/>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US" altLang="zh-TW"/>
          </a:p>
        </p:txBody>
      </p:sp>
      <p:sp>
        <p:nvSpPr>
          <p:cNvPr id="3" name="Rectangle 3"/>
          <p:cNvSpPr>
            <a:spLocks noGrp="1" noChangeArrowheads="1"/>
          </p:cNvSpPr>
          <p:nvPr>
            <p:ph type="sldNum" sz="quarter" idx="11"/>
          </p:nvPr>
        </p:nvSpPr>
        <p:spPr>
          <a:ln/>
        </p:spPr>
        <p:txBody>
          <a:bodyPr/>
          <a:lstStyle>
            <a:lvl1pPr>
              <a:defRPr/>
            </a:lvl1pPr>
          </a:lstStyle>
          <a:p>
            <a:pPr>
              <a:defRPr/>
            </a:pPr>
            <a:r>
              <a:rPr lang="en-US" altLang="zh-TW"/>
              <a:t>0: </a:t>
            </a:r>
            <a:fld id="{1247858A-F65B-477F-8F1A-A08D4B0AFCF0}" type="slidenum">
              <a:rPr lang="en-US" altLang="zh-TW"/>
              <a:pPr>
                <a:defRPr/>
              </a:pPr>
              <a:t>‹#›</a:t>
            </a:fld>
            <a:endParaRPr lang="en-US" altLang="zh-TW"/>
          </a:p>
        </p:txBody>
      </p:sp>
      <p:sp>
        <p:nvSpPr>
          <p:cNvPr id="4" name="Rectangle 8"/>
          <p:cNvSpPr>
            <a:spLocks noGrp="1" noChangeArrowheads="1"/>
          </p:cNvSpPr>
          <p:nvPr>
            <p:ph type="dt" sz="half" idx="12"/>
          </p:nvPr>
        </p:nvSpPr>
        <p:spPr>
          <a:ln/>
        </p:spPr>
        <p:txBody>
          <a:bodyPr/>
          <a:lstStyle>
            <a:lvl1pPr>
              <a:defRPr/>
            </a:lvl1pPr>
          </a:lstStyle>
          <a:p>
            <a:pPr>
              <a:defRPr/>
            </a:pPr>
            <a:endParaRPr lang="en-US" altLang="zh-TW"/>
          </a:p>
        </p:txBody>
      </p:sp>
    </p:spTree>
    <p:extLst>
      <p:ext uri="{BB962C8B-B14F-4D97-AF65-F5344CB8AC3E}">
        <p14:creationId xmlns:p14="http://schemas.microsoft.com/office/powerpoint/2010/main" val="1497712780"/>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ltLang="zh-TW"/>
          </a:p>
        </p:txBody>
      </p:sp>
      <p:sp>
        <p:nvSpPr>
          <p:cNvPr id="6" name="Rectangle 3"/>
          <p:cNvSpPr>
            <a:spLocks noGrp="1" noChangeArrowheads="1"/>
          </p:cNvSpPr>
          <p:nvPr>
            <p:ph type="sldNum" sz="quarter" idx="11"/>
          </p:nvPr>
        </p:nvSpPr>
        <p:spPr>
          <a:ln/>
        </p:spPr>
        <p:txBody>
          <a:bodyPr/>
          <a:lstStyle>
            <a:lvl1pPr>
              <a:defRPr/>
            </a:lvl1pPr>
          </a:lstStyle>
          <a:p>
            <a:pPr>
              <a:defRPr/>
            </a:pPr>
            <a:r>
              <a:rPr lang="en-US" altLang="zh-TW"/>
              <a:t>0: </a:t>
            </a:r>
            <a:fld id="{191CD8FF-D9DE-4F67-A6CB-D220753AE490}" type="slidenum">
              <a:rPr lang="en-US" altLang="zh-TW"/>
              <a:pPr>
                <a:defRPr/>
              </a:pPr>
              <a:t>‹#›</a:t>
            </a:fld>
            <a:endParaRPr lang="en-US" altLang="zh-TW"/>
          </a:p>
        </p:txBody>
      </p:sp>
      <p:sp>
        <p:nvSpPr>
          <p:cNvPr id="7" name="Rectangle 8"/>
          <p:cNvSpPr>
            <a:spLocks noGrp="1" noChangeArrowheads="1"/>
          </p:cNvSpPr>
          <p:nvPr>
            <p:ph type="dt" sz="half" idx="12"/>
          </p:nvPr>
        </p:nvSpPr>
        <p:spPr>
          <a:ln/>
        </p:spPr>
        <p:txBody>
          <a:bodyPr/>
          <a:lstStyle>
            <a:lvl1pPr>
              <a:defRPr/>
            </a:lvl1pPr>
          </a:lstStyle>
          <a:p>
            <a:pPr>
              <a:defRPr/>
            </a:pPr>
            <a:endParaRPr lang="en-US" altLang="zh-TW"/>
          </a:p>
        </p:txBody>
      </p:sp>
    </p:spTree>
    <p:extLst>
      <p:ext uri="{BB962C8B-B14F-4D97-AF65-F5344CB8AC3E}">
        <p14:creationId xmlns:p14="http://schemas.microsoft.com/office/powerpoint/2010/main" val="148107527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US" altLang="zh-TW"/>
          </a:p>
        </p:txBody>
      </p:sp>
      <p:sp>
        <p:nvSpPr>
          <p:cNvPr id="6" name="Rectangle 3"/>
          <p:cNvSpPr>
            <a:spLocks noGrp="1" noChangeArrowheads="1"/>
          </p:cNvSpPr>
          <p:nvPr>
            <p:ph type="sldNum" sz="quarter" idx="11"/>
          </p:nvPr>
        </p:nvSpPr>
        <p:spPr>
          <a:ln/>
        </p:spPr>
        <p:txBody>
          <a:bodyPr/>
          <a:lstStyle>
            <a:lvl1pPr>
              <a:defRPr/>
            </a:lvl1pPr>
          </a:lstStyle>
          <a:p>
            <a:pPr>
              <a:defRPr/>
            </a:pPr>
            <a:r>
              <a:rPr lang="en-US" altLang="zh-TW"/>
              <a:t>0: </a:t>
            </a:r>
            <a:fld id="{84BE4626-1FC8-4127-9EF7-0BFBF50002F4}" type="slidenum">
              <a:rPr lang="en-US" altLang="zh-TW"/>
              <a:pPr>
                <a:defRPr/>
              </a:pPr>
              <a:t>‹#›</a:t>
            </a:fld>
            <a:endParaRPr lang="en-US" altLang="zh-TW"/>
          </a:p>
        </p:txBody>
      </p:sp>
      <p:sp>
        <p:nvSpPr>
          <p:cNvPr id="7" name="Rectangle 8"/>
          <p:cNvSpPr>
            <a:spLocks noGrp="1" noChangeArrowheads="1"/>
          </p:cNvSpPr>
          <p:nvPr>
            <p:ph type="dt" sz="half" idx="12"/>
          </p:nvPr>
        </p:nvSpPr>
        <p:spPr>
          <a:ln/>
        </p:spPr>
        <p:txBody>
          <a:bodyPr/>
          <a:lstStyle>
            <a:lvl1pPr>
              <a:defRPr/>
            </a:lvl1pPr>
          </a:lstStyle>
          <a:p>
            <a:pPr>
              <a:defRPr/>
            </a:pPr>
            <a:endParaRPr lang="en-US" altLang="zh-TW"/>
          </a:p>
        </p:txBody>
      </p:sp>
    </p:spTree>
    <p:extLst>
      <p:ext uri="{BB962C8B-B14F-4D97-AF65-F5344CB8AC3E}">
        <p14:creationId xmlns:p14="http://schemas.microsoft.com/office/powerpoint/2010/main" val="1462759916"/>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ftr" sz="quarter" idx="3"/>
          </p:nvPr>
        </p:nvSpPr>
        <p:spPr bwMode="auto">
          <a:xfrm>
            <a:off x="4419600" y="6248400"/>
            <a:ext cx="4038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pitchFamily="34" charset="0"/>
                <a:ea typeface="Arial Unicode MS" pitchFamily="34" charset="-128"/>
                <a:cs typeface="Arial Unicode MS" pitchFamily="34" charset="-128"/>
              </a:defRPr>
            </a:lvl1pPr>
          </a:lstStyle>
          <a:p>
            <a:pPr>
              <a:defRPr/>
            </a:pPr>
            <a:endParaRPr lang="en-US" altLang="zh-TW"/>
          </a:p>
        </p:txBody>
      </p:sp>
      <p:sp>
        <p:nvSpPr>
          <p:cNvPr id="36867" name="Rectangle 3"/>
          <p:cNvSpPr>
            <a:spLocks noGrp="1" noChangeArrowheads="1"/>
          </p:cNvSpPr>
          <p:nvPr>
            <p:ph type="sldNum" sz="quarter" idx="4"/>
          </p:nvPr>
        </p:nvSpPr>
        <p:spPr bwMode="auto">
          <a:xfrm>
            <a:off x="7543800" y="6553200"/>
            <a:ext cx="914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pitchFamily="34" charset="0"/>
                <a:ea typeface="Arial Unicode MS" pitchFamily="34" charset="-128"/>
                <a:cs typeface="Arial Unicode MS" pitchFamily="34" charset="-128"/>
              </a:defRPr>
            </a:lvl1pPr>
          </a:lstStyle>
          <a:p>
            <a:pPr>
              <a:defRPr/>
            </a:pPr>
            <a:r>
              <a:rPr lang="en-US" altLang="zh-TW"/>
              <a:t>0: </a:t>
            </a:r>
            <a:fld id="{A04EBBE1-3A80-4D62-A1EE-7939DFD0F73F}" type="slidenum">
              <a:rPr lang="en-US" altLang="zh-TW"/>
              <a:pPr>
                <a:defRPr/>
              </a:pPr>
              <a:t>‹#›</a:t>
            </a:fld>
            <a:endParaRPr lang="en-US" altLang="zh-TW"/>
          </a:p>
        </p:txBody>
      </p:sp>
      <p:sp>
        <p:nvSpPr>
          <p:cNvPr id="1028" name="Rectangle 4"/>
          <p:cNvSpPr>
            <a:spLocks noGrp="1" noChangeArrowheads="1"/>
          </p:cNvSpPr>
          <p:nvPr>
            <p:ph type="title"/>
          </p:nvPr>
        </p:nvSpPr>
        <p:spPr bwMode="auto">
          <a:xfrm>
            <a:off x="152400" y="457200"/>
            <a:ext cx="8229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TW" smtClean="0"/>
              <a:t>Click to edit Master title style</a:t>
            </a:r>
          </a:p>
        </p:txBody>
      </p:sp>
      <p:sp>
        <p:nvSpPr>
          <p:cNvPr id="1029" name="Rectangle 5"/>
          <p:cNvSpPr>
            <a:spLocks noGrp="1" noChangeArrowheads="1"/>
          </p:cNvSpPr>
          <p:nvPr>
            <p:ph type="body" idx="1"/>
          </p:nvPr>
        </p:nvSpPr>
        <p:spPr bwMode="auto">
          <a:xfrm>
            <a:off x="457200" y="1219200"/>
            <a:ext cx="82296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pic>
        <p:nvPicPr>
          <p:cNvPr id="1030" name="Picture 6" descr="ccg_0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6099175"/>
            <a:ext cx="4343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7" descr="UILogoCL1c"/>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534400" y="6248400"/>
            <a:ext cx="482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2" name="Rectangle 8"/>
          <p:cNvSpPr>
            <a:spLocks noGrp="1" noChangeArrowheads="1"/>
          </p:cNvSpPr>
          <p:nvPr>
            <p:ph type="dt" sz="half" idx="2"/>
          </p:nvPr>
        </p:nvSpPr>
        <p:spPr bwMode="auto">
          <a:xfrm>
            <a:off x="4419600" y="6553200"/>
            <a:ext cx="3048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pitchFamily="34" charset="0"/>
                <a:ea typeface="Arial Unicode MS" pitchFamily="34" charset="-128"/>
                <a:cs typeface="Arial Unicode MS" pitchFamily="34" charset="-128"/>
              </a:defRPr>
            </a:lvl1pPr>
          </a:lstStyle>
          <a:p>
            <a:pPr>
              <a:defRPr/>
            </a:pPr>
            <a:endParaRPr lang="en-US" altLang="zh-TW"/>
          </a:p>
        </p:txBody>
      </p:sp>
      <p:sp>
        <p:nvSpPr>
          <p:cNvPr id="1033" name="Rectangle 9"/>
          <p:cNvSpPr>
            <a:spLocks noChangeArrowheads="1"/>
          </p:cNvSpPr>
          <p:nvPr/>
        </p:nvSpPr>
        <p:spPr bwMode="auto">
          <a:xfrm>
            <a:off x="0" y="134938"/>
            <a:ext cx="9144000" cy="274637"/>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sz="2400">
              <a:latin typeface="Times New Roman" pitchFamily="18" charset="0"/>
              <a:ea typeface="Arial Unicode MS" pitchFamily="34" charset="-128"/>
              <a:cs typeface="Arial Unicode MS" pitchFamily="34" charset="-128"/>
            </a:endParaRPr>
          </a:p>
        </p:txBody>
      </p:sp>
      <p:pic>
        <p:nvPicPr>
          <p:cNvPr id="1034" name="Picture 11" descr="mias-new"/>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832600" y="6227763"/>
            <a:ext cx="9398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timing>
    <p:tnLst>
      <p:par>
        <p:cTn id="1" dur="indefinite" restart="never" nodeType="tmRoot"/>
      </p:par>
    </p:tnLst>
  </p:timing>
  <p:hf hdr="0" ftr="0" dt="0"/>
  <p:txStyles>
    <p:titleStyle>
      <a:lvl1pPr algn="l" rtl="0" eaLnBrk="0" fontAlgn="base" hangingPunct="0">
        <a:spcBef>
          <a:spcPct val="0"/>
        </a:spcBef>
        <a:spcAft>
          <a:spcPct val="0"/>
        </a:spcAft>
        <a:defRPr sz="2800">
          <a:solidFill>
            <a:srgbClr val="FF0000"/>
          </a:solidFill>
          <a:latin typeface="+mj-lt"/>
          <a:ea typeface="+mj-ea"/>
          <a:cs typeface="+mj-cs"/>
        </a:defRPr>
      </a:lvl1pPr>
      <a:lvl2pPr algn="l" rtl="0" eaLnBrk="0" fontAlgn="base" hangingPunct="0">
        <a:spcBef>
          <a:spcPct val="0"/>
        </a:spcBef>
        <a:spcAft>
          <a:spcPct val="0"/>
        </a:spcAft>
        <a:defRPr sz="2800">
          <a:solidFill>
            <a:srgbClr val="FF0000"/>
          </a:solidFill>
          <a:latin typeface="Calibri" pitchFamily="34" charset="0"/>
          <a:cs typeface="Arial" pitchFamily="34" charset="0"/>
        </a:defRPr>
      </a:lvl2pPr>
      <a:lvl3pPr algn="l" rtl="0" eaLnBrk="0" fontAlgn="base" hangingPunct="0">
        <a:spcBef>
          <a:spcPct val="0"/>
        </a:spcBef>
        <a:spcAft>
          <a:spcPct val="0"/>
        </a:spcAft>
        <a:defRPr sz="2800">
          <a:solidFill>
            <a:srgbClr val="FF0000"/>
          </a:solidFill>
          <a:latin typeface="Calibri" pitchFamily="34" charset="0"/>
          <a:cs typeface="Arial" pitchFamily="34" charset="0"/>
        </a:defRPr>
      </a:lvl3pPr>
      <a:lvl4pPr algn="l" rtl="0" eaLnBrk="0" fontAlgn="base" hangingPunct="0">
        <a:spcBef>
          <a:spcPct val="0"/>
        </a:spcBef>
        <a:spcAft>
          <a:spcPct val="0"/>
        </a:spcAft>
        <a:defRPr sz="2800">
          <a:solidFill>
            <a:srgbClr val="FF0000"/>
          </a:solidFill>
          <a:latin typeface="Calibri" pitchFamily="34" charset="0"/>
          <a:cs typeface="Arial" pitchFamily="34" charset="0"/>
        </a:defRPr>
      </a:lvl4pPr>
      <a:lvl5pPr algn="l" rtl="0" eaLnBrk="0" fontAlgn="base" hangingPunct="0">
        <a:spcBef>
          <a:spcPct val="0"/>
        </a:spcBef>
        <a:spcAft>
          <a:spcPct val="0"/>
        </a:spcAft>
        <a:defRPr sz="2800">
          <a:solidFill>
            <a:srgbClr val="FF0000"/>
          </a:solidFill>
          <a:latin typeface="Calibri" pitchFamily="34" charset="0"/>
          <a:cs typeface="Arial" pitchFamily="34" charset="0"/>
        </a:defRPr>
      </a:lvl5pPr>
      <a:lvl6pPr marL="457200" algn="l" rtl="0" fontAlgn="base">
        <a:spcBef>
          <a:spcPct val="0"/>
        </a:spcBef>
        <a:spcAft>
          <a:spcPct val="0"/>
        </a:spcAft>
        <a:defRPr sz="2800">
          <a:solidFill>
            <a:srgbClr val="FF0000"/>
          </a:solidFill>
          <a:latin typeface="Calibri" pitchFamily="34" charset="0"/>
          <a:cs typeface="Arial" pitchFamily="34" charset="0"/>
        </a:defRPr>
      </a:lvl6pPr>
      <a:lvl7pPr marL="914400" algn="l" rtl="0" fontAlgn="base">
        <a:spcBef>
          <a:spcPct val="0"/>
        </a:spcBef>
        <a:spcAft>
          <a:spcPct val="0"/>
        </a:spcAft>
        <a:defRPr sz="2800">
          <a:solidFill>
            <a:srgbClr val="FF0000"/>
          </a:solidFill>
          <a:latin typeface="Calibri" pitchFamily="34" charset="0"/>
          <a:cs typeface="Arial" pitchFamily="34" charset="0"/>
        </a:defRPr>
      </a:lvl7pPr>
      <a:lvl8pPr marL="1371600" algn="l" rtl="0" fontAlgn="base">
        <a:spcBef>
          <a:spcPct val="0"/>
        </a:spcBef>
        <a:spcAft>
          <a:spcPct val="0"/>
        </a:spcAft>
        <a:defRPr sz="2800">
          <a:solidFill>
            <a:srgbClr val="FF0000"/>
          </a:solidFill>
          <a:latin typeface="Calibri" pitchFamily="34" charset="0"/>
          <a:cs typeface="Arial" pitchFamily="34" charset="0"/>
        </a:defRPr>
      </a:lvl8pPr>
      <a:lvl9pPr marL="1828800" algn="l" rtl="0" fontAlgn="base">
        <a:spcBef>
          <a:spcPct val="0"/>
        </a:spcBef>
        <a:spcAft>
          <a:spcPct val="0"/>
        </a:spcAft>
        <a:defRPr sz="2800">
          <a:solidFill>
            <a:srgbClr val="FF0000"/>
          </a:solidFill>
          <a:latin typeface="Calibri" pitchFamily="34" charset="0"/>
          <a:cs typeface="Arial" pitchFamily="34"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chemeClr val="tx1"/>
          </a:solidFill>
          <a:latin typeface="+mn-lt"/>
          <a:cs typeface="+mn-cs"/>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b="1">
          <a:solidFill>
            <a:schemeClr val="tx1"/>
          </a:solidFill>
          <a:latin typeface="+mn-lt"/>
          <a:cs typeface="+mn-cs"/>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1600">
          <a:solidFill>
            <a:schemeClr val="tx1"/>
          </a:solidFill>
          <a:latin typeface="+mn-lt"/>
          <a:cs typeface="+mn-cs"/>
        </a:defRPr>
      </a:lvl4pPr>
      <a:lvl5pPr marL="2057400" indent="-228600" algn="l" rtl="0" eaLnBrk="0" fontAlgn="base" hangingPunct="0">
        <a:spcBef>
          <a:spcPct val="20000"/>
        </a:spcBef>
        <a:spcAft>
          <a:spcPct val="0"/>
        </a:spcAft>
        <a:buClr>
          <a:schemeClr val="bg2"/>
        </a:buClr>
        <a:buFont typeface="Wingdings" pitchFamily="2" charset="2"/>
        <a:buChar char="§"/>
        <a:defRPr sz="16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CCM-Tutorial-P4-09-13.pptx"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CCM-Tutorial-P5-09-13.pptx"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CCM-Tutorial-P5-09-13.pptx"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hyperlink" Target="CCM-Tutorial-P6-09-13.pptx"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CCM-Tutorial-P1-09-13.pptx"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CCM-Tutorial-P2-09-13.pptx"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CCM-Tutorial-P3-09-13.ppt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a:cs typeface="Arial Unicode MS" pitchFamily="34" charset="-128"/>
              </a:rPr>
              <a:t>Page </a:t>
            </a:r>
            <a:fld id="{8258457A-17DD-4988-824F-FBF8D2E8E852}" type="slidenum">
              <a:rPr lang="en-US" altLang="zh-TW">
                <a:cs typeface="Arial Unicode MS" pitchFamily="34" charset="-128"/>
              </a:rPr>
              <a:pPr eaLnBrk="1" hangingPunct="1"/>
              <a:t>1</a:t>
            </a:fld>
            <a:endParaRPr lang="en-US" altLang="zh-TW">
              <a:cs typeface="Arial Unicode MS" pitchFamily="34" charset="-128"/>
            </a:endParaRPr>
          </a:p>
        </p:txBody>
      </p:sp>
      <p:sp>
        <p:nvSpPr>
          <p:cNvPr id="3075" name="Text Box 4"/>
          <p:cNvSpPr txBox="1">
            <a:spLocks noChangeArrowheads="1"/>
          </p:cNvSpPr>
          <p:nvPr/>
        </p:nvSpPr>
        <p:spPr bwMode="auto">
          <a:xfrm>
            <a:off x="1866900" y="5837238"/>
            <a:ext cx="5410200" cy="715962"/>
          </a:xfrm>
          <a:prstGeom prst="rect">
            <a:avLst/>
          </a:prstGeom>
          <a:solidFill>
            <a:srgbClr val="FFFFCC"/>
          </a:solidFill>
          <a:ln w="12700">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1600" b="1" dirty="0" smtClean="0"/>
              <a:t>September 2013 </a:t>
            </a:r>
            <a:endParaRPr lang="en-US" sz="1600" b="1" dirty="0"/>
          </a:p>
          <a:p>
            <a:pPr algn="ctr" eaLnBrk="1" hangingPunct="1">
              <a:spcBef>
                <a:spcPct val="50000"/>
              </a:spcBef>
            </a:pPr>
            <a:r>
              <a:rPr lang="en-US" sz="1600" b="1" dirty="0" smtClean="0"/>
              <a:t>Heidelberg, Germany </a:t>
            </a:r>
            <a:endParaRPr lang="en-US" dirty="0"/>
          </a:p>
        </p:txBody>
      </p:sp>
      <p:sp>
        <p:nvSpPr>
          <p:cNvPr id="3076" name="Rectangle 2"/>
          <p:cNvSpPr>
            <a:spLocks noGrp="1" noChangeArrowheads="1"/>
          </p:cNvSpPr>
          <p:nvPr>
            <p:ph type="ctrTitle"/>
          </p:nvPr>
        </p:nvSpPr>
        <p:spPr>
          <a:xfrm>
            <a:off x="342900" y="1600200"/>
            <a:ext cx="8458200" cy="2209800"/>
          </a:xfrm>
        </p:spPr>
        <p:txBody>
          <a:bodyPr/>
          <a:lstStyle/>
          <a:p>
            <a:pPr algn="ctr" eaLnBrk="1" hangingPunct="1"/>
            <a:r>
              <a:rPr lang="en-US" sz="4000" dirty="0" smtClean="0"/>
              <a:t>Predicting Structures in NLP </a:t>
            </a:r>
            <a:br>
              <a:rPr lang="en-US" sz="4000" dirty="0" smtClean="0"/>
            </a:br>
            <a:r>
              <a:rPr lang="en-US" sz="3600" dirty="0" smtClean="0">
                <a:solidFill>
                  <a:srgbClr val="0033CC"/>
                </a:solidFill>
              </a:rPr>
              <a:t>Constrained Conditional Models </a:t>
            </a:r>
            <a:br>
              <a:rPr lang="en-US" sz="3600" dirty="0" smtClean="0">
                <a:solidFill>
                  <a:srgbClr val="0033CC"/>
                </a:solidFill>
              </a:rPr>
            </a:br>
            <a:r>
              <a:rPr lang="en-US" sz="3600" dirty="0" smtClean="0">
                <a:solidFill>
                  <a:srgbClr val="0033CC"/>
                </a:solidFill>
              </a:rPr>
              <a:t>and </a:t>
            </a:r>
            <a:br>
              <a:rPr lang="en-US" sz="3600" dirty="0" smtClean="0">
                <a:solidFill>
                  <a:srgbClr val="0033CC"/>
                </a:solidFill>
              </a:rPr>
            </a:br>
            <a:r>
              <a:rPr lang="en-US" sz="3600" dirty="0" smtClean="0">
                <a:solidFill>
                  <a:srgbClr val="0033CC"/>
                </a:solidFill>
              </a:rPr>
              <a:t>Integer Linear Programming</a:t>
            </a:r>
            <a:endParaRPr lang="en-US" sz="3200" dirty="0" smtClean="0"/>
          </a:p>
        </p:txBody>
      </p:sp>
      <p:sp>
        <p:nvSpPr>
          <p:cNvPr id="3077" name="Rectangle 3"/>
          <p:cNvSpPr>
            <a:spLocks noGrp="1" noChangeArrowheads="1"/>
          </p:cNvSpPr>
          <p:nvPr>
            <p:ph type="subTitle" idx="1"/>
          </p:nvPr>
        </p:nvSpPr>
        <p:spPr>
          <a:xfrm>
            <a:off x="228600" y="4191000"/>
            <a:ext cx="8077200" cy="1524000"/>
          </a:xfrm>
          <a:extLst>
            <a:ext uri="{91240B29-F687-4F45-9708-019B960494DF}">
              <a14:hiddenLine xmlns:a14="http://schemas.microsoft.com/office/drawing/2010/main" w="9525">
                <a:solidFill>
                  <a:srgbClr val="008000"/>
                </a:solidFill>
                <a:miter lim="800000"/>
                <a:headEnd/>
                <a:tailEnd/>
              </a14:hiddenLine>
            </a:ext>
          </a:extLst>
        </p:spPr>
        <p:txBody>
          <a:bodyPr/>
          <a:lstStyle/>
          <a:p>
            <a:pPr algn="l" eaLnBrk="1" hangingPunct="1"/>
            <a:r>
              <a:rPr lang="en-US" sz="2800" dirty="0" smtClean="0"/>
              <a:t>Dan Roth</a:t>
            </a:r>
          </a:p>
          <a:p>
            <a:pPr algn="l" eaLnBrk="1" hangingPunct="1"/>
            <a:r>
              <a:rPr lang="en-US" altLang="zh-TW" sz="2400" dirty="0" smtClean="0">
                <a:solidFill>
                  <a:srgbClr val="0033CC"/>
                </a:solidFill>
                <a:ea typeface="Arial Unicode MS" pitchFamily="34" charset="-128"/>
                <a:cs typeface="Arial Unicode MS" pitchFamily="34" charset="-128"/>
              </a:rPr>
              <a:t>Department of Computer Science</a:t>
            </a:r>
          </a:p>
          <a:p>
            <a:pPr algn="l" eaLnBrk="1" hangingPunct="1"/>
            <a:r>
              <a:rPr lang="en-US" altLang="zh-TW" sz="2400" dirty="0" smtClean="0">
                <a:solidFill>
                  <a:srgbClr val="0033CC"/>
                </a:solidFill>
                <a:ea typeface="Arial Unicode MS" pitchFamily="34" charset="-128"/>
                <a:cs typeface="Arial Unicode MS" pitchFamily="34" charset="-128"/>
              </a:rPr>
              <a:t>University of Illinois at Urbana-Champaign</a:t>
            </a:r>
            <a:endParaRPr lang="en-US" sz="2000" dirty="0" smtClean="0">
              <a:solidFill>
                <a:srgbClr val="0033CC"/>
              </a:solidFill>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2"/>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a:cs typeface="Arial Unicode MS" pitchFamily="34" charset="-128"/>
              </a:rPr>
              <a:t>0: </a:t>
            </a:r>
            <a:fld id="{3648D91C-D5C6-4891-B4EB-8B9FB5D2620D}" type="slidenum">
              <a:rPr lang="en-US" altLang="zh-TW">
                <a:cs typeface="Arial Unicode MS" pitchFamily="34" charset="-128"/>
              </a:rPr>
              <a:pPr eaLnBrk="1" hangingPunct="1"/>
              <a:t>10</a:t>
            </a:fld>
            <a:endParaRPr lang="en-US" altLang="zh-TW">
              <a:cs typeface="Arial Unicode MS" pitchFamily="34" charset="-128"/>
            </a:endParaRPr>
          </a:p>
        </p:txBody>
      </p:sp>
      <p:sp>
        <p:nvSpPr>
          <p:cNvPr id="12291" name="Title 1"/>
          <p:cNvSpPr>
            <a:spLocks noGrp="1"/>
          </p:cNvSpPr>
          <p:nvPr>
            <p:ph type="title" idx="4294967295"/>
          </p:nvPr>
        </p:nvSpPr>
        <p:spPr>
          <a:xfrm>
            <a:off x="152400" y="457200"/>
            <a:ext cx="8839200" cy="533400"/>
          </a:xfrm>
        </p:spPr>
        <p:txBody>
          <a:bodyPr lIns="0" tIns="0" rIns="0" bIns="0"/>
          <a:lstStyle/>
          <a:p>
            <a:pPr eaLnBrk="1" hangingPunct="1"/>
            <a:r>
              <a:rPr lang="en-US" dirty="0" smtClean="0"/>
              <a:t>Day 3: Constrained Conditional Models</a:t>
            </a:r>
          </a:p>
        </p:txBody>
      </p:sp>
      <p:sp>
        <p:nvSpPr>
          <p:cNvPr id="1257476" name="Content Placeholder 2"/>
          <p:cNvSpPr>
            <a:spLocks noGrp="1"/>
          </p:cNvSpPr>
          <p:nvPr>
            <p:ph idx="4294967295"/>
          </p:nvPr>
        </p:nvSpPr>
        <p:spPr>
          <a:xfrm>
            <a:off x="457200" y="1219200"/>
            <a:ext cx="8458200" cy="5486400"/>
          </a:xfrm>
        </p:spPr>
        <p:txBody>
          <a:bodyPr lIns="0" tIns="0" rIns="0" bIns="0"/>
          <a:lstStyle/>
          <a:p>
            <a:pPr marL="339725"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hlinkClick r:id="rId3" action="ppaction://hlinkpres?slideindex=1&amp;slidetitle="/>
              </a:rPr>
              <a:t>Part 4</a:t>
            </a:r>
            <a:r>
              <a:rPr lang="en-US" dirty="0" smtClean="0"/>
              <a:t>: </a:t>
            </a:r>
            <a:r>
              <a:rPr lang="en-US" b="1" dirty="0" smtClean="0"/>
              <a:t>Training Paradigms for CCMs </a:t>
            </a:r>
            <a:r>
              <a:rPr lang="en-US" dirty="0" smtClean="0"/>
              <a:t>(20 min)</a:t>
            </a:r>
          </a:p>
          <a:p>
            <a:pPr lvl="1"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Independently of constraints </a:t>
            </a:r>
            <a:r>
              <a:rPr lang="en-US" b="1" dirty="0" smtClean="0"/>
              <a:t>(L+I); </a:t>
            </a:r>
            <a:r>
              <a:rPr lang="en-US" dirty="0" smtClean="0"/>
              <a:t>Jointly with constraints </a:t>
            </a:r>
            <a:r>
              <a:rPr lang="en-US" b="1" dirty="0" smtClean="0"/>
              <a:t>(IBT)</a:t>
            </a:r>
          </a:p>
          <a:p>
            <a:pPr lvl="1"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Decomposed to simpler models</a:t>
            </a:r>
          </a:p>
          <a:p>
            <a:pPr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hlinkClick r:id="rId4" action="ppaction://hlinkpres?slideindex=1&amp;slidetitle="/>
              </a:rPr>
              <a:t>Part 5</a:t>
            </a:r>
            <a:r>
              <a:rPr lang="en-US" dirty="0" smtClean="0"/>
              <a:t>: </a:t>
            </a:r>
            <a:r>
              <a:rPr lang="en-US" b="1" dirty="0" smtClean="0"/>
              <a:t>Constraints Driven Training </a:t>
            </a:r>
            <a:r>
              <a:rPr lang="en-US" dirty="0" smtClean="0"/>
              <a:t>(60 min)</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solidFill>
                  <a:srgbClr val="0033CC"/>
                </a:solidFill>
              </a:rPr>
              <a:t>Learning </a:t>
            </a:r>
            <a:r>
              <a:rPr lang="en-US" dirty="0" smtClean="0">
                <a:solidFill>
                  <a:srgbClr val="FF0000"/>
                </a:solidFill>
              </a:rPr>
              <a:t>constraints’ penalties</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Independently of learning the model </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Jointly, along with learning the model </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solidFill>
                  <a:srgbClr val="0033CC"/>
                </a:solidFill>
              </a:rPr>
              <a:t>Dealing with </a:t>
            </a:r>
            <a:r>
              <a:rPr lang="en-US" dirty="0" smtClean="0">
                <a:solidFill>
                  <a:srgbClr val="FF0000"/>
                </a:solidFill>
              </a:rPr>
              <a:t>lack of supervision</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Constraints Driven Semi-Supervised learning (CODL)</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solidFill>
                  <a:srgbClr val="0033CC"/>
                </a:solidFill>
              </a:rPr>
              <a:t>Unified Expectation Maximization (UEM)</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Indirect Supervision </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solidFill>
                  <a:srgbClr val="0033CC"/>
                </a:solidFill>
              </a:rPr>
              <a:t>Learning </a:t>
            </a:r>
            <a:r>
              <a:rPr lang="en-US" dirty="0">
                <a:solidFill>
                  <a:srgbClr val="0033CC"/>
                </a:solidFill>
              </a:rPr>
              <a:t>Constrained </a:t>
            </a:r>
            <a:r>
              <a:rPr lang="en-US" dirty="0">
                <a:solidFill>
                  <a:srgbClr val="FF0000"/>
                </a:solidFill>
              </a:rPr>
              <a:t>Latent Representations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smtClean="0">
              <a:solidFill>
                <a:srgbClr val="0033CC"/>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5747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5747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57476">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25747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5747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57476">
                                            <p:txEl>
                                              <p:pRg st="6" end="6"/>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257476">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57476">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57476">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57476">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5747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2"/>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a:cs typeface="Arial Unicode MS" pitchFamily="34" charset="-128"/>
              </a:rPr>
              <a:t>0: </a:t>
            </a:r>
            <a:fld id="{FB62EDA4-5C14-4E87-AFBB-EDED490D2A90}" type="slidenum">
              <a:rPr lang="en-US" altLang="zh-TW">
                <a:cs typeface="Arial Unicode MS" pitchFamily="34" charset="-128"/>
              </a:rPr>
              <a:pPr eaLnBrk="1" hangingPunct="1"/>
              <a:t>11</a:t>
            </a:fld>
            <a:endParaRPr lang="en-US" altLang="zh-TW">
              <a:cs typeface="Arial Unicode MS" pitchFamily="34" charset="-128"/>
            </a:endParaRPr>
          </a:p>
        </p:txBody>
      </p:sp>
      <p:sp>
        <p:nvSpPr>
          <p:cNvPr id="13315" name="Title 1"/>
          <p:cNvSpPr>
            <a:spLocks noGrp="1"/>
          </p:cNvSpPr>
          <p:nvPr>
            <p:ph type="title" idx="4294967295"/>
          </p:nvPr>
        </p:nvSpPr>
        <p:spPr>
          <a:xfrm>
            <a:off x="152400" y="457200"/>
            <a:ext cx="8839200" cy="533400"/>
          </a:xfrm>
        </p:spPr>
        <p:txBody>
          <a:bodyPr lIns="0" tIns="0" rIns="0" bIns="0"/>
          <a:lstStyle/>
          <a:p>
            <a:pPr eaLnBrk="1" hangingPunct="1"/>
            <a:r>
              <a:rPr lang="en-US" dirty="0" smtClean="0"/>
              <a:t>Day 4: Constrained Conditional Models</a:t>
            </a:r>
          </a:p>
        </p:txBody>
      </p:sp>
      <p:sp>
        <p:nvSpPr>
          <p:cNvPr id="1265668" name="Content Placeholder 2"/>
          <p:cNvSpPr>
            <a:spLocks noGrp="1"/>
          </p:cNvSpPr>
          <p:nvPr>
            <p:ph idx="4294967295"/>
          </p:nvPr>
        </p:nvSpPr>
        <p:spPr>
          <a:xfrm>
            <a:off x="457200" y="1143000"/>
            <a:ext cx="8458200" cy="5486400"/>
          </a:xfrm>
        </p:spPr>
        <p:txBody>
          <a:bodyPr lIns="0" tIns="0" rIns="0" bIns="0"/>
          <a:lstStyle/>
          <a:p>
            <a:pPr marL="339725"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hlinkClick r:id="rId3" action="ppaction://hlinkpres?slideindex=1&amp;slidetitle="/>
              </a:rPr>
              <a:t>Part </a:t>
            </a:r>
            <a:r>
              <a:rPr lang="en-US" dirty="0" smtClean="0">
                <a:hlinkClick r:id="rId3" action="ppaction://hlinkpres?slideindex=1&amp;slidetitle="/>
              </a:rPr>
              <a:t>5 (</a:t>
            </a:r>
            <a:r>
              <a:rPr lang="en-US" dirty="0" err="1" smtClean="0">
                <a:hlinkClick r:id="rId3" action="ppaction://hlinkpres?slideindex=1&amp;slidetitle="/>
              </a:rPr>
              <a:t>cont</a:t>
            </a:r>
            <a:r>
              <a:rPr lang="en-US" dirty="0" smtClean="0">
                <a:hlinkClick r:id="rId3" action="ppaction://hlinkpres?slideindex=1&amp;slidetitle="/>
              </a:rPr>
              <a:t>): </a:t>
            </a:r>
            <a:r>
              <a:rPr lang="en-US" b="1" dirty="0"/>
              <a:t>M</a:t>
            </a:r>
            <a:r>
              <a:rPr lang="en-US" b="1" dirty="0" smtClean="0"/>
              <a:t>ore on Learning and Inference  </a:t>
            </a:r>
            <a:r>
              <a:rPr lang="en-US" dirty="0" smtClean="0"/>
              <a:t>(50 </a:t>
            </a:r>
            <a:r>
              <a:rPr lang="en-US" dirty="0"/>
              <a:t>min)</a:t>
            </a:r>
          </a:p>
          <a:p>
            <a:pPr lvl="1" indent="-342900"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Decomposed Learning</a:t>
            </a:r>
          </a:p>
          <a:p>
            <a:pPr lvl="1" indent="-342900"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Extended SRL</a:t>
            </a:r>
            <a:endParaRPr lang="en-US" dirty="0"/>
          </a:p>
          <a:p>
            <a:pPr marL="400050" lvl="1" indent="0" defTabSz="457200" eaLnBrk="1" hangingPunct="1">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smtClean="0">
              <a:hlinkClick r:id="rId4" action="ppaction://hlinkpres?slideindex=1&amp;slidetitle="/>
            </a:endParaRPr>
          </a:p>
          <a:p>
            <a:pPr marL="339725"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hlinkClick r:id="rId4" action="ppaction://hlinkpres?slideindex=1&amp;slidetitle="/>
              </a:rPr>
              <a:t>Part 6: </a:t>
            </a:r>
            <a:r>
              <a:rPr lang="en-US" b="1" dirty="0" smtClean="0"/>
              <a:t>Conclusion (&amp; Discussion)  </a:t>
            </a:r>
            <a:r>
              <a:rPr lang="en-US" dirty="0" smtClean="0"/>
              <a:t>(10 min)</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Summary</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Building CCMs;  Features and Constraints. Mixed models vs. Joint models; </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Where is Knowledge coming from</a:t>
            </a:r>
            <a:endParaRPr lang="en-US" sz="2800" dirty="0" smtClean="0">
              <a:solidFill>
                <a:srgbClr val="FF0000"/>
              </a:solidFill>
            </a:endParaRPr>
          </a:p>
        </p:txBody>
      </p:sp>
      <p:sp>
        <p:nvSpPr>
          <p:cNvPr id="1265669" name="Rectangle 5"/>
          <p:cNvSpPr>
            <a:spLocks noChangeArrowheads="1"/>
          </p:cNvSpPr>
          <p:nvPr/>
        </p:nvSpPr>
        <p:spPr bwMode="auto">
          <a:xfrm>
            <a:off x="3994150" y="6034088"/>
            <a:ext cx="1187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FF0000"/>
                </a:solidFill>
              </a:rPr>
              <a:t>THE END</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65668">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6566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6566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65668">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65668">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65668">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65668">
                                            <p:txEl>
                                              <p:pRg st="7" end="7"/>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656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5669"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Slide Number Placeholder 2"/>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a:cs typeface="Arial Unicode MS" pitchFamily="34" charset="-128"/>
              </a:rPr>
              <a:t>0: </a:t>
            </a:r>
            <a:fld id="{CAF591CD-4D7D-443C-8F9C-685C07DC14B2}" type="slidenum">
              <a:rPr lang="en-US" altLang="zh-TW">
                <a:cs typeface="Arial Unicode MS" pitchFamily="34" charset="-128"/>
              </a:rPr>
              <a:pPr eaLnBrk="1" hangingPunct="1"/>
              <a:t>2</a:t>
            </a:fld>
            <a:endParaRPr lang="en-US" altLang="zh-TW">
              <a:cs typeface="Arial Unicode MS" pitchFamily="34" charset="-128"/>
            </a:endParaRPr>
          </a:p>
        </p:txBody>
      </p:sp>
      <p:pic>
        <p:nvPicPr>
          <p:cNvPr id="4099" name="Picture 2" descr="nice2meet-yo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4913" y="909638"/>
            <a:ext cx="6734175" cy="549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8531" name="Rectangle 3"/>
          <p:cNvSpPr>
            <a:spLocks noGrp="1" noChangeArrowheads="1"/>
          </p:cNvSpPr>
          <p:nvPr>
            <p:ph type="title" idx="4294967295"/>
          </p:nvPr>
        </p:nvSpPr>
        <p:spPr/>
        <p:txBody>
          <a:bodyPr/>
          <a:lstStyle/>
          <a:p>
            <a:pPr eaLnBrk="1" hangingPunct="1"/>
            <a:r>
              <a:rPr lang="en-US" smtClean="0"/>
              <a:t>Nice to Meet You</a:t>
            </a:r>
            <a:endParaRPr lang="en-US" smtClean="0">
              <a:solidFill>
                <a:srgbClr val="FF00FF"/>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85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853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260" name="Rectangle 4"/>
          <p:cNvSpPr>
            <a:spLocks noChangeArrowheads="1"/>
          </p:cNvSpPr>
          <p:nvPr/>
        </p:nvSpPr>
        <p:spPr bwMode="auto">
          <a:xfrm>
            <a:off x="762000" y="4343400"/>
            <a:ext cx="8077200" cy="1981200"/>
          </a:xfrm>
          <a:prstGeom prst="rect">
            <a:avLst/>
          </a:prstGeom>
          <a:solidFill>
            <a:srgbClr val="FFFF99"/>
          </a:solidFill>
          <a:ln w="9525">
            <a:solidFill>
              <a:srgbClr val="FF993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0259" name="Rectangle 3"/>
          <p:cNvSpPr>
            <a:spLocks noGrp="1" noChangeArrowheads="1"/>
          </p:cNvSpPr>
          <p:nvPr>
            <p:ph type="body" idx="1"/>
          </p:nvPr>
        </p:nvSpPr>
        <p:spPr>
          <a:xfrm>
            <a:off x="457200" y="1295400"/>
            <a:ext cx="8458200" cy="4953000"/>
          </a:xfrm>
        </p:spPr>
        <p:txBody>
          <a:bodyPr/>
          <a:lstStyle/>
          <a:p>
            <a:pPr eaLnBrk="1" hangingPunct="1">
              <a:lnSpc>
                <a:spcPct val="90000"/>
              </a:lnSpc>
            </a:pPr>
            <a:r>
              <a:rPr lang="en-US" dirty="0" smtClean="0"/>
              <a:t>Natural Language </a:t>
            </a:r>
            <a:r>
              <a:rPr lang="en-US" altLang="zh-TW" dirty="0" smtClean="0">
                <a:ea typeface="Arial Unicode MS" pitchFamily="34" charset="-128"/>
                <a:cs typeface="Arial Unicode MS" pitchFamily="34" charset="-128"/>
              </a:rPr>
              <a:t>Decisions are Structured </a:t>
            </a:r>
          </a:p>
          <a:p>
            <a:pPr lvl="1" eaLnBrk="1" hangingPunct="1">
              <a:lnSpc>
                <a:spcPct val="90000"/>
              </a:lnSpc>
            </a:pPr>
            <a:r>
              <a:rPr lang="en-US" altLang="zh-TW" dirty="0" smtClean="0">
                <a:solidFill>
                  <a:srgbClr val="0033CC"/>
                </a:solidFill>
                <a:ea typeface="Arial Unicode MS" pitchFamily="34" charset="-128"/>
                <a:cs typeface="Arial Unicode MS" pitchFamily="34" charset="-128"/>
              </a:rPr>
              <a:t>Global decisions in which several local decisions play a role  but there are mutual dependencies on their outcome.</a:t>
            </a:r>
          </a:p>
          <a:p>
            <a:pPr eaLnBrk="1" hangingPunct="1">
              <a:lnSpc>
                <a:spcPct val="90000"/>
              </a:lnSpc>
            </a:pPr>
            <a:r>
              <a:rPr lang="en-US" altLang="zh-TW" dirty="0" smtClean="0">
                <a:ea typeface="Arial Unicode MS" pitchFamily="34" charset="-128"/>
                <a:cs typeface="Arial Unicode MS" pitchFamily="34" charset="-128"/>
              </a:rPr>
              <a:t>It is essential to make coherent decisions in a way that takes the interdependencies into account. </a:t>
            </a:r>
            <a:r>
              <a:rPr lang="en-US" altLang="zh-TW" dirty="0" smtClean="0">
                <a:solidFill>
                  <a:srgbClr val="0033CC"/>
                </a:solidFill>
                <a:ea typeface="Arial Unicode MS" pitchFamily="34" charset="-128"/>
                <a:cs typeface="Arial Unicode MS" pitchFamily="34" charset="-128"/>
              </a:rPr>
              <a:t>Joint, Global Inference</a:t>
            </a:r>
            <a:r>
              <a:rPr lang="en-US" altLang="zh-TW" b="1" dirty="0" smtClean="0">
                <a:solidFill>
                  <a:srgbClr val="0033CC"/>
                </a:solidFill>
                <a:ea typeface="Arial Unicode MS" pitchFamily="34" charset="-128"/>
                <a:cs typeface="Arial Unicode MS" pitchFamily="34" charset="-128"/>
              </a:rPr>
              <a:t>.</a:t>
            </a:r>
          </a:p>
          <a:p>
            <a:pPr eaLnBrk="1" hangingPunct="1">
              <a:lnSpc>
                <a:spcPct val="90000"/>
              </a:lnSpc>
            </a:pPr>
            <a:r>
              <a:rPr lang="en-US" altLang="zh-TW" dirty="0" smtClean="0">
                <a:solidFill>
                  <a:srgbClr val="0033CC"/>
                </a:solidFill>
                <a:ea typeface="Arial Unicode MS" pitchFamily="34" charset="-128"/>
                <a:cs typeface="Arial Unicode MS" pitchFamily="34" charset="-128"/>
              </a:rPr>
              <a:t>TODAY:</a:t>
            </a:r>
          </a:p>
          <a:p>
            <a:pPr lvl="1" eaLnBrk="1" hangingPunct="1">
              <a:lnSpc>
                <a:spcPct val="90000"/>
              </a:lnSpc>
            </a:pPr>
            <a:r>
              <a:rPr lang="en-US" altLang="zh-TW" dirty="0" smtClean="0">
                <a:ea typeface="Arial Unicode MS" pitchFamily="34" charset="-128"/>
                <a:cs typeface="Arial Unicode MS" pitchFamily="34" charset="-128"/>
              </a:rPr>
              <a:t>How to support making global, coherent decisions</a:t>
            </a:r>
          </a:p>
          <a:p>
            <a:pPr lvl="1" eaLnBrk="1" hangingPunct="1">
              <a:lnSpc>
                <a:spcPct val="90000"/>
              </a:lnSpc>
            </a:pPr>
            <a:r>
              <a:rPr lang="en-US" altLang="zh-TW" dirty="0" smtClean="0">
                <a:ea typeface="Arial Unicode MS" pitchFamily="34" charset="-128"/>
                <a:cs typeface="Arial Unicode MS" pitchFamily="34" charset="-128"/>
              </a:rPr>
              <a:t>How to learn models that are used, eventually, to make global decisions</a:t>
            </a:r>
          </a:p>
          <a:p>
            <a:pPr lvl="1" eaLnBrk="1" hangingPunct="1">
              <a:lnSpc>
                <a:spcPct val="90000"/>
              </a:lnSpc>
            </a:pPr>
            <a:endParaRPr lang="en-US" altLang="zh-TW" dirty="0" smtClean="0">
              <a:solidFill>
                <a:srgbClr val="0033CC"/>
              </a:solidFill>
              <a:ea typeface="Arial Unicode MS" pitchFamily="34" charset="-128"/>
              <a:cs typeface="Arial Unicode MS" pitchFamily="34" charset="-128"/>
            </a:endParaRPr>
          </a:p>
          <a:p>
            <a:pPr lvl="1" eaLnBrk="1" hangingPunct="1">
              <a:lnSpc>
                <a:spcPct val="90000"/>
              </a:lnSpc>
            </a:pPr>
            <a:r>
              <a:rPr lang="en-US" altLang="zh-TW" dirty="0" smtClean="0">
                <a:solidFill>
                  <a:srgbClr val="0033CC"/>
                </a:solidFill>
                <a:ea typeface="Arial Unicode MS" pitchFamily="34" charset="-128"/>
                <a:cs typeface="Arial Unicode MS" pitchFamily="34" charset="-128"/>
              </a:rPr>
              <a:t>A framework that allows one to exploit </a:t>
            </a:r>
            <a:r>
              <a:rPr lang="en-US" altLang="zh-TW" dirty="0">
                <a:solidFill>
                  <a:srgbClr val="0033CC"/>
                </a:solidFill>
                <a:ea typeface="Arial Unicode MS" pitchFamily="34" charset="-128"/>
                <a:cs typeface="Arial Unicode MS" pitchFamily="34" charset="-128"/>
              </a:rPr>
              <a:t>interdependencies among decision </a:t>
            </a:r>
            <a:r>
              <a:rPr lang="en-US" altLang="zh-TW" dirty="0" smtClean="0">
                <a:solidFill>
                  <a:srgbClr val="0033CC"/>
                </a:solidFill>
                <a:ea typeface="Arial Unicode MS" pitchFamily="34" charset="-128"/>
                <a:cs typeface="Arial Unicode MS" pitchFamily="34" charset="-128"/>
              </a:rPr>
              <a:t>variables both in </a:t>
            </a:r>
            <a:r>
              <a:rPr lang="en-US" altLang="zh-TW" dirty="0" smtClean="0">
                <a:ea typeface="Arial Unicode MS" pitchFamily="34" charset="-128"/>
                <a:cs typeface="Arial Unicode MS" pitchFamily="34" charset="-128"/>
              </a:rPr>
              <a:t>inference</a:t>
            </a:r>
            <a:r>
              <a:rPr lang="en-US" altLang="zh-TW" dirty="0" smtClean="0">
                <a:solidFill>
                  <a:srgbClr val="0033CC"/>
                </a:solidFill>
                <a:ea typeface="Arial Unicode MS" pitchFamily="34" charset="-128"/>
                <a:cs typeface="Arial Unicode MS" pitchFamily="34" charset="-128"/>
              </a:rPr>
              <a:t> (decision making) and in </a:t>
            </a:r>
            <a:r>
              <a:rPr lang="en-US" altLang="zh-TW" dirty="0" smtClean="0">
                <a:ea typeface="Arial Unicode MS" pitchFamily="34" charset="-128"/>
                <a:cs typeface="Arial Unicode MS" pitchFamily="34" charset="-128"/>
              </a:rPr>
              <a:t>learning.</a:t>
            </a:r>
          </a:p>
          <a:p>
            <a:pPr lvl="1" eaLnBrk="1" hangingPunct="1">
              <a:lnSpc>
                <a:spcPct val="90000"/>
              </a:lnSpc>
            </a:pPr>
            <a:r>
              <a:rPr lang="en-US" altLang="zh-TW" b="1" dirty="0" smtClean="0">
                <a:ea typeface="Arial Unicode MS" pitchFamily="34" charset="-128"/>
                <a:cs typeface="Arial Unicode MS" pitchFamily="34" charset="-128"/>
              </a:rPr>
              <a:t>Inference: </a:t>
            </a:r>
            <a:r>
              <a:rPr lang="en-US" altLang="zh-TW" dirty="0" smtClean="0">
                <a:ea typeface="Arial Unicode MS" pitchFamily="34" charset="-128"/>
                <a:cs typeface="Arial Unicode MS" pitchFamily="34" charset="-128"/>
              </a:rPr>
              <a:t>A formulation for inference with expressive declarative knowledge.</a:t>
            </a:r>
          </a:p>
          <a:p>
            <a:pPr lvl="1" eaLnBrk="1" hangingPunct="1">
              <a:lnSpc>
                <a:spcPct val="90000"/>
              </a:lnSpc>
            </a:pPr>
            <a:r>
              <a:rPr lang="en-US" altLang="zh-TW" b="1" dirty="0" smtClean="0">
                <a:ea typeface="Arial Unicode MS" pitchFamily="34" charset="-128"/>
                <a:cs typeface="Arial Unicode MS" pitchFamily="34" charset="-128"/>
              </a:rPr>
              <a:t>Learning: </a:t>
            </a:r>
            <a:r>
              <a:rPr lang="en-US" altLang="zh-TW" dirty="0" smtClean="0">
                <a:ea typeface="Arial Unicode MS" pitchFamily="34" charset="-128"/>
                <a:cs typeface="Arial Unicode MS" pitchFamily="34" charset="-128"/>
              </a:rPr>
              <a:t>Ability to learn simple models; amplify its power by exploiting interdependencies. </a:t>
            </a:r>
            <a:endParaRPr lang="en-US" dirty="0" smtClean="0"/>
          </a:p>
        </p:txBody>
      </p:sp>
      <p:sp>
        <p:nvSpPr>
          <p:cNvPr id="60419" name="Rectangle 2"/>
          <p:cNvSpPr>
            <a:spLocks noGrp="1" noChangeArrowheads="1"/>
          </p:cNvSpPr>
          <p:nvPr>
            <p:ph type="title"/>
          </p:nvPr>
        </p:nvSpPr>
        <p:spPr/>
        <p:txBody>
          <a:bodyPr/>
          <a:lstStyle/>
          <a:p>
            <a:pPr eaLnBrk="1" hangingPunct="1"/>
            <a:r>
              <a:rPr lang="en-US" smtClean="0"/>
              <a:t>Learning and Inference in NLP</a:t>
            </a:r>
          </a:p>
        </p:txBody>
      </p:sp>
      <p:sp>
        <p:nvSpPr>
          <p:cNvPr id="2" name="Slide Number Placeholder 1"/>
          <p:cNvSpPr>
            <a:spLocks noGrp="1"/>
          </p:cNvSpPr>
          <p:nvPr>
            <p:ph type="sldNum" sz="quarter" idx="11"/>
          </p:nvPr>
        </p:nvSpPr>
        <p:spPr/>
        <p:txBody>
          <a:bodyPr/>
          <a:lstStyle/>
          <a:p>
            <a:pPr>
              <a:defRPr/>
            </a:pPr>
            <a:r>
              <a:rPr lang="en-US" altLang="zh-TW" smtClean="0"/>
              <a:t>Page </a:t>
            </a:r>
            <a:fld id="{C83F18D4-0D70-44DE-A8FF-A8D5002D1168}" type="slidenum">
              <a:rPr lang="en-US" altLang="zh-TW" smtClean="0"/>
              <a:pPr>
                <a:defRPr/>
              </a:pPr>
              <a:t>3</a:t>
            </a:fld>
            <a:endParaRPr lang="en-US" altLang="zh-TW"/>
          </a:p>
        </p:txBody>
      </p:sp>
    </p:spTree>
    <p:extLst>
      <p:ext uri="{BB962C8B-B14F-4D97-AF65-F5344CB8AC3E}">
        <p14:creationId xmlns:p14="http://schemas.microsoft.com/office/powerpoint/2010/main" val="101049615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025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2025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2025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2025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20259">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20259">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20259">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202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026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2"/>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a:cs typeface="Arial Unicode MS" pitchFamily="34" charset="-128"/>
              </a:rPr>
              <a:t>0: </a:t>
            </a:r>
            <a:fld id="{638794C9-84C9-42B6-84B9-1A91DDEB0ADB}" type="slidenum">
              <a:rPr lang="en-US" altLang="zh-TW">
                <a:cs typeface="Arial Unicode MS" pitchFamily="34" charset="-128"/>
              </a:rPr>
              <a:pPr eaLnBrk="1" hangingPunct="1"/>
              <a:t>4</a:t>
            </a:fld>
            <a:endParaRPr lang="en-US" altLang="zh-TW">
              <a:cs typeface="Arial Unicode MS" pitchFamily="34" charset="-128"/>
            </a:endParaRPr>
          </a:p>
        </p:txBody>
      </p:sp>
      <p:sp>
        <p:nvSpPr>
          <p:cNvPr id="6147" name="Title 1"/>
          <p:cNvSpPr>
            <a:spLocks noGrp="1"/>
          </p:cNvSpPr>
          <p:nvPr>
            <p:ph type="title" idx="4294967295"/>
          </p:nvPr>
        </p:nvSpPr>
        <p:spPr/>
        <p:txBody>
          <a:bodyPr/>
          <a:lstStyle/>
          <a:p>
            <a:pPr eaLnBrk="1" hangingPunct="1"/>
            <a:r>
              <a:rPr lang="en-US" smtClean="0"/>
              <a:t>Constraints Driven Learning and Decision Making</a:t>
            </a:r>
          </a:p>
        </p:txBody>
      </p:sp>
      <p:sp>
        <p:nvSpPr>
          <p:cNvPr id="6148" name="Content Placeholder 2"/>
          <p:cNvSpPr>
            <a:spLocks noGrp="1"/>
          </p:cNvSpPr>
          <p:nvPr>
            <p:ph idx="4294967295"/>
          </p:nvPr>
        </p:nvSpPr>
        <p:spPr>
          <a:xfrm>
            <a:off x="457200" y="990600"/>
            <a:ext cx="8229600" cy="4953000"/>
          </a:xfrm>
        </p:spPr>
        <p:txBody>
          <a:bodyPr/>
          <a:lstStyle/>
          <a:p>
            <a:pPr eaLnBrk="1" hangingPunct="1"/>
            <a:r>
              <a:rPr lang="en-US" sz="2000" dirty="0" smtClean="0"/>
              <a:t>The focus of this tutorial is on </a:t>
            </a:r>
          </a:p>
          <a:p>
            <a:pPr lvl="1" eaLnBrk="1" hangingPunct="1"/>
            <a:r>
              <a:rPr lang="en-US" sz="1800" dirty="0" smtClean="0">
                <a:solidFill>
                  <a:srgbClr val="0033CC"/>
                </a:solidFill>
              </a:rPr>
              <a:t>Augmenting statistical learning models </a:t>
            </a:r>
            <a:r>
              <a:rPr lang="en-US" sz="1800" dirty="0" smtClean="0"/>
              <a:t>with</a:t>
            </a:r>
            <a:r>
              <a:rPr lang="en-US" sz="1800" dirty="0" smtClean="0">
                <a:solidFill>
                  <a:srgbClr val="0033CC"/>
                </a:solidFill>
              </a:rPr>
              <a:t> Declarative knowledge.</a:t>
            </a:r>
          </a:p>
          <a:p>
            <a:pPr lvl="1" eaLnBrk="1" hangingPunct="1"/>
            <a:r>
              <a:rPr lang="en-US" sz="1800" dirty="0" smtClean="0">
                <a:solidFill>
                  <a:srgbClr val="0033CC"/>
                </a:solidFill>
              </a:rPr>
              <a:t>The knowledge will be expressed as constraints </a:t>
            </a:r>
            <a:r>
              <a:rPr lang="en-US" sz="1800" dirty="0" smtClean="0"/>
              <a:t>on the possible predictions</a:t>
            </a:r>
            <a:r>
              <a:rPr lang="en-US" sz="1800" dirty="0" smtClean="0">
                <a:solidFill>
                  <a:srgbClr val="0033CC"/>
                </a:solidFill>
              </a:rPr>
              <a:t> our models can make.</a:t>
            </a:r>
          </a:p>
          <a:p>
            <a:pPr eaLnBrk="1" hangingPunct="1"/>
            <a:r>
              <a:rPr lang="en-US" sz="2000" dirty="0" smtClean="0"/>
              <a:t>Why Constraints?</a:t>
            </a:r>
          </a:p>
          <a:p>
            <a:pPr lvl="1" eaLnBrk="1" hangingPunct="1"/>
            <a:r>
              <a:rPr lang="en-US" sz="1800" dirty="0" smtClean="0"/>
              <a:t>The Goal: Building a good NLP systems </a:t>
            </a:r>
            <a:r>
              <a:rPr lang="en-US" sz="1800" u="sng" dirty="0" smtClean="0"/>
              <a:t>easily</a:t>
            </a:r>
          </a:p>
          <a:p>
            <a:pPr lvl="1" eaLnBrk="1" hangingPunct="1"/>
            <a:r>
              <a:rPr lang="en-US" sz="1800" dirty="0" smtClean="0"/>
              <a:t>We have prior knowledge at our hand</a:t>
            </a:r>
          </a:p>
          <a:p>
            <a:pPr lvl="1" eaLnBrk="1" hangingPunct="1"/>
            <a:r>
              <a:rPr lang="en-US" sz="1800" b="0" dirty="0" smtClean="0"/>
              <a:t>Within our framework we will see that we can use this knowledge to :</a:t>
            </a:r>
          </a:p>
          <a:p>
            <a:pPr lvl="2" eaLnBrk="1" hangingPunct="1"/>
            <a:r>
              <a:rPr lang="en-US" b="0" dirty="0" smtClean="0">
                <a:solidFill>
                  <a:srgbClr val="0033CC"/>
                </a:solidFill>
              </a:rPr>
              <a:t>Improve </a:t>
            </a:r>
            <a:r>
              <a:rPr lang="en-US" b="0" dirty="0">
                <a:solidFill>
                  <a:srgbClr val="0033CC"/>
                </a:solidFill>
              </a:rPr>
              <a:t>decision making </a:t>
            </a:r>
          </a:p>
          <a:p>
            <a:pPr lvl="2" eaLnBrk="1" hangingPunct="1"/>
            <a:r>
              <a:rPr lang="en-US" b="0" dirty="0" smtClean="0">
                <a:solidFill>
                  <a:srgbClr val="0033CC"/>
                </a:solidFill>
              </a:rPr>
              <a:t>Guide learning</a:t>
            </a:r>
          </a:p>
          <a:p>
            <a:pPr lvl="2" eaLnBrk="1" hangingPunct="1"/>
            <a:r>
              <a:rPr lang="en-US" b="0" dirty="0" smtClean="0">
                <a:solidFill>
                  <a:srgbClr val="0033CC"/>
                </a:solidFill>
              </a:rPr>
              <a:t>Simplify the models we need to learn</a:t>
            </a:r>
          </a:p>
          <a:p>
            <a:pPr lvl="2" eaLnBrk="1" hangingPunct="1"/>
            <a:r>
              <a:rPr lang="en-US" b="0" dirty="0" smtClean="0">
                <a:solidFill>
                  <a:srgbClr val="0033CC"/>
                </a:solidFill>
              </a:rPr>
              <a:t>Replace labeled data</a:t>
            </a:r>
          </a:p>
          <a:p>
            <a:pPr eaLnBrk="1" hangingPunct="1"/>
            <a:r>
              <a:rPr lang="en-US" sz="2000" dirty="0" smtClean="0"/>
              <a:t>Why Integer Linear Programming (ILP) formulations?</a:t>
            </a:r>
          </a:p>
          <a:p>
            <a:pPr lvl="1" eaLnBrk="1" hangingPunct="1"/>
            <a:r>
              <a:rPr lang="en-US" sz="1800" b="0" dirty="0" smtClean="0">
                <a:solidFill>
                  <a:srgbClr val="0033CC"/>
                </a:solidFill>
              </a:rPr>
              <a:t>Easy modeling</a:t>
            </a:r>
          </a:p>
          <a:p>
            <a:pPr lvl="1" eaLnBrk="1" hangingPunct="1"/>
            <a:r>
              <a:rPr lang="en-US" sz="1800" dirty="0" smtClean="0">
                <a:solidFill>
                  <a:srgbClr val="0033CC"/>
                </a:solidFill>
              </a:rPr>
              <a:t>Exact Inference</a:t>
            </a:r>
          </a:p>
          <a:p>
            <a:pPr lvl="1" eaLnBrk="1" hangingPunct="1"/>
            <a:r>
              <a:rPr lang="en-US" sz="1800" b="0" dirty="0" smtClean="0">
                <a:solidFill>
                  <a:srgbClr val="0033CC"/>
                </a:solidFill>
              </a:rPr>
              <a:t>Inference is computational feasible; new exciting results on inference</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8">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48">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148">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148">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48">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148">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148">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148">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148">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148">
                                            <p:txEl>
                                              <p:pRg st="13" end="1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148">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Slide Number Placeholder 2"/>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a:cs typeface="Arial Unicode MS" pitchFamily="34" charset="-128"/>
              </a:rPr>
              <a:t>0: </a:t>
            </a:r>
            <a:fld id="{11DD95B7-4E1B-4DF4-B13E-23668946A028}" type="slidenum">
              <a:rPr lang="en-US" altLang="zh-TW">
                <a:cs typeface="Arial Unicode MS" pitchFamily="34" charset="-128"/>
              </a:rPr>
              <a:pPr eaLnBrk="1" hangingPunct="1"/>
              <a:t>5</a:t>
            </a:fld>
            <a:endParaRPr lang="en-US" altLang="zh-TW">
              <a:cs typeface="Arial Unicode MS" pitchFamily="34" charset="-128"/>
            </a:endParaRPr>
          </a:p>
        </p:txBody>
      </p:sp>
      <p:grpSp>
        <p:nvGrpSpPr>
          <p:cNvPr id="2" name="Group 2"/>
          <p:cNvGrpSpPr>
            <a:grpSpLocks/>
          </p:cNvGrpSpPr>
          <p:nvPr/>
        </p:nvGrpSpPr>
        <p:grpSpPr bwMode="auto">
          <a:xfrm>
            <a:off x="4495800" y="2114550"/>
            <a:ext cx="3962400" cy="2533650"/>
            <a:chOff x="2832" y="1332"/>
            <a:chExt cx="2496" cy="1596"/>
          </a:xfrm>
        </p:grpSpPr>
        <p:sp>
          <p:nvSpPr>
            <p:cNvPr id="8213" name="Rectangle 3"/>
            <p:cNvSpPr>
              <a:spLocks noChangeArrowheads="1"/>
            </p:cNvSpPr>
            <p:nvPr/>
          </p:nvSpPr>
          <p:spPr bwMode="auto">
            <a:xfrm>
              <a:off x="3552" y="2736"/>
              <a:ext cx="1302" cy="19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8214" name="Rectangle 4"/>
            <p:cNvSpPr>
              <a:spLocks noChangeArrowheads="1"/>
            </p:cNvSpPr>
            <p:nvPr/>
          </p:nvSpPr>
          <p:spPr bwMode="auto">
            <a:xfrm>
              <a:off x="4368" y="1530"/>
              <a:ext cx="960" cy="19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8215" name="Rectangle 5"/>
            <p:cNvSpPr>
              <a:spLocks noChangeArrowheads="1"/>
            </p:cNvSpPr>
            <p:nvPr/>
          </p:nvSpPr>
          <p:spPr bwMode="auto">
            <a:xfrm>
              <a:off x="2832" y="1332"/>
              <a:ext cx="960" cy="19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grpSp>
      <p:grpSp>
        <p:nvGrpSpPr>
          <p:cNvPr id="3" name="Group 6"/>
          <p:cNvGrpSpPr>
            <a:grpSpLocks/>
          </p:cNvGrpSpPr>
          <p:nvPr/>
        </p:nvGrpSpPr>
        <p:grpSpPr bwMode="auto">
          <a:xfrm>
            <a:off x="530225" y="1295400"/>
            <a:ext cx="8534400" cy="3276600"/>
            <a:chOff x="334" y="816"/>
            <a:chExt cx="5376" cy="2064"/>
          </a:xfrm>
        </p:grpSpPr>
        <p:sp>
          <p:nvSpPr>
            <p:cNvPr id="8206" name="Rectangle 7"/>
            <p:cNvSpPr>
              <a:spLocks noChangeArrowheads="1"/>
            </p:cNvSpPr>
            <p:nvPr/>
          </p:nvSpPr>
          <p:spPr bwMode="auto">
            <a:xfrm>
              <a:off x="2062" y="2256"/>
              <a:ext cx="336" cy="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8207" name="Rectangle 8"/>
            <p:cNvSpPr>
              <a:spLocks noChangeArrowheads="1"/>
            </p:cNvSpPr>
            <p:nvPr/>
          </p:nvSpPr>
          <p:spPr bwMode="auto">
            <a:xfrm>
              <a:off x="4222" y="1344"/>
              <a:ext cx="384" cy="19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8208" name="Rectangle 9"/>
            <p:cNvSpPr>
              <a:spLocks noChangeArrowheads="1"/>
            </p:cNvSpPr>
            <p:nvPr/>
          </p:nvSpPr>
          <p:spPr bwMode="auto">
            <a:xfrm>
              <a:off x="2110" y="1344"/>
              <a:ext cx="240" cy="19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8209" name="Rectangle 10"/>
            <p:cNvSpPr>
              <a:spLocks noChangeArrowheads="1"/>
            </p:cNvSpPr>
            <p:nvPr/>
          </p:nvSpPr>
          <p:spPr bwMode="auto">
            <a:xfrm>
              <a:off x="1870" y="1536"/>
              <a:ext cx="240" cy="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8210" name="Rectangle 11"/>
            <p:cNvSpPr>
              <a:spLocks noChangeArrowheads="1"/>
            </p:cNvSpPr>
            <p:nvPr/>
          </p:nvSpPr>
          <p:spPr bwMode="auto">
            <a:xfrm>
              <a:off x="334" y="2736"/>
              <a:ext cx="240" cy="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8211" name="Rectangle 12"/>
            <p:cNvSpPr>
              <a:spLocks noChangeArrowheads="1"/>
            </p:cNvSpPr>
            <p:nvPr/>
          </p:nvSpPr>
          <p:spPr bwMode="auto">
            <a:xfrm>
              <a:off x="5422" y="1488"/>
              <a:ext cx="288" cy="19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8212" name="Rectangle 13"/>
            <p:cNvSpPr>
              <a:spLocks noChangeArrowheads="1"/>
            </p:cNvSpPr>
            <p:nvPr/>
          </p:nvSpPr>
          <p:spPr bwMode="auto">
            <a:xfrm>
              <a:off x="4846" y="816"/>
              <a:ext cx="288" cy="19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pSp>
      <p:grpSp>
        <p:nvGrpSpPr>
          <p:cNvPr id="4" name="Group 22"/>
          <p:cNvGrpSpPr>
            <a:grpSpLocks/>
          </p:cNvGrpSpPr>
          <p:nvPr/>
        </p:nvGrpSpPr>
        <p:grpSpPr bwMode="auto">
          <a:xfrm>
            <a:off x="2435225" y="1295400"/>
            <a:ext cx="3886200" cy="1371600"/>
            <a:chOff x="1534" y="816"/>
            <a:chExt cx="2448" cy="864"/>
          </a:xfrm>
        </p:grpSpPr>
        <p:sp>
          <p:nvSpPr>
            <p:cNvPr id="8203" name="Rectangle 15"/>
            <p:cNvSpPr>
              <a:spLocks noChangeArrowheads="1"/>
            </p:cNvSpPr>
            <p:nvPr/>
          </p:nvSpPr>
          <p:spPr bwMode="auto">
            <a:xfrm>
              <a:off x="3262" y="1536"/>
              <a:ext cx="720" cy="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sp>
          <p:nvSpPr>
            <p:cNvPr id="8204" name="Rectangle 16"/>
            <p:cNvSpPr>
              <a:spLocks noChangeArrowheads="1"/>
            </p:cNvSpPr>
            <p:nvPr/>
          </p:nvSpPr>
          <p:spPr bwMode="auto">
            <a:xfrm>
              <a:off x="1534" y="1152"/>
              <a:ext cx="384" cy="19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8205" name="Rectangle 17"/>
            <p:cNvSpPr>
              <a:spLocks noChangeArrowheads="1"/>
            </p:cNvSpPr>
            <p:nvPr/>
          </p:nvSpPr>
          <p:spPr bwMode="auto">
            <a:xfrm>
              <a:off x="2158" y="816"/>
              <a:ext cx="1298" cy="19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grpSp>
      <p:sp>
        <p:nvSpPr>
          <p:cNvPr id="8198" name="Rectangle 18"/>
          <p:cNvSpPr>
            <a:spLocks noGrp="1" noChangeArrowheads="1"/>
          </p:cNvSpPr>
          <p:nvPr>
            <p:ph type="title" idx="4294967295"/>
          </p:nvPr>
        </p:nvSpPr>
        <p:spPr/>
        <p:txBody>
          <a:bodyPr/>
          <a:lstStyle/>
          <a:p>
            <a:pPr eaLnBrk="1" hangingPunct="1"/>
            <a:r>
              <a:rPr lang="en-US" smtClean="0"/>
              <a:t>Comprehension</a:t>
            </a:r>
            <a:endParaRPr lang="en-US" smtClean="0">
              <a:solidFill>
                <a:srgbClr val="FF00FF"/>
              </a:solidFill>
            </a:endParaRPr>
          </a:p>
        </p:txBody>
      </p:sp>
      <p:sp>
        <p:nvSpPr>
          <p:cNvPr id="541716" name="Rectangle 20"/>
          <p:cNvSpPr>
            <a:spLocks noChangeArrowheads="1"/>
          </p:cNvSpPr>
          <p:nvPr/>
        </p:nvSpPr>
        <p:spPr bwMode="auto">
          <a:xfrm>
            <a:off x="381000" y="5105400"/>
            <a:ext cx="8991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Tempus Sans ITC" pitchFamily="82" charset="0"/>
              </a:rPr>
              <a:t>1. Christopher Robin was born in England.      2.  Winnie the Pooh is a title of a book.  </a:t>
            </a:r>
          </a:p>
          <a:p>
            <a:r>
              <a:rPr lang="en-US" b="1">
                <a:solidFill>
                  <a:srgbClr val="FF0000"/>
                </a:solidFill>
                <a:latin typeface="Tempus Sans ITC" pitchFamily="82" charset="0"/>
              </a:rPr>
              <a:t>3. Christopher Robin’s dad was a magician.     4. Christopher Robin must be at least 65 now.</a:t>
            </a:r>
            <a:r>
              <a:rPr lang="en-US">
                <a:solidFill>
                  <a:srgbClr val="FF0000"/>
                </a:solidFill>
                <a:latin typeface="Tempus Sans ITC" pitchFamily="82" charset="0"/>
              </a:rPr>
              <a:t> </a:t>
            </a:r>
          </a:p>
        </p:txBody>
      </p:sp>
      <p:sp>
        <p:nvSpPr>
          <p:cNvPr id="8201" name="Rectangle 19"/>
          <p:cNvSpPr>
            <a:spLocks noGrp="1" noChangeArrowheads="1"/>
          </p:cNvSpPr>
          <p:nvPr>
            <p:ph type="body" idx="4294967295"/>
          </p:nvPr>
        </p:nvSpPr>
        <p:spPr>
          <a:xfrm>
            <a:off x="152400" y="1295400"/>
            <a:ext cx="8915400" cy="3886200"/>
          </a:xfrm>
        </p:spPr>
        <p:txBody>
          <a:bodyPr/>
          <a:lstStyle/>
          <a:p>
            <a:pPr algn="just" eaLnBrk="1" hangingPunct="1">
              <a:lnSpc>
                <a:spcPct val="90000"/>
              </a:lnSpc>
              <a:buFont typeface="Wingdings" pitchFamily="2" charset="2"/>
              <a:buNone/>
            </a:pPr>
            <a:r>
              <a:rPr lang="en-US" sz="2000" b="1" smtClean="0">
                <a:latin typeface="Tempus Sans ITC" pitchFamily="82" charset="0"/>
              </a:rPr>
              <a:t>(ENGLAND, June, 1989) - Christopher Robin is alive and well.  He lives in England.  He is the same person that you read about in the book, Winnie the Pooh. As a boy, Chris lived in a pretty home called Cotchfield Farm.  When Chris was three years old, his father wrote a poem about him.  The poem was printed in a magazine for others to read.  Mr. Robin then wrote a book.  He made up a fairy tale land where Chris lived.  His friends were animals.  There was a bear called Winnie the Pooh.  There was also an owl and a young pig, called a piglet.  All the animals were stuffed toys that Chris owned.  Mr. Robin made them come to life with his words.  The places in the story were all near Cotchfield Farm. Winnie the Pooh was written in 1925.  Children still love to read about Christopher Robin and his animal friends.  Most people don't know he is a real person who is grown now.  He has written two books of his own.  They tell what it is like to be famous.</a:t>
            </a:r>
          </a:p>
        </p:txBody>
      </p:sp>
      <p:sp>
        <p:nvSpPr>
          <p:cNvPr id="541719" name="Rectangle 23"/>
          <p:cNvSpPr>
            <a:spLocks noChangeArrowheads="1"/>
          </p:cNvSpPr>
          <p:nvPr/>
        </p:nvSpPr>
        <p:spPr bwMode="auto">
          <a:xfrm>
            <a:off x="2933700" y="5867400"/>
            <a:ext cx="3276600" cy="381000"/>
          </a:xfrm>
          <a:prstGeom prst="rect">
            <a:avLst/>
          </a:prstGeom>
          <a:solidFill>
            <a:srgbClr val="CC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90000"/>
              </a:lnSpc>
              <a:spcBef>
                <a:spcPct val="20000"/>
              </a:spcBef>
              <a:buClr>
                <a:schemeClr val="bg2"/>
              </a:buClr>
              <a:buSzPct val="75000"/>
              <a:buFont typeface="Wingdings" pitchFamily="2" charset="2"/>
              <a:buNone/>
            </a:pPr>
            <a:r>
              <a:rPr lang="en-US" sz="2000" b="1">
                <a:solidFill>
                  <a:schemeClr val="bg1"/>
                </a:solidFill>
                <a:latin typeface="Tempus Sans ITC" pitchFamily="82" charset="0"/>
              </a:rPr>
              <a:t>This is an Inference Problem</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417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41719">
                                            <p:bg/>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4171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1716" grpId="0"/>
      <p:bldP spid="541719"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r>
              <a:rPr lang="en-US" smtClean="0"/>
              <a:t>Learning and Inference </a:t>
            </a:r>
          </a:p>
        </p:txBody>
      </p:sp>
      <p:sp>
        <p:nvSpPr>
          <p:cNvPr id="830467" name="Rectangle 3"/>
          <p:cNvSpPr>
            <a:spLocks noGrp="1" noChangeArrowheads="1"/>
          </p:cNvSpPr>
          <p:nvPr>
            <p:ph idx="1"/>
          </p:nvPr>
        </p:nvSpPr>
        <p:spPr/>
        <p:txBody>
          <a:bodyPr/>
          <a:lstStyle/>
          <a:p>
            <a:r>
              <a:rPr lang="en-US" altLang="zh-TW" dirty="0" smtClean="0"/>
              <a:t>Global decisions in which several local decisions play a role  but there are mutual dependencies on their outcome.</a:t>
            </a:r>
          </a:p>
          <a:p>
            <a:pPr lvl="1"/>
            <a:r>
              <a:rPr lang="en-US" altLang="zh-TW" dirty="0" smtClean="0">
                <a:solidFill>
                  <a:srgbClr val="0033CC"/>
                </a:solidFill>
              </a:rPr>
              <a:t>In current NLP we often think about simpler structured problems: Parsing, Information Extraction, SRL, etc. </a:t>
            </a:r>
          </a:p>
          <a:p>
            <a:pPr lvl="1"/>
            <a:r>
              <a:rPr lang="en-US" altLang="zh-TW" dirty="0" smtClean="0"/>
              <a:t>As we </a:t>
            </a:r>
            <a:r>
              <a:rPr lang="en-US" altLang="zh-TW" dirty="0"/>
              <a:t>move up the problem hierarchy </a:t>
            </a:r>
            <a:r>
              <a:rPr lang="en-US" altLang="zh-TW" dirty="0" smtClean="0"/>
              <a:t>(Textual </a:t>
            </a:r>
            <a:r>
              <a:rPr lang="en-US" altLang="zh-TW" dirty="0"/>
              <a:t>Entailment, </a:t>
            </a:r>
            <a:r>
              <a:rPr lang="en-US" altLang="zh-TW" dirty="0" smtClean="0"/>
              <a:t>QA,….) not </a:t>
            </a:r>
            <a:r>
              <a:rPr lang="en-US" altLang="zh-TW" dirty="0"/>
              <a:t>all </a:t>
            </a:r>
            <a:r>
              <a:rPr lang="en-US" altLang="zh-TW" dirty="0" smtClean="0"/>
              <a:t>component models </a:t>
            </a:r>
            <a:r>
              <a:rPr lang="en-US" altLang="zh-TW" dirty="0"/>
              <a:t>can be learned simultaneously</a:t>
            </a:r>
          </a:p>
          <a:p>
            <a:pPr lvl="1"/>
            <a:r>
              <a:rPr lang="en-US" altLang="zh-TW" dirty="0" smtClean="0">
                <a:solidFill>
                  <a:srgbClr val="0033CC"/>
                </a:solidFill>
              </a:rPr>
              <a:t>We need to think about (learned) models for different sub-problems</a:t>
            </a:r>
          </a:p>
          <a:p>
            <a:pPr lvl="1"/>
            <a:r>
              <a:rPr lang="en-US" altLang="zh-TW" dirty="0" smtClean="0"/>
              <a:t>Knowledge relating sub-problems  (constraints) may appear only at evaluation time</a:t>
            </a:r>
          </a:p>
          <a:p>
            <a:r>
              <a:rPr lang="en-US" altLang="zh-TW" dirty="0" smtClean="0"/>
              <a:t>Goal: Incorporate models’ information, along with prior knowledge (constraints</a:t>
            </a:r>
            <a:r>
              <a:rPr lang="en-US" altLang="zh-TW" dirty="0"/>
              <a:t>)</a:t>
            </a:r>
            <a:r>
              <a:rPr lang="en-US" altLang="zh-TW" dirty="0" smtClean="0"/>
              <a:t> in making coherent decisions </a:t>
            </a:r>
          </a:p>
          <a:p>
            <a:pPr lvl="1"/>
            <a:r>
              <a:rPr lang="en-US" altLang="zh-TW" dirty="0" smtClean="0">
                <a:solidFill>
                  <a:srgbClr val="0033CC"/>
                </a:solidFill>
              </a:rPr>
              <a:t>decisions that respect the local models as well as domain &amp; context specific knowledge/constraints.</a:t>
            </a:r>
          </a:p>
        </p:txBody>
      </p:sp>
      <p:sp>
        <p:nvSpPr>
          <p:cNvPr id="18434" name="Slide Number Placeholder 2"/>
          <p:cNvSpPr>
            <a:spLocks noGrp="1"/>
          </p:cNvSpPr>
          <p:nvPr>
            <p:ph type="sldNum" sz="quarter" idx="11"/>
          </p:nvPr>
        </p:nvSpPr>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en-US" altLang="zh-TW" smtClean="0"/>
              <a:t>0: </a:t>
            </a:r>
            <a:fld id="{B5DFD970-E754-497C-A5F7-C33A43CD2EB9}" type="slidenum">
              <a:rPr lang="en-US" altLang="zh-TW" smtClean="0"/>
              <a:pPr/>
              <a:t>6</a:t>
            </a:fld>
            <a:endParaRPr lang="en-US" altLang="zh-TW"/>
          </a:p>
        </p:txBody>
      </p:sp>
      <p:sp>
        <p:nvSpPr>
          <p:cNvPr id="18435" name="Slide Number Placeholder 4"/>
          <p:cNvSpPr txBox="1">
            <a:spLocks noGrp="1"/>
          </p:cNvSpPr>
          <p:nvPr/>
        </p:nvSpPr>
        <p:spPr bwMode="auto">
          <a:xfrm>
            <a:off x="7543800" y="65532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altLang="zh-TW" sz="1200">
                <a:ea typeface="Arial Unicode MS" pitchFamily="34" charset="-128"/>
                <a:cs typeface="Arial Unicode MS" pitchFamily="34" charset="-128"/>
              </a:rPr>
              <a:t>Page </a:t>
            </a:r>
            <a:fld id="{DD0B1B60-DE93-4EDA-A1C7-A06F1A229A1B}" type="slidenum">
              <a:rPr lang="en-US" altLang="zh-TW" sz="1200">
                <a:ea typeface="Arial Unicode MS" pitchFamily="34" charset="-128"/>
                <a:cs typeface="Arial Unicode MS" pitchFamily="34" charset="-128"/>
              </a:rPr>
              <a:pPr algn="r" eaLnBrk="1" hangingPunct="1"/>
              <a:t>6</a:t>
            </a:fld>
            <a:endParaRPr lang="en-US" altLang="zh-TW" sz="1200">
              <a:ea typeface="Arial Unicode MS" pitchFamily="34" charset="-128"/>
              <a:cs typeface="Arial Unicode MS" pitchFamily="34" charset="-128"/>
            </a:endParaRPr>
          </a:p>
        </p:txBody>
      </p:sp>
    </p:spTree>
    <p:extLst>
      <p:ext uri="{BB962C8B-B14F-4D97-AF65-F5344CB8AC3E}">
        <p14:creationId xmlns:p14="http://schemas.microsoft.com/office/powerpoint/2010/main" val="197330388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046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30467">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3046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046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30467">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3046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2"/>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a:cs typeface="Arial Unicode MS" pitchFamily="34" charset="-128"/>
              </a:rPr>
              <a:t>0: </a:t>
            </a:r>
            <a:fld id="{6CB0CD93-DEE0-40CB-9286-FCE6D520D1A2}" type="slidenum">
              <a:rPr lang="en-US" altLang="zh-TW">
                <a:cs typeface="Arial Unicode MS" pitchFamily="34" charset="-128"/>
              </a:rPr>
              <a:pPr eaLnBrk="1" hangingPunct="1"/>
              <a:t>7</a:t>
            </a:fld>
            <a:endParaRPr lang="en-US" altLang="zh-TW">
              <a:cs typeface="Arial Unicode MS" pitchFamily="34" charset="-128"/>
            </a:endParaRPr>
          </a:p>
        </p:txBody>
      </p:sp>
      <p:sp>
        <p:nvSpPr>
          <p:cNvPr id="9219" name="Title 1"/>
          <p:cNvSpPr>
            <a:spLocks noGrp="1"/>
          </p:cNvSpPr>
          <p:nvPr>
            <p:ph type="title" idx="4294967295"/>
          </p:nvPr>
        </p:nvSpPr>
        <p:spPr/>
        <p:txBody>
          <a:bodyPr lIns="0" tIns="0" rIns="0" bIns="0"/>
          <a:lstStyle/>
          <a:p>
            <a:pPr eaLnBrk="1" hangingPunct="1"/>
            <a:r>
              <a:rPr lang="en-US" smtClean="0"/>
              <a:t>Goal of the Tutorial</a:t>
            </a:r>
          </a:p>
        </p:txBody>
      </p:sp>
      <p:sp>
        <p:nvSpPr>
          <p:cNvPr id="9220" name="Content Placeholder 2"/>
          <p:cNvSpPr>
            <a:spLocks noGrp="1"/>
          </p:cNvSpPr>
          <p:nvPr>
            <p:ph idx="4294967295"/>
          </p:nvPr>
        </p:nvSpPr>
        <p:spPr>
          <a:xfrm>
            <a:off x="457200" y="838200"/>
            <a:ext cx="8458200" cy="5486400"/>
          </a:xfrm>
        </p:spPr>
        <p:txBody>
          <a:bodyPr lIns="0" tIns="0" rIns="0" bIns="0"/>
          <a:lstStyle/>
          <a:p>
            <a:pPr marL="339725" indent="-339725" defTabSz="457200" eaLnBrk="1" hangingPunct="1">
              <a:lnSpc>
                <a:spcPct val="88000"/>
              </a:lnSpc>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smtClean="0">
              <a:solidFill>
                <a:srgbClr val="FF0000"/>
              </a:solidFill>
            </a:endParaRPr>
          </a:p>
          <a:p>
            <a:pPr marL="339725"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By the end of the tutorial you should be able to:</a:t>
            </a:r>
          </a:p>
          <a:p>
            <a:pPr marL="739775" lvl="1"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Model structured prediction problems </a:t>
            </a:r>
          </a:p>
          <a:p>
            <a:pPr marL="1139825" lvl="2"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Injects declarative (domain, background) knowledge into your problem formulation  </a:t>
            </a:r>
          </a:p>
          <a:p>
            <a:pPr marL="739775" lvl="1"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Think about problem representation and the decomposition of the problem into natural components.</a:t>
            </a:r>
          </a:p>
          <a:p>
            <a:pPr marL="1139825" lvl="2"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Independently of algorithmic solutions</a:t>
            </a:r>
          </a:p>
          <a:p>
            <a:pPr marL="739775" lvl="1"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smtClean="0"/>
          </a:p>
          <a:p>
            <a:pPr marL="739775" lvl="1"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Represent domain and other relevant knowledge as linear constraints</a:t>
            </a:r>
          </a:p>
          <a:p>
            <a:pPr marL="739775" lvl="1"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smtClean="0"/>
          </a:p>
          <a:p>
            <a:pPr marL="739775" lvl="1"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Think about possible ways to support inference</a:t>
            </a:r>
          </a:p>
          <a:p>
            <a:pPr marL="800100" lvl="2" indent="0" defTabSz="457200" eaLnBrk="1" hangingPunct="1">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smtClean="0"/>
          </a:p>
          <a:p>
            <a:pPr marL="739775" lvl="1"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Think about possible ways to learn your models</a:t>
            </a:r>
          </a:p>
          <a:p>
            <a:pPr marL="1139825" lvl="2"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Reason about several paradigms, their advantages and disadvantages.</a:t>
            </a:r>
          </a:p>
          <a:p>
            <a:pPr marL="339725"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sz="2000" dirty="0" smtClean="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20">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20">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220">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220">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20">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220">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220">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220">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2"/>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a:cs typeface="Arial Unicode MS" pitchFamily="34" charset="-128"/>
              </a:rPr>
              <a:t>0: </a:t>
            </a:r>
            <a:fld id="{FDB65447-3995-4506-A0E7-0E914EF1EE06}" type="slidenum">
              <a:rPr lang="en-US" altLang="zh-TW">
                <a:cs typeface="Arial Unicode MS" pitchFamily="34" charset="-128"/>
              </a:rPr>
              <a:pPr eaLnBrk="1" hangingPunct="1"/>
              <a:t>8</a:t>
            </a:fld>
            <a:endParaRPr lang="en-US" altLang="zh-TW">
              <a:cs typeface="Arial Unicode MS" pitchFamily="34" charset="-128"/>
            </a:endParaRPr>
          </a:p>
        </p:txBody>
      </p:sp>
      <p:sp>
        <p:nvSpPr>
          <p:cNvPr id="10243" name="Title 1"/>
          <p:cNvSpPr>
            <a:spLocks noGrp="1"/>
          </p:cNvSpPr>
          <p:nvPr>
            <p:ph type="title" idx="4294967295"/>
          </p:nvPr>
        </p:nvSpPr>
        <p:spPr/>
        <p:txBody>
          <a:bodyPr lIns="0" tIns="0" rIns="0" bIns="0"/>
          <a:lstStyle/>
          <a:p>
            <a:pPr eaLnBrk="1" hangingPunct="1"/>
            <a:r>
              <a:rPr lang="en-US" dirty="0" smtClean="0"/>
              <a:t>Day 1: Constrained Conditional Models  (CCMs)</a:t>
            </a:r>
          </a:p>
        </p:txBody>
      </p:sp>
      <p:sp>
        <p:nvSpPr>
          <p:cNvPr id="10244" name="Content Placeholder 2"/>
          <p:cNvSpPr>
            <a:spLocks noGrp="1"/>
          </p:cNvSpPr>
          <p:nvPr>
            <p:ph idx="4294967295"/>
          </p:nvPr>
        </p:nvSpPr>
        <p:spPr>
          <a:xfrm>
            <a:off x="457200" y="838200"/>
            <a:ext cx="8458200" cy="5486400"/>
          </a:xfrm>
        </p:spPr>
        <p:txBody>
          <a:bodyPr lIns="0" tIns="0" rIns="0" bIns="0"/>
          <a:lstStyle/>
          <a:p>
            <a:pPr marL="339725" indent="-339725" defTabSz="457200" eaLnBrk="1" hangingPunct="1">
              <a:lnSpc>
                <a:spcPct val="88000"/>
              </a:lnSpc>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smtClean="0">
              <a:solidFill>
                <a:srgbClr val="FF0000"/>
              </a:solidFill>
            </a:endParaRPr>
          </a:p>
          <a:p>
            <a:pPr marL="339725"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hlinkClick r:id="rId3" action="ppaction://hlinkpres?slideindex=1&amp;slidetitle="/>
              </a:rPr>
              <a:t>Part 1</a:t>
            </a:r>
            <a:r>
              <a:rPr lang="en-US" dirty="0" smtClean="0"/>
              <a:t>: </a:t>
            </a:r>
            <a:r>
              <a:rPr lang="en-US" b="1" dirty="0" smtClean="0"/>
              <a:t>Introduction to Constrained Conditional Models</a:t>
            </a:r>
            <a:r>
              <a:rPr lang="en-US" dirty="0" smtClean="0"/>
              <a:t>  (45min)</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dirty="0" smtClean="0">
                <a:solidFill>
                  <a:srgbClr val="0033CC"/>
                </a:solidFill>
              </a:rPr>
              <a:t>Examples: </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NE + Relations </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Information extraction – correcting models with CCMS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dirty="0">
                <a:solidFill>
                  <a:srgbClr val="0033CC"/>
                </a:solidFill>
              </a:rPr>
              <a:t>Problem Setting</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Features and Constraints; some hints about training issues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dirty="0" smtClean="0">
                <a:solidFill>
                  <a:srgbClr val="0033CC"/>
                </a:solidFill>
              </a:rPr>
              <a:t>First summary: What are CCMs</a:t>
            </a:r>
          </a:p>
          <a:p>
            <a:pPr marL="1139825" lvl="2"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dirty="0" smtClean="0"/>
              <a:t>Placing things in (a) broader context(s) </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2"/>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a:cs typeface="Arial Unicode MS" pitchFamily="34" charset="-128"/>
              </a:rPr>
              <a:t>0: </a:t>
            </a:r>
            <a:fld id="{D6DD80A4-A2E6-4444-89CA-4DF01E82A872}" type="slidenum">
              <a:rPr lang="en-US" altLang="zh-TW">
                <a:cs typeface="Arial Unicode MS" pitchFamily="34" charset="-128"/>
              </a:rPr>
              <a:pPr eaLnBrk="1" hangingPunct="1"/>
              <a:t>9</a:t>
            </a:fld>
            <a:endParaRPr lang="en-US" altLang="zh-TW">
              <a:cs typeface="Arial Unicode MS" pitchFamily="34" charset="-128"/>
            </a:endParaRPr>
          </a:p>
        </p:txBody>
      </p:sp>
      <p:sp>
        <p:nvSpPr>
          <p:cNvPr id="11267" name="Title 1"/>
          <p:cNvSpPr>
            <a:spLocks noGrp="1"/>
          </p:cNvSpPr>
          <p:nvPr>
            <p:ph type="title" idx="4294967295"/>
          </p:nvPr>
        </p:nvSpPr>
        <p:spPr/>
        <p:txBody>
          <a:bodyPr lIns="0" tIns="0" rIns="0" bIns="0"/>
          <a:lstStyle/>
          <a:p>
            <a:pPr eaLnBrk="1" hangingPunct="1"/>
            <a:r>
              <a:rPr lang="en-US" dirty="0" smtClean="0"/>
              <a:t>Day 2: Constrained Conditional Models</a:t>
            </a:r>
          </a:p>
        </p:txBody>
      </p:sp>
      <p:sp>
        <p:nvSpPr>
          <p:cNvPr id="1263620" name="Content Placeholder 2"/>
          <p:cNvSpPr>
            <a:spLocks noGrp="1"/>
          </p:cNvSpPr>
          <p:nvPr>
            <p:ph idx="4294967295"/>
          </p:nvPr>
        </p:nvSpPr>
        <p:spPr>
          <a:xfrm>
            <a:off x="457200" y="838200"/>
            <a:ext cx="8458200" cy="5486400"/>
          </a:xfrm>
        </p:spPr>
        <p:txBody>
          <a:bodyPr lIns="0" tIns="0" rIns="0" bIns="0"/>
          <a:lstStyle/>
          <a:p>
            <a:pPr marL="339725" indent="-339725" defTabSz="457200" eaLnBrk="1" hangingPunct="1">
              <a:lnSpc>
                <a:spcPct val="88000"/>
              </a:lnSpc>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smtClean="0"/>
          </a:p>
          <a:p>
            <a:pPr marL="339725"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hlinkClick r:id="rId3" action="ppaction://hlinkpres?slideindex=1&amp;slidetitle="/>
              </a:rPr>
              <a:t>Part 2</a:t>
            </a:r>
            <a:r>
              <a:rPr lang="en-US" dirty="0" smtClean="0"/>
              <a:t>: </a:t>
            </a:r>
            <a:r>
              <a:rPr lang="en-US" b="1" dirty="0" smtClean="0"/>
              <a:t>Modeling NLP via CCMs </a:t>
            </a:r>
            <a:r>
              <a:rPr lang="en-US" dirty="0" smtClean="0"/>
              <a:t>(60 minutes)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Introduction to ILP </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Posing NLP Problems as ILP problems</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1. Sequence tagging          </a:t>
            </a:r>
            <a:r>
              <a:rPr lang="en-US" dirty="0" smtClean="0">
                <a:solidFill>
                  <a:srgbClr val="0033CC"/>
                </a:solidFill>
              </a:rPr>
              <a:t>(HMM/CRF + global constraints)</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2. SRL                                    </a:t>
            </a:r>
            <a:r>
              <a:rPr lang="en-US" dirty="0" smtClean="0">
                <a:solidFill>
                  <a:srgbClr val="0033CC"/>
                </a:solidFill>
              </a:rPr>
              <a:t>(Independent classifiers + Global Constraints) </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3. Sentence Compression </a:t>
            </a:r>
            <a:r>
              <a:rPr lang="en-US" dirty="0" smtClean="0">
                <a:solidFill>
                  <a:srgbClr val="0033CC"/>
                </a:solidFill>
              </a:rPr>
              <a:t>(Language Model + Global Constraints)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Less detailed examples </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1. Co-reference </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2. A bunch more ...</a:t>
            </a:r>
          </a:p>
          <a:p>
            <a:pPr marL="339725"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hlinkClick r:id="rId4" action="ppaction://hlinkpres?slideindex=1&amp;slidetitle="/>
              </a:rPr>
              <a:t>Part 3</a:t>
            </a:r>
            <a:r>
              <a:rPr lang="en-US" dirty="0" smtClean="0"/>
              <a:t>: </a:t>
            </a:r>
            <a:r>
              <a:rPr lang="en-US" b="1" dirty="0" smtClean="0"/>
              <a:t>Inference Algorithms  </a:t>
            </a:r>
            <a:r>
              <a:rPr lang="en-US" dirty="0" smtClean="0"/>
              <a:t>(30 minutes)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Exact Algorithms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Relaxation methods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Approximate Algorithms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Introduction to Amortization</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263620">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63620">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63620">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63620">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63620">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63620">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63620">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63620">
                                            <p:txEl>
                                              <p:pRg st="9" end="9"/>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263620">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63620">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63620">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63620">
                                            <p:txEl>
                                              <p:pRg st="13" end="1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63620">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DEFAULTFONTSIZE" val="10"/>
  <p:tag name="DEFAULTWIDTH" val="348"/>
  <p:tag name="DEFAULTHEIGHT" val="200"/>
  <p:tag name="FIRSTDANR@YOZKPGTFUVWXY5MI" val="2971"/>
  <p:tag name="FIRSTDANR@EKFAUQOFUVWYY57I" val="3619"/>
  <p:tag name="DEFAULTDISPLAYSOURCE" val="\documentclass{article}\pagestyle{empty}&#10;\begin{document}&#10;&#10;\end{document}&#10;"/>
  <p:tag name="EMBEDFONTS" val="1"/>
</p:tagLst>
</file>

<file path=ppt/theme/theme1.xml><?xml version="1.0" encoding="utf-8"?>
<a:theme xmlns:a="http://schemas.openxmlformats.org/drawingml/2006/main" name="vasin_CCG">
  <a:themeElements>
    <a:clrScheme name="vasin_CCG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fontScheme name="vasin_CCG">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asin_CCG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vasin_CCG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vasin_CCG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vasin_CCG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vasin_CCG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vasin_CCG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vasin_CCG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vasin_CCG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vasin_CCG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vasin_CCG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vasin_CCG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vasin_CCG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43309</TotalTime>
  <Words>1631</Words>
  <Application>Microsoft Office PowerPoint</Application>
  <PresentationFormat>On-screen Show (4:3)</PresentationFormat>
  <Paragraphs>180</Paragraphs>
  <Slides>11</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Wingdings</vt:lpstr>
      <vt:lpstr>Times New Roman</vt:lpstr>
      <vt:lpstr>Tempus Sans ITC</vt:lpstr>
      <vt:lpstr>Arial Unicode MS</vt:lpstr>
      <vt:lpstr>vasin_CCG</vt:lpstr>
      <vt:lpstr>Predicting Structures in NLP  Constrained Conditional Models  and  Integer Linear Programming</vt:lpstr>
      <vt:lpstr>Nice to Meet You</vt:lpstr>
      <vt:lpstr>Learning and Inference in NLP</vt:lpstr>
      <vt:lpstr>Constraints Driven Learning and Decision Making</vt:lpstr>
      <vt:lpstr>Comprehension</vt:lpstr>
      <vt:lpstr>Learning and Inference </vt:lpstr>
      <vt:lpstr>Goal of the Tutorial</vt:lpstr>
      <vt:lpstr>Day 1: Constrained Conditional Models  (CCMs)</vt:lpstr>
      <vt:lpstr>Day 2: Constrained Conditional Models</vt:lpstr>
      <vt:lpstr>Day 3: Constrained Conditional Models</vt:lpstr>
      <vt:lpstr>Day 4: Constrained Conditional Models</vt:lpstr>
    </vt:vector>
  </TitlesOfParts>
  <Company>UIUC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CCMs</dc:title>
  <dc:subject>Talk at CMU, April 2010</dc:subject>
  <dc:creator>Dan Roth</dc:creator>
  <cp:lastModifiedBy>Roth, Dan</cp:lastModifiedBy>
  <cp:revision>547</cp:revision>
  <dcterms:created xsi:type="dcterms:W3CDTF">2004-04-28T22:21:11Z</dcterms:created>
  <dcterms:modified xsi:type="dcterms:W3CDTF">2013-10-04T06:13:37Z</dcterms:modified>
</cp:coreProperties>
</file>