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803" r:id="rId2"/>
    <p:sldId id="794" r:id="rId3"/>
    <p:sldId id="804" r:id="rId4"/>
    <p:sldId id="795" r:id="rId5"/>
    <p:sldId id="796" r:id="rId6"/>
    <p:sldId id="797" r:id="rId7"/>
    <p:sldId id="798" r:id="rId8"/>
    <p:sldId id="799" r:id="rId9"/>
  </p:sldIdLst>
  <p:sldSz cx="9144000" cy="6858000" type="screen4x3"/>
  <p:notesSz cx="9601200" cy="73152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mmi10" panose="020B0500000000000000" pitchFamily="34" charset="0"/>
      <p:regular r:id="rId16"/>
    </p:embeddedFont>
    <p:embeddedFont>
      <p:font typeface="Tahoma" panose="020B0604030504040204" pitchFamily="34" charset="0"/>
      <p:regular r:id="rId17"/>
      <p:bold r:id="rId18"/>
    </p:embeddedFont>
    <p:embeddedFont>
      <p:font typeface="Tempus Sans ITC" panose="04020404030D07020202" pitchFamily="82" charset="0"/>
      <p:regular r:id="rId19"/>
    </p:embeddedFont>
    <p:embeddedFont>
      <p:font typeface="Arial Unicode MS" panose="020B0604020202020204" pitchFamily="34" charset="-128"/>
      <p:regular r:id="rId20"/>
    </p:embeddedFont>
  </p:embeddedFontLst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  <a:srgbClr val="0033CC"/>
    <a:srgbClr val="FFFFCC"/>
    <a:srgbClr val="FF0000"/>
    <a:srgbClr val="FFFF66"/>
    <a:srgbClr val="FF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6" autoAdjust="0"/>
    <p:restoredTop sz="95238" autoAdjust="0"/>
  </p:normalViewPr>
  <p:slideViewPr>
    <p:cSldViewPr>
      <p:cViewPr>
        <p:scale>
          <a:sx n="60" d="100"/>
          <a:sy n="60" d="100"/>
        </p:scale>
        <p:origin x="-163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162E61D7-B22E-4A23-86C2-7F7815E1D2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0628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07F071C9-D710-41F3-B8DE-9193DA0184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46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35CB6-4B61-4741-B538-264F4E05CFCD}" type="slidenum">
              <a:rPr lang="en-US"/>
              <a:pPr/>
              <a:t>1</a:t>
            </a:fld>
            <a:endParaRPr lang="en-US"/>
          </a:p>
        </p:txBody>
      </p:sp>
      <p:sp>
        <p:nvSpPr>
          <p:cNvPr id="1285122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FB376077-7519-4D0A-8C2E-65088DC9B840}" type="slidenum">
              <a:rPr lang="en-US" sz="1300"/>
              <a:pPr algn="r"/>
              <a:t>1</a:t>
            </a:fld>
            <a:endParaRPr lang="en-US" sz="1300"/>
          </a:p>
        </p:txBody>
      </p:sp>
      <p:sp>
        <p:nvSpPr>
          <p:cNvPr id="128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8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A720A-CA52-49CB-ACDC-094B5D644DF2}" type="slidenum">
              <a:rPr lang="en-US"/>
              <a:pPr/>
              <a:t>2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E229B2-FB36-4ABD-AC65-BF7A786A1195}" type="slidenum">
              <a:rPr lang="en-US"/>
              <a:pPr/>
              <a:t>4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8AC260-19EF-47B2-9BFF-38966D274EC4}" type="slidenum">
              <a:rPr lang="en-US"/>
              <a:pPr/>
              <a:t>5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pPr>
              <a:spcBef>
                <a:spcPts val="438"/>
              </a:spcBef>
            </a:pPr>
            <a:r>
              <a:rPr lang="en-GB"/>
              <a:t>A constraint C is simply defined as a 3-tuple (R, E1, and E2).  If a class label of a relation is R, the legitimate class labels of its two entity arguments are E1 and E2.</a:t>
            </a:r>
          </a:p>
          <a:p>
            <a:pPr>
              <a:spcBef>
                <a:spcPts val="438"/>
              </a:spcBef>
            </a:pPr>
            <a:r>
              <a:rPr lang="en-GB"/>
              <a:t> </a:t>
            </a:r>
          </a:p>
          <a:p>
            <a:pPr>
              <a:spcBef>
                <a:spcPts val="438"/>
              </a:spcBef>
            </a:pPr>
            <a:r>
              <a:rPr lang="en-GB"/>
              <a:t>For example, the first argument of the born_in relation must be a person, and the second argument is a location.</a:t>
            </a:r>
          </a:p>
          <a:p>
            <a:pPr>
              <a:spcBef>
                <a:spcPts val="438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136032-D3BE-4636-B460-8F3A091331A4}" type="slidenum">
              <a:rPr lang="en-US"/>
              <a:pPr/>
              <a:t>6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A2006-3345-43A8-8397-77D9D8E6D29C}" type="slidenum">
              <a:rPr lang="en-US"/>
              <a:pPr/>
              <a:t>7</a:t>
            </a:fld>
            <a:endParaRPr lang="en-US"/>
          </a:p>
        </p:txBody>
      </p:sp>
      <p:sp>
        <p:nvSpPr>
          <p:cNvPr id="1274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74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C4280D-FEEB-4967-A76D-2207FA9FAE59}" type="slidenum">
              <a:rPr lang="en-US"/>
              <a:pPr/>
              <a:t>8</a:t>
            </a:fld>
            <a:endParaRPr lang="en-US"/>
          </a:p>
        </p:txBody>
      </p:sp>
      <p:sp>
        <p:nvSpPr>
          <p:cNvPr id="1276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7688"/>
            <a:ext cx="3659187" cy="2744787"/>
          </a:xfrm>
          <a:ln/>
        </p:spPr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42150" cy="3292475"/>
          </a:xfrm>
        </p:spPr>
        <p:txBody>
          <a:bodyPr lIns="96050" tIns="48025" rIns="96050" bIns="48025"/>
          <a:lstStyle/>
          <a:p>
            <a:r>
              <a:rPr lang="en-US"/>
              <a:t>Regina warned me not to talk about Textual Entailment – so I will just use it as an example, and argue that some aspects of this work, at least the way, I am looking at this problem, also fall into the general “inference over classifiers”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2971800" y="6553200"/>
            <a:ext cx="50292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60198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77200" y="65532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Page </a:t>
            </a:r>
            <a:fld id="{48A980FF-F5C0-456D-9DFC-4818CB68C22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8153400" cy="22098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en-US" altLang="zh-TW" noProof="0" smtClean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267200"/>
            <a:ext cx="81534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</a:p>
        </p:txBody>
      </p:sp>
      <p:pic>
        <p:nvPicPr>
          <p:cNvPr id="37899" name="Picture 11" descr="UILogoCL1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103346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ccg_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601980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 descr="mias-ne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1981200" cy="11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0163FBA4-3EB7-4B28-B5B4-C9B633D8FDB4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2373411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46DE5E85-A59A-4500-901D-366901348CF8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22124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BA0496CF-D5A7-4F09-9BE0-135885B8EB9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5138709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0079B4C4-C763-41D1-B3A8-C73B276F35C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7188011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D669F9A4-ADFC-43A2-A07C-4BB4E290B32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3200747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7848015D-37C9-4131-AAA2-A15D40DCBA43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1149941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5B77459B-B4E0-4E9D-8A01-58D3795A727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4448231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C81160DD-52AD-4D0A-AA4F-586E1C81139D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979422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B7CE2FBA-E9E0-43C7-BDAF-71E2AF6D192E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5297536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/>
              <a:t>5: </a:t>
            </a:r>
            <a:fld id="{FE443EEB-7A28-4BE8-A87C-F5311D67421C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4080450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altLang="zh-TW" dirty="0"/>
              <a:t>6</a:t>
            </a:r>
            <a:r>
              <a:rPr lang="en-US" altLang="zh-TW" dirty="0" smtClean="0"/>
              <a:t>: </a:t>
            </a:r>
            <a:fld id="{8F259B2F-6B5E-47BF-A8B5-65E0F2C33240}" type="slidenum">
              <a:rPr lang="en-US" altLang="zh-TW"/>
              <a:pPr/>
              <a:t>‹#›</a:t>
            </a:fld>
            <a:endParaRPr lang="en-US" altLang="zh-TW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36870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6875" name="Picture 11" descr="mias-new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b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CCM-Tut-P6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2r.cs.uiuc.edu/~cogcom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6: </a:t>
            </a:r>
            <a:fld id="{7459C32D-8B8B-4F32-8991-49C59274F66A}" type="slidenum">
              <a:rPr lang="en-US" altLang="zh-TW"/>
              <a:pPr/>
              <a:t>1</a:t>
            </a:fld>
            <a:endParaRPr lang="en-US" altLang="zh-TW" dirty="0"/>
          </a:p>
        </p:txBody>
      </p:sp>
      <p:sp>
        <p:nvSpPr>
          <p:cNvPr id="1284099" name="Title 1"/>
          <p:cNvSpPr>
            <a:spLocks noGrp="1"/>
          </p:cNvSpPr>
          <p:nvPr>
            <p:ph type="title" idx="4294967295"/>
          </p:nvPr>
        </p:nvSpPr>
        <p:spPr>
          <a:xfrm>
            <a:off x="152400" y="457200"/>
            <a:ext cx="8839200" cy="533400"/>
          </a:xfrm>
        </p:spPr>
        <p:txBody>
          <a:bodyPr lIns="0" tIns="0" rIns="0" bIns="0"/>
          <a:lstStyle/>
          <a:p>
            <a:r>
              <a:rPr lang="en-US" dirty="0"/>
              <a:t>This Tutorial: </a:t>
            </a:r>
            <a:r>
              <a:rPr lang="en-US" dirty="0" smtClean="0"/>
              <a:t>Constrained </a:t>
            </a:r>
            <a:r>
              <a:rPr lang="en-US" dirty="0"/>
              <a:t>Conditional Models (Part II)</a:t>
            </a:r>
          </a:p>
        </p:txBody>
      </p:sp>
      <p:sp>
        <p:nvSpPr>
          <p:cNvPr id="128410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458200" cy="5105400"/>
          </a:xfrm>
        </p:spPr>
        <p:txBody>
          <a:bodyPr lIns="0" tIns="0" rIns="0" bIns="0"/>
          <a:lstStyle/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>
                <a:hlinkClick r:id="rId3" action="ppaction://hlinkpres?slideindex=1&amp;slidetitle="/>
              </a:rPr>
              <a:t>Part </a:t>
            </a:r>
            <a:r>
              <a:rPr lang="en-US" dirty="0" smtClean="0">
                <a:hlinkClick r:id="rId3" action="ppaction://hlinkpres?slideindex=1&amp;slidetitle="/>
              </a:rPr>
              <a:t>6</a:t>
            </a:r>
            <a:r>
              <a:rPr lang="en-US" dirty="0" smtClean="0"/>
              <a:t>: </a:t>
            </a:r>
            <a:r>
              <a:rPr lang="en-US" b="1" dirty="0"/>
              <a:t>Conclusion (&amp; Discussion)  </a:t>
            </a:r>
            <a:r>
              <a:rPr lang="en-US" dirty="0"/>
              <a:t>(10 min)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Building CCMs;  Features and Constraints. Mixed models vs. Joint models; 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Where </a:t>
            </a:r>
            <a:r>
              <a:rPr lang="en-US" dirty="0"/>
              <a:t>is Knowledge coming from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84101" name="Rectangle 5"/>
          <p:cNvSpPr>
            <a:spLocks noChangeArrowheads="1"/>
          </p:cNvSpPr>
          <p:nvPr/>
        </p:nvSpPr>
        <p:spPr bwMode="auto">
          <a:xfrm>
            <a:off x="3994150" y="603408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THE END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41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/>
              <a:t>6</a:t>
            </a:r>
            <a:r>
              <a:rPr lang="en-US" altLang="zh-TW" dirty="0" smtClean="0"/>
              <a:t>: </a:t>
            </a:r>
            <a:fld id="{834790F3-CE45-4802-95CC-81BBDA2742D4}" type="slidenum">
              <a:rPr lang="en-US" altLang="zh-TW"/>
              <a:pPr/>
              <a:t>2</a:t>
            </a:fld>
            <a:endParaRPr lang="en-US" altLang="zh-TW" dirty="0"/>
          </a:p>
        </p:txBody>
      </p:sp>
      <p:sp>
        <p:nvSpPr>
          <p:cNvPr id="1265666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/>
              <a:t>Conclusion</a:t>
            </a:r>
          </a:p>
        </p:txBody>
      </p:sp>
      <p:sp>
        <p:nvSpPr>
          <p:cNvPr id="126566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458200" cy="4953000"/>
          </a:xfrm>
        </p:spPr>
        <p:txBody>
          <a:bodyPr lIns="0" tIns="0" rIns="0" bIns="0"/>
          <a:lstStyle/>
          <a:p>
            <a:r>
              <a:rPr lang="en-US" dirty="0"/>
              <a:t>Constrained Conditional Models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combine:</a:t>
            </a:r>
            <a:endParaRPr lang="en-US" sz="2600" dirty="0"/>
          </a:p>
          <a:p>
            <a:pPr lvl="1">
              <a:lnSpc>
                <a:spcPct val="88000"/>
              </a:lnSpc>
            </a:pPr>
            <a:r>
              <a:rPr lang="en-US" dirty="0">
                <a:solidFill>
                  <a:srgbClr val="FF0000"/>
                </a:solidFill>
              </a:rPr>
              <a:t>Learning conditional models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using declarative expressive constraints</a:t>
            </a:r>
          </a:p>
          <a:p>
            <a:pPr lvl="1">
              <a:lnSpc>
                <a:spcPct val="88000"/>
              </a:lnSpc>
            </a:pPr>
            <a:r>
              <a:rPr lang="en-US" dirty="0"/>
              <a:t>Within a constrained optimization framework</a:t>
            </a:r>
          </a:p>
          <a:p>
            <a:pPr>
              <a:lnSpc>
                <a:spcPct val="88000"/>
              </a:lnSpc>
            </a:pPr>
            <a:r>
              <a:rPr lang="en-US" dirty="0" smtClean="0"/>
              <a:t>Our </a:t>
            </a:r>
            <a:r>
              <a:rPr lang="en-US" dirty="0"/>
              <a:t>goal was to describe:</a:t>
            </a:r>
          </a:p>
          <a:p>
            <a:pPr lvl="1">
              <a:lnSpc>
                <a:spcPct val="88000"/>
              </a:lnSpc>
            </a:pPr>
            <a:r>
              <a:rPr lang="en-US" dirty="0"/>
              <a:t>A clean way </a:t>
            </a:r>
            <a:r>
              <a:rPr lang="en-US" dirty="0" smtClean="0"/>
              <a:t>of:</a:t>
            </a:r>
          </a:p>
          <a:p>
            <a:pPr lvl="2">
              <a:lnSpc>
                <a:spcPct val="88000"/>
              </a:lnSpc>
            </a:pPr>
            <a:r>
              <a:rPr lang="en-US" dirty="0" smtClean="0"/>
              <a:t> </a:t>
            </a:r>
            <a:r>
              <a:rPr lang="en-US" dirty="0"/>
              <a:t>incorporating constraints to bias and improve decisions of learned models</a:t>
            </a:r>
          </a:p>
          <a:p>
            <a:pPr lvl="2"/>
            <a:r>
              <a:rPr lang="en-US" dirty="0" smtClean="0"/>
              <a:t>using </a:t>
            </a:r>
            <a:r>
              <a:rPr lang="en-US" dirty="0"/>
              <a:t>(declarative) prior knowledge to guide </a:t>
            </a:r>
            <a:r>
              <a:rPr lang="en-US" dirty="0">
                <a:solidFill>
                  <a:srgbClr val="FF0000"/>
                </a:solidFill>
              </a:rPr>
              <a:t>semi-supervised learning</a:t>
            </a:r>
          </a:p>
          <a:p>
            <a:pPr lvl="1"/>
            <a:r>
              <a:rPr lang="en-US" dirty="0"/>
              <a:t>Ways to make use of (declarative) prior knowledge when choosing</a:t>
            </a:r>
            <a:r>
              <a:rPr lang="en-US" dirty="0">
                <a:solidFill>
                  <a:srgbClr val="FF0000"/>
                </a:solidFill>
              </a:rPr>
              <a:t> intermediate (latent) representations. 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All this, while maintaining the flexibility of learning your own simple learning models.</a:t>
            </a:r>
            <a:endParaRPr lang="en-US" dirty="0"/>
          </a:p>
          <a:p>
            <a:pPr>
              <a:lnSpc>
                <a:spcPct val="88000"/>
              </a:lnSpc>
            </a:pPr>
            <a:r>
              <a:rPr lang="en-US" dirty="0" smtClean="0"/>
              <a:t>Provide </a:t>
            </a:r>
            <a:r>
              <a:rPr lang="en-US" dirty="0"/>
              <a:t>examples for the diverse usage CCMs have already found in NLP</a:t>
            </a:r>
          </a:p>
          <a:p>
            <a:pPr lvl="1"/>
            <a:r>
              <a:rPr lang="en-US" dirty="0"/>
              <a:t>Significant success on several NLP and IE tasks</a:t>
            </a:r>
            <a:r>
              <a:rPr lang="en-US" dirty="0">
                <a:solidFill>
                  <a:srgbClr val="FF0000"/>
                </a:solidFill>
              </a:rPr>
              <a:t> (often, with ILP)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Constrained Conditional Model?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233489"/>
              </p:ext>
            </p:extLst>
          </p:nvPr>
        </p:nvGraphicFramePr>
        <p:xfrm>
          <a:off x="457200" y="2057400"/>
          <a:ext cx="8229600" cy="3901440"/>
        </p:xfrm>
        <a:graphic>
          <a:graphicData uri="http://schemas.openxmlformats.org/drawingml/2006/table">
            <a:tbl>
              <a:tblPr firstCol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Modeling NLP problem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baseline="0" dirty="0" smtClean="0"/>
                        <a:t>Variables, Features and constraints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Objective</a:t>
                      </a:r>
                      <a:r>
                        <a:rPr lang="en-US" sz="2000" b="1" baseline="0" dirty="0" smtClean="0"/>
                        <a:t> function</a:t>
                      </a:r>
                      <a:endParaRPr lang="en-US" sz="2000" b="1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Constrained Conditional Model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Constrained optimization</a:t>
                      </a:r>
                      <a:r>
                        <a:rPr lang="en-US" sz="2000" baseline="0" dirty="0" smtClean="0"/>
                        <a:t> language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baseline="0" dirty="0" smtClean="0"/>
                        <a:t>How to represent inference?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2000" dirty="0" smtClean="0"/>
                        <a:t>Integer linear program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Inference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dirty="0" smtClean="0"/>
                        <a:t>How to solve it?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Several inference algorithms: Exact ILP</a:t>
                      </a:r>
                      <a:r>
                        <a:rPr lang="en-US" sz="2000" baseline="0" dirty="0" smtClean="0"/>
                        <a:t>, search, relaxation; dynamic </a:t>
                      </a:r>
                      <a:r>
                        <a:rPr lang="en-US" sz="2000" baseline="0" dirty="0" err="1" smtClean="0"/>
                        <a:t>prog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000" b="1" dirty="0" smtClean="0"/>
                        <a:t>Learning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dirty="0" smtClean="0"/>
                        <a:t>How to learn the objective function?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Learning </a:t>
                      </a:r>
                      <a:r>
                        <a:rPr lang="el-GR" sz="2000" dirty="0" smtClean="0"/>
                        <a:t>λ</a:t>
                      </a:r>
                      <a:r>
                        <a:rPr lang="en-US" sz="2000" baseline="0" dirty="0" smtClean="0"/>
                        <a:t> and </a:t>
                      </a:r>
                      <a:r>
                        <a:rPr lang="el-GR" sz="2000" dirty="0" smtClean="0"/>
                        <a:t>ρ</a:t>
                      </a:r>
                      <a:r>
                        <a:rPr lang="en-US" sz="2000" dirty="0" smtClean="0"/>
                        <a:t>. Several learning strategies: L+I, IBT, others.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525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srgbClr val="000000"/>
                </a:solidFill>
              </a:rPr>
              <a:t>1: </a:t>
            </a:r>
            <a:fld id="{E8007264-EAB3-4E53-8D88-C175708AA4AD}" type="slidenum">
              <a:rPr lang="en-US" altLang="zh-TW" smtClean="0">
                <a:solidFill>
                  <a:srgbClr val="000000"/>
                </a:solidFill>
              </a:rPr>
              <a:pPr/>
              <a:t>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2986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6: </a:t>
            </a:r>
            <a:fld id="{06CD9736-ED4B-45E5-89AB-653CA8C96C1B}" type="slidenum">
              <a:rPr lang="en-US" altLang="zh-TW"/>
              <a:pPr/>
              <a:t>4</a:t>
            </a:fld>
            <a:endParaRPr lang="en-US" altLang="zh-TW" dirty="0"/>
          </a:p>
        </p:txBody>
      </p:sp>
      <p:sp>
        <p:nvSpPr>
          <p:cNvPr id="1267714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/>
              <a:t>Technical Conclusions</a:t>
            </a:r>
          </a:p>
        </p:txBody>
      </p:sp>
      <p:sp>
        <p:nvSpPr>
          <p:cNvPr id="126771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458200" cy="4953000"/>
          </a:xfrm>
        </p:spPr>
        <p:txBody>
          <a:bodyPr lIns="0" tIns="0" rIns="0" bIns="0"/>
          <a:lstStyle/>
          <a:p>
            <a:pPr>
              <a:lnSpc>
                <a:spcPct val="88000"/>
              </a:lnSpc>
            </a:pPr>
            <a:r>
              <a:rPr lang="en-US" dirty="0">
                <a:solidFill>
                  <a:srgbClr val="360EE2"/>
                </a:solidFill>
              </a:rPr>
              <a:t>Presented and discussed modeling issues </a:t>
            </a:r>
          </a:p>
          <a:p>
            <a:pPr lvl="1">
              <a:lnSpc>
                <a:spcPct val="88000"/>
              </a:lnSpc>
            </a:pPr>
            <a:r>
              <a:rPr lang="en-US" dirty="0"/>
              <a:t>How to improve existing models using declarative information </a:t>
            </a:r>
          </a:p>
          <a:p>
            <a:pPr lvl="1"/>
            <a:r>
              <a:rPr lang="en-US" dirty="0"/>
              <a:t>Incorporating expressive global constraints into simpler learned models </a:t>
            </a:r>
          </a:p>
          <a:p>
            <a:r>
              <a:rPr lang="en-US" dirty="0">
                <a:solidFill>
                  <a:srgbClr val="0033CC"/>
                </a:solidFill>
              </a:rPr>
              <a:t>Discussed Inference issues</a:t>
            </a:r>
          </a:p>
          <a:p>
            <a:pPr lvl="1"/>
            <a:r>
              <a:rPr lang="en-US" dirty="0"/>
              <a:t>Often, the formulation is via an Integer Linear Programming formulation, but algorithmic solutions can employ a variety of algorithms.</a:t>
            </a:r>
          </a:p>
          <a:p>
            <a:r>
              <a:rPr lang="en-US" dirty="0">
                <a:solidFill>
                  <a:srgbClr val="0033CC"/>
                </a:solidFill>
              </a:rPr>
              <a:t>Training issues – Training protocols matters</a:t>
            </a:r>
          </a:p>
          <a:p>
            <a:pPr lvl="1"/>
            <a:r>
              <a:rPr lang="en-US" dirty="0"/>
              <a:t>Training with/without constraints; soft/hard constraints; </a:t>
            </a:r>
          </a:p>
          <a:p>
            <a:pPr lvl="1"/>
            <a:r>
              <a:rPr lang="en-US" dirty="0"/>
              <a:t>Performance, modularity and ability to use previously learned models. </a:t>
            </a:r>
          </a:p>
          <a:p>
            <a:pPr lvl="1"/>
            <a:r>
              <a:rPr lang="en-US" dirty="0"/>
              <a:t>Supervision-lean models</a:t>
            </a:r>
          </a:p>
          <a:p>
            <a:r>
              <a:rPr lang="en-US" dirty="0">
                <a:solidFill>
                  <a:srgbClr val="360EE2"/>
                </a:solidFill>
              </a:rPr>
              <a:t>We did not attend to the question of “how to find constraints”</a:t>
            </a:r>
          </a:p>
          <a:p>
            <a:pPr lvl="1"/>
            <a:r>
              <a:rPr lang="en-US" dirty="0"/>
              <a:t>Emphasis on: background knowledge is important, exists, </a:t>
            </a:r>
            <a:r>
              <a:rPr lang="en-US" dirty="0">
                <a:solidFill>
                  <a:srgbClr val="FF0000"/>
                </a:solidFill>
              </a:rPr>
              <a:t>use it.</a:t>
            </a:r>
          </a:p>
          <a:p>
            <a:pPr lvl="1"/>
            <a:r>
              <a:rPr lang="en-US" dirty="0"/>
              <a:t>But, it’s clearly possible to learn constraints.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7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6: </a:t>
            </a:r>
            <a:fld id="{A7DFD240-AC46-4253-9785-1930A1AD8913}" type="slidenum">
              <a:rPr lang="en-US" altLang="zh-TW"/>
              <a:pPr/>
              <a:t>5</a:t>
            </a:fld>
            <a:endParaRPr lang="en-US" altLang="zh-TW" dirty="0"/>
          </a:p>
        </p:txBody>
      </p:sp>
      <p:sp>
        <p:nvSpPr>
          <p:cNvPr id="1269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2743200"/>
            <a:ext cx="4267200" cy="1908175"/>
          </a:xfrm>
          <a:solidFill>
            <a:srgbClr val="FFFFCC"/>
          </a:solidFill>
          <a:ln>
            <a:solidFill>
              <a:srgbClr val="FF99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377825" indent="-377825" defTabSz="1008063">
              <a:lnSpc>
                <a:spcPct val="9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/>
              <a:t>       </a:t>
            </a:r>
            <a:r>
              <a:rPr lang="en-GB" b="1"/>
              <a:t>y* = argmax</a:t>
            </a:r>
            <a:r>
              <a:rPr lang="en-GB" b="1" baseline="-25000"/>
              <a:t>y</a:t>
            </a:r>
            <a:r>
              <a:rPr lang="en-GB" b="1"/>
              <a:t> </a:t>
            </a:r>
            <a:r>
              <a:rPr lang="en-GB" b="1">
                <a:latin typeface="Symbol" pitchFamily="18" charset="2"/>
                <a:sym typeface="Symbol" pitchFamily="18" charset="2"/>
              </a:rPr>
              <a:t></a:t>
            </a:r>
            <a:r>
              <a:rPr lang="en-GB" b="1"/>
              <a:t> w</a:t>
            </a:r>
            <a:r>
              <a:rPr lang="en-GB" b="1" baseline="-25000"/>
              <a:t>i</a:t>
            </a:r>
            <a:r>
              <a:rPr lang="en-GB" b="1"/>
              <a:t> </a:t>
            </a:r>
            <a:r>
              <a:rPr lang="en-GB" b="1">
                <a:latin typeface="cmmi10" pitchFamily="34" charset="0"/>
              </a:rPr>
              <a:t>Á</a:t>
            </a:r>
            <a:r>
              <a:rPr lang="en-GB" b="1"/>
              <a:t>(x; y)</a:t>
            </a:r>
          </a:p>
          <a:p>
            <a:pPr marL="377825" indent="-377825" defTabSz="1008063">
              <a:lnSpc>
                <a:spcPct val="9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/>
              <a:t> </a:t>
            </a:r>
          </a:p>
          <a:p>
            <a:pPr marL="377825" indent="-377825" defTabSz="10080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/>
              <a:t>Linear objective functions </a:t>
            </a:r>
          </a:p>
          <a:p>
            <a:pPr marL="377825" indent="-377825" defTabSz="1008063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/>
              <a:t>Typically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/>
              <a:t>(x,y) will be local functions, or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/>
              <a:t>(x,y) =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/>
              <a:t>(x)</a:t>
            </a:r>
            <a:r>
              <a:rPr lang="en-GB" sz="200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12697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>
                <a:ea typeface="Arial Unicode MS" pitchFamily="34" charset="-128"/>
                <a:cs typeface="Arial Unicode MS" pitchFamily="34" charset="-128"/>
              </a:rPr>
              <a:t>Summary: Constrained Conditional Models</a:t>
            </a:r>
          </a:p>
        </p:txBody>
      </p:sp>
      <p:grpSp>
        <p:nvGrpSpPr>
          <p:cNvPr id="1269764" name="Group 4"/>
          <p:cNvGrpSpPr>
            <a:grpSpLocks/>
          </p:cNvGrpSpPr>
          <p:nvPr/>
        </p:nvGrpSpPr>
        <p:grpSpPr bwMode="auto">
          <a:xfrm>
            <a:off x="4876800" y="1219200"/>
            <a:ext cx="3792538" cy="1371600"/>
            <a:chOff x="3072" y="816"/>
            <a:chExt cx="2389" cy="1200"/>
          </a:xfrm>
        </p:grpSpPr>
        <p:sp>
          <p:nvSpPr>
            <p:cNvPr id="1269765" name="Oval 5"/>
            <p:cNvSpPr>
              <a:spLocks noChangeArrowheads="1"/>
            </p:cNvSpPr>
            <p:nvPr/>
          </p:nvSpPr>
          <p:spPr bwMode="auto">
            <a:xfrm>
              <a:off x="4713" y="1248"/>
              <a:ext cx="230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TW" sz="24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400" baseline="-250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7</a:t>
              </a:r>
            </a:p>
          </p:txBody>
        </p:sp>
        <p:grpSp>
          <p:nvGrpSpPr>
            <p:cNvPr id="1269766" name="Group 6"/>
            <p:cNvGrpSpPr>
              <a:grpSpLocks/>
            </p:cNvGrpSpPr>
            <p:nvPr/>
          </p:nvGrpSpPr>
          <p:grpSpPr bwMode="auto">
            <a:xfrm>
              <a:off x="3072" y="816"/>
              <a:ext cx="2389" cy="816"/>
              <a:chOff x="1477" y="816"/>
              <a:chExt cx="3984" cy="816"/>
            </a:xfrm>
          </p:grpSpPr>
          <p:sp>
            <p:nvSpPr>
              <p:cNvPr id="1269767" name="Oval 7"/>
              <p:cNvSpPr>
                <a:spLocks noChangeArrowheads="1"/>
              </p:cNvSpPr>
              <p:nvPr/>
            </p:nvSpPr>
            <p:spPr bwMode="auto">
              <a:xfrm>
                <a:off x="14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</a:p>
            </p:txBody>
          </p:sp>
          <p:sp>
            <p:nvSpPr>
              <p:cNvPr id="1269768" name="Oval 8"/>
              <p:cNvSpPr>
                <a:spLocks noChangeArrowheads="1"/>
              </p:cNvSpPr>
              <p:nvPr/>
            </p:nvSpPr>
            <p:spPr bwMode="auto">
              <a:xfrm>
                <a:off x="2485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</a:p>
            </p:txBody>
          </p:sp>
          <p:sp>
            <p:nvSpPr>
              <p:cNvPr id="1269769" name="Oval 9"/>
              <p:cNvSpPr>
                <a:spLocks noChangeArrowheads="1"/>
              </p:cNvSpPr>
              <p:nvPr/>
            </p:nvSpPr>
            <p:spPr bwMode="auto">
              <a:xfrm>
                <a:off x="3349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</a:p>
            </p:txBody>
          </p:sp>
          <p:sp>
            <p:nvSpPr>
              <p:cNvPr id="1269770" name="Oval 10"/>
              <p:cNvSpPr>
                <a:spLocks noChangeArrowheads="1"/>
              </p:cNvSpPr>
              <p:nvPr/>
            </p:nvSpPr>
            <p:spPr bwMode="auto">
              <a:xfrm>
                <a:off x="50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8</a:t>
                </a:r>
              </a:p>
            </p:txBody>
          </p:sp>
          <p:sp>
            <p:nvSpPr>
              <p:cNvPr id="1269771" name="Oval 11"/>
              <p:cNvSpPr>
                <a:spLocks noChangeArrowheads="1"/>
              </p:cNvSpPr>
              <p:nvPr/>
            </p:nvSpPr>
            <p:spPr bwMode="auto">
              <a:xfrm>
                <a:off x="210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69772" name="Oval 12"/>
              <p:cNvSpPr>
                <a:spLocks noChangeArrowheads="1"/>
              </p:cNvSpPr>
              <p:nvPr/>
            </p:nvSpPr>
            <p:spPr bwMode="auto">
              <a:xfrm>
                <a:off x="354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</a:p>
            </p:txBody>
          </p:sp>
          <p:sp>
            <p:nvSpPr>
              <p:cNvPr id="1269773" name="Oval 13"/>
              <p:cNvSpPr>
                <a:spLocks noChangeArrowheads="1"/>
              </p:cNvSpPr>
              <p:nvPr/>
            </p:nvSpPr>
            <p:spPr bwMode="auto">
              <a:xfrm>
                <a:off x="498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</a:p>
            </p:txBody>
          </p:sp>
        </p:grpSp>
        <p:sp>
          <p:nvSpPr>
            <p:cNvPr id="1269774" name="Oval 14"/>
            <p:cNvSpPr>
              <a:spLocks noChangeArrowheads="1"/>
            </p:cNvSpPr>
            <p:nvPr/>
          </p:nvSpPr>
          <p:spPr bwMode="auto">
            <a:xfrm>
              <a:off x="4547" y="1392"/>
              <a:ext cx="58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75" name="Oval 15"/>
            <p:cNvSpPr>
              <a:spLocks noChangeArrowheads="1"/>
            </p:cNvSpPr>
            <p:nvPr/>
          </p:nvSpPr>
          <p:spPr bwMode="auto">
            <a:xfrm>
              <a:off x="4720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76" name="Oval 16"/>
            <p:cNvSpPr>
              <a:spLocks noChangeArrowheads="1"/>
            </p:cNvSpPr>
            <p:nvPr/>
          </p:nvSpPr>
          <p:spPr bwMode="auto">
            <a:xfrm>
              <a:off x="4869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77" name="Oval 17"/>
            <p:cNvSpPr>
              <a:spLocks noChangeArrowheads="1"/>
            </p:cNvSpPr>
            <p:nvPr/>
          </p:nvSpPr>
          <p:spPr bwMode="auto">
            <a:xfrm>
              <a:off x="5065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78" name="Oval 18"/>
            <p:cNvSpPr>
              <a:spLocks noChangeArrowheads="1"/>
            </p:cNvSpPr>
            <p:nvPr/>
          </p:nvSpPr>
          <p:spPr bwMode="auto">
            <a:xfrm>
              <a:off x="3281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79" name="Oval 19"/>
            <p:cNvSpPr>
              <a:spLocks noChangeArrowheads="1"/>
            </p:cNvSpPr>
            <p:nvPr/>
          </p:nvSpPr>
          <p:spPr bwMode="auto">
            <a:xfrm>
              <a:off x="3442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0" name="Oval 20"/>
            <p:cNvSpPr>
              <a:spLocks noChangeArrowheads="1"/>
            </p:cNvSpPr>
            <p:nvPr/>
          </p:nvSpPr>
          <p:spPr bwMode="auto">
            <a:xfrm>
              <a:off x="3604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1" name="Oval 21"/>
            <p:cNvSpPr>
              <a:spLocks noChangeArrowheads="1"/>
            </p:cNvSpPr>
            <p:nvPr/>
          </p:nvSpPr>
          <p:spPr bwMode="auto">
            <a:xfrm>
              <a:off x="3766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2" name="Oval 22"/>
            <p:cNvSpPr>
              <a:spLocks noChangeArrowheads="1"/>
            </p:cNvSpPr>
            <p:nvPr/>
          </p:nvSpPr>
          <p:spPr bwMode="auto">
            <a:xfrm>
              <a:off x="3928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3" name="Oval 23"/>
            <p:cNvSpPr>
              <a:spLocks noChangeArrowheads="1"/>
            </p:cNvSpPr>
            <p:nvPr/>
          </p:nvSpPr>
          <p:spPr bwMode="auto">
            <a:xfrm>
              <a:off x="4090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4" name="Oval 24"/>
            <p:cNvSpPr>
              <a:spLocks noChangeArrowheads="1"/>
            </p:cNvSpPr>
            <p:nvPr/>
          </p:nvSpPr>
          <p:spPr bwMode="auto">
            <a:xfrm>
              <a:off x="4252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5" name="Oval 25"/>
            <p:cNvSpPr>
              <a:spLocks noChangeArrowheads="1"/>
            </p:cNvSpPr>
            <p:nvPr/>
          </p:nvSpPr>
          <p:spPr bwMode="auto">
            <a:xfrm>
              <a:off x="4414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9786" name="Oval 26"/>
            <p:cNvSpPr>
              <a:spLocks noChangeArrowheads="1"/>
            </p:cNvSpPr>
            <p:nvPr/>
          </p:nvSpPr>
          <p:spPr bwMode="auto">
            <a:xfrm>
              <a:off x="4575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69787" name="Group 27"/>
          <p:cNvGrpSpPr>
            <a:grpSpLocks/>
          </p:cNvGrpSpPr>
          <p:nvPr/>
        </p:nvGrpSpPr>
        <p:grpSpPr bwMode="auto">
          <a:xfrm>
            <a:off x="585788" y="1219200"/>
            <a:ext cx="3792537" cy="1371600"/>
            <a:chOff x="1477" y="816"/>
            <a:chExt cx="3984" cy="1200"/>
          </a:xfrm>
        </p:grpSpPr>
        <p:sp>
          <p:nvSpPr>
            <p:cNvPr id="1269788" name="Oval 28"/>
            <p:cNvSpPr>
              <a:spLocks noChangeArrowheads="1"/>
            </p:cNvSpPr>
            <p:nvPr/>
          </p:nvSpPr>
          <p:spPr bwMode="auto">
            <a:xfrm>
              <a:off x="4213" y="1248"/>
              <a:ext cx="384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TW" sz="24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400" baseline="-250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7</a:t>
              </a:r>
            </a:p>
          </p:txBody>
        </p:sp>
        <p:grpSp>
          <p:nvGrpSpPr>
            <p:cNvPr id="1269789" name="Group 29"/>
            <p:cNvGrpSpPr>
              <a:grpSpLocks/>
            </p:cNvGrpSpPr>
            <p:nvPr/>
          </p:nvGrpSpPr>
          <p:grpSpPr bwMode="auto">
            <a:xfrm>
              <a:off x="1477" y="816"/>
              <a:ext cx="3984" cy="816"/>
              <a:chOff x="1477" y="816"/>
              <a:chExt cx="3984" cy="816"/>
            </a:xfrm>
          </p:grpSpPr>
          <p:sp>
            <p:nvSpPr>
              <p:cNvPr id="1269790" name="Oval 30"/>
              <p:cNvSpPr>
                <a:spLocks noChangeArrowheads="1"/>
              </p:cNvSpPr>
              <p:nvPr/>
            </p:nvSpPr>
            <p:spPr bwMode="auto">
              <a:xfrm>
                <a:off x="14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</a:p>
            </p:txBody>
          </p:sp>
          <p:sp>
            <p:nvSpPr>
              <p:cNvPr id="1269791" name="Oval 31"/>
              <p:cNvSpPr>
                <a:spLocks noChangeArrowheads="1"/>
              </p:cNvSpPr>
              <p:nvPr/>
            </p:nvSpPr>
            <p:spPr bwMode="auto">
              <a:xfrm>
                <a:off x="2485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</a:p>
            </p:txBody>
          </p:sp>
          <p:sp>
            <p:nvSpPr>
              <p:cNvPr id="1269792" name="Oval 32"/>
              <p:cNvSpPr>
                <a:spLocks noChangeArrowheads="1"/>
              </p:cNvSpPr>
              <p:nvPr/>
            </p:nvSpPr>
            <p:spPr bwMode="auto">
              <a:xfrm>
                <a:off x="3349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</a:p>
            </p:txBody>
          </p:sp>
          <p:sp>
            <p:nvSpPr>
              <p:cNvPr id="1269793" name="Oval 33"/>
              <p:cNvSpPr>
                <a:spLocks noChangeArrowheads="1"/>
              </p:cNvSpPr>
              <p:nvPr/>
            </p:nvSpPr>
            <p:spPr bwMode="auto">
              <a:xfrm>
                <a:off x="50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8</a:t>
                </a:r>
              </a:p>
            </p:txBody>
          </p:sp>
          <p:sp>
            <p:nvSpPr>
              <p:cNvPr id="1269794" name="Oval 34"/>
              <p:cNvSpPr>
                <a:spLocks noChangeArrowheads="1"/>
              </p:cNvSpPr>
              <p:nvPr/>
            </p:nvSpPr>
            <p:spPr bwMode="auto">
              <a:xfrm>
                <a:off x="210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69795" name="Oval 35"/>
              <p:cNvSpPr>
                <a:spLocks noChangeArrowheads="1"/>
              </p:cNvSpPr>
              <p:nvPr/>
            </p:nvSpPr>
            <p:spPr bwMode="auto">
              <a:xfrm>
                <a:off x="354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</a:p>
            </p:txBody>
          </p:sp>
          <p:sp>
            <p:nvSpPr>
              <p:cNvPr id="1269796" name="Oval 36"/>
              <p:cNvSpPr>
                <a:spLocks noChangeArrowheads="1"/>
              </p:cNvSpPr>
              <p:nvPr/>
            </p:nvSpPr>
            <p:spPr bwMode="auto">
              <a:xfrm>
                <a:off x="498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</a:p>
            </p:txBody>
          </p:sp>
        </p:grpSp>
        <p:grpSp>
          <p:nvGrpSpPr>
            <p:cNvPr id="1269797" name="Group 37"/>
            <p:cNvGrpSpPr>
              <a:grpSpLocks/>
            </p:cNvGrpSpPr>
            <p:nvPr/>
          </p:nvGrpSpPr>
          <p:grpSpPr bwMode="auto">
            <a:xfrm>
              <a:off x="3936" y="1392"/>
              <a:ext cx="960" cy="192"/>
              <a:chOff x="3936" y="1392"/>
              <a:chExt cx="960" cy="192"/>
            </a:xfrm>
          </p:grpSpPr>
          <p:grpSp>
            <p:nvGrpSpPr>
              <p:cNvPr id="1269798" name="Group 38"/>
              <p:cNvGrpSpPr>
                <a:grpSpLocks/>
              </p:cNvGrpSpPr>
              <p:nvPr/>
            </p:nvGrpSpPr>
            <p:grpSpPr bwMode="auto">
              <a:xfrm>
                <a:off x="3984" y="1440"/>
                <a:ext cx="864" cy="144"/>
                <a:chOff x="624" y="2016"/>
                <a:chExt cx="2448" cy="144"/>
              </a:xfrm>
            </p:grpSpPr>
            <p:sp>
              <p:nvSpPr>
                <p:cNvPr id="1269799" name="Line 39"/>
                <p:cNvSpPr>
                  <a:spLocks noChangeShapeType="1"/>
                </p:cNvSpPr>
                <p:nvPr/>
              </p:nvSpPr>
              <p:spPr bwMode="auto">
                <a:xfrm>
                  <a:off x="624" y="2016"/>
                  <a:ext cx="2448" cy="0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00" name="Line 40"/>
                <p:cNvSpPr>
                  <a:spLocks noChangeShapeType="1"/>
                </p:cNvSpPr>
                <p:nvPr/>
              </p:nvSpPr>
              <p:spPr bwMode="auto">
                <a:xfrm>
                  <a:off x="624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01" name="Line 41"/>
                <p:cNvSpPr>
                  <a:spLocks noChangeShapeType="1"/>
                </p:cNvSpPr>
                <p:nvPr/>
              </p:nvSpPr>
              <p:spPr bwMode="auto">
                <a:xfrm>
                  <a:off x="1440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02" name="Line 42"/>
                <p:cNvSpPr>
                  <a:spLocks noChangeShapeType="1"/>
                </p:cNvSpPr>
                <p:nvPr/>
              </p:nvSpPr>
              <p:spPr bwMode="auto">
                <a:xfrm>
                  <a:off x="2160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03" name="Line 43"/>
                <p:cNvSpPr>
                  <a:spLocks noChangeShapeType="1"/>
                </p:cNvSpPr>
                <p:nvPr/>
              </p:nvSpPr>
              <p:spPr bwMode="auto">
                <a:xfrm>
                  <a:off x="3072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69804" name="Oval 44"/>
              <p:cNvSpPr>
                <a:spLocks noChangeArrowheads="1"/>
              </p:cNvSpPr>
              <p:nvPr/>
            </p:nvSpPr>
            <p:spPr bwMode="auto">
              <a:xfrm>
                <a:off x="3936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05" name="Oval 45"/>
              <p:cNvSpPr>
                <a:spLocks noChangeArrowheads="1"/>
              </p:cNvSpPr>
              <p:nvPr/>
            </p:nvSpPr>
            <p:spPr bwMode="auto">
              <a:xfrm>
                <a:off x="4224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06" name="Oval 46"/>
              <p:cNvSpPr>
                <a:spLocks noChangeArrowheads="1"/>
              </p:cNvSpPr>
              <p:nvPr/>
            </p:nvSpPr>
            <p:spPr bwMode="auto">
              <a:xfrm>
                <a:off x="4473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07" name="Oval 47"/>
              <p:cNvSpPr>
                <a:spLocks noChangeArrowheads="1"/>
              </p:cNvSpPr>
              <p:nvPr/>
            </p:nvSpPr>
            <p:spPr bwMode="auto">
              <a:xfrm>
                <a:off x="4800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69808" name="Group 48"/>
            <p:cNvGrpSpPr>
              <a:grpSpLocks/>
            </p:cNvGrpSpPr>
            <p:nvPr/>
          </p:nvGrpSpPr>
          <p:grpSpPr bwMode="auto">
            <a:xfrm>
              <a:off x="1728" y="1200"/>
              <a:ext cx="2352" cy="816"/>
              <a:chOff x="1728" y="1200"/>
              <a:chExt cx="2352" cy="816"/>
            </a:xfrm>
          </p:grpSpPr>
          <p:sp>
            <p:nvSpPr>
              <p:cNvPr id="1269809" name="Oval 49"/>
              <p:cNvSpPr>
                <a:spLocks noChangeArrowheads="1"/>
              </p:cNvSpPr>
              <p:nvPr/>
            </p:nvSpPr>
            <p:spPr bwMode="auto">
              <a:xfrm>
                <a:off x="182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0" name="Oval 50"/>
              <p:cNvSpPr>
                <a:spLocks noChangeArrowheads="1"/>
              </p:cNvSpPr>
              <p:nvPr/>
            </p:nvSpPr>
            <p:spPr bwMode="auto">
              <a:xfrm>
                <a:off x="209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1" name="Oval 51"/>
              <p:cNvSpPr>
                <a:spLocks noChangeArrowheads="1"/>
              </p:cNvSpPr>
              <p:nvPr/>
            </p:nvSpPr>
            <p:spPr bwMode="auto">
              <a:xfrm>
                <a:off x="236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2" name="Oval 52"/>
              <p:cNvSpPr>
                <a:spLocks noChangeArrowheads="1"/>
              </p:cNvSpPr>
              <p:nvPr/>
            </p:nvSpPr>
            <p:spPr bwMode="auto">
              <a:xfrm>
                <a:off x="263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3" name="Oval 53"/>
              <p:cNvSpPr>
                <a:spLocks noChangeArrowheads="1"/>
              </p:cNvSpPr>
              <p:nvPr/>
            </p:nvSpPr>
            <p:spPr bwMode="auto">
              <a:xfrm>
                <a:off x="290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4" name="Oval 54"/>
              <p:cNvSpPr>
                <a:spLocks noChangeArrowheads="1"/>
              </p:cNvSpPr>
              <p:nvPr/>
            </p:nvSpPr>
            <p:spPr bwMode="auto">
              <a:xfrm>
                <a:off x="317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5" name="Oval 55"/>
              <p:cNvSpPr>
                <a:spLocks noChangeArrowheads="1"/>
              </p:cNvSpPr>
              <p:nvPr/>
            </p:nvSpPr>
            <p:spPr bwMode="auto">
              <a:xfrm>
                <a:off x="344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6" name="Oval 56"/>
              <p:cNvSpPr>
                <a:spLocks noChangeArrowheads="1"/>
              </p:cNvSpPr>
              <p:nvPr/>
            </p:nvSpPr>
            <p:spPr bwMode="auto">
              <a:xfrm>
                <a:off x="371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7" name="Oval 57"/>
              <p:cNvSpPr>
                <a:spLocks noChangeArrowheads="1"/>
              </p:cNvSpPr>
              <p:nvPr/>
            </p:nvSpPr>
            <p:spPr bwMode="auto">
              <a:xfrm>
                <a:off x="398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818" name="Line 58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19" name="Line 59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38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20" name="Line 60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20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21" name="Line 61"/>
              <p:cNvSpPr>
                <a:spLocks noChangeShapeType="1"/>
              </p:cNvSpPr>
              <p:nvPr/>
            </p:nvSpPr>
            <p:spPr bwMode="auto">
              <a:xfrm flipH="1">
                <a:off x="2160" y="1200"/>
                <a:ext cx="144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22" name="Line 62"/>
              <p:cNvSpPr>
                <a:spLocks noChangeShapeType="1"/>
              </p:cNvSpPr>
              <p:nvPr/>
            </p:nvSpPr>
            <p:spPr bwMode="auto">
              <a:xfrm>
                <a:off x="2304" y="1200"/>
                <a:ext cx="9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9823" name="Group 63"/>
            <p:cNvGrpSpPr>
              <a:grpSpLocks/>
            </p:cNvGrpSpPr>
            <p:nvPr/>
          </p:nvGrpSpPr>
          <p:grpSpPr bwMode="auto">
            <a:xfrm>
              <a:off x="2592" y="1104"/>
              <a:ext cx="2592" cy="672"/>
              <a:chOff x="2592" y="1104"/>
              <a:chExt cx="2592" cy="672"/>
            </a:xfrm>
          </p:grpSpPr>
          <p:grpSp>
            <p:nvGrpSpPr>
              <p:cNvPr id="1269824" name="Group 64"/>
              <p:cNvGrpSpPr>
                <a:grpSpLocks/>
              </p:cNvGrpSpPr>
              <p:nvPr/>
            </p:nvGrpSpPr>
            <p:grpSpPr bwMode="auto">
              <a:xfrm>
                <a:off x="2592" y="1632"/>
                <a:ext cx="192" cy="144"/>
                <a:chOff x="624" y="1536"/>
                <a:chExt cx="192" cy="144"/>
              </a:xfrm>
            </p:grpSpPr>
            <p:sp>
              <p:nvSpPr>
                <p:cNvPr id="1269825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26" name="Line 66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27" name="Line 67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69828" name="Group 68"/>
              <p:cNvGrpSpPr>
                <a:grpSpLocks/>
              </p:cNvGrpSpPr>
              <p:nvPr/>
            </p:nvGrpSpPr>
            <p:grpSpPr bwMode="auto">
              <a:xfrm rot="-18928343">
                <a:off x="4896" y="1104"/>
                <a:ext cx="192" cy="144"/>
                <a:chOff x="624" y="1536"/>
                <a:chExt cx="192" cy="144"/>
              </a:xfrm>
            </p:grpSpPr>
            <p:sp>
              <p:nvSpPr>
                <p:cNvPr id="1269829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0" name="Line 70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1" name="Line 71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69832" name="Group 72"/>
              <p:cNvGrpSpPr>
                <a:grpSpLocks/>
              </p:cNvGrpSpPr>
              <p:nvPr/>
            </p:nvGrpSpPr>
            <p:grpSpPr bwMode="auto">
              <a:xfrm rot="2040450">
                <a:off x="4992" y="1536"/>
                <a:ext cx="192" cy="144"/>
                <a:chOff x="624" y="1536"/>
                <a:chExt cx="192" cy="144"/>
              </a:xfrm>
            </p:grpSpPr>
            <p:sp>
              <p:nvSpPr>
                <p:cNvPr id="1269833" name="Line 73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4" name="Line 74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5" name="Line 75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69836" name="Group 76"/>
              <p:cNvGrpSpPr>
                <a:grpSpLocks/>
              </p:cNvGrpSpPr>
              <p:nvPr/>
            </p:nvGrpSpPr>
            <p:grpSpPr bwMode="auto">
              <a:xfrm>
                <a:off x="3408" y="1632"/>
                <a:ext cx="192" cy="144"/>
                <a:chOff x="624" y="1536"/>
                <a:chExt cx="192" cy="144"/>
              </a:xfrm>
            </p:grpSpPr>
            <p:sp>
              <p:nvSpPr>
                <p:cNvPr id="1269837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8" name="Line 78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69839" name="Line 7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69840" name="Group 80"/>
            <p:cNvGrpSpPr>
              <a:grpSpLocks/>
            </p:cNvGrpSpPr>
            <p:nvPr/>
          </p:nvGrpSpPr>
          <p:grpSpPr bwMode="auto">
            <a:xfrm>
              <a:off x="1776" y="960"/>
              <a:ext cx="1776" cy="384"/>
              <a:chOff x="1776" y="960"/>
              <a:chExt cx="1776" cy="384"/>
            </a:xfrm>
          </p:grpSpPr>
          <p:sp>
            <p:nvSpPr>
              <p:cNvPr id="1269841" name="Line 81"/>
              <p:cNvSpPr>
                <a:spLocks noChangeShapeType="1"/>
              </p:cNvSpPr>
              <p:nvPr/>
            </p:nvSpPr>
            <p:spPr bwMode="auto">
              <a:xfrm>
                <a:off x="2496" y="960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42" name="Line 82"/>
              <p:cNvSpPr>
                <a:spLocks noChangeShapeType="1"/>
              </p:cNvSpPr>
              <p:nvPr/>
            </p:nvSpPr>
            <p:spPr bwMode="auto">
              <a:xfrm>
                <a:off x="2448" y="1104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43" name="Line 83"/>
              <p:cNvSpPr>
                <a:spLocks noChangeShapeType="1"/>
              </p:cNvSpPr>
              <p:nvPr/>
            </p:nvSpPr>
            <p:spPr bwMode="auto">
              <a:xfrm flipV="1">
                <a:off x="1776" y="1056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9844" name="Line 84"/>
              <p:cNvSpPr>
                <a:spLocks noChangeShapeType="1"/>
              </p:cNvSpPr>
              <p:nvPr/>
            </p:nvSpPr>
            <p:spPr bwMode="auto">
              <a:xfrm flipV="1">
                <a:off x="2832" y="1104"/>
                <a:ext cx="72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69845" name="Text Box 85"/>
          <p:cNvSpPr txBox="1">
            <a:spLocks noChangeArrowheads="1"/>
          </p:cNvSpPr>
          <p:nvPr/>
        </p:nvSpPr>
        <p:spPr bwMode="auto">
          <a:xfrm>
            <a:off x="914400" y="990600"/>
            <a:ext cx="3124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Conditional Markov Random Field</a:t>
            </a:r>
          </a:p>
        </p:txBody>
      </p:sp>
      <p:sp>
        <p:nvSpPr>
          <p:cNvPr id="1269846" name="Text Box 86"/>
          <p:cNvSpPr txBox="1">
            <a:spLocks noChangeArrowheads="1"/>
          </p:cNvSpPr>
          <p:nvPr/>
        </p:nvSpPr>
        <p:spPr bwMode="auto">
          <a:xfrm>
            <a:off x="5867400" y="990600"/>
            <a:ext cx="2057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Constraints Network</a:t>
            </a:r>
          </a:p>
        </p:txBody>
      </p:sp>
      <p:sp>
        <p:nvSpPr>
          <p:cNvPr id="1269847" name="Rectangle 87"/>
          <p:cNvSpPr>
            <a:spLocks noChangeArrowheads="1"/>
          </p:cNvSpPr>
          <p:nvPr/>
        </p:nvSpPr>
        <p:spPr bwMode="auto">
          <a:xfrm>
            <a:off x="4495800" y="2743200"/>
            <a:ext cx="4648200" cy="1905000"/>
          </a:xfrm>
          <a:prstGeom prst="rect">
            <a:avLst/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Symbol" pitchFamily="18" charset="2"/>
                <a:sym typeface="Symbol" pitchFamily="18" charset="2"/>
              </a:rPr>
              <a:t>           -  </a:t>
            </a:r>
            <a:r>
              <a:rPr lang="en-GB" sz="2400" b="1">
                <a:latin typeface="Symbol" pitchFamily="18" charset="2"/>
                <a:sym typeface="Symbol" pitchFamily="18" charset="2"/>
              </a:rPr>
              <a:t></a:t>
            </a:r>
            <a:r>
              <a:rPr lang="en-GB" sz="2400" b="1" baseline="-25000">
                <a:latin typeface="Calibri" pitchFamily="34" charset="0"/>
                <a:sym typeface="Symbol" pitchFamily="18" charset="2"/>
              </a:rPr>
              <a:t>i</a:t>
            </a:r>
            <a:r>
              <a:rPr lang="en-GB" sz="2400" b="1">
                <a:latin typeface="Calibri" pitchFamily="34" charset="0"/>
              </a:rPr>
              <a:t> </a:t>
            </a:r>
            <a:r>
              <a:rPr lang="en-GB" sz="2400" b="1">
                <a:latin typeface="cmmi10" pitchFamily="34" charset="0"/>
              </a:rPr>
              <a:t>½</a:t>
            </a:r>
            <a:r>
              <a:rPr lang="en-GB" sz="2400" b="1" baseline="-25000">
                <a:latin typeface="Calibri" pitchFamily="34" charset="0"/>
              </a:rPr>
              <a:t>i</a:t>
            </a:r>
            <a:r>
              <a:rPr lang="en-GB" sz="2400" b="1">
                <a:latin typeface="Calibri" pitchFamily="34" charset="0"/>
              </a:rPr>
              <a:t> d</a:t>
            </a:r>
            <a:r>
              <a:rPr lang="en-GB" sz="2400" b="1" baseline="-25000">
                <a:latin typeface="Calibri" pitchFamily="34" charset="0"/>
              </a:rPr>
              <a:t>C</a:t>
            </a:r>
            <a:r>
              <a:rPr lang="en-GB" sz="2400" b="1">
                <a:latin typeface="Calibri" pitchFamily="34" charset="0"/>
              </a:rPr>
              <a:t>(x,y)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endParaRPr lang="en-GB" sz="2400" b="1">
              <a:latin typeface="Calibri" pitchFamily="34" charset="0"/>
            </a:endParaRP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Expressive constraints over output variables 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Soft, weighted constraints 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Specified declaratively as FOL formulae</a:t>
            </a:r>
          </a:p>
        </p:txBody>
      </p:sp>
      <p:sp>
        <p:nvSpPr>
          <p:cNvPr id="1269848" name="Rectangle 88"/>
          <p:cNvSpPr>
            <a:spLocks noChangeArrowheads="1"/>
          </p:cNvSpPr>
          <p:nvPr/>
        </p:nvSpPr>
        <p:spPr bwMode="auto">
          <a:xfrm>
            <a:off x="381000" y="4724400"/>
            <a:ext cx="8229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400">
                <a:latin typeface="Calibri" pitchFamily="34" charset="0"/>
              </a:rPr>
              <a:t>Clearly, there is a joint probability distribution that represents this </a:t>
            </a:r>
            <a:r>
              <a:rPr lang="en-GB" sz="2400">
                <a:solidFill>
                  <a:srgbClr val="0033CC"/>
                </a:solidFill>
                <a:latin typeface="Calibri" pitchFamily="34" charset="0"/>
              </a:rPr>
              <a:t>mixed</a:t>
            </a:r>
            <a:r>
              <a:rPr lang="en-GB" sz="2400">
                <a:latin typeface="Calibri" pitchFamily="34" charset="0"/>
              </a:rPr>
              <a:t> model. 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400">
                <a:solidFill>
                  <a:srgbClr val="FF0000"/>
                </a:solidFill>
                <a:latin typeface="Calibri" pitchFamily="34" charset="0"/>
              </a:rPr>
              <a:t>We would like to: </a:t>
            </a:r>
          </a:p>
          <a:p>
            <a:pPr marL="819150" lvl="1" indent="-315913" defTabSz="1008063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solidFill>
                  <a:srgbClr val="FF0000"/>
                </a:solidFill>
                <a:latin typeface="Calibri" pitchFamily="34" charset="0"/>
              </a:rPr>
              <a:t>Learn</a:t>
            </a:r>
            <a:r>
              <a:rPr lang="en-GB" sz="2000">
                <a:latin typeface="Calibri" pitchFamily="34" charset="0"/>
              </a:rPr>
              <a:t> a simple model </a:t>
            </a:r>
            <a:r>
              <a:rPr lang="en-GB" sz="2000">
                <a:solidFill>
                  <a:srgbClr val="FF0000"/>
                </a:solidFill>
                <a:latin typeface="Calibri" pitchFamily="34" charset="0"/>
              </a:rPr>
              <a:t>or </a:t>
            </a:r>
            <a:r>
              <a:rPr lang="en-GB" sz="2000">
                <a:latin typeface="Calibri" pitchFamily="34" charset="0"/>
              </a:rPr>
              <a:t>several </a:t>
            </a:r>
            <a:r>
              <a:rPr lang="en-GB" sz="2000" u="sng">
                <a:solidFill>
                  <a:srgbClr val="FF0000"/>
                </a:solidFill>
                <a:latin typeface="Calibri" pitchFamily="34" charset="0"/>
              </a:rPr>
              <a:t>simple</a:t>
            </a:r>
            <a:r>
              <a:rPr lang="en-GB" sz="2000" u="sng">
                <a:latin typeface="Calibri" pitchFamily="34" charset="0"/>
              </a:rPr>
              <a:t> models</a:t>
            </a:r>
          </a:p>
          <a:p>
            <a:pPr marL="819150" lvl="1" indent="-315913" defTabSz="1008063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solidFill>
                  <a:srgbClr val="FF0000"/>
                </a:solidFill>
                <a:latin typeface="Calibri" pitchFamily="34" charset="0"/>
              </a:rPr>
              <a:t>Make decisions</a:t>
            </a:r>
            <a:r>
              <a:rPr lang="en-GB" sz="2000">
                <a:latin typeface="Calibri" pitchFamily="34" charset="0"/>
              </a:rPr>
              <a:t> with respect to a </a:t>
            </a:r>
            <a:r>
              <a:rPr lang="en-GB" sz="2000" u="sng">
                <a:solidFill>
                  <a:srgbClr val="FF0000"/>
                </a:solidFill>
                <a:latin typeface="Calibri" pitchFamily="34" charset="0"/>
              </a:rPr>
              <a:t>complex</a:t>
            </a:r>
            <a:r>
              <a:rPr lang="en-GB" sz="2000" u="sng">
                <a:latin typeface="Calibri" pitchFamily="34" charset="0"/>
              </a:rPr>
              <a:t> model</a:t>
            </a:r>
            <a:r>
              <a:rPr lang="en-GB" sz="2000">
                <a:latin typeface="Calibri" pitchFamily="34" charset="0"/>
              </a:rPr>
              <a:t>                 </a:t>
            </a:r>
            <a:endParaRPr lang="en-GB">
              <a:latin typeface="Calibri" pitchFamily="34" charset="0"/>
            </a:endParaRPr>
          </a:p>
        </p:txBody>
      </p:sp>
      <p:sp>
        <p:nvSpPr>
          <p:cNvPr id="1269849" name="Freeform 89"/>
          <p:cNvSpPr>
            <a:spLocks/>
          </p:cNvSpPr>
          <p:nvPr/>
        </p:nvSpPr>
        <p:spPr bwMode="auto">
          <a:xfrm>
            <a:off x="5853113" y="1219200"/>
            <a:ext cx="990600" cy="317500"/>
          </a:xfrm>
          <a:custGeom>
            <a:avLst/>
            <a:gdLst>
              <a:gd name="T0" fmla="*/ 0 w 624"/>
              <a:gd name="T1" fmla="*/ 152 h 200"/>
              <a:gd name="T2" fmla="*/ 288 w 624"/>
              <a:gd name="T3" fmla="*/ 8 h 200"/>
              <a:gd name="T4" fmla="*/ 624 w 624"/>
              <a:gd name="T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200">
                <a:moveTo>
                  <a:pt x="0" y="152"/>
                </a:moveTo>
                <a:cubicBezTo>
                  <a:pt x="92" y="76"/>
                  <a:pt x="184" y="0"/>
                  <a:pt x="288" y="8"/>
                </a:cubicBezTo>
                <a:cubicBezTo>
                  <a:pt x="392" y="16"/>
                  <a:pt x="568" y="168"/>
                  <a:pt x="624" y="20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50" name="Freeform 90"/>
          <p:cNvSpPr>
            <a:spLocks/>
          </p:cNvSpPr>
          <p:nvPr/>
        </p:nvSpPr>
        <p:spPr bwMode="auto">
          <a:xfrm>
            <a:off x="5029200" y="1309688"/>
            <a:ext cx="457200" cy="368300"/>
          </a:xfrm>
          <a:custGeom>
            <a:avLst/>
            <a:gdLst>
              <a:gd name="T0" fmla="*/ 0 w 288"/>
              <a:gd name="T1" fmla="*/ 280 h 280"/>
              <a:gd name="T2" fmla="*/ 48 w 288"/>
              <a:gd name="T3" fmla="*/ 40 h 280"/>
              <a:gd name="T4" fmla="*/ 288 w 288"/>
              <a:gd name="T5" fmla="*/ 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280">
                <a:moveTo>
                  <a:pt x="0" y="280"/>
                </a:moveTo>
                <a:cubicBezTo>
                  <a:pt x="0" y="180"/>
                  <a:pt x="0" y="80"/>
                  <a:pt x="48" y="40"/>
                </a:cubicBezTo>
                <a:cubicBezTo>
                  <a:pt x="96" y="0"/>
                  <a:pt x="248" y="40"/>
                  <a:pt x="288" y="4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51" name="Freeform 91"/>
          <p:cNvSpPr>
            <a:spLocks/>
          </p:cNvSpPr>
          <p:nvPr/>
        </p:nvSpPr>
        <p:spPr bwMode="auto">
          <a:xfrm>
            <a:off x="7743825" y="1428750"/>
            <a:ext cx="457200" cy="304800"/>
          </a:xfrm>
          <a:custGeom>
            <a:avLst/>
            <a:gdLst>
              <a:gd name="T0" fmla="*/ 336 w 336"/>
              <a:gd name="T1" fmla="*/ 0 h 144"/>
              <a:gd name="T2" fmla="*/ 0 w 336"/>
              <a:gd name="T3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36" h="144">
                <a:moveTo>
                  <a:pt x="336" y="0"/>
                </a:moveTo>
                <a:cubicBezTo>
                  <a:pt x="196" y="60"/>
                  <a:pt x="56" y="120"/>
                  <a:pt x="0" y="144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52" name="Freeform 92"/>
          <p:cNvSpPr>
            <a:spLocks/>
          </p:cNvSpPr>
          <p:nvPr/>
        </p:nvSpPr>
        <p:spPr bwMode="auto">
          <a:xfrm>
            <a:off x="6096000" y="1600200"/>
            <a:ext cx="1447800" cy="152400"/>
          </a:xfrm>
          <a:custGeom>
            <a:avLst/>
            <a:gdLst>
              <a:gd name="T0" fmla="*/ 1056 w 1056"/>
              <a:gd name="T1" fmla="*/ 96 h 96"/>
              <a:gd name="T2" fmla="*/ 192 w 1056"/>
              <a:gd name="T3" fmla="*/ 0 h 96"/>
              <a:gd name="T4" fmla="*/ 0 w 1056"/>
              <a:gd name="T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96">
                <a:moveTo>
                  <a:pt x="1056" y="96"/>
                </a:moveTo>
                <a:cubicBezTo>
                  <a:pt x="712" y="48"/>
                  <a:pt x="368" y="0"/>
                  <a:pt x="192" y="0"/>
                </a:cubicBezTo>
                <a:cubicBezTo>
                  <a:pt x="16" y="0"/>
                  <a:pt x="8" y="48"/>
                  <a:pt x="0" y="96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853" name="Freeform 93"/>
          <p:cNvSpPr>
            <a:spLocks/>
          </p:cNvSpPr>
          <p:nvPr/>
        </p:nvSpPr>
        <p:spPr bwMode="auto">
          <a:xfrm>
            <a:off x="5257800" y="1676400"/>
            <a:ext cx="581025" cy="228600"/>
          </a:xfrm>
          <a:custGeom>
            <a:avLst/>
            <a:gdLst>
              <a:gd name="T0" fmla="*/ 336 w 336"/>
              <a:gd name="T1" fmla="*/ 144 h 144"/>
              <a:gd name="T2" fmla="*/ 192 w 336"/>
              <a:gd name="T3" fmla="*/ 0 h 144"/>
              <a:gd name="T4" fmla="*/ 0 w 336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6" h="144">
                <a:moveTo>
                  <a:pt x="336" y="144"/>
                </a:moveTo>
                <a:cubicBezTo>
                  <a:pt x="292" y="72"/>
                  <a:pt x="248" y="0"/>
                  <a:pt x="192" y="0"/>
                </a:cubicBezTo>
                <a:cubicBezTo>
                  <a:pt x="136" y="0"/>
                  <a:pt x="32" y="120"/>
                  <a:pt x="0" y="144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2000"/>
                                        <p:tgtEl>
                                          <p:spTgt spid="1269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1269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269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62" grpId="0" build="p" animBg="1"/>
      <p:bldP spid="1269845" grpId="0"/>
      <p:bldP spid="1269846" grpId="0"/>
      <p:bldP spid="1269847" grpId="0" animBg="1"/>
      <p:bldP spid="1269848" grpId="0" build="allAtOnce"/>
      <p:bldP spid="1269849" grpId="0" animBg="1"/>
      <p:bldP spid="1269850" grpId="0" animBg="1"/>
      <p:bldP spid="1269851" grpId="0" animBg="1"/>
      <p:bldP spid="1269852" grpId="0" animBg="1"/>
      <p:bldP spid="12698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6: </a:t>
            </a:r>
            <a:fld id="{FD952446-0055-493E-8536-C8515D677470}" type="slidenum">
              <a:rPr lang="en-US" altLang="zh-TW"/>
              <a:pPr/>
              <a:t>6</a:t>
            </a:fld>
            <a:endParaRPr lang="en-US" altLang="zh-TW" dirty="0"/>
          </a:p>
        </p:txBody>
      </p:sp>
      <p:sp>
        <p:nvSpPr>
          <p:cNvPr id="1271810" name="Content Placeholder 2"/>
          <p:cNvSpPr>
            <a:spLocks noGrp="1"/>
          </p:cNvSpPr>
          <p:nvPr>
            <p:ph idx="4294967295"/>
          </p:nvPr>
        </p:nvSpPr>
        <p:spPr>
          <a:xfrm>
            <a:off x="304800" y="4876800"/>
            <a:ext cx="8458200" cy="1219200"/>
          </a:xfrm>
          <a:solidFill>
            <a:srgbClr val="FFFF66"/>
          </a:solidFill>
          <a:ln>
            <a:solidFill>
              <a:srgbClr val="360EE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8000"/>
              </a:lnSpc>
            </a:pPr>
            <a:r>
              <a:rPr lang="en-US"/>
              <a:t>Decide what variables are of interest – learn model (s) </a:t>
            </a:r>
          </a:p>
          <a:p>
            <a:pPr>
              <a:lnSpc>
                <a:spcPct val="88000"/>
              </a:lnSpc>
            </a:pPr>
            <a:r>
              <a:rPr lang="en-US"/>
              <a:t>Think about constraints among the variables of interest</a:t>
            </a:r>
          </a:p>
          <a:p>
            <a:pPr>
              <a:lnSpc>
                <a:spcPct val="88000"/>
              </a:lnSpc>
            </a:pPr>
            <a:r>
              <a:rPr lang="en-US"/>
              <a:t>Design your objective function </a:t>
            </a:r>
          </a:p>
        </p:txBody>
      </p:sp>
      <p:sp>
        <p:nvSpPr>
          <p:cNvPr id="1271811" name="Text Box 3"/>
          <p:cNvSpPr txBox="1">
            <a:spLocks noChangeArrowheads="1"/>
          </p:cNvSpPr>
          <p:nvPr/>
        </p:nvSpPr>
        <p:spPr bwMode="auto">
          <a:xfrm>
            <a:off x="228600" y="4876800"/>
            <a:ext cx="8686800" cy="132080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en-US" altLang="zh-TW" sz="200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LBJ (Learning Based Java):</a:t>
            </a:r>
            <a:r>
              <a:rPr lang="en-US" altLang="zh-TW" sz="20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>
                <a:ea typeface="Arial Unicode MS" pitchFamily="34" charset="-128"/>
                <a:cs typeface="Arial Unicode MS" pitchFamily="34" charset="-128"/>
                <a:sym typeface="Symbol" pitchFamily="18" charset="2"/>
                <a:hlinkClick r:id="rId3"/>
              </a:rPr>
              <a:t>http://L2R.cs.uiuc.edu/~cogcomp</a:t>
            </a:r>
            <a:endParaRPr lang="en-US" altLang="zh-TW" sz="2000">
              <a:ea typeface="Arial Unicode MS" pitchFamily="34" charset="-128"/>
              <a:cs typeface="Arial Unicode MS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zh-TW" sz="2000">
                <a:ea typeface="Arial Unicode MS" pitchFamily="34" charset="-128"/>
                <a:cs typeface="Arial Unicode MS" pitchFamily="34" charset="-128"/>
              </a:rPr>
              <a:t>A modeling language for Constrained Conditional Models. Supports </a:t>
            </a:r>
            <a:r>
              <a:rPr lang="en-US" altLang="zh-TW" sz="20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programming</a:t>
            </a:r>
            <a:r>
              <a:rPr lang="en-US" altLang="zh-TW" sz="2000">
                <a:ea typeface="Arial Unicode MS" pitchFamily="34" charset="-128"/>
                <a:cs typeface="Arial Unicode MS" pitchFamily="34" charset="-128"/>
              </a:rPr>
              <a:t> along with </a:t>
            </a:r>
            <a:r>
              <a:rPr lang="en-US" altLang="zh-TW" sz="20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building learned models, high level specification of constraints </a:t>
            </a:r>
            <a:r>
              <a:rPr lang="en-US" altLang="zh-TW" sz="2000">
                <a:ea typeface="Arial Unicode MS" pitchFamily="34" charset="-128"/>
                <a:cs typeface="Arial Unicode MS" pitchFamily="34" charset="-128"/>
              </a:rPr>
              <a:t>and </a:t>
            </a:r>
            <a:r>
              <a:rPr lang="en-US" altLang="zh-TW" sz="20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inference</a:t>
            </a:r>
            <a:r>
              <a:rPr lang="en-US" altLang="zh-TW" sz="2000">
                <a:ea typeface="Arial Unicode MS" pitchFamily="34" charset="-128"/>
                <a:cs typeface="Arial Unicode MS" pitchFamily="34" charset="-128"/>
              </a:rPr>
              <a:t> with </a:t>
            </a:r>
            <a:r>
              <a:rPr lang="en-US" altLang="zh-TW" sz="20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constraints</a:t>
            </a:r>
          </a:p>
        </p:txBody>
      </p:sp>
      <p:sp>
        <p:nvSpPr>
          <p:cNvPr id="1271812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/>
              <a:t>Designing CCMs</a:t>
            </a:r>
          </a:p>
        </p:txBody>
      </p:sp>
      <p:sp>
        <p:nvSpPr>
          <p:cNvPr id="1271813" name="Rectangle 5"/>
          <p:cNvSpPr>
            <a:spLocks noChangeArrowheads="1"/>
          </p:cNvSpPr>
          <p:nvPr/>
        </p:nvSpPr>
        <p:spPr bwMode="auto">
          <a:xfrm>
            <a:off x="76200" y="2743200"/>
            <a:ext cx="4267200" cy="1908175"/>
          </a:xfrm>
          <a:prstGeom prst="rect">
            <a:avLst/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77825" indent="-377825" defTabSz="1008063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400">
                <a:latin typeface="Calibri" pitchFamily="34" charset="0"/>
              </a:rPr>
              <a:t>       </a:t>
            </a:r>
            <a:r>
              <a:rPr lang="en-GB" sz="2400" b="1">
                <a:latin typeface="Calibri" pitchFamily="34" charset="0"/>
              </a:rPr>
              <a:t>y* = argmax</a:t>
            </a:r>
            <a:r>
              <a:rPr lang="en-GB" sz="2400" b="1" baseline="-25000">
                <a:latin typeface="Calibri" pitchFamily="34" charset="0"/>
              </a:rPr>
              <a:t>y</a:t>
            </a:r>
            <a:r>
              <a:rPr lang="en-GB" sz="2400" b="1">
                <a:latin typeface="Calibri" pitchFamily="34" charset="0"/>
              </a:rPr>
              <a:t> </a:t>
            </a:r>
            <a:r>
              <a:rPr lang="en-GB" sz="2400" b="1">
                <a:latin typeface="Symbol" pitchFamily="18" charset="2"/>
                <a:sym typeface="Symbol" pitchFamily="18" charset="2"/>
              </a:rPr>
              <a:t></a:t>
            </a:r>
            <a:r>
              <a:rPr lang="en-GB" sz="2400" b="1">
                <a:latin typeface="Calibri" pitchFamily="34" charset="0"/>
              </a:rPr>
              <a:t> w</a:t>
            </a:r>
            <a:r>
              <a:rPr lang="en-GB" sz="2400" b="1" baseline="-25000">
                <a:latin typeface="Calibri" pitchFamily="34" charset="0"/>
              </a:rPr>
              <a:t>i</a:t>
            </a:r>
            <a:r>
              <a:rPr lang="en-GB" sz="2400" b="1">
                <a:latin typeface="Calibri" pitchFamily="34" charset="0"/>
              </a:rPr>
              <a:t> </a:t>
            </a:r>
            <a:r>
              <a:rPr lang="en-GB" sz="2400" b="1">
                <a:latin typeface="cmmi10" pitchFamily="34" charset="0"/>
              </a:rPr>
              <a:t>Á</a:t>
            </a:r>
            <a:r>
              <a:rPr lang="en-GB" sz="2400" b="1">
                <a:latin typeface="Calibri" pitchFamily="34" charset="0"/>
              </a:rPr>
              <a:t>(x; y)</a:t>
            </a:r>
          </a:p>
          <a:p>
            <a:pPr marL="377825" indent="-377825" defTabSz="1008063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400">
                <a:latin typeface="Calibri" pitchFamily="34" charset="0"/>
              </a:rPr>
              <a:t> </a:t>
            </a:r>
          </a:p>
          <a:p>
            <a:pPr marL="377825" indent="-377825" defTabSz="1008063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Linear objective functions </a:t>
            </a:r>
          </a:p>
          <a:p>
            <a:pPr marL="377825" indent="-377825" defTabSz="1008063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Typically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>
                <a:latin typeface="Calibri" pitchFamily="34" charset="0"/>
              </a:rPr>
              <a:t>(x,y) will be local functions, or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>
                <a:latin typeface="Calibri" pitchFamily="34" charset="0"/>
              </a:rPr>
              <a:t>(x,y) = </a:t>
            </a:r>
            <a:r>
              <a:rPr lang="en-GB" sz="2000">
                <a:latin typeface="cmmi10" pitchFamily="34" charset="0"/>
              </a:rPr>
              <a:t>Á</a:t>
            </a:r>
            <a:r>
              <a:rPr lang="en-GB" sz="2000">
                <a:latin typeface="Calibri" pitchFamily="34" charset="0"/>
              </a:rPr>
              <a:t>(x)</a:t>
            </a:r>
            <a:r>
              <a:rPr lang="en-GB" sz="2000">
                <a:solidFill>
                  <a:srgbClr val="0000FF"/>
                </a:solidFill>
                <a:latin typeface="Calibri" pitchFamily="34" charset="0"/>
              </a:rPr>
              <a:t>  </a:t>
            </a:r>
          </a:p>
        </p:txBody>
      </p:sp>
      <p:grpSp>
        <p:nvGrpSpPr>
          <p:cNvPr id="1271814" name="Group 6"/>
          <p:cNvGrpSpPr>
            <a:grpSpLocks/>
          </p:cNvGrpSpPr>
          <p:nvPr/>
        </p:nvGrpSpPr>
        <p:grpSpPr bwMode="auto">
          <a:xfrm>
            <a:off x="4876800" y="1219200"/>
            <a:ext cx="3792538" cy="1371600"/>
            <a:chOff x="3072" y="816"/>
            <a:chExt cx="2389" cy="1200"/>
          </a:xfrm>
        </p:grpSpPr>
        <p:sp>
          <p:nvSpPr>
            <p:cNvPr id="1271815" name="Oval 7"/>
            <p:cNvSpPr>
              <a:spLocks noChangeArrowheads="1"/>
            </p:cNvSpPr>
            <p:nvPr/>
          </p:nvSpPr>
          <p:spPr bwMode="auto">
            <a:xfrm>
              <a:off x="4713" y="1248"/>
              <a:ext cx="230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TW" sz="24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400" baseline="-250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7</a:t>
              </a:r>
            </a:p>
          </p:txBody>
        </p:sp>
        <p:grpSp>
          <p:nvGrpSpPr>
            <p:cNvPr id="1271816" name="Group 8"/>
            <p:cNvGrpSpPr>
              <a:grpSpLocks/>
            </p:cNvGrpSpPr>
            <p:nvPr/>
          </p:nvGrpSpPr>
          <p:grpSpPr bwMode="auto">
            <a:xfrm>
              <a:off x="3072" y="816"/>
              <a:ext cx="2389" cy="816"/>
              <a:chOff x="1477" y="816"/>
              <a:chExt cx="3984" cy="816"/>
            </a:xfrm>
          </p:grpSpPr>
          <p:sp>
            <p:nvSpPr>
              <p:cNvPr id="1271817" name="Oval 9"/>
              <p:cNvSpPr>
                <a:spLocks noChangeArrowheads="1"/>
              </p:cNvSpPr>
              <p:nvPr/>
            </p:nvSpPr>
            <p:spPr bwMode="auto">
              <a:xfrm>
                <a:off x="14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</a:p>
            </p:txBody>
          </p:sp>
          <p:sp>
            <p:nvSpPr>
              <p:cNvPr id="1271818" name="Oval 10"/>
              <p:cNvSpPr>
                <a:spLocks noChangeArrowheads="1"/>
              </p:cNvSpPr>
              <p:nvPr/>
            </p:nvSpPr>
            <p:spPr bwMode="auto">
              <a:xfrm>
                <a:off x="2485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</a:p>
            </p:txBody>
          </p:sp>
          <p:sp>
            <p:nvSpPr>
              <p:cNvPr id="1271819" name="Oval 11"/>
              <p:cNvSpPr>
                <a:spLocks noChangeArrowheads="1"/>
              </p:cNvSpPr>
              <p:nvPr/>
            </p:nvSpPr>
            <p:spPr bwMode="auto">
              <a:xfrm>
                <a:off x="3349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</a:p>
            </p:txBody>
          </p:sp>
          <p:sp>
            <p:nvSpPr>
              <p:cNvPr id="1271820" name="Oval 12"/>
              <p:cNvSpPr>
                <a:spLocks noChangeArrowheads="1"/>
              </p:cNvSpPr>
              <p:nvPr/>
            </p:nvSpPr>
            <p:spPr bwMode="auto">
              <a:xfrm>
                <a:off x="50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8</a:t>
                </a:r>
              </a:p>
            </p:txBody>
          </p:sp>
          <p:sp>
            <p:nvSpPr>
              <p:cNvPr id="1271821" name="Oval 13"/>
              <p:cNvSpPr>
                <a:spLocks noChangeArrowheads="1"/>
              </p:cNvSpPr>
              <p:nvPr/>
            </p:nvSpPr>
            <p:spPr bwMode="auto">
              <a:xfrm>
                <a:off x="210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71822" name="Oval 14"/>
              <p:cNvSpPr>
                <a:spLocks noChangeArrowheads="1"/>
              </p:cNvSpPr>
              <p:nvPr/>
            </p:nvSpPr>
            <p:spPr bwMode="auto">
              <a:xfrm>
                <a:off x="354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</a:p>
            </p:txBody>
          </p:sp>
          <p:sp>
            <p:nvSpPr>
              <p:cNvPr id="1271823" name="Oval 15"/>
              <p:cNvSpPr>
                <a:spLocks noChangeArrowheads="1"/>
              </p:cNvSpPr>
              <p:nvPr/>
            </p:nvSpPr>
            <p:spPr bwMode="auto">
              <a:xfrm>
                <a:off x="498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</a:p>
            </p:txBody>
          </p:sp>
        </p:grpSp>
        <p:sp>
          <p:nvSpPr>
            <p:cNvPr id="1271824" name="Oval 16"/>
            <p:cNvSpPr>
              <a:spLocks noChangeArrowheads="1"/>
            </p:cNvSpPr>
            <p:nvPr/>
          </p:nvSpPr>
          <p:spPr bwMode="auto">
            <a:xfrm>
              <a:off x="4547" y="1392"/>
              <a:ext cx="58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25" name="Oval 17"/>
            <p:cNvSpPr>
              <a:spLocks noChangeArrowheads="1"/>
            </p:cNvSpPr>
            <p:nvPr/>
          </p:nvSpPr>
          <p:spPr bwMode="auto">
            <a:xfrm>
              <a:off x="4720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26" name="Oval 18"/>
            <p:cNvSpPr>
              <a:spLocks noChangeArrowheads="1"/>
            </p:cNvSpPr>
            <p:nvPr/>
          </p:nvSpPr>
          <p:spPr bwMode="auto">
            <a:xfrm>
              <a:off x="4869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27" name="Oval 19"/>
            <p:cNvSpPr>
              <a:spLocks noChangeArrowheads="1"/>
            </p:cNvSpPr>
            <p:nvPr/>
          </p:nvSpPr>
          <p:spPr bwMode="auto">
            <a:xfrm>
              <a:off x="5065" y="1392"/>
              <a:ext cx="57" cy="9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28" name="Oval 20"/>
            <p:cNvSpPr>
              <a:spLocks noChangeArrowheads="1"/>
            </p:cNvSpPr>
            <p:nvPr/>
          </p:nvSpPr>
          <p:spPr bwMode="auto">
            <a:xfrm>
              <a:off x="3281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29" name="Oval 21"/>
            <p:cNvSpPr>
              <a:spLocks noChangeArrowheads="1"/>
            </p:cNvSpPr>
            <p:nvPr/>
          </p:nvSpPr>
          <p:spPr bwMode="auto">
            <a:xfrm>
              <a:off x="3442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0" name="Oval 22"/>
            <p:cNvSpPr>
              <a:spLocks noChangeArrowheads="1"/>
            </p:cNvSpPr>
            <p:nvPr/>
          </p:nvSpPr>
          <p:spPr bwMode="auto">
            <a:xfrm>
              <a:off x="3604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1" name="Oval 23"/>
            <p:cNvSpPr>
              <a:spLocks noChangeArrowheads="1"/>
            </p:cNvSpPr>
            <p:nvPr/>
          </p:nvSpPr>
          <p:spPr bwMode="auto">
            <a:xfrm>
              <a:off x="3766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2" name="Oval 24"/>
            <p:cNvSpPr>
              <a:spLocks noChangeArrowheads="1"/>
            </p:cNvSpPr>
            <p:nvPr/>
          </p:nvSpPr>
          <p:spPr bwMode="auto">
            <a:xfrm>
              <a:off x="3928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3" name="Oval 25"/>
            <p:cNvSpPr>
              <a:spLocks noChangeArrowheads="1"/>
            </p:cNvSpPr>
            <p:nvPr/>
          </p:nvSpPr>
          <p:spPr bwMode="auto">
            <a:xfrm>
              <a:off x="4090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4" name="Oval 26"/>
            <p:cNvSpPr>
              <a:spLocks noChangeArrowheads="1"/>
            </p:cNvSpPr>
            <p:nvPr/>
          </p:nvSpPr>
          <p:spPr bwMode="auto">
            <a:xfrm>
              <a:off x="4252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5" name="Oval 27"/>
            <p:cNvSpPr>
              <a:spLocks noChangeArrowheads="1"/>
            </p:cNvSpPr>
            <p:nvPr/>
          </p:nvSpPr>
          <p:spPr bwMode="auto">
            <a:xfrm>
              <a:off x="4414" y="1920"/>
              <a:ext cx="57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836" name="Oval 28"/>
            <p:cNvSpPr>
              <a:spLocks noChangeArrowheads="1"/>
            </p:cNvSpPr>
            <p:nvPr/>
          </p:nvSpPr>
          <p:spPr bwMode="auto">
            <a:xfrm>
              <a:off x="4575" y="1920"/>
              <a:ext cx="58" cy="9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71837" name="Group 29"/>
          <p:cNvGrpSpPr>
            <a:grpSpLocks/>
          </p:cNvGrpSpPr>
          <p:nvPr/>
        </p:nvGrpSpPr>
        <p:grpSpPr bwMode="auto">
          <a:xfrm>
            <a:off x="585788" y="1219200"/>
            <a:ext cx="3792537" cy="1371600"/>
            <a:chOff x="1477" y="816"/>
            <a:chExt cx="3984" cy="1200"/>
          </a:xfrm>
        </p:grpSpPr>
        <p:sp>
          <p:nvSpPr>
            <p:cNvPr id="1271838" name="Oval 30"/>
            <p:cNvSpPr>
              <a:spLocks noChangeArrowheads="1"/>
            </p:cNvSpPr>
            <p:nvPr/>
          </p:nvSpPr>
          <p:spPr bwMode="auto">
            <a:xfrm>
              <a:off x="4213" y="1248"/>
              <a:ext cx="384" cy="3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TW" sz="24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400" baseline="-25000">
                  <a:solidFill>
                    <a:srgbClr val="0099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7</a:t>
              </a:r>
            </a:p>
          </p:txBody>
        </p:sp>
        <p:grpSp>
          <p:nvGrpSpPr>
            <p:cNvPr id="1271839" name="Group 31"/>
            <p:cNvGrpSpPr>
              <a:grpSpLocks/>
            </p:cNvGrpSpPr>
            <p:nvPr/>
          </p:nvGrpSpPr>
          <p:grpSpPr bwMode="auto">
            <a:xfrm>
              <a:off x="1477" y="816"/>
              <a:ext cx="3984" cy="816"/>
              <a:chOff x="1477" y="816"/>
              <a:chExt cx="3984" cy="816"/>
            </a:xfrm>
          </p:grpSpPr>
          <p:sp>
            <p:nvSpPr>
              <p:cNvPr id="1271840" name="Oval 32"/>
              <p:cNvSpPr>
                <a:spLocks noChangeArrowheads="1"/>
              </p:cNvSpPr>
              <p:nvPr/>
            </p:nvSpPr>
            <p:spPr bwMode="auto">
              <a:xfrm>
                <a:off x="14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</a:p>
            </p:txBody>
          </p:sp>
          <p:sp>
            <p:nvSpPr>
              <p:cNvPr id="1271841" name="Oval 33"/>
              <p:cNvSpPr>
                <a:spLocks noChangeArrowheads="1"/>
              </p:cNvSpPr>
              <p:nvPr/>
            </p:nvSpPr>
            <p:spPr bwMode="auto">
              <a:xfrm>
                <a:off x="2485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</a:p>
            </p:txBody>
          </p:sp>
          <p:sp>
            <p:nvSpPr>
              <p:cNvPr id="1271842" name="Oval 34"/>
              <p:cNvSpPr>
                <a:spLocks noChangeArrowheads="1"/>
              </p:cNvSpPr>
              <p:nvPr/>
            </p:nvSpPr>
            <p:spPr bwMode="auto">
              <a:xfrm>
                <a:off x="3349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</a:p>
            </p:txBody>
          </p:sp>
          <p:sp>
            <p:nvSpPr>
              <p:cNvPr id="1271843" name="Oval 35"/>
              <p:cNvSpPr>
                <a:spLocks noChangeArrowheads="1"/>
              </p:cNvSpPr>
              <p:nvPr/>
            </p:nvSpPr>
            <p:spPr bwMode="auto">
              <a:xfrm>
                <a:off x="5077" y="1248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0099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8</a:t>
                </a:r>
              </a:p>
            </p:txBody>
          </p:sp>
          <p:sp>
            <p:nvSpPr>
              <p:cNvPr id="1271844" name="Oval 36"/>
              <p:cNvSpPr>
                <a:spLocks noChangeArrowheads="1"/>
              </p:cNvSpPr>
              <p:nvPr/>
            </p:nvSpPr>
            <p:spPr bwMode="auto">
              <a:xfrm>
                <a:off x="210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71845" name="Oval 37"/>
              <p:cNvSpPr>
                <a:spLocks noChangeArrowheads="1"/>
              </p:cNvSpPr>
              <p:nvPr/>
            </p:nvSpPr>
            <p:spPr bwMode="auto">
              <a:xfrm>
                <a:off x="354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</a:p>
            </p:txBody>
          </p:sp>
          <p:sp>
            <p:nvSpPr>
              <p:cNvPr id="1271846" name="Oval 38"/>
              <p:cNvSpPr>
                <a:spLocks noChangeArrowheads="1"/>
              </p:cNvSpPr>
              <p:nvPr/>
            </p:nvSpPr>
            <p:spPr bwMode="auto">
              <a:xfrm>
                <a:off x="4981" y="81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n-US" altLang="zh-TW" sz="24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  <a:r>
                  <a:rPr lang="en-US" altLang="zh-TW" sz="2400" baseline="-25000">
                    <a:solidFill>
                      <a:srgbClr val="80008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</a:p>
            </p:txBody>
          </p:sp>
        </p:grpSp>
        <p:grpSp>
          <p:nvGrpSpPr>
            <p:cNvPr id="1271847" name="Group 39"/>
            <p:cNvGrpSpPr>
              <a:grpSpLocks/>
            </p:cNvGrpSpPr>
            <p:nvPr/>
          </p:nvGrpSpPr>
          <p:grpSpPr bwMode="auto">
            <a:xfrm>
              <a:off x="3936" y="1392"/>
              <a:ext cx="960" cy="192"/>
              <a:chOff x="3936" y="1392"/>
              <a:chExt cx="960" cy="192"/>
            </a:xfrm>
          </p:grpSpPr>
          <p:grpSp>
            <p:nvGrpSpPr>
              <p:cNvPr id="1271848" name="Group 40"/>
              <p:cNvGrpSpPr>
                <a:grpSpLocks/>
              </p:cNvGrpSpPr>
              <p:nvPr/>
            </p:nvGrpSpPr>
            <p:grpSpPr bwMode="auto">
              <a:xfrm>
                <a:off x="3984" y="1440"/>
                <a:ext cx="864" cy="144"/>
                <a:chOff x="624" y="2016"/>
                <a:chExt cx="2448" cy="144"/>
              </a:xfrm>
            </p:grpSpPr>
            <p:sp>
              <p:nvSpPr>
                <p:cNvPr id="1271849" name="Line 41"/>
                <p:cNvSpPr>
                  <a:spLocks noChangeShapeType="1"/>
                </p:cNvSpPr>
                <p:nvPr/>
              </p:nvSpPr>
              <p:spPr bwMode="auto">
                <a:xfrm>
                  <a:off x="624" y="2016"/>
                  <a:ext cx="2448" cy="0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50" name="Line 42"/>
                <p:cNvSpPr>
                  <a:spLocks noChangeShapeType="1"/>
                </p:cNvSpPr>
                <p:nvPr/>
              </p:nvSpPr>
              <p:spPr bwMode="auto">
                <a:xfrm>
                  <a:off x="624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51" name="Line 43"/>
                <p:cNvSpPr>
                  <a:spLocks noChangeShapeType="1"/>
                </p:cNvSpPr>
                <p:nvPr/>
              </p:nvSpPr>
              <p:spPr bwMode="auto">
                <a:xfrm>
                  <a:off x="1440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52" name="Line 44"/>
                <p:cNvSpPr>
                  <a:spLocks noChangeShapeType="1"/>
                </p:cNvSpPr>
                <p:nvPr/>
              </p:nvSpPr>
              <p:spPr bwMode="auto">
                <a:xfrm>
                  <a:off x="2160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53" name="Line 45"/>
                <p:cNvSpPr>
                  <a:spLocks noChangeShapeType="1"/>
                </p:cNvSpPr>
                <p:nvPr/>
              </p:nvSpPr>
              <p:spPr bwMode="auto">
                <a:xfrm>
                  <a:off x="3072" y="2016"/>
                  <a:ext cx="0" cy="144"/>
                </a:xfrm>
                <a:prstGeom prst="line">
                  <a:avLst/>
                </a:prstGeom>
                <a:noFill/>
                <a:ln w="2857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71854" name="Oval 46"/>
              <p:cNvSpPr>
                <a:spLocks noChangeArrowheads="1"/>
              </p:cNvSpPr>
              <p:nvPr/>
            </p:nvSpPr>
            <p:spPr bwMode="auto">
              <a:xfrm>
                <a:off x="3936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55" name="Oval 47"/>
              <p:cNvSpPr>
                <a:spLocks noChangeArrowheads="1"/>
              </p:cNvSpPr>
              <p:nvPr/>
            </p:nvSpPr>
            <p:spPr bwMode="auto">
              <a:xfrm>
                <a:off x="4224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56" name="Oval 48"/>
              <p:cNvSpPr>
                <a:spLocks noChangeArrowheads="1"/>
              </p:cNvSpPr>
              <p:nvPr/>
            </p:nvSpPr>
            <p:spPr bwMode="auto">
              <a:xfrm>
                <a:off x="4473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57" name="Oval 49"/>
              <p:cNvSpPr>
                <a:spLocks noChangeArrowheads="1"/>
              </p:cNvSpPr>
              <p:nvPr/>
            </p:nvSpPr>
            <p:spPr bwMode="auto">
              <a:xfrm>
                <a:off x="4800" y="139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71858" name="Group 50"/>
            <p:cNvGrpSpPr>
              <a:grpSpLocks/>
            </p:cNvGrpSpPr>
            <p:nvPr/>
          </p:nvGrpSpPr>
          <p:grpSpPr bwMode="auto">
            <a:xfrm>
              <a:off x="1728" y="1200"/>
              <a:ext cx="2352" cy="816"/>
              <a:chOff x="1728" y="1200"/>
              <a:chExt cx="2352" cy="816"/>
            </a:xfrm>
          </p:grpSpPr>
          <p:sp>
            <p:nvSpPr>
              <p:cNvPr id="1271859" name="Oval 51"/>
              <p:cNvSpPr>
                <a:spLocks noChangeArrowheads="1"/>
              </p:cNvSpPr>
              <p:nvPr/>
            </p:nvSpPr>
            <p:spPr bwMode="auto">
              <a:xfrm>
                <a:off x="182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0" name="Oval 52"/>
              <p:cNvSpPr>
                <a:spLocks noChangeArrowheads="1"/>
              </p:cNvSpPr>
              <p:nvPr/>
            </p:nvSpPr>
            <p:spPr bwMode="auto">
              <a:xfrm>
                <a:off x="209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1" name="Oval 53"/>
              <p:cNvSpPr>
                <a:spLocks noChangeArrowheads="1"/>
              </p:cNvSpPr>
              <p:nvPr/>
            </p:nvSpPr>
            <p:spPr bwMode="auto">
              <a:xfrm>
                <a:off x="236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2" name="Oval 54"/>
              <p:cNvSpPr>
                <a:spLocks noChangeArrowheads="1"/>
              </p:cNvSpPr>
              <p:nvPr/>
            </p:nvSpPr>
            <p:spPr bwMode="auto">
              <a:xfrm>
                <a:off x="263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3" name="Oval 55"/>
              <p:cNvSpPr>
                <a:spLocks noChangeArrowheads="1"/>
              </p:cNvSpPr>
              <p:nvPr/>
            </p:nvSpPr>
            <p:spPr bwMode="auto">
              <a:xfrm>
                <a:off x="290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4" name="Oval 56"/>
              <p:cNvSpPr>
                <a:spLocks noChangeArrowheads="1"/>
              </p:cNvSpPr>
              <p:nvPr/>
            </p:nvSpPr>
            <p:spPr bwMode="auto">
              <a:xfrm>
                <a:off x="317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5" name="Oval 57"/>
              <p:cNvSpPr>
                <a:spLocks noChangeArrowheads="1"/>
              </p:cNvSpPr>
              <p:nvPr/>
            </p:nvSpPr>
            <p:spPr bwMode="auto">
              <a:xfrm>
                <a:off x="344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6" name="Oval 58"/>
              <p:cNvSpPr>
                <a:spLocks noChangeArrowheads="1"/>
              </p:cNvSpPr>
              <p:nvPr/>
            </p:nvSpPr>
            <p:spPr bwMode="auto">
              <a:xfrm>
                <a:off x="371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7" name="Oval 59"/>
              <p:cNvSpPr>
                <a:spLocks noChangeArrowheads="1"/>
              </p:cNvSpPr>
              <p:nvPr/>
            </p:nvSpPr>
            <p:spPr bwMode="auto">
              <a:xfrm>
                <a:off x="398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868" name="Line 60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4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69" name="Line 61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384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70" name="Line 62"/>
              <p:cNvSpPr>
                <a:spLocks noChangeShapeType="1"/>
              </p:cNvSpPr>
              <p:nvPr/>
            </p:nvSpPr>
            <p:spPr bwMode="auto">
              <a:xfrm>
                <a:off x="1728" y="1632"/>
                <a:ext cx="120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71" name="Line 63"/>
              <p:cNvSpPr>
                <a:spLocks noChangeShapeType="1"/>
              </p:cNvSpPr>
              <p:nvPr/>
            </p:nvSpPr>
            <p:spPr bwMode="auto">
              <a:xfrm flipH="1">
                <a:off x="2160" y="1200"/>
                <a:ext cx="144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72" name="Line 64"/>
              <p:cNvSpPr>
                <a:spLocks noChangeShapeType="1"/>
              </p:cNvSpPr>
              <p:nvPr/>
            </p:nvSpPr>
            <p:spPr bwMode="auto">
              <a:xfrm>
                <a:off x="2304" y="1200"/>
                <a:ext cx="9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71873" name="Group 65"/>
            <p:cNvGrpSpPr>
              <a:grpSpLocks/>
            </p:cNvGrpSpPr>
            <p:nvPr/>
          </p:nvGrpSpPr>
          <p:grpSpPr bwMode="auto">
            <a:xfrm>
              <a:off x="2592" y="1104"/>
              <a:ext cx="2592" cy="672"/>
              <a:chOff x="2592" y="1104"/>
              <a:chExt cx="2592" cy="672"/>
            </a:xfrm>
          </p:grpSpPr>
          <p:grpSp>
            <p:nvGrpSpPr>
              <p:cNvPr id="1271874" name="Group 66"/>
              <p:cNvGrpSpPr>
                <a:grpSpLocks/>
              </p:cNvGrpSpPr>
              <p:nvPr/>
            </p:nvGrpSpPr>
            <p:grpSpPr bwMode="auto">
              <a:xfrm>
                <a:off x="2592" y="1632"/>
                <a:ext cx="192" cy="144"/>
                <a:chOff x="624" y="1536"/>
                <a:chExt cx="192" cy="144"/>
              </a:xfrm>
            </p:grpSpPr>
            <p:sp>
              <p:nvSpPr>
                <p:cNvPr id="1271875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76" name="Line 68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77" name="Line 69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71878" name="Group 70"/>
              <p:cNvGrpSpPr>
                <a:grpSpLocks/>
              </p:cNvGrpSpPr>
              <p:nvPr/>
            </p:nvGrpSpPr>
            <p:grpSpPr bwMode="auto">
              <a:xfrm rot="-18928343">
                <a:off x="4896" y="1104"/>
                <a:ext cx="192" cy="144"/>
                <a:chOff x="624" y="1536"/>
                <a:chExt cx="192" cy="144"/>
              </a:xfrm>
            </p:grpSpPr>
            <p:sp>
              <p:nvSpPr>
                <p:cNvPr id="1271879" name="Line 71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0" name="Line 72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1" name="Line 73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71882" name="Group 74"/>
              <p:cNvGrpSpPr>
                <a:grpSpLocks/>
              </p:cNvGrpSpPr>
              <p:nvPr/>
            </p:nvGrpSpPr>
            <p:grpSpPr bwMode="auto">
              <a:xfrm rot="2040450">
                <a:off x="4992" y="1536"/>
                <a:ext cx="192" cy="144"/>
                <a:chOff x="624" y="1536"/>
                <a:chExt cx="192" cy="144"/>
              </a:xfrm>
            </p:grpSpPr>
            <p:sp>
              <p:nvSpPr>
                <p:cNvPr id="1271883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4" name="Line 76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5" name="Line 77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71886" name="Group 78"/>
              <p:cNvGrpSpPr>
                <a:grpSpLocks/>
              </p:cNvGrpSpPr>
              <p:nvPr/>
            </p:nvGrpSpPr>
            <p:grpSpPr bwMode="auto">
              <a:xfrm>
                <a:off x="3408" y="1632"/>
                <a:ext cx="192" cy="144"/>
                <a:chOff x="624" y="1536"/>
                <a:chExt cx="192" cy="144"/>
              </a:xfrm>
            </p:grpSpPr>
            <p:sp>
              <p:nvSpPr>
                <p:cNvPr id="1271887" name="Line 79"/>
                <p:cNvSpPr>
                  <a:spLocks noChangeShapeType="1"/>
                </p:cNvSpPr>
                <p:nvPr/>
              </p:nvSpPr>
              <p:spPr bwMode="auto">
                <a:xfrm flipH="1">
                  <a:off x="624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8" name="Line 80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71889" name="Line 81"/>
                <p:cNvSpPr>
                  <a:spLocks noChangeShapeType="1"/>
                </p:cNvSpPr>
                <p:nvPr/>
              </p:nvSpPr>
              <p:spPr bwMode="auto">
                <a:xfrm>
                  <a:off x="720" y="1536"/>
                  <a:ext cx="96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71890" name="Group 82"/>
            <p:cNvGrpSpPr>
              <a:grpSpLocks/>
            </p:cNvGrpSpPr>
            <p:nvPr/>
          </p:nvGrpSpPr>
          <p:grpSpPr bwMode="auto">
            <a:xfrm>
              <a:off x="1776" y="960"/>
              <a:ext cx="1776" cy="384"/>
              <a:chOff x="1776" y="960"/>
              <a:chExt cx="1776" cy="384"/>
            </a:xfrm>
          </p:grpSpPr>
          <p:sp>
            <p:nvSpPr>
              <p:cNvPr id="1271891" name="Line 83"/>
              <p:cNvSpPr>
                <a:spLocks noChangeShapeType="1"/>
              </p:cNvSpPr>
              <p:nvPr/>
            </p:nvSpPr>
            <p:spPr bwMode="auto">
              <a:xfrm>
                <a:off x="2496" y="960"/>
                <a:ext cx="105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92" name="Line 84"/>
              <p:cNvSpPr>
                <a:spLocks noChangeShapeType="1"/>
              </p:cNvSpPr>
              <p:nvPr/>
            </p:nvSpPr>
            <p:spPr bwMode="auto">
              <a:xfrm>
                <a:off x="2448" y="1104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93" name="Line 85"/>
              <p:cNvSpPr>
                <a:spLocks noChangeShapeType="1"/>
              </p:cNvSpPr>
              <p:nvPr/>
            </p:nvSpPr>
            <p:spPr bwMode="auto">
              <a:xfrm flipV="1">
                <a:off x="1776" y="1056"/>
                <a:ext cx="336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894" name="Line 86"/>
              <p:cNvSpPr>
                <a:spLocks noChangeShapeType="1"/>
              </p:cNvSpPr>
              <p:nvPr/>
            </p:nvSpPr>
            <p:spPr bwMode="auto">
              <a:xfrm flipV="1">
                <a:off x="2832" y="1104"/>
                <a:ext cx="72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71895" name="Rectangle 87"/>
          <p:cNvSpPr>
            <a:spLocks noChangeArrowheads="1"/>
          </p:cNvSpPr>
          <p:nvPr/>
        </p:nvSpPr>
        <p:spPr bwMode="auto">
          <a:xfrm>
            <a:off x="4495800" y="2743200"/>
            <a:ext cx="4648200" cy="1905000"/>
          </a:xfrm>
          <a:prstGeom prst="rect">
            <a:avLst/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Symbol" pitchFamily="18" charset="2"/>
                <a:sym typeface="Symbol" pitchFamily="18" charset="2"/>
              </a:rPr>
              <a:t>           -  </a:t>
            </a:r>
            <a:r>
              <a:rPr lang="en-GB" sz="2400" b="1">
                <a:latin typeface="Symbol" pitchFamily="18" charset="2"/>
                <a:sym typeface="Symbol" pitchFamily="18" charset="2"/>
              </a:rPr>
              <a:t></a:t>
            </a:r>
            <a:r>
              <a:rPr lang="en-GB" sz="2400" b="1" baseline="-25000">
                <a:latin typeface="Calibri" pitchFamily="34" charset="0"/>
                <a:sym typeface="Symbol" pitchFamily="18" charset="2"/>
              </a:rPr>
              <a:t>i</a:t>
            </a:r>
            <a:r>
              <a:rPr lang="en-GB" sz="2400" b="1">
                <a:latin typeface="Calibri" pitchFamily="34" charset="0"/>
              </a:rPr>
              <a:t> </a:t>
            </a:r>
            <a:r>
              <a:rPr lang="en-GB" sz="2400" b="1">
                <a:latin typeface="cmmi10" pitchFamily="34" charset="0"/>
              </a:rPr>
              <a:t>½</a:t>
            </a:r>
            <a:r>
              <a:rPr lang="en-GB" sz="2400" b="1" baseline="-25000">
                <a:latin typeface="Calibri" pitchFamily="34" charset="0"/>
              </a:rPr>
              <a:t>i</a:t>
            </a:r>
            <a:r>
              <a:rPr lang="en-GB" sz="2400" b="1">
                <a:latin typeface="Calibri" pitchFamily="34" charset="0"/>
              </a:rPr>
              <a:t> d</a:t>
            </a:r>
            <a:r>
              <a:rPr lang="en-GB" sz="2400" b="1" baseline="-25000">
                <a:latin typeface="Calibri" pitchFamily="34" charset="0"/>
              </a:rPr>
              <a:t>C</a:t>
            </a:r>
            <a:r>
              <a:rPr lang="en-GB" sz="2400" b="1">
                <a:latin typeface="Calibri" pitchFamily="34" charset="0"/>
              </a:rPr>
              <a:t>(x,y)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endParaRPr lang="en-GB" sz="2400" b="1">
              <a:latin typeface="Calibri" pitchFamily="34" charset="0"/>
            </a:endParaRP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Expressive constraints over output variables 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Soft, weighted constraints </a:t>
            </a:r>
          </a:p>
          <a:p>
            <a:pPr marL="377825" indent="-377825" defTabSz="1008063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0813" algn="l"/>
                <a:tab pos="3141663" algn="l"/>
                <a:tab pos="3590925" algn="l"/>
                <a:tab pos="4040188" algn="l"/>
                <a:tab pos="4487863" algn="l"/>
                <a:tab pos="4938713" algn="l"/>
                <a:tab pos="5387975" algn="l"/>
                <a:tab pos="5835650" algn="l"/>
                <a:tab pos="6284913" algn="l"/>
                <a:tab pos="6735763" algn="l"/>
                <a:tab pos="7185025" algn="l"/>
                <a:tab pos="7632700" algn="l"/>
                <a:tab pos="8083550" algn="l"/>
                <a:tab pos="8532813" algn="l"/>
                <a:tab pos="8980488" algn="l"/>
              </a:tabLst>
            </a:pPr>
            <a:r>
              <a:rPr lang="en-GB" sz="2000">
                <a:latin typeface="Calibri" pitchFamily="34" charset="0"/>
              </a:rPr>
              <a:t>Specified declaratively as FOL formulae</a:t>
            </a:r>
          </a:p>
        </p:txBody>
      </p:sp>
      <p:sp>
        <p:nvSpPr>
          <p:cNvPr id="1271896" name="Freeform 88"/>
          <p:cNvSpPr>
            <a:spLocks/>
          </p:cNvSpPr>
          <p:nvPr/>
        </p:nvSpPr>
        <p:spPr bwMode="auto">
          <a:xfrm>
            <a:off x="5853113" y="1219200"/>
            <a:ext cx="990600" cy="317500"/>
          </a:xfrm>
          <a:custGeom>
            <a:avLst/>
            <a:gdLst>
              <a:gd name="T0" fmla="*/ 0 w 624"/>
              <a:gd name="T1" fmla="*/ 152 h 200"/>
              <a:gd name="T2" fmla="*/ 288 w 624"/>
              <a:gd name="T3" fmla="*/ 8 h 200"/>
              <a:gd name="T4" fmla="*/ 624 w 624"/>
              <a:gd name="T5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4" h="200">
                <a:moveTo>
                  <a:pt x="0" y="152"/>
                </a:moveTo>
                <a:cubicBezTo>
                  <a:pt x="92" y="76"/>
                  <a:pt x="184" y="0"/>
                  <a:pt x="288" y="8"/>
                </a:cubicBezTo>
                <a:cubicBezTo>
                  <a:pt x="392" y="16"/>
                  <a:pt x="568" y="168"/>
                  <a:pt x="624" y="20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1897" name="Freeform 89"/>
          <p:cNvSpPr>
            <a:spLocks/>
          </p:cNvSpPr>
          <p:nvPr/>
        </p:nvSpPr>
        <p:spPr bwMode="auto">
          <a:xfrm>
            <a:off x="5029200" y="1309688"/>
            <a:ext cx="457200" cy="368300"/>
          </a:xfrm>
          <a:custGeom>
            <a:avLst/>
            <a:gdLst>
              <a:gd name="T0" fmla="*/ 0 w 288"/>
              <a:gd name="T1" fmla="*/ 280 h 280"/>
              <a:gd name="T2" fmla="*/ 48 w 288"/>
              <a:gd name="T3" fmla="*/ 40 h 280"/>
              <a:gd name="T4" fmla="*/ 288 w 288"/>
              <a:gd name="T5" fmla="*/ 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8" h="280">
                <a:moveTo>
                  <a:pt x="0" y="280"/>
                </a:moveTo>
                <a:cubicBezTo>
                  <a:pt x="0" y="180"/>
                  <a:pt x="0" y="80"/>
                  <a:pt x="48" y="40"/>
                </a:cubicBezTo>
                <a:cubicBezTo>
                  <a:pt x="96" y="0"/>
                  <a:pt x="248" y="40"/>
                  <a:pt x="288" y="40"/>
                </a:cubicBezTo>
              </a:path>
            </a:pathLst>
          </a:custGeom>
          <a:noFill/>
          <a:ln w="3810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1898" name="Freeform 90"/>
          <p:cNvSpPr>
            <a:spLocks/>
          </p:cNvSpPr>
          <p:nvPr/>
        </p:nvSpPr>
        <p:spPr bwMode="auto">
          <a:xfrm>
            <a:off x="7743825" y="1428750"/>
            <a:ext cx="457200" cy="304800"/>
          </a:xfrm>
          <a:custGeom>
            <a:avLst/>
            <a:gdLst>
              <a:gd name="T0" fmla="*/ 336 w 336"/>
              <a:gd name="T1" fmla="*/ 0 h 144"/>
              <a:gd name="T2" fmla="*/ 0 w 336"/>
              <a:gd name="T3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36" h="144">
                <a:moveTo>
                  <a:pt x="336" y="0"/>
                </a:moveTo>
                <a:cubicBezTo>
                  <a:pt x="196" y="60"/>
                  <a:pt x="56" y="120"/>
                  <a:pt x="0" y="144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1899" name="Freeform 91"/>
          <p:cNvSpPr>
            <a:spLocks/>
          </p:cNvSpPr>
          <p:nvPr/>
        </p:nvSpPr>
        <p:spPr bwMode="auto">
          <a:xfrm>
            <a:off x="6096000" y="1600200"/>
            <a:ext cx="1447800" cy="152400"/>
          </a:xfrm>
          <a:custGeom>
            <a:avLst/>
            <a:gdLst>
              <a:gd name="T0" fmla="*/ 1056 w 1056"/>
              <a:gd name="T1" fmla="*/ 96 h 96"/>
              <a:gd name="T2" fmla="*/ 192 w 1056"/>
              <a:gd name="T3" fmla="*/ 0 h 96"/>
              <a:gd name="T4" fmla="*/ 0 w 1056"/>
              <a:gd name="T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56" h="96">
                <a:moveTo>
                  <a:pt x="1056" y="96"/>
                </a:moveTo>
                <a:cubicBezTo>
                  <a:pt x="712" y="48"/>
                  <a:pt x="368" y="0"/>
                  <a:pt x="192" y="0"/>
                </a:cubicBezTo>
                <a:cubicBezTo>
                  <a:pt x="16" y="0"/>
                  <a:pt x="8" y="48"/>
                  <a:pt x="0" y="96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1900" name="Freeform 92"/>
          <p:cNvSpPr>
            <a:spLocks/>
          </p:cNvSpPr>
          <p:nvPr/>
        </p:nvSpPr>
        <p:spPr bwMode="auto">
          <a:xfrm>
            <a:off x="5257800" y="1676400"/>
            <a:ext cx="581025" cy="228600"/>
          </a:xfrm>
          <a:custGeom>
            <a:avLst/>
            <a:gdLst>
              <a:gd name="T0" fmla="*/ 336 w 336"/>
              <a:gd name="T1" fmla="*/ 144 h 144"/>
              <a:gd name="T2" fmla="*/ 192 w 336"/>
              <a:gd name="T3" fmla="*/ 0 h 144"/>
              <a:gd name="T4" fmla="*/ 0 w 336"/>
              <a:gd name="T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6" h="144">
                <a:moveTo>
                  <a:pt x="336" y="144"/>
                </a:moveTo>
                <a:cubicBezTo>
                  <a:pt x="292" y="72"/>
                  <a:pt x="248" y="0"/>
                  <a:pt x="192" y="0"/>
                </a:cubicBezTo>
                <a:cubicBezTo>
                  <a:pt x="136" y="0"/>
                  <a:pt x="32" y="120"/>
                  <a:pt x="0" y="144"/>
                </a:cubicBezTo>
              </a:path>
            </a:pathLst>
          </a:custGeom>
          <a:noFill/>
          <a:ln w="38100" cmpd="sng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Rectangle 94"/>
          <p:cNvSpPr>
            <a:spLocks noChangeArrowheads="1"/>
          </p:cNvSpPr>
          <p:nvPr/>
        </p:nvSpPr>
        <p:spPr bwMode="auto">
          <a:xfrm>
            <a:off x="7204075" y="316468"/>
            <a:ext cx="1101725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smtClean="0"/>
              <a:t>Thanks</a:t>
            </a:r>
            <a:r>
              <a:rPr lang="en-US" b="1" dirty="0" smtClean="0"/>
              <a:t>!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1811" grpId="0" animBg="1"/>
      <p:bldP spid="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6: </a:t>
            </a:r>
            <a:fld id="{F6AE970D-D2BB-4F61-B797-7A02146913F2}" type="slidenum">
              <a:rPr lang="en-US" altLang="zh-TW"/>
              <a:pPr/>
              <a:t>7</a:t>
            </a:fld>
            <a:endParaRPr lang="en-US" altLang="zh-TW" dirty="0"/>
          </a:p>
        </p:txBody>
      </p:sp>
      <p:sp>
        <p:nvSpPr>
          <p:cNvPr id="1273858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/>
              <a:t>Questions?</a:t>
            </a:r>
          </a:p>
        </p:txBody>
      </p:sp>
      <p:sp>
        <p:nvSpPr>
          <p:cNvPr id="127385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458200" cy="4953000"/>
          </a:xfrm>
        </p:spPr>
        <p:txBody>
          <a:bodyPr lIns="0" tIns="0" rIns="0" bIns="0"/>
          <a:lstStyle/>
          <a:p>
            <a:r>
              <a:rPr lang="en-US" sz="2000">
                <a:solidFill>
                  <a:srgbClr val="360EE2"/>
                </a:solidFill>
              </a:rPr>
              <a:t>Thank you!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/>
              <a:t>5: </a:t>
            </a:r>
            <a:fld id="{DE0F3BCA-0E95-4C25-98D4-1DDA4AC651CA}" type="slidenum">
              <a:rPr lang="en-US" altLang="zh-TW"/>
              <a:pPr/>
              <a:t>8</a:t>
            </a:fld>
            <a:endParaRPr lang="en-US" altLang="zh-TW"/>
          </a:p>
        </p:txBody>
      </p:sp>
      <p:sp>
        <p:nvSpPr>
          <p:cNvPr id="12759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65138"/>
            <a:ext cx="8221663" cy="677862"/>
          </a:xfrm>
        </p:spPr>
        <p:txBody>
          <a:bodyPr/>
          <a:lstStyle/>
          <a:p>
            <a:r>
              <a:rPr lang="en-US" sz="2400"/>
              <a:t>Textual Entailment</a:t>
            </a:r>
          </a:p>
        </p:txBody>
      </p:sp>
      <p:sp>
        <p:nvSpPr>
          <p:cNvPr id="1275907" name="Rectangle 3"/>
          <p:cNvSpPr>
            <a:spLocks noChangeArrowheads="1"/>
          </p:cNvSpPr>
          <p:nvPr/>
        </p:nvSpPr>
        <p:spPr bwMode="auto">
          <a:xfrm>
            <a:off x="217488" y="2708275"/>
            <a:ext cx="3592512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Eyeing the huge market potential, currently led by Google, Yahoo took over search company </a:t>
            </a:r>
          </a:p>
          <a:p>
            <a:r>
              <a:rPr lang="en-US" sz="2400" b="1">
                <a:latin typeface="Tempus Sans ITC" pitchFamily="82" charset="0"/>
              </a:rPr>
              <a:t>Overture Services Inc. last year</a:t>
            </a:r>
          </a:p>
        </p:txBody>
      </p:sp>
      <p:sp>
        <p:nvSpPr>
          <p:cNvPr id="1275908" name="Rectangle 4"/>
          <p:cNvSpPr>
            <a:spLocks noChangeArrowheads="1"/>
          </p:cNvSpPr>
          <p:nvPr/>
        </p:nvSpPr>
        <p:spPr bwMode="auto">
          <a:xfrm>
            <a:off x="5110163" y="33528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Yahoo acquired Overture</a:t>
            </a:r>
            <a:endParaRPr lang="en-US" sz="2400" b="1">
              <a:solidFill>
                <a:schemeClr val="hlink"/>
              </a:solidFill>
              <a:latin typeface="Tempus Sans ITC" pitchFamily="82" charset="0"/>
            </a:endParaRPr>
          </a:p>
        </p:txBody>
      </p:sp>
      <p:sp>
        <p:nvSpPr>
          <p:cNvPr id="1275909" name="Rectangle 5"/>
          <p:cNvSpPr>
            <a:spLocks noChangeArrowheads="1"/>
          </p:cNvSpPr>
          <p:nvPr/>
        </p:nvSpPr>
        <p:spPr bwMode="auto">
          <a:xfrm>
            <a:off x="3276600" y="23622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Is it true that…?</a:t>
            </a:r>
          </a:p>
          <a:p>
            <a:r>
              <a:rPr lang="en-US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(Textual Entailment)</a:t>
            </a:r>
            <a:endParaRPr lang="en-US" sz="2400" b="1">
              <a:solidFill>
                <a:srgbClr val="FF0000"/>
              </a:solidFill>
              <a:latin typeface="Tempus Sans ITC" pitchFamily="82" charset="0"/>
            </a:endParaRPr>
          </a:p>
        </p:txBody>
      </p:sp>
      <p:sp>
        <p:nvSpPr>
          <p:cNvPr id="1275910" name="Text Box 6"/>
          <p:cNvSpPr txBox="1">
            <a:spLocks noChangeArrowheads="1"/>
          </p:cNvSpPr>
          <p:nvPr/>
        </p:nvSpPr>
        <p:spPr bwMode="auto">
          <a:xfrm>
            <a:off x="4038600" y="3048000"/>
            <a:ext cx="6731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5400">
                <a:solidFill>
                  <a:srgbClr val="FF0000"/>
                </a:solidFill>
                <a:latin typeface="Tahoma" pitchFamily="34" charset="0"/>
                <a:sym typeface="Symbol" pitchFamily="18" charset="2"/>
              </a:rPr>
              <a:t></a:t>
            </a:r>
          </a:p>
        </p:txBody>
      </p:sp>
      <p:sp>
        <p:nvSpPr>
          <p:cNvPr id="1275911" name="Rectangle 7"/>
          <p:cNvSpPr>
            <a:spLocks noChangeArrowheads="1"/>
          </p:cNvSpPr>
          <p:nvPr/>
        </p:nvSpPr>
        <p:spPr bwMode="auto">
          <a:xfrm>
            <a:off x="5130800" y="38100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Overture is a search company</a:t>
            </a:r>
            <a:endParaRPr lang="en-US" sz="2400" b="1">
              <a:solidFill>
                <a:schemeClr val="hlink"/>
              </a:solidFill>
              <a:latin typeface="Tempus Sans ITC" pitchFamily="82" charset="0"/>
            </a:endParaRPr>
          </a:p>
        </p:txBody>
      </p:sp>
      <p:sp>
        <p:nvSpPr>
          <p:cNvPr id="1275912" name="Rectangle 8"/>
          <p:cNvSpPr>
            <a:spLocks noChangeArrowheads="1"/>
          </p:cNvSpPr>
          <p:nvPr/>
        </p:nvSpPr>
        <p:spPr bwMode="auto">
          <a:xfrm>
            <a:off x="5105400" y="43180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 Google is a search  company</a:t>
            </a:r>
            <a:endParaRPr lang="en-US" sz="2400" b="1">
              <a:solidFill>
                <a:schemeClr val="hlink"/>
              </a:solidFill>
              <a:latin typeface="Tempus Sans ITC" pitchFamily="82" charset="0"/>
            </a:endParaRPr>
          </a:p>
        </p:txBody>
      </p:sp>
      <p:sp>
        <p:nvSpPr>
          <p:cNvPr id="1275913" name="Rectangle 9"/>
          <p:cNvSpPr>
            <a:spLocks noChangeArrowheads="1"/>
          </p:cNvSpPr>
          <p:nvPr/>
        </p:nvSpPr>
        <p:spPr bwMode="auto">
          <a:xfrm>
            <a:off x="5105400" y="5105400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 ……….</a:t>
            </a:r>
            <a:endParaRPr lang="en-US" sz="2400" b="1">
              <a:solidFill>
                <a:schemeClr val="hlink"/>
              </a:solidFill>
              <a:latin typeface="Tempus Sans ITC" pitchFamily="82" charset="0"/>
            </a:endParaRPr>
          </a:p>
        </p:txBody>
      </p:sp>
      <p:sp>
        <p:nvSpPr>
          <p:cNvPr id="1275914" name="Rectangle 10"/>
          <p:cNvSpPr>
            <a:spLocks noChangeArrowheads="1"/>
          </p:cNvSpPr>
          <p:nvPr/>
        </p:nvSpPr>
        <p:spPr bwMode="auto">
          <a:xfrm>
            <a:off x="5207000" y="4876800"/>
            <a:ext cx="350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Tempus Sans ITC" pitchFamily="82" charset="0"/>
              </a:rPr>
              <a:t>Google owns Overture</a:t>
            </a:r>
            <a:endParaRPr lang="en-US" sz="2400" b="1">
              <a:solidFill>
                <a:schemeClr val="hlink"/>
              </a:solidFill>
              <a:latin typeface="Tempus Sans ITC" pitchFamily="82" charset="0"/>
            </a:endParaRPr>
          </a:p>
        </p:txBody>
      </p:sp>
      <p:sp>
        <p:nvSpPr>
          <p:cNvPr id="1275915" name="Oval 11"/>
          <p:cNvSpPr>
            <a:spLocks noChangeArrowheads="1"/>
          </p:cNvSpPr>
          <p:nvPr/>
        </p:nvSpPr>
        <p:spPr bwMode="auto">
          <a:xfrm>
            <a:off x="2209800" y="3429000"/>
            <a:ext cx="14478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5916" name="Oval 12"/>
          <p:cNvSpPr>
            <a:spLocks noChangeArrowheads="1"/>
          </p:cNvSpPr>
          <p:nvPr/>
        </p:nvSpPr>
        <p:spPr bwMode="auto">
          <a:xfrm>
            <a:off x="5932488" y="3309938"/>
            <a:ext cx="14478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75917" name="AutoShape 13"/>
          <p:cNvCxnSpPr>
            <a:cxnSpLocks noChangeShapeType="1"/>
            <a:stCxn id="1275915" idx="6"/>
            <a:endCxn id="1275916" idx="0"/>
          </p:cNvCxnSpPr>
          <p:nvPr/>
        </p:nvCxnSpPr>
        <p:spPr bwMode="auto">
          <a:xfrm flipV="1">
            <a:off x="3667125" y="3300413"/>
            <a:ext cx="2989263" cy="395287"/>
          </a:xfrm>
          <a:prstGeom prst="bentConnector4">
            <a:avLst>
              <a:gd name="adj1" fmla="val 37704"/>
              <a:gd name="adj2" fmla="val 155421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5918" name="Oval 14"/>
          <p:cNvSpPr>
            <a:spLocks noChangeArrowheads="1"/>
          </p:cNvSpPr>
          <p:nvPr/>
        </p:nvSpPr>
        <p:spPr bwMode="auto">
          <a:xfrm>
            <a:off x="152400" y="4191000"/>
            <a:ext cx="29718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75919" name="Oval 15"/>
          <p:cNvSpPr>
            <a:spLocks noChangeArrowheads="1"/>
          </p:cNvSpPr>
          <p:nvPr/>
        </p:nvSpPr>
        <p:spPr bwMode="auto">
          <a:xfrm>
            <a:off x="7162800" y="3276600"/>
            <a:ext cx="1447800" cy="5334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75920" name="AutoShape 16"/>
          <p:cNvCxnSpPr>
            <a:cxnSpLocks noChangeShapeType="1"/>
            <a:stCxn id="1275918" idx="6"/>
            <a:endCxn id="1275919" idx="0"/>
          </p:cNvCxnSpPr>
          <p:nvPr/>
        </p:nvCxnSpPr>
        <p:spPr bwMode="auto">
          <a:xfrm flipV="1">
            <a:off x="3133725" y="3267075"/>
            <a:ext cx="4752975" cy="1190625"/>
          </a:xfrm>
          <a:prstGeom prst="bentConnector4">
            <a:avLst>
              <a:gd name="adj1" fmla="val 42282"/>
              <a:gd name="adj2" fmla="val 118398"/>
            </a:avLst>
          </a:prstGeom>
          <a:noFill/>
          <a:ln w="1905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5921" name="Line 17"/>
          <p:cNvSpPr>
            <a:spLocks noChangeShapeType="1"/>
          </p:cNvSpPr>
          <p:nvPr/>
        </p:nvSpPr>
        <p:spPr bwMode="auto">
          <a:xfrm>
            <a:off x="152400" y="3886200"/>
            <a:ext cx="259080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5922" name="Line 18"/>
          <p:cNvSpPr>
            <a:spLocks noChangeShapeType="1"/>
          </p:cNvSpPr>
          <p:nvPr/>
        </p:nvSpPr>
        <p:spPr bwMode="auto">
          <a:xfrm flipV="1">
            <a:off x="152400" y="3810000"/>
            <a:ext cx="236220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275923" name="AutoShape 19"/>
          <p:cNvCxnSpPr>
            <a:cxnSpLocks noChangeShapeType="1"/>
          </p:cNvCxnSpPr>
          <p:nvPr/>
        </p:nvCxnSpPr>
        <p:spPr bwMode="auto">
          <a:xfrm rot="16200000">
            <a:off x="7299325" y="2668588"/>
            <a:ext cx="33338" cy="1230312"/>
          </a:xfrm>
          <a:prstGeom prst="bentConnector3">
            <a:avLst>
              <a:gd name="adj1" fmla="val 757144"/>
            </a:avLst>
          </a:prstGeom>
          <a:noFill/>
          <a:ln w="2857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5924" name="AutoShape 20"/>
          <p:cNvCxnSpPr>
            <a:cxnSpLocks noChangeShapeType="1"/>
          </p:cNvCxnSpPr>
          <p:nvPr/>
        </p:nvCxnSpPr>
        <p:spPr bwMode="auto">
          <a:xfrm rot="16200000">
            <a:off x="6008688" y="2678112"/>
            <a:ext cx="33338" cy="1230313"/>
          </a:xfrm>
          <a:prstGeom prst="bentConnector3">
            <a:avLst>
              <a:gd name="adj1" fmla="val 757144"/>
            </a:avLst>
          </a:prstGeom>
          <a:noFill/>
          <a:ln w="28575">
            <a:solidFill>
              <a:srgbClr val="FF0000"/>
            </a:solidFill>
            <a:miter lim="800000"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75925" name="Rectangle 21"/>
          <p:cNvSpPr>
            <a:spLocks noChangeArrowheads="1"/>
          </p:cNvSpPr>
          <p:nvPr/>
        </p:nvSpPr>
        <p:spPr bwMode="auto">
          <a:xfrm>
            <a:off x="6019800" y="304800"/>
            <a:ext cx="2971800" cy="7143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Tempus Sans ITC" pitchFamily="82" charset="0"/>
              </a:rPr>
              <a:t>Phrasal verb paraphrasing </a:t>
            </a:r>
            <a:r>
              <a:rPr lang="en-US" sz="2000">
                <a:latin typeface="Tempus Sans ITC" pitchFamily="82" charset="0"/>
              </a:rPr>
              <a:t>[Connor&amp;Roth’07]</a:t>
            </a:r>
          </a:p>
        </p:txBody>
      </p:sp>
      <p:sp>
        <p:nvSpPr>
          <p:cNvPr id="1275926" name="Rectangle 22"/>
          <p:cNvSpPr>
            <a:spLocks noChangeArrowheads="1"/>
          </p:cNvSpPr>
          <p:nvPr/>
        </p:nvSpPr>
        <p:spPr bwMode="auto">
          <a:xfrm>
            <a:off x="6019800" y="1219200"/>
            <a:ext cx="2971800" cy="7143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Tempus Sans ITC" pitchFamily="82" charset="0"/>
              </a:rPr>
              <a:t>Entity matching </a:t>
            </a:r>
            <a:r>
              <a:rPr lang="en-US" sz="2000">
                <a:latin typeface="Tempus Sans ITC" pitchFamily="82" charset="0"/>
              </a:rPr>
              <a:t>[Li et. al, AAAI’04, NAACL’04]</a:t>
            </a:r>
          </a:p>
        </p:txBody>
      </p:sp>
      <p:sp>
        <p:nvSpPr>
          <p:cNvPr id="1275927" name="Rectangle 23"/>
          <p:cNvSpPr>
            <a:spLocks noChangeArrowheads="1"/>
          </p:cNvSpPr>
          <p:nvPr/>
        </p:nvSpPr>
        <p:spPr bwMode="auto">
          <a:xfrm>
            <a:off x="2909888" y="304800"/>
            <a:ext cx="2971800" cy="714375"/>
          </a:xfrm>
          <a:prstGeom prst="rect">
            <a:avLst/>
          </a:prstGeom>
          <a:solidFill>
            <a:srgbClr val="FFFFCC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Tempus Sans ITC" pitchFamily="82" charset="0"/>
              </a:rPr>
              <a:t>Semantic Role Labeling</a:t>
            </a:r>
          </a:p>
          <a:p>
            <a:r>
              <a:rPr lang="en-US" sz="2000">
                <a:latin typeface="Tempus Sans ITC" pitchFamily="82" charset="0"/>
              </a:rPr>
              <a:t>Punyakanok et. al’05,08</a:t>
            </a:r>
          </a:p>
        </p:txBody>
      </p:sp>
      <p:sp>
        <p:nvSpPr>
          <p:cNvPr id="1275928" name="Rectangle 24"/>
          <p:cNvSpPr>
            <a:spLocks noChangeArrowheads="1"/>
          </p:cNvSpPr>
          <p:nvPr/>
        </p:nvSpPr>
        <p:spPr bwMode="auto">
          <a:xfrm>
            <a:off x="2909888" y="1219200"/>
            <a:ext cx="2971800" cy="739775"/>
          </a:xfrm>
          <a:prstGeom prst="rect">
            <a:avLst/>
          </a:prstGeom>
          <a:solidFill>
            <a:srgbClr val="FFFFCC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b="1">
                <a:latin typeface="Tempus Sans ITC" pitchFamily="82" charset="0"/>
              </a:rPr>
              <a:t>Inference for Entailment</a:t>
            </a:r>
          </a:p>
          <a:p>
            <a:r>
              <a:rPr lang="en-US" sz="2000">
                <a:latin typeface="Tempus Sans ITC" pitchFamily="82" charset="0"/>
              </a:rPr>
              <a:t>Braz et. al’05, 07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75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75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75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75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75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75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75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75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5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75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75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75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75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75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75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75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75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75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75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75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75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5907" grpId="0"/>
      <p:bldP spid="1275908" grpId="0"/>
      <p:bldP spid="1275909" grpId="0"/>
      <p:bldP spid="1275910" grpId="0"/>
      <p:bldP spid="1275911" grpId="0"/>
      <p:bldP spid="1275912" grpId="0"/>
      <p:bldP spid="1275913" grpId="0"/>
      <p:bldP spid="1275914" grpId="0"/>
      <p:bldP spid="1275915" grpId="0" animBg="1"/>
      <p:bldP spid="1275916" grpId="0" animBg="1"/>
      <p:bldP spid="1275918" grpId="0" animBg="1"/>
      <p:bldP spid="1275919" grpId="0" animBg="1"/>
      <p:bldP spid="1275921" grpId="0" animBg="1"/>
      <p:bldP spid="1275922" grpId="0" animBg="1"/>
      <p:bldP spid="1275925" grpId="0" animBg="1"/>
      <p:bldP spid="1275926" grpId="0" animBg="1"/>
      <p:bldP spid="1275927" grpId="0" animBg="1"/>
      <p:bldP spid="12759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  <p:tag name="FIRSTDANR@YOZKPGTFUVWXY5MI" val="2971"/>
  <p:tag name="FIRSTDANR@EKFAUQOFUVWYY57I" val="3619"/>
  <p:tag name="DEFAULTDISPLAYSOURCE" val="\documentclass{article}\pagestyle{empty}&#10;\begin{document}&#10;&#10;\end{document}&#10;"/>
  <p:tag name="EMBEDFONTS" val="1"/>
</p:tagLst>
</file>

<file path=ppt/theme/theme1.xml><?xml version="1.0" encoding="utf-8"?>
<a:theme xmlns:a="http://schemas.openxmlformats.org/drawingml/2006/main" name="vasin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40642</TotalTime>
  <Words>772</Words>
  <Application>Microsoft Office PowerPoint</Application>
  <PresentationFormat>On-screen Show (4:3)</PresentationFormat>
  <Paragraphs>147</Paragraphs>
  <Slides>8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Wingdings</vt:lpstr>
      <vt:lpstr>Times New Roman</vt:lpstr>
      <vt:lpstr>cmmi10</vt:lpstr>
      <vt:lpstr>Tahoma</vt:lpstr>
      <vt:lpstr>Tempus Sans ITC</vt:lpstr>
      <vt:lpstr>Arial Unicode MS</vt:lpstr>
      <vt:lpstr>Symbol</vt:lpstr>
      <vt:lpstr>vasin_CCG</vt:lpstr>
      <vt:lpstr>This Tutorial: Constrained Conditional Models (Part II)</vt:lpstr>
      <vt:lpstr>Conclusion</vt:lpstr>
      <vt:lpstr>What is a Constrained Conditional Model?</vt:lpstr>
      <vt:lpstr>Technical Conclusions</vt:lpstr>
      <vt:lpstr>Summary: Constrained Conditional Models</vt:lpstr>
      <vt:lpstr>Designing CCMs</vt:lpstr>
      <vt:lpstr>Questions?</vt:lpstr>
      <vt:lpstr>Textual Entailment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CCMs</dc:title>
  <dc:subject>Talk at CMU, April 2010</dc:subject>
  <dc:creator>Dan Roth</dc:creator>
  <cp:lastModifiedBy>Roth, Dan</cp:lastModifiedBy>
  <cp:revision>504</cp:revision>
  <dcterms:created xsi:type="dcterms:W3CDTF">2004-04-28T22:21:11Z</dcterms:created>
  <dcterms:modified xsi:type="dcterms:W3CDTF">2013-10-04T06:11:33Z</dcterms:modified>
</cp:coreProperties>
</file>