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674" r:id="rId1"/>
  </p:sldMasterIdLst>
  <p:notesMasterIdLst>
    <p:notesMasterId r:id="rId23"/>
  </p:notesMasterIdLst>
  <p:handoutMasterIdLst>
    <p:handoutMasterId r:id="rId24"/>
  </p:handoutMasterIdLst>
  <p:sldIdLst>
    <p:sldId id="1046" r:id="rId2"/>
    <p:sldId id="1026" r:id="rId3"/>
    <p:sldId id="1027" r:id="rId4"/>
    <p:sldId id="1028" r:id="rId5"/>
    <p:sldId id="1029" r:id="rId6"/>
    <p:sldId id="1030" r:id="rId7"/>
    <p:sldId id="1045" r:id="rId8"/>
    <p:sldId id="1031" r:id="rId9"/>
    <p:sldId id="1032" r:id="rId10"/>
    <p:sldId id="1033" r:id="rId11"/>
    <p:sldId id="1034" r:id="rId12"/>
    <p:sldId id="1035" r:id="rId13"/>
    <p:sldId id="1036" r:id="rId14"/>
    <p:sldId id="1037" r:id="rId15"/>
    <p:sldId id="1038" r:id="rId16"/>
    <p:sldId id="1039" r:id="rId17"/>
    <p:sldId id="1040" r:id="rId18"/>
    <p:sldId id="1041" r:id="rId19"/>
    <p:sldId id="1042" r:id="rId20"/>
    <p:sldId id="1043" r:id="rId21"/>
    <p:sldId id="1044" r:id="rId22"/>
  </p:sldIdLst>
  <p:sldSz cx="9144000" cy="6858000" type="screen4x3"/>
  <p:notesSz cx="9601200" cy="73152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Tahoma" panose="020B0604030504040204" pitchFamily="34" charset="0"/>
      <p:regular r:id="rId29"/>
      <p:bold r:id="rId30"/>
    </p:embeddedFont>
    <p:embeddedFont>
      <p:font typeface="Tempus Sans ITC" panose="04020404030D07020202" pitchFamily="82" charset="0"/>
      <p:regular r:id="rId31"/>
    </p:embeddedFont>
    <p:embeddedFont>
      <p:font typeface="Arial Unicode MS" panose="020B0604020202020204" pitchFamily="34" charset="-128"/>
      <p:regular r:id="rId32"/>
    </p:embeddedFont>
    <p:embeddedFont>
      <p:font typeface="cmmi10" panose="020B0500000000000000" pitchFamily="34" charset="0"/>
      <p:regular r:id="rId33"/>
    </p:embeddedFont>
  </p:embeddedFontLst>
  <p:custDataLst>
    <p:tags r:id="rId3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CC"/>
    <a:srgbClr val="0066FF"/>
    <a:srgbClr val="FFFFCC"/>
    <a:srgbClr val="008000"/>
    <a:srgbClr val="00FF00"/>
    <a:srgbClr val="FFFF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95238" autoAdjust="0"/>
  </p:normalViewPr>
  <p:slideViewPr>
    <p:cSldViewPr>
      <p:cViewPr>
        <p:scale>
          <a:sx n="66" d="100"/>
          <a:sy n="66" d="100"/>
        </p:scale>
        <p:origin x="-83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2C95FA5A-550D-42F5-9F29-3EC4012BE4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93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363" y="0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50075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018849DD-4ABC-46CB-A9B6-0F2A4030A2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556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B98744FA-8358-4049-A6E3-44C9E51A3C42}" type="slidenum">
              <a:rPr lang="en-US" sz="1300">
                <a:latin typeface="Times New Roman" pitchFamily="18" charset="0"/>
              </a:rPr>
              <a:pPr algn="r" eaLnBrk="1" hangingPunct="1"/>
              <a:t>2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9275"/>
            <a:ext cx="3652837" cy="2740025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35800" cy="32893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  <a:noFill/>
        </p:spPr>
        <p:txBody>
          <a:bodyPr/>
          <a:lstStyle/>
          <a:p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Take-home messages:</a:t>
            </a:r>
          </a:p>
          <a:p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It is a reasonable assumption that local classification is easy, because: (1) we already identify the important components</a:t>
            </a:r>
          </a:p>
          <a:p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In many applications, the components are identifiable and easy to learn.  Person &amp; Subject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55857AB5-F0D4-4802-A13D-F8E32555CCD8}" type="slidenum">
              <a:rPr lang="en-US" sz="1300">
                <a:latin typeface="Calibri" pitchFamily="34" charset="0"/>
              </a:rPr>
              <a:pPr algn="r" eaLnBrk="1" hangingPunct="1"/>
              <a:t>12</a:t>
            </a:fld>
            <a:endParaRPr lang="en-US" sz="1300">
              <a:latin typeface="Calibri" pitchFamily="34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Caption/text: bound vs. simulated data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ARROW: Eopt = 0, 0.1, 0.2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946ADA6E-4580-46B6-BA70-12EFC81AF7DA}" type="slidenum">
              <a:rPr lang="en-US" sz="1300">
                <a:latin typeface="Calibri" pitchFamily="34" charset="0"/>
              </a:rPr>
              <a:pPr algn="r" eaLnBrk="1" hangingPunct="1"/>
              <a:t>13</a:t>
            </a:fld>
            <a:endParaRPr lang="en-US" sz="1300">
              <a:latin typeface="Calibri" pitchFamily="3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1800" y="550863"/>
            <a:ext cx="3657600" cy="2743200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89300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zh-TW" altLang="en-US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5763" y="541338"/>
            <a:ext cx="3687762" cy="2765425"/>
          </a:xfrm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3487738"/>
            <a:ext cx="7015162" cy="3306762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5763" y="541338"/>
            <a:ext cx="3687762" cy="2765425"/>
          </a:xfrm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3487738"/>
            <a:ext cx="7015162" cy="3306762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5763" y="541338"/>
            <a:ext cx="3687762" cy="2765425"/>
          </a:xfrm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3487738"/>
            <a:ext cx="7015162" cy="3306762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163D12-631E-4C9D-BC13-EBA5F25096B4}" type="slidenum">
              <a:rPr lang="en-US"/>
              <a:pPr/>
              <a:t>7</a:t>
            </a:fld>
            <a:endParaRPr lang="en-U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Most work in ML is for the BINARY problem</a:t>
            </a:r>
          </a:p>
          <a:p>
            <a:r>
              <a:rPr lang="en-US"/>
              <a:t>	Well understood (Theory)</a:t>
            </a:r>
          </a:p>
          <a:p>
            <a:r>
              <a:rPr lang="en-US"/>
              <a:t>	Many algorithms work well (Practice)</a:t>
            </a:r>
          </a:p>
          <a:p>
            <a:r>
              <a:rPr lang="en-US"/>
              <a:t>Therefore </a:t>
            </a:r>
          </a:p>
          <a:p>
            <a:r>
              <a:rPr lang="en-US"/>
              <a:t>	Tempting and DESIREABLE to use binary algs to solve multiclass</a:t>
            </a:r>
          </a:p>
          <a:p>
            <a:endParaRPr lang="en-US"/>
          </a:p>
          <a:p>
            <a:r>
              <a:rPr lang="en-US"/>
              <a:t>The most common approach : **OvA**</a:t>
            </a:r>
          </a:p>
          <a:p>
            <a:r>
              <a:rPr lang="en-US"/>
              <a:t>	Learn a set of classifiers: one for each class versus the rest</a:t>
            </a:r>
          </a:p>
          <a:p>
            <a:r>
              <a:rPr lang="en-US"/>
              <a:t>	Notice however, that while it may be possilbe to find such a classifier</a:t>
            </a:r>
          </a:p>
          <a:p>
            <a:r>
              <a:rPr lang="en-US"/>
              <a:t>		-NOT ALWAYS THE CASE.</a:t>
            </a:r>
          </a:p>
          <a:p>
            <a:r>
              <a:rPr lang="en-US"/>
              <a:t>	In the last partition here, it is impossible to separate the red points</a:t>
            </a:r>
          </a:p>
          <a:p>
            <a:r>
              <a:rPr lang="en-US"/>
              <a:t>		from the rest using a linear function.</a:t>
            </a:r>
          </a:p>
          <a:p>
            <a:r>
              <a:rPr lang="en-US"/>
              <a:t>	Therefore this classifier will FAIL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**No theoretical justification unless the problem is easy**</a:t>
            </a:r>
          </a:p>
          <a:p>
            <a:endParaRPr lang="en-US"/>
          </a:p>
          <a:p>
            <a:r>
              <a:rPr lang="en-US"/>
              <a:t>	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E2D06C8-BB67-462E-8D42-92D911A23317}" type="slidenum">
              <a:rPr lang="en-US" sz="1300">
                <a:latin typeface="Calibri" pitchFamily="34" charset="0"/>
              </a:rPr>
              <a:pPr algn="r" eaLnBrk="1" hangingPunct="1"/>
              <a:t>8</a:t>
            </a:fld>
            <a:endParaRPr lang="en-US" sz="1300">
              <a:latin typeface="Calibri" pitchFamily="3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</p:spPr>
        <p:txBody>
          <a:bodyPr lIns="96647" tIns="48323" rIns="96647" bIns="48323"/>
          <a:lstStyle/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Figure1: Collection of X1,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…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,Xn and Collection of Y1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…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Ym with links among X and links among Y and between.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Figure2: Collection of X1,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…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,Xn and single Y 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Description: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Task is to predict a 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consistent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”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output that respects the structural dependencies among Y1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…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Ym and from X to Y.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One way is to learn a classifier using the structure so that the final classifiers are consistent. 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Second way is to learn classifiers that predict each Y separately and then consolidate the predications post learning inference phase.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================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3 basic learning strategies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Local learning only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Local learning + Inference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Inference based Training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Also refer to others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’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work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The benefits of each strategy.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1A5008B-A979-45D3-98C3-2254B1AD6879}" type="slidenum">
              <a:rPr lang="en-US" sz="1300">
                <a:latin typeface="Calibri" pitchFamily="34" charset="0"/>
              </a:rPr>
              <a:pPr algn="r" eaLnBrk="1" hangingPunct="1"/>
              <a:t>9</a:t>
            </a:fld>
            <a:endParaRPr lang="en-US" sz="1300">
              <a:latin typeface="Calibri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</p:spPr>
        <p:txBody>
          <a:bodyPr lIns="96647" tIns="48323" rIns="96647" bIns="48323"/>
          <a:lstStyle/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Figure1: Collection of X1,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…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,Xn and Collection of Y1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…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Ym with links among X and links among Y and between.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Figure2: Collection of X1,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…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,Xn and single Y 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Description: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Task is to predict a 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consistent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”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output that respects the structural dependencies among Y1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…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Ym and from X to Y.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One way is to learn a classifier using the structure so that the final classifiers are consistent. 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Second way is to learn classifiers that predict each Y separately and then consolidate the predications post learning inference phase.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================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3 basic learning strategies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Local learning only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Local learning + Inference</a:t>
            </a: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Inference based Training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Also refer to others</a:t>
            </a:r>
            <a:r>
              <a:rPr lang="en-US" altLang="zh-TW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’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work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The benefits of each strategy.</a:t>
            </a:r>
          </a:p>
          <a:p>
            <a:pPr>
              <a:spcBef>
                <a:spcPct val="0"/>
              </a:spcBef>
            </a:pPr>
            <a:endParaRPr lang="en-US" altLang="zh-TW" smtClean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0438" y="3475038"/>
            <a:ext cx="7680325" cy="3290887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D43FB4C0-4D58-45A9-9DCC-D985A8944047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B4D8FE-A07D-4B30-8E21-7C37331D233D}" type="datetime1">
              <a:rPr lang="en-US" smtClean="0"/>
              <a:t>10/2/2013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8976307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1336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2484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C380AE0B-C667-481E-9D36-5F45082D17C5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496AA6-E339-45B7-800B-0DE552497B3B}" type="datetime1">
              <a:rPr lang="en-US" smtClean="0"/>
              <a:t>10/2/2013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9908941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81515F36-96FC-4A7B-AA68-D2B18FF0DB8F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65DE2F-4379-45AF-82D4-7AFE43705CFD}" type="datetime1">
              <a:rPr lang="en-US" smtClean="0"/>
              <a:t>10/2/2013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2894555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5568E842-4307-4092-88FA-47F82CFD890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FFE326-752C-44C6-8BFD-0440A1018E84}" type="datetime1">
              <a:rPr lang="en-US" smtClean="0"/>
              <a:t>10/2/2013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0800377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D9BAA747-22DC-40AC-9DEF-AD1991F69CF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199105-8E14-4F23-9884-DC52028897E0}" type="datetime1">
              <a:rPr lang="en-US" smtClean="0"/>
              <a:t>10/2/2013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6028211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D621CB7F-4CAA-4B7F-9D6C-D1BBF867C4C0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B9BC84-6FD8-4DB3-94FC-218EDF85E4A9}" type="datetime1">
              <a:rPr lang="en-US" smtClean="0"/>
              <a:t>10/2/2013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3914069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F02E79E2-DFE7-4E3F-9A66-4294EE346C21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3F40FF-0F85-496F-8D7A-B702BEC3F8FD}" type="datetime1">
              <a:rPr lang="en-US" smtClean="0"/>
              <a:t>10/2/2013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6868496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DEB3CBE9-9200-48E4-AA22-FE8B26C88C08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DA01AC-7F4B-4C44-93F9-AEAFD6A62174}" type="datetime1">
              <a:rPr lang="en-US" smtClean="0"/>
              <a:t>10/2/2013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0913425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64B75EB0-2D9D-4A7F-9B24-4AA8A27BC4D3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DE37A9-1127-48B2-9A71-FC0AF631F517}" type="datetime1">
              <a:rPr lang="en-US" smtClean="0"/>
              <a:t>10/2/2013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9609399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TW"/>
              <a:t>4: </a:t>
            </a:r>
            <a:fld id="{5B15ADF4-3D51-48CD-8807-5B4E96A8F566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DB5BF3-5D6D-4249-83D1-962785C96AA8}" type="datetime1">
              <a:rPr lang="en-US" smtClean="0"/>
              <a:t>10/2/2013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5059979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19600" y="6248400"/>
            <a:ext cx="403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altLang="zh-TW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altLang="zh-TW"/>
              <a:t>4: </a:t>
            </a:r>
            <a:fld id="{66E69A5B-8B18-4B49-B25A-6FB82F856E9F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572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pic>
        <p:nvPicPr>
          <p:cNvPr id="5126" name="Picture 6" descr="ccg_0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175"/>
            <a:ext cx="4343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 descr="UILogoCL1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48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19600" y="6553200"/>
            <a:ext cx="3048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7D227934-BB4D-4F0E-A54B-C37A22D467A0}" type="datetime1">
              <a:rPr lang="en-US" smtClean="0"/>
              <a:t>10/2/2013</a:t>
            </a:fld>
            <a:endParaRPr lang="en-US" altLang="zh-TW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134938"/>
            <a:ext cx="9144000" cy="2746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TW" altLang="en-US" sz="240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130" name="Picture 11" descr="mias-ne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0" y="6227763"/>
            <a:ext cx="9398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75" r:id="rId1"/>
    <p:sldLayoutId id="2147484676" r:id="rId2"/>
    <p:sldLayoutId id="2147484677" r:id="rId3"/>
    <p:sldLayoutId id="2147484678" r:id="rId4"/>
    <p:sldLayoutId id="2147484679" r:id="rId5"/>
    <p:sldLayoutId id="2147484680" r:id="rId6"/>
    <p:sldLayoutId id="2147484681" r:id="rId7"/>
    <p:sldLayoutId id="2147484682" r:id="rId8"/>
    <p:sldLayoutId id="2147484683" r:id="rId9"/>
    <p:sldLayoutId id="2147484684" r:id="rId10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 b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image" Target="../media/image18.emf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17.emf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6.emf"/><Relationship Id="rId5" Type="http://schemas.openxmlformats.org/officeDocument/2006/relationships/tags" Target="../tags/tag6.xml"/><Relationship Id="rId10" Type="http://schemas.openxmlformats.org/officeDocument/2006/relationships/image" Target="../media/image15.emf"/><Relationship Id="rId4" Type="http://schemas.openxmlformats.org/officeDocument/2006/relationships/tags" Target="../tags/tag5.xml"/><Relationship Id="rId9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CCM-Tutorial-P4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7962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Part 4: Learning Paradigms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4: </a:t>
            </a:r>
            <a:fld id="{81515F36-96FC-4A7B-AA68-D2B18FF0DB8F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485267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451672D9-AD0E-45B9-8113-4216AA2889F8}" type="slidenum">
              <a:rPr lang="en-US" altLang="zh-TW">
                <a:cs typeface="Arial Unicode MS" pitchFamily="34" charset="-128"/>
              </a:rPr>
              <a:pPr eaLnBrk="1" hangingPunct="1"/>
              <a:t>10</a:t>
            </a:fld>
            <a:endParaRPr lang="en-US" altLang="zh-TW">
              <a:cs typeface="Arial Unicode MS" pitchFamily="34" charset="-128"/>
            </a:endParaRPr>
          </a:p>
        </p:txBody>
      </p:sp>
      <p:grpSp>
        <p:nvGrpSpPr>
          <p:cNvPr id="13315" name="Group 8"/>
          <p:cNvGrpSpPr>
            <a:grpSpLocks/>
          </p:cNvGrpSpPr>
          <p:nvPr/>
        </p:nvGrpSpPr>
        <p:grpSpPr bwMode="auto">
          <a:xfrm>
            <a:off x="1371600" y="3048000"/>
            <a:ext cx="6143625" cy="1028700"/>
            <a:chOff x="2362200" y="2781300"/>
            <a:chExt cx="6143625" cy="1028700"/>
          </a:xfrm>
        </p:grpSpPr>
        <p:pic>
          <p:nvPicPr>
            <p:cNvPr id="1332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400" y="2781300"/>
              <a:ext cx="5305425" cy="10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14"/>
            <p:cNvSpPr txBox="1">
              <a:spLocks noChangeArrowheads="1"/>
            </p:cNvSpPr>
            <p:nvPr/>
          </p:nvSpPr>
          <p:spPr bwMode="auto">
            <a:xfrm>
              <a:off x="2362200" y="3124200"/>
              <a:ext cx="12192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altLang="zh-TW" sz="2000" b="1" cap="small" dirty="0">
                  <a:latin typeface="Tempus Sans ITC" pitchFamily="82" charset="0"/>
                  <a:ea typeface="Arial Unicode MS" pitchFamily="34" charset="-120"/>
                  <a:cs typeface="Arial Unicode MS" pitchFamily="34" charset="-120"/>
                </a:rPr>
                <a:t>Y</a:t>
              </a:r>
              <a:r>
                <a:rPr lang="en-US" altLang="zh-TW" sz="2000" b="1" cap="small" baseline="-25000" dirty="0">
                  <a:solidFill>
                    <a:srgbClr val="360EE2"/>
                  </a:solidFill>
                  <a:latin typeface="Tempus Sans ITC" pitchFamily="82" charset="0"/>
                  <a:ea typeface="Arial Unicode MS" pitchFamily="34" charset="-120"/>
                  <a:cs typeface="Arial Unicode MS" pitchFamily="34" charset="-120"/>
                </a:rPr>
                <a:t>pred</a:t>
              </a:r>
              <a:r>
                <a:rPr lang="en-US" altLang="zh-TW" sz="2000" dirty="0">
                  <a:latin typeface="Tempus Sans ITC" pitchFamily="82" charset="0"/>
                  <a:ea typeface="Arial Unicode MS" pitchFamily="34" charset="-120"/>
                  <a:cs typeface="Arial Unicode MS" pitchFamily="34" charset="-120"/>
                </a:rPr>
                <a:t>=</a:t>
              </a:r>
            </a:p>
          </p:txBody>
        </p:sp>
      </p:grpSp>
      <p:sp>
        <p:nvSpPr>
          <p:cNvPr id="13316" name="Content Placeholder 2"/>
          <p:cNvSpPr>
            <a:spLocks noGrp="1"/>
          </p:cNvSpPr>
          <p:nvPr>
            <p:ph idx="4294967295"/>
          </p:nvPr>
        </p:nvSpPr>
        <p:spPr>
          <a:xfrm>
            <a:off x="457200" y="2057400"/>
            <a:ext cx="8229600" cy="3505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For each iteration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For each (X,</a:t>
            </a:r>
            <a:r>
              <a:rPr lang="en-US" altLang="zh-TW" b="1" dirty="0" smtClean="0">
                <a:ea typeface="Arial Unicode MS" pitchFamily="34" charset="-128"/>
                <a:cs typeface="Arial Unicode MS" pitchFamily="34" charset="-128"/>
              </a:rPr>
              <a:t> Y</a:t>
            </a:r>
            <a:r>
              <a:rPr lang="en-US" altLang="zh-TW" b="1" baseline="-25000" dirty="0" smtClean="0">
                <a:solidFill>
                  <a:srgbClr val="00B050"/>
                </a:solidFill>
                <a:ea typeface="Arial Unicode MS" pitchFamily="34" charset="-128"/>
                <a:cs typeface="Arial Unicode MS" pitchFamily="34" charset="-128"/>
              </a:rPr>
              <a:t>GOLD</a:t>
            </a:r>
            <a:r>
              <a:rPr lang="en-US" dirty="0" smtClean="0"/>
              <a:t> ) in the training data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		If  </a:t>
            </a:r>
            <a:r>
              <a:rPr lang="en-US" altLang="zh-TW" b="1" dirty="0" smtClean="0">
                <a:ea typeface="Arial Unicode MS" pitchFamily="34" charset="-128"/>
                <a:cs typeface="Arial Unicode MS" pitchFamily="34" charset="-128"/>
              </a:rPr>
              <a:t>Y</a:t>
            </a:r>
            <a:r>
              <a:rPr lang="en-US" altLang="zh-TW" b="1" baseline="-25000" dirty="0" smtClean="0">
                <a:solidFill>
                  <a:srgbClr val="360EE2"/>
                </a:solidFill>
                <a:ea typeface="Arial Unicode MS" pitchFamily="34" charset="-128"/>
                <a:cs typeface="Arial Unicode MS" pitchFamily="34" charset="-128"/>
              </a:rPr>
              <a:t>PRED</a:t>
            </a:r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 != </a:t>
            </a:r>
            <a:r>
              <a:rPr lang="en-US" altLang="zh-TW" b="1" dirty="0" smtClean="0">
                <a:ea typeface="Arial Unicode MS" pitchFamily="34" charset="-128"/>
                <a:cs typeface="Arial Unicode MS" pitchFamily="34" charset="-128"/>
              </a:rPr>
              <a:t>Y</a:t>
            </a:r>
            <a:r>
              <a:rPr lang="en-US" altLang="zh-TW" b="1" baseline="-25000" dirty="0" smtClean="0">
                <a:solidFill>
                  <a:srgbClr val="00B050"/>
                </a:solidFill>
                <a:ea typeface="Arial Unicode MS" pitchFamily="34" charset="-128"/>
                <a:cs typeface="Arial Unicode MS" pitchFamily="34" charset="-128"/>
              </a:rPr>
              <a:t>GOLD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			</a:t>
            </a:r>
            <a:r>
              <a:rPr lang="el-GR" dirty="0" smtClean="0"/>
              <a:t>λ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l-GR" dirty="0" smtClean="0"/>
              <a:t>λ</a:t>
            </a:r>
            <a:r>
              <a:rPr lang="en-US" dirty="0" smtClean="0"/>
              <a:t> + F(X,</a:t>
            </a:r>
            <a:r>
              <a:rPr lang="en-US" altLang="zh-TW" b="1" dirty="0" smtClean="0">
                <a:ea typeface="Arial Unicode MS" pitchFamily="34" charset="-128"/>
                <a:cs typeface="Arial Unicode MS" pitchFamily="34" charset="-128"/>
              </a:rPr>
              <a:t> Y</a:t>
            </a:r>
            <a:r>
              <a:rPr lang="en-US" altLang="zh-TW" b="1" baseline="-25000" dirty="0" smtClean="0">
                <a:solidFill>
                  <a:srgbClr val="00B050"/>
                </a:solidFill>
                <a:ea typeface="Arial Unicode MS" pitchFamily="34" charset="-128"/>
                <a:cs typeface="Arial Unicode MS" pitchFamily="34" charset="-128"/>
              </a:rPr>
              <a:t>GOLD</a:t>
            </a:r>
            <a:r>
              <a:rPr lang="en-US" dirty="0" smtClean="0"/>
              <a:t> ) - F(X,</a:t>
            </a:r>
            <a:r>
              <a:rPr lang="en-US" altLang="zh-TW" b="1" dirty="0" smtClean="0">
                <a:ea typeface="Arial Unicode MS" pitchFamily="34" charset="-128"/>
                <a:cs typeface="Arial Unicode MS" pitchFamily="34" charset="-128"/>
              </a:rPr>
              <a:t> Y</a:t>
            </a:r>
            <a:r>
              <a:rPr lang="en-US" altLang="zh-TW" b="1" baseline="-25000" dirty="0" smtClean="0">
                <a:solidFill>
                  <a:srgbClr val="360EE2"/>
                </a:solidFill>
                <a:ea typeface="Arial Unicode MS" pitchFamily="34" charset="-128"/>
                <a:cs typeface="Arial Unicode MS" pitchFamily="34" charset="-128"/>
              </a:rPr>
              <a:t>PRED</a:t>
            </a:r>
            <a:r>
              <a:rPr lang="en-US" dirty="0" smtClean="0"/>
              <a:t>)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(</a:t>
            </a:r>
            <a:r>
              <a:rPr lang="el-GR" dirty="0" smtClean="0"/>
              <a:t>λ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smtClean="0">
                <a:latin typeface="cmmi10"/>
              </a:rPr>
              <a:t>½</a:t>
            </a:r>
            <a:r>
              <a:rPr lang="en-US" dirty="0" smtClean="0"/>
              <a:t>) </a:t>
            </a:r>
            <a:r>
              <a:rPr lang="en-US" dirty="0"/>
              <a:t>= </a:t>
            </a:r>
            <a:r>
              <a:rPr lang="en-US" dirty="0" smtClean="0"/>
              <a:t>(</a:t>
            </a:r>
            <a:r>
              <a:rPr lang="el-GR" dirty="0" smtClean="0"/>
              <a:t>λ</a:t>
            </a:r>
            <a:r>
              <a:rPr lang="en-US" dirty="0" smtClean="0"/>
              <a:t>, </a:t>
            </a:r>
            <a:r>
              <a:rPr lang="en-US" dirty="0" smtClean="0">
                <a:latin typeface="cmmi10"/>
              </a:rPr>
              <a:t>½</a:t>
            </a:r>
            <a:r>
              <a:rPr lang="en-US" dirty="0" smtClean="0"/>
              <a:t>) </a:t>
            </a:r>
            <a:r>
              <a:rPr lang="en-US" dirty="0"/>
              <a:t>+ </a:t>
            </a:r>
            <a:r>
              <a:rPr lang="en-US" dirty="0" smtClean="0">
                <a:latin typeface="cmmi10"/>
              </a:rPr>
              <a:t>Á</a:t>
            </a:r>
            <a:r>
              <a:rPr lang="en-US" dirty="0" smtClean="0"/>
              <a:t>(X</a:t>
            </a:r>
            <a:r>
              <a:rPr lang="en-US" dirty="0"/>
              <a:t>,</a:t>
            </a:r>
            <a:r>
              <a:rPr lang="en-US" altLang="zh-TW" b="1" dirty="0">
                <a:ea typeface="Arial Unicode MS" pitchFamily="34" charset="-128"/>
                <a:cs typeface="Arial Unicode MS" pitchFamily="34" charset="-128"/>
              </a:rPr>
              <a:t> Y</a:t>
            </a:r>
            <a:r>
              <a:rPr lang="en-US" altLang="zh-TW" b="1" baseline="-25000" dirty="0">
                <a:solidFill>
                  <a:srgbClr val="00B050"/>
                </a:solidFill>
                <a:ea typeface="Arial Unicode MS" pitchFamily="34" charset="-128"/>
                <a:cs typeface="Arial Unicode MS" pitchFamily="34" charset="-128"/>
              </a:rPr>
              <a:t>GOLD</a:t>
            </a:r>
            <a:r>
              <a:rPr lang="en-US" dirty="0"/>
              <a:t> </a:t>
            </a:r>
            <a:r>
              <a:rPr lang="en-US" dirty="0" smtClean="0"/>
              <a:t>) – </a:t>
            </a:r>
            <a:r>
              <a:rPr lang="en-US" dirty="0" smtClean="0">
                <a:latin typeface="cmmi10"/>
              </a:rPr>
              <a:t>Á</a:t>
            </a:r>
            <a:r>
              <a:rPr lang="en-US" dirty="0" smtClean="0"/>
              <a:t>(X</a:t>
            </a:r>
            <a:r>
              <a:rPr lang="en-US" dirty="0"/>
              <a:t>,</a:t>
            </a:r>
            <a:r>
              <a:rPr lang="en-US" altLang="zh-TW" b="1" dirty="0">
                <a:ea typeface="Arial Unicode MS" pitchFamily="34" charset="-128"/>
                <a:cs typeface="Arial Unicode MS" pitchFamily="34" charset="-128"/>
              </a:rPr>
              <a:t> Y</a:t>
            </a:r>
            <a:r>
              <a:rPr lang="en-US" altLang="zh-TW" b="1" baseline="-25000" dirty="0">
                <a:solidFill>
                  <a:srgbClr val="360EE2"/>
                </a:solidFill>
                <a:ea typeface="Arial Unicode MS" pitchFamily="34" charset="-128"/>
                <a:cs typeface="Arial Unicode MS" pitchFamily="34" charset="-128"/>
              </a:rPr>
              <a:t>PRED</a:t>
            </a:r>
            <a:r>
              <a:rPr lang="en-US" dirty="0"/>
              <a:t>) 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</a:t>
            </a:r>
            <a:r>
              <a:rPr lang="en-US" dirty="0" err="1" smtClean="0"/>
              <a:t>endif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	</a:t>
            </a:r>
            <a:r>
              <a:rPr lang="en-US" dirty="0" err="1" smtClean="0"/>
              <a:t>endfor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		</a:t>
            </a:r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L+I &amp; IBT: General View – Structured Perceptron</a:t>
            </a:r>
          </a:p>
        </p:txBody>
      </p:sp>
      <p:sp>
        <p:nvSpPr>
          <p:cNvPr id="9" name="Text Box 26"/>
          <p:cNvSpPr txBox="1">
            <a:spLocks noChangeArrowheads="1"/>
          </p:cNvSpPr>
          <p:nvPr/>
        </p:nvSpPr>
        <p:spPr bwMode="auto">
          <a:xfrm>
            <a:off x="4343400" y="1371600"/>
            <a:ext cx="3962400" cy="406400"/>
          </a:xfrm>
          <a:prstGeom prst="rect">
            <a:avLst/>
          </a:prstGeom>
          <a:solidFill>
            <a:srgbClr val="FFFF66"/>
          </a:soli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9900"/>
              </a:buClr>
              <a:buSzPct val="75000"/>
              <a:buFont typeface="Wingdings" pitchFamily="2" charset="2"/>
              <a:buChar char="n"/>
            </a:pPr>
            <a:r>
              <a:rPr lang="en-US" altLang="zh-TW" sz="2000" dirty="0">
                <a:solidFill>
                  <a:srgbClr val="000000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zh-TW" sz="2000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Graphics for the case:  F(</a:t>
            </a:r>
            <a:r>
              <a:rPr lang="en-US" altLang="zh-TW" sz="2000" dirty="0" err="1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x,y</a:t>
            </a:r>
            <a:r>
              <a:rPr lang="en-US" altLang="zh-TW" sz="2000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) = F(x)</a:t>
            </a:r>
            <a:endParaRPr lang="en-US" altLang="zh-TW" sz="2000" b="1" dirty="0">
              <a:solidFill>
                <a:srgbClr val="360EE2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5105400" y="3048001"/>
            <a:ext cx="3810000" cy="2925621"/>
            <a:chOff x="5105400" y="3581400"/>
            <a:chExt cx="3810000" cy="2926611"/>
          </a:xfrm>
        </p:grpSpPr>
        <p:sp>
          <p:nvSpPr>
            <p:cNvPr id="10" name="Rectangle 9"/>
            <p:cNvSpPr/>
            <p:nvPr/>
          </p:nvSpPr>
          <p:spPr>
            <a:xfrm>
              <a:off x="5105400" y="3581400"/>
              <a:ext cx="2362200" cy="1219612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38800" y="5799886"/>
              <a:ext cx="3276600" cy="708125"/>
            </a:xfrm>
            <a:prstGeom prst="rect">
              <a:avLst/>
            </a:prstGeom>
            <a:solidFill>
              <a:srgbClr val="FFFF66"/>
            </a:solidFill>
          </p:spPr>
          <p:style>
            <a:lnRef idx="1">
              <a:schemeClr val="accent4"/>
            </a:lnRef>
            <a:fillRef idx="1002">
              <a:schemeClr val="lt2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solidFill>
                    <a:srgbClr val="000000"/>
                  </a:solidFill>
                </a:rPr>
                <a:t>The difference between </a:t>
              </a:r>
            </a:p>
            <a:p>
              <a:pPr algn="ctr">
                <a:defRPr/>
              </a:pPr>
              <a:r>
                <a:rPr lang="en-US" sz="2000" dirty="0">
                  <a:solidFill>
                    <a:srgbClr val="000000"/>
                  </a:solidFill>
                </a:rPr>
                <a:t>L+I and IBT</a:t>
              </a:r>
            </a:p>
          </p:txBody>
        </p:sp>
        <p:cxnSp>
          <p:nvCxnSpPr>
            <p:cNvPr id="14" name="Elbow Connector 13"/>
            <p:cNvCxnSpPr/>
            <p:nvPr/>
          </p:nvCxnSpPr>
          <p:spPr>
            <a:xfrm rot="16200000" flipH="1">
              <a:off x="7238820" y="4724864"/>
              <a:ext cx="1067161" cy="457200"/>
            </a:xfrm>
            <a:prstGeom prst="bentConnector3">
              <a:avLst>
                <a:gd name="adj1" fmla="val 50000"/>
              </a:avLst>
            </a:prstGeom>
            <a:ln w="5080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2588" name="Line 12"/>
          <p:cNvSpPr>
            <a:spLocks noChangeShapeType="1"/>
          </p:cNvSpPr>
          <p:nvPr/>
        </p:nvSpPr>
        <p:spPr bwMode="auto">
          <a:xfrm flipV="1">
            <a:off x="4419600" y="1828800"/>
            <a:ext cx="1524000" cy="1447800"/>
          </a:xfrm>
          <a:prstGeom prst="line">
            <a:avLst/>
          </a:prstGeom>
          <a:noFill/>
          <a:ln w="28575">
            <a:solidFill>
              <a:srgbClr val="360EE2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 bwMode="auto">
          <a:xfrm>
            <a:off x="2286000" y="5613737"/>
            <a:ext cx="3200400" cy="1015663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4"/>
          </a:lnRef>
          <a:fillRef idx="1002">
            <a:schemeClr val="lt2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In IBT, can also train </a:t>
            </a:r>
            <a:r>
              <a:rPr lang="en-US" sz="2000" dirty="0" smtClean="0">
                <a:solidFill>
                  <a:srgbClr val="000000"/>
                </a:solidFill>
                <a:latin typeface="cmmi10"/>
              </a:rPr>
              <a:t>½</a:t>
            </a:r>
          </a:p>
          <a:p>
            <a:pPr algn="ctr">
              <a:defRPr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(</a:t>
            </a:r>
            <a:r>
              <a:rPr lang="en-US" sz="2000" dirty="0" smtClean="0">
                <a:solidFill>
                  <a:srgbClr val="000000"/>
                </a:solidFill>
                <a:latin typeface="cmmi10"/>
              </a:rPr>
              <a:t>Á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augments feature vector with constraints)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2133600" y="4495800"/>
            <a:ext cx="4114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 bwMode="auto">
          <a:xfrm rot="16200000" flipV="1">
            <a:off x="4276762" y="5400641"/>
            <a:ext cx="438075" cy="1"/>
          </a:xfrm>
          <a:prstGeom prst="bentConnector3">
            <a:avLst>
              <a:gd name="adj1" fmla="val 50000"/>
            </a:avLst>
          </a:prstGeom>
          <a:ln w="508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2588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D07C17F5-6056-4115-9D7C-1D618EBB89CE}" type="slidenum">
              <a:rPr lang="en-US" altLang="zh-TW">
                <a:cs typeface="Arial Unicode MS" pitchFamily="34" charset="-128"/>
              </a:rPr>
              <a:pPr eaLnBrk="1" hangingPunct="1"/>
              <a:t>11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Claims </a:t>
            </a:r>
            <a:r>
              <a:rPr lang="en-US" sz="2000" smtClean="0"/>
              <a:t>[Punyakanok et. al , IJCAI 2005]</a:t>
            </a:r>
            <a:endParaRPr lang="en-US" altLang="zh-TW" sz="2000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TW" sz="2000" dirty="0" smtClean="0">
                <a:ea typeface="Arial Unicode MS" pitchFamily="34" charset="-128"/>
                <a:cs typeface="Arial Unicode MS" pitchFamily="34" charset="-128"/>
              </a:rPr>
              <a:t>Theory applies to the case of local models </a:t>
            </a:r>
          </a:p>
          <a:p>
            <a:pPr lvl="1">
              <a:lnSpc>
                <a:spcPct val="80000"/>
              </a:lnSpc>
            </a:pPr>
            <a:r>
              <a:rPr lang="en-US" altLang="zh-TW" sz="1800" dirty="0" smtClean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F(</a:t>
            </a:r>
            <a:r>
              <a:rPr lang="en-US" altLang="zh-TW" sz="1800" dirty="0" err="1" smtClean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x,y</a:t>
            </a:r>
            <a:r>
              <a:rPr lang="en-US" altLang="zh-TW" sz="1800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) = F(x </a:t>
            </a:r>
            <a:r>
              <a:rPr lang="en-US" altLang="zh-TW" sz="1800" dirty="0" smtClean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); applies broadly, e.g., SRL</a:t>
            </a:r>
            <a:endParaRPr lang="en-US" altLang="zh-TW" sz="1800" dirty="0" smtClean="0"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</a:pPr>
            <a:endParaRPr lang="en-US" altLang="zh-TW" sz="2000" dirty="0" smtClean="0"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</a:pPr>
            <a:r>
              <a:rPr lang="en-US" altLang="zh-TW" sz="2000" dirty="0" smtClean="0">
                <a:ea typeface="Arial Unicode MS" pitchFamily="34" charset="-128"/>
                <a:cs typeface="Arial Unicode MS" pitchFamily="34" charset="-128"/>
              </a:rPr>
              <a:t>When the local modes are </a:t>
            </a:r>
            <a:r>
              <a:rPr lang="en-US" altLang="zh-TW" sz="2000" dirty="0" smtClean="0">
                <a:solidFill>
                  <a:srgbClr val="FF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“</a:t>
            </a:r>
            <a:r>
              <a:rPr lang="en-US" altLang="zh-TW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easy</a:t>
            </a:r>
            <a:r>
              <a:rPr lang="en-US" altLang="zh-TW" sz="2000" dirty="0" smtClean="0">
                <a:solidFill>
                  <a:srgbClr val="FF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”</a:t>
            </a:r>
            <a:r>
              <a:rPr lang="en-US" altLang="zh-TW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zh-TW" sz="2000" dirty="0" smtClean="0">
                <a:ea typeface="Arial Unicode MS" pitchFamily="34" charset="-128"/>
                <a:cs typeface="Arial Unicode MS" pitchFamily="34" charset="-128"/>
              </a:rPr>
              <a:t>to learn, L+I outperforms IBT.</a:t>
            </a:r>
          </a:p>
          <a:p>
            <a:pPr lvl="1">
              <a:lnSpc>
                <a:spcPct val="80000"/>
              </a:lnSpc>
            </a:pPr>
            <a:r>
              <a:rPr lang="en-US" altLang="zh-TW" sz="1800" dirty="0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In many applications, the components are </a:t>
            </a:r>
            <a:r>
              <a:rPr lang="en-US" altLang="zh-TW" sz="1800" i="1" dirty="0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identifiable</a:t>
            </a:r>
            <a:r>
              <a:rPr lang="en-US" altLang="zh-TW" sz="1800" dirty="0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 and easy to learn (e.g., argument, open-close, PER).</a:t>
            </a:r>
          </a:p>
          <a:p>
            <a:pPr>
              <a:lnSpc>
                <a:spcPct val="80000"/>
              </a:lnSpc>
            </a:pPr>
            <a:r>
              <a:rPr lang="en-US" altLang="zh-TW" sz="2000" dirty="0" smtClean="0">
                <a:ea typeface="Arial Unicode MS" pitchFamily="34" charset="-128"/>
                <a:cs typeface="Arial Unicode MS" pitchFamily="34" charset="-128"/>
              </a:rPr>
              <a:t>Only when the local problems become difficult to solve in isolation, IBT outperforms L+I, but needs a larger number of training examples.</a:t>
            </a:r>
          </a:p>
          <a:p>
            <a:pPr>
              <a:lnSpc>
                <a:spcPct val="80000"/>
              </a:lnSpc>
            </a:pPr>
            <a:endParaRPr lang="en-US" altLang="zh-TW" sz="2000" dirty="0" smtClean="0"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</a:pPr>
            <a:endParaRPr lang="en-US" altLang="zh-TW" sz="2000" dirty="0" smtClean="0"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</a:pPr>
            <a:endParaRPr lang="en-US" altLang="zh-TW" sz="2000" dirty="0" smtClean="0"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</a:pPr>
            <a:endParaRPr lang="en-US" altLang="zh-TW" sz="2000" dirty="0" smtClean="0"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</a:pPr>
            <a:r>
              <a:rPr lang="en-US" altLang="zh-TW" sz="2000" dirty="0" smtClean="0">
                <a:ea typeface="Arial Unicode MS" pitchFamily="34" charset="-128"/>
                <a:cs typeface="Arial Unicode MS" pitchFamily="34" charset="-128"/>
              </a:rPr>
              <a:t>Other training paradigms are possible</a:t>
            </a:r>
          </a:p>
          <a:p>
            <a:pPr lvl="1">
              <a:lnSpc>
                <a:spcPct val="80000"/>
              </a:lnSpc>
            </a:pPr>
            <a:r>
              <a:rPr lang="en-US" altLang="zh-TW" sz="1800" dirty="0" smtClean="0">
                <a:ea typeface="Arial Unicode MS" pitchFamily="34" charset="-128"/>
                <a:cs typeface="Arial Unicode MS" pitchFamily="34" charset="-128"/>
              </a:rPr>
              <a:t>Pipeline-like Sequential Models: </a:t>
            </a:r>
            <a:r>
              <a:rPr lang="en-US" altLang="zh-TW" sz="18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[Roth, Small, Titov: AI&amp;Stat’09]</a:t>
            </a:r>
          </a:p>
          <a:p>
            <a:pPr lvl="2">
              <a:lnSpc>
                <a:spcPct val="80000"/>
              </a:lnSpc>
            </a:pPr>
            <a:r>
              <a:rPr lang="en-US" altLang="zh-TW" sz="1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zh-TW" sz="1800" b="0" dirty="0" smtClean="0">
                <a:ea typeface="Arial Unicode MS" pitchFamily="34" charset="-128"/>
                <a:cs typeface="Arial Unicode MS" pitchFamily="34" charset="-128"/>
              </a:rPr>
              <a:t>Identify a preferred ordering among components</a:t>
            </a:r>
          </a:p>
          <a:p>
            <a:pPr lvl="2">
              <a:lnSpc>
                <a:spcPct val="80000"/>
              </a:lnSpc>
            </a:pPr>
            <a:r>
              <a:rPr lang="en-US" altLang="zh-TW" sz="1800" b="0" dirty="0" smtClean="0">
                <a:ea typeface="Arial Unicode MS" pitchFamily="34" charset="-128"/>
                <a:cs typeface="Arial Unicode MS" pitchFamily="34" charset="-128"/>
              </a:rPr>
              <a:t> Learn k-</a:t>
            </a:r>
            <a:r>
              <a:rPr lang="en-US" altLang="zh-TW" sz="1800" b="0" dirty="0" err="1" smtClean="0">
                <a:ea typeface="Arial Unicode MS" pitchFamily="34" charset="-128"/>
                <a:cs typeface="Arial Unicode MS" pitchFamily="34" charset="-128"/>
              </a:rPr>
              <a:t>th</a:t>
            </a:r>
            <a:r>
              <a:rPr lang="en-US" altLang="zh-TW" sz="1800" b="0" dirty="0" smtClean="0">
                <a:ea typeface="Arial Unicode MS" pitchFamily="34" charset="-128"/>
                <a:cs typeface="Arial Unicode MS" pitchFamily="34" charset="-128"/>
              </a:rPr>
              <a:t> model jointly with previously learned models</a:t>
            </a:r>
          </a:p>
          <a:p>
            <a:pPr lvl="1">
              <a:lnSpc>
                <a:spcPct val="80000"/>
              </a:lnSpc>
            </a:pPr>
            <a:r>
              <a:rPr lang="en-US" altLang="zh-TW" sz="1800" dirty="0" smtClean="0">
                <a:ea typeface="Arial Unicode MS" pitchFamily="34" charset="-128"/>
                <a:cs typeface="Arial Unicode MS" pitchFamily="34" charset="-128"/>
              </a:rPr>
              <a:t>Constrained Driven Learning </a:t>
            </a:r>
            <a:r>
              <a:rPr lang="en-US" altLang="zh-TW" sz="18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[Chang et. al’07,12; later]</a:t>
            </a:r>
          </a:p>
        </p:txBody>
      </p:sp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1676400" y="3676650"/>
            <a:ext cx="5791200" cy="10156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TW" sz="2000" dirty="0">
                <a:ea typeface="Arial Unicode MS" pitchFamily="34" charset="-128"/>
                <a:cs typeface="Arial Unicode MS" pitchFamily="34" charset="-128"/>
              </a:rPr>
              <a:t>L+I: cheaper computationally; modular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TW" sz="2000" dirty="0">
                <a:ea typeface="Arial Unicode MS" pitchFamily="34" charset="-128"/>
                <a:cs typeface="Arial Unicode MS" pitchFamily="34" charset="-128"/>
              </a:rPr>
              <a:t>IBT  is better in the limit, and </a:t>
            </a:r>
            <a:r>
              <a:rPr lang="en-US" altLang="zh-TW" sz="2000" dirty="0" smtClean="0">
                <a:ea typeface="Arial Unicode MS" pitchFamily="34" charset="-128"/>
                <a:cs typeface="Arial Unicode MS" pitchFamily="34" charset="-128"/>
              </a:rPr>
              <a:t>when there is strong interaction among y’s  </a:t>
            </a:r>
            <a:endParaRPr lang="en-US" altLang="zh-TW" sz="2000" dirty="0"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54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8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06719682-DABB-4C52-8874-07CBA109C11B}" type="slidenum">
              <a:rPr lang="en-US" altLang="zh-TW">
                <a:cs typeface="Arial Unicode MS" pitchFamily="34" charset="-128"/>
              </a:rPr>
              <a:pPr eaLnBrk="1" hangingPunct="1"/>
              <a:t>12</a:t>
            </a:fld>
            <a:endParaRPr lang="en-US" altLang="zh-TW">
              <a:cs typeface="Arial Unicode MS" pitchFamily="34" charset="-128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" y="2971800"/>
            <a:ext cx="9105900" cy="3459163"/>
            <a:chOff x="24" y="3230"/>
            <a:chExt cx="5736" cy="2179"/>
          </a:xfrm>
        </p:grpSpPr>
        <p:grpSp>
          <p:nvGrpSpPr>
            <p:cNvPr id="15384" name="Group 3"/>
            <p:cNvGrpSpPr>
              <a:grpSpLocks/>
            </p:cNvGrpSpPr>
            <p:nvPr/>
          </p:nvGrpSpPr>
          <p:grpSpPr bwMode="auto">
            <a:xfrm>
              <a:off x="24" y="3230"/>
              <a:ext cx="5736" cy="2179"/>
              <a:chOff x="24" y="1872"/>
              <a:chExt cx="5736" cy="2179"/>
            </a:xfrm>
          </p:grpSpPr>
          <p:pic>
            <p:nvPicPr>
              <p:cNvPr id="15387" name="Picture 4" descr="IBT_best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8" y="1872"/>
                <a:ext cx="2902" cy="2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88" name="Picture 5" descr="gen_bound_curve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" y="1872"/>
                <a:ext cx="2904" cy="2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385" name="Text Box 6"/>
            <p:cNvSpPr txBox="1">
              <a:spLocks noChangeArrowheads="1"/>
            </p:cNvSpPr>
            <p:nvPr/>
          </p:nvSpPr>
          <p:spPr bwMode="auto">
            <a:xfrm>
              <a:off x="1152" y="4320"/>
              <a:ext cx="91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TW" sz="2400">
                  <a:solidFill>
                    <a:schemeClr val="accent2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</a:t>
              </a:r>
              <a:r>
                <a:rPr lang="en-US" altLang="zh-TW" sz="2400" baseline="-25000">
                  <a:solidFill>
                    <a:schemeClr val="accent2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opt</a:t>
              </a:r>
              <a:r>
                <a:rPr lang="en-US" altLang="zh-TW" sz="2400">
                  <a:solidFill>
                    <a:schemeClr val="accent2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=0.2</a:t>
              </a:r>
              <a:endParaRPr lang="en-US" sz="2400">
                <a:solidFill>
                  <a:schemeClr val="accent2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386" name="Line 7"/>
            <p:cNvSpPr>
              <a:spLocks noChangeShapeType="1"/>
            </p:cNvSpPr>
            <p:nvPr/>
          </p:nvSpPr>
          <p:spPr bwMode="auto">
            <a:xfrm flipH="1" flipV="1">
              <a:off x="1104" y="3984"/>
              <a:ext cx="240" cy="336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38100" y="2971800"/>
            <a:ext cx="9105900" cy="3459163"/>
            <a:chOff x="24" y="1872"/>
            <a:chExt cx="5736" cy="2179"/>
          </a:xfrm>
        </p:grpSpPr>
        <p:grpSp>
          <p:nvGrpSpPr>
            <p:cNvPr id="15379" name="Group 9"/>
            <p:cNvGrpSpPr>
              <a:grpSpLocks/>
            </p:cNvGrpSpPr>
            <p:nvPr/>
          </p:nvGrpSpPr>
          <p:grpSpPr bwMode="auto">
            <a:xfrm>
              <a:off x="24" y="1872"/>
              <a:ext cx="5736" cy="2179"/>
              <a:chOff x="24" y="1872"/>
              <a:chExt cx="5736" cy="2179"/>
            </a:xfrm>
          </p:grpSpPr>
          <p:pic>
            <p:nvPicPr>
              <p:cNvPr id="15382" name="Picture 10" descr="gen_bound_curve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" y="1872"/>
                <a:ext cx="2904" cy="2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83" name="Picture 11" descr="cross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8" y="1872"/>
                <a:ext cx="2902" cy="2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380" name="Text Box 12"/>
            <p:cNvSpPr txBox="1">
              <a:spLocks noChangeArrowheads="1"/>
            </p:cNvSpPr>
            <p:nvPr/>
          </p:nvSpPr>
          <p:spPr bwMode="auto">
            <a:xfrm>
              <a:off x="816" y="2832"/>
              <a:ext cx="96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TW" sz="2400">
                  <a:solidFill>
                    <a:schemeClr val="accent2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</a:t>
              </a:r>
              <a:r>
                <a:rPr lang="en-US" altLang="zh-TW" sz="2400" baseline="-25000">
                  <a:solidFill>
                    <a:schemeClr val="accent2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opt</a:t>
              </a:r>
              <a:r>
                <a:rPr lang="en-US" altLang="zh-TW" sz="2400">
                  <a:solidFill>
                    <a:schemeClr val="accent2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=0.1</a:t>
              </a:r>
              <a:endParaRPr lang="en-US" sz="2400">
                <a:solidFill>
                  <a:schemeClr val="accent2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381" name="Line 13"/>
            <p:cNvSpPr>
              <a:spLocks noChangeShapeType="1"/>
            </p:cNvSpPr>
            <p:nvPr/>
          </p:nvSpPr>
          <p:spPr bwMode="auto">
            <a:xfrm flipH="1" flipV="1">
              <a:off x="576" y="2592"/>
              <a:ext cx="336" cy="336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38100" y="2971800"/>
            <a:ext cx="9105900" cy="3459163"/>
            <a:chOff x="0" y="3360"/>
            <a:chExt cx="5736" cy="2179"/>
          </a:xfrm>
        </p:grpSpPr>
        <p:grpSp>
          <p:nvGrpSpPr>
            <p:cNvPr id="15374" name="Group 15"/>
            <p:cNvGrpSpPr>
              <a:grpSpLocks/>
            </p:cNvGrpSpPr>
            <p:nvPr/>
          </p:nvGrpSpPr>
          <p:grpSpPr bwMode="auto">
            <a:xfrm>
              <a:off x="0" y="3360"/>
              <a:ext cx="5736" cy="2179"/>
              <a:chOff x="24" y="1872"/>
              <a:chExt cx="5736" cy="2179"/>
            </a:xfrm>
          </p:grpSpPr>
          <p:pic>
            <p:nvPicPr>
              <p:cNvPr id="15377" name="Picture 16" descr="gen_bound_curve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" y="1872"/>
                <a:ext cx="2904" cy="21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378" name="Picture 17" descr="LI_best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8" y="1872"/>
                <a:ext cx="2902" cy="2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375" name="Text Box 18"/>
            <p:cNvSpPr txBox="1">
              <a:spLocks noChangeArrowheads="1"/>
            </p:cNvSpPr>
            <p:nvPr/>
          </p:nvSpPr>
          <p:spPr bwMode="auto">
            <a:xfrm>
              <a:off x="912" y="4320"/>
              <a:ext cx="72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TW" sz="2400">
                  <a:solidFill>
                    <a:schemeClr val="accent2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  <a:sym typeface="Symbol" pitchFamily="18" charset="2"/>
                </a:rPr>
                <a:t></a:t>
              </a:r>
              <a:r>
                <a:rPr lang="en-US" altLang="zh-TW" sz="2400" baseline="-25000">
                  <a:solidFill>
                    <a:schemeClr val="accent2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opt</a:t>
              </a:r>
              <a:r>
                <a:rPr lang="en-US" altLang="zh-TW" sz="2400">
                  <a:solidFill>
                    <a:schemeClr val="accent2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=0</a:t>
              </a:r>
              <a:endParaRPr lang="en-US" sz="2400">
                <a:solidFill>
                  <a:schemeClr val="accent2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376" name="Line 19"/>
            <p:cNvSpPr>
              <a:spLocks noChangeShapeType="1"/>
            </p:cNvSpPr>
            <p:nvPr/>
          </p:nvSpPr>
          <p:spPr bwMode="auto">
            <a:xfrm flipH="1" flipV="1">
              <a:off x="672" y="3888"/>
              <a:ext cx="336" cy="528"/>
            </a:xfrm>
            <a:prstGeom prst="line">
              <a:avLst/>
            </a:prstGeom>
            <a:noFill/>
            <a:ln w="9525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66" name="Rectangle 2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L+I</a:t>
            </a:r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zh-TW" dirty="0" err="1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vs</a:t>
            </a:r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 IBT </a:t>
            </a:r>
          </a:p>
        </p:txBody>
      </p:sp>
      <p:sp>
        <p:nvSpPr>
          <p:cNvPr id="15367" name="Rectangle 21"/>
          <p:cNvSpPr>
            <a:spLocks noChangeArrowheads="1"/>
          </p:cNvSpPr>
          <p:nvPr/>
        </p:nvSpPr>
        <p:spPr bwMode="auto">
          <a:xfrm>
            <a:off x="838200" y="1371600"/>
            <a:ext cx="7620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Local 	      	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≤ 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</a:t>
            </a:r>
            <a:r>
              <a:rPr lang="en-US" altLang="zh-TW" baseline="-25000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opt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+ </a:t>
            </a:r>
            <a:r>
              <a:rPr lang="en-US" altLang="zh-TW" sz="2800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d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log 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+ log 1/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 ) / 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m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altLang="zh-TW" sz="2800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US" altLang="zh-TW" sz="2400" baseline="30000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1/2</a:t>
            </a:r>
          </a:p>
        </p:txBody>
      </p:sp>
      <p:sp>
        <p:nvSpPr>
          <p:cNvPr id="15368" name="Rectangle 22"/>
          <p:cNvSpPr>
            <a:spLocks noChangeArrowheads="1"/>
          </p:cNvSpPr>
          <p:nvPr/>
        </p:nvSpPr>
        <p:spPr bwMode="auto">
          <a:xfrm>
            <a:off x="838200" y="1828800"/>
            <a:ext cx="8305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Global	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≤ 0 + </a:t>
            </a:r>
            <a:r>
              <a:rPr lang="en-US" altLang="zh-TW" sz="2800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( 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cd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log 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+ 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c</a:t>
            </a:r>
            <a:r>
              <a:rPr lang="en-US" altLang="zh-TW" baseline="30000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d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+  log 1/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 ) / 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m</a:t>
            </a:r>
            <a:r>
              <a:rPr lang="en-US" altLang="zh-TW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</a:t>
            </a:r>
            <a:r>
              <a:rPr lang="en-US" altLang="zh-TW" sz="2800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en-US" altLang="zh-TW" sz="2400" baseline="30000">
                <a:solidFill>
                  <a:srgbClr val="969696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1/2</a:t>
            </a:r>
          </a:p>
        </p:txBody>
      </p:sp>
      <p:grpSp>
        <p:nvGrpSpPr>
          <p:cNvPr id="15369" name="Group 23"/>
          <p:cNvGrpSpPr>
            <a:grpSpLocks/>
          </p:cNvGrpSpPr>
          <p:nvPr/>
        </p:nvGrpSpPr>
        <p:grpSpPr bwMode="auto">
          <a:xfrm>
            <a:off x="1371600" y="2895600"/>
            <a:ext cx="6705600" cy="304800"/>
            <a:chOff x="864" y="1824"/>
            <a:chExt cx="4224" cy="192"/>
          </a:xfrm>
        </p:grpSpPr>
        <p:sp>
          <p:nvSpPr>
            <p:cNvPr id="15372" name="Rectangle 24"/>
            <p:cNvSpPr>
              <a:spLocks noChangeArrowheads="1"/>
            </p:cNvSpPr>
            <p:nvPr/>
          </p:nvSpPr>
          <p:spPr bwMode="auto">
            <a:xfrm>
              <a:off x="864" y="1824"/>
              <a:ext cx="1296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b="1" dirty="0">
                  <a:latin typeface="+mj-lt"/>
                  <a:cs typeface="Times New Roman" pitchFamily="18" charset="0"/>
                </a:rPr>
                <a:t>Bounds</a:t>
              </a:r>
            </a:p>
          </p:txBody>
        </p:sp>
        <p:sp>
          <p:nvSpPr>
            <p:cNvPr id="15373" name="Rectangle 25"/>
            <p:cNvSpPr>
              <a:spLocks noChangeArrowheads="1"/>
            </p:cNvSpPr>
            <p:nvPr/>
          </p:nvSpPr>
          <p:spPr bwMode="auto">
            <a:xfrm>
              <a:off x="3600" y="1824"/>
              <a:ext cx="1488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2000" b="1" dirty="0">
                  <a:latin typeface="+mj-lt"/>
                </a:rPr>
                <a:t>Simulated Data</a:t>
              </a:r>
            </a:p>
          </p:txBody>
        </p:sp>
      </p:grpSp>
      <p:sp>
        <p:nvSpPr>
          <p:cNvPr id="729114" name="Text Box 26"/>
          <p:cNvSpPr txBox="1">
            <a:spLocks noChangeArrowheads="1"/>
          </p:cNvSpPr>
          <p:nvPr/>
        </p:nvSpPr>
        <p:spPr bwMode="auto">
          <a:xfrm>
            <a:off x="4572000" y="381000"/>
            <a:ext cx="4267200" cy="1016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TW" sz="2000">
                <a:solidFill>
                  <a:srgbClr val="0000FF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L+I</a:t>
            </a:r>
            <a:r>
              <a:rPr lang="en-US" altLang="zh-TW" sz="200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vs. </a:t>
            </a:r>
            <a:r>
              <a:rPr lang="en-US" altLang="zh-TW" sz="2000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IBT</a:t>
            </a:r>
            <a:r>
              <a:rPr lang="en-US" altLang="zh-TW" sz="200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en-US" altLang="zh-TW" sz="2000">
                <a:solidFill>
                  <a:srgbClr val="008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the more identifiable individual problems are,</a:t>
            </a:r>
            <a:r>
              <a:rPr lang="en-US" altLang="zh-TW" sz="200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the better overall performance is with </a:t>
            </a:r>
            <a:r>
              <a:rPr lang="en-US" altLang="zh-TW" sz="2000">
                <a:solidFill>
                  <a:srgbClr val="0066FF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L+I</a:t>
            </a:r>
          </a:p>
        </p:txBody>
      </p:sp>
      <p:sp>
        <p:nvSpPr>
          <p:cNvPr id="729116" name="AutoShape 28"/>
          <p:cNvSpPr>
            <a:spLocks noChangeArrowheads="1"/>
          </p:cNvSpPr>
          <p:nvPr/>
        </p:nvSpPr>
        <p:spPr bwMode="auto">
          <a:xfrm>
            <a:off x="228600" y="2286000"/>
            <a:ext cx="1752600" cy="838200"/>
          </a:xfrm>
          <a:prstGeom prst="wedgeRoundRectCallout">
            <a:avLst>
              <a:gd name="adj1" fmla="val 49093"/>
              <a:gd name="adj2" fmla="val 189204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600">
                <a:latin typeface="Tahoma" pitchFamily="34" charset="0"/>
              </a:rPr>
              <a:t>Indication for hardness of problem</a:t>
            </a: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 rot="16200000">
            <a:off x="3429000" y="4343400"/>
            <a:ext cx="2362200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2000" b="1" dirty="0" smtClean="0">
                <a:latin typeface="+mj-lt"/>
              </a:rPr>
              <a:t>Accuracy</a:t>
            </a:r>
            <a:endParaRPr lang="en-US" sz="2000" b="1" dirty="0">
              <a:latin typeface="+mj-lt"/>
            </a:endParaRPr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 rot="16200000">
            <a:off x="-800100" y="4457699"/>
            <a:ext cx="2362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2000" b="1" dirty="0" smtClean="0">
                <a:latin typeface="+mj-lt"/>
              </a:rPr>
              <a:t>Accuracy</a:t>
            </a:r>
            <a:endParaRPr lang="en-US" sz="2000" b="1" dirty="0">
              <a:latin typeface="+mj-lt"/>
            </a:endParaRPr>
          </a:p>
        </p:txBody>
      </p:sp>
      <p:sp>
        <p:nvSpPr>
          <p:cNvPr id="32" name="Rectangle 25"/>
          <p:cNvSpPr>
            <a:spLocks noChangeArrowheads="1"/>
          </p:cNvSpPr>
          <p:nvPr/>
        </p:nvSpPr>
        <p:spPr bwMode="auto">
          <a:xfrm>
            <a:off x="1005114" y="6096000"/>
            <a:ext cx="2362200" cy="50074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2000" b="1" dirty="0" smtClean="0">
                <a:latin typeface="+mj-lt"/>
              </a:rPr>
              <a:t># of Examples</a:t>
            </a:r>
            <a:endParaRPr lang="en-US" sz="2000" b="1" dirty="0">
              <a:latin typeface="+mj-lt"/>
            </a:endParaRPr>
          </a:p>
        </p:txBody>
      </p:sp>
      <p:sp>
        <p:nvSpPr>
          <p:cNvPr id="33" name="Rectangle 25"/>
          <p:cNvSpPr>
            <a:spLocks noChangeArrowheads="1"/>
          </p:cNvSpPr>
          <p:nvPr/>
        </p:nvSpPr>
        <p:spPr bwMode="auto">
          <a:xfrm>
            <a:off x="5791200" y="6291942"/>
            <a:ext cx="2362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sz="2000" b="1" dirty="0" smtClean="0">
                <a:latin typeface="+mj-lt"/>
              </a:rPr>
              <a:t># of Examples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29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9114" grpId="0" animBg="1" autoUpdateAnimBg="0"/>
      <p:bldP spid="729116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E2FF2B64-8ADA-4287-86DC-210D7A969FE3}" type="slidenum">
              <a:rPr lang="en-US" altLang="zh-TW">
                <a:cs typeface="Arial Unicode MS" pitchFamily="34" charset="-128"/>
              </a:rPr>
              <a:pPr eaLnBrk="1" hangingPunct="1"/>
              <a:t>13</a:t>
            </a:fld>
            <a:endParaRPr lang="en-US" altLang="zh-TW">
              <a:cs typeface="Arial Unicode MS" pitchFamily="34" charset="-128"/>
            </a:endParaRPr>
          </a:p>
        </p:txBody>
      </p:sp>
      <p:grpSp>
        <p:nvGrpSpPr>
          <p:cNvPr id="16387" name="Group 2"/>
          <p:cNvGrpSpPr>
            <a:grpSpLocks/>
          </p:cNvGrpSpPr>
          <p:nvPr/>
        </p:nvGrpSpPr>
        <p:grpSpPr bwMode="auto">
          <a:xfrm>
            <a:off x="742950" y="1371600"/>
            <a:ext cx="5926138" cy="4572000"/>
            <a:chOff x="468" y="864"/>
            <a:chExt cx="3733" cy="2880"/>
          </a:xfrm>
        </p:grpSpPr>
        <p:pic>
          <p:nvPicPr>
            <p:cNvPr id="16398" name="Picture 3" descr="SR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" y="864"/>
              <a:ext cx="3733" cy="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9" name="Rectangle 4"/>
            <p:cNvSpPr>
              <a:spLocks noChangeArrowheads="1"/>
            </p:cNvSpPr>
            <p:nvPr/>
          </p:nvSpPr>
          <p:spPr bwMode="auto">
            <a:xfrm>
              <a:off x="1488" y="3552"/>
              <a:ext cx="1920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</p:grpSp>
      <p:sp>
        <p:nvSpPr>
          <p:cNvPr id="16388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Relative Merits: SRL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1295400" y="5715000"/>
            <a:ext cx="5105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400" b="1" dirty="0">
                <a:solidFill>
                  <a:srgbClr val="80008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Difficulty of the learning problem</a:t>
            </a:r>
            <a:br>
              <a:rPr lang="en-US" altLang="zh-TW" sz="2400" b="1" dirty="0">
                <a:solidFill>
                  <a:srgbClr val="80008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</a:br>
            <a:r>
              <a:rPr lang="en-US" altLang="zh-TW" sz="2400" b="1" dirty="0">
                <a:solidFill>
                  <a:srgbClr val="80008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(# features)</a:t>
            </a:r>
          </a:p>
        </p:txBody>
      </p:sp>
      <p:grpSp>
        <p:nvGrpSpPr>
          <p:cNvPr id="16390" name="Group 7"/>
          <p:cNvGrpSpPr>
            <a:grpSpLocks/>
          </p:cNvGrpSpPr>
          <p:nvPr/>
        </p:nvGrpSpPr>
        <p:grpSpPr bwMode="auto">
          <a:xfrm>
            <a:off x="5467350" y="1828800"/>
            <a:ext cx="3448050" cy="1531938"/>
            <a:chOff x="3444" y="1152"/>
            <a:chExt cx="2172" cy="965"/>
          </a:xfrm>
        </p:grpSpPr>
        <p:sp>
          <p:nvSpPr>
            <p:cNvPr id="16396" name="Oval 8"/>
            <p:cNvSpPr>
              <a:spLocks noChangeArrowheads="1"/>
            </p:cNvSpPr>
            <p:nvPr/>
          </p:nvSpPr>
          <p:spPr bwMode="auto">
            <a:xfrm>
              <a:off x="3444" y="1152"/>
              <a:ext cx="384" cy="624"/>
            </a:xfrm>
            <a:prstGeom prst="ellips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  <p:sp>
          <p:nvSpPr>
            <p:cNvPr id="16397" name="AutoShape 9"/>
            <p:cNvSpPr>
              <a:spLocks/>
            </p:cNvSpPr>
            <p:nvPr/>
          </p:nvSpPr>
          <p:spPr bwMode="auto">
            <a:xfrm>
              <a:off x="4032" y="1632"/>
              <a:ext cx="1584" cy="485"/>
            </a:xfrm>
            <a:prstGeom prst="callout1">
              <a:avLst>
                <a:gd name="adj1" fmla="val 14847"/>
                <a:gd name="adj2" fmla="val -3032"/>
                <a:gd name="adj3" fmla="val -33815"/>
                <a:gd name="adj4" fmla="val -1313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r>
                <a:rPr lang="en-US" altLang="zh-TW" sz="2000" b="1" dirty="0">
                  <a:solidFill>
                    <a:srgbClr val="0033CC"/>
                  </a:solidFill>
                  <a:latin typeface="+mj-lt"/>
                  <a:ea typeface="Arial Unicode MS" pitchFamily="34" charset="-128"/>
                  <a:cs typeface="Arial Unicode MS" pitchFamily="34" charset="-128"/>
                </a:rPr>
                <a:t>L+I </a:t>
              </a:r>
              <a:r>
                <a:rPr lang="en-US" altLang="zh-TW" sz="2000" b="1" dirty="0">
                  <a:latin typeface="+mj-lt"/>
                  <a:ea typeface="Arial Unicode MS" pitchFamily="34" charset="-128"/>
                  <a:cs typeface="Arial Unicode MS" pitchFamily="34" charset="-128"/>
                </a:rPr>
                <a:t>is better.</a:t>
              </a:r>
            </a:p>
            <a:p>
              <a:endParaRPr lang="en-US" altLang="zh-TW" sz="2000" b="1" dirty="0">
                <a:latin typeface="+mj-lt"/>
                <a:ea typeface="Arial Unicode MS" pitchFamily="34" charset="-128"/>
                <a:cs typeface="Arial Unicode MS" pitchFamily="34" charset="-128"/>
              </a:endParaRPr>
            </a:p>
            <a:p>
              <a:r>
                <a:rPr lang="en-US" altLang="zh-TW" sz="2000" b="1" dirty="0">
                  <a:latin typeface="+mj-lt"/>
                  <a:ea typeface="Arial Unicode MS" pitchFamily="34" charset="-128"/>
                  <a:cs typeface="Arial Unicode MS" pitchFamily="34" charset="-128"/>
                </a:rPr>
                <a:t>When  the problem is artificially made harder, the tradeoff is clearer. </a:t>
              </a:r>
            </a:p>
          </p:txBody>
        </p:sp>
      </p:grpSp>
      <p:sp>
        <p:nvSpPr>
          <p:cNvPr id="16391" name="Line 10"/>
          <p:cNvSpPr>
            <a:spLocks noChangeShapeType="1"/>
          </p:cNvSpPr>
          <p:nvPr/>
        </p:nvSpPr>
        <p:spPr bwMode="auto">
          <a:xfrm flipH="1" flipV="1">
            <a:off x="6248400" y="56388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2" name="Text Box 11"/>
          <p:cNvSpPr txBox="1">
            <a:spLocks noChangeArrowheads="1"/>
          </p:cNvSpPr>
          <p:nvPr/>
        </p:nvSpPr>
        <p:spPr bwMode="auto">
          <a:xfrm>
            <a:off x="6400800" y="5943600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>
                <a:latin typeface="+mj-lt"/>
              </a:rPr>
              <a:t>easy</a:t>
            </a:r>
          </a:p>
        </p:txBody>
      </p:sp>
      <p:sp>
        <p:nvSpPr>
          <p:cNvPr id="16393" name="Text Box 12"/>
          <p:cNvSpPr txBox="1">
            <a:spLocks noChangeArrowheads="1"/>
          </p:cNvSpPr>
          <p:nvPr/>
        </p:nvSpPr>
        <p:spPr bwMode="auto">
          <a:xfrm>
            <a:off x="0" y="5943600"/>
            <a:ext cx="1066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>
                <a:latin typeface="+mj-lt"/>
              </a:rPr>
              <a:t>hard</a:t>
            </a:r>
          </a:p>
        </p:txBody>
      </p:sp>
      <p:sp>
        <p:nvSpPr>
          <p:cNvPr id="16394" name="Line 13"/>
          <p:cNvSpPr>
            <a:spLocks noChangeShapeType="1"/>
          </p:cNvSpPr>
          <p:nvPr/>
        </p:nvSpPr>
        <p:spPr bwMode="auto">
          <a:xfrm flipV="1">
            <a:off x="990600" y="56388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1150" name="Text Box 14"/>
          <p:cNvSpPr txBox="1">
            <a:spLocks noChangeArrowheads="1"/>
          </p:cNvSpPr>
          <p:nvPr/>
        </p:nvSpPr>
        <p:spPr bwMode="auto">
          <a:xfrm>
            <a:off x="4648200" y="228600"/>
            <a:ext cx="4267200" cy="101600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zh-TW" sz="2000" dirty="0">
                <a:solidFill>
                  <a:srgbClr val="0000FF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In some cases problems are hard due to lack of training data.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zh-TW" sz="2000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Semi-supervised learning</a:t>
            </a:r>
            <a:r>
              <a:rPr lang="en-US" altLang="zh-TW" sz="2000" dirty="0">
                <a:solidFill>
                  <a:srgbClr val="0000FF"/>
                </a:solidFill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en-US" altLang="zh-TW" sz="2000" dirty="0">
              <a:solidFill>
                <a:srgbClr val="0066FF"/>
              </a:solidFill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3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115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0834AA5A-C547-458D-B1B9-3307E388BE0D}" type="slidenum">
              <a:rPr lang="en-US" altLang="zh-TW">
                <a:cs typeface="Arial Unicode MS" pitchFamily="34" charset="-128"/>
              </a:rPr>
              <a:pPr eaLnBrk="1" hangingPunct="1"/>
              <a:t>14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160770" name="AutoShape 2"/>
          <p:cNvSpPr>
            <a:spLocks noChangeArrowheads="1"/>
          </p:cNvSpPr>
          <p:nvPr/>
        </p:nvSpPr>
        <p:spPr bwMode="auto">
          <a:xfrm>
            <a:off x="1676400" y="889000"/>
            <a:ext cx="2819400" cy="304800"/>
          </a:xfrm>
          <a:prstGeom prst="wedgeRectCallout">
            <a:avLst>
              <a:gd name="adj1" fmla="val 27986"/>
              <a:gd name="adj2" fmla="val 210940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>
                <a:solidFill>
                  <a:srgbClr val="0033CC"/>
                </a:solidFill>
              </a:rPr>
              <a:t>Decompose Model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12738"/>
            <a:ext cx="7916863" cy="677862"/>
          </a:xfrm>
        </p:spPr>
        <p:txBody>
          <a:bodyPr/>
          <a:lstStyle/>
          <a:p>
            <a:r>
              <a:rPr lang="en-US" altLang="zh-TW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Training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Constrained Conditional Models (II)</a:t>
            </a:r>
          </a:p>
        </p:txBody>
      </p:sp>
      <p:sp>
        <p:nvSpPr>
          <p:cNvPr id="160772" name="Rectangle 4"/>
          <p:cNvSpPr>
            <a:spLocks noChangeArrowheads="1"/>
          </p:cNvSpPr>
          <p:nvPr/>
        </p:nvSpPr>
        <p:spPr bwMode="auto">
          <a:xfrm>
            <a:off x="533400" y="1143000"/>
            <a:ext cx="7772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zh-TW" sz="2400" b="1">
              <a:solidFill>
                <a:schemeClr val="hlink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741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409700"/>
            <a:ext cx="5305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077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8600" y="2771775"/>
            <a:ext cx="8458200" cy="4114800"/>
          </a:xfrm>
          <a:noFill/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Learning model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Independently of the constraints (L+I)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Jointly, in the presence of the constraints (IBT)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Decomposed to simpler models</a:t>
            </a:r>
          </a:p>
          <a:p>
            <a:pPr marL="533400" indent="-533400">
              <a:lnSpc>
                <a:spcPct val="90000"/>
              </a:lnSpc>
            </a:pPr>
            <a:r>
              <a:rPr lang="en-US" sz="2000" dirty="0" smtClean="0"/>
              <a:t>Local Models (trained independently) 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u="sng" dirty="0" smtClean="0"/>
              <a:t>vs.</a:t>
            </a:r>
            <a:r>
              <a:rPr lang="en-US" sz="2000" dirty="0" smtClean="0"/>
              <a:t>  </a:t>
            </a:r>
            <a:r>
              <a:rPr lang="en-US" sz="2000" dirty="0" smtClean="0">
                <a:solidFill>
                  <a:srgbClr val="360EE2"/>
                </a:solidFill>
              </a:rPr>
              <a:t>Structured Models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In many cases,  structured models might be better due to expressivity</a:t>
            </a:r>
          </a:p>
          <a:p>
            <a:pPr marL="533400" indent="-533400"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But, what if we use constraints?</a:t>
            </a:r>
          </a:p>
          <a:p>
            <a:pPr marL="533400" indent="-533400">
              <a:lnSpc>
                <a:spcPct val="90000"/>
              </a:lnSpc>
            </a:pPr>
            <a:r>
              <a:rPr lang="en-US" sz="2000" dirty="0" smtClean="0"/>
              <a:t>Local Models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en-US" sz="2000" dirty="0" smtClean="0"/>
              <a:t>+ </a:t>
            </a:r>
            <a:r>
              <a:rPr lang="en-US" sz="2000" dirty="0" smtClean="0">
                <a:solidFill>
                  <a:srgbClr val="FF0000"/>
                </a:solidFill>
              </a:rPr>
              <a:t>Constraints</a:t>
            </a:r>
            <a:r>
              <a:rPr lang="en-US" sz="2000" dirty="0" smtClean="0"/>
              <a:t>     </a:t>
            </a:r>
            <a:r>
              <a:rPr lang="en-US" sz="2000" u="sng" dirty="0" smtClean="0"/>
              <a:t>vs.</a:t>
            </a:r>
            <a:r>
              <a:rPr lang="en-US" sz="2000" dirty="0" smtClean="0"/>
              <a:t>            </a:t>
            </a:r>
            <a:r>
              <a:rPr lang="en-US" sz="2000" dirty="0" smtClean="0">
                <a:solidFill>
                  <a:srgbClr val="360EE2"/>
                </a:solidFill>
              </a:rPr>
              <a:t>Structured Models </a:t>
            </a:r>
            <a:r>
              <a:rPr lang="en-US" sz="2000" dirty="0" smtClean="0"/>
              <a:t>+ </a:t>
            </a:r>
            <a:r>
              <a:rPr lang="en-US" sz="2000" dirty="0" smtClean="0">
                <a:solidFill>
                  <a:srgbClr val="FF0000"/>
                </a:solidFill>
              </a:rPr>
              <a:t>Constraints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Hard to tell: Constraints are expressive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For tractability reasons, structured models have less expressivity than what’s possible with constraints; L+I could be better then, and easier to learn.</a:t>
            </a:r>
          </a:p>
        </p:txBody>
      </p:sp>
      <p:sp>
        <p:nvSpPr>
          <p:cNvPr id="160775" name="Line 7"/>
          <p:cNvSpPr>
            <a:spLocks noChangeShapeType="1"/>
          </p:cNvSpPr>
          <p:nvPr/>
        </p:nvSpPr>
        <p:spPr bwMode="auto">
          <a:xfrm>
            <a:off x="3048000" y="1666875"/>
            <a:ext cx="16764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776" name="Line 8"/>
          <p:cNvSpPr>
            <a:spLocks noChangeShapeType="1"/>
          </p:cNvSpPr>
          <p:nvPr/>
        </p:nvSpPr>
        <p:spPr bwMode="auto">
          <a:xfrm>
            <a:off x="3048000" y="2514600"/>
            <a:ext cx="419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777" name="AutoShape 9"/>
          <p:cNvSpPr>
            <a:spLocks noChangeArrowheads="1"/>
          </p:cNvSpPr>
          <p:nvPr/>
        </p:nvSpPr>
        <p:spPr bwMode="auto">
          <a:xfrm>
            <a:off x="4648200" y="2743200"/>
            <a:ext cx="4343400" cy="381000"/>
          </a:xfrm>
          <a:prstGeom prst="wedgeRectCallout">
            <a:avLst>
              <a:gd name="adj1" fmla="val -34065"/>
              <a:gd name="adj2" fmla="val -108333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Decompose Model from constraints</a:t>
            </a:r>
          </a:p>
        </p:txBody>
      </p:sp>
      <p:sp>
        <p:nvSpPr>
          <p:cNvPr id="160778" name="Line 10"/>
          <p:cNvSpPr>
            <a:spLocks noChangeShapeType="1"/>
          </p:cNvSpPr>
          <p:nvPr/>
        </p:nvSpPr>
        <p:spPr bwMode="auto">
          <a:xfrm flipV="1">
            <a:off x="5410200" y="2057400"/>
            <a:ext cx="2286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779" name="Line 11"/>
          <p:cNvSpPr>
            <a:spLocks noChangeShapeType="1"/>
          </p:cNvSpPr>
          <p:nvPr/>
        </p:nvSpPr>
        <p:spPr bwMode="auto">
          <a:xfrm flipH="1" flipV="1">
            <a:off x="4267200" y="2133600"/>
            <a:ext cx="1143000" cy="352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780" name="Line 12"/>
          <p:cNvSpPr>
            <a:spLocks noChangeShapeType="1"/>
          </p:cNvSpPr>
          <p:nvPr/>
        </p:nvSpPr>
        <p:spPr bwMode="auto">
          <a:xfrm rot="19980297" flipV="1">
            <a:off x="3790950" y="1185863"/>
            <a:ext cx="228600" cy="4572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781" name="Line 13"/>
          <p:cNvSpPr>
            <a:spLocks noChangeShapeType="1"/>
          </p:cNvSpPr>
          <p:nvPr/>
        </p:nvSpPr>
        <p:spPr bwMode="auto">
          <a:xfrm rot="842933" flipV="1">
            <a:off x="3979863" y="1179513"/>
            <a:ext cx="209550" cy="484187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782" name="Line 14"/>
          <p:cNvSpPr>
            <a:spLocks noChangeShapeType="1"/>
          </p:cNvSpPr>
          <p:nvPr/>
        </p:nvSpPr>
        <p:spPr bwMode="auto">
          <a:xfrm rot="17730028" flipV="1">
            <a:off x="3619500" y="1219200"/>
            <a:ext cx="228600" cy="4572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783" name="AutoShape 15"/>
          <p:cNvSpPr>
            <a:spLocks noChangeArrowheads="1"/>
          </p:cNvSpPr>
          <p:nvPr/>
        </p:nvSpPr>
        <p:spPr bwMode="auto">
          <a:xfrm>
            <a:off x="47625" y="36830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60784" name="Picture 16" descr="MCj0379175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981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85" name="Picture 17" descr="MCj0379175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048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16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0" grpId="0" animBg="1"/>
      <p:bldP spid="160772" grpId="0" autoUpdateAnimBg="0"/>
      <p:bldP spid="160775" grpId="0" animBg="1"/>
      <p:bldP spid="160776" grpId="0" animBg="1"/>
      <p:bldP spid="160777" grpId="0" animBg="1"/>
      <p:bldP spid="160778" grpId="0" animBg="1"/>
      <p:bldP spid="160779" grpId="0" animBg="1"/>
      <p:bldP spid="160780" grpId="0" animBg="1"/>
      <p:bldP spid="160781" grpId="0" animBg="1"/>
      <p:bldP spid="160782" grpId="0" animBg="1"/>
      <p:bldP spid="16078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8BFA3E7E-C46D-4B1B-824A-585A907FDF98}" type="slidenum">
              <a:rPr lang="en-US" altLang="zh-TW">
                <a:cs typeface="Arial Unicode MS" pitchFamily="34" charset="-128"/>
              </a:rPr>
              <a:pPr eaLnBrk="1" hangingPunct="1"/>
              <a:t>15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1843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Recall: Example 1: Sequence Tagging (HMM/CRF)</a:t>
            </a:r>
          </a:p>
        </p:txBody>
      </p:sp>
      <p:sp>
        <p:nvSpPr>
          <p:cNvPr id="18436" name="TextBox 71"/>
          <p:cNvSpPr txBox="1">
            <a:spLocks noChangeArrowheads="1"/>
          </p:cNvSpPr>
          <p:nvPr/>
        </p:nvSpPr>
        <p:spPr bwMode="auto">
          <a:xfrm>
            <a:off x="1295400" y="1143000"/>
            <a:ext cx="1466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HMM / CRF:</a:t>
            </a:r>
          </a:p>
        </p:txBody>
      </p:sp>
      <p:pic>
        <p:nvPicPr>
          <p:cNvPr id="18437" name="Picture 88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381000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Box 36"/>
          <p:cNvSpPr txBox="1">
            <a:spLocks noChangeArrowheads="1"/>
          </p:cNvSpPr>
          <p:nvPr/>
        </p:nvSpPr>
        <p:spPr bwMode="auto">
          <a:xfrm>
            <a:off x="304800" y="2362200"/>
            <a:ext cx="1249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As an ILP:</a:t>
            </a:r>
          </a:p>
        </p:txBody>
      </p:sp>
      <p:pic>
        <p:nvPicPr>
          <p:cNvPr id="18439" name="Picture 147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75" y="3581400"/>
            <a:ext cx="135255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Box 59"/>
          <p:cNvSpPr txBox="1">
            <a:spLocks noChangeArrowheads="1"/>
          </p:cNvSpPr>
          <p:nvPr/>
        </p:nvSpPr>
        <p:spPr bwMode="auto">
          <a:xfrm>
            <a:off x="5026025" y="3592513"/>
            <a:ext cx="2211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FF0000"/>
                </a:solidFill>
              </a:rPr>
              <a:t>Discrete predictions</a:t>
            </a:r>
          </a:p>
        </p:txBody>
      </p:sp>
      <p:pic>
        <p:nvPicPr>
          <p:cNvPr id="146" name="Picture 145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5386388"/>
            <a:ext cx="3576637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5026025" y="5538788"/>
            <a:ext cx="2582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FF0000"/>
                </a:solidFill>
              </a:rPr>
              <a:t>There must be a verb!</a:t>
            </a:r>
          </a:p>
        </p:txBody>
      </p:sp>
      <p:pic>
        <p:nvPicPr>
          <p:cNvPr id="18443" name="Picture 47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2743200"/>
            <a:ext cx="5572125" cy="97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44" name="Group 48"/>
          <p:cNvGrpSpPr>
            <a:grpSpLocks/>
          </p:cNvGrpSpPr>
          <p:nvPr/>
        </p:nvGrpSpPr>
        <p:grpSpPr bwMode="auto">
          <a:xfrm>
            <a:off x="4343400" y="1143000"/>
            <a:ext cx="4295775" cy="1524000"/>
            <a:chOff x="76200" y="4191000"/>
            <a:chExt cx="5314666" cy="1905000"/>
          </a:xfrm>
        </p:grpSpPr>
        <p:sp>
          <p:nvSpPr>
            <p:cNvPr id="50" name="Oval 49"/>
            <p:cNvSpPr/>
            <p:nvPr/>
          </p:nvSpPr>
          <p:spPr>
            <a:xfrm>
              <a:off x="304028" y="5181204"/>
              <a:ext cx="229792" cy="22820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1000">
                <a:solidFill>
                  <a:srgbClr val="FFFFFF"/>
                </a:solidFill>
                <a:latin typeface="Tempus Sans ITC" pitchFamily="82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1121064" y="4496594"/>
              <a:ext cx="227828" cy="2282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D</a:t>
              </a:r>
            </a:p>
          </p:txBody>
        </p:sp>
        <p:sp>
          <p:nvSpPr>
            <p:cNvPr id="53" name="Oval 52"/>
            <p:cNvSpPr/>
            <p:nvPr/>
          </p:nvSpPr>
          <p:spPr>
            <a:xfrm>
              <a:off x="1121064" y="4953000"/>
              <a:ext cx="227828" cy="2282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55" name="Oval 54"/>
            <p:cNvSpPr/>
            <p:nvPr/>
          </p:nvSpPr>
          <p:spPr>
            <a:xfrm>
              <a:off x="1121064" y="5867798"/>
              <a:ext cx="227828" cy="22820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57" name="Oval 56"/>
            <p:cNvSpPr/>
            <p:nvPr/>
          </p:nvSpPr>
          <p:spPr>
            <a:xfrm>
              <a:off x="1121064" y="5409406"/>
              <a:ext cx="227828" cy="230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58" name="Oval 57"/>
            <p:cNvSpPr/>
            <p:nvPr/>
          </p:nvSpPr>
          <p:spPr>
            <a:xfrm>
              <a:off x="2093260" y="4496594"/>
              <a:ext cx="227828" cy="2282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D</a:t>
              </a:r>
            </a:p>
          </p:txBody>
        </p:sp>
        <p:sp>
          <p:nvSpPr>
            <p:cNvPr id="59" name="Oval 58"/>
            <p:cNvSpPr/>
            <p:nvPr/>
          </p:nvSpPr>
          <p:spPr>
            <a:xfrm>
              <a:off x="2093260" y="4953000"/>
              <a:ext cx="227828" cy="2282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60" name="Oval 59"/>
            <p:cNvSpPr/>
            <p:nvPr/>
          </p:nvSpPr>
          <p:spPr>
            <a:xfrm>
              <a:off x="2093260" y="5867798"/>
              <a:ext cx="227828" cy="22820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61" name="Oval 60"/>
            <p:cNvSpPr/>
            <p:nvPr/>
          </p:nvSpPr>
          <p:spPr>
            <a:xfrm>
              <a:off x="2093260" y="5409406"/>
              <a:ext cx="227828" cy="230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62" name="Oval 61"/>
            <p:cNvSpPr/>
            <p:nvPr/>
          </p:nvSpPr>
          <p:spPr>
            <a:xfrm>
              <a:off x="3063491" y="4496594"/>
              <a:ext cx="229791" cy="2282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D</a:t>
              </a:r>
            </a:p>
          </p:txBody>
        </p:sp>
        <p:sp>
          <p:nvSpPr>
            <p:cNvPr id="63" name="Oval 62"/>
            <p:cNvSpPr/>
            <p:nvPr/>
          </p:nvSpPr>
          <p:spPr>
            <a:xfrm>
              <a:off x="3063491" y="4953000"/>
              <a:ext cx="229791" cy="2282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3063491" y="5867798"/>
              <a:ext cx="229791" cy="22820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65" name="Oval 64"/>
            <p:cNvSpPr/>
            <p:nvPr/>
          </p:nvSpPr>
          <p:spPr>
            <a:xfrm>
              <a:off x="3063491" y="5409406"/>
              <a:ext cx="229791" cy="230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66" name="Oval 65"/>
            <p:cNvSpPr/>
            <p:nvPr/>
          </p:nvSpPr>
          <p:spPr>
            <a:xfrm>
              <a:off x="4035685" y="4496594"/>
              <a:ext cx="227828" cy="2282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D</a:t>
              </a:r>
            </a:p>
          </p:txBody>
        </p:sp>
        <p:sp>
          <p:nvSpPr>
            <p:cNvPr id="67" name="Oval 66"/>
            <p:cNvSpPr/>
            <p:nvPr/>
          </p:nvSpPr>
          <p:spPr>
            <a:xfrm>
              <a:off x="4035685" y="4953000"/>
              <a:ext cx="227828" cy="2282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68" name="Oval 67"/>
            <p:cNvSpPr/>
            <p:nvPr/>
          </p:nvSpPr>
          <p:spPr>
            <a:xfrm>
              <a:off x="4035685" y="5867798"/>
              <a:ext cx="227828" cy="22820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69" name="Oval 68"/>
            <p:cNvSpPr/>
            <p:nvPr/>
          </p:nvSpPr>
          <p:spPr>
            <a:xfrm>
              <a:off x="4035685" y="5409406"/>
              <a:ext cx="227828" cy="230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70" name="Oval 69"/>
            <p:cNvSpPr/>
            <p:nvPr/>
          </p:nvSpPr>
          <p:spPr>
            <a:xfrm>
              <a:off x="5007881" y="4496594"/>
              <a:ext cx="227828" cy="2282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D</a:t>
              </a:r>
            </a:p>
          </p:txBody>
        </p:sp>
        <p:sp>
          <p:nvSpPr>
            <p:cNvPr id="71" name="Oval 70"/>
            <p:cNvSpPr/>
            <p:nvPr/>
          </p:nvSpPr>
          <p:spPr>
            <a:xfrm>
              <a:off x="5007881" y="4953000"/>
              <a:ext cx="227828" cy="2282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N</a:t>
              </a:r>
            </a:p>
          </p:txBody>
        </p:sp>
        <p:sp>
          <p:nvSpPr>
            <p:cNvPr id="72" name="Oval 71"/>
            <p:cNvSpPr/>
            <p:nvPr/>
          </p:nvSpPr>
          <p:spPr>
            <a:xfrm>
              <a:off x="5007881" y="5867798"/>
              <a:ext cx="227828" cy="22820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V</a:t>
              </a:r>
            </a:p>
          </p:txBody>
        </p:sp>
        <p:sp>
          <p:nvSpPr>
            <p:cNvPr id="73" name="Oval 72"/>
            <p:cNvSpPr/>
            <p:nvPr/>
          </p:nvSpPr>
          <p:spPr>
            <a:xfrm>
              <a:off x="5007881" y="5409406"/>
              <a:ext cx="227828" cy="2301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sz="1000">
                  <a:solidFill>
                    <a:schemeClr val="tx1"/>
                  </a:solidFill>
                  <a:latin typeface="Arial" charset="0"/>
                </a:rPr>
                <a:t>A</a:t>
              </a:r>
            </a:p>
          </p:txBody>
        </p:sp>
        <p:cxnSp>
          <p:nvCxnSpPr>
            <p:cNvPr id="74" name="Straight Arrow Connector 73"/>
            <p:cNvCxnSpPr>
              <a:stCxn id="50" idx="6"/>
            </p:cNvCxnSpPr>
            <p:nvPr/>
          </p:nvCxnSpPr>
          <p:spPr>
            <a:xfrm flipV="1">
              <a:off x="533820" y="4609704"/>
              <a:ext cx="587244" cy="68659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>
              <a:stCxn id="50" idx="6"/>
            </p:cNvCxnSpPr>
            <p:nvPr/>
          </p:nvCxnSpPr>
          <p:spPr>
            <a:xfrm flipV="1">
              <a:off x="533820" y="5068094"/>
              <a:ext cx="587244" cy="22820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>
              <a:stCxn id="50" idx="6"/>
            </p:cNvCxnSpPr>
            <p:nvPr/>
          </p:nvCxnSpPr>
          <p:spPr>
            <a:xfrm>
              <a:off x="533820" y="5296298"/>
              <a:ext cx="587244" cy="22820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>
              <a:stCxn id="50" idx="6"/>
            </p:cNvCxnSpPr>
            <p:nvPr/>
          </p:nvCxnSpPr>
          <p:spPr>
            <a:xfrm>
              <a:off x="533820" y="5296298"/>
              <a:ext cx="587244" cy="684609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/>
            <p:nvPr/>
          </p:nvCxnSpPr>
          <p:spPr>
            <a:xfrm>
              <a:off x="1348892" y="4609704"/>
              <a:ext cx="744368" cy="198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1348892" y="4609704"/>
              <a:ext cx="744368" cy="45839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1348892" y="4609704"/>
              <a:ext cx="744368" cy="91479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1348892" y="4609704"/>
              <a:ext cx="744368" cy="137120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2321087" y="4609704"/>
              <a:ext cx="742403" cy="198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2321087" y="4609704"/>
              <a:ext cx="742403" cy="45839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>
              <a:off x="2321087" y="4609704"/>
              <a:ext cx="742403" cy="91479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2321087" y="4609704"/>
              <a:ext cx="742403" cy="137120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3293282" y="4609704"/>
              <a:ext cx="742403" cy="198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3293282" y="4609704"/>
              <a:ext cx="742403" cy="45839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3293282" y="4609704"/>
              <a:ext cx="742403" cy="91479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3293282" y="4609704"/>
              <a:ext cx="742403" cy="137120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>
              <a:off x="4263513" y="4609704"/>
              <a:ext cx="744368" cy="198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>
              <a:off x="4263513" y="4609704"/>
              <a:ext cx="744368" cy="45839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4263513" y="4609704"/>
              <a:ext cx="744368" cy="91479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>
              <a:off x="4263513" y="4609704"/>
              <a:ext cx="744368" cy="137120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V="1">
              <a:off x="1348892" y="4609704"/>
              <a:ext cx="744368" cy="45839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1348892" y="5068094"/>
              <a:ext cx="744368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1348892" y="5068094"/>
              <a:ext cx="744368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>
              <a:off x="1348892" y="5068094"/>
              <a:ext cx="744368" cy="91281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 flipV="1">
              <a:off x="1348892" y="4609704"/>
              <a:ext cx="744368" cy="91479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flipV="1">
              <a:off x="1348892" y="5068094"/>
              <a:ext cx="744368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>
              <a:off x="1348892" y="5524500"/>
              <a:ext cx="744368" cy="198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1348892" y="5524500"/>
              <a:ext cx="744368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flipV="1">
              <a:off x="1348892" y="4609704"/>
              <a:ext cx="744368" cy="137120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 flipV="1">
              <a:off x="1348892" y="5068094"/>
              <a:ext cx="744368" cy="91281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flipV="1">
              <a:off x="1348892" y="5524500"/>
              <a:ext cx="744368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>
              <a:off x="1348892" y="5980906"/>
              <a:ext cx="744368" cy="198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flipV="1">
              <a:off x="2321087" y="4609704"/>
              <a:ext cx="742403" cy="45839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>
              <a:off x="2321087" y="5068094"/>
              <a:ext cx="742403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>
              <a:off x="2321087" y="5068094"/>
              <a:ext cx="742403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>
              <a:off x="2321087" y="5068094"/>
              <a:ext cx="742403" cy="91281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V="1">
              <a:off x="2321087" y="4609704"/>
              <a:ext cx="742403" cy="91479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V="1">
              <a:off x="2321087" y="5068094"/>
              <a:ext cx="742403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2321087" y="5524500"/>
              <a:ext cx="742403" cy="198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2321087" y="5524500"/>
              <a:ext cx="742403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V="1">
              <a:off x="2321087" y="4609704"/>
              <a:ext cx="742403" cy="137120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V="1">
              <a:off x="2321087" y="5068094"/>
              <a:ext cx="742403" cy="91281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V="1">
              <a:off x="2321087" y="5524500"/>
              <a:ext cx="742403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>
              <a:off x="2321087" y="5980906"/>
              <a:ext cx="742403" cy="198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V="1">
              <a:off x="3293282" y="4609704"/>
              <a:ext cx="742403" cy="45839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>
              <a:off x="3293282" y="5068094"/>
              <a:ext cx="742403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3293282" y="5068094"/>
              <a:ext cx="742403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>
              <a:off x="3293282" y="5068094"/>
              <a:ext cx="742403" cy="91281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 flipV="1">
              <a:off x="3293282" y="4609704"/>
              <a:ext cx="742403" cy="91479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/>
            <p:nvPr/>
          </p:nvCxnSpPr>
          <p:spPr>
            <a:xfrm flipV="1">
              <a:off x="3293282" y="5068094"/>
              <a:ext cx="742403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>
              <a:off x="3293282" y="5524500"/>
              <a:ext cx="742403" cy="198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>
              <a:off x="3293282" y="5524500"/>
              <a:ext cx="742403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 flipV="1">
              <a:off x="3293282" y="4609704"/>
              <a:ext cx="742403" cy="137120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 flipV="1">
              <a:off x="3293282" y="5068094"/>
              <a:ext cx="742403" cy="91281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 flipV="1">
              <a:off x="3293282" y="5524500"/>
              <a:ext cx="742403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>
            <a:xfrm>
              <a:off x="3293282" y="5980906"/>
              <a:ext cx="742403" cy="198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/>
            <p:nvPr/>
          </p:nvCxnSpPr>
          <p:spPr>
            <a:xfrm flipV="1">
              <a:off x="4263513" y="4609704"/>
              <a:ext cx="744368" cy="45839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/>
            <p:nvPr/>
          </p:nvCxnSpPr>
          <p:spPr>
            <a:xfrm>
              <a:off x="4263513" y="5068094"/>
              <a:ext cx="744368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2" name="Straight Arrow Connector 131"/>
            <p:cNvCxnSpPr/>
            <p:nvPr/>
          </p:nvCxnSpPr>
          <p:spPr>
            <a:xfrm>
              <a:off x="4263513" y="5068094"/>
              <a:ext cx="744368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3" name="Straight Arrow Connector 132"/>
            <p:cNvCxnSpPr/>
            <p:nvPr/>
          </p:nvCxnSpPr>
          <p:spPr>
            <a:xfrm>
              <a:off x="4263513" y="5068094"/>
              <a:ext cx="744368" cy="91281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 flipV="1">
              <a:off x="4263513" y="4609704"/>
              <a:ext cx="744368" cy="91479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5" name="Straight Arrow Connector 134"/>
            <p:cNvCxnSpPr/>
            <p:nvPr/>
          </p:nvCxnSpPr>
          <p:spPr>
            <a:xfrm flipV="1">
              <a:off x="4263513" y="5068094"/>
              <a:ext cx="744368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6" name="Straight Arrow Connector 135"/>
            <p:cNvCxnSpPr/>
            <p:nvPr/>
          </p:nvCxnSpPr>
          <p:spPr>
            <a:xfrm>
              <a:off x="4263513" y="5524500"/>
              <a:ext cx="744368" cy="198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>
              <a:off x="4263513" y="5524500"/>
              <a:ext cx="744368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flipV="1">
              <a:off x="4263513" y="4609704"/>
              <a:ext cx="744368" cy="137120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9" name="Straight Arrow Connector 138"/>
            <p:cNvCxnSpPr/>
            <p:nvPr/>
          </p:nvCxnSpPr>
          <p:spPr>
            <a:xfrm flipV="1">
              <a:off x="4263513" y="5068094"/>
              <a:ext cx="744368" cy="912813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 flipV="1">
              <a:off x="4263513" y="5524500"/>
              <a:ext cx="744368" cy="45640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/>
            <p:nvPr/>
          </p:nvCxnSpPr>
          <p:spPr>
            <a:xfrm>
              <a:off x="4263513" y="5980906"/>
              <a:ext cx="744368" cy="1985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8539" name="TextBox 141"/>
            <p:cNvSpPr txBox="1">
              <a:spLocks noChangeArrowheads="1"/>
            </p:cNvSpPr>
            <p:nvPr/>
          </p:nvSpPr>
          <p:spPr bwMode="auto">
            <a:xfrm>
              <a:off x="76200" y="4191000"/>
              <a:ext cx="886904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/>
                <a:t>Example:</a:t>
              </a:r>
            </a:p>
          </p:txBody>
        </p:sp>
        <p:sp>
          <p:nvSpPr>
            <p:cNvPr id="18540" name="TextBox 142"/>
            <p:cNvSpPr txBox="1">
              <a:spLocks noChangeArrowheads="1"/>
            </p:cNvSpPr>
            <p:nvPr/>
          </p:nvSpPr>
          <p:spPr bwMode="auto">
            <a:xfrm>
              <a:off x="1035769" y="4191000"/>
              <a:ext cx="446625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/>
                <a:t>the</a:t>
              </a:r>
            </a:p>
          </p:txBody>
        </p:sp>
        <p:sp>
          <p:nvSpPr>
            <p:cNvPr id="18541" name="TextBox 143"/>
            <p:cNvSpPr txBox="1">
              <a:spLocks noChangeArrowheads="1"/>
            </p:cNvSpPr>
            <p:nvPr/>
          </p:nvSpPr>
          <p:spPr bwMode="auto">
            <a:xfrm>
              <a:off x="3949070" y="4191000"/>
              <a:ext cx="446625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/>
                <a:t>the</a:t>
              </a:r>
            </a:p>
          </p:txBody>
        </p:sp>
        <p:sp>
          <p:nvSpPr>
            <p:cNvPr id="18542" name="TextBox 144"/>
            <p:cNvSpPr txBox="1">
              <a:spLocks noChangeArrowheads="1"/>
            </p:cNvSpPr>
            <p:nvPr/>
          </p:nvSpPr>
          <p:spPr bwMode="auto">
            <a:xfrm>
              <a:off x="1965912" y="4191000"/>
              <a:ext cx="535872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/>
                <a:t>man</a:t>
              </a:r>
            </a:p>
          </p:txBody>
        </p:sp>
        <p:sp>
          <p:nvSpPr>
            <p:cNvPr id="18543" name="TextBox 145"/>
            <p:cNvSpPr txBox="1">
              <a:spLocks noChangeArrowheads="1"/>
            </p:cNvSpPr>
            <p:nvPr/>
          </p:nvSpPr>
          <p:spPr bwMode="auto">
            <a:xfrm>
              <a:off x="2947830" y="4191000"/>
              <a:ext cx="510088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/>
                <a:t>saw</a:t>
              </a:r>
            </a:p>
          </p:txBody>
        </p:sp>
        <p:sp>
          <p:nvSpPr>
            <p:cNvPr id="18544" name="TextBox 146"/>
            <p:cNvSpPr txBox="1">
              <a:spLocks noChangeArrowheads="1"/>
            </p:cNvSpPr>
            <p:nvPr/>
          </p:nvSpPr>
          <p:spPr bwMode="auto">
            <a:xfrm>
              <a:off x="4900610" y="4191000"/>
              <a:ext cx="490256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/>
                <a:t>dog</a:t>
              </a:r>
            </a:p>
          </p:txBody>
        </p:sp>
      </p:grpSp>
      <p:pic>
        <p:nvPicPr>
          <p:cNvPr id="18445" name="Picture 141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2928938"/>
            <a:ext cx="2828925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6" name="Picture 141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188" y="4121150"/>
            <a:ext cx="4803775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7" name="TextBox 60"/>
          <p:cNvSpPr txBox="1">
            <a:spLocks noChangeArrowheads="1"/>
          </p:cNvSpPr>
          <p:nvPr/>
        </p:nvSpPr>
        <p:spPr bwMode="auto">
          <a:xfrm>
            <a:off x="6629400" y="4462463"/>
            <a:ext cx="224948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FF0000"/>
                </a:solidFill>
              </a:rPr>
              <a:t>Feature consistency</a:t>
            </a:r>
          </a:p>
        </p:txBody>
      </p:sp>
      <p:sp>
        <p:nvSpPr>
          <p:cNvPr id="144" name="Right Brace 143"/>
          <p:cNvSpPr/>
          <p:nvPr/>
        </p:nvSpPr>
        <p:spPr>
          <a:xfrm>
            <a:off x="6400800" y="4114800"/>
            <a:ext cx="152400" cy="10668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en-US">
              <a:latin typeface="Tempus Sans ITC" pitchFamily="82" charset="0"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1295400" y="5226050"/>
            <a:ext cx="65532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A7377893-AE74-4CB1-B444-642C3EC7C6D5}" type="slidenum">
              <a:rPr lang="en-US" altLang="zh-TW">
                <a:cs typeface="Arial Unicode MS" pitchFamily="34" charset="-128"/>
              </a:rPr>
              <a:pPr eaLnBrk="1" hangingPunct="1"/>
              <a:t>16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Example: CRFs are CCMs  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5344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Consider a common model for sequential inference: HMM/CRF</a:t>
            </a:r>
            <a:r>
              <a:rPr lang="en-US" dirty="0" smtClean="0">
                <a:solidFill>
                  <a:srgbClr val="0033CC"/>
                </a:solidFill>
              </a:rPr>
              <a:t>                                                                        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Inference in this model is done via               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    the  Viterbi Algorithm. </a:t>
            </a:r>
          </a:p>
          <a:p>
            <a:pPr lvl="1">
              <a:lnSpc>
                <a:spcPct val="80000"/>
              </a:lnSpc>
            </a:pPr>
            <a:endParaRPr lang="en-US" dirty="0" smtClean="0"/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Viterbi is a special case of the Linear Programming based Inference.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It is a </a:t>
            </a:r>
            <a:r>
              <a:rPr lang="en-US" dirty="0" smtClean="0">
                <a:solidFill>
                  <a:srgbClr val="FF0000"/>
                </a:solidFill>
              </a:rPr>
              <a:t>shortest path problem</a:t>
            </a:r>
            <a:r>
              <a:rPr lang="en-US" dirty="0" smtClean="0"/>
              <a:t>, which is a LP, with a canonical matrix that is totally </a:t>
            </a:r>
            <a:r>
              <a:rPr lang="en-US" dirty="0" err="1" smtClean="0"/>
              <a:t>unimodular</a:t>
            </a:r>
            <a:r>
              <a:rPr lang="en-US" dirty="0" smtClean="0"/>
              <a:t>. Therefore, you get integrality constraints for free.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One can now incorporate </a:t>
            </a:r>
            <a:r>
              <a:rPr lang="en-US" dirty="0" smtClean="0">
                <a:solidFill>
                  <a:srgbClr val="FF0000"/>
                </a:solidFill>
              </a:rPr>
              <a:t>non-sequential/expressive/declarative</a:t>
            </a:r>
            <a:r>
              <a:rPr lang="en-US" dirty="0" smtClean="0"/>
              <a:t> constraints by modifying this canonical matrix</a:t>
            </a:r>
          </a:p>
          <a:p>
            <a:pPr lvl="2">
              <a:lnSpc>
                <a:spcPct val="80000"/>
              </a:lnSpc>
            </a:pPr>
            <a:r>
              <a:rPr lang="en-US" sz="1800" b="0" dirty="0" smtClean="0">
                <a:solidFill>
                  <a:srgbClr val="FF0000"/>
                </a:solidFill>
              </a:rPr>
              <a:t>No value can appear twice; a specific value must appear at least once; A</a:t>
            </a:r>
            <a:r>
              <a:rPr lang="en-US" sz="1800" b="0" dirty="0" smtClean="0">
                <a:solidFill>
                  <a:srgbClr val="FF0000"/>
                </a:solidFill>
                <a:sym typeface="Wingdings" pitchFamily="2" charset="2"/>
              </a:rPr>
              <a:t>B</a:t>
            </a:r>
            <a:endParaRPr lang="en-US" sz="1800" b="0" dirty="0" smtClean="0">
              <a:solidFill>
                <a:srgbClr val="FF0000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dirty="0" smtClean="0"/>
              <a:t>And, run the inference as an ILP inference</a:t>
            </a:r>
            <a:r>
              <a:rPr lang="en-US" b="1" dirty="0" smtClean="0"/>
              <a:t>.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715000" y="1676400"/>
            <a:ext cx="2971800" cy="1031875"/>
            <a:chOff x="946" y="2015"/>
            <a:chExt cx="3546" cy="1245"/>
          </a:xfrm>
        </p:grpSpPr>
        <p:sp>
          <p:nvSpPr>
            <p:cNvPr id="19529" name="Oval 5"/>
            <p:cNvSpPr>
              <a:spLocks noChangeArrowheads="1"/>
            </p:cNvSpPr>
            <p:nvPr/>
          </p:nvSpPr>
          <p:spPr bwMode="auto">
            <a:xfrm>
              <a:off x="1433" y="2015"/>
              <a:ext cx="355" cy="3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sz="2500" i="1" baseline="-2500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1</a:t>
              </a:r>
            </a:p>
          </p:txBody>
        </p:sp>
        <p:sp>
          <p:nvSpPr>
            <p:cNvPr id="19530" name="Oval 6"/>
            <p:cNvSpPr>
              <a:spLocks noChangeArrowheads="1"/>
            </p:cNvSpPr>
            <p:nvPr/>
          </p:nvSpPr>
          <p:spPr bwMode="auto">
            <a:xfrm>
              <a:off x="2108" y="2016"/>
              <a:ext cx="355" cy="3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sz="2500" i="1" baseline="-2500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2</a:t>
              </a:r>
            </a:p>
          </p:txBody>
        </p:sp>
        <p:sp>
          <p:nvSpPr>
            <p:cNvPr id="19531" name="Oval 7"/>
            <p:cNvSpPr>
              <a:spLocks noChangeArrowheads="1"/>
            </p:cNvSpPr>
            <p:nvPr/>
          </p:nvSpPr>
          <p:spPr bwMode="auto">
            <a:xfrm>
              <a:off x="2784" y="2016"/>
              <a:ext cx="355" cy="3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sz="2500" i="1" baseline="-2500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3</a:t>
              </a:r>
            </a:p>
          </p:txBody>
        </p:sp>
        <p:sp>
          <p:nvSpPr>
            <p:cNvPr id="19532" name="Oval 8"/>
            <p:cNvSpPr>
              <a:spLocks noChangeArrowheads="1"/>
            </p:cNvSpPr>
            <p:nvPr/>
          </p:nvSpPr>
          <p:spPr bwMode="auto">
            <a:xfrm>
              <a:off x="3464" y="2016"/>
              <a:ext cx="354" cy="3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sz="2500" i="1" baseline="-2500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4</a:t>
              </a:r>
            </a:p>
          </p:txBody>
        </p:sp>
        <p:sp>
          <p:nvSpPr>
            <p:cNvPr id="19533" name="Oval 9"/>
            <p:cNvSpPr>
              <a:spLocks noChangeArrowheads="1"/>
            </p:cNvSpPr>
            <p:nvPr/>
          </p:nvSpPr>
          <p:spPr bwMode="auto">
            <a:xfrm>
              <a:off x="4138" y="2016"/>
              <a:ext cx="354" cy="3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sz="2500" i="1" baseline="-2500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5</a:t>
              </a:r>
            </a:p>
          </p:txBody>
        </p:sp>
        <p:cxnSp>
          <p:nvCxnSpPr>
            <p:cNvPr id="19534" name="AutoShape 10"/>
            <p:cNvCxnSpPr>
              <a:cxnSpLocks noChangeShapeType="1"/>
            </p:cNvCxnSpPr>
            <p:nvPr/>
          </p:nvCxnSpPr>
          <p:spPr bwMode="auto">
            <a:xfrm>
              <a:off x="1780" y="2193"/>
              <a:ext cx="321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35" name="AutoShape 11"/>
            <p:cNvCxnSpPr>
              <a:cxnSpLocks noChangeShapeType="1"/>
              <a:stCxn id="19530" idx="6"/>
              <a:endCxn id="19531" idx="2"/>
            </p:cNvCxnSpPr>
            <p:nvPr/>
          </p:nvCxnSpPr>
          <p:spPr bwMode="auto">
            <a:xfrm>
              <a:off x="2463" y="2194"/>
              <a:ext cx="321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36" name="AutoShape 12"/>
            <p:cNvCxnSpPr>
              <a:cxnSpLocks noChangeShapeType="1"/>
              <a:stCxn id="19531" idx="6"/>
              <a:endCxn id="19532" idx="2"/>
            </p:cNvCxnSpPr>
            <p:nvPr/>
          </p:nvCxnSpPr>
          <p:spPr bwMode="auto">
            <a:xfrm>
              <a:off x="3139" y="2194"/>
              <a:ext cx="32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37" name="AutoShape 13"/>
            <p:cNvCxnSpPr>
              <a:cxnSpLocks noChangeShapeType="1"/>
              <a:stCxn id="19532" idx="6"/>
              <a:endCxn id="19533" idx="2"/>
            </p:cNvCxnSpPr>
            <p:nvPr/>
          </p:nvCxnSpPr>
          <p:spPr bwMode="auto">
            <a:xfrm>
              <a:off x="3818" y="2194"/>
              <a:ext cx="32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38" name="Text Box 14"/>
            <p:cNvSpPr txBox="1">
              <a:spLocks noChangeArrowheads="1"/>
            </p:cNvSpPr>
            <p:nvPr/>
          </p:nvSpPr>
          <p:spPr bwMode="auto">
            <a:xfrm>
              <a:off x="946" y="2040"/>
              <a:ext cx="241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261" tIns="28130" rIns="56261" bIns="28130">
              <a:spAutoFit/>
            </a:bodyPr>
            <a:lstStyle>
              <a:lvl1pPr defTabSz="30543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30543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30543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30543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30543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3054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3054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3054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3054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TW" sz="2800" b="1" i="1">
                  <a:solidFill>
                    <a:srgbClr val="0000FF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y</a:t>
              </a:r>
            </a:p>
          </p:txBody>
        </p:sp>
        <p:sp>
          <p:nvSpPr>
            <p:cNvPr id="19539" name="Text Box 15"/>
            <p:cNvSpPr txBox="1">
              <a:spLocks noChangeArrowheads="1"/>
            </p:cNvSpPr>
            <p:nvPr/>
          </p:nvSpPr>
          <p:spPr bwMode="auto">
            <a:xfrm>
              <a:off x="946" y="2676"/>
              <a:ext cx="241" cy="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6261" tIns="28130" rIns="56261" bIns="28130">
              <a:spAutoFit/>
            </a:bodyPr>
            <a:lstStyle>
              <a:lvl1pPr defTabSz="30543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30543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30543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30543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30543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3054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3054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3054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3054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TW" sz="2800" b="1" i="1">
                  <a:solidFill>
                    <a:srgbClr val="0000FF"/>
                  </a:solidFill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x</a:t>
              </a:r>
            </a:p>
          </p:txBody>
        </p:sp>
        <p:sp>
          <p:nvSpPr>
            <p:cNvPr id="19540" name="Oval 16"/>
            <p:cNvSpPr>
              <a:spLocks noChangeArrowheads="1"/>
            </p:cNvSpPr>
            <p:nvPr/>
          </p:nvSpPr>
          <p:spPr bwMode="auto">
            <a:xfrm>
              <a:off x="1426" y="2651"/>
              <a:ext cx="355" cy="3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 sz="2500" i="1" baseline="-2500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1</a:t>
              </a:r>
            </a:p>
          </p:txBody>
        </p:sp>
        <p:sp>
          <p:nvSpPr>
            <p:cNvPr id="19541" name="Oval 17"/>
            <p:cNvSpPr>
              <a:spLocks noChangeArrowheads="1"/>
            </p:cNvSpPr>
            <p:nvPr/>
          </p:nvSpPr>
          <p:spPr bwMode="auto">
            <a:xfrm>
              <a:off x="2101" y="2652"/>
              <a:ext cx="355" cy="3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 sz="2500" i="1" baseline="-2500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2</a:t>
              </a:r>
            </a:p>
          </p:txBody>
        </p:sp>
        <p:sp>
          <p:nvSpPr>
            <p:cNvPr id="19542" name="Oval 18"/>
            <p:cNvSpPr>
              <a:spLocks noChangeArrowheads="1"/>
            </p:cNvSpPr>
            <p:nvPr/>
          </p:nvSpPr>
          <p:spPr bwMode="auto">
            <a:xfrm>
              <a:off x="2777" y="2652"/>
              <a:ext cx="355" cy="3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 sz="2500" i="1" baseline="-2500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3</a:t>
              </a:r>
            </a:p>
          </p:txBody>
        </p:sp>
        <p:sp>
          <p:nvSpPr>
            <p:cNvPr id="19543" name="Oval 19"/>
            <p:cNvSpPr>
              <a:spLocks noChangeArrowheads="1"/>
            </p:cNvSpPr>
            <p:nvPr/>
          </p:nvSpPr>
          <p:spPr bwMode="auto">
            <a:xfrm>
              <a:off x="3457" y="2652"/>
              <a:ext cx="354" cy="3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 sz="2500" i="1" baseline="-2500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4</a:t>
              </a:r>
            </a:p>
          </p:txBody>
        </p:sp>
        <p:sp>
          <p:nvSpPr>
            <p:cNvPr id="19544" name="Oval 20"/>
            <p:cNvSpPr>
              <a:spLocks noChangeArrowheads="1"/>
            </p:cNvSpPr>
            <p:nvPr/>
          </p:nvSpPr>
          <p:spPr bwMode="auto">
            <a:xfrm>
              <a:off x="4131" y="2652"/>
              <a:ext cx="354" cy="35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 sz="2500" i="1" baseline="-25000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5</a:t>
              </a:r>
            </a:p>
          </p:txBody>
        </p:sp>
        <p:cxnSp>
          <p:nvCxnSpPr>
            <p:cNvPr id="19545" name="AutoShape 21"/>
            <p:cNvCxnSpPr>
              <a:cxnSpLocks noChangeShapeType="1"/>
              <a:stCxn id="19540" idx="0"/>
              <a:endCxn id="19529" idx="4"/>
            </p:cNvCxnSpPr>
            <p:nvPr/>
          </p:nvCxnSpPr>
          <p:spPr bwMode="auto">
            <a:xfrm flipV="1">
              <a:off x="1604" y="2370"/>
              <a:ext cx="7" cy="28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46" name="AutoShape 22"/>
            <p:cNvCxnSpPr>
              <a:cxnSpLocks noChangeShapeType="1"/>
              <a:stCxn id="19541" idx="0"/>
              <a:endCxn id="19530" idx="4"/>
            </p:cNvCxnSpPr>
            <p:nvPr/>
          </p:nvCxnSpPr>
          <p:spPr bwMode="auto">
            <a:xfrm flipV="1">
              <a:off x="2279" y="2371"/>
              <a:ext cx="7" cy="28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47" name="AutoShape 23"/>
            <p:cNvCxnSpPr>
              <a:cxnSpLocks noChangeShapeType="1"/>
              <a:stCxn id="19542" idx="0"/>
              <a:endCxn id="19531" idx="4"/>
            </p:cNvCxnSpPr>
            <p:nvPr/>
          </p:nvCxnSpPr>
          <p:spPr bwMode="auto">
            <a:xfrm flipV="1">
              <a:off x="2955" y="2371"/>
              <a:ext cx="7" cy="28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48" name="AutoShape 24"/>
            <p:cNvCxnSpPr>
              <a:cxnSpLocks noChangeShapeType="1"/>
              <a:stCxn id="19543" idx="0"/>
              <a:endCxn id="19532" idx="4"/>
            </p:cNvCxnSpPr>
            <p:nvPr/>
          </p:nvCxnSpPr>
          <p:spPr bwMode="auto">
            <a:xfrm flipV="1">
              <a:off x="3634" y="2371"/>
              <a:ext cx="7" cy="28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49" name="AutoShape 25"/>
            <p:cNvCxnSpPr>
              <a:cxnSpLocks noChangeShapeType="1"/>
              <a:stCxn id="19544" idx="0"/>
              <a:endCxn id="19533" idx="4"/>
            </p:cNvCxnSpPr>
            <p:nvPr/>
          </p:nvCxnSpPr>
          <p:spPr bwMode="auto">
            <a:xfrm flipV="1">
              <a:off x="4308" y="2371"/>
              <a:ext cx="7" cy="28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1066800" y="2255838"/>
            <a:ext cx="4267200" cy="1096962"/>
            <a:chOff x="2304" y="2817"/>
            <a:chExt cx="3358" cy="979"/>
          </a:xfrm>
        </p:grpSpPr>
        <p:sp>
          <p:nvSpPr>
            <p:cNvPr id="19465" name="Oval 27"/>
            <p:cNvSpPr>
              <a:spLocks noChangeArrowheads="1"/>
            </p:cNvSpPr>
            <p:nvPr/>
          </p:nvSpPr>
          <p:spPr bwMode="auto">
            <a:xfrm>
              <a:off x="2304" y="3194"/>
              <a:ext cx="270" cy="22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ea typeface="Arial Unicode MS" pitchFamily="34" charset="-128"/>
                  <a:cs typeface="Arial Unicode MS" pitchFamily="34" charset="-128"/>
                </a:rPr>
                <a:t>s</a:t>
              </a:r>
            </a:p>
          </p:txBody>
        </p:sp>
        <p:grpSp>
          <p:nvGrpSpPr>
            <p:cNvPr id="19466" name="Group 28"/>
            <p:cNvGrpSpPr>
              <a:grpSpLocks/>
            </p:cNvGrpSpPr>
            <p:nvPr/>
          </p:nvGrpSpPr>
          <p:grpSpPr bwMode="auto">
            <a:xfrm>
              <a:off x="2821" y="2817"/>
              <a:ext cx="269" cy="979"/>
              <a:chOff x="2640" y="8591"/>
              <a:chExt cx="576" cy="2497"/>
            </a:xfrm>
          </p:grpSpPr>
          <p:sp>
            <p:nvSpPr>
              <p:cNvPr id="19526" name="Oval 29"/>
              <p:cNvSpPr>
                <a:spLocks noChangeArrowheads="1"/>
              </p:cNvSpPr>
              <p:nvPr/>
            </p:nvSpPr>
            <p:spPr bwMode="auto">
              <a:xfrm>
                <a:off x="2640" y="8591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A</a:t>
                </a:r>
              </a:p>
            </p:txBody>
          </p:sp>
          <p:sp>
            <p:nvSpPr>
              <p:cNvPr id="19527" name="Oval 30"/>
              <p:cNvSpPr>
                <a:spLocks noChangeArrowheads="1"/>
              </p:cNvSpPr>
              <p:nvPr/>
            </p:nvSpPr>
            <p:spPr bwMode="auto">
              <a:xfrm>
                <a:off x="2640" y="955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B</a:t>
                </a:r>
              </a:p>
            </p:txBody>
          </p:sp>
          <p:sp>
            <p:nvSpPr>
              <p:cNvPr id="19528" name="Oval 31"/>
              <p:cNvSpPr>
                <a:spLocks noChangeArrowheads="1"/>
              </p:cNvSpPr>
              <p:nvPr/>
            </p:nvSpPr>
            <p:spPr bwMode="auto">
              <a:xfrm>
                <a:off x="2640" y="1051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C</a:t>
                </a:r>
              </a:p>
            </p:txBody>
          </p:sp>
        </p:grpSp>
        <p:grpSp>
          <p:nvGrpSpPr>
            <p:cNvPr id="19467" name="Group 32"/>
            <p:cNvGrpSpPr>
              <a:grpSpLocks/>
            </p:cNvGrpSpPr>
            <p:nvPr/>
          </p:nvGrpSpPr>
          <p:grpSpPr bwMode="auto">
            <a:xfrm>
              <a:off x="3334" y="2817"/>
              <a:ext cx="269" cy="979"/>
              <a:chOff x="2640" y="8591"/>
              <a:chExt cx="576" cy="2497"/>
            </a:xfrm>
          </p:grpSpPr>
          <p:sp>
            <p:nvSpPr>
              <p:cNvPr id="19523" name="Oval 33"/>
              <p:cNvSpPr>
                <a:spLocks noChangeArrowheads="1"/>
              </p:cNvSpPr>
              <p:nvPr/>
            </p:nvSpPr>
            <p:spPr bwMode="auto">
              <a:xfrm>
                <a:off x="2640" y="8591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A</a:t>
                </a:r>
              </a:p>
            </p:txBody>
          </p:sp>
          <p:sp>
            <p:nvSpPr>
              <p:cNvPr id="19524" name="Oval 34"/>
              <p:cNvSpPr>
                <a:spLocks noChangeArrowheads="1"/>
              </p:cNvSpPr>
              <p:nvPr/>
            </p:nvSpPr>
            <p:spPr bwMode="auto">
              <a:xfrm>
                <a:off x="2640" y="955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B</a:t>
                </a:r>
              </a:p>
            </p:txBody>
          </p:sp>
          <p:sp>
            <p:nvSpPr>
              <p:cNvPr id="19525" name="Oval 35"/>
              <p:cNvSpPr>
                <a:spLocks noChangeArrowheads="1"/>
              </p:cNvSpPr>
              <p:nvPr/>
            </p:nvSpPr>
            <p:spPr bwMode="auto">
              <a:xfrm>
                <a:off x="2640" y="1051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C</a:t>
                </a:r>
              </a:p>
            </p:txBody>
          </p:sp>
        </p:grpSp>
        <p:grpSp>
          <p:nvGrpSpPr>
            <p:cNvPr id="19468" name="Group 36"/>
            <p:cNvGrpSpPr>
              <a:grpSpLocks/>
            </p:cNvGrpSpPr>
            <p:nvPr/>
          </p:nvGrpSpPr>
          <p:grpSpPr bwMode="auto">
            <a:xfrm>
              <a:off x="3848" y="2817"/>
              <a:ext cx="270" cy="979"/>
              <a:chOff x="2640" y="8591"/>
              <a:chExt cx="576" cy="2497"/>
            </a:xfrm>
          </p:grpSpPr>
          <p:sp>
            <p:nvSpPr>
              <p:cNvPr id="19520" name="Oval 37"/>
              <p:cNvSpPr>
                <a:spLocks noChangeArrowheads="1"/>
              </p:cNvSpPr>
              <p:nvPr/>
            </p:nvSpPr>
            <p:spPr bwMode="auto">
              <a:xfrm>
                <a:off x="2640" y="8591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A</a:t>
                </a:r>
              </a:p>
            </p:txBody>
          </p:sp>
          <p:sp>
            <p:nvSpPr>
              <p:cNvPr id="19521" name="Oval 38"/>
              <p:cNvSpPr>
                <a:spLocks noChangeArrowheads="1"/>
              </p:cNvSpPr>
              <p:nvPr/>
            </p:nvSpPr>
            <p:spPr bwMode="auto">
              <a:xfrm>
                <a:off x="2640" y="955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B</a:t>
                </a:r>
              </a:p>
            </p:txBody>
          </p:sp>
          <p:sp>
            <p:nvSpPr>
              <p:cNvPr id="19522" name="Oval 39"/>
              <p:cNvSpPr>
                <a:spLocks noChangeArrowheads="1"/>
              </p:cNvSpPr>
              <p:nvPr/>
            </p:nvSpPr>
            <p:spPr bwMode="auto">
              <a:xfrm>
                <a:off x="2640" y="1051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C</a:t>
                </a:r>
              </a:p>
            </p:txBody>
          </p:sp>
        </p:grpSp>
        <p:grpSp>
          <p:nvGrpSpPr>
            <p:cNvPr id="19469" name="Group 40"/>
            <p:cNvGrpSpPr>
              <a:grpSpLocks/>
            </p:cNvGrpSpPr>
            <p:nvPr/>
          </p:nvGrpSpPr>
          <p:grpSpPr bwMode="auto">
            <a:xfrm>
              <a:off x="4365" y="2817"/>
              <a:ext cx="269" cy="979"/>
              <a:chOff x="2640" y="8591"/>
              <a:chExt cx="576" cy="2497"/>
            </a:xfrm>
          </p:grpSpPr>
          <p:sp>
            <p:nvSpPr>
              <p:cNvPr id="19517" name="Oval 41"/>
              <p:cNvSpPr>
                <a:spLocks noChangeArrowheads="1"/>
              </p:cNvSpPr>
              <p:nvPr/>
            </p:nvSpPr>
            <p:spPr bwMode="auto">
              <a:xfrm>
                <a:off x="2640" y="8591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A</a:t>
                </a:r>
              </a:p>
            </p:txBody>
          </p:sp>
          <p:sp>
            <p:nvSpPr>
              <p:cNvPr id="19518" name="Oval 42"/>
              <p:cNvSpPr>
                <a:spLocks noChangeArrowheads="1"/>
              </p:cNvSpPr>
              <p:nvPr/>
            </p:nvSpPr>
            <p:spPr bwMode="auto">
              <a:xfrm>
                <a:off x="2640" y="955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B</a:t>
                </a:r>
              </a:p>
            </p:txBody>
          </p:sp>
          <p:sp>
            <p:nvSpPr>
              <p:cNvPr id="19519" name="Oval 43"/>
              <p:cNvSpPr>
                <a:spLocks noChangeArrowheads="1"/>
              </p:cNvSpPr>
              <p:nvPr/>
            </p:nvSpPr>
            <p:spPr bwMode="auto">
              <a:xfrm>
                <a:off x="2640" y="1051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C</a:t>
                </a:r>
              </a:p>
            </p:txBody>
          </p:sp>
        </p:grpSp>
        <p:grpSp>
          <p:nvGrpSpPr>
            <p:cNvPr id="19470" name="Group 44"/>
            <p:cNvGrpSpPr>
              <a:grpSpLocks/>
            </p:cNvGrpSpPr>
            <p:nvPr/>
          </p:nvGrpSpPr>
          <p:grpSpPr bwMode="auto">
            <a:xfrm>
              <a:off x="4878" y="2817"/>
              <a:ext cx="269" cy="979"/>
              <a:chOff x="2640" y="8591"/>
              <a:chExt cx="576" cy="2497"/>
            </a:xfrm>
          </p:grpSpPr>
          <p:sp>
            <p:nvSpPr>
              <p:cNvPr id="19514" name="Oval 45"/>
              <p:cNvSpPr>
                <a:spLocks noChangeArrowheads="1"/>
              </p:cNvSpPr>
              <p:nvPr/>
            </p:nvSpPr>
            <p:spPr bwMode="auto">
              <a:xfrm>
                <a:off x="2640" y="8591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A</a:t>
                </a:r>
              </a:p>
            </p:txBody>
          </p:sp>
          <p:sp>
            <p:nvSpPr>
              <p:cNvPr id="19515" name="Oval 46"/>
              <p:cNvSpPr>
                <a:spLocks noChangeArrowheads="1"/>
              </p:cNvSpPr>
              <p:nvPr/>
            </p:nvSpPr>
            <p:spPr bwMode="auto">
              <a:xfrm>
                <a:off x="2640" y="955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B</a:t>
                </a:r>
              </a:p>
            </p:txBody>
          </p:sp>
          <p:sp>
            <p:nvSpPr>
              <p:cNvPr id="19516" name="Oval 47"/>
              <p:cNvSpPr>
                <a:spLocks noChangeArrowheads="1"/>
              </p:cNvSpPr>
              <p:nvPr/>
            </p:nvSpPr>
            <p:spPr bwMode="auto">
              <a:xfrm>
                <a:off x="2640" y="1051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C</a:t>
                </a:r>
              </a:p>
            </p:txBody>
          </p:sp>
        </p:grpSp>
        <p:sp>
          <p:nvSpPr>
            <p:cNvPr id="19471" name="Oval 48"/>
            <p:cNvSpPr>
              <a:spLocks noChangeArrowheads="1"/>
            </p:cNvSpPr>
            <p:nvPr/>
          </p:nvSpPr>
          <p:spPr bwMode="auto">
            <a:xfrm>
              <a:off x="5392" y="3194"/>
              <a:ext cx="270" cy="22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ea typeface="Arial Unicode MS" pitchFamily="34" charset="-128"/>
                  <a:cs typeface="Arial Unicode MS" pitchFamily="34" charset="-128"/>
                </a:rPr>
                <a:t>t</a:t>
              </a:r>
              <a:endParaRPr lang="zh-TW" altLang="en-US" sz="2500" i="1"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9472" name="AutoShape 49"/>
            <p:cNvCxnSpPr>
              <a:cxnSpLocks noChangeShapeType="1"/>
              <a:stCxn id="19465" idx="6"/>
              <a:endCxn id="19526" idx="2"/>
            </p:cNvCxnSpPr>
            <p:nvPr/>
          </p:nvCxnSpPr>
          <p:spPr bwMode="auto">
            <a:xfrm flipV="1">
              <a:off x="2574" y="2930"/>
              <a:ext cx="247" cy="376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3" name="AutoShape 50"/>
            <p:cNvCxnSpPr>
              <a:cxnSpLocks noChangeShapeType="1"/>
              <a:stCxn id="19465" idx="6"/>
              <a:endCxn id="19527" idx="2"/>
            </p:cNvCxnSpPr>
            <p:nvPr/>
          </p:nvCxnSpPr>
          <p:spPr bwMode="auto">
            <a:xfrm>
              <a:off x="2574" y="3306"/>
              <a:ext cx="247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4" name="AutoShape 51"/>
            <p:cNvCxnSpPr>
              <a:cxnSpLocks noChangeShapeType="1"/>
              <a:stCxn id="19465" idx="6"/>
              <a:endCxn id="19528" idx="2"/>
            </p:cNvCxnSpPr>
            <p:nvPr/>
          </p:nvCxnSpPr>
          <p:spPr bwMode="auto">
            <a:xfrm>
              <a:off x="2574" y="3306"/>
              <a:ext cx="247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5" name="AutoShape 52"/>
            <p:cNvCxnSpPr>
              <a:cxnSpLocks noChangeShapeType="1"/>
            </p:cNvCxnSpPr>
            <p:nvPr/>
          </p:nvCxnSpPr>
          <p:spPr bwMode="auto">
            <a:xfrm>
              <a:off x="3085" y="2930"/>
              <a:ext cx="243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6" name="AutoShape 53"/>
            <p:cNvCxnSpPr>
              <a:cxnSpLocks noChangeShapeType="1"/>
              <a:stCxn id="19526" idx="6"/>
              <a:endCxn id="19524" idx="2"/>
            </p:cNvCxnSpPr>
            <p:nvPr/>
          </p:nvCxnSpPr>
          <p:spPr bwMode="auto">
            <a:xfrm>
              <a:off x="3090" y="2930"/>
              <a:ext cx="244" cy="377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7" name="AutoShape 54"/>
            <p:cNvCxnSpPr>
              <a:cxnSpLocks noChangeShapeType="1"/>
              <a:stCxn id="19526" idx="6"/>
              <a:endCxn id="19525" idx="2"/>
            </p:cNvCxnSpPr>
            <p:nvPr/>
          </p:nvCxnSpPr>
          <p:spPr bwMode="auto">
            <a:xfrm>
              <a:off x="3090" y="2930"/>
              <a:ext cx="244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8" name="AutoShape 55"/>
            <p:cNvCxnSpPr>
              <a:cxnSpLocks noChangeShapeType="1"/>
              <a:stCxn id="19523" idx="6"/>
              <a:endCxn id="19520" idx="2"/>
            </p:cNvCxnSpPr>
            <p:nvPr/>
          </p:nvCxnSpPr>
          <p:spPr bwMode="auto">
            <a:xfrm>
              <a:off x="3603" y="2930"/>
              <a:ext cx="24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9" name="AutoShape 56"/>
            <p:cNvCxnSpPr>
              <a:cxnSpLocks noChangeShapeType="1"/>
              <a:stCxn id="19520" idx="6"/>
              <a:endCxn id="19517" idx="2"/>
            </p:cNvCxnSpPr>
            <p:nvPr/>
          </p:nvCxnSpPr>
          <p:spPr bwMode="auto">
            <a:xfrm>
              <a:off x="4118" y="2930"/>
              <a:ext cx="247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0" name="AutoShape 57"/>
            <p:cNvCxnSpPr>
              <a:cxnSpLocks noChangeShapeType="1"/>
              <a:stCxn id="19517" idx="6"/>
              <a:endCxn id="19514" idx="2"/>
            </p:cNvCxnSpPr>
            <p:nvPr/>
          </p:nvCxnSpPr>
          <p:spPr bwMode="auto">
            <a:xfrm>
              <a:off x="4634" y="2930"/>
              <a:ext cx="24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1" name="AutoShape 58"/>
            <p:cNvCxnSpPr>
              <a:cxnSpLocks noChangeShapeType="1"/>
              <a:stCxn id="19514" idx="6"/>
              <a:endCxn id="19471" idx="2"/>
            </p:cNvCxnSpPr>
            <p:nvPr/>
          </p:nvCxnSpPr>
          <p:spPr bwMode="auto">
            <a:xfrm>
              <a:off x="5147" y="2930"/>
              <a:ext cx="245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2" name="AutoShape 59"/>
            <p:cNvCxnSpPr>
              <a:cxnSpLocks noChangeShapeType="1"/>
              <a:stCxn id="19527" idx="6"/>
              <a:endCxn id="19524" idx="2"/>
            </p:cNvCxnSpPr>
            <p:nvPr/>
          </p:nvCxnSpPr>
          <p:spPr bwMode="auto">
            <a:xfrm>
              <a:off x="3090" y="3306"/>
              <a:ext cx="244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3" name="AutoShape 60"/>
            <p:cNvCxnSpPr>
              <a:cxnSpLocks noChangeShapeType="1"/>
              <a:stCxn id="19524" idx="6"/>
              <a:endCxn id="19521" idx="2"/>
            </p:cNvCxnSpPr>
            <p:nvPr/>
          </p:nvCxnSpPr>
          <p:spPr bwMode="auto">
            <a:xfrm>
              <a:off x="3603" y="3307"/>
              <a:ext cx="245" cy="0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4" name="AutoShape 61"/>
            <p:cNvCxnSpPr>
              <a:cxnSpLocks noChangeShapeType="1"/>
              <a:stCxn id="19521" idx="6"/>
              <a:endCxn id="19518" idx="2"/>
            </p:cNvCxnSpPr>
            <p:nvPr/>
          </p:nvCxnSpPr>
          <p:spPr bwMode="auto">
            <a:xfrm>
              <a:off x="4118" y="3307"/>
              <a:ext cx="247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5" name="AutoShape 62"/>
            <p:cNvCxnSpPr>
              <a:cxnSpLocks noChangeShapeType="1"/>
              <a:stCxn id="19518" idx="6"/>
              <a:endCxn id="19515" idx="2"/>
            </p:cNvCxnSpPr>
            <p:nvPr/>
          </p:nvCxnSpPr>
          <p:spPr bwMode="auto">
            <a:xfrm>
              <a:off x="4634" y="3307"/>
              <a:ext cx="24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6" name="AutoShape 63"/>
            <p:cNvCxnSpPr>
              <a:cxnSpLocks noChangeShapeType="1"/>
              <a:stCxn id="19528" idx="6"/>
              <a:endCxn id="19525" idx="2"/>
            </p:cNvCxnSpPr>
            <p:nvPr/>
          </p:nvCxnSpPr>
          <p:spPr bwMode="auto">
            <a:xfrm>
              <a:off x="3090" y="3683"/>
              <a:ext cx="24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7" name="AutoShape 64"/>
            <p:cNvCxnSpPr>
              <a:cxnSpLocks noChangeShapeType="1"/>
              <a:stCxn id="19525" idx="6"/>
              <a:endCxn id="19522" idx="2"/>
            </p:cNvCxnSpPr>
            <p:nvPr/>
          </p:nvCxnSpPr>
          <p:spPr bwMode="auto">
            <a:xfrm>
              <a:off x="3603" y="3683"/>
              <a:ext cx="24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8" name="AutoShape 65"/>
            <p:cNvCxnSpPr>
              <a:cxnSpLocks noChangeShapeType="1"/>
              <a:stCxn id="19522" idx="6"/>
              <a:endCxn id="19519" idx="2"/>
            </p:cNvCxnSpPr>
            <p:nvPr/>
          </p:nvCxnSpPr>
          <p:spPr bwMode="auto">
            <a:xfrm>
              <a:off x="4118" y="3683"/>
              <a:ext cx="247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89" name="AutoShape 66"/>
            <p:cNvCxnSpPr>
              <a:cxnSpLocks noChangeShapeType="1"/>
              <a:stCxn id="19519" idx="6"/>
              <a:endCxn id="19516" idx="2"/>
            </p:cNvCxnSpPr>
            <p:nvPr/>
          </p:nvCxnSpPr>
          <p:spPr bwMode="auto">
            <a:xfrm>
              <a:off x="4634" y="3683"/>
              <a:ext cx="244" cy="0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0" name="AutoShape 67"/>
            <p:cNvCxnSpPr>
              <a:cxnSpLocks noChangeShapeType="1"/>
              <a:stCxn id="19523" idx="6"/>
              <a:endCxn id="19521" idx="2"/>
            </p:cNvCxnSpPr>
            <p:nvPr/>
          </p:nvCxnSpPr>
          <p:spPr bwMode="auto">
            <a:xfrm>
              <a:off x="3603" y="2930"/>
              <a:ext cx="245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1" name="AutoShape 68"/>
            <p:cNvCxnSpPr>
              <a:cxnSpLocks noChangeShapeType="1"/>
            </p:cNvCxnSpPr>
            <p:nvPr/>
          </p:nvCxnSpPr>
          <p:spPr bwMode="auto">
            <a:xfrm>
              <a:off x="4118" y="2930"/>
              <a:ext cx="244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2" name="AutoShape 69"/>
            <p:cNvCxnSpPr>
              <a:cxnSpLocks noChangeShapeType="1"/>
              <a:stCxn id="19517" idx="6"/>
              <a:endCxn id="19515" idx="2"/>
            </p:cNvCxnSpPr>
            <p:nvPr/>
          </p:nvCxnSpPr>
          <p:spPr bwMode="auto">
            <a:xfrm>
              <a:off x="4634" y="2930"/>
              <a:ext cx="244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3" name="AutoShape 70"/>
            <p:cNvCxnSpPr>
              <a:cxnSpLocks noChangeShapeType="1"/>
              <a:stCxn id="19515" idx="6"/>
              <a:endCxn id="19471" idx="2"/>
            </p:cNvCxnSpPr>
            <p:nvPr/>
          </p:nvCxnSpPr>
          <p:spPr bwMode="auto">
            <a:xfrm flipV="1">
              <a:off x="5147" y="3306"/>
              <a:ext cx="245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4" name="AutoShape 71"/>
            <p:cNvCxnSpPr>
              <a:cxnSpLocks noChangeShapeType="1"/>
              <a:stCxn id="19523" idx="6"/>
              <a:endCxn id="19522" idx="2"/>
            </p:cNvCxnSpPr>
            <p:nvPr/>
          </p:nvCxnSpPr>
          <p:spPr bwMode="auto">
            <a:xfrm>
              <a:off x="3603" y="2930"/>
              <a:ext cx="245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5" name="AutoShape 72"/>
            <p:cNvCxnSpPr>
              <a:cxnSpLocks noChangeShapeType="1"/>
              <a:stCxn id="19520" idx="6"/>
              <a:endCxn id="19519" idx="2"/>
            </p:cNvCxnSpPr>
            <p:nvPr/>
          </p:nvCxnSpPr>
          <p:spPr bwMode="auto">
            <a:xfrm>
              <a:off x="4118" y="2930"/>
              <a:ext cx="247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6" name="AutoShape 73"/>
            <p:cNvCxnSpPr>
              <a:cxnSpLocks noChangeShapeType="1"/>
              <a:stCxn id="19517" idx="6"/>
              <a:endCxn id="19516" idx="2"/>
            </p:cNvCxnSpPr>
            <p:nvPr/>
          </p:nvCxnSpPr>
          <p:spPr bwMode="auto">
            <a:xfrm>
              <a:off x="4634" y="2930"/>
              <a:ext cx="244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7" name="AutoShape 74"/>
            <p:cNvCxnSpPr>
              <a:cxnSpLocks noChangeShapeType="1"/>
              <a:stCxn id="19527" idx="6"/>
              <a:endCxn id="19523" idx="2"/>
            </p:cNvCxnSpPr>
            <p:nvPr/>
          </p:nvCxnSpPr>
          <p:spPr bwMode="auto">
            <a:xfrm flipV="1">
              <a:off x="3090" y="2930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8" name="AutoShape 75"/>
            <p:cNvCxnSpPr>
              <a:cxnSpLocks noChangeShapeType="1"/>
              <a:stCxn id="19527" idx="6"/>
              <a:endCxn id="19525" idx="2"/>
            </p:cNvCxnSpPr>
            <p:nvPr/>
          </p:nvCxnSpPr>
          <p:spPr bwMode="auto">
            <a:xfrm>
              <a:off x="3090" y="3306"/>
              <a:ext cx="244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9" name="AutoShape 76"/>
            <p:cNvCxnSpPr>
              <a:cxnSpLocks noChangeShapeType="1"/>
            </p:cNvCxnSpPr>
            <p:nvPr/>
          </p:nvCxnSpPr>
          <p:spPr bwMode="auto">
            <a:xfrm flipV="1">
              <a:off x="3601" y="2930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0" name="AutoShape 77"/>
            <p:cNvCxnSpPr>
              <a:cxnSpLocks noChangeShapeType="1"/>
            </p:cNvCxnSpPr>
            <p:nvPr/>
          </p:nvCxnSpPr>
          <p:spPr bwMode="auto">
            <a:xfrm>
              <a:off x="3601" y="3306"/>
              <a:ext cx="244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1" name="AutoShape 78"/>
            <p:cNvCxnSpPr>
              <a:cxnSpLocks noChangeShapeType="1"/>
            </p:cNvCxnSpPr>
            <p:nvPr/>
          </p:nvCxnSpPr>
          <p:spPr bwMode="auto">
            <a:xfrm flipV="1">
              <a:off x="4118" y="2930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2" name="AutoShape 79"/>
            <p:cNvCxnSpPr>
              <a:cxnSpLocks noChangeShapeType="1"/>
            </p:cNvCxnSpPr>
            <p:nvPr/>
          </p:nvCxnSpPr>
          <p:spPr bwMode="auto">
            <a:xfrm>
              <a:off x="4118" y="3306"/>
              <a:ext cx="244" cy="377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3" name="AutoShape 80"/>
            <p:cNvCxnSpPr>
              <a:cxnSpLocks noChangeShapeType="1"/>
            </p:cNvCxnSpPr>
            <p:nvPr/>
          </p:nvCxnSpPr>
          <p:spPr bwMode="auto">
            <a:xfrm flipV="1">
              <a:off x="4634" y="2930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4" name="AutoShape 81"/>
            <p:cNvCxnSpPr>
              <a:cxnSpLocks noChangeShapeType="1"/>
            </p:cNvCxnSpPr>
            <p:nvPr/>
          </p:nvCxnSpPr>
          <p:spPr bwMode="auto">
            <a:xfrm>
              <a:off x="4634" y="3306"/>
              <a:ext cx="244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5" name="AutoShape 82"/>
            <p:cNvCxnSpPr>
              <a:cxnSpLocks noChangeShapeType="1"/>
              <a:stCxn id="19528" idx="6"/>
              <a:endCxn id="19524" idx="2"/>
            </p:cNvCxnSpPr>
            <p:nvPr/>
          </p:nvCxnSpPr>
          <p:spPr bwMode="auto">
            <a:xfrm flipV="1">
              <a:off x="3090" y="3307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6" name="AutoShape 83"/>
            <p:cNvCxnSpPr>
              <a:cxnSpLocks noChangeShapeType="1"/>
              <a:stCxn id="19525" idx="6"/>
              <a:endCxn id="19521" idx="2"/>
            </p:cNvCxnSpPr>
            <p:nvPr/>
          </p:nvCxnSpPr>
          <p:spPr bwMode="auto">
            <a:xfrm flipV="1">
              <a:off x="3603" y="3307"/>
              <a:ext cx="245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7" name="AutoShape 84"/>
            <p:cNvCxnSpPr>
              <a:cxnSpLocks noChangeShapeType="1"/>
              <a:stCxn id="19522" idx="6"/>
              <a:endCxn id="19518" idx="2"/>
            </p:cNvCxnSpPr>
            <p:nvPr/>
          </p:nvCxnSpPr>
          <p:spPr bwMode="auto">
            <a:xfrm flipV="1">
              <a:off x="4118" y="3307"/>
              <a:ext cx="247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8" name="AutoShape 85"/>
            <p:cNvCxnSpPr>
              <a:cxnSpLocks noChangeShapeType="1"/>
              <a:stCxn id="19519" idx="6"/>
              <a:endCxn id="19515" idx="2"/>
            </p:cNvCxnSpPr>
            <p:nvPr/>
          </p:nvCxnSpPr>
          <p:spPr bwMode="auto">
            <a:xfrm flipV="1">
              <a:off x="4634" y="3307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9" name="AutoShape 86"/>
            <p:cNvCxnSpPr>
              <a:cxnSpLocks noChangeShapeType="1"/>
              <a:stCxn id="19516" idx="6"/>
              <a:endCxn id="19471" idx="2"/>
            </p:cNvCxnSpPr>
            <p:nvPr/>
          </p:nvCxnSpPr>
          <p:spPr bwMode="auto">
            <a:xfrm flipV="1">
              <a:off x="5147" y="3306"/>
              <a:ext cx="245" cy="377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10" name="AutoShape 87"/>
            <p:cNvCxnSpPr>
              <a:cxnSpLocks noChangeShapeType="1"/>
              <a:stCxn id="19528" idx="6"/>
              <a:endCxn id="19523" idx="2"/>
            </p:cNvCxnSpPr>
            <p:nvPr/>
          </p:nvCxnSpPr>
          <p:spPr bwMode="auto">
            <a:xfrm flipV="1">
              <a:off x="3090" y="2930"/>
              <a:ext cx="244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11" name="AutoShape 88"/>
            <p:cNvCxnSpPr>
              <a:cxnSpLocks noChangeShapeType="1"/>
              <a:stCxn id="19525" idx="6"/>
              <a:endCxn id="19520" idx="2"/>
            </p:cNvCxnSpPr>
            <p:nvPr/>
          </p:nvCxnSpPr>
          <p:spPr bwMode="auto">
            <a:xfrm flipV="1">
              <a:off x="3603" y="2930"/>
              <a:ext cx="245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12" name="AutoShape 89"/>
            <p:cNvCxnSpPr>
              <a:cxnSpLocks noChangeShapeType="1"/>
              <a:stCxn id="19522" idx="6"/>
              <a:endCxn id="19517" idx="2"/>
            </p:cNvCxnSpPr>
            <p:nvPr/>
          </p:nvCxnSpPr>
          <p:spPr bwMode="auto">
            <a:xfrm flipV="1">
              <a:off x="4118" y="2930"/>
              <a:ext cx="247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13" name="AutoShape 90"/>
            <p:cNvCxnSpPr>
              <a:cxnSpLocks noChangeShapeType="1"/>
              <a:stCxn id="19519" idx="6"/>
              <a:endCxn id="19514" idx="2"/>
            </p:cNvCxnSpPr>
            <p:nvPr/>
          </p:nvCxnSpPr>
          <p:spPr bwMode="auto">
            <a:xfrm flipV="1">
              <a:off x="4634" y="2930"/>
              <a:ext cx="244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3931" name="Text Box 91"/>
          <p:cNvSpPr txBox="1">
            <a:spLocks noChangeArrowheads="1"/>
          </p:cNvSpPr>
          <p:nvPr/>
        </p:nvSpPr>
        <p:spPr bwMode="auto">
          <a:xfrm>
            <a:off x="609600" y="5948363"/>
            <a:ext cx="7924800" cy="376237"/>
          </a:xfrm>
          <a:prstGeom prst="rect">
            <a:avLst/>
          </a:prstGeom>
          <a:solidFill>
            <a:schemeClr val="bg1"/>
          </a:solidFill>
          <a:ln w="9525">
            <a:solidFill>
              <a:srgbClr val="0033CC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Learn a rather simple model; make decisions with a more expressive model</a:t>
            </a:r>
          </a:p>
        </p:txBody>
      </p:sp>
      <p:sp>
        <p:nvSpPr>
          <p:cNvPr id="163932" name="Rectangle 92"/>
          <p:cNvSpPr>
            <a:spLocks noChangeArrowheads="1"/>
          </p:cNvSpPr>
          <p:nvPr/>
        </p:nvSpPr>
        <p:spPr bwMode="auto">
          <a:xfrm>
            <a:off x="4953000" y="500063"/>
            <a:ext cx="3886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2400">
                <a:sym typeface="Symbol" pitchFamily="18" charset="2"/>
              </a:rPr>
              <a:t>But, you can do better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63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639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1" grpId="0" animBg="1"/>
      <p:bldP spid="1639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95F42409-39A7-44F4-8D6F-986B952EEF38}" type="slidenum">
              <a:rPr lang="en-US" altLang="zh-TW">
                <a:cs typeface="Arial Unicode MS" pitchFamily="34" charset="-128"/>
              </a:rPr>
              <a:pPr eaLnBrk="1" hangingPunct="1"/>
              <a:t>17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2048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Experiment: Semantic Role Labeling Revisited</a:t>
            </a:r>
          </a:p>
        </p:txBody>
      </p:sp>
      <p:grpSp>
        <p:nvGrpSpPr>
          <p:cNvPr id="20484" name="Group 81"/>
          <p:cNvGrpSpPr>
            <a:grpSpLocks/>
          </p:cNvGrpSpPr>
          <p:nvPr/>
        </p:nvGrpSpPr>
        <p:grpSpPr bwMode="auto">
          <a:xfrm>
            <a:off x="1603375" y="1219200"/>
            <a:ext cx="5330825" cy="1554163"/>
            <a:chOff x="2304" y="2817"/>
            <a:chExt cx="3358" cy="979"/>
          </a:xfrm>
        </p:grpSpPr>
        <p:sp>
          <p:nvSpPr>
            <p:cNvPr id="20487" name="Oval 82"/>
            <p:cNvSpPr>
              <a:spLocks noChangeArrowheads="1"/>
            </p:cNvSpPr>
            <p:nvPr/>
          </p:nvSpPr>
          <p:spPr bwMode="auto">
            <a:xfrm>
              <a:off x="2304" y="3194"/>
              <a:ext cx="270" cy="22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ea typeface="Arial Unicode MS" pitchFamily="34" charset="-128"/>
                  <a:cs typeface="Arial Unicode MS" pitchFamily="34" charset="-128"/>
                </a:rPr>
                <a:t>s</a:t>
              </a:r>
            </a:p>
          </p:txBody>
        </p:sp>
        <p:grpSp>
          <p:nvGrpSpPr>
            <p:cNvPr id="20488" name="Group 83"/>
            <p:cNvGrpSpPr>
              <a:grpSpLocks/>
            </p:cNvGrpSpPr>
            <p:nvPr/>
          </p:nvGrpSpPr>
          <p:grpSpPr bwMode="auto">
            <a:xfrm>
              <a:off x="2821" y="2820"/>
              <a:ext cx="269" cy="980"/>
              <a:chOff x="2640" y="8591"/>
              <a:chExt cx="576" cy="2497"/>
            </a:xfrm>
          </p:grpSpPr>
          <p:sp>
            <p:nvSpPr>
              <p:cNvPr id="20548" name="Oval 84"/>
              <p:cNvSpPr>
                <a:spLocks noChangeArrowheads="1"/>
              </p:cNvSpPr>
              <p:nvPr/>
            </p:nvSpPr>
            <p:spPr bwMode="auto">
              <a:xfrm>
                <a:off x="2640" y="8591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A</a:t>
                </a:r>
              </a:p>
            </p:txBody>
          </p:sp>
          <p:sp>
            <p:nvSpPr>
              <p:cNvPr id="20549" name="Oval 85"/>
              <p:cNvSpPr>
                <a:spLocks noChangeArrowheads="1"/>
              </p:cNvSpPr>
              <p:nvPr/>
            </p:nvSpPr>
            <p:spPr bwMode="auto">
              <a:xfrm>
                <a:off x="2640" y="955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B</a:t>
                </a:r>
              </a:p>
            </p:txBody>
          </p:sp>
          <p:sp>
            <p:nvSpPr>
              <p:cNvPr id="20550" name="Oval 86"/>
              <p:cNvSpPr>
                <a:spLocks noChangeArrowheads="1"/>
              </p:cNvSpPr>
              <p:nvPr/>
            </p:nvSpPr>
            <p:spPr bwMode="auto">
              <a:xfrm>
                <a:off x="2640" y="1051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C</a:t>
                </a:r>
              </a:p>
            </p:txBody>
          </p:sp>
        </p:grpSp>
        <p:grpSp>
          <p:nvGrpSpPr>
            <p:cNvPr id="20489" name="Group 87"/>
            <p:cNvGrpSpPr>
              <a:grpSpLocks/>
            </p:cNvGrpSpPr>
            <p:nvPr/>
          </p:nvGrpSpPr>
          <p:grpSpPr bwMode="auto">
            <a:xfrm>
              <a:off x="3334" y="2820"/>
              <a:ext cx="269" cy="980"/>
              <a:chOff x="2640" y="8591"/>
              <a:chExt cx="576" cy="2497"/>
            </a:xfrm>
          </p:grpSpPr>
          <p:sp>
            <p:nvSpPr>
              <p:cNvPr id="20545" name="Oval 88"/>
              <p:cNvSpPr>
                <a:spLocks noChangeArrowheads="1"/>
              </p:cNvSpPr>
              <p:nvPr/>
            </p:nvSpPr>
            <p:spPr bwMode="auto">
              <a:xfrm>
                <a:off x="2640" y="8591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A</a:t>
                </a:r>
              </a:p>
            </p:txBody>
          </p:sp>
          <p:sp>
            <p:nvSpPr>
              <p:cNvPr id="20546" name="Oval 89"/>
              <p:cNvSpPr>
                <a:spLocks noChangeArrowheads="1"/>
              </p:cNvSpPr>
              <p:nvPr/>
            </p:nvSpPr>
            <p:spPr bwMode="auto">
              <a:xfrm>
                <a:off x="2640" y="955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B</a:t>
                </a:r>
              </a:p>
            </p:txBody>
          </p:sp>
          <p:sp>
            <p:nvSpPr>
              <p:cNvPr id="20547" name="Oval 90"/>
              <p:cNvSpPr>
                <a:spLocks noChangeArrowheads="1"/>
              </p:cNvSpPr>
              <p:nvPr/>
            </p:nvSpPr>
            <p:spPr bwMode="auto">
              <a:xfrm>
                <a:off x="2640" y="1051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C</a:t>
                </a:r>
              </a:p>
            </p:txBody>
          </p:sp>
        </p:grpSp>
        <p:grpSp>
          <p:nvGrpSpPr>
            <p:cNvPr id="20490" name="Group 91"/>
            <p:cNvGrpSpPr>
              <a:grpSpLocks/>
            </p:cNvGrpSpPr>
            <p:nvPr/>
          </p:nvGrpSpPr>
          <p:grpSpPr bwMode="auto">
            <a:xfrm>
              <a:off x="3848" y="2820"/>
              <a:ext cx="270" cy="980"/>
              <a:chOff x="2640" y="8591"/>
              <a:chExt cx="576" cy="2497"/>
            </a:xfrm>
          </p:grpSpPr>
          <p:sp>
            <p:nvSpPr>
              <p:cNvPr id="20542" name="Oval 92"/>
              <p:cNvSpPr>
                <a:spLocks noChangeArrowheads="1"/>
              </p:cNvSpPr>
              <p:nvPr/>
            </p:nvSpPr>
            <p:spPr bwMode="auto">
              <a:xfrm>
                <a:off x="2640" y="8591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A</a:t>
                </a:r>
              </a:p>
            </p:txBody>
          </p:sp>
          <p:sp>
            <p:nvSpPr>
              <p:cNvPr id="20543" name="Oval 93"/>
              <p:cNvSpPr>
                <a:spLocks noChangeArrowheads="1"/>
              </p:cNvSpPr>
              <p:nvPr/>
            </p:nvSpPr>
            <p:spPr bwMode="auto">
              <a:xfrm>
                <a:off x="2640" y="955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B</a:t>
                </a:r>
              </a:p>
            </p:txBody>
          </p:sp>
          <p:sp>
            <p:nvSpPr>
              <p:cNvPr id="20544" name="Oval 94"/>
              <p:cNvSpPr>
                <a:spLocks noChangeArrowheads="1"/>
              </p:cNvSpPr>
              <p:nvPr/>
            </p:nvSpPr>
            <p:spPr bwMode="auto">
              <a:xfrm>
                <a:off x="2640" y="1051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C</a:t>
                </a:r>
              </a:p>
            </p:txBody>
          </p:sp>
        </p:grpSp>
        <p:grpSp>
          <p:nvGrpSpPr>
            <p:cNvPr id="20491" name="Group 95"/>
            <p:cNvGrpSpPr>
              <a:grpSpLocks/>
            </p:cNvGrpSpPr>
            <p:nvPr/>
          </p:nvGrpSpPr>
          <p:grpSpPr bwMode="auto">
            <a:xfrm>
              <a:off x="4365" y="2820"/>
              <a:ext cx="269" cy="980"/>
              <a:chOff x="2640" y="8591"/>
              <a:chExt cx="576" cy="2497"/>
            </a:xfrm>
          </p:grpSpPr>
          <p:sp>
            <p:nvSpPr>
              <p:cNvPr id="20539" name="Oval 96"/>
              <p:cNvSpPr>
                <a:spLocks noChangeArrowheads="1"/>
              </p:cNvSpPr>
              <p:nvPr/>
            </p:nvSpPr>
            <p:spPr bwMode="auto">
              <a:xfrm>
                <a:off x="2640" y="8591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A</a:t>
                </a:r>
              </a:p>
            </p:txBody>
          </p:sp>
          <p:sp>
            <p:nvSpPr>
              <p:cNvPr id="20540" name="Oval 97"/>
              <p:cNvSpPr>
                <a:spLocks noChangeArrowheads="1"/>
              </p:cNvSpPr>
              <p:nvPr/>
            </p:nvSpPr>
            <p:spPr bwMode="auto">
              <a:xfrm>
                <a:off x="2640" y="955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B</a:t>
                </a:r>
              </a:p>
            </p:txBody>
          </p:sp>
          <p:sp>
            <p:nvSpPr>
              <p:cNvPr id="20541" name="Oval 98"/>
              <p:cNvSpPr>
                <a:spLocks noChangeArrowheads="1"/>
              </p:cNvSpPr>
              <p:nvPr/>
            </p:nvSpPr>
            <p:spPr bwMode="auto">
              <a:xfrm>
                <a:off x="2640" y="1051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C</a:t>
                </a:r>
              </a:p>
            </p:txBody>
          </p:sp>
        </p:grpSp>
        <p:grpSp>
          <p:nvGrpSpPr>
            <p:cNvPr id="20492" name="Group 99"/>
            <p:cNvGrpSpPr>
              <a:grpSpLocks/>
            </p:cNvGrpSpPr>
            <p:nvPr/>
          </p:nvGrpSpPr>
          <p:grpSpPr bwMode="auto">
            <a:xfrm>
              <a:off x="4878" y="2820"/>
              <a:ext cx="269" cy="980"/>
              <a:chOff x="2640" y="8591"/>
              <a:chExt cx="576" cy="2497"/>
            </a:xfrm>
          </p:grpSpPr>
          <p:sp>
            <p:nvSpPr>
              <p:cNvPr id="20536" name="Oval 100"/>
              <p:cNvSpPr>
                <a:spLocks noChangeArrowheads="1"/>
              </p:cNvSpPr>
              <p:nvPr/>
            </p:nvSpPr>
            <p:spPr bwMode="auto">
              <a:xfrm>
                <a:off x="2640" y="8591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A</a:t>
                </a:r>
              </a:p>
            </p:txBody>
          </p:sp>
          <p:sp>
            <p:nvSpPr>
              <p:cNvPr id="20537" name="Oval 101"/>
              <p:cNvSpPr>
                <a:spLocks noChangeArrowheads="1"/>
              </p:cNvSpPr>
              <p:nvPr/>
            </p:nvSpPr>
            <p:spPr bwMode="auto">
              <a:xfrm>
                <a:off x="2640" y="955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B</a:t>
                </a:r>
              </a:p>
            </p:txBody>
          </p:sp>
          <p:sp>
            <p:nvSpPr>
              <p:cNvPr id="20538" name="Oval 102"/>
              <p:cNvSpPr>
                <a:spLocks noChangeArrowheads="1"/>
              </p:cNvSpPr>
              <p:nvPr/>
            </p:nvSpPr>
            <p:spPr bwMode="auto">
              <a:xfrm>
                <a:off x="2640" y="10512"/>
                <a:ext cx="576" cy="57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56261" tIns="28130" rIns="56261" bIns="28130" anchor="ctr"/>
              <a:lstStyle/>
              <a:p>
                <a:pPr algn="ctr" defTabSz="3054350"/>
                <a:r>
                  <a:rPr lang="en-US" altLang="zh-TW" sz="2500" b="1">
                    <a:ea typeface="Arial Unicode MS" pitchFamily="34" charset="-128"/>
                    <a:cs typeface="Arial Unicode MS" pitchFamily="34" charset="-128"/>
                  </a:rPr>
                  <a:t>C</a:t>
                </a:r>
              </a:p>
            </p:txBody>
          </p:sp>
        </p:grpSp>
        <p:sp>
          <p:nvSpPr>
            <p:cNvPr id="20493" name="Oval 103"/>
            <p:cNvSpPr>
              <a:spLocks noChangeArrowheads="1"/>
            </p:cNvSpPr>
            <p:nvPr/>
          </p:nvSpPr>
          <p:spPr bwMode="auto">
            <a:xfrm>
              <a:off x="5392" y="3194"/>
              <a:ext cx="270" cy="22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56261" tIns="28130" rIns="56261" bIns="28130" anchor="ctr"/>
            <a:lstStyle/>
            <a:p>
              <a:pPr algn="ctr" defTabSz="3054350"/>
              <a:r>
                <a:rPr lang="en-US" altLang="zh-TW" sz="2500" i="1">
                  <a:ea typeface="Arial Unicode MS" pitchFamily="34" charset="-128"/>
                  <a:cs typeface="Arial Unicode MS" pitchFamily="34" charset="-128"/>
                </a:rPr>
                <a:t>t</a:t>
              </a:r>
              <a:endParaRPr lang="zh-TW" altLang="en-US" sz="2500" i="1"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0494" name="AutoShape 104"/>
            <p:cNvCxnSpPr>
              <a:cxnSpLocks noChangeShapeType="1"/>
              <a:stCxn id="20487" idx="6"/>
              <a:endCxn id="20548" idx="2"/>
            </p:cNvCxnSpPr>
            <p:nvPr/>
          </p:nvCxnSpPr>
          <p:spPr bwMode="auto">
            <a:xfrm flipV="1">
              <a:off x="2574" y="2930"/>
              <a:ext cx="247" cy="376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5" name="AutoShape 105"/>
            <p:cNvCxnSpPr>
              <a:cxnSpLocks noChangeShapeType="1"/>
              <a:stCxn id="20487" idx="6"/>
              <a:endCxn id="20549" idx="2"/>
            </p:cNvCxnSpPr>
            <p:nvPr/>
          </p:nvCxnSpPr>
          <p:spPr bwMode="auto">
            <a:xfrm>
              <a:off x="2574" y="3306"/>
              <a:ext cx="247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6" name="AutoShape 106"/>
            <p:cNvCxnSpPr>
              <a:cxnSpLocks noChangeShapeType="1"/>
              <a:stCxn id="20487" idx="6"/>
              <a:endCxn id="20550" idx="2"/>
            </p:cNvCxnSpPr>
            <p:nvPr/>
          </p:nvCxnSpPr>
          <p:spPr bwMode="auto">
            <a:xfrm>
              <a:off x="2574" y="3306"/>
              <a:ext cx="247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7" name="AutoShape 107"/>
            <p:cNvCxnSpPr>
              <a:cxnSpLocks noChangeShapeType="1"/>
            </p:cNvCxnSpPr>
            <p:nvPr/>
          </p:nvCxnSpPr>
          <p:spPr bwMode="auto">
            <a:xfrm>
              <a:off x="3085" y="2930"/>
              <a:ext cx="243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8" name="AutoShape 108"/>
            <p:cNvCxnSpPr>
              <a:cxnSpLocks noChangeShapeType="1"/>
              <a:stCxn id="20548" idx="6"/>
              <a:endCxn id="20546" idx="2"/>
            </p:cNvCxnSpPr>
            <p:nvPr/>
          </p:nvCxnSpPr>
          <p:spPr bwMode="auto">
            <a:xfrm>
              <a:off x="3090" y="2930"/>
              <a:ext cx="244" cy="377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9" name="AutoShape 109"/>
            <p:cNvCxnSpPr>
              <a:cxnSpLocks noChangeShapeType="1"/>
              <a:stCxn id="20548" idx="6"/>
              <a:endCxn id="20547" idx="2"/>
            </p:cNvCxnSpPr>
            <p:nvPr/>
          </p:nvCxnSpPr>
          <p:spPr bwMode="auto">
            <a:xfrm>
              <a:off x="3090" y="2930"/>
              <a:ext cx="244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00" name="AutoShape 110"/>
            <p:cNvCxnSpPr>
              <a:cxnSpLocks noChangeShapeType="1"/>
              <a:stCxn id="20545" idx="6"/>
              <a:endCxn id="20542" idx="2"/>
            </p:cNvCxnSpPr>
            <p:nvPr/>
          </p:nvCxnSpPr>
          <p:spPr bwMode="auto">
            <a:xfrm>
              <a:off x="3603" y="2930"/>
              <a:ext cx="24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01" name="AutoShape 111"/>
            <p:cNvCxnSpPr>
              <a:cxnSpLocks noChangeShapeType="1"/>
              <a:stCxn id="20542" idx="6"/>
              <a:endCxn id="20539" idx="2"/>
            </p:cNvCxnSpPr>
            <p:nvPr/>
          </p:nvCxnSpPr>
          <p:spPr bwMode="auto">
            <a:xfrm>
              <a:off x="4118" y="2930"/>
              <a:ext cx="247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02" name="AutoShape 112"/>
            <p:cNvCxnSpPr>
              <a:cxnSpLocks noChangeShapeType="1"/>
              <a:stCxn id="20539" idx="6"/>
              <a:endCxn id="20536" idx="2"/>
            </p:cNvCxnSpPr>
            <p:nvPr/>
          </p:nvCxnSpPr>
          <p:spPr bwMode="auto">
            <a:xfrm>
              <a:off x="4634" y="2930"/>
              <a:ext cx="24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03" name="AutoShape 113"/>
            <p:cNvCxnSpPr>
              <a:cxnSpLocks noChangeShapeType="1"/>
              <a:stCxn id="20536" idx="6"/>
              <a:endCxn id="20493" idx="2"/>
            </p:cNvCxnSpPr>
            <p:nvPr/>
          </p:nvCxnSpPr>
          <p:spPr bwMode="auto">
            <a:xfrm>
              <a:off x="5147" y="2930"/>
              <a:ext cx="245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04" name="AutoShape 114"/>
            <p:cNvCxnSpPr>
              <a:cxnSpLocks noChangeShapeType="1"/>
              <a:stCxn id="20549" idx="6"/>
              <a:endCxn id="20546" idx="2"/>
            </p:cNvCxnSpPr>
            <p:nvPr/>
          </p:nvCxnSpPr>
          <p:spPr bwMode="auto">
            <a:xfrm>
              <a:off x="3090" y="3306"/>
              <a:ext cx="244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05" name="AutoShape 115"/>
            <p:cNvCxnSpPr>
              <a:cxnSpLocks noChangeShapeType="1"/>
              <a:stCxn id="20546" idx="6"/>
              <a:endCxn id="20543" idx="2"/>
            </p:cNvCxnSpPr>
            <p:nvPr/>
          </p:nvCxnSpPr>
          <p:spPr bwMode="auto">
            <a:xfrm>
              <a:off x="3603" y="3307"/>
              <a:ext cx="245" cy="0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06" name="AutoShape 116"/>
            <p:cNvCxnSpPr>
              <a:cxnSpLocks noChangeShapeType="1"/>
              <a:stCxn id="20543" idx="6"/>
              <a:endCxn id="20540" idx="2"/>
            </p:cNvCxnSpPr>
            <p:nvPr/>
          </p:nvCxnSpPr>
          <p:spPr bwMode="auto">
            <a:xfrm>
              <a:off x="4118" y="3307"/>
              <a:ext cx="247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07" name="AutoShape 117"/>
            <p:cNvCxnSpPr>
              <a:cxnSpLocks noChangeShapeType="1"/>
              <a:stCxn id="20540" idx="6"/>
              <a:endCxn id="20537" idx="2"/>
            </p:cNvCxnSpPr>
            <p:nvPr/>
          </p:nvCxnSpPr>
          <p:spPr bwMode="auto">
            <a:xfrm>
              <a:off x="4634" y="3307"/>
              <a:ext cx="24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08" name="AutoShape 118"/>
            <p:cNvCxnSpPr>
              <a:cxnSpLocks noChangeShapeType="1"/>
              <a:stCxn id="20550" idx="6"/>
              <a:endCxn id="20547" idx="2"/>
            </p:cNvCxnSpPr>
            <p:nvPr/>
          </p:nvCxnSpPr>
          <p:spPr bwMode="auto">
            <a:xfrm>
              <a:off x="3090" y="3683"/>
              <a:ext cx="244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09" name="AutoShape 119"/>
            <p:cNvCxnSpPr>
              <a:cxnSpLocks noChangeShapeType="1"/>
              <a:stCxn id="20547" idx="6"/>
              <a:endCxn id="20544" idx="2"/>
            </p:cNvCxnSpPr>
            <p:nvPr/>
          </p:nvCxnSpPr>
          <p:spPr bwMode="auto">
            <a:xfrm>
              <a:off x="3603" y="3683"/>
              <a:ext cx="24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0" name="AutoShape 120"/>
            <p:cNvCxnSpPr>
              <a:cxnSpLocks noChangeShapeType="1"/>
              <a:stCxn id="20544" idx="6"/>
              <a:endCxn id="20541" idx="2"/>
            </p:cNvCxnSpPr>
            <p:nvPr/>
          </p:nvCxnSpPr>
          <p:spPr bwMode="auto">
            <a:xfrm>
              <a:off x="4118" y="3683"/>
              <a:ext cx="247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1" name="AutoShape 121"/>
            <p:cNvCxnSpPr>
              <a:cxnSpLocks noChangeShapeType="1"/>
              <a:stCxn id="20541" idx="6"/>
              <a:endCxn id="20538" idx="2"/>
            </p:cNvCxnSpPr>
            <p:nvPr/>
          </p:nvCxnSpPr>
          <p:spPr bwMode="auto">
            <a:xfrm>
              <a:off x="4634" y="3683"/>
              <a:ext cx="244" cy="0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2" name="AutoShape 122"/>
            <p:cNvCxnSpPr>
              <a:cxnSpLocks noChangeShapeType="1"/>
              <a:stCxn id="20545" idx="6"/>
              <a:endCxn id="20543" idx="2"/>
            </p:cNvCxnSpPr>
            <p:nvPr/>
          </p:nvCxnSpPr>
          <p:spPr bwMode="auto">
            <a:xfrm>
              <a:off x="3603" y="2930"/>
              <a:ext cx="245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3" name="AutoShape 123"/>
            <p:cNvCxnSpPr>
              <a:cxnSpLocks noChangeShapeType="1"/>
            </p:cNvCxnSpPr>
            <p:nvPr/>
          </p:nvCxnSpPr>
          <p:spPr bwMode="auto">
            <a:xfrm>
              <a:off x="4118" y="2930"/>
              <a:ext cx="244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4" name="AutoShape 124"/>
            <p:cNvCxnSpPr>
              <a:cxnSpLocks noChangeShapeType="1"/>
              <a:stCxn id="20539" idx="6"/>
              <a:endCxn id="20537" idx="2"/>
            </p:cNvCxnSpPr>
            <p:nvPr/>
          </p:nvCxnSpPr>
          <p:spPr bwMode="auto">
            <a:xfrm>
              <a:off x="4634" y="2930"/>
              <a:ext cx="244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5" name="AutoShape 125"/>
            <p:cNvCxnSpPr>
              <a:cxnSpLocks noChangeShapeType="1"/>
              <a:stCxn id="20537" idx="6"/>
              <a:endCxn id="20493" idx="2"/>
            </p:cNvCxnSpPr>
            <p:nvPr/>
          </p:nvCxnSpPr>
          <p:spPr bwMode="auto">
            <a:xfrm flipV="1">
              <a:off x="5147" y="3306"/>
              <a:ext cx="245" cy="1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6" name="AutoShape 126"/>
            <p:cNvCxnSpPr>
              <a:cxnSpLocks noChangeShapeType="1"/>
              <a:stCxn id="20545" idx="6"/>
              <a:endCxn id="20544" idx="2"/>
            </p:cNvCxnSpPr>
            <p:nvPr/>
          </p:nvCxnSpPr>
          <p:spPr bwMode="auto">
            <a:xfrm>
              <a:off x="3603" y="2930"/>
              <a:ext cx="245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7" name="AutoShape 127"/>
            <p:cNvCxnSpPr>
              <a:cxnSpLocks noChangeShapeType="1"/>
              <a:stCxn id="20542" idx="6"/>
              <a:endCxn id="20541" idx="2"/>
            </p:cNvCxnSpPr>
            <p:nvPr/>
          </p:nvCxnSpPr>
          <p:spPr bwMode="auto">
            <a:xfrm>
              <a:off x="4118" y="2930"/>
              <a:ext cx="247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8" name="AutoShape 128"/>
            <p:cNvCxnSpPr>
              <a:cxnSpLocks noChangeShapeType="1"/>
              <a:stCxn id="20539" idx="6"/>
              <a:endCxn id="20538" idx="2"/>
            </p:cNvCxnSpPr>
            <p:nvPr/>
          </p:nvCxnSpPr>
          <p:spPr bwMode="auto">
            <a:xfrm>
              <a:off x="4634" y="2930"/>
              <a:ext cx="244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19" name="AutoShape 129"/>
            <p:cNvCxnSpPr>
              <a:cxnSpLocks noChangeShapeType="1"/>
              <a:stCxn id="20549" idx="6"/>
              <a:endCxn id="20545" idx="2"/>
            </p:cNvCxnSpPr>
            <p:nvPr/>
          </p:nvCxnSpPr>
          <p:spPr bwMode="auto">
            <a:xfrm flipV="1">
              <a:off x="3090" y="2930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0" name="AutoShape 130"/>
            <p:cNvCxnSpPr>
              <a:cxnSpLocks noChangeShapeType="1"/>
              <a:stCxn id="20549" idx="6"/>
              <a:endCxn id="20547" idx="2"/>
            </p:cNvCxnSpPr>
            <p:nvPr/>
          </p:nvCxnSpPr>
          <p:spPr bwMode="auto">
            <a:xfrm>
              <a:off x="3090" y="3306"/>
              <a:ext cx="244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1" name="AutoShape 131"/>
            <p:cNvCxnSpPr>
              <a:cxnSpLocks noChangeShapeType="1"/>
            </p:cNvCxnSpPr>
            <p:nvPr/>
          </p:nvCxnSpPr>
          <p:spPr bwMode="auto">
            <a:xfrm flipV="1">
              <a:off x="3601" y="2930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2" name="AutoShape 132"/>
            <p:cNvCxnSpPr>
              <a:cxnSpLocks noChangeShapeType="1"/>
            </p:cNvCxnSpPr>
            <p:nvPr/>
          </p:nvCxnSpPr>
          <p:spPr bwMode="auto">
            <a:xfrm>
              <a:off x="3601" y="3306"/>
              <a:ext cx="244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3" name="AutoShape 133"/>
            <p:cNvCxnSpPr>
              <a:cxnSpLocks noChangeShapeType="1"/>
            </p:cNvCxnSpPr>
            <p:nvPr/>
          </p:nvCxnSpPr>
          <p:spPr bwMode="auto">
            <a:xfrm flipV="1">
              <a:off x="4118" y="2930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4" name="AutoShape 134"/>
            <p:cNvCxnSpPr>
              <a:cxnSpLocks noChangeShapeType="1"/>
            </p:cNvCxnSpPr>
            <p:nvPr/>
          </p:nvCxnSpPr>
          <p:spPr bwMode="auto">
            <a:xfrm>
              <a:off x="4118" y="3306"/>
              <a:ext cx="244" cy="377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5" name="AutoShape 135"/>
            <p:cNvCxnSpPr>
              <a:cxnSpLocks noChangeShapeType="1"/>
            </p:cNvCxnSpPr>
            <p:nvPr/>
          </p:nvCxnSpPr>
          <p:spPr bwMode="auto">
            <a:xfrm flipV="1">
              <a:off x="4634" y="2930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6" name="AutoShape 136"/>
            <p:cNvCxnSpPr>
              <a:cxnSpLocks noChangeShapeType="1"/>
            </p:cNvCxnSpPr>
            <p:nvPr/>
          </p:nvCxnSpPr>
          <p:spPr bwMode="auto">
            <a:xfrm>
              <a:off x="4634" y="3306"/>
              <a:ext cx="244" cy="37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7" name="AutoShape 137"/>
            <p:cNvCxnSpPr>
              <a:cxnSpLocks noChangeShapeType="1"/>
              <a:stCxn id="20550" idx="6"/>
              <a:endCxn id="20546" idx="2"/>
            </p:cNvCxnSpPr>
            <p:nvPr/>
          </p:nvCxnSpPr>
          <p:spPr bwMode="auto">
            <a:xfrm flipV="1">
              <a:off x="3090" y="3307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8" name="AutoShape 138"/>
            <p:cNvCxnSpPr>
              <a:cxnSpLocks noChangeShapeType="1"/>
              <a:stCxn id="20547" idx="6"/>
              <a:endCxn id="20543" idx="2"/>
            </p:cNvCxnSpPr>
            <p:nvPr/>
          </p:nvCxnSpPr>
          <p:spPr bwMode="auto">
            <a:xfrm flipV="1">
              <a:off x="3603" y="3307"/>
              <a:ext cx="245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29" name="AutoShape 139"/>
            <p:cNvCxnSpPr>
              <a:cxnSpLocks noChangeShapeType="1"/>
              <a:stCxn id="20544" idx="6"/>
              <a:endCxn id="20540" idx="2"/>
            </p:cNvCxnSpPr>
            <p:nvPr/>
          </p:nvCxnSpPr>
          <p:spPr bwMode="auto">
            <a:xfrm flipV="1">
              <a:off x="4118" y="3307"/>
              <a:ext cx="247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0" name="AutoShape 140"/>
            <p:cNvCxnSpPr>
              <a:cxnSpLocks noChangeShapeType="1"/>
              <a:stCxn id="20541" idx="6"/>
              <a:endCxn id="20537" idx="2"/>
            </p:cNvCxnSpPr>
            <p:nvPr/>
          </p:nvCxnSpPr>
          <p:spPr bwMode="auto">
            <a:xfrm flipV="1">
              <a:off x="4634" y="3307"/>
              <a:ext cx="244" cy="37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1" name="AutoShape 141"/>
            <p:cNvCxnSpPr>
              <a:cxnSpLocks noChangeShapeType="1"/>
              <a:stCxn id="20538" idx="6"/>
              <a:endCxn id="20493" idx="2"/>
            </p:cNvCxnSpPr>
            <p:nvPr/>
          </p:nvCxnSpPr>
          <p:spPr bwMode="auto">
            <a:xfrm flipV="1">
              <a:off x="5147" y="3306"/>
              <a:ext cx="245" cy="377"/>
            </a:xfrm>
            <a:prstGeom prst="straightConnector1">
              <a:avLst/>
            </a:prstGeom>
            <a:noFill/>
            <a:ln w="635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2" name="AutoShape 142"/>
            <p:cNvCxnSpPr>
              <a:cxnSpLocks noChangeShapeType="1"/>
              <a:stCxn id="20550" idx="6"/>
              <a:endCxn id="20545" idx="2"/>
            </p:cNvCxnSpPr>
            <p:nvPr/>
          </p:nvCxnSpPr>
          <p:spPr bwMode="auto">
            <a:xfrm flipV="1">
              <a:off x="3090" y="2930"/>
              <a:ext cx="244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3" name="AutoShape 143"/>
            <p:cNvCxnSpPr>
              <a:cxnSpLocks noChangeShapeType="1"/>
              <a:stCxn id="20547" idx="6"/>
              <a:endCxn id="20542" idx="2"/>
            </p:cNvCxnSpPr>
            <p:nvPr/>
          </p:nvCxnSpPr>
          <p:spPr bwMode="auto">
            <a:xfrm flipV="1">
              <a:off x="3603" y="2930"/>
              <a:ext cx="245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4" name="AutoShape 144"/>
            <p:cNvCxnSpPr>
              <a:cxnSpLocks noChangeShapeType="1"/>
              <a:stCxn id="20544" idx="6"/>
              <a:endCxn id="20539" idx="2"/>
            </p:cNvCxnSpPr>
            <p:nvPr/>
          </p:nvCxnSpPr>
          <p:spPr bwMode="auto">
            <a:xfrm flipV="1">
              <a:off x="4118" y="2930"/>
              <a:ext cx="247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535" name="AutoShape 145"/>
            <p:cNvCxnSpPr>
              <a:cxnSpLocks noChangeShapeType="1"/>
              <a:stCxn id="20541" idx="6"/>
              <a:endCxn id="20536" idx="2"/>
            </p:cNvCxnSpPr>
            <p:nvPr/>
          </p:nvCxnSpPr>
          <p:spPr bwMode="auto">
            <a:xfrm flipV="1">
              <a:off x="4634" y="2930"/>
              <a:ext cx="244" cy="753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5956" name="Rectangle 68"/>
          <p:cNvSpPr>
            <a:spLocks noChangeArrowheads="1"/>
          </p:cNvSpPr>
          <p:nvPr/>
        </p:nvSpPr>
        <p:spPr bwMode="auto">
          <a:xfrm>
            <a:off x="76200" y="3352800"/>
            <a:ext cx="4419600" cy="2819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>
                <a:latin typeface="Calibri" pitchFamily="34" charset="0"/>
              </a:rPr>
              <a:t>Sequential Models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>
                <a:latin typeface="Calibri" pitchFamily="34" charset="0"/>
              </a:rPr>
              <a:t>Conditional Random Field 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>
                <a:latin typeface="Calibri" pitchFamily="34" charset="0"/>
              </a:rPr>
              <a:t>Global perceptron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>
                <a:solidFill>
                  <a:srgbClr val="0033CC"/>
                </a:solidFill>
                <a:latin typeface="Calibri" pitchFamily="34" charset="0"/>
              </a:rPr>
              <a:t>Training:</a:t>
            </a:r>
            <a:r>
              <a:rPr lang="en-US" sz="2400">
                <a:latin typeface="Calibri" pitchFamily="34" charset="0"/>
              </a:rPr>
              <a:t> Sentence based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>
                <a:solidFill>
                  <a:srgbClr val="0033CC"/>
                </a:solidFill>
                <a:latin typeface="Calibri" pitchFamily="34" charset="0"/>
              </a:rPr>
              <a:t>Testing:</a:t>
            </a:r>
            <a:r>
              <a:rPr lang="en-US" sz="240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Find best global assignment (shortest path)</a:t>
            </a:r>
            <a:r>
              <a:rPr lang="en-US" sz="2400" b="1">
                <a:solidFill>
                  <a:srgbClr val="0033CC"/>
                </a:solidFill>
                <a:latin typeface="Calibri" pitchFamily="34" charset="0"/>
              </a:rPr>
              <a:t> 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1">
                <a:solidFill>
                  <a:srgbClr val="FF0000"/>
                </a:solidFill>
                <a:latin typeface="Calibri" pitchFamily="34" charset="0"/>
              </a:rPr>
              <a:t>+ with constraints</a:t>
            </a:r>
          </a:p>
        </p:txBody>
      </p:sp>
      <p:sp>
        <p:nvSpPr>
          <p:cNvPr id="165957" name="Rectangle 69"/>
          <p:cNvSpPr>
            <a:spLocks noChangeArrowheads="1"/>
          </p:cNvSpPr>
          <p:nvPr/>
        </p:nvSpPr>
        <p:spPr bwMode="auto">
          <a:xfrm>
            <a:off x="4648200" y="3352800"/>
            <a:ext cx="4419600" cy="2819400"/>
          </a:xfrm>
          <a:prstGeom prst="rect">
            <a:avLst/>
          </a:prstGeom>
          <a:solidFill>
            <a:srgbClr val="FFFF66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dirty="0">
                <a:latin typeface="Calibri" pitchFamily="34" charset="0"/>
              </a:rPr>
              <a:t>Local Models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dirty="0">
                <a:latin typeface="Calibri" pitchFamily="34" charset="0"/>
              </a:rPr>
              <a:t>Logistic Regression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dirty="0">
                <a:latin typeface="Calibri" pitchFamily="34" charset="0"/>
              </a:rPr>
              <a:t>Avg. Perceptron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dirty="0">
                <a:solidFill>
                  <a:srgbClr val="0033CC"/>
                </a:solidFill>
                <a:latin typeface="Calibri" pitchFamily="34" charset="0"/>
              </a:rPr>
              <a:t>Training:</a:t>
            </a:r>
            <a:r>
              <a:rPr lang="en-US" sz="2400" dirty="0">
                <a:latin typeface="Calibri" pitchFamily="34" charset="0"/>
              </a:rPr>
              <a:t> Token </a:t>
            </a:r>
            <a:r>
              <a:rPr lang="en-US" sz="2400" dirty="0" smtClean="0">
                <a:latin typeface="Calibri" pitchFamily="34" charset="0"/>
              </a:rPr>
              <a:t>based</a:t>
            </a:r>
            <a:endParaRPr lang="en-US" sz="2400" dirty="0"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dirty="0">
                <a:solidFill>
                  <a:srgbClr val="0033CC"/>
                </a:solidFill>
                <a:latin typeface="Calibri" pitchFamily="34" charset="0"/>
              </a:rPr>
              <a:t>Testing: </a:t>
            </a:r>
            <a:r>
              <a:rPr lang="en-US" sz="2400" dirty="0">
                <a:latin typeface="Calibri" pitchFamily="34" charset="0"/>
              </a:rPr>
              <a:t>Find best assignment locally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 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+ with constraints (Global)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56" grpId="0" animBg="1"/>
      <p:bldP spid="16595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8CD9FD29-9C25-40B0-92E8-425099A0F5F6}" type="slidenum">
              <a:rPr lang="en-US" altLang="zh-TW">
                <a:cs typeface="Arial Unicode MS" pitchFamily="34" charset="-128"/>
              </a:rPr>
              <a:pPr eaLnBrk="1" hangingPunct="1"/>
              <a:t>18</a:t>
            </a:fld>
            <a:endParaRPr lang="en-US" altLang="zh-TW">
              <a:cs typeface="Arial Unicode MS" pitchFamily="34" charset="-128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114249"/>
              </p:ext>
            </p:extLst>
          </p:nvPr>
        </p:nvGraphicFramePr>
        <p:xfrm>
          <a:off x="304800" y="3382963"/>
          <a:ext cx="8686800" cy="2559685"/>
        </p:xfrm>
        <a:graphic>
          <a:graphicData uri="http://schemas.openxmlformats.org/drawingml/2006/table">
            <a:tbl>
              <a:tblPr/>
              <a:tblGrid>
                <a:gridCol w="1905000"/>
                <a:gridCol w="1570038"/>
                <a:gridCol w="1736725"/>
                <a:gridCol w="1738312"/>
                <a:gridCol w="1736725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Model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0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CRF-ML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0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CRF-D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0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CRF-IBT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0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Avg. 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0EE2"/>
                    </a:solidFill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Baseline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66.46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69.14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58.15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+ Constraints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71.94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73.91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69.82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74.49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Training Time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26262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48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38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145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0.8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3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Which Model is Better? Semantic Role Labeling</a:t>
            </a:r>
          </a:p>
        </p:txBody>
      </p:sp>
      <p:sp>
        <p:nvSpPr>
          <p:cNvPr id="2154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229600" cy="4953000"/>
          </a:xfrm>
        </p:spPr>
        <p:txBody>
          <a:bodyPr/>
          <a:lstStyle/>
          <a:p>
            <a:r>
              <a:rPr lang="en-US" smtClean="0"/>
              <a:t>Experiments on SRL: </a:t>
            </a:r>
            <a:r>
              <a:rPr lang="en-US" sz="1800" smtClean="0">
                <a:solidFill>
                  <a:srgbClr val="E56700"/>
                </a:solidFill>
                <a:latin typeface="Arial" charset="0"/>
              </a:rPr>
              <a:t>[Roth and Yih, ICML 2005]</a:t>
            </a:r>
          </a:p>
          <a:p>
            <a:pPr lvl="1"/>
            <a:r>
              <a:rPr lang="en-US" sz="1800" smtClean="0">
                <a:solidFill>
                  <a:srgbClr val="262626"/>
                </a:solidFill>
                <a:latin typeface="Arial" charset="0"/>
              </a:rPr>
              <a:t>Story: Inject expressive Constraints into conditional random field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pPr lvl="1">
              <a:buFont typeface="Wingdings" pitchFamily="2" charset="2"/>
              <a:buNone/>
            </a:pPr>
            <a:endParaRPr lang="en-US" b="1" smtClean="0"/>
          </a:p>
        </p:txBody>
      </p:sp>
      <p:sp>
        <p:nvSpPr>
          <p:cNvPr id="15" name="TextBox 14"/>
          <p:cNvSpPr txBox="1"/>
          <p:nvPr/>
        </p:nvSpPr>
        <p:spPr>
          <a:xfrm>
            <a:off x="2209800" y="2433638"/>
            <a:ext cx="5029200" cy="466725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0000"/>
                </a:solidFill>
                <a:latin typeface="+mj-lt"/>
              </a:rPr>
              <a:t>Sequential Models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39000" y="2433638"/>
            <a:ext cx="1752600" cy="466725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Local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09800" y="2890838"/>
            <a:ext cx="3276600" cy="461962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L+I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39000" y="2890838"/>
            <a:ext cx="1752600" cy="461962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L+I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86400" y="2890838"/>
            <a:ext cx="1752600" cy="461962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IBT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3886200"/>
            <a:ext cx="9144000" cy="228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6200" y="4572000"/>
            <a:ext cx="9144000" cy="167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5181600"/>
            <a:ext cx="91440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71600" y="5253038"/>
            <a:ext cx="6477000" cy="831850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4"/>
          </a:lnRef>
          <a:fillRef idx="1002">
            <a:schemeClr val="lt2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Sequential Models are better than Local Models 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(No constraints)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66800" y="5189538"/>
            <a:ext cx="7086600" cy="830262"/>
          </a:xfrm>
          <a:prstGeom prst="rect">
            <a:avLst/>
          </a:prstGeom>
          <a:solidFill>
            <a:srgbClr val="FFFF66"/>
          </a:solidFill>
        </p:spPr>
        <p:style>
          <a:lnRef idx="1">
            <a:schemeClr val="accent4"/>
          </a:lnRef>
          <a:fillRef idx="1002">
            <a:schemeClr val="lt2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+mj-lt"/>
              </a:rPr>
              <a:t>Local Models are now better than Sequential Models! </a:t>
            </a:r>
          </a:p>
          <a:p>
            <a:pPr algn="ctr">
              <a:defRPr/>
            </a:pPr>
            <a:r>
              <a:rPr lang="en-US" sz="2400" b="1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US" sz="2400" b="1" dirty="0">
                <a:solidFill>
                  <a:srgbClr val="FF0000"/>
                </a:solidFill>
                <a:latin typeface="+mj-lt"/>
              </a:rPr>
              <a:t>With</a:t>
            </a:r>
            <a:r>
              <a:rPr lang="en-US" sz="2400" b="1" dirty="0">
                <a:solidFill>
                  <a:srgbClr val="000000"/>
                </a:solidFill>
                <a:latin typeface="+mj-lt"/>
              </a:rPr>
              <a:t> constraints)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620000" y="5181600"/>
            <a:ext cx="1066800" cy="3810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5" grpId="0" animBg="1"/>
      <p:bldP spid="2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BC85D827-0594-4E56-A7BB-01B40B35D64F}" type="slidenum">
              <a:rPr lang="en-US" altLang="zh-TW">
                <a:cs typeface="Arial Unicode MS" pitchFamily="34" charset="-128"/>
              </a:rPr>
              <a:pPr eaLnBrk="1" hangingPunct="1"/>
              <a:t>19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2253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Summary: Training Methods – Supervised Case</a:t>
            </a:r>
          </a:p>
        </p:txBody>
      </p:sp>
      <p:sp>
        <p:nvSpPr>
          <p:cNvPr id="1699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33CC"/>
                </a:solidFill>
              </a:rPr>
              <a:t>Many choices for training a CCM</a:t>
            </a:r>
          </a:p>
          <a:p>
            <a:pPr lvl="1"/>
            <a:r>
              <a:rPr lang="en-US" u="sng" dirty="0" smtClean="0"/>
              <a:t>Learning + Inference</a:t>
            </a:r>
            <a:r>
              <a:rPr lang="en-US" dirty="0" smtClean="0"/>
              <a:t>  (Training w/o  constraints; add constraints later)</a:t>
            </a:r>
          </a:p>
          <a:p>
            <a:pPr lvl="1"/>
            <a:r>
              <a:rPr lang="en-US" u="sng" dirty="0" smtClean="0"/>
              <a:t>Inference based Learning </a:t>
            </a:r>
            <a:r>
              <a:rPr lang="en-US" dirty="0" smtClean="0"/>
              <a:t>(Training with constraints)</a:t>
            </a:r>
          </a:p>
          <a:p>
            <a:r>
              <a:rPr lang="en-US" dirty="0" smtClean="0"/>
              <a:t>Based on this, what kind of </a:t>
            </a:r>
            <a:r>
              <a:rPr lang="en-US" dirty="0" smtClean="0">
                <a:solidFill>
                  <a:srgbClr val="FF0000"/>
                </a:solidFill>
              </a:rPr>
              <a:t>models</a:t>
            </a:r>
            <a:r>
              <a:rPr lang="en-US" dirty="0" smtClean="0"/>
              <a:t> should you use?</a:t>
            </a:r>
            <a:r>
              <a:rPr lang="en-US" sz="2800" b="1" dirty="0" smtClean="0"/>
              <a:t> </a:t>
            </a:r>
          </a:p>
          <a:p>
            <a:pPr lvl="2"/>
            <a:r>
              <a:rPr lang="en-US" sz="2000" b="0" dirty="0" smtClean="0">
                <a:solidFill>
                  <a:srgbClr val="0033CC"/>
                </a:solidFill>
              </a:rPr>
              <a:t>Decomposing models can be better that structured models</a:t>
            </a:r>
            <a:r>
              <a:rPr lang="en-US" sz="2000" b="0" dirty="0" smtClean="0"/>
              <a:t>  </a:t>
            </a:r>
          </a:p>
          <a:p>
            <a:pPr lvl="2"/>
            <a:endParaRPr lang="en-US" sz="2000" b="0" dirty="0" smtClean="0"/>
          </a:p>
          <a:p>
            <a:r>
              <a:rPr lang="en-US" dirty="0" smtClean="0"/>
              <a:t>Advantages of L+I</a:t>
            </a:r>
          </a:p>
          <a:p>
            <a:pPr lvl="1"/>
            <a:r>
              <a:rPr lang="en-US" dirty="0" smtClean="0"/>
              <a:t>Require  fewer training examples</a:t>
            </a:r>
          </a:p>
          <a:p>
            <a:pPr lvl="1"/>
            <a:r>
              <a:rPr lang="en-US" dirty="0" smtClean="0"/>
              <a:t>More efficient; most of the time, better performance</a:t>
            </a:r>
          </a:p>
          <a:p>
            <a:pPr lvl="1"/>
            <a:r>
              <a:rPr lang="en-US" dirty="0" smtClean="0"/>
              <a:t>Modularity; easier to incorporate already learned models.</a:t>
            </a:r>
          </a:p>
          <a:p>
            <a:r>
              <a:rPr lang="en-US" dirty="0" smtClean="0">
                <a:solidFill>
                  <a:srgbClr val="0033CC"/>
                </a:solidFill>
              </a:rPr>
              <a:t>Bottom line: L+I is better when y-level interactions are not very strong </a:t>
            </a:r>
            <a:endParaRPr lang="en-US" sz="2000" dirty="0" smtClean="0">
              <a:solidFill>
                <a:srgbClr val="0033CC"/>
              </a:solidFill>
            </a:endParaRPr>
          </a:p>
          <a:p>
            <a:r>
              <a:rPr lang="en-US" sz="2000" dirty="0" smtClean="0"/>
              <a:t>Next: Soft Constraints; Supervision-lean models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F27AEA99-20F0-4B91-82AE-FB659518317E}" type="slidenum">
              <a:rPr lang="en-US" altLang="zh-TW">
                <a:cs typeface="Arial Unicode MS" pitchFamily="34" charset="-128"/>
              </a:rPr>
              <a:pPr eaLnBrk="1" hangingPunct="1"/>
              <a:t>2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6147" name="Title 1"/>
          <p:cNvSpPr>
            <a:spLocks noGrp="1"/>
          </p:cNvSpPr>
          <p:nvPr>
            <p:ph type="title" idx="4294967295"/>
          </p:nvPr>
        </p:nvSpPr>
        <p:spPr>
          <a:xfrm>
            <a:off x="152400" y="457200"/>
            <a:ext cx="8839200" cy="533400"/>
          </a:xfrm>
        </p:spPr>
        <p:txBody>
          <a:bodyPr lIns="0" tIns="0" rIns="0" bIns="0"/>
          <a:lstStyle/>
          <a:p>
            <a:r>
              <a:rPr lang="en-US" dirty="0" smtClean="0"/>
              <a:t>This Tutorial: Constrained Conditional Models (Part II)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458200" cy="5486400"/>
          </a:xfrm>
        </p:spPr>
        <p:txBody>
          <a:bodyPr lIns="0" tIns="0" rIns="0" bIns="0"/>
          <a:lstStyle/>
          <a:p>
            <a:pPr marL="339725" indent="-33972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/>
          </a:p>
          <a:p>
            <a:pPr marL="339725" indent="-33972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hlinkClick r:id="rId3" action="ppaction://hlinkpres?slideindex=1&amp;slidetitle="/>
              </a:rPr>
              <a:t>Part 4</a:t>
            </a:r>
            <a:r>
              <a:rPr lang="en-US" dirty="0" smtClean="0"/>
              <a:t>: Training Paradigms (</a:t>
            </a:r>
            <a:r>
              <a:rPr lang="en-US" dirty="0"/>
              <a:t>2</a:t>
            </a:r>
            <a:r>
              <a:rPr lang="en-US" dirty="0" smtClean="0"/>
              <a:t>0 min)</a:t>
            </a:r>
          </a:p>
          <a:p>
            <a:pPr marL="739775" lvl="1" indent="-28257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rgbClr val="0033CC"/>
                </a:solidFill>
              </a:rPr>
              <a:t>Learning </a:t>
            </a:r>
            <a:r>
              <a:rPr lang="en-US" dirty="0" smtClean="0">
                <a:solidFill>
                  <a:srgbClr val="FF0000"/>
                </a:solidFill>
              </a:rPr>
              <a:t>models</a:t>
            </a:r>
          </a:p>
          <a:p>
            <a:pPr lvl="2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1800" b="0" dirty="0" smtClean="0"/>
              <a:t>Independently of constraints (L+I); Jointly with constraints (IBT)</a:t>
            </a:r>
          </a:p>
          <a:p>
            <a:pPr lvl="2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1800" b="0" dirty="0" smtClean="0"/>
              <a:t>Decomposed to simpler models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0: </a:t>
            </a:r>
            <a:fld id="{F351C77F-0C36-442A-9607-9B879361C4FC}" type="slidenum">
              <a:rPr lang="en-US" altLang="zh-TW">
                <a:cs typeface="Arial Unicode MS" pitchFamily="34" charset="-128"/>
              </a:rPr>
              <a:pPr eaLnBrk="1" hangingPunct="1"/>
              <a:t>20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133123" name="Rectangle 3"/>
          <p:cNvSpPr txBox="1">
            <a:spLocks noGrp="1" noChangeArrowheads="1"/>
          </p:cNvSpPr>
          <p:nvPr/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zh-TW" sz="1200">
                <a:ea typeface="Arial Unicode MS" pitchFamily="34" charset="-128"/>
                <a:cs typeface="Arial Unicode MS" pitchFamily="34" charset="-128"/>
              </a:rPr>
              <a:t>4: </a:t>
            </a:r>
            <a:fld id="{53C6F847-DFBA-4CAE-8DE5-9CB4809E78E4}" type="slidenum">
              <a:rPr lang="en-US" altLang="zh-TW" sz="1200">
                <a:ea typeface="Arial Unicode MS" pitchFamily="34" charset="-128"/>
                <a:cs typeface="Arial Unicode MS" pitchFamily="34" charset="-128"/>
              </a:rPr>
              <a:pPr algn="r" eaLnBrk="1" hangingPunct="1"/>
              <a:t>20</a:t>
            </a:fld>
            <a:endParaRPr lang="en-US" altLang="zh-TW" sz="120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312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Probability Interpretation of CCM</a:t>
            </a:r>
          </a:p>
        </p:txBody>
      </p:sp>
      <p:sp>
        <p:nvSpPr>
          <p:cNvPr id="13312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With a probabilistic model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Implication</a:t>
            </a:r>
          </a:p>
          <a:p>
            <a:pPr lvl="1" eaLnBrk="1" hangingPunct="1"/>
            <a:r>
              <a:rPr lang="en-US" dirty="0" smtClean="0"/>
              <a:t>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Constraint Driven Learning with full distribution</a:t>
            </a:r>
          </a:p>
          <a:p>
            <a:pPr lvl="1" eaLnBrk="1" hangingPunct="1"/>
            <a:r>
              <a:rPr lang="en-US" dirty="0" smtClean="0"/>
              <a:t>Step 1: find the </a:t>
            </a:r>
            <a:r>
              <a:rPr lang="en-US" dirty="0" smtClean="0">
                <a:solidFill>
                  <a:srgbClr val="0033CC"/>
                </a:solidFill>
              </a:rPr>
              <a:t>best distribution </a:t>
            </a:r>
            <a:r>
              <a:rPr lang="en-US" dirty="0" smtClean="0"/>
              <a:t>that satisfies the “constraints”</a:t>
            </a:r>
          </a:p>
          <a:p>
            <a:pPr lvl="1" eaLnBrk="1" hangingPunct="1"/>
            <a:r>
              <a:rPr lang="en-US" dirty="0" smtClean="0"/>
              <a:t>Step 2: update the model according to the distribution	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133126" name="Picture 9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13" y="1905000"/>
            <a:ext cx="5332412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7" name="Picture 10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8" y="2895600"/>
            <a:ext cx="656272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50858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0: </a:t>
            </a:r>
            <a:fld id="{B0D2DFF8-65C9-418F-B5AF-8519E50DE11A}" type="slidenum">
              <a:rPr lang="en-US" altLang="zh-TW">
                <a:cs typeface="Arial Unicode MS" pitchFamily="34" charset="-128"/>
              </a:rPr>
              <a:pPr eaLnBrk="1" hangingPunct="1"/>
              <a:t>21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134147" name="Rectangle 3"/>
          <p:cNvSpPr txBox="1">
            <a:spLocks noGrp="1" noChangeArrowheads="1"/>
          </p:cNvSpPr>
          <p:nvPr/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altLang="zh-TW" sz="1200">
                <a:ea typeface="Arial Unicode MS" pitchFamily="34" charset="-128"/>
                <a:cs typeface="Arial Unicode MS" pitchFamily="34" charset="-128"/>
              </a:rPr>
              <a:t>4: </a:t>
            </a:r>
            <a:fld id="{A33AD67E-38EF-4608-B5C6-D6157CF114B7}" type="slidenum">
              <a:rPr lang="en-US" altLang="zh-TW" sz="1200">
                <a:ea typeface="Arial Unicode MS" pitchFamily="34" charset="-128"/>
                <a:cs typeface="Arial Unicode MS" pitchFamily="34" charset="-128"/>
              </a:rPr>
              <a:pPr algn="r" eaLnBrk="1" hangingPunct="1"/>
              <a:t>21</a:t>
            </a:fld>
            <a:endParaRPr lang="en-US" altLang="zh-TW" sz="120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4148" name="Title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Theoretical Support</a:t>
            </a:r>
          </a:p>
        </p:txBody>
      </p:sp>
      <p:sp>
        <p:nvSpPr>
          <p:cNvPr id="134149" name="Content Placeholder 5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83058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In 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</a:rPr>
              <a:t>K. </a:t>
            </a:r>
            <a:r>
              <a:rPr lang="en-US" sz="1600" dirty="0" err="1" smtClean="0">
                <a:solidFill>
                  <a:srgbClr val="FF0000"/>
                </a:solidFill>
                <a:latin typeface="Arial" charset="0"/>
              </a:rPr>
              <a:t>Ganchev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</a:rPr>
              <a:t>, J. </a:t>
            </a:r>
            <a:r>
              <a:rPr lang="en-US" sz="1600" dirty="0" err="1" smtClean="0">
                <a:solidFill>
                  <a:srgbClr val="FF0000"/>
                </a:solidFill>
                <a:latin typeface="Arial" charset="0"/>
              </a:rPr>
              <a:t>Graça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</a:rPr>
              <a:t>, J. </a:t>
            </a:r>
            <a:r>
              <a:rPr lang="en-US" sz="1600" dirty="0" err="1" smtClean="0">
                <a:solidFill>
                  <a:srgbClr val="FF0000"/>
                </a:solidFill>
                <a:latin typeface="Arial" charset="0"/>
              </a:rPr>
              <a:t>Gillenwater</a:t>
            </a:r>
            <a:r>
              <a:rPr lang="en-US" sz="1600" dirty="0" smtClean="0">
                <a:solidFill>
                  <a:srgbClr val="FF0000"/>
                </a:solidFill>
                <a:latin typeface="Arial" charset="0"/>
              </a:rPr>
              <a:t> and B. Taskar, JMLR, 2010</a:t>
            </a:r>
            <a:endParaRPr lang="en-US" sz="1600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34150" name="Rectangle 16"/>
          <p:cNvSpPr>
            <a:spLocks noChangeArrowheads="1"/>
          </p:cNvSpPr>
          <p:nvPr/>
        </p:nvSpPr>
        <p:spPr bwMode="auto">
          <a:xfrm>
            <a:off x="685800" y="2362200"/>
            <a:ext cx="8077200" cy="830263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Given any distribution P(x,y), the closest distribution that “satisfies the constraints” is in the form of CCM!</a:t>
            </a:r>
          </a:p>
        </p:txBody>
      </p:sp>
      <p:pic>
        <p:nvPicPr>
          <p:cNvPr id="134151" name="Picture 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581400"/>
            <a:ext cx="65659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00107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A9B38468-BAF4-405B-8DAE-90DE1F8AC0A8}" type="slidenum">
              <a:rPr lang="en-US" altLang="zh-TW">
                <a:cs typeface="Arial Unicode MS" pitchFamily="34" charset="-128"/>
              </a:rPr>
              <a:pPr eaLnBrk="1" hangingPunct="1"/>
              <a:t>3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140290" name="AutoShape 2"/>
          <p:cNvSpPr>
            <a:spLocks noChangeArrowheads="1"/>
          </p:cNvSpPr>
          <p:nvPr/>
        </p:nvSpPr>
        <p:spPr bwMode="auto">
          <a:xfrm>
            <a:off x="1676400" y="889000"/>
            <a:ext cx="2819400" cy="304800"/>
          </a:xfrm>
          <a:prstGeom prst="wedgeRectCallout">
            <a:avLst>
              <a:gd name="adj1" fmla="val 27986"/>
              <a:gd name="adj2" fmla="val 210940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>
                <a:solidFill>
                  <a:srgbClr val="0033CC"/>
                </a:solidFill>
              </a:rPr>
              <a:t>Decompose Model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12738"/>
            <a:ext cx="7916863" cy="677862"/>
          </a:xfrm>
        </p:spPr>
        <p:txBody>
          <a:bodyPr/>
          <a:lstStyle/>
          <a:p>
            <a:r>
              <a:rPr lang="en-US" altLang="zh-TW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Training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Constrained Conditional Models </a:t>
            </a:r>
          </a:p>
        </p:txBody>
      </p:sp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533400" y="1143000"/>
            <a:ext cx="7772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zh-TW" sz="2400" b="1">
              <a:solidFill>
                <a:schemeClr val="hlink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409700"/>
            <a:ext cx="5305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28600" y="2771775"/>
            <a:ext cx="8458200" cy="4114800"/>
          </a:xfrm>
          <a:noFill/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Learning model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Independently of the constraints (L+I)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Jointly, in the presence of the constraints (IBT)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Decomposed to simpler models</a:t>
            </a:r>
          </a:p>
          <a:p>
            <a:pPr marL="914400" lvl="1" indent="-457200">
              <a:lnSpc>
                <a:spcPct val="90000"/>
              </a:lnSpc>
            </a:pPr>
            <a:endParaRPr lang="en-US" sz="1800" dirty="0"/>
          </a:p>
          <a:p>
            <a:pPr marL="914400" lvl="1" indent="-457200">
              <a:lnSpc>
                <a:spcPct val="90000"/>
              </a:lnSpc>
            </a:pPr>
            <a:endParaRPr lang="en-US" sz="1800" dirty="0" smtClean="0"/>
          </a:p>
          <a:p>
            <a:pPr marL="914400" lvl="1" indent="-457200">
              <a:lnSpc>
                <a:spcPct val="90000"/>
              </a:lnSpc>
            </a:pPr>
            <a:endParaRPr lang="en-US" sz="1800" dirty="0" smtClean="0"/>
          </a:p>
        </p:txBody>
      </p:sp>
      <p:sp>
        <p:nvSpPr>
          <p:cNvPr id="140295" name="Line 7"/>
          <p:cNvSpPr>
            <a:spLocks noChangeShapeType="1"/>
          </p:cNvSpPr>
          <p:nvPr/>
        </p:nvSpPr>
        <p:spPr bwMode="auto">
          <a:xfrm>
            <a:off x="3048000" y="1666875"/>
            <a:ext cx="1676400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296" name="Line 8"/>
          <p:cNvSpPr>
            <a:spLocks noChangeShapeType="1"/>
          </p:cNvSpPr>
          <p:nvPr/>
        </p:nvSpPr>
        <p:spPr bwMode="auto">
          <a:xfrm>
            <a:off x="3048000" y="2514600"/>
            <a:ext cx="419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297" name="AutoShape 9"/>
          <p:cNvSpPr>
            <a:spLocks noChangeArrowheads="1"/>
          </p:cNvSpPr>
          <p:nvPr/>
        </p:nvSpPr>
        <p:spPr bwMode="auto">
          <a:xfrm>
            <a:off x="4648200" y="2743200"/>
            <a:ext cx="4343400" cy="381000"/>
          </a:xfrm>
          <a:prstGeom prst="wedgeRectCallout">
            <a:avLst>
              <a:gd name="adj1" fmla="val -34065"/>
              <a:gd name="adj2" fmla="val -108333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Decompose Model from constraints</a:t>
            </a:r>
          </a:p>
        </p:txBody>
      </p:sp>
      <p:sp>
        <p:nvSpPr>
          <p:cNvPr id="140298" name="Line 10"/>
          <p:cNvSpPr>
            <a:spLocks noChangeShapeType="1"/>
          </p:cNvSpPr>
          <p:nvPr/>
        </p:nvSpPr>
        <p:spPr bwMode="auto">
          <a:xfrm flipV="1">
            <a:off x="5410200" y="2057400"/>
            <a:ext cx="2286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299" name="Line 11"/>
          <p:cNvSpPr>
            <a:spLocks noChangeShapeType="1"/>
          </p:cNvSpPr>
          <p:nvPr/>
        </p:nvSpPr>
        <p:spPr bwMode="auto">
          <a:xfrm flipH="1" flipV="1">
            <a:off x="4267200" y="2133600"/>
            <a:ext cx="1143000" cy="352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300" name="Line 12"/>
          <p:cNvSpPr>
            <a:spLocks noChangeShapeType="1"/>
          </p:cNvSpPr>
          <p:nvPr/>
        </p:nvSpPr>
        <p:spPr bwMode="auto">
          <a:xfrm rot="19980297" flipV="1">
            <a:off x="3790950" y="1185863"/>
            <a:ext cx="228600" cy="4572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301" name="Line 13"/>
          <p:cNvSpPr>
            <a:spLocks noChangeShapeType="1"/>
          </p:cNvSpPr>
          <p:nvPr/>
        </p:nvSpPr>
        <p:spPr bwMode="auto">
          <a:xfrm rot="842933" flipV="1">
            <a:off x="3979863" y="1179513"/>
            <a:ext cx="209550" cy="484187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302" name="Line 14"/>
          <p:cNvSpPr>
            <a:spLocks noChangeShapeType="1"/>
          </p:cNvSpPr>
          <p:nvPr/>
        </p:nvSpPr>
        <p:spPr bwMode="auto">
          <a:xfrm rot="17730028" flipV="1">
            <a:off x="3619500" y="1219200"/>
            <a:ext cx="228600" cy="4572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4" name="AutoShape 15"/>
          <p:cNvSpPr>
            <a:spLocks noChangeArrowheads="1"/>
          </p:cNvSpPr>
          <p:nvPr/>
        </p:nvSpPr>
        <p:spPr bwMode="auto">
          <a:xfrm>
            <a:off x="47625" y="27813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animBg="1"/>
      <p:bldP spid="140292" grpId="0" autoUpdateAnimBg="0"/>
      <p:bldP spid="140295" grpId="0" animBg="1"/>
      <p:bldP spid="140296" grpId="0" animBg="1"/>
      <p:bldP spid="140297" grpId="0" animBg="1"/>
      <p:bldP spid="140298" grpId="0" animBg="1"/>
      <p:bldP spid="140299" grpId="0" animBg="1"/>
      <p:bldP spid="140300" grpId="0" animBg="1"/>
      <p:bldP spid="140301" grpId="0" animBg="1"/>
      <p:bldP spid="1403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5BA31923-47A6-47A0-AB78-38EE451AB944}" type="slidenum">
              <a:rPr lang="en-US" altLang="zh-TW">
                <a:cs typeface="Arial Unicode MS" pitchFamily="34" charset="-128"/>
              </a:rPr>
              <a:pPr eaLnBrk="1" hangingPunct="1"/>
              <a:t>4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458200" cy="533400"/>
          </a:xfrm>
        </p:spPr>
        <p:txBody>
          <a:bodyPr/>
          <a:lstStyle/>
          <a:p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Where are we? 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458200" cy="4648200"/>
          </a:xfrm>
        </p:spPr>
        <p:txBody>
          <a:bodyPr/>
          <a:lstStyle/>
          <a:p>
            <a:pPr marL="533400" indent="-533400"/>
            <a:r>
              <a:rPr lang="en-US" smtClean="0">
                <a:solidFill>
                  <a:srgbClr val="0033CC"/>
                </a:solidFill>
              </a:rPr>
              <a:t>Modeling &amp; Algorithms for Incorporating Constraints </a:t>
            </a:r>
            <a:endParaRPr lang="en-US" altLang="zh-TW" smtClean="0">
              <a:solidFill>
                <a:srgbClr val="00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914400" lvl="1" indent="-457200"/>
            <a:r>
              <a:rPr lang="en-US" smtClean="0"/>
              <a:t>Showed that CCMs allow for formalizing many problems </a:t>
            </a:r>
          </a:p>
          <a:p>
            <a:pPr marL="914400" lvl="1" indent="-457200"/>
            <a:r>
              <a:rPr lang="en-US" smtClean="0"/>
              <a:t>Showed several ways to incorporate global constraints in the decision. </a:t>
            </a:r>
          </a:p>
          <a:p>
            <a:pPr marL="533400" indent="-533400">
              <a:buFont typeface="Wingdings" pitchFamily="2" charset="2"/>
              <a:buNone/>
            </a:pPr>
            <a:endParaRPr lang="en-US" altLang="zh-TW" smtClean="0">
              <a:solidFill>
                <a:srgbClr val="00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533400" indent="-533400"/>
            <a:r>
              <a:rPr lang="en-US" altLang="zh-TW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Training: Coupling vs. Decoupling Training and Inference. </a:t>
            </a:r>
          </a:p>
          <a:p>
            <a:pPr marL="914400" lvl="1" indent="-457200"/>
            <a:r>
              <a:rPr lang="en-US" altLang="zh-TW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Incorporating global constraints is important </a:t>
            </a:r>
            <a:r>
              <a:rPr lang="en-US" altLang="zh-TW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but</a:t>
            </a:r>
          </a:p>
          <a:p>
            <a:pPr marL="914400" lvl="1" indent="-457200"/>
            <a:r>
              <a:rPr lang="en-US" altLang="zh-TW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Should it be done only at </a:t>
            </a:r>
            <a:r>
              <a:rPr lang="en-US" altLang="zh-TW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evaluation time</a:t>
            </a:r>
            <a:r>
              <a:rPr lang="en-US" altLang="zh-TW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 or also at training time?</a:t>
            </a:r>
          </a:p>
          <a:p>
            <a:pPr marL="914400" lvl="1" indent="-457200"/>
            <a:r>
              <a:rPr lang="en-US" altLang="zh-TW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How to </a:t>
            </a:r>
            <a:r>
              <a:rPr lang="en-US" altLang="zh-TW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decompose </a:t>
            </a:r>
            <a:r>
              <a:rPr lang="en-US" altLang="zh-TW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the objective function and train in parts?</a:t>
            </a:r>
          </a:p>
          <a:p>
            <a:pPr marL="914400" lvl="1" indent="-457200"/>
            <a:r>
              <a:rPr lang="en-US" altLang="zh-TW" smtClean="0">
                <a:solidFill>
                  <a:schemeClr val="tx2"/>
                </a:solidFill>
                <a:ea typeface="Arial Unicode MS" pitchFamily="34" charset="-128"/>
                <a:cs typeface="Arial Unicode MS" pitchFamily="34" charset="-128"/>
              </a:rPr>
              <a:t>Issues related to:</a:t>
            </a:r>
          </a:p>
          <a:p>
            <a:pPr marL="1295400" lvl="2" indent="-381000"/>
            <a:r>
              <a:rPr lang="en-US" altLang="zh-TW" sz="180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Modularity, efficiency and performance, availability of training data</a:t>
            </a:r>
          </a:p>
          <a:p>
            <a:pPr marL="1295400" lvl="2" indent="-381000"/>
            <a:r>
              <a:rPr lang="en-US" altLang="zh-TW" sz="180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Problem specific considerations</a:t>
            </a:r>
          </a:p>
        </p:txBody>
      </p:sp>
      <p:pic>
        <p:nvPicPr>
          <p:cNvPr id="8197" name="Picture 4" descr="MCj0379175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1293813"/>
            <a:ext cx="915987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1" name="AutoShape 5"/>
          <p:cNvSpPr>
            <a:spLocks noChangeArrowheads="1"/>
          </p:cNvSpPr>
          <p:nvPr/>
        </p:nvSpPr>
        <p:spPr bwMode="auto">
          <a:xfrm>
            <a:off x="161925" y="31877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mtClean="0">
                <a:cs typeface="Arial Unicode MS" pitchFamily="34" charset="-128"/>
              </a:rPr>
              <a:t>4: </a:t>
            </a:r>
            <a:fld id="{0A3AE0AC-B4D2-4147-B2D9-A27D8A185B5E}" type="slidenum">
              <a:rPr lang="en-US" altLang="zh-TW" smtClean="0">
                <a:cs typeface="Arial Unicode MS" pitchFamily="34" charset="-128"/>
              </a:rPr>
              <a:pPr eaLnBrk="1" hangingPunct="1"/>
              <a:t>5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2738"/>
            <a:ext cx="7916863" cy="677862"/>
          </a:xfrm>
        </p:spPr>
        <p:txBody>
          <a:bodyPr/>
          <a:lstStyle/>
          <a:p>
            <a:r>
              <a:rPr lang="en-US" altLang="zh-TW" smtClean="0">
                <a:solidFill>
                  <a:srgbClr val="0033CC"/>
                </a:solidFill>
                <a:ea typeface="Arial Unicode MS" pitchFamily="34" charset="-128"/>
                <a:cs typeface="Arial Unicode MS" pitchFamily="34" charset="-128"/>
              </a:rPr>
              <a:t>Training</a:t>
            </a:r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 Constrained Conditional Models </a:t>
            </a:r>
          </a:p>
        </p:txBody>
      </p:sp>
      <p:sp>
        <p:nvSpPr>
          <p:cNvPr id="144387" name="Rectangle 3"/>
          <p:cNvSpPr>
            <a:spLocks noChangeArrowheads="1"/>
          </p:cNvSpPr>
          <p:nvPr/>
        </p:nvSpPr>
        <p:spPr bwMode="auto">
          <a:xfrm>
            <a:off x="533400" y="1143000"/>
            <a:ext cx="7772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altLang="zh-TW" sz="2400" b="1">
              <a:solidFill>
                <a:schemeClr val="hlink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409700"/>
            <a:ext cx="5305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3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" y="2771775"/>
            <a:ext cx="8458200" cy="4114800"/>
          </a:xfrm>
          <a:noFill/>
        </p:spPr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sz="2000" dirty="0" smtClean="0">
                <a:solidFill>
                  <a:srgbClr val="0033CC"/>
                </a:solidFill>
              </a:rPr>
              <a:t>Learning model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Independently of the constraints (L+I)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1800" dirty="0" smtClean="0"/>
              <a:t>Jointly, in the presence of the constraints (IBT)</a:t>
            </a:r>
          </a:p>
          <a:p>
            <a:pPr marL="514350" indent="-457200">
              <a:lnSpc>
                <a:spcPct val="90000"/>
              </a:lnSpc>
            </a:pPr>
            <a:r>
              <a:rPr lang="en-US" sz="2000" dirty="0" smtClean="0"/>
              <a:t>Note that structured prediction algorithms (S-SVM, S-Perceptron, CRFs) can be used </a:t>
            </a:r>
            <a:r>
              <a:rPr lang="en-US" sz="2000" dirty="0" smtClean="0"/>
              <a:t>in both paradigms </a:t>
            </a:r>
            <a:endParaRPr lang="en-US" sz="2000" dirty="0" smtClean="0"/>
          </a:p>
          <a:p>
            <a:pPr marL="1314450" lvl="2" indent="-457200">
              <a:lnSpc>
                <a:spcPct val="90000"/>
              </a:lnSpc>
            </a:pPr>
            <a:r>
              <a:rPr lang="en-US" sz="1800" dirty="0" smtClean="0"/>
              <a:t>When we decide to learn jointly (IBT)</a:t>
            </a:r>
          </a:p>
          <a:p>
            <a:pPr marL="1314450" lvl="2" indent="-457200">
              <a:lnSpc>
                <a:spcPct val="90000"/>
              </a:lnSpc>
            </a:pPr>
            <a:r>
              <a:rPr lang="en-US" sz="1800" dirty="0" smtClean="0"/>
              <a:t>When the left part is structured but we still want to add additional constraints at inference time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b="0" dirty="0" smtClean="0"/>
              <a:t>It is possible to </a:t>
            </a:r>
            <a:r>
              <a:rPr lang="en-US" b="0" dirty="0" smtClean="0">
                <a:solidFill>
                  <a:srgbClr val="0033CC"/>
                </a:solidFill>
              </a:rPr>
              <a:t>train</a:t>
            </a:r>
            <a:r>
              <a:rPr lang="en-US" b="0" dirty="0" smtClean="0"/>
              <a:t> a model </a:t>
            </a:r>
            <a:r>
              <a:rPr lang="en-US" b="0" dirty="0" smtClean="0">
                <a:solidFill>
                  <a:srgbClr val="FF0000"/>
                </a:solidFill>
              </a:rPr>
              <a:t>(left side)</a:t>
            </a:r>
            <a:r>
              <a:rPr lang="en-US" b="0" dirty="0" smtClean="0"/>
              <a:t>, but </a:t>
            </a:r>
            <a:r>
              <a:rPr lang="en-US" b="0" dirty="0" smtClean="0">
                <a:solidFill>
                  <a:srgbClr val="0033CC"/>
                </a:solidFill>
              </a:rPr>
              <a:t>make decisions </a:t>
            </a:r>
            <a:r>
              <a:rPr lang="en-US" b="0" dirty="0" smtClean="0"/>
              <a:t>with </a:t>
            </a:r>
            <a:r>
              <a:rPr lang="en-US" b="0" dirty="0" smtClean="0">
                <a:solidFill>
                  <a:srgbClr val="0033CC"/>
                </a:solidFill>
              </a:rPr>
              <a:t>additional information </a:t>
            </a:r>
            <a:r>
              <a:rPr lang="en-US" b="0" dirty="0" smtClean="0">
                <a:solidFill>
                  <a:srgbClr val="FF0000"/>
                </a:solidFill>
              </a:rPr>
              <a:t>(right side)  </a:t>
            </a:r>
            <a:r>
              <a:rPr lang="en-US" b="0" dirty="0" smtClean="0"/>
              <a:t>that was not incorporated during learning model.  (Not available, not needed, or just too expensive) </a:t>
            </a:r>
          </a:p>
        </p:txBody>
      </p:sp>
      <p:sp>
        <p:nvSpPr>
          <p:cNvPr id="144390" name="Line 6"/>
          <p:cNvSpPr>
            <a:spLocks noChangeShapeType="1"/>
          </p:cNvSpPr>
          <p:nvPr/>
        </p:nvSpPr>
        <p:spPr bwMode="auto">
          <a:xfrm>
            <a:off x="3048000" y="2514600"/>
            <a:ext cx="4191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AutoShape 7"/>
          <p:cNvSpPr>
            <a:spLocks noChangeArrowheads="1"/>
          </p:cNvSpPr>
          <p:nvPr/>
        </p:nvSpPr>
        <p:spPr bwMode="auto">
          <a:xfrm>
            <a:off x="4648200" y="2743200"/>
            <a:ext cx="4343400" cy="381000"/>
          </a:xfrm>
          <a:prstGeom prst="wedgeRectCallout">
            <a:avLst>
              <a:gd name="adj1" fmla="val -34065"/>
              <a:gd name="adj2" fmla="val -108333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>
                <a:solidFill>
                  <a:srgbClr val="FF0000"/>
                </a:solidFill>
              </a:rPr>
              <a:t>Decompose Model from constraints</a:t>
            </a:r>
          </a:p>
        </p:txBody>
      </p:sp>
      <p:sp>
        <p:nvSpPr>
          <p:cNvPr id="144392" name="Line 8"/>
          <p:cNvSpPr>
            <a:spLocks noChangeShapeType="1"/>
          </p:cNvSpPr>
          <p:nvPr/>
        </p:nvSpPr>
        <p:spPr bwMode="auto">
          <a:xfrm flipV="1">
            <a:off x="5410200" y="2057400"/>
            <a:ext cx="2286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3" name="Line 9"/>
          <p:cNvSpPr>
            <a:spLocks noChangeShapeType="1"/>
          </p:cNvSpPr>
          <p:nvPr/>
        </p:nvSpPr>
        <p:spPr bwMode="auto">
          <a:xfrm flipH="1" flipV="1">
            <a:off x="4267200" y="2133600"/>
            <a:ext cx="1143000" cy="3524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7" name="AutoShape 10"/>
          <p:cNvSpPr>
            <a:spLocks noChangeArrowheads="1"/>
          </p:cNvSpPr>
          <p:nvPr/>
        </p:nvSpPr>
        <p:spPr bwMode="auto">
          <a:xfrm>
            <a:off x="47625" y="27813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14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autoUpdateAnimBg="0"/>
      <p:bldP spid="144390" grpId="0" animBg="1"/>
      <p:bldP spid="144391" grpId="0" animBg="1"/>
      <p:bldP spid="144392" grpId="0" animBg="1"/>
      <p:bldP spid="14439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EB64057D-78A3-4322-B6E4-8EB8C083CF63}" type="slidenum">
              <a:rPr lang="en-US" altLang="zh-TW">
                <a:cs typeface="Arial Unicode MS" pitchFamily="34" charset="-128"/>
              </a:rPr>
              <a:pPr eaLnBrk="1" hangingPunct="1"/>
              <a:t>6</a:t>
            </a:fld>
            <a:endParaRPr lang="en-US" altLang="zh-TW">
              <a:cs typeface="Arial Unicode MS" pitchFamily="34" charset="-128"/>
            </a:endParaRPr>
          </a:p>
        </p:txBody>
      </p:sp>
      <p:sp>
        <p:nvSpPr>
          <p:cNvPr id="1024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Comparing Training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0033CC"/>
                </a:solidFill>
              </a:rPr>
              <a:t>Option 1: Learning + Inference</a:t>
            </a:r>
            <a:r>
              <a:rPr lang="en-US" dirty="0" smtClean="0">
                <a:solidFill>
                  <a:srgbClr val="00B050"/>
                </a:solidFill>
              </a:rPr>
              <a:t> (</a:t>
            </a:r>
            <a:r>
              <a:rPr lang="en-US" dirty="0" smtClean="0">
                <a:solidFill>
                  <a:srgbClr val="FF0000"/>
                </a:solidFill>
              </a:rPr>
              <a:t>with Constraints</a:t>
            </a:r>
            <a:r>
              <a:rPr lang="en-US" dirty="0" smtClean="0">
                <a:solidFill>
                  <a:srgbClr val="00B050"/>
                </a:solidFill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Ignore (some) constraints during training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360EE2"/>
                </a:solidFill>
              </a:rPr>
              <a:t>Option 2:  Inference </a:t>
            </a:r>
            <a:r>
              <a:rPr lang="en-US" dirty="0" smtClean="0">
                <a:solidFill>
                  <a:srgbClr val="00B05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with Constraints</a:t>
            </a:r>
            <a:r>
              <a:rPr lang="en-US" dirty="0" smtClean="0">
                <a:solidFill>
                  <a:srgbClr val="00B050"/>
                </a:solidFill>
              </a:rPr>
              <a:t>) </a:t>
            </a:r>
            <a:r>
              <a:rPr lang="en-US" dirty="0" smtClean="0">
                <a:solidFill>
                  <a:srgbClr val="360EE2"/>
                </a:solidFill>
              </a:rPr>
              <a:t>Based Training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Consider constraints during training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In both cases: </a:t>
            </a:r>
            <a:r>
              <a:rPr lang="en-US" u="sng" dirty="0" smtClean="0"/>
              <a:t>Global Decision Making with Constraints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u="sng" dirty="0" smtClean="0">
                <a:solidFill>
                  <a:srgbClr val="FF0000"/>
                </a:solidFill>
              </a:rPr>
              <a:t>Question: </a:t>
            </a:r>
            <a:r>
              <a:rPr lang="en-US" dirty="0" smtClean="0"/>
              <a:t>Isn’t Option 2 always better? 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Not so simple…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Next,  the “Local model  story”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Intuition: Solving Multi-Class </a:t>
            </a:r>
            <a:r>
              <a:rPr lang="en-US" dirty="0"/>
              <a:t>with </a:t>
            </a:r>
            <a:r>
              <a:rPr lang="en-US" dirty="0" smtClean="0"/>
              <a:t>Binary Classifiers</a:t>
            </a:r>
            <a:endParaRPr lang="en-US" dirty="0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/>
              <a:t>MultiClass</a:t>
            </a:r>
            <a:r>
              <a:rPr lang="en-US" dirty="0"/>
              <a:t> classifier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Function  	 f : </a:t>
            </a:r>
            <a:r>
              <a:rPr lang="en-US" b="1" dirty="0"/>
              <a:t>R</a:t>
            </a:r>
            <a:r>
              <a:rPr lang="en-US" baseline="30000" dirty="0"/>
              <a:t>d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{1,2,3,...,k}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Not </a:t>
            </a:r>
            <a:r>
              <a:rPr lang="en-US" dirty="0"/>
              <a:t>always </a:t>
            </a:r>
            <a:r>
              <a:rPr lang="en-US" dirty="0" smtClean="0"/>
              <a:t>easy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Constrained Classification: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sz="1800" dirty="0" smtClean="0">
                <a:solidFill>
                  <a:srgbClr val="FF0000"/>
                </a:solidFill>
              </a:rPr>
              <a:t>[Har-Peled et. el 2002; Crammer et. al 2002]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But the way we typically address it is via 1-vs- all: </a:t>
            </a:r>
          </a:p>
          <a:p>
            <a:pPr lvl="1">
              <a:lnSpc>
                <a:spcPct val="90000"/>
              </a:lnSpc>
            </a:pPr>
            <a:r>
              <a:rPr lang="en-US" sz="1800" b="1" dirty="0" smtClean="0"/>
              <a:t>Decompose </a:t>
            </a:r>
            <a:r>
              <a:rPr lang="en-US" sz="1800" b="1" dirty="0"/>
              <a:t>into binary </a:t>
            </a:r>
            <a:r>
              <a:rPr lang="en-US" sz="1800" b="1" dirty="0" smtClean="0"/>
              <a:t>problems</a:t>
            </a:r>
          </a:p>
          <a:p>
            <a:pPr lvl="1">
              <a:lnSpc>
                <a:spcPct val="90000"/>
              </a:lnSpc>
            </a:pPr>
            <a:r>
              <a:rPr lang="en-US" sz="1800" b="1" dirty="0" smtClean="0">
                <a:solidFill>
                  <a:srgbClr val="0033CC"/>
                </a:solidFill>
              </a:rPr>
              <a:t>It works quite well even though 1-vs-all is not expressive enough</a:t>
            </a:r>
            <a:endParaRPr lang="en-US" sz="1800" b="1" dirty="0">
              <a:solidFill>
                <a:srgbClr val="0033CC"/>
              </a:solidFill>
            </a:endParaRPr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  <p:grpSp>
        <p:nvGrpSpPr>
          <p:cNvPr id="189444" name="Group 4"/>
          <p:cNvGrpSpPr>
            <a:grpSpLocks/>
          </p:cNvGrpSpPr>
          <p:nvPr/>
        </p:nvGrpSpPr>
        <p:grpSpPr bwMode="auto">
          <a:xfrm>
            <a:off x="6172200" y="1066800"/>
            <a:ext cx="1644650" cy="1133475"/>
            <a:chOff x="605" y="1987"/>
            <a:chExt cx="2227" cy="1536"/>
          </a:xfrm>
        </p:grpSpPr>
        <p:sp>
          <p:nvSpPr>
            <p:cNvPr id="189445" name="Oval 5"/>
            <p:cNvSpPr>
              <a:spLocks noChangeArrowheads="1"/>
            </p:cNvSpPr>
            <p:nvPr/>
          </p:nvSpPr>
          <p:spPr bwMode="auto">
            <a:xfrm flipV="1">
              <a:off x="1143" y="2141"/>
              <a:ext cx="153" cy="15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46" name="Oval 6"/>
            <p:cNvSpPr>
              <a:spLocks noChangeArrowheads="1"/>
            </p:cNvSpPr>
            <p:nvPr/>
          </p:nvSpPr>
          <p:spPr bwMode="auto">
            <a:xfrm flipV="1">
              <a:off x="1373" y="1987"/>
              <a:ext cx="154" cy="15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47" name="Oval 7"/>
            <p:cNvSpPr>
              <a:spLocks noChangeArrowheads="1"/>
            </p:cNvSpPr>
            <p:nvPr/>
          </p:nvSpPr>
          <p:spPr bwMode="auto">
            <a:xfrm flipV="1">
              <a:off x="1373" y="3216"/>
              <a:ext cx="154" cy="15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48" name="Oval 8"/>
            <p:cNvSpPr>
              <a:spLocks noChangeArrowheads="1"/>
            </p:cNvSpPr>
            <p:nvPr/>
          </p:nvSpPr>
          <p:spPr bwMode="auto">
            <a:xfrm flipV="1">
              <a:off x="1603" y="2601"/>
              <a:ext cx="154" cy="15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49" name="Oval 9"/>
            <p:cNvSpPr>
              <a:spLocks noChangeArrowheads="1"/>
            </p:cNvSpPr>
            <p:nvPr/>
          </p:nvSpPr>
          <p:spPr bwMode="auto">
            <a:xfrm flipV="1">
              <a:off x="2448" y="2909"/>
              <a:ext cx="154" cy="153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0" name="Oval 10"/>
            <p:cNvSpPr>
              <a:spLocks noChangeArrowheads="1"/>
            </p:cNvSpPr>
            <p:nvPr/>
          </p:nvSpPr>
          <p:spPr bwMode="auto">
            <a:xfrm flipV="1">
              <a:off x="2602" y="2755"/>
              <a:ext cx="153" cy="15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1" name="Oval 11"/>
            <p:cNvSpPr>
              <a:spLocks noChangeArrowheads="1"/>
            </p:cNvSpPr>
            <p:nvPr/>
          </p:nvSpPr>
          <p:spPr bwMode="auto">
            <a:xfrm flipV="1">
              <a:off x="1757" y="2909"/>
              <a:ext cx="153" cy="15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2" name="Oval 12"/>
            <p:cNvSpPr>
              <a:spLocks noChangeArrowheads="1"/>
            </p:cNvSpPr>
            <p:nvPr/>
          </p:nvSpPr>
          <p:spPr bwMode="auto">
            <a:xfrm flipV="1">
              <a:off x="1910" y="3139"/>
              <a:ext cx="154" cy="15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3" name="Oval 13"/>
            <p:cNvSpPr>
              <a:spLocks noChangeArrowheads="1"/>
            </p:cNvSpPr>
            <p:nvPr/>
          </p:nvSpPr>
          <p:spPr bwMode="auto">
            <a:xfrm flipV="1">
              <a:off x="1910" y="3369"/>
              <a:ext cx="154" cy="15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4" name="Oval 14"/>
            <p:cNvSpPr>
              <a:spLocks noChangeArrowheads="1"/>
            </p:cNvSpPr>
            <p:nvPr/>
          </p:nvSpPr>
          <p:spPr bwMode="auto">
            <a:xfrm flipV="1">
              <a:off x="2678" y="2985"/>
              <a:ext cx="154" cy="15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5" name="Oval 15"/>
            <p:cNvSpPr>
              <a:spLocks noChangeArrowheads="1"/>
            </p:cNvSpPr>
            <p:nvPr/>
          </p:nvSpPr>
          <p:spPr bwMode="auto">
            <a:xfrm flipV="1">
              <a:off x="2371" y="2678"/>
              <a:ext cx="154" cy="154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6" name="Oval 16"/>
            <p:cNvSpPr>
              <a:spLocks noChangeArrowheads="1"/>
            </p:cNvSpPr>
            <p:nvPr/>
          </p:nvSpPr>
          <p:spPr bwMode="auto">
            <a:xfrm flipV="1">
              <a:off x="1680" y="2525"/>
              <a:ext cx="154" cy="15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7" name="Oval 17"/>
            <p:cNvSpPr>
              <a:spLocks noChangeArrowheads="1"/>
            </p:cNvSpPr>
            <p:nvPr/>
          </p:nvSpPr>
          <p:spPr bwMode="auto">
            <a:xfrm flipV="1">
              <a:off x="1527" y="2141"/>
              <a:ext cx="153" cy="15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8" name="Oval 18"/>
            <p:cNvSpPr>
              <a:spLocks noChangeArrowheads="1"/>
            </p:cNvSpPr>
            <p:nvPr/>
          </p:nvSpPr>
          <p:spPr bwMode="auto">
            <a:xfrm flipV="1">
              <a:off x="1143" y="2371"/>
              <a:ext cx="153" cy="15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459" name="Oval 19"/>
            <p:cNvSpPr>
              <a:spLocks noChangeArrowheads="1"/>
            </p:cNvSpPr>
            <p:nvPr/>
          </p:nvSpPr>
          <p:spPr bwMode="auto">
            <a:xfrm flipV="1">
              <a:off x="605" y="2448"/>
              <a:ext cx="154" cy="15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9460" name="Oval 20"/>
          <p:cNvSpPr>
            <a:spLocks noChangeArrowheads="1"/>
          </p:cNvSpPr>
          <p:nvPr/>
        </p:nvSpPr>
        <p:spPr bwMode="auto">
          <a:xfrm flipV="1">
            <a:off x="817563" y="4751388"/>
            <a:ext cx="103187" cy="1031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61" name="Oval 21"/>
          <p:cNvSpPr>
            <a:spLocks noChangeArrowheads="1"/>
          </p:cNvSpPr>
          <p:nvPr/>
        </p:nvSpPr>
        <p:spPr bwMode="auto">
          <a:xfrm flipV="1">
            <a:off x="971550" y="4648200"/>
            <a:ext cx="103188" cy="1031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62" name="Oval 22"/>
          <p:cNvSpPr>
            <a:spLocks noChangeArrowheads="1"/>
          </p:cNvSpPr>
          <p:nvPr/>
        </p:nvSpPr>
        <p:spPr bwMode="auto">
          <a:xfrm flipV="1">
            <a:off x="971550" y="5470525"/>
            <a:ext cx="103188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63" name="Oval 23"/>
          <p:cNvSpPr>
            <a:spLocks noChangeArrowheads="1"/>
          </p:cNvSpPr>
          <p:nvPr/>
        </p:nvSpPr>
        <p:spPr bwMode="auto">
          <a:xfrm flipV="1">
            <a:off x="1125538" y="5059363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64" name="Oval 24"/>
          <p:cNvSpPr>
            <a:spLocks noChangeArrowheads="1"/>
          </p:cNvSpPr>
          <p:nvPr/>
        </p:nvSpPr>
        <p:spPr bwMode="auto">
          <a:xfrm flipV="1">
            <a:off x="1692275" y="5265738"/>
            <a:ext cx="103188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65" name="Oval 25"/>
          <p:cNvSpPr>
            <a:spLocks noChangeArrowheads="1"/>
          </p:cNvSpPr>
          <p:nvPr/>
        </p:nvSpPr>
        <p:spPr bwMode="auto">
          <a:xfrm flipV="1">
            <a:off x="1795463" y="5162550"/>
            <a:ext cx="101600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66" name="Oval 26"/>
          <p:cNvSpPr>
            <a:spLocks noChangeArrowheads="1"/>
          </p:cNvSpPr>
          <p:nvPr/>
        </p:nvSpPr>
        <p:spPr bwMode="auto">
          <a:xfrm flipV="1">
            <a:off x="1228725" y="5265738"/>
            <a:ext cx="103188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67" name="Oval 27"/>
          <p:cNvSpPr>
            <a:spLocks noChangeArrowheads="1"/>
          </p:cNvSpPr>
          <p:nvPr/>
        </p:nvSpPr>
        <p:spPr bwMode="auto">
          <a:xfrm flipV="1">
            <a:off x="1331913" y="5419725"/>
            <a:ext cx="103187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68" name="Oval 28"/>
          <p:cNvSpPr>
            <a:spLocks noChangeArrowheads="1"/>
          </p:cNvSpPr>
          <p:nvPr/>
        </p:nvSpPr>
        <p:spPr bwMode="auto">
          <a:xfrm flipV="1">
            <a:off x="1331913" y="5674292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69" name="Oval 29"/>
          <p:cNvSpPr>
            <a:spLocks noChangeArrowheads="1"/>
          </p:cNvSpPr>
          <p:nvPr/>
        </p:nvSpPr>
        <p:spPr bwMode="auto">
          <a:xfrm flipV="1">
            <a:off x="1846263" y="5316538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0" name="Oval 30"/>
          <p:cNvSpPr>
            <a:spLocks noChangeArrowheads="1"/>
          </p:cNvSpPr>
          <p:nvPr/>
        </p:nvSpPr>
        <p:spPr bwMode="auto">
          <a:xfrm flipV="1">
            <a:off x="1639888" y="5111750"/>
            <a:ext cx="103187" cy="101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1" name="Oval 31"/>
          <p:cNvSpPr>
            <a:spLocks noChangeArrowheads="1"/>
          </p:cNvSpPr>
          <p:nvPr/>
        </p:nvSpPr>
        <p:spPr bwMode="auto">
          <a:xfrm flipV="1">
            <a:off x="1177925" y="5008563"/>
            <a:ext cx="103188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2" name="Oval 32"/>
          <p:cNvSpPr>
            <a:spLocks noChangeArrowheads="1"/>
          </p:cNvSpPr>
          <p:nvPr/>
        </p:nvSpPr>
        <p:spPr bwMode="auto">
          <a:xfrm flipV="1">
            <a:off x="1074738" y="4751388"/>
            <a:ext cx="103187" cy="1031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3" name="Oval 33"/>
          <p:cNvSpPr>
            <a:spLocks noChangeArrowheads="1"/>
          </p:cNvSpPr>
          <p:nvPr/>
        </p:nvSpPr>
        <p:spPr bwMode="auto">
          <a:xfrm flipV="1">
            <a:off x="817563" y="4905375"/>
            <a:ext cx="103187" cy="1031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4" name="Oval 34"/>
          <p:cNvSpPr>
            <a:spLocks noChangeArrowheads="1"/>
          </p:cNvSpPr>
          <p:nvPr/>
        </p:nvSpPr>
        <p:spPr bwMode="auto">
          <a:xfrm flipV="1">
            <a:off x="457200" y="4956175"/>
            <a:ext cx="103188" cy="1031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5" name="Oval 35"/>
          <p:cNvSpPr>
            <a:spLocks noChangeArrowheads="1"/>
          </p:cNvSpPr>
          <p:nvPr/>
        </p:nvSpPr>
        <p:spPr bwMode="auto">
          <a:xfrm flipV="1">
            <a:off x="2874963" y="4751388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6" name="Oval 36"/>
          <p:cNvSpPr>
            <a:spLocks noChangeArrowheads="1"/>
          </p:cNvSpPr>
          <p:nvPr/>
        </p:nvSpPr>
        <p:spPr bwMode="auto">
          <a:xfrm flipV="1">
            <a:off x="3028950" y="4648200"/>
            <a:ext cx="103188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7" name="Oval 37"/>
          <p:cNvSpPr>
            <a:spLocks noChangeArrowheads="1"/>
          </p:cNvSpPr>
          <p:nvPr/>
        </p:nvSpPr>
        <p:spPr bwMode="auto">
          <a:xfrm flipV="1">
            <a:off x="3028950" y="5470525"/>
            <a:ext cx="103188" cy="103188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8" name="Oval 38"/>
          <p:cNvSpPr>
            <a:spLocks noChangeArrowheads="1"/>
          </p:cNvSpPr>
          <p:nvPr/>
        </p:nvSpPr>
        <p:spPr bwMode="auto">
          <a:xfrm flipV="1">
            <a:off x="3182938" y="5059363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79" name="Oval 39"/>
          <p:cNvSpPr>
            <a:spLocks noChangeArrowheads="1"/>
          </p:cNvSpPr>
          <p:nvPr/>
        </p:nvSpPr>
        <p:spPr bwMode="auto">
          <a:xfrm flipV="1">
            <a:off x="3749675" y="5265738"/>
            <a:ext cx="103188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80" name="Oval 40"/>
          <p:cNvSpPr>
            <a:spLocks noChangeArrowheads="1"/>
          </p:cNvSpPr>
          <p:nvPr/>
        </p:nvSpPr>
        <p:spPr bwMode="auto">
          <a:xfrm flipV="1">
            <a:off x="3852863" y="5162550"/>
            <a:ext cx="101600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81" name="Oval 41"/>
          <p:cNvSpPr>
            <a:spLocks noChangeArrowheads="1"/>
          </p:cNvSpPr>
          <p:nvPr/>
        </p:nvSpPr>
        <p:spPr bwMode="auto">
          <a:xfrm flipV="1">
            <a:off x="3286125" y="5265738"/>
            <a:ext cx="103188" cy="1031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82" name="Oval 42"/>
          <p:cNvSpPr>
            <a:spLocks noChangeArrowheads="1"/>
          </p:cNvSpPr>
          <p:nvPr/>
        </p:nvSpPr>
        <p:spPr bwMode="auto">
          <a:xfrm flipV="1">
            <a:off x="3389313" y="5419725"/>
            <a:ext cx="103187" cy="103188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83" name="Oval 43"/>
          <p:cNvSpPr>
            <a:spLocks noChangeArrowheads="1"/>
          </p:cNvSpPr>
          <p:nvPr/>
        </p:nvSpPr>
        <p:spPr bwMode="auto">
          <a:xfrm flipV="1">
            <a:off x="3389313" y="5573713"/>
            <a:ext cx="103187" cy="1031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84" name="Oval 44"/>
          <p:cNvSpPr>
            <a:spLocks noChangeArrowheads="1"/>
          </p:cNvSpPr>
          <p:nvPr/>
        </p:nvSpPr>
        <p:spPr bwMode="auto">
          <a:xfrm flipV="1">
            <a:off x="3903663" y="5316538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85" name="Oval 45"/>
          <p:cNvSpPr>
            <a:spLocks noChangeArrowheads="1"/>
          </p:cNvSpPr>
          <p:nvPr/>
        </p:nvSpPr>
        <p:spPr bwMode="auto">
          <a:xfrm flipV="1">
            <a:off x="3697288" y="5111750"/>
            <a:ext cx="103187" cy="101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86" name="Oval 46"/>
          <p:cNvSpPr>
            <a:spLocks noChangeArrowheads="1"/>
          </p:cNvSpPr>
          <p:nvPr/>
        </p:nvSpPr>
        <p:spPr bwMode="auto">
          <a:xfrm flipV="1">
            <a:off x="3235325" y="5008563"/>
            <a:ext cx="103188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87" name="Oval 47"/>
          <p:cNvSpPr>
            <a:spLocks noChangeArrowheads="1"/>
          </p:cNvSpPr>
          <p:nvPr/>
        </p:nvSpPr>
        <p:spPr bwMode="auto">
          <a:xfrm flipV="1">
            <a:off x="3132138" y="4751388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88" name="Oval 48"/>
          <p:cNvSpPr>
            <a:spLocks noChangeArrowheads="1"/>
          </p:cNvSpPr>
          <p:nvPr/>
        </p:nvSpPr>
        <p:spPr bwMode="auto">
          <a:xfrm flipV="1">
            <a:off x="2874963" y="4905375"/>
            <a:ext cx="103187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89" name="Oval 49"/>
          <p:cNvSpPr>
            <a:spLocks noChangeArrowheads="1"/>
          </p:cNvSpPr>
          <p:nvPr/>
        </p:nvSpPr>
        <p:spPr bwMode="auto">
          <a:xfrm flipV="1">
            <a:off x="2514600" y="4956175"/>
            <a:ext cx="103188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90" name="Oval 50"/>
          <p:cNvSpPr>
            <a:spLocks noChangeArrowheads="1"/>
          </p:cNvSpPr>
          <p:nvPr/>
        </p:nvSpPr>
        <p:spPr bwMode="auto">
          <a:xfrm flipV="1">
            <a:off x="4932363" y="4751388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91" name="Oval 51"/>
          <p:cNvSpPr>
            <a:spLocks noChangeArrowheads="1"/>
          </p:cNvSpPr>
          <p:nvPr/>
        </p:nvSpPr>
        <p:spPr bwMode="auto">
          <a:xfrm flipV="1">
            <a:off x="5086350" y="4648200"/>
            <a:ext cx="103188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92" name="Oval 52"/>
          <p:cNvSpPr>
            <a:spLocks noChangeArrowheads="1"/>
          </p:cNvSpPr>
          <p:nvPr/>
        </p:nvSpPr>
        <p:spPr bwMode="auto">
          <a:xfrm flipV="1">
            <a:off x="5086350" y="5470525"/>
            <a:ext cx="103188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93" name="Oval 53"/>
          <p:cNvSpPr>
            <a:spLocks noChangeArrowheads="1"/>
          </p:cNvSpPr>
          <p:nvPr/>
        </p:nvSpPr>
        <p:spPr bwMode="auto">
          <a:xfrm flipV="1">
            <a:off x="5240338" y="5059363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94" name="Oval 54"/>
          <p:cNvSpPr>
            <a:spLocks noChangeArrowheads="1"/>
          </p:cNvSpPr>
          <p:nvPr/>
        </p:nvSpPr>
        <p:spPr bwMode="auto">
          <a:xfrm flipV="1">
            <a:off x="5807075" y="5265738"/>
            <a:ext cx="103188" cy="10318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95" name="Oval 55"/>
          <p:cNvSpPr>
            <a:spLocks noChangeArrowheads="1"/>
          </p:cNvSpPr>
          <p:nvPr/>
        </p:nvSpPr>
        <p:spPr bwMode="auto">
          <a:xfrm flipV="1">
            <a:off x="5910263" y="5162550"/>
            <a:ext cx="101600" cy="10318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96" name="Oval 56"/>
          <p:cNvSpPr>
            <a:spLocks noChangeArrowheads="1"/>
          </p:cNvSpPr>
          <p:nvPr/>
        </p:nvSpPr>
        <p:spPr bwMode="auto">
          <a:xfrm flipV="1">
            <a:off x="5343525" y="5265738"/>
            <a:ext cx="103188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97" name="Oval 57"/>
          <p:cNvSpPr>
            <a:spLocks noChangeArrowheads="1"/>
          </p:cNvSpPr>
          <p:nvPr/>
        </p:nvSpPr>
        <p:spPr bwMode="auto">
          <a:xfrm flipV="1">
            <a:off x="5446713" y="5419725"/>
            <a:ext cx="103187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98" name="Oval 58"/>
          <p:cNvSpPr>
            <a:spLocks noChangeArrowheads="1"/>
          </p:cNvSpPr>
          <p:nvPr/>
        </p:nvSpPr>
        <p:spPr bwMode="auto">
          <a:xfrm flipV="1">
            <a:off x="5446713" y="5573713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499" name="Oval 59"/>
          <p:cNvSpPr>
            <a:spLocks noChangeArrowheads="1"/>
          </p:cNvSpPr>
          <p:nvPr/>
        </p:nvSpPr>
        <p:spPr bwMode="auto">
          <a:xfrm flipV="1">
            <a:off x="5961063" y="5316538"/>
            <a:ext cx="103187" cy="103187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00" name="Oval 60"/>
          <p:cNvSpPr>
            <a:spLocks noChangeArrowheads="1"/>
          </p:cNvSpPr>
          <p:nvPr/>
        </p:nvSpPr>
        <p:spPr bwMode="auto">
          <a:xfrm flipV="1">
            <a:off x="5754688" y="5111750"/>
            <a:ext cx="103187" cy="1016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01" name="Oval 61"/>
          <p:cNvSpPr>
            <a:spLocks noChangeArrowheads="1"/>
          </p:cNvSpPr>
          <p:nvPr/>
        </p:nvSpPr>
        <p:spPr bwMode="auto">
          <a:xfrm flipV="1">
            <a:off x="5292725" y="5008563"/>
            <a:ext cx="103188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02" name="Oval 62"/>
          <p:cNvSpPr>
            <a:spLocks noChangeArrowheads="1"/>
          </p:cNvSpPr>
          <p:nvPr/>
        </p:nvSpPr>
        <p:spPr bwMode="auto">
          <a:xfrm flipV="1">
            <a:off x="5189538" y="4751388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03" name="Oval 63"/>
          <p:cNvSpPr>
            <a:spLocks noChangeArrowheads="1"/>
          </p:cNvSpPr>
          <p:nvPr/>
        </p:nvSpPr>
        <p:spPr bwMode="auto">
          <a:xfrm flipV="1">
            <a:off x="4932363" y="4905375"/>
            <a:ext cx="103187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04" name="Oval 64"/>
          <p:cNvSpPr>
            <a:spLocks noChangeArrowheads="1"/>
          </p:cNvSpPr>
          <p:nvPr/>
        </p:nvSpPr>
        <p:spPr bwMode="auto">
          <a:xfrm flipV="1">
            <a:off x="4572000" y="4956175"/>
            <a:ext cx="103188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05" name="Oval 65"/>
          <p:cNvSpPr>
            <a:spLocks noChangeArrowheads="1"/>
          </p:cNvSpPr>
          <p:nvPr/>
        </p:nvSpPr>
        <p:spPr bwMode="auto">
          <a:xfrm flipV="1">
            <a:off x="6913563" y="4751388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06" name="Oval 66"/>
          <p:cNvSpPr>
            <a:spLocks noChangeArrowheads="1"/>
          </p:cNvSpPr>
          <p:nvPr/>
        </p:nvSpPr>
        <p:spPr bwMode="auto">
          <a:xfrm flipV="1">
            <a:off x="7067550" y="4648200"/>
            <a:ext cx="103188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07" name="Oval 67"/>
          <p:cNvSpPr>
            <a:spLocks noChangeArrowheads="1"/>
          </p:cNvSpPr>
          <p:nvPr/>
        </p:nvSpPr>
        <p:spPr bwMode="auto">
          <a:xfrm flipV="1">
            <a:off x="7067550" y="5470525"/>
            <a:ext cx="103188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08" name="Oval 68"/>
          <p:cNvSpPr>
            <a:spLocks noChangeArrowheads="1"/>
          </p:cNvSpPr>
          <p:nvPr/>
        </p:nvSpPr>
        <p:spPr bwMode="auto">
          <a:xfrm flipV="1">
            <a:off x="7221538" y="5059363"/>
            <a:ext cx="103187" cy="1031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09" name="Oval 69"/>
          <p:cNvSpPr>
            <a:spLocks noChangeArrowheads="1"/>
          </p:cNvSpPr>
          <p:nvPr/>
        </p:nvSpPr>
        <p:spPr bwMode="auto">
          <a:xfrm flipV="1">
            <a:off x="7788275" y="5265738"/>
            <a:ext cx="103188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10" name="Oval 70"/>
          <p:cNvSpPr>
            <a:spLocks noChangeArrowheads="1"/>
          </p:cNvSpPr>
          <p:nvPr/>
        </p:nvSpPr>
        <p:spPr bwMode="auto">
          <a:xfrm flipV="1">
            <a:off x="7891463" y="5162550"/>
            <a:ext cx="101600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11" name="Oval 71"/>
          <p:cNvSpPr>
            <a:spLocks noChangeArrowheads="1"/>
          </p:cNvSpPr>
          <p:nvPr/>
        </p:nvSpPr>
        <p:spPr bwMode="auto">
          <a:xfrm flipV="1">
            <a:off x="7324725" y="5265738"/>
            <a:ext cx="103188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12" name="Oval 72"/>
          <p:cNvSpPr>
            <a:spLocks noChangeArrowheads="1"/>
          </p:cNvSpPr>
          <p:nvPr/>
        </p:nvSpPr>
        <p:spPr bwMode="auto">
          <a:xfrm flipV="1">
            <a:off x="7427913" y="5419725"/>
            <a:ext cx="103187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13" name="Oval 73"/>
          <p:cNvSpPr>
            <a:spLocks noChangeArrowheads="1"/>
          </p:cNvSpPr>
          <p:nvPr/>
        </p:nvSpPr>
        <p:spPr bwMode="auto">
          <a:xfrm flipV="1">
            <a:off x="7427913" y="5573713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14" name="Oval 74"/>
          <p:cNvSpPr>
            <a:spLocks noChangeArrowheads="1"/>
          </p:cNvSpPr>
          <p:nvPr/>
        </p:nvSpPr>
        <p:spPr bwMode="auto">
          <a:xfrm flipV="1">
            <a:off x="7942263" y="5316538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15" name="Oval 75"/>
          <p:cNvSpPr>
            <a:spLocks noChangeArrowheads="1"/>
          </p:cNvSpPr>
          <p:nvPr/>
        </p:nvSpPr>
        <p:spPr bwMode="auto">
          <a:xfrm flipV="1">
            <a:off x="7735888" y="5111750"/>
            <a:ext cx="103187" cy="101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16" name="Oval 76"/>
          <p:cNvSpPr>
            <a:spLocks noChangeArrowheads="1"/>
          </p:cNvSpPr>
          <p:nvPr/>
        </p:nvSpPr>
        <p:spPr bwMode="auto">
          <a:xfrm flipV="1">
            <a:off x="7273925" y="5008563"/>
            <a:ext cx="103188" cy="1031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17" name="Oval 77"/>
          <p:cNvSpPr>
            <a:spLocks noChangeArrowheads="1"/>
          </p:cNvSpPr>
          <p:nvPr/>
        </p:nvSpPr>
        <p:spPr bwMode="auto">
          <a:xfrm flipV="1">
            <a:off x="7170738" y="4751388"/>
            <a:ext cx="103187" cy="1031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18" name="Oval 78"/>
          <p:cNvSpPr>
            <a:spLocks noChangeArrowheads="1"/>
          </p:cNvSpPr>
          <p:nvPr/>
        </p:nvSpPr>
        <p:spPr bwMode="auto">
          <a:xfrm flipV="1">
            <a:off x="6913563" y="4905375"/>
            <a:ext cx="103187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19" name="Oval 79"/>
          <p:cNvSpPr>
            <a:spLocks noChangeArrowheads="1"/>
          </p:cNvSpPr>
          <p:nvPr/>
        </p:nvSpPr>
        <p:spPr bwMode="auto">
          <a:xfrm flipV="1">
            <a:off x="6553200" y="4956175"/>
            <a:ext cx="103188" cy="1031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9520" name="Line 80"/>
          <p:cNvSpPr>
            <a:spLocks noChangeShapeType="1"/>
          </p:cNvSpPr>
          <p:nvPr/>
        </p:nvSpPr>
        <p:spPr bwMode="auto">
          <a:xfrm flipH="1">
            <a:off x="609600" y="4648200"/>
            <a:ext cx="914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521" name="Line 81"/>
          <p:cNvSpPr>
            <a:spLocks noChangeShapeType="1"/>
          </p:cNvSpPr>
          <p:nvPr/>
        </p:nvSpPr>
        <p:spPr bwMode="auto">
          <a:xfrm>
            <a:off x="2667000" y="5181600"/>
            <a:ext cx="1447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522" name="Line 82"/>
          <p:cNvSpPr>
            <a:spLocks noChangeShapeType="1"/>
          </p:cNvSpPr>
          <p:nvPr/>
        </p:nvSpPr>
        <p:spPr bwMode="auto">
          <a:xfrm flipH="1">
            <a:off x="5638800" y="4648200"/>
            <a:ext cx="76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523" name="Line 83"/>
          <p:cNvSpPr>
            <a:spLocks noChangeShapeType="1"/>
          </p:cNvSpPr>
          <p:nvPr/>
        </p:nvSpPr>
        <p:spPr bwMode="auto">
          <a:xfrm flipH="1">
            <a:off x="7162800" y="4495800"/>
            <a:ext cx="228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89524" name="Group 84"/>
          <p:cNvGrpSpPr>
            <a:grpSpLocks/>
          </p:cNvGrpSpPr>
          <p:nvPr/>
        </p:nvGrpSpPr>
        <p:grpSpPr bwMode="auto">
          <a:xfrm>
            <a:off x="6248400" y="2514600"/>
            <a:ext cx="1981200" cy="1676400"/>
            <a:chOff x="1680" y="1632"/>
            <a:chExt cx="2304" cy="1920"/>
          </a:xfrm>
        </p:grpSpPr>
        <p:grpSp>
          <p:nvGrpSpPr>
            <p:cNvPr id="189525" name="Group 85"/>
            <p:cNvGrpSpPr>
              <a:grpSpLocks/>
            </p:cNvGrpSpPr>
            <p:nvPr/>
          </p:nvGrpSpPr>
          <p:grpSpPr bwMode="auto">
            <a:xfrm>
              <a:off x="1680" y="1632"/>
              <a:ext cx="1920" cy="1920"/>
              <a:chOff x="3936" y="1008"/>
              <a:chExt cx="1200" cy="1200"/>
            </a:xfrm>
          </p:grpSpPr>
          <p:sp>
            <p:nvSpPr>
              <p:cNvPr id="189526" name="Line 86"/>
              <p:cNvSpPr>
                <a:spLocks noChangeShapeType="1"/>
              </p:cNvSpPr>
              <p:nvPr/>
            </p:nvSpPr>
            <p:spPr bwMode="auto">
              <a:xfrm flipH="1">
                <a:off x="4320" y="1440"/>
                <a:ext cx="480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7" name="Line 87"/>
              <p:cNvSpPr>
                <a:spLocks noChangeShapeType="1"/>
              </p:cNvSpPr>
              <p:nvPr/>
            </p:nvSpPr>
            <p:spPr bwMode="auto">
              <a:xfrm>
                <a:off x="4320" y="1632"/>
                <a:ext cx="48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8" name="Line 88"/>
              <p:cNvSpPr>
                <a:spLocks noChangeShapeType="1"/>
              </p:cNvSpPr>
              <p:nvPr/>
            </p:nvSpPr>
            <p:spPr bwMode="auto">
              <a:xfrm>
                <a:off x="4800" y="1728"/>
                <a:ext cx="336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29" name="Line 89"/>
              <p:cNvSpPr>
                <a:spLocks noChangeShapeType="1"/>
              </p:cNvSpPr>
              <p:nvPr/>
            </p:nvSpPr>
            <p:spPr bwMode="auto">
              <a:xfrm flipV="1">
                <a:off x="4800" y="1008"/>
                <a:ext cx="192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0" name="Line 90"/>
              <p:cNvSpPr>
                <a:spLocks noChangeShapeType="1"/>
              </p:cNvSpPr>
              <p:nvPr/>
            </p:nvSpPr>
            <p:spPr bwMode="auto">
              <a:xfrm flipH="1">
                <a:off x="3936" y="1632"/>
                <a:ext cx="38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9531" name="Group 91"/>
            <p:cNvGrpSpPr>
              <a:grpSpLocks/>
            </p:cNvGrpSpPr>
            <p:nvPr/>
          </p:nvGrpSpPr>
          <p:grpSpPr bwMode="auto">
            <a:xfrm>
              <a:off x="1757" y="1939"/>
              <a:ext cx="2227" cy="1536"/>
              <a:chOff x="1757" y="1939"/>
              <a:chExt cx="2227" cy="1536"/>
            </a:xfrm>
          </p:grpSpPr>
          <p:sp>
            <p:nvSpPr>
              <p:cNvPr id="189532" name="Oval 92"/>
              <p:cNvSpPr>
                <a:spLocks noChangeArrowheads="1"/>
              </p:cNvSpPr>
              <p:nvPr/>
            </p:nvSpPr>
            <p:spPr bwMode="auto">
              <a:xfrm flipV="1">
                <a:off x="2295" y="2093"/>
                <a:ext cx="153" cy="15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33" name="Oval 93"/>
              <p:cNvSpPr>
                <a:spLocks noChangeArrowheads="1"/>
              </p:cNvSpPr>
              <p:nvPr/>
            </p:nvSpPr>
            <p:spPr bwMode="auto">
              <a:xfrm flipV="1">
                <a:off x="2525" y="1939"/>
                <a:ext cx="154" cy="1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34" name="Oval 94"/>
              <p:cNvSpPr>
                <a:spLocks noChangeArrowheads="1"/>
              </p:cNvSpPr>
              <p:nvPr/>
            </p:nvSpPr>
            <p:spPr bwMode="auto">
              <a:xfrm flipV="1">
                <a:off x="2525" y="3168"/>
                <a:ext cx="154" cy="15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35" name="Oval 95"/>
              <p:cNvSpPr>
                <a:spLocks noChangeArrowheads="1"/>
              </p:cNvSpPr>
              <p:nvPr/>
            </p:nvSpPr>
            <p:spPr bwMode="auto">
              <a:xfrm flipV="1">
                <a:off x="2755" y="2553"/>
                <a:ext cx="154" cy="15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36" name="Oval 96"/>
              <p:cNvSpPr>
                <a:spLocks noChangeArrowheads="1"/>
              </p:cNvSpPr>
              <p:nvPr/>
            </p:nvSpPr>
            <p:spPr bwMode="auto">
              <a:xfrm flipV="1">
                <a:off x="3600" y="2861"/>
                <a:ext cx="154" cy="153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37" name="Oval 97"/>
              <p:cNvSpPr>
                <a:spLocks noChangeArrowheads="1"/>
              </p:cNvSpPr>
              <p:nvPr/>
            </p:nvSpPr>
            <p:spPr bwMode="auto">
              <a:xfrm flipV="1">
                <a:off x="3754" y="2707"/>
                <a:ext cx="153" cy="154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38" name="Line 98"/>
              <p:cNvSpPr>
                <a:spLocks noChangeShapeType="1"/>
              </p:cNvSpPr>
              <p:nvPr/>
            </p:nvSpPr>
            <p:spPr bwMode="auto">
              <a:xfrm flipV="1">
                <a:off x="3062" y="2323"/>
                <a:ext cx="0" cy="4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539" name="Oval 99"/>
              <p:cNvSpPr>
                <a:spLocks noChangeArrowheads="1"/>
              </p:cNvSpPr>
              <p:nvPr/>
            </p:nvSpPr>
            <p:spPr bwMode="auto">
              <a:xfrm flipV="1">
                <a:off x="2909" y="2861"/>
                <a:ext cx="153" cy="15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40" name="Oval 100"/>
              <p:cNvSpPr>
                <a:spLocks noChangeArrowheads="1"/>
              </p:cNvSpPr>
              <p:nvPr/>
            </p:nvSpPr>
            <p:spPr bwMode="auto">
              <a:xfrm flipV="1">
                <a:off x="3062" y="3091"/>
                <a:ext cx="154" cy="154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41" name="Oval 101"/>
              <p:cNvSpPr>
                <a:spLocks noChangeArrowheads="1"/>
              </p:cNvSpPr>
              <p:nvPr/>
            </p:nvSpPr>
            <p:spPr bwMode="auto">
              <a:xfrm flipV="1">
                <a:off x="3062" y="3321"/>
                <a:ext cx="154" cy="154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42" name="Oval 102"/>
              <p:cNvSpPr>
                <a:spLocks noChangeArrowheads="1"/>
              </p:cNvSpPr>
              <p:nvPr/>
            </p:nvSpPr>
            <p:spPr bwMode="auto">
              <a:xfrm flipV="1">
                <a:off x="3830" y="2937"/>
                <a:ext cx="154" cy="154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43" name="Oval 103"/>
              <p:cNvSpPr>
                <a:spLocks noChangeArrowheads="1"/>
              </p:cNvSpPr>
              <p:nvPr/>
            </p:nvSpPr>
            <p:spPr bwMode="auto">
              <a:xfrm flipV="1">
                <a:off x="3523" y="2630"/>
                <a:ext cx="154" cy="154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44" name="Oval 104"/>
              <p:cNvSpPr>
                <a:spLocks noChangeArrowheads="1"/>
              </p:cNvSpPr>
              <p:nvPr/>
            </p:nvSpPr>
            <p:spPr bwMode="auto">
              <a:xfrm flipV="1">
                <a:off x="2832" y="2477"/>
                <a:ext cx="154" cy="1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45" name="Oval 105"/>
              <p:cNvSpPr>
                <a:spLocks noChangeArrowheads="1"/>
              </p:cNvSpPr>
              <p:nvPr/>
            </p:nvSpPr>
            <p:spPr bwMode="auto">
              <a:xfrm flipV="1">
                <a:off x="2679" y="2093"/>
                <a:ext cx="153" cy="15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46" name="Oval 106"/>
              <p:cNvSpPr>
                <a:spLocks noChangeArrowheads="1"/>
              </p:cNvSpPr>
              <p:nvPr/>
            </p:nvSpPr>
            <p:spPr bwMode="auto">
              <a:xfrm flipV="1">
                <a:off x="2295" y="2323"/>
                <a:ext cx="153" cy="15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547" name="Oval 107"/>
              <p:cNvSpPr>
                <a:spLocks noChangeArrowheads="1"/>
              </p:cNvSpPr>
              <p:nvPr/>
            </p:nvSpPr>
            <p:spPr bwMode="auto">
              <a:xfrm flipV="1">
                <a:off x="1757" y="2400"/>
                <a:ext cx="154" cy="15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9548" name="Rectangle 108"/>
          <p:cNvSpPr>
            <a:spLocks noChangeArrowheads="1"/>
          </p:cNvSpPr>
          <p:nvPr/>
        </p:nvSpPr>
        <p:spPr bwMode="auto">
          <a:xfrm>
            <a:off x="4800600" y="2559050"/>
            <a:ext cx="1358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dirty="0">
                <a:latin typeface="+mj-lt"/>
              </a:rPr>
              <a:t>Real </a:t>
            </a:r>
            <a:r>
              <a:rPr lang="en-US" b="1" dirty="0" smtClean="0">
                <a:latin typeface="+mj-lt"/>
              </a:rPr>
              <a:t>Problem:</a:t>
            </a:r>
            <a:endParaRPr lang="en-US" b="1" dirty="0"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/>
              <a:t>4: </a:t>
            </a:r>
            <a:fld id="{D43FB4C0-4D58-45A9-9DCC-D985A8944047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51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60" grpId="0" animBg="1"/>
      <p:bldP spid="189461" grpId="0" animBg="1"/>
      <p:bldP spid="189462" grpId="0" animBg="1"/>
      <p:bldP spid="189463" grpId="0" animBg="1"/>
      <p:bldP spid="189464" grpId="0" animBg="1"/>
      <p:bldP spid="189465" grpId="0" animBg="1"/>
      <p:bldP spid="189466" grpId="0" animBg="1"/>
      <p:bldP spid="189467" grpId="0" animBg="1"/>
      <p:bldP spid="189468" grpId="0" animBg="1"/>
      <p:bldP spid="189469" grpId="0" animBg="1"/>
      <p:bldP spid="189470" grpId="0" animBg="1"/>
      <p:bldP spid="189471" grpId="0" animBg="1"/>
      <p:bldP spid="189472" grpId="0" animBg="1"/>
      <p:bldP spid="189473" grpId="0" animBg="1"/>
      <p:bldP spid="189474" grpId="0" animBg="1"/>
      <p:bldP spid="189475" grpId="0" animBg="1"/>
      <p:bldP spid="189476" grpId="0" animBg="1"/>
      <p:bldP spid="189477" grpId="0" animBg="1"/>
      <p:bldP spid="189478" grpId="0" animBg="1"/>
      <p:bldP spid="189479" grpId="0" animBg="1"/>
      <p:bldP spid="189480" grpId="0" animBg="1"/>
      <p:bldP spid="189481" grpId="0" animBg="1"/>
      <p:bldP spid="189482" grpId="0" animBg="1"/>
      <p:bldP spid="189483" grpId="0" animBg="1"/>
      <p:bldP spid="189484" grpId="0" animBg="1"/>
      <p:bldP spid="189485" grpId="0" animBg="1"/>
      <p:bldP spid="189486" grpId="0" animBg="1"/>
      <p:bldP spid="189487" grpId="0" animBg="1"/>
      <p:bldP spid="189488" grpId="0" animBg="1"/>
      <p:bldP spid="189489" grpId="0" animBg="1"/>
      <p:bldP spid="189490" grpId="0" animBg="1"/>
      <p:bldP spid="189491" grpId="0" animBg="1"/>
      <p:bldP spid="189492" grpId="0" animBg="1"/>
      <p:bldP spid="189493" grpId="0" animBg="1"/>
      <p:bldP spid="189494" grpId="0" animBg="1"/>
      <p:bldP spid="189495" grpId="0" animBg="1"/>
      <p:bldP spid="189496" grpId="0" animBg="1"/>
      <p:bldP spid="189497" grpId="0" animBg="1"/>
      <p:bldP spid="189498" grpId="0" animBg="1"/>
      <p:bldP spid="189499" grpId="0" animBg="1"/>
      <p:bldP spid="189500" grpId="0" animBg="1"/>
      <p:bldP spid="189501" grpId="0" animBg="1"/>
      <p:bldP spid="189502" grpId="0" animBg="1"/>
      <p:bldP spid="189503" grpId="0" animBg="1"/>
      <p:bldP spid="189504" grpId="0" animBg="1"/>
      <p:bldP spid="189505" grpId="0" animBg="1"/>
      <p:bldP spid="189506" grpId="0" animBg="1"/>
      <p:bldP spid="189507" grpId="0" animBg="1"/>
      <p:bldP spid="189508" grpId="0" animBg="1"/>
      <p:bldP spid="189509" grpId="0" animBg="1"/>
      <p:bldP spid="189510" grpId="0" animBg="1"/>
      <p:bldP spid="189511" grpId="0" animBg="1"/>
      <p:bldP spid="189512" grpId="0" animBg="1"/>
      <p:bldP spid="189513" grpId="0" animBg="1"/>
      <p:bldP spid="189514" grpId="0" animBg="1"/>
      <p:bldP spid="189515" grpId="0" animBg="1"/>
      <p:bldP spid="189516" grpId="0" animBg="1"/>
      <p:bldP spid="189517" grpId="0" animBg="1"/>
      <p:bldP spid="189518" grpId="0" animBg="1"/>
      <p:bldP spid="189519" grpId="0" animBg="1"/>
      <p:bldP spid="189520" grpId="0" animBg="1"/>
      <p:bldP spid="189521" grpId="0" animBg="1"/>
      <p:bldP spid="189522" grpId="0" animBg="1"/>
      <p:bldP spid="189523" grpId="0" animBg="1"/>
      <p:bldP spid="1895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DC86A96A-C3A2-4F5D-BE18-98BCC618322F}" type="slidenum">
              <a:rPr lang="en-US" altLang="zh-TW">
                <a:cs typeface="Arial Unicode MS" pitchFamily="34" charset="-128"/>
              </a:rPr>
              <a:pPr eaLnBrk="1" hangingPunct="1"/>
              <a:t>8</a:t>
            </a:fld>
            <a:endParaRPr lang="en-US" altLang="zh-TW">
              <a:cs typeface="Arial Unicode MS" pitchFamily="34" charset="-128"/>
            </a:endParaRP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4579938" y="2586038"/>
            <a:ext cx="3679825" cy="2325687"/>
            <a:chOff x="1835" y="1683"/>
            <a:chExt cx="2688" cy="1484"/>
          </a:xfrm>
        </p:grpSpPr>
        <p:sp>
          <p:nvSpPr>
            <p:cNvPr id="11318" name="Text Box 45"/>
            <p:cNvSpPr txBox="1">
              <a:spLocks noChangeArrowheads="1"/>
            </p:cNvSpPr>
            <p:nvPr/>
          </p:nvSpPr>
          <p:spPr bwMode="auto">
            <a:xfrm>
              <a:off x="2256" y="1683"/>
              <a:ext cx="451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f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1</a:t>
              </a:r>
              <a:r>
                <a:rPr lang="en-US" altLang="zh-TW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(</a:t>
              </a:r>
              <a:r>
                <a:rPr lang="en-US" altLang="zh-TW" b="1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)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319" name="Text Box 46"/>
            <p:cNvSpPr txBox="1">
              <a:spLocks noChangeArrowheads="1"/>
            </p:cNvSpPr>
            <p:nvPr/>
          </p:nvSpPr>
          <p:spPr bwMode="auto">
            <a:xfrm>
              <a:off x="2688" y="2019"/>
              <a:ext cx="472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f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2</a:t>
              </a:r>
              <a:r>
                <a:rPr lang="en-US" altLang="zh-TW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(</a:t>
              </a:r>
              <a:r>
                <a:rPr lang="en-US" altLang="zh-TW" b="1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)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320" name="Text Box 47"/>
            <p:cNvSpPr txBox="1">
              <a:spLocks noChangeArrowheads="1"/>
            </p:cNvSpPr>
            <p:nvPr/>
          </p:nvSpPr>
          <p:spPr bwMode="auto">
            <a:xfrm>
              <a:off x="2880" y="2451"/>
              <a:ext cx="464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f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3</a:t>
              </a:r>
              <a:r>
                <a:rPr lang="en-US" altLang="zh-TW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(</a:t>
              </a:r>
              <a:r>
                <a:rPr lang="en-US" altLang="zh-TW" b="1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)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321" name="Text Box 48"/>
            <p:cNvSpPr txBox="1">
              <a:spLocks noChangeArrowheads="1"/>
            </p:cNvSpPr>
            <p:nvPr/>
          </p:nvSpPr>
          <p:spPr bwMode="auto">
            <a:xfrm>
              <a:off x="3552" y="2595"/>
              <a:ext cx="473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f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4</a:t>
              </a:r>
              <a:r>
                <a:rPr lang="en-US" altLang="zh-TW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(</a:t>
              </a:r>
              <a:r>
                <a:rPr lang="en-US" altLang="zh-TW" b="1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)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322" name="Text Box 49"/>
            <p:cNvSpPr txBox="1">
              <a:spLocks noChangeArrowheads="1"/>
            </p:cNvSpPr>
            <p:nvPr/>
          </p:nvSpPr>
          <p:spPr bwMode="auto">
            <a:xfrm>
              <a:off x="3600" y="2931"/>
              <a:ext cx="465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f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5</a:t>
              </a:r>
              <a:r>
                <a:rPr lang="en-US" altLang="zh-TW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(</a:t>
              </a:r>
              <a:r>
                <a:rPr lang="en-US" altLang="zh-TW" b="1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x</a:t>
              </a:r>
              <a:r>
                <a:rPr lang="en-US" altLang="zh-TW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)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323" name="AutoShape 53"/>
            <p:cNvSpPr>
              <a:spLocks noChangeArrowheads="1"/>
            </p:cNvSpPr>
            <p:nvPr/>
          </p:nvSpPr>
          <p:spPr bwMode="auto">
            <a:xfrm rot="7054161">
              <a:off x="2565" y="1187"/>
              <a:ext cx="1228" cy="2688"/>
            </a:xfrm>
            <a:prstGeom prst="parallelogram">
              <a:avLst>
                <a:gd name="adj" fmla="val 43750"/>
              </a:avLst>
            </a:prstGeom>
            <a:noFill/>
            <a:ln w="25400">
              <a:solidFill>
                <a:srgbClr val="FF0000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</p:grpSp>
      <p:sp>
        <p:nvSpPr>
          <p:cNvPr id="11268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576263"/>
            <a:ext cx="8229600" cy="295275"/>
          </a:xfrm>
        </p:spPr>
        <p:txBody>
          <a:bodyPr/>
          <a:lstStyle/>
          <a:p>
            <a:r>
              <a:rPr lang="en-US" altLang="zh-TW" smtClean="0">
                <a:ea typeface="Arial Unicode MS" pitchFamily="34" charset="-128"/>
                <a:cs typeface="Arial Unicode MS" pitchFamily="34" charset="-128"/>
              </a:rPr>
              <a:t>Training Methods</a:t>
            </a:r>
          </a:p>
        </p:txBody>
      </p:sp>
      <p:grpSp>
        <p:nvGrpSpPr>
          <p:cNvPr id="11269" name="Group 6"/>
          <p:cNvGrpSpPr>
            <a:grpSpLocks/>
          </p:cNvGrpSpPr>
          <p:nvPr/>
        </p:nvGrpSpPr>
        <p:grpSpPr bwMode="auto">
          <a:xfrm>
            <a:off x="3367088" y="4143375"/>
            <a:ext cx="2957512" cy="2181225"/>
            <a:chOff x="156" y="2359"/>
            <a:chExt cx="2160" cy="1392"/>
          </a:xfrm>
        </p:grpSpPr>
        <p:sp>
          <p:nvSpPr>
            <p:cNvPr id="11301" name="Oval 7"/>
            <p:cNvSpPr>
              <a:spLocks noChangeArrowheads="1"/>
            </p:cNvSpPr>
            <p:nvPr/>
          </p:nvSpPr>
          <p:spPr bwMode="auto">
            <a:xfrm rot="2363332">
              <a:off x="156" y="2359"/>
              <a:ext cx="2160" cy="1392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  <p:grpSp>
          <p:nvGrpSpPr>
            <p:cNvPr id="11302" name="Group 8"/>
            <p:cNvGrpSpPr>
              <a:grpSpLocks/>
            </p:cNvGrpSpPr>
            <p:nvPr/>
          </p:nvGrpSpPr>
          <p:grpSpPr bwMode="auto">
            <a:xfrm>
              <a:off x="480" y="2448"/>
              <a:ext cx="1372" cy="1244"/>
              <a:chOff x="480" y="2448"/>
              <a:chExt cx="1372" cy="1244"/>
            </a:xfrm>
          </p:grpSpPr>
          <p:sp>
            <p:nvSpPr>
              <p:cNvPr id="11303" name="Text Box 9"/>
              <p:cNvSpPr txBox="1">
                <a:spLocks noChangeArrowheads="1"/>
              </p:cNvSpPr>
              <p:nvPr/>
            </p:nvSpPr>
            <p:spPr bwMode="auto">
              <a:xfrm>
                <a:off x="480" y="2640"/>
                <a:ext cx="253" cy="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1304" name="Text Box 10"/>
              <p:cNvSpPr txBox="1">
                <a:spLocks noChangeArrowheads="1"/>
              </p:cNvSpPr>
              <p:nvPr/>
            </p:nvSpPr>
            <p:spPr bwMode="auto">
              <a:xfrm>
                <a:off x="1056" y="3456"/>
                <a:ext cx="267" cy="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6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1305" name="Text Box 11"/>
              <p:cNvSpPr txBox="1">
                <a:spLocks noChangeArrowheads="1"/>
              </p:cNvSpPr>
              <p:nvPr/>
            </p:nvSpPr>
            <p:spPr bwMode="auto">
              <a:xfrm>
                <a:off x="672" y="3120"/>
                <a:ext cx="274" cy="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2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1306" name="Text Box 12"/>
              <p:cNvSpPr txBox="1">
                <a:spLocks noChangeArrowheads="1"/>
              </p:cNvSpPr>
              <p:nvPr/>
            </p:nvSpPr>
            <p:spPr bwMode="auto">
              <a:xfrm>
                <a:off x="1536" y="2928"/>
                <a:ext cx="267" cy="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5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1307" name="Text Box 13"/>
              <p:cNvSpPr txBox="1">
                <a:spLocks noChangeArrowheads="1"/>
              </p:cNvSpPr>
              <p:nvPr/>
            </p:nvSpPr>
            <p:spPr bwMode="auto">
              <a:xfrm>
                <a:off x="1344" y="2544"/>
                <a:ext cx="275" cy="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4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1308" name="Text Box 14"/>
              <p:cNvSpPr txBox="1">
                <a:spLocks noChangeArrowheads="1"/>
              </p:cNvSpPr>
              <p:nvPr/>
            </p:nvSpPr>
            <p:spPr bwMode="auto">
              <a:xfrm>
                <a:off x="912" y="2448"/>
                <a:ext cx="266" cy="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3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1309" name="Text Box 15"/>
              <p:cNvSpPr txBox="1">
                <a:spLocks noChangeArrowheads="1"/>
              </p:cNvSpPr>
              <p:nvPr/>
            </p:nvSpPr>
            <p:spPr bwMode="auto">
              <a:xfrm>
                <a:off x="1584" y="3360"/>
                <a:ext cx="268" cy="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7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1310" name="Line 16"/>
              <p:cNvSpPr>
                <a:spLocks noChangeShapeType="1"/>
              </p:cNvSpPr>
              <p:nvPr/>
            </p:nvSpPr>
            <p:spPr bwMode="auto">
              <a:xfrm flipV="1">
                <a:off x="672" y="2592"/>
                <a:ext cx="24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1" name="Line 17"/>
              <p:cNvSpPr>
                <a:spLocks noChangeShapeType="1"/>
              </p:cNvSpPr>
              <p:nvPr/>
            </p:nvSpPr>
            <p:spPr bwMode="auto">
              <a:xfrm>
                <a:off x="672" y="2880"/>
                <a:ext cx="96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2" name="Line 18"/>
              <p:cNvSpPr>
                <a:spLocks noChangeShapeType="1"/>
              </p:cNvSpPr>
              <p:nvPr/>
            </p:nvSpPr>
            <p:spPr bwMode="auto">
              <a:xfrm>
                <a:off x="1104" y="2592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3" name="Line 19"/>
              <p:cNvSpPr>
                <a:spLocks noChangeShapeType="1"/>
              </p:cNvSpPr>
              <p:nvPr/>
            </p:nvSpPr>
            <p:spPr bwMode="auto">
              <a:xfrm>
                <a:off x="1536" y="2784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4" name="Line 20"/>
              <p:cNvSpPr>
                <a:spLocks noChangeShapeType="1"/>
              </p:cNvSpPr>
              <p:nvPr/>
            </p:nvSpPr>
            <p:spPr bwMode="auto">
              <a:xfrm>
                <a:off x="864" y="3216"/>
                <a:ext cx="76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5" name="Line 21"/>
              <p:cNvSpPr>
                <a:spLocks noChangeShapeType="1"/>
              </p:cNvSpPr>
              <p:nvPr/>
            </p:nvSpPr>
            <p:spPr bwMode="auto">
              <a:xfrm flipV="1">
                <a:off x="864" y="2736"/>
                <a:ext cx="48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6" name="Line 22"/>
              <p:cNvSpPr>
                <a:spLocks noChangeShapeType="1"/>
              </p:cNvSpPr>
              <p:nvPr/>
            </p:nvSpPr>
            <p:spPr bwMode="auto">
              <a:xfrm>
                <a:off x="864" y="3360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17" name="Line 23"/>
              <p:cNvSpPr>
                <a:spLocks noChangeShapeType="1"/>
              </p:cNvSpPr>
              <p:nvPr/>
            </p:nvSpPr>
            <p:spPr bwMode="auto">
              <a:xfrm flipV="1">
                <a:off x="1248" y="3504"/>
                <a:ext cx="33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270" name="Oval 24"/>
          <p:cNvSpPr>
            <a:spLocks noChangeArrowheads="1"/>
          </p:cNvSpPr>
          <p:nvPr/>
        </p:nvSpPr>
        <p:spPr bwMode="auto">
          <a:xfrm rot="2363332">
            <a:off x="6229350" y="1931988"/>
            <a:ext cx="2776538" cy="1695450"/>
          </a:xfrm>
          <a:prstGeom prst="ellipse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Tempus Sans ITC" pitchFamily="82" charset="0"/>
            </a:endParaRPr>
          </a:p>
        </p:txBody>
      </p:sp>
      <p:grpSp>
        <p:nvGrpSpPr>
          <p:cNvPr id="11271" name="Group 25"/>
          <p:cNvGrpSpPr>
            <a:grpSpLocks/>
          </p:cNvGrpSpPr>
          <p:nvPr/>
        </p:nvGrpSpPr>
        <p:grpSpPr bwMode="auto">
          <a:xfrm>
            <a:off x="6437313" y="1965325"/>
            <a:ext cx="2032000" cy="1887538"/>
            <a:chOff x="3072" y="1296"/>
            <a:chExt cx="1484" cy="1205"/>
          </a:xfrm>
        </p:grpSpPr>
        <p:sp>
          <p:nvSpPr>
            <p:cNvPr id="11296" name="Text Box 26"/>
            <p:cNvSpPr txBox="1">
              <a:spLocks noChangeArrowheads="1"/>
            </p:cNvSpPr>
            <p:nvPr/>
          </p:nvSpPr>
          <p:spPr bwMode="auto">
            <a:xfrm>
              <a:off x="3072" y="1440"/>
              <a:ext cx="261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1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297" name="Text Box 27"/>
            <p:cNvSpPr txBox="1">
              <a:spLocks noChangeArrowheads="1"/>
            </p:cNvSpPr>
            <p:nvPr/>
          </p:nvSpPr>
          <p:spPr bwMode="auto">
            <a:xfrm>
              <a:off x="3552" y="1296"/>
              <a:ext cx="282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2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298" name="Text Box 28"/>
            <p:cNvSpPr txBox="1">
              <a:spLocks noChangeArrowheads="1"/>
            </p:cNvSpPr>
            <p:nvPr/>
          </p:nvSpPr>
          <p:spPr bwMode="auto">
            <a:xfrm>
              <a:off x="4080" y="2265"/>
              <a:ext cx="275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5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299" name="Text Box 29"/>
            <p:cNvSpPr txBox="1">
              <a:spLocks noChangeArrowheads="1"/>
            </p:cNvSpPr>
            <p:nvPr/>
          </p:nvSpPr>
          <p:spPr bwMode="auto">
            <a:xfrm>
              <a:off x="4272" y="1785"/>
              <a:ext cx="284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4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1300" name="Text Box 30"/>
            <p:cNvSpPr txBox="1">
              <a:spLocks noChangeArrowheads="1"/>
            </p:cNvSpPr>
            <p:nvPr/>
          </p:nvSpPr>
          <p:spPr bwMode="auto">
            <a:xfrm>
              <a:off x="4032" y="1392"/>
              <a:ext cx="274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y</a:t>
              </a:r>
              <a:r>
                <a:rPr lang="en-US" altLang="zh-TW" i="1" baseline="-25000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rPr>
                <a:t>3</a:t>
              </a:r>
              <a:endPara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6737350" y="2190750"/>
            <a:ext cx="1446213" cy="1368425"/>
            <a:chOff x="3255" y="1337"/>
            <a:chExt cx="1056" cy="873"/>
          </a:xfrm>
        </p:grpSpPr>
        <p:sp>
          <p:nvSpPr>
            <p:cNvPr id="11288" name="Line 32"/>
            <p:cNvSpPr>
              <a:spLocks noChangeShapeType="1"/>
            </p:cNvSpPr>
            <p:nvPr/>
          </p:nvSpPr>
          <p:spPr bwMode="auto">
            <a:xfrm flipH="1" flipV="1">
              <a:off x="3303" y="1481"/>
              <a:ext cx="72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289" name="Group 33"/>
            <p:cNvGrpSpPr>
              <a:grpSpLocks/>
            </p:cNvGrpSpPr>
            <p:nvPr/>
          </p:nvGrpSpPr>
          <p:grpSpPr bwMode="auto">
            <a:xfrm>
              <a:off x="3255" y="1337"/>
              <a:ext cx="1056" cy="873"/>
              <a:chOff x="3255" y="1337"/>
              <a:chExt cx="1056" cy="873"/>
            </a:xfrm>
          </p:grpSpPr>
          <p:sp>
            <p:nvSpPr>
              <p:cNvPr id="11290" name="Line 34"/>
              <p:cNvSpPr>
                <a:spLocks noChangeShapeType="1"/>
              </p:cNvSpPr>
              <p:nvPr/>
            </p:nvSpPr>
            <p:spPr bwMode="auto">
              <a:xfrm flipV="1">
                <a:off x="3255" y="1337"/>
                <a:ext cx="288" cy="9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1" name="Line 35"/>
              <p:cNvSpPr>
                <a:spLocks noChangeShapeType="1"/>
              </p:cNvSpPr>
              <p:nvPr/>
            </p:nvSpPr>
            <p:spPr bwMode="auto">
              <a:xfrm>
                <a:off x="3735" y="1337"/>
                <a:ext cx="336" cy="4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2" name="Line 36"/>
              <p:cNvSpPr>
                <a:spLocks noChangeShapeType="1"/>
              </p:cNvSpPr>
              <p:nvPr/>
            </p:nvSpPr>
            <p:spPr bwMode="auto">
              <a:xfrm>
                <a:off x="4215" y="1529"/>
                <a:ext cx="96" cy="192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3" name="Line 37"/>
              <p:cNvSpPr>
                <a:spLocks noChangeShapeType="1"/>
              </p:cNvSpPr>
              <p:nvPr/>
            </p:nvSpPr>
            <p:spPr bwMode="auto">
              <a:xfrm flipH="1">
                <a:off x="4167" y="1922"/>
                <a:ext cx="144" cy="28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4" name="Line 38"/>
              <p:cNvSpPr>
                <a:spLocks noChangeShapeType="1"/>
              </p:cNvSpPr>
              <p:nvPr/>
            </p:nvSpPr>
            <p:spPr bwMode="auto">
              <a:xfrm>
                <a:off x="3687" y="1433"/>
                <a:ext cx="432" cy="76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5" name="Line 39"/>
              <p:cNvSpPr>
                <a:spLocks noChangeShapeType="1"/>
              </p:cNvSpPr>
              <p:nvPr/>
            </p:nvSpPr>
            <p:spPr bwMode="auto">
              <a:xfrm flipH="1" flipV="1">
                <a:off x="3303" y="1529"/>
                <a:ext cx="1008" cy="288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8" name="Group 58"/>
          <p:cNvGrpSpPr>
            <a:grpSpLocks/>
          </p:cNvGrpSpPr>
          <p:nvPr/>
        </p:nvGrpSpPr>
        <p:grpSpPr bwMode="auto">
          <a:xfrm>
            <a:off x="4724400" y="2360613"/>
            <a:ext cx="3541713" cy="3354387"/>
            <a:chOff x="4724400" y="2360004"/>
            <a:chExt cx="3542140" cy="3354996"/>
          </a:xfrm>
        </p:grpSpPr>
        <p:sp>
          <p:nvSpPr>
            <p:cNvPr id="11283" name="Freeform 40"/>
            <p:cNvSpPr>
              <a:spLocks/>
            </p:cNvSpPr>
            <p:nvPr/>
          </p:nvSpPr>
          <p:spPr bwMode="auto">
            <a:xfrm>
              <a:off x="4724400" y="2510433"/>
              <a:ext cx="1745715" cy="1528167"/>
            </a:xfrm>
            <a:custGeom>
              <a:avLst/>
              <a:gdLst>
                <a:gd name="T0" fmla="*/ 0 w 1200"/>
                <a:gd name="T1" fmla="*/ 2147483647 h 624"/>
                <a:gd name="T2" fmla="*/ 2147483647 w 1200"/>
                <a:gd name="T3" fmla="*/ 2147483647 h 624"/>
                <a:gd name="T4" fmla="*/ 2147483647 w 1200"/>
                <a:gd name="T5" fmla="*/ 2147483647 h 624"/>
                <a:gd name="T6" fmla="*/ 2147483647 w 1200"/>
                <a:gd name="T7" fmla="*/ 2147483647 h 624"/>
                <a:gd name="T8" fmla="*/ 2147483647 w 1200"/>
                <a:gd name="T9" fmla="*/ 0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0"/>
                <a:gd name="T16" fmla="*/ 0 h 624"/>
                <a:gd name="T17" fmla="*/ 1200 w 1200"/>
                <a:gd name="T18" fmla="*/ 624 h 6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0" h="624">
                  <a:moveTo>
                    <a:pt x="0" y="624"/>
                  </a:moveTo>
                  <a:cubicBezTo>
                    <a:pt x="16" y="504"/>
                    <a:pt x="32" y="384"/>
                    <a:pt x="144" y="336"/>
                  </a:cubicBezTo>
                  <a:cubicBezTo>
                    <a:pt x="256" y="288"/>
                    <a:pt x="552" y="368"/>
                    <a:pt x="672" y="336"/>
                  </a:cubicBezTo>
                  <a:cubicBezTo>
                    <a:pt x="792" y="304"/>
                    <a:pt x="776" y="200"/>
                    <a:pt x="864" y="144"/>
                  </a:cubicBezTo>
                  <a:cubicBezTo>
                    <a:pt x="952" y="88"/>
                    <a:pt x="1076" y="44"/>
                    <a:pt x="1200" y="0"/>
                  </a:cubicBezTo>
                </a:path>
              </a:pathLst>
            </a:custGeom>
            <a:noFill/>
            <a:ln w="41275">
              <a:solidFill>
                <a:srgbClr val="00B05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empus Sans ITC" pitchFamily="82" charset="0"/>
              </a:endParaRPr>
            </a:p>
          </p:txBody>
        </p:sp>
        <p:sp>
          <p:nvSpPr>
            <p:cNvPr id="11284" name="Freeform 41"/>
            <p:cNvSpPr>
              <a:spLocks/>
            </p:cNvSpPr>
            <p:nvPr/>
          </p:nvSpPr>
          <p:spPr bwMode="auto">
            <a:xfrm>
              <a:off x="5334001" y="2360004"/>
              <a:ext cx="1859066" cy="1907196"/>
            </a:xfrm>
            <a:custGeom>
              <a:avLst/>
              <a:gdLst>
                <a:gd name="T0" fmla="*/ 2147483647 w 1256"/>
                <a:gd name="T1" fmla="*/ 2147483647 h 1008"/>
                <a:gd name="T2" fmla="*/ 2147483647 w 1256"/>
                <a:gd name="T3" fmla="*/ 2147483647 h 1008"/>
                <a:gd name="T4" fmla="*/ 2147483647 w 1256"/>
                <a:gd name="T5" fmla="*/ 2147483647 h 1008"/>
                <a:gd name="T6" fmla="*/ 2147483647 w 1256"/>
                <a:gd name="T7" fmla="*/ 2147483647 h 1008"/>
                <a:gd name="T8" fmla="*/ 2147483647 w 1256"/>
                <a:gd name="T9" fmla="*/ 2147483647 h 1008"/>
                <a:gd name="T10" fmla="*/ 2147483647 w 1256"/>
                <a:gd name="T11" fmla="*/ 0 h 10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6"/>
                <a:gd name="T19" fmla="*/ 0 h 1008"/>
                <a:gd name="T20" fmla="*/ 1256 w 1256"/>
                <a:gd name="T21" fmla="*/ 1008 h 10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6" h="1008">
                  <a:moveTo>
                    <a:pt x="8" y="1008"/>
                  </a:moveTo>
                  <a:cubicBezTo>
                    <a:pt x="4" y="916"/>
                    <a:pt x="0" y="824"/>
                    <a:pt x="104" y="768"/>
                  </a:cubicBezTo>
                  <a:cubicBezTo>
                    <a:pt x="208" y="712"/>
                    <a:pt x="544" y="736"/>
                    <a:pt x="632" y="672"/>
                  </a:cubicBezTo>
                  <a:cubicBezTo>
                    <a:pt x="720" y="608"/>
                    <a:pt x="552" y="440"/>
                    <a:pt x="632" y="384"/>
                  </a:cubicBezTo>
                  <a:cubicBezTo>
                    <a:pt x="712" y="328"/>
                    <a:pt x="1008" y="400"/>
                    <a:pt x="1112" y="336"/>
                  </a:cubicBezTo>
                  <a:cubicBezTo>
                    <a:pt x="1216" y="272"/>
                    <a:pt x="1236" y="136"/>
                    <a:pt x="1256" y="0"/>
                  </a:cubicBezTo>
                </a:path>
              </a:pathLst>
            </a:custGeom>
            <a:noFill/>
            <a:ln w="41275">
              <a:solidFill>
                <a:srgbClr val="00B05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empus Sans ITC" pitchFamily="82" charset="0"/>
              </a:endParaRPr>
            </a:p>
          </p:txBody>
        </p:sp>
        <p:sp>
          <p:nvSpPr>
            <p:cNvPr id="11285" name="Freeform 42"/>
            <p:cNvSpPr>
              <a:spLocks/>
            </p:cNvSpPr>
            <p:nvPr/>
          </p:nvSpPr>
          <p:spPr bwMode="auto">
            <a:xfrm>
              <a:off x="5791201" y="2585648"/>
              <a:ext cx="1993372" cy="1986352"/>
            </a:xfrm>
            <a:custGeom>
              <a:avLst/>
              <a:gdLst>
                <a:gd name="T0" fmla="*/ 0 w 1440"/>
                <a:gd name="T1" fmla="*/ 2147483647 h 1240"/>
                <a:gd name="T2" fmla="*/ 2147483647 w 1440"/>
                <a:gd name="T3" fmla="*/ 2147483647 h 1240"/>
                <a:gd name="T4" fmla="*/ 2147483647 w 1440"/>
                <a:gd name="T5" fmla="*/ 2147483647 h 1240"/>
                <a:gd name="T6" fmla="*/ 2147483647 w 1440"/>
                <a:gd name="T7" fmla="*/ 2147483647 h 1240"/>
                <a:gd name="T8" fmla="*/ 2147483647 w 1440"/>
                <a:gd name="T9" fmla="*/ 2147483647 h 1240"/>
                <a:gd name="T10" fmla="*/ 2147483647 w 1440"/>
                <a:gd name="T11" fmla="*/ 0 h 1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40"/>
                <a:gd name="T19" fmla="*/ 0 h 1240"/>
                <a:gd name="T20" fmla="*/ 1440 w 1440"/>
                <a:gd name="T21" fmla="*/ 1240 h 12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40" h="1240">
                  <a:moveTo>
                    <a:pt x="0" y="1200"/>
                  </a:moveTo>
                  <a:cubicBezTo>
                    <a:pt x="196" y="1220"/>
                    <a:pt x="392" y="1240"/>
                    <a:pt x="480" y="1152"/>
                  </a:cubicBezTo>
                  <a:cubicBezTo>
                    <a:pt x="568" y="1064"/>
                    <a:pt x="432" y="768"/>
                    <a:pt x="528" y="672"/>
                  </a:cubicBezTo>
                  <a:cubicBezTo>
                    <a:pt x="624" y="576"/>
                    <a:pt x="952" y="640"/>
                    <a:pt x="1056" y="576"/>
                  </a:cubicBezTo>
                  <a:cubicBezTo>
                    <a:pt x="1160" y="512"/>
                    <a:pt x="1088" y="384"/>
                    <a:pt x="1152" y="288"/>
                  </a:cubicBezTo>
                  <a:cubicBezTo>
                    <a:pt x="1216" y="192"/>
                    <a:pt x="1328" y="96"/>
                    <a:pt x="1440" y="0"/>
                  </a:cubicBezTo>
                </a:path>
              </a:pathLst>
            </a:custGeom>
            <a:noFill/>
            <a:ln w="41275">
              <a:solidFill>
                <a:srgbClr val="00B05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empus Sans ITC" pitchFamily="82" charset="0"/>
              </a:endParaRPr>
            </a:p>
          </p:txBody>
        </p:sp>
        <p:sp>
          <p:nvSpPr>
            <p:cNvPr id="11286" name="Freeform 43"/>
            <p:cNvSpPr>
              <a:spLocks/>
            </p:cNvSpPr>
            <p:nvPr/>
          </p:nvSpPr>
          <p:spPr bwMode="auto">
            <a:xfrm>
              <a:off x="6010054" y="3112151"/>
              <a:ext cx="2037410" cy="1805152"/>
            </a:xfrm>
            <a:custGeom>
              <a:avLst/>
              <a:gdLst>
                <a:gd name="T0" fmla="*/ 0 w 1488"/>
                <a:gd name="T1" fmla="*/ 2147483647 h 1152"/>
                <a:gd name="T2" fmla="*/ 2147483647 w 1488"/>
                <a:gd name="T3" fmla="*/ 2147483647 h 1152"/>
                <a:gd name="T4" fmla="*/ 2147483647 w 1488"/>
                <a:gd name="T5" fmla="*/ 2147483647 h 1152"/>
                <a:gd name="T6" fmla="*/ 2147483647 w 1488"/>
                <a:gd name="T7" fmla="*/ 2147483647 h 1152"/>
                <a:gd name="T8" fmla="*/ 2147483647 w 1488"/>
                <a:gd name="T9" fmla="*/ 2147483647 h 1152"/>
                <a:gd name="T10" fmla="*/ 2147483647 w 1488"/>
                <a:gd name="T11" fmla="*/ 0 h 11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88"/>
                <a:gd name="T19" fmla="*/ 0 h 1152"/>
                <a:gd name="T20" fmla="*/ 1488 w 1488"/>
                <a:gd name="T21" fmla="*/ 1152 h 11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88" h="1152">
                  <a:moveTo>
                    <a:pt x="0" y="1104"/>
                  </a:moveTo>
                  <a:cubicBezTo>
                    <a:pt x="224" y="1128"/>
                    <a:pt x="448" y="1152"/>
                    <a:pt x="576" y="1056"/>
                  </a:cubicBezTo>
                  <a:cubicBezTo>
                    <a:pt x="704" y="960"/>
                    <a:pt x="664" y="624"/>
                    <a:pt x="768" y="528"/>
                  </a:cubicBezTo>
                  <a:cubicBezTo>
                    <a:pt x="872" y="432"/>
                    <a:pt x="1120" y="552"/>
                    <a:pt x="1200" y="480"/>
                  </a:cubicBezTo>
                  <a:cubicBezTo>
                    <a:pt x="1280" y="408"/>
                    <a:pt x="1200" y="176"/>
                    <a:pt x="1248" y="96"/>
                  </a:cubicBezTo>
                  <a:cubicBezTo>
                    <a:pt x="1296" y="16"/>
                    <a:pt x="1392" y="8"/>
                    <a:pt x="1488" y="0"/>
                  </a:cubicBezTo>
                </a:path>
              </a:pathLst>
            </a:custGeom>
            <a:noFill/>
            <a:ln w="41275">
              <a:solidFill>
                <a:srgbClr val="00B05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empus Sans ITC" pitchFamily="82" charset="0"/>
              </a:endParaRPr>
            </a:p>
          </p:txBody>
        </p:sp>
        <p:sp>
          <p:nvSpPr>
            <p:cNvPr id="11287" name="Freeform 44"/>
            <p:cNvSpPr>
              <a:spLocks/>
            </p:cNvSpPr>
            <p:nvPr/>
          </p:nvSpPr>
          <p:spPr bwMode="auto">
            <a:xfrm>
              <a:off x="6172200" y="3939512"/>
              <a:ext cx="2094340" cy="1775488"/>
            </a:xfrm>
            <a:custGeom>
              <a:avLst/>
              <a:gdLst>
                <a:gd name="T0" fmla="*/ 0 w 1600"/>
                <a:gd name="T1" fmla="*/ 2147483647 h 1144"/>
                <a:gd name="T2" fmla="*/ 2147483647 w 1600"/>
                <a:gd name="T3" fmla="*/ 2147483647 h 1144"/>
                <a:gd name="T4" fmla="*/ 2147483647 w 1600"/>
                <a:gd name="T5" fmla="*/ 2147483647 h 1144"/>
                <a:gd name="T6" fmla="*/ 2147483647 w 1600"/>
                <a:gd name="T7" fmla="*/ 2147483647 h 1144"/>
                <a:gd name="T8" fmla="*/ 2147483647 w 1600"/>
                <a:gd name="T9" fmla="*/ 0 h 11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00"/>
                <a:gd name="T16" fmla="*/ 0 h 1144"/>
                <a:gd name="T17" fmla="*/ 1600 w 1600"/>
                <a:gd name="T18" fmla="*/ 1144 h 11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00" h="1144">
                  <a:moveTo>
                    <a:pt x="0" y="1008"/>
                  </a:moveTo>
                  <a:cubicBezTo>
                    <a:pt x="268" y="1076"/>
                    <a:pt x="536" y="1144"/>
                    <a:pt x="720" y="1056"/>
                  </a:cubicBezTo>
                  <a:cubicBezTo>
                    <a:pt x="904" y="968"/>
                    <a:pt x="968" y="592"/>
                    <a:pt x="1104" y="480"/>
                  </a:cubicBezTo>
                  <a:cubicBezTo>
                    <a:pt x="1240" y="368"/>
                    <a:pt x="1472" y="464"/>
                    <a:pt x="1536" y="384"/>
                  </a:cubicBezTo>
                  <a:cubicBezTo>
                    <a:pt x="1600" y="304"/>
                    <a:pt x="1544" y="152"/>
                    <a:pt x="1488" y="0"/>
                  </a:cubicBezTo>
                </a:path>
              </a:pathLst>
            </a:custGeom>
            <a:noFill/>
            <a:ln w="41275">
              <a:solidFill>
                <a:srgbClr val="00B05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Tempus Sans ITC" pitchFamily="82" charset="0"/>
              </a:endParaRPr>
            </a:p>
          </p:txBody>
        </p:sp>
      </p:grpSp>
      <p:sp>
        <p:nvSpPr>
          <p:cNvPr id="11274" name="Text Box 50"/>
          <p:cNvSpPr txBox="1">
            <a:spLocks noChangeArrowheads="1"/>
          </p:cNvSpPr>
          <p:nvPr/>
        </p:nvSpPr>
        <p:spPr bwMode="auto">
          <a:xfrm>
            <a:off x="5418138" y="5678488"/>
            <a:ext cx="5921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8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X</a:t>
            </a:r>
          </a:p>
        </p:txBody>
      </p:sp>
      <p:sp>
        <p:nvSpPr>
          <p:cNvPr id="11275" name="Text Box 51"/>
          <p:cNvSpPr txBox="1">
            <a:spLocks noChangeArrowheads="1"/>
          </p:cNvSpPr>
          <p:nvPr/>
        </p:nvSpPr>
        <p:spPr bwMode="auto">
          <a:xfrm>
            <a:off x="8342313" y="3844925"/>
            <a:ext cx="5921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8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Y</a:t>
            </a:r>
          </a:p>
        </p:txBody>
      </p:sp>
      <p:sp>
        <p:nvSpPr>
          <p:cNvPr id="57" name="Rectangle 2"/>
          <p:cNvSpPr>
            <a:spLocks noChangeArrowheads="1"/>
          </p:cNvSpPr>
          <p:nvPr/>
        </p:nvSpPr>
        <p:spPr bwMode="auto">
          <a:xfrm>
            <a:off x="152400" y="1676400"/>
            <a:ext cx="4495800" cy="914400"/>
          </a:xfrm>
          <a:prstGeom prst="rect">
            <a:avLst/>
          </a:prstGeom>
          <a:solidFill>
            <a:srgbClr val="FFFF66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TW" sz="2400" b="1" dirty="0">
                <a:solidFill>
                  <a:srgbClr val="360EE2"/>
                </a:solidFill>
                <a:ea typeface="Arial Unicode MS" pitchFamily="34" charset="-120"/>
                <a:cs typeface="Arial Unicode MS" pitchFamily="34" charset="-120"/>
              </a:rPr>
              <a:t>Learning + Inference  (L+I)</a:t>
            </a:r>
          </a:p>
          <a:p>
            <a:pPr>
              <a:defRPr/>
            </a:pPr>
            <a:r>
              <a:rPr lang="en-US" altLang="zh-TW" sz="2400" dirty="0">
                <a:solidFill>
                  <a:schemeClr val="tx1"/>
                </a:solidFill>
                <a:ea typeface="Arial Unicode MS" pitchFamily="34" charset="-120"/>
                <a:cs typeface="Arial Unicode MS" pitchFamily="34" charset="-120"/>
              </a:rPr>
              <a:t>Learn models </a:t>
            </a:r>
            <a:r>
              <a:rPr lang="en-US" altLang="zh-TW" sz="2400" dirty="0">
                <a:solidFill>
                  <a:srgbClr val="FF0000"/>
                </a:solidFill>
                <a:ea typeface="Arial Unicode MS" pitchFamily="34" charset="-120"/>
                <a:cs typeface="Arial Unicode MS" pitchFamily="34" charset="-120"/>
              </a:rPr>
              <a:t>independently</a:t>
            </a:r>
          </a:p>
        </p:txBody>
      </p:sp>
      <p:sp>
        <p:nvSpPr>
          <p:cNvPr id="58" name="Rectangle 2"/>
          <p:cNvSpPr>
            <a:spLocks noChangeArrowheads="1"/>
          </p:cNvSpPr>
          <p:nvPr/>
        </p:nvSpPr>
        <p:spPr bwMode="auto">
          <a:xfrm>
            <a:off x="152399" y="2743200"/>
            <a:ext cx="4614029" cy="914400"/>
          </a:xfrm>
          <a:prstGeom prst="rect">
            <a:avLst/>
          </a:prstGeom>
          <a:solidFill>
            <a:srgbClr val="FFFF66"/>
          </a:solidFill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TW" sz="2400" b="1" dirty="0">
                <a:solidFill>
                  <a:srgbClr val="360EE2"/>
                </a:solidFill>
                <a:ea typeface="Arial Unicode MS" pitchFamily="34" charset="-120"/>
                <a:cs typeface="Arial Unicode MS" pitchFamily="34" charset="-120"/>
              </a:rPr>
              <a:t>Inference Based Training (IBT)</a:t>
            </a:r>
          </a:p>
          <a:p>
            <a:pPr>
              <a:defRPr/>
            </a:pPr>
            <a:r>
              <a:rPr lang="en-US" altLang="zh-TW" sz="2400" dirty="0">
                <a:solidFill>
                  <a:schemeClr val="tx1"/>
                </a:solidFill>
                <a:ea typeface="Arial Unicode MS" pitchFamily="34" charset="-120"/>
                <a:cs typeface="Arial Unicode MS" pitchFamily="34" charset="-120"/>
              </a:rPr>
              <a:t>Learn </a:t>
            </a:r>
            <a:r>
              <a:rPr lang="en-US" altLang="zh-TW" sz="2400" dirty="0" smtClean="0">
                <a:solidFill>
                  <a:schemeClr val="tx1"/>
                </a:solidFill>
                <a:ea typeface="Arial Unicode MS" pitchFamily="34" charset="-120"/>
                <a:cs typeface="Arial Unicode MS" pitchFamily="34" charset="-120"/>
              </a:rPr>
              <a:t>one model, all y’s </a:t>
            </a:r>
            <a:r>
              <a:rPr lang="en-US" altLang="zh-TW" sz="2400" dirty="0">
                <a:solidFill>
                  <a:srgbClr val="FF0000"/>
                </a:solidFill>
                <a:ea typeface="Arial Unicode MS" pitchFamily="34" charset="-120"/>
                <a:cs typeface="Arial Unicode MS" pitchFamily="34" charset="-120"/>
              </a:rPr>
              <a:t>together!</a:t>
            </a:r>
          </a:p>
        </p:txBody>
      </p:sp>
      <p:sp>
        <p:nvSpPr>
          <p:cNvPr id="56" name="Rectangle 2"/>
          <p:cNvSpPr>
            <a:spLocks noChangeArrowheads="1"/>
          </p:cNvSpPr>
          <p:nvPr/>
        </p:nvSpPr>
        <p:spPr bwMode="auto">
          <a:xfrm>
            <a:off x="152400" y="4114800"/>
            <a:ext cx="3276600" cy="1447800"/>
          </a:xfrm>
          <a:prstGeom prst="rect">
            <a:avLst/>
          </a:prstGeom>
          <a:solidFill>
            <a:srgbClr val="FFFF66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endParaRPr lang="en-US" altLang="zh-TW" sz="2400" b="1" dirty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Intuition: </a:t>
            </a:r>
            <a:r>
              <a:rPr lang="en-US" altLang="zh-TW" sz="24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Learning </a:t>
            </a:r>
            <a:r>
              <a:rPr lang="en-US" altLang="zh-TW" sz="2400" b="1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with constraints may make learning more difficult </a:t>
            </a:r>
            <a:endParaRPr lang="en-US" altLang="zh-TW" sz="2400" b="1" dirty="0">
              <a:solidFill>
                <a:srgbClr val="000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endParaRPr lang="en-US" altLang="zh-TW" sz="2400" dirty="0">
              <a:solidFill>
                <a:srgbClr val="000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>
                <a:cs typeface="Arial Unicode MS" pitchFamily="34" charset="-128"/>
              </a:rPr>
              <a:t>4: </a:t>
            </a:r>
            <a:fld id="{043BCAD7-7A8E-4C14-B42B-79EF8E2E081D}" type="slidenum">
              <a:rPr lang="en-US" altLang="zh-TW">
                <a:cs typeface="Arial Unicode MS" pitchFamily="34" charset="-128"/>
              </a:rPr>
              <a:pPr eaLnBrk="1" hangingPunct="1"/>
              <a:t>9</a:t>
            </a:fld>
            <a:endParaRPr lang="en-US" altLang="zh-TW">
              <a:cs typeface="Arial Unicode MS" pitchFamily="34" charset="-128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33400" y="1447800"/>
            <a:ext cx="7280275" cy="1071563"/>
            <a:chOff x="336" y="912"/>
            <a:chExt cx="4586" cy="675"/>
          </a:xfrm>
        </p:grpSpPr>
        <p:grpSp>
          <p:nvGrpSpPr>
            <p:cNvPr id="12344" name="Group 3"/>
            <p:cNvGrpSpPr>
              <a:grpSpLocks/>
            </p:cNvGrpSpPr>
            <p:nvPr/>
          </p:nvGrpSpPr>
          <p:grpSpPr bwMode="auto">
            <a:xfrm>
              <a:off x="336" y="1296"/>
              <a:ext cx="4586" cy="291"/>
              <a:chOff x="336" y="1296"/>
              <a:chExt cx="4586" cy="291"/>
            </a:xfrm>
          </p:grpSpPr>
          <p:grpSp>
            <p:nvGrpSpPr>
              <p:cNvPr id="12348" name="Group 4"/>
              <p:cNvGrpSpPr>
                <a:grpSpLocks/>
              </p:cNvGrpSpPr>
              <p:nvPr/>
            </p:nvGrpSpPr>
            <p:grpSpPr bwMode="auto">
              <a:xfrm>
                <a:off x="2784" y="1296"/>
                <a:ext cx="2138" cy="233"/>
                <a:chOff x="2880" y="3753"/>
                <a:chExt cx="2138" cy="233"/>
              </a:xfrm>
            </p:grpSpPr>
            <p:sp>
              <p:nvSpPr>
                <p:cNvPr id="12350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3315" y="3753"/>
                  <a:ext cx="241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-1</a:t>
                  </a:r>
                </a:p>
              </p:txBody>
            </p:sp>
            <p:sp>
              <p:nvSpPr>
                <p:cNvPr id="12351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3698" y="3753"/>
                  <a:ext cx="171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1</a:t>
                  </a:r>
                </a:p>
              </p:txBody>
            </p:sp>
            <p:sp>
              <p:nvSpPr>
                <p:cNvPr id="12352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4847" y="3753"/>
                  <a:ext cx="171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1</a:t>
                  </a:r>
                </a:p>
              </p:txBody>
            </p:sp>
            <p:sp>
              <p:nvSpPr>
                <p:cNvPr id="12353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4464" y="3753"/>
                  <a:ext cx="171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1</a:t>
                  </a:r>
                </a:p>
              </p:txBody>
            </p:sp>
            <p:sp>
              <p:nvSpPr>
                <p:cNvPr id="12354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4081" y="3753"/>
                  <a:ext cx="171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1</a:t>
                  </a:r>
                </a:p>
              </p:txBody>
            </p:sp>
            <p:sp>
              <p:nvSpPr>
                <p:cNvPr id="12355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880" y="3753"/>
                  <a:ext cx="31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Y’  </a:t>
                  </a:r>
                </a:p>
              </p:txBody>
            </p:sp>
          </p:grpSp>
          <p:sp>
            <p:nvSpPr>
              <p:cNvPr id="12349" name="Text Box 11"/>
              <p:cNvSpPr txBox="1">
                <a:spLocks noChangeArrowheads="1"/>
              </p:cNvSpPr>
              <p:nvPr/>
            </p:nvSpPr>
            <p:spPr bwMode="auto">
              <a:xfrm>
                <a:off x="336" y="1296"/>
                <a:ext cx="1507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TW" sz="2400" b="1" dirty="0">
                    <a:solidFill>
                      <a:srgbClr val="000000"/>
                    </a:solidFill>
                    <a:latin typeface="+mj-lt"/>
                    <a:ea typeface="Arial Unicode MS" pitchFamily="34" charset="-128"/>
                    <a:cs typeface="Arial Unicode MS" pitchFamily="34" charset="-128"/>
                  </a:rPr>
                  <a:t>Local </a:t>
                </a:r>
                <a:r>
                  <a:rPr lang="en-US" altLang="zh-TW" sz="2400" b="1" dirty="0" smtClean="0">
                    <a:solidFill>
                      <a:srgbClr val="000000"/>
                    </a:solidFill>
                    <a:latin typeface="+mj-lt"/>
                    <a:ea typeface="Arial Unicode MS" pitchFamily="34" charset="-128"/>
                    <a:cs typeface="Arial Unicode MS" pitchFamily="34" charset="-128"/>
                  </a:rPr>
                  <a:t>Predictions:</a:t>
                </a:r>
                <a:r>
                  <a:rPr lang="en-US" altLang="zh-TW" sz="2400" dirty="0" smtClean="0">
                    <a:solidFill>
                      <a:srgbClr val="3A8249"/>
                    </a:solidFill>
                    <a:latin typeface="+mj-lt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endParaRPr lang="en-US" altLang="zh-TW" sz="2400" dirty="0">
                  <a:solidFill>
                    <a:srgbClr val="3A8249"/>
                  </a:solidFill>
                  <a:latin typeface="+mj-lt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grpSp>
          <p:nvGrpSpPr>
            <p:cNvPr id="12345" name="Group 12"/>
            <p:cNvGrpSpPr>
              <a:grpSpLocks/>
            </p:cNvGrpSpPr>
            <p:nvPr/>
          </p:nvGrpSpPr>
          <p:grpSpPr bwMode="auto">
            <a:xfrm>
              <a:off x="3936" y="912"/>
              <a:ext cx="720" cy="672"/>
              <a:chOff x="3936" y="912"/>
              <a:chExt cx="720" cy="672"/>
            </a:xfrm>
          </p:grpSpPr>
          <p:sp>
            <p:nvSpPr>
              <p:cNvPr id="12346" name="Oval 13"/>
              <p:cNvSpPr>
                <a:spLocks noChangeArrowheads="1"/>
              </p:cNvSpPr>
              <p:nvPr/>
            </p:nvSpPr>
            <p:spPr bwMode="auto">
              <a:xfrm>
                <a:off x="3936" y="912"/>
                <a:ext cx="336" cy="672"/>
              </a:xfrm>
              <a:prstGeom prst="ellipse">
                <a:avLst/>
              </a:prstGeom>
              <a:noFill/>
              <a:ln w="3175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empus Sans ITC" pitchFamily="82" charset="0"/>
                </a:endParaRPr>
              </a:p>
            </p:txBody>
          </p:sp>
          <p:sp>
            <p:nvSpPr>
              <p:cNvPr id="12347" name="Oval 14"/>
              <p:cNvSpPr>
                <a:spLocks noChangeArrowheads="1"/>
              </p:cNvSpPr>
              <p:nvPr/>
            </p:nvSpPr>
            <p:spPr bwMode="auto">
              <a:xfrm>
                <a:off x="4320" y="912"/>
                <a:ext cx="336" cy="672"/>
              </a:xfrm>
              <a:prstGeom prst="ellipse">
                <a:avLst/>
              </a:prstGeom>
              <a:noFill/>
              <a:ln w="31750">
                <a:solidFill>
                  <a:srgbClr val="008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latin typeface="Tempus Sans ITC" pitchFamily="82" charset="0"/>
                </a:endParaRPr>
              </a:p>
            </p:txBody>
          </p:sp>
        </p:grpSp>
      </p:grpSp>
      <p:sp>
        <p:nvSpPr>
          <p:cNvPr id="12292" name="Rectangle 15"/>
          <p:cNvSpPr>
            <a:spLocks noChangeArrowheads="1"/>
          </p:cNvSpPr>
          <p:nvPr/>
        </p:nvSpPr>
        <p:spPr bwMode="auto">
          <a:xfrm>
            <a:off x="381000" y="533400"/>
            <a:ext cx="82296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TW" sz="2800" dirty="0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Training with Constraints</a:t>
            </a:r>
          </a:p>
          <a:p>
            <a:r>
              <a:rPr lang="en-US" altLang="zh-TW" sz="2000" b="1" dirty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Example: Perceptron-based Global </a:t>
            </a:r>
            <a:r>
              <a:rPr lang="en-US" altLang="zh-TW" sz="2000" b="1" dirty="0" smtClean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Learning: Structured Perceptron</a:t>
            </a:r>
            <a:endParaRPr lang="en-US" altLang="zh-TW" sz="2000" b="1" dirty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2293" name="Group 16"/>
          <p:cNvGrpSpPr>
            <a:grpSpLocks/>
          </p:cNvGrpSpPr>
          <p:nvPr/>
        </p:nvGrpSpPr>
        <p:grpSpPr bwMode="auto">
          <a:xfrm>
            <a:off x="1314450" y="3749675"/>
            <a:ext cx="3429000" cy="2209800"/>
            <a:chOff x="156" y="2359"/>
            <a:chExt cx="2160" cy="1392"/>
          </a:xfrm>
        </p:grpSpPr>
        <p:sp>
          <p:nvSpPr>
            <p:cNvPr id="12327" name="Oval 17"/>
            <p:cNvSpPr>
              <a:spLocks noChangeArrowheads="1"/>
            </p:cNvSpPr>
            <p:nvPr/>
          </p:nvSpPr>
          <p:spPr bwMode="auto">
            <a:xfrm rot="2363332">
              <a:off x="156" y="2359"/>
              <a:ext cx="2160" cy="1392"/>
            </a:xfrm>
            <a:prstGeom prst="ellipse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  <p:grpSp>
          <p:nvGrpSpPr>
            <p:cNvPr id="12328" name="Group 18"/>
            <p:cNvGrpSpPr>
              <a:grpSpLocks/>
            </p:cNvGrpSpPr>
            <p:nvPr/>
          </p:nvGrpSpPr>
          <p:grpSpPr bwMode="auto">
            <a:xfrm>
              <a:off x="480" y="2448"/>
              <a:ext cx="1335" cy="1241"/>
              <a:chOff x="480" y="2448"/>
              <a:chExt cx="1335" cy="1241"/>
            </a:xfrm>
          </p:grpSpPr>
          <p:sp>
            <p:nvSpPr>
              <p:cNvPr id="12329" name="Text Box 19"/>
              <p:cNvSpPr txBox="1">
                <a:spLocks noChangeArrowheads="1"/>
              </p:cNvSpPr>
              <p:nvPr/>
            </p:nvSpPr>
            <p:spPr bwMode="auto">
              <a:xfrm>
                <a:off x="480" y="2640"/>
                <a:ext cx="218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2330" name="Text Box 20"/>
              <p:cNvSpPr txBox="1">
                <a:spLocks noChangeArrowheads="1"/>
              </p:cNvSpPr>
              <p:nvPr/>
            </p:nvSpPr>
            <p:spPr bwMode="auto">
              <a:xfrm>
                <a:off x="1056" y="3456"/>
                <a:ext cx="23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6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2331" name="Text Box 21"/>
              <p:cNvSpPr txBox="1">
                <a:spLocks noChangeArrowheads="1"/>
              </p:cNvSpPr>
              <p:nvPr/>
            </p:nvSpPr>
            <p:spPr bwMode="auto">
              <a:xfrm>
                <a:off x="672" y="3120"/>
                <a:ext cx="236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2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2332" name="Text Box 22"/>
              <p:cNvSpPr txBox="1">
                <a:spLocks noChangeArrowheads="1"/>
              </p:cNvSpPr>
              <p:nvPr/>
            </p:nvSpPr>
            <p:spPr bwMode="auto">
              <a:xfrm>
                <a:off x="1536" y="2928"/>
                <a:ext cx="23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5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2333" name="Text Box 23"/>
              <p:cNvSpPr txBox="1">
                <a:spLocks noChangeArrowheads="1"/>
              </p:cNvSpPr>
              <p:nvPr/>
            </p:nvSpPr>
            <p:spPr bwMode="auto">
              <a:xfrm>
                <a:off x="1344" y="2544"/>
                <a:ext cx="237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4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2334" name="Text Box 24"/>
              <p:cNvSpPr txBox="1">
                <a:spLocks noChangeArrowheads="1"/>
              </p:cNvSpPr>
              <p:nvPr/>
            </p:nvSpPr>
            <p:spPr bwMode="auto">
              <a:xfrm>
                <a:off x="912" y="2448"/>
                <a:ext cx="229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3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2335" name="Text Box 25"/>
              <p:cNvSpPr txBox="1">
                <a:spLocks noChangeArrowheads="1"/>
              </p:cNvSpPr>
              <p:nvPr/>
            </p:nvSpPr>
            <p:spPr bwMode="auto">
              <a:xfrm>
                <a:off x="1584" y="3360"/>
                <a:ext cx="23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i="1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x</a:t>
                </a:r>
                <a:r>
                  <a:rPr lang="en-US" altLang="zh-TW" i="1" baseline="-25000"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7</a:t>
                </a:r>
                <a:endParaRPr lang="en-US" altLang="zh-TW" i="1">
                  <a:latin typeface="Tempus Sans ITC" pitchFamily="82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2336" name="Line 26"/>
              <p:cNvSpPr>
                <a:spLocks noChangeShapeType="1"/>
              </p:cNvSpPr>
              <p:nvPr/>
            </p:nvSpPr>
            <p:spPr bwMode="auto">
              <a:xfrm flipV="1">
                <a:off x="672" y="2592"/>
                <a:ext cx="24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7" name="Line 27"/>
              <p:cNvSpPr>
                <a:spLocks noChangeShapeType="1"/>
              </p:cNvSpPr>
              <p:nvPr/>
            </p:nvSpPr>
            <p:spPr bwMode="auto">
              <a:xfrm>
                <a:off x="672" y="2880"/>
                <a:ext cx="96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8" name="Line 28"/>
              <p:cNvSpPr>
                <a:spLocks noChangeShapeType="1"/>
              </p:cNvSpPr>
              <p:nvPr/>
            </p:nvSpPr>
            <p:spPr bwMode="auto">
              <a:xfrm>
                <a:off x="1104" y="2592"/>
                <a:ext cx="28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39" name="Line 29"/>
              <p:cNvSpPr>
                <a:spLocks noChangeShapeType="1"/>
              </p:cNvSpPr>
              <p:nvPr/>
            </p:nvSpPr>
            <p:spPr bwMode="auto">
              <a:xfrm>
                <a:off x="1536" y="2784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40" name="Line 30"/>
              <p:cNvSpPr>
                <a:spLocks noChangeShapeType="1"/>
              </p:cNvSpPr>
              <p:nvPr/>
            </p:nvSpPr>
            <p:spPr bwMode="auto">
              <a:xfrm>
                <a:off x="864" y="3216"/>
                <a:ext cx="768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41" name="Line 31"/>
              <p:cNvSpPr>
                <a:spLocks noChangeShapeType="1"/>
              </p:cNvSpPr>
              <p:nvPr/>
            </p:nvSpPr>
            <p:spPr bwMode="auto">
              <a:xfrm flipV="1">
                <a:off x="864" y="2736"/>
                <a:ext cx="48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42" name="Line 32"/>
              <p:cNvSpPr>
                <a:spLocks noChangeShapeType="1"/>
              </p:cNvSpPr>
              <p:nvPr/>
            </p:nvSpPr>
            <p:spPr bwMode="auto">
              <a:xfrm>
                <a:off x="864" y="3360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43" name="Line 33"/>
              <p:cNvSpPr>
                <a:spLocks noChangeShapeType="1"/>
              </p:cNvSpPr>
              <p:nvPr/>
            </p:nvSpPr>
            <p:spPr bwMode="auto">
              <a:xfrm flipV="1">
                <a:off x="1248" y="3504"/>
                <a:ext cx="33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294" name="Freeform 34"/>
          <p:cNvSpPr>
            <a:spLocks/>
          </p:cNvSpPr>
          <p:nvPr/>
        </p:nvSpPr>
        <p:spPr bwMode="auto">
          <a:xfrm>
            <a:off x="3200400" y="2595563"/>
            <a:ext cx="1905000" cy="990600"/>
          </a:xfrm>
          <a:custGeom>
            <a:avLst/>
            <a:gdLst>
              <a:gd name="T0" fmla="*/ 0 w 1200"/>
              <a:gd name="T1" fmla="*/ 2147483647 h 624"/>
              <a:gd name="T2" fmla="*/ 2147483647 w 1200"/>
              <a:gd name="T3" fmla="*/ 2147483647 h 624"/>
              <a:gd name="T4" fmla="*/ 2147483647 w 1200"/>
              <a:gd name="T5" fmla="*/ 2147483647 h 624"/>
              <a:gd name="T6" fmla="*/ 2147483647 w 1200"/>
              <a:gd name="T7" fmla="*/ 2147483647 h 624"/>
              <a:gd name="T8" fmla="*/ 2147483647 w 1200"/>
              <a:gd name="T9" fmla="*/ 0 h 6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"/>
              <a:gd name="T16" fmla="*/ 0 h 624"/>
              <a:gd name="T17" fmla="*/ 1200 w 1200"/>
              <a:gd name="T18" fmla="*/ 624 h 6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" h="624">
                <a:moveTo>
                  <a:pt x="0" y="624"/>
                </a:moveTo>
                <a:cubicBezTo>
                  <a:pt x="16" y="504"/>
                  <a:pt x="32" y="384"/>
                  <a:pt x="144" y="336"/>
                </a:cubicBezTo>
                <a:cubicBezTo>
                  <a:pt x="256" y="288"/>
                  <a:pt x="552" y="368"/>
                  <a:pt x="672" y="336"/>
                </a:cubicBezTo>
                <a:cubicBezTo>
                  <a:pt x="792" y="304"/>
                  <a:pt x="776" y="200"/>
                  <a:pt x="864" y="144"/>
                </a:cubicBezTo>
                <a:cubicBezTo>
                  <a:pt x="952" y="88"/>
                  <a:pt x="1076" y="44"/>
                  <a:pt x="1200" y="0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12295" name="Freeform 35"/>
          <p:cNvSpPr>
            <a:spLocks/>
          </p:cNvSpPr>
          <p:nvPr/>
        </p:nvSpPr>
        <p:spPr bwMode="auto">
          <a:xfrm>
            <a:off x="3949700" y="2443163"/>
            <a:ext cx="1993900" cy="1600200"/>
          </a:xfrm>
          <a:custGeom>
            <a:avLst/>
            <a:gdLst>
              <a:gd name="T0" fmla="*/ 2147483647 w 1256"/>
              <a:gd name="T1" fmla="*/ 2147483647 h 1008"/>
              <a:gd name="T2" fmla="*/ 2147483647 w 1256"/>
              <a:gd name="T3" fmla="*/ 2147483647 h 1008"/>
              <a:gd name="T4" fmla="*/ 2147483647 w 1256"/>
              <a:gd name="T5" fmla="*/ 2147483647 h 1008"/>
              <a:gd name="T6" fmla="*/ 2147483647 w 1256"/>
              <a:gd name="T7" fmla="*/ 2147483647 h 1008"/>
              <a:gd name="T8" fmla="*/ 2147483647 w 1256"/>
              <a:gd name="T9" fmla="*/ 2147483647 h 1008"/>
              <a:gd name="T10" fmla="*/ 2147483647 w 1256"/>
              <a:gd name="T11" fmla="*/ 0 h 10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56"/>
              <a:gd name="T19" fmla="*/ 0 h 1008"/>
              <a:gd name="T20" fmla="*/ 1256 w 1256"/>
              <a:gd name="T21" fmla="*/ 1008 h 10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56" h="1008">
                <a:moveTo>
                  <a:pt x="8" y="1008"/>
                </a:moveTo>
                <a:cubicBezTo>
                  <a:pt x="4" y="916"/>
                  <a:pt x="0" y="824"/>
                  <a:pt x="104" y="768"/>
                </a:cubicBezTo>
                <a:cubicBezTo>
                  <a:pt x="208" y="712"/>
                  <a:pt x="544" y="736"/>
                  <a:pt x="632" y="672"/>
                </a:cubicBezTo>
                <a:cubicBezTo>
                  <a:pt x="720" y="608"/>
                  <a:pt x="552" y="440"/>
                  <a:pt x="632" y="384"/>
                </a:cubicBezTo>
                <a:cubicBezTo>
                  <a:pt x="712" y="328"/>
                  <a:pt x="1008" y="400"/>
                  <a:pt x="1112" y="336"/>
                </a:cubicBezTo>
                <a:cubicBezTo>
                  <a:pt x="1216" y="272"/>
                  <a:pt x="1236" y="136"/>
                  <a:pt x="1256" y="0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12296" name="Freeform 36"/>
          <p:cNvSpPr>
            <a:spLocks/>
          </p:cNvSpPr>
          <p:nvPr/>
        </p:nvSpPr>
        <p:spPr bwMode="auto">
          <a:xfrm>
            <a:off x="4343400" y="2671763"/>
            <a:ext cx="2286000" cy="1968500"/>
          </a:xfrm>
          <a:custGeom>
            <a:avLst/>
            <a:gdLst>
              <a:gd name="T0" fmla="*/ 0 w 1440"/>
              <a:gd name="T1" fmla="*/ 2147483647 h 1240"/>
              <a:gd name="T2" fmla="*/ 2147483647 w 1440"/>
              <a:gd name="T3" fmla="*/ 2147483647 h 1240"/>
              <a:gd name="T4" fmla="*/ 2147483647 w 1440"/>
              <a:gd name="T5" fmla="*/ 2147483647 h 1240"/>
              <a:gd name="T6" fmla="*/ 2147483647 w 1440"/>
              <a:gd name="T7" fmla="*/ 2147483647 h 1240"/>
              <a:gd name="T8" fmla="*/ 2147483647 w 1440"/>
              <a:gd name="T9" fmla="*/ 2147483647 h 1240"/>
              <a:gd name="T10" fmla="*/ 2147483647 w 1440"/>
              <a:gd name="T11" fmla="*/ 0 h 12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40"/>
              <a:gd name="T19" fmla="*/ 0 h 1240"/>
              <a:gd name="T20" fmla="*/ 1440 w 1440"/>
              <a:gd name="T21" fmla="*/ 1240 h 124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40" h="1240">
                <a:moveTo>
                  <a:pt x="0" y="1200"/>
                </a:moveTo>
                <a:cubicBezTo>
                  <a:pt x="196" y="1220"/>
                  <a:pt x="392" y="1240"/>
                  <a:pt x="480" y="1152"/>
                </a:cubicBezTo>
                <a:cubicBezTo>
                  <a:pt x="568" y="1064"/>
                  <a:pt x="432" y="768"/>
                  <a:pt x="528" y="672"/>
                </a:cubicBezTo>
                <a:cubicBezTo>
                  <a:pt x="624" y="576"/>
                  <a:pt x="952" y="640"/>
                  <a:pt x="1056" y="576"/>
                </a:cubicBezTo>
                <a:cubicBezTo>
                  <a:pt x="1160" y="512"/>
                  <a:pt x="1088" y="384"/>
                  <a:pt x="1152" y="288"/>
                </a:cubicBezTo>
                <a:cubicBezTo>
                  <a:pt x="1216" y="192"/>
                  <a:pt x="1328" y="96"/>
                  <a:pt x="1440" y="0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12297" name="Freeform 37"/>
          <p:cNvSpPr>
            <a:spLocks/>
          </p:cNvSpPr>
          <p:nvPr/>
        </p:nvSpPr>
        <p:spPr bwMode="auto">
          <a:xfrm>
            <a:off x="4572000" y="3205163"/>
            <a:ext cx="2362200" cy="1828800"/>
          </a:xfrm>
          <a:custGeom>
            <a:avLst/>
            <a:gdLst>
              <a:gd name="T0" fmla="*/ 0 w 1488"/>
              <a:gd name="T1" fmla="*/ 2147483647 h 1152"/>
              <a:gd name="T2" fmla="*/ 2147483647 w 1488"/>
              <a:gd name="T3" fmla="*/ 2147483647 h 1152"/>
              <a:gd name="T4" fmla="*/ 2147483647 w 1488"/>
              <a:gd name="T5" fmla="*/ 2147483647 h 1152"/>
              <a:gd name="T6" fmla="*/ 2147483647 w 1488"/>
              <a:gd name="T7" fmla="*/ 2147483647 h 1152"/>
              <a:gd name="T8" fmla="*/ 2147483647 w 1488"/>
              <a:gd name="T9" fmla="*/ 2147483647 h 1152"/>
              <a:gd name="T10" fmla="*/ 2147483647 w 1488"/>
              <a:gd name="T11" fmla="*/ 0 h 115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88"/>
              <a:gd name="T19" fmla="*/ 0 h 1152"/>
              <a:gd name="T20" fmla="*/ 1488 w 1488"/>
              <a:gd name="T21" fmla="*/ 1152 h 115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88" h="1152">
                <a:moveTo>
                  <a:pt x="0" y="1104"/>
                </a:moveTo>
                <a:cubicBezTo>
                  <a:pt x="224" y="1128"/>
                  <a:pt x="448" y="1152"/>
                  <a:pt x="576" y="1056"/>
                </a:cubicBezTo>
                <a:cubicBezTo>
                  <a:pt x="704" y="960"/>
                  <a:pt x="664" y="624"/>
                  <a:pt x="768" y="528"/>
                </a:cubicBezTo>
                <a:cubicBezTo>
                  <a:pt x="872" y="432"/>
                  <a:pt x="1120" y="552"/>
                  <a:pt x="1200" y="480"/>
                </a:cubicBezTo>
                <a:cubicBezTo>
                  <a:pt x="1280" y="408"/>
                  <a:pt x="1200" y="176"/>
                  <a:pt x="1248" y="96"/>
                </a:cubicBezTo>
                <a:cubicBezTo>
                  <a:pt x="1296" y="16"/>
                  <a:pt x="1392" y="8"/>
                  <a:pt x="1488" y="0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12298" name="Freeform 38"/>
          <p:cNvSpPr>
            <a:spLocks/>
          </p:cNvSpPr>
          <p:nvPr/>
        </p:nvSpPr>
        <p:spPr bwMode="auto">
          <a:xfrm>
            <a:off x="4648200" y="4043363"/>
            <a:ext cx="2540000" cy="1816100"/>
          </a:xfrm>
          <a:custGeom>
            <a:avLst/>
            <a:gdLst>
              <a:gd name="T0" fmla="*/ 0 w 1600"/>
              <a:gd name="T1" fmla="*/ 2147483647 h 1144"/>
              <a:gd name="T2" fmla="*/ 2147483647 w 1600"/>
              <a:gd name="T3" fmla="*/ 2147483647 h 1144"/>
              <a:gd name="T4" fmla="*/ 2147483647 w 1600"/>
              <a:gd name="T5" fmla="*/ 2147483647 h 1144"/>
              <a:gd name="T6" fmla="*/ 2147483647 w 1600"/>
              <a:gd name="T7" fmla="*/ 2147483647 h 1144"/>
              <a:gd name="T8" fmla="*/ 2147483647 w 1600"/>
              <a:gd name="T9" fmla="*/ 0 h 1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00"/>
              <a:gd name="T16" fmla="*/ 0 h 1144"/>
              <a:gd name="T17" fmla="*/ 1600 w 1600"/>
              <a:gd name="T18" fmla="*/ 1144 h 11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00" h="1144">
                <a:moveTo>
                  <a:pt x="0" y="1008"/>
                </a:moveTo>
                <a:cubicBezTo>
                  <a:pt x="268" y="1076"/>
                  <a:pt x="536" y="1144"/>
                  <a:pt x="720" y="1056"/>
                </a:cubicBezTo>
                <a:cubicBezTo>
                  <a:pt x="904" y="968"/>
                  <a:pt x="968" y="592"/>
                  <a:pt x="1104" y="480"/>
                </a:cubicBezTo>
                <a:cubicBezTo>
                  <a:pt x="1240" y="368"/>
                  <a:pt x="1472" y="464"/>
                  <a:pt x="1536" y="384"/>
                </a:cubicBezTo>
                <a:cubicBezTo>
                  <a:pt x="1600" y="304"/>
                  <a:pt x="1544" y="152"/>
                  <a:pt x="1488" y="0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latin typeface="Tempus Sans ITC" pitchFamily="82" charset="0"/>
            </a:endParaRPr>
          </a:p>
        </p:txBody>
      </p:sp>
      <p:sp>
        <p:nvSpPr>
          <p:cNvPr id="12299" name="Text Box 39"/>
          <p:cNvSpPr txBox="1">
            <a:spLocks noChangeArrowheads="1"/>
          </p:cNvSpPr>
          <p:nvPr/>
        </p:nvSpPr>
        <p:spPr bwMode="auto">
          <a:xfrm>
            <a:off x="3581400" y="2671763"/>
            <a:ext cx="617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f</a:t>
            </a:r>
            <a:r>
              <a:rPr lang="en-US" altLang="zh-TW" i="1" baseline="-25000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x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altLang="zh-TW" i="1"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300" name="Text Box 40"/>
          <p:cNvSpPr txBox="1">
            <a:spLocks noChangeArrowheads="1"/>
          </p:cNvSpPr>
          <p:nvPr/>
        </p:nvSpPr>
        <p:spPr bwMode="auto">
          <a:xfrm>
            <a:off x="4267200" y="3205163"/>
            <a:ext cx="646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f</a:t>
            </a:r>
            <a:r>
              <a:rPr lang="en-US" altLang="zh-TW" i="1" baseline="-25000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x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altLang="zh-TW" i="1"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301" name="Text Box 41"/>
          <p:cNvSpPr txBox="1">
            <a:spLocks noChangeArrowheads="1"/>
          </p:cNvSpPr>
          <p:nvPr/>
        </p:nvSpPr>
        <p:spPr bwMode="auto">
          <a:xfrm>
            <a:off x="4572000" y="3890963"/>
            <a:ext cx="635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f</a:t>
            </a:r>
            <a:r>
              <a:rPr lang="en-US" altLang="zh-TW" i="1" baseline="-25000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3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x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altLang="zh-TW" i="1"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302" name="Text Box 42"/>
          <p:cNvSpPr txBox="1">
            <a:spLocks noChangeArrowheads="1"/>
          </p:cNvSpPr>
          <p:nvPr/>
        </p:nvSpPr>
        <p:spPr bwMode="auto">
          <a:xfrm>
            <a:off x="5638800" y="4119563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f</a:t>
            </a:r>
            <a:r>
              <a:rPr lang="en-US" altLang="zh-TW" i="1" baseline="-25000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4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x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altLang="zh-TW" i="1"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303" name="Text Box 43"/>
          <p:cNvSpPr txBox="1">
            <a:spLocks noChangeArrowheads="1"/>
          </p:cNvSpPr>
          <p:nvPr/>
        </p:nvSpPr>
        <p:spPr bwMode="auto">
          <a:xfrm>
            <a:off x="5715000" y="4652963"/>
            <a:ext cx="636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f</a:t>
            </a:r>
            <a:r>
              <a:rPr lang="en-US" altLang="zh-TW" i="1" baseline="-25000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altLang="zh-TW" b="1" i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x</a:t>
            </a:r>
            <a:r>
              <a:rPr lang="en-US" altLang="zh-TW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US" altLang="zh-TW" i="1">
              <a:latin typeface="Tempus Sans ITC" pitchFamily="82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304" name="Text Box 44"/>
          <p:cNvSpPr txBox="1">
            <a:spLocks noChangeArrowheads="1"/>
          </p:cNvSpPr>
          <p:nvPr/>
        </p:nvSpPr>
        <p:spPr bwMode="auto">
          <a:xfrm>
            <a:off x="1604963" y="2976563"/>
            <a:ext cx="685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8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X</a:t>
            </a:r>
          </a:p>
        </p:txBody>
      </p:sp>
      <p:sp>
        <p:nvSpPr>
          <p:cNvPr id="12305" name="Text Box 45"/>
          <p:cNvSpPr txBox="1">
            <a:spLocks noChangeArrowheads="1"/>
          </p:cNvSpPr>
          <p:nvPr/>
        </p:nvSpPr>
        <p:spPr bwMode="auto">
          <a:xfrm>
            <a:off x="7319963" y="3967163"/>
            <a:ext cx="685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TW" sz="2800" b="1">
                <a:latin typeface="Tempus Sans ITC" pitchFamily="82" charset="0"/>
                <a:ea typeface="Arial Unicode MS" pitchFamily="34" charset="-128"/>
                <a:cs typeface="Arial Unicode MS" pitchFamily="34" charset="-128"/>
              </a:rPr>
              <a:t>Y</a:t>
            </a:r>
          </a:p>
        </p:txBody>
      </p:sp>
      <p:grpSp>
        <p:nvGrpSpPr>
          <p:cNvPr id="12306" name="Group 46"/>
          <p:cNvGrpSpPr>
            <a:grpSpLocks/>
          </p:cNvGrpSpPr>
          <p:nvPr/>
        </p:nvGrpSpPr>
        <p:grpSpPr bwMode="auto">
          <a:xfrm>
            <a:off x="552452" y="1447800"/>
            <a:ext cx="7261227" cy="457200"/>
            <a:chOff x="348" y="912"/>
            <a:chExt cx="4574" cy="288"/>
          </a:xfrm>
        </p:grpSpPr>
        <p:grpSp>
          <p:nvGrpSpPr>
            <p:cNvPr id="12319" name="Group 47"/>
            <p:cNvGrpSpPr>
              <a:grpSpLocks/>
            </p:cNvGrpSpPr>
            <p:nvPr/>
          </p:nvGrpSpPr>
          <p:grpSpPr bwMode="auto">
            <a:xfrm>
              <a:off x="2784" y="912"/>
              <a:ext cx="2138" cy="233"/>
              <a:chOff x="2784" y="912"/>
              <a:chExt cx="2138" cy="233"/>
            </a:xfrm>
          </p:grpSpPr>
          <p:sp>
            <p:nvSpPr>
              <p:cNvPr id="12321" name="Text Box 48"/>
              <p:cNvSpPr txBox="1">
                <a:spLocks noChangeArrowheads="1"/>
              </p:cNvSpPr>
              <p:nvPr/>
            </p:nvSpPr>
            <p:spPr bwMode="auto">
              <a:xfrm>
                <a:off x="3219" y="912"/>
                <a:ext cx="24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b="1" i="1">
                    <a:solidFill>
                      <a:srgbClr val="FF0000"/>
                    </a:solidFill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-1</a:t>
                </a:r>
              </a:p>
            </p:txBody>
          </p:sp>
          <p:sp>
            <p:nvSpPr>
              <p:cNvPr id="12322" name="Text Box 49"/>
              <p:cNvSpPr txBox="1">
                <a:spLocks noChangeArrowheads="1"/>
              </p:cNvSpPr>
              <p:nvPr/>
            </p:nvSpPr>
            <p:spPr bwMode="auto">
              <a:xfrm>
                <a:off x="3602" y="912"/>
                <a:ext cx="17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b="1" i="1">
                    <a:solidFill>
                      <a:srgbClr val="FF0000"/>
                    </a:solidFill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</a:p>
            </p:txBody>
          </p:sp>
          <p:sp>
            <p:nvSpPr>
              <p:cNvPr id="12323" name="Text Box 50"/>
              <p:cNvSpPr txBox="1">
                <a:spLocks noChangeArrowheads="1"/>
              </p:cNvSpPr>
              <p:nvPr/>
            </p:nvSpPr>
            <p:spPr bwMode="auto">
              <a:xfrm>
                <a:off x="4751" y="912"/>
                <a:ext cx="17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b="1" i="1">
                    <a:solidFill>
                      <a:srgbClr val="FF0000"/>
                    </a:solidFill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1</a:t>
                </a:r>
              </a:p>
            </p:txBody>
          </p:sp>
          <p:sp>
            <p:nvSpPr>
              <p:cNvPr id="12324" name="Text Box 51"/>
              <p:cNvSpPr txBox="1">
                <a:spLocks noChangeArrowheads="1"/>
              </p:cNvSpPr>
              <p:nvPr/>
            </p:nvSpPr>
            <p:spPr bwMode="auto">
              <a:xfrm>
                <a:off x="4368" y="912"/>
                <a:ext cx="24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b="1" i="1">
                    <a:solidFill>
                      <a:srgbClr val="FF0000"/>
                    </a:solidFill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-1</a:t>
                </a:r>
              </a:p>
            </p:txBody>
          </p:sp>
          <p:sp>
            <p:nvSpPr>
              <p:cNvPr id="12325" name="Text Box 52"/>
              <p:cNvSpPr txBox="1">
                <a:spLocks noChangeArrowheads="1"/>
              </p:cNvSpPr>
              <p:nvPr/>
            </p:nvSpPr>
            <p:spPr bwMode="auto">
              <a:xfrm>
                <a:off x="3985" y="912"/>
                <a:ext cx="241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b="1" i="1">
                    <a:solidFill>
                      <a:srgbClr val="FF0000"/>
                    </a:solidFill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-1</a:t>
                </a:r>
              </a:p>
            </p:txBody>
          </p:sp>
          <p:sp>
            <p:nvSpPr>
              <p:cNvPr id="12326" name="Text Box 53"/>
              <p:cNvSpPr txBox="1">
                <a:spLocks noChangeArrowheads="1"/>
              </p:cNvSpPr>
              <p:nvPr/>
            </p:nvSpPr>
            <p:spPr bwMode="auto">
              <a:xfrm>
                <a:off x="2784" y="912"/>
                <a:ext cx="199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zh-TW" b="1" i="1">
                    <a:solidFill>
                      <a:srgbClr val="FF0000"/>
                    </a:solidFill>
                    <a:latin typeface="Tempus Sans ITC" pitchFamily="82" charset="0"/>
                    <a:ea typeface="Arial Unicode MS" pitchFamily="34" charset="-128"/>
                    <a:cs typeface="Arial Unicode MS" pitchFamily="34" charset="-128"/>
                  </a:rPr>
                  <a:t>Y</a:t>
                </a:r>
              </a:p>
            </p:txBody>
          </p:sp>
        </p:grpSp>
        <p:sp>
          <p:nvSpPr>
            <p:cNvPr id="12320" name="Text Box 54"/>
            <p:cNvSpPr txBox="1">
              <a:spLocks noChangeArrowheads="1"/>
            </p:cNvSpPr>
            <p:nvPr/>
          </p:nvSpPr>
          <p:spPr bwMode="auto">
            <a:xfrm>
              <a:off x="348" y="912"/>
              <a:ext cx="21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TW" sz="2400" b="1" dirty="0">
                  <a:solidFill>
                    <a:srgbClr val="000000"/>
                  </a:solidFill>
                  <a:latin typeface="Calibri" pitchFamily="34" charset="0"/>
                  <a:ea typeface="Arial Unicode MS" pitchFamily="34" charset="-128"/>
                  <a:cs typeface="Arial Unicode MS" pitchFamily="34" charset="-128"/>
                </a:rPr>
                <a:t>True Global Labeling</a:t>
              </a:r>
              <a:endParaRPr lang="en-US" altLang="zh-TW" sz="2400" dirty="0">
                <a:solidFill>
                  <a:srgbClr val="3A8249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10" name="Group 55"/>
          <p:cNvGrpSpPr>
            <a:grpSpLocks/>
          </p:cNvGrpSpPr>
          <p:nvPr/>
        </p:nvGrpSpPr>
        <p:grpSpPr bwMode="auto">
          <a:xfrm>
            <a:off x="533400" y="1447799"/>
            <a:ext cx="7280275" cy="1066800"/>
            <a:chOff x="336" y="912"/>
            <a:chExt cx="4586" cy="672"/>
          </a:xfrm>
        </p:grpSpPr>
        <p:grpSp>
          <p:nvGrpSpPr>
            <p:cNvPr id="12309" name="Group 56"/>
            <p:cNvGrpSpPr>
              <a:grpSpLocks/>
            </p:cNvGrpSpPr>
            <p:nvPr/>
          </p:nvGrpSpPr>
          <p:grpSpPr bwMode="auto">
            <a:xfrm>
              <a:off x="336" y="1287"/>
              <a:ext cx="4586" cy="291"/>
              <a:chOff x="336" y="1287"/>
              <a:chExt cx="4586" cy="291"/>
            </a:xfrm>
          </p:grpSpPr>
          <p:sp>
            <p:nvSpPr>
              <p:cNvPr id="12312" name="Text Box 64"/>
              <p:cNvSpPr txBox="1">
                <a:spLocks noChangeArrowheads="1"/>
              </p:cNvSpPr>
              <p:nvPr/>
            </p:nvSpPr>
            <p:spPr bwMode="auto">
              <a:xfrm>
                <a:off x="336" y="1287"/>
                <a:ext cx="2496" cy="291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rgbClr val="FF9933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TW" sz="2400" b="1" dirty="0">
                    <a:solidFill>
                      <a:srgbClr val="000000"/>
                    </a:solidFill>
                    <a:latin typeface="Calibri" pitchFamily="34" charset="0"/>
                    <a:ea typeface="Arial Unicode MS" pitchFamily="34" charset="-128"/>
                    <a:cs typeface="Arial Unicode MS" pitchFamily="34" charset="-128"/>
                  </a:rPr>
                  <a:t>Apply </a:t>
                </a:r>
                <a:r>
                  <a:rPr lang="en-US" altLang="zh-TW" sz="2400" b="1" dirty="0" smtClean="0">
                    <a:solidFill>
                      <a:srgbClr val="000000"/>
                    </a:solidFill>
                    <a:latin typeface="Calibri" pitchFamily="34" charset="0"/>
                    <a:ea typeface="Arial Unicode MS" pitchFamily="34" charset="-128"/>
                    <a:cs typeface="Arial Unicode MS" pitchFamily="34" charset="-128"/>
                  </a:rPr>
                  <a:t>Constraints (Inference):</a:t>
                </a:r>
                <a:r>
                  <a:rPr lang="en-US" altLang="zh-TW" sz="2400" dirty="0" smtClean="0">
                    <a:solidFill>
                      <a:srgbClr val="3A8249"/>
                    </a:solidFill>
                    <a:latin typeface="Calibri" pitchFamily="34" charset="0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endParaRPr lang="en-US" altLang="zh-TW" sz="2400" dirty="0">
                  <a:solidFill>
                    <a:srgbClr val="3A8249"/>
                  </a:solidFill>
                  <a:latin typeface="Calibri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grpSp>
            <p:nvGrpSpPr>
              <p:cNvPr id="12311" name="Group 57"/>
              <p:cNvGrpSpPr>
                <a:grpSpLocks/>
              </p:cNvGrpSpPr>
              <p:nvPr/>
            </p:nvGrpSpPr>
            <p:grpSpPr bwMode="auto">
              <a:xfrm>
                <a:off x="2784" y="1299"/>
                <a:ext cx="2138" cy="233"/>
                <a:chOff x="2784" y="1299"/>
                <a:chExt cx="2138" cy="233"/>
              </a:xfrm>
            </p:grpSpPr>
            <p:sp>
              <p:nvSpPr>
                <p:cNvPr id="12313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3219" y="1299"/>
                  <a:ext cx="241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-1</a:t>
                  </a:r>
                </a:p>
              </p:txBody>
            </p:sp>
            <p:sp>
              <p:nvSpPr>
                <p:cNvPr id="12314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3602" y="1299"/>
                  <a:ext cx="171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1</a:t>
                  </a:r>
                </a:p>
              </p:txBody>
            </p:sp>
            <p:sp>
              <p:nvSpPr>
                <p:cNvPr id="12315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4751" y="1299"/>
                  <a:ext cx="171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1</a:t>
                  </a:r>
                </a:p>
              </p:txBody>
            </p:sp>
            <p:sp>
              <p:nvSpPr>
                <p:cNvPr id="12316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4368" y="1299"/>
                  <a:ext cx="171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1</a:t>
                  </a:r>
                </a:p>
              </p:txBody>
            </p:sp>
            <p:sp>
              <p:nvSpPr>
                <p:cNvPr id="12317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3985" y="1299"/>
                  <a:ext cx="241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-1</a:t>
                  </a:r>
                </a:p>
              </p:txBody>
            </p:sp>
            <p:sp>
              <p:nvSpPr>
                <p:cNvPr id="12318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2784" y="1299"/>
                  <a:ext cx="310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US" altLang="zh-TW" b="1" i="1">
                      <a:latin typeface="Tempus Sans ITC" pitchFamily="82" charset="0"/>
                      <a:ea typeface="Arial Unicode MS" pitchFamily="34" charset="-128"/>
                      <a:cs typeface="Arial Unicode MS" pitchFamily="34" charset="-128"/>
                    </a:rPr>
                    <a:t>Y’  </a:t>
                  </a:r>
                </a:p>
              </p:txBody>
            </p:sp>
          </p:grpSp>
        </p:grpSp>
        <p:sp>
          <p:nvSpPr>
            <p:cNvPr id="12310" name="Oval 65"/>
            <p:cNvSpPr>
              <a:spLocks noChangeArrowheads="1"/>
            </p:cNvSpPr>
            <p:nvPr/>
          </p:nvSpPr>
          <p:spPr bwMode="auto">
            <a:xfrm>
              <a:off x="4320" y="912"/>
              <a:ext cx="336" cy="672"/>
            </a:xfrm>
            <a:prstGeom prst="ellipse">
              <a:avLst/>
            </a:prstGeom>
            <a:noFill/>
            <a:ln w="3175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latin typeface="Tempus Sans ITC" pitchFamily="82" charset="0"/>
              </a:endParaRPr>
            </a:p>
          </p:txBody>
        </p:sp>
      </p:grpSp>
      <p:sp>
        <p:nvSpPr>
          <p:cNvPr id="727106" name="Text Box 66"/>
          <p:cNvSpPr txBox="1">
            <a:spLocks noChangeArrowheads="1"/>
          </p:cNvSpPr>
          <p:nvPr/>
        </p:nvSpPr>
        <p:spPr bwMode="auto">
          <a:xfrm>
            <a:off x="6553200" y="5257800"/>
            <a:ext cx="2362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TW" sz="2000">
                <a:solidFill>
                  <a:srgbClr val="FF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Which one is better?  When and Why?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0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00"/>
  <p:tag name="FIRSTDANR@YOZKPGTFUVWXY5MI" val="2971"/>
  <p:tag name="FIRSTMING2DWEI@BJITYTUZXFHJKKVR" val="3797"/>
  <p:tag name="DEFAULTDISPLAYSOURCE" val="\documentclass{article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New distribution $\propto P(x,y) \exp^{-\sum \rho_i d(y,1_{C_k(x)})}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03"/>
  <p:tag name="PICTUREFILESIZE" val="1179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 \mathbf{y}^* = \mathop{\mathrm{argmax}}_{\mathbf{y} \in \mathcal{Y}}&#10;        P(y_0) P(x_0|y_0) \prod_{i=1}^{n-1} P(y_i|y_{i-1}) P(x_i|y_i) \]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22"/>
  <p:tag name="PICTUREFILESIZE" val="2204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 \sum_{y \in \mathcal{Y}} 1_{\{y_0=y\}} = 1 \]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69"/>
  <p:tag name="PICTUREFILESIZE" val="596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 1_{\{y_0=\mbox{\footnotesize{``V''}}\}} + \sum_{i=1}^{n-1} \sum_{y \in \mathcal{Y}} 1_{\{y_{i-1}=y \; \wedge \; y_i = \mbox{\footnotesize{``V''}}\}} \geq 1 \]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187"/>
  <p:tag name="PICTUREFILESIZE" val="1735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\begin{align*}&#10;\mathop{\mathrm{maximize}} \;\; &amp; \sum_{y \in \mathcal{Y}} \lambda_{0,y} 1_{\{y_0=y\}} + \sum_{i=1}^{n-1} \sum_{y \in \mathcal{Y}} \sum_{y' \in \mathcal{Y}} \lambda_{i,y,y'} 1_{\{y_i=y \;\wedge\; y_{i-1}=y'\}} \\&#10;\mathrm{subject}\; \mathrm{to} \;\; &amp; \\&#10;\end{align*}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79"/>
  <p:tag name="PICTUREFILESIZE" val="2608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\begin{align*}&#10;\lambda_{0,y} &amp;= \log(P(y)) + \log(P(x_0|y)) \\&#10;\lambda_{i,y,y'} &amp;= \log(P(y|y')) + \log(P(x_i|y)) \\&#10;\end{align*}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157"/>
  <p:tag name="PICTUREFILESIZE" val="1936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}&#10;\begin{document}&#10;\begin{align*}&#10;\forall y, \;\; 1_{\{y_0=y\}} &amp;= \sum_{y' \in \mathcal{Y}} 1_{\{y_0=y \;\wedge\; y_1=y'\}} \\&#10;\forall y,i&gt;1 \;\; \sum_{y' \in \mathcal{Y}} 1_{\{y_{i-1}=y' \;\wedge\; y_i=y\}} &amp;= \sum_{y'' \in \mathcal{Y}} 1_{\{y_i=y \;\wedge\; y_{i+1}=y''\}} \\&#10;\end{align*}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44"/>
  <p:tag name="PICTUREFILESIZE" val="3523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x_y \log P(x,y) -\sum_{k=1}^m \rho_i d(y,1_{C_k(x)})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168"/>
  <p:tag name="PICTUREFILESIZE" val="1264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New distribution $\propto P(x,y) \exp^{-\sum \rho_i d(y,1_{C_k(x)})}$&#10;\end{document}&#10;"/>
  <p:tag name="FILENAME" val="TP_tmp"/>
  <p:tag name="FORMAT" val="emf"/>
  <p:tag name="RES" val="1200"/>
  <p:tag name="BLEND" val="0"/>
  <p:tag name="TRANSPARENT" val="0"/>
  <p:tag name="TBUG" val="0"/>
  <p:tag name="ALLOWFS" val="0"/>
  <p:tag name="ORIGWIDTH" val="203"/>
  <p:tag name="PICTUREFILESIZE" val="11792"/>
</p:tagLst>
</file>

<file path=ppt/theme/theme1.xml><?xml version="1.0" encoding="utf-8"?>
<a:theme xmlns:a="http://schemas.openxmlformats.org/drawingml/2006/main" name="ccg">
  <a:themeElements>
    <a:clrScheme name="vasin_CCG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vasin_CCG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sin_CCG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ccg</Template>
  <TotalTime>34968</TotalTime>
  <Words>1820</Words>
  <Application>Microsoft Office PowerPoint</Application>
  <PresentationFormat>On-screen Show (4:3)</PresentationFormat>
  <Paragraphs>453</Paragraphs>
  <Slides>21</Slides>
  <Notes>17</Notes>
  <HiddenSlides>2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Wingdings</vt:lpstr>
      <vt:lpstr>Times New Roman</vt:lpstr>
      <vt:lpstr>Tahoma</vt:lpstr>
      <vt:lpstr>Tempus Sans ITC</vt:lpstr>
      <vt:lpstr>Arial Unicode MS</vt:lpstr>
      <vt:lpstr>cmmi10</vt:lpstr>
      <vt:lpstr>Symbol</vt:lpstr>
      <vt:lpstr>ccg</vt:lpstr>
      <vt:lpstr>Part 4: Learning Paradigms</vt:lpstr>
      <vt:lpstr>This Tutorial: Constrained Conditional Models (Part II)</vt:lpstr>
      <vt:lpstr>Training Constrained Conditional Models </vt:lpstr>
      <vt:lpstr>Where are we? </vt:lpstr>
      <vt:lpstr>Training Constrained Conditional Models </vt:lpstr>
      <vt:lpstr>Comparing Training Methods</vt:lpstr>
      <vt:lpstr>Intuition: Solving Multi-Class with Binary Classifiers</vt:lpstr>
      <vt:lpstr>Training Methods</vt:lpstr>
      <vt:lpstr>PowerPoint Presentation</vt:lpstr>
      <vt:lpstr>L+I &amp; IBT: General View – Structured Perceptron</vt:lpstr>
      <vt:lpstr>Claims [Punyakanok et. al , IJCAI 2005]</vt:lpstr>
      <vt:lpstr>L+I vs IBT </vt:lpstr>
      <vt:lpstr>Relative Merits: SRL</vt:lpstr>
      <vt:lpstr>Training Constrained Conditional Models (II)</vt:lpstr>
      <vt:lpstr>Recall: Example 1: Sequence Tagging (HMM/CRF)</vt:lpstr>
      <vt:lpstr>Example: CRFs are CCMs  </vt:lpstr>
      <vt:lpstr>Experiment: Semantic Role Labeling Revisited</vt:lpstr>
      <vt:lpstr>Which Model is Better? Semantic Role Labeling</vt:lpstr>
      <vt:lpstr>Summary: Training Methods – Supervised Case</vt:lpstr>
      <vt:lpstr>Probability Interpretation of CCM</vt:lpstr>
      <vt:lpstr>Theoretical Support</vt:lpstr>
    </vt:vector>
  </TitlesOfParts>
  <Company>UIUC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CCMs</dc:title>
  <dc:subject>Invited Talk ICMLA Dec. 2008</dc:subject>
  <dc:creator>Dan Roth</dc:creator>
  <cp:lastModifiedBy>Roth, Dan</cp:lastModifiedBy>
  <cp:revision>598</cp:revision>
  <dcterms:created xsi:type="dcterms:W3CDTF">2004-04-28T22:21:11Z</dcterms:created>
  <dcterms:modified xsi:type="dcterms:W3CDTF">2013-10-02T06:57:35Z</dcterms:modified>
</cp:coreProperties>
</file>