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3.xml" ContentType="application/vnd.openxmlformats-officedocument.presentationml.notesSlide+xml"/>
  <Override PartName="/ppt/tags/tag11.xml" ContentType="application/vnd.openxmlformats-officedocument.presentationml.tags+xml"/>
  <Override PartName="/ppt/notesSlides/notesSlide4.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5.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4.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15.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70" r:id="rId1"/>
    <p:sldMasterId id="2147483780" r:id="rId2"/>
    <p:sldMasterId id="2147483791" r:id="rId3"/>
    <p:sldMasterId id="2147486475" r:id="rId4"/>
  </p:sldMasterIdLst>
  <p:notesMasterIdLst>
    <p:notesMasterId r:id="rId72"/>
  </p:notesMasterIdLst>
  <p:handoutMasterIdLst>
    <p:handoutMasterId r:id="rId73"/>
  </p:handoutMasterIdLst>
  <p:sldIdLst>
    <p:sldId id="975" r:id="rId5"/>
    <p:sldId id="944" r:id="rId6"/>
    <p:sldId id="977" r:id="rId7"/>
    <p:sldId id="932" r:id="rId8"/>
    <p:sldId id="764" r:id="rId9"/>
    <p:sldId id="772" r:id="rId10"/>
    <p:sldId id="760" r:id="rId11"/>
    <p:sldId id="963" r:id="rId12"/>
    <p:sldId id="964" r:id="rId13"/>
    <p:sldId id="920" r:id="rId14"/>
    <p:sldId id="950" r:id="rId15"/>
    <p:sldId id="951" r:id="rId16"/>
    <p:sldId id="952" r:id="rId17"/>
    <p:sldId id="953" r:id="rId18"/>
    <p:sldId id="954" r:id="rId19"/>
    <p:sldId id="955" r:id="rId20"/>
    <p:sldId id="956" r:id="rId21"/>
    <p:sldId id="957" r:id="rId22"/>
    <p:sldId id="922" r:id="rId23"/>
    <p:sldId id="945" r:id="rId24"/>
    <p:sldId id="946" r:id="rId25"/>
    <p:sldId id="947" r:id="rId26"/>
    <p:sldId id="948" r:id="rId27"/>
    <p:sldId id="949" r:id="rId28"/>
    <p:sldId id="961" r:id="rId29"/>
    <p:sldId id="923" r:id="rId30"/>
    <p:sldId id="965" r:id="rId31"/>
    <p:sldId id="828" r:id="rId32"/>
    <p:sldId id="829" r:id="rId33"/>
    <p:sldId id="830" r:id="rId34"/>
    <p:sldId id="831" r:id="rId35"/>
    <p:sldId id="832" r:id="rId36"/>
    <p:sldId id="833" r:id="rId37"/>
    <p:sldId id="834" r:id="rId38"/>
    <p:sldId id="835" r:id="rId39"/>
    <p:sldId id="836" r:id="rId40"/>
    <p:sldId id="837" r:id="rId41"/>
    <p:sldId id="838" r:id="rId42"/>
    <p:sldId id="929" r:id="rId43"/>
    <p:sldId id="967" r:id="rId44"/>
    <p:sldId id="968" r:id="rId45"/>
    <p:sldId id="969" r:id="rId46"/>
    <p:sldId id="970" r:id="rId47"/>
    <p:sldId id="839" r:id="rId48"/>
    <p:sldId id="960" r:id="rId49"/>
    <p:sldId id="840" r:id="rId50"/>
    <p:sldId id="841" r:id="rId51"/>
    <p:sldId id="966" r:id="rId52"/>
    <p:sldId id="978" r:id="rId53"/>
    <p:sldId id="979" r:id="rId54"/>
    <p:sldId id="980" r:id="rId55"/>
    <p:sldId id="981" r:id="rId56"/>
    <p:sldId id="982" r:id="rId57"/>
    <p:sldId id="983" r:id="rId58"/>
    <p:sldId id="984" r:id="rId59"/>
    <p:sldId id="985" r:id="rId60"/>
    <p:sldId id="986" r:id="rId61"/>
    <p:sldId id="987" r:id="rId62"/>
    <p:sldId id="988" r:id="rId63"/>
    <p:sldId id="989" r:id="rId64"/>
    <p:sldId id="990" r:id="rId65"/>
    <p:sldId id="842" r:id="rId66"/>
    <p:sldId id="843" r:id="rId67"/>
    <p:sldId id="976" r:id="rId68"/>
    <p:sldId id="991" r:id="rId69"/>
    <p:sldId id="992" r:id="rId70"/>
    <p:sldId id="844" r:id="rId71"/>
  </p:sldIdLst>
  <p:sldSz cx="9144000" cy="6858000" type="screen4x3"/>
  <p:notesSz cx="9601200" cy="7315200"/>
  <p:embeddedFontLst>
    <p:embeddedFont>
      <p:font typeface="Tempus Sans ITC" panose="04020404030D07020202" pitchFamily="82" charset="0"/>
      <p:regular r:id="rId74"/>
    </p:embeddedFont>
    <p:embeddedFont>
      <p:font typeface="ＭＳ Ｐゴシック" panose="020B0600070205080204" pitchFamily="34" charset="-128"/>
      <p:regular r:id="rId75"/>
    </p:embeddedFont>
    <p:embeddedFont>
      <p:font typeface="新細明體" panose="02020500000000000000" pitchFamily="18" charset="-120"/>
      <p:regular r:id="rId76"/>
    </p:embeddedFont>
    <p:embeddedFont>
      <p:font typeface="Book Antiqua" panose="02040602050305030304" pitchFamily="18" charset="0"/>
      <p:regular r:id="rId77"/>
      <p:bold r:id="rId78"/>
      <p:italic r:id="rId79"/>
      <p:boldItalic r:id="rId80"/>
    </p:embeddedFont>
    <p:embeddedFont>
      <p:font typeface="Calibri" panose="020F0502020204030204" pitchFamily="34" charset="0"/>
      <p:regular r:id="rId81"/>
      <p:bold r:id="rId82"/>
      <p:italic r:id="rId83"/>
      <p:boldItalic r:id="rId84"/>
    </p:embeddedFont>
    <p:embeddedFont>
      <p:font typeface="Tahoma" panose="020B0604030504040204" pitchFamily="34" charset="0"/>
      <p:regular r:id="rId85"/>
      <p:bold r:id="rId86"/>
    </p:embeddedFont>
    <p:embeddedFont>
      <p:font typeface="cmmi10" panose="020B0500000000000000" pitchFamily="34" charset="0"/>
      <p:regular r:id="rId87"/>
    </p:embeddedFont>
    <p:embeddedFont>
      <p:font typeface="cmsy10" panose="020B0500000000000000" pitchFamily="34" charset="0"/>
      <p:regular r:id="rId88"/>
    </p:embeddedFont>
    <p:embeddedFont>
      <p:font typeface="Arial Unicode MS" panose="020B0604020202020204" pitchFamily="34" charset="-128"/>
      <p:regular r:id="rId89"/>
    </p:embeddedFont>
  </p:embeddedFontLst>
  <p:custDataLst>
    <p:tags r:id="rId90"/>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0000"/>
    <a:srgbClr val="0066FF"/>
    <a:srgbClr val="008000"/>
    <a:srgbClr val="000080"/>
    <a:srgbClr val="00FF00"/>
    <a:srgbClr val="0033CC"/>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92" autoAdjust="0"/>
    <p:restoredTop sz="85219" autoAdjust="0"/>
  </p:normalViewPr>
  <p:slideViewPr>
    <p:cSldViewPr>
      <p:cViewPr>
        <p:scale>
          <a:sx n="60" d="100"/>
          <a:sy n="60" d="100"/>
        </p:scale>
        <p:origin x="-1662" y="-138"/>
      </p:cViewPr>
      <p:guideLst>
        <p:guide orient="horz" pos="2160"/>
        <p:guide pos="2880"/>
      </p:guideLst>
    </p:cSldViewPr>
  </p:slideViewPr>
  <p:outlineViewPr>
    <p:cViewPr>
      <p:scale>
        <a:sx n="33" d="100"/>
        <a:sy n="33" d="100"/>
      </p:scale>
      <p:origin x="0" y="36432"/>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font" Target="fonts/font3.fntdata"/><Relationship Id="rId84" Type="http://schemas.openxmlformats.org/officeDocument/2006/relationships/font" Target="fonts/font11.fntdata"/><Relationship Id="rId89" Type="http://schemas.openxmlformats.org/officeDocument/2006/relationships/font" Target="fonts/font16.fntdata"/><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font" Target="fonts/font1.fntdata"/><Relationship Id="rId79" Type="http://schemas.openxmlformats.org/officeDocument/2006/relationships/font" Target="fonts/font6.fntdata"/><Relationship Id="rId87" Type="http://schemas.openxmlformats.org/officeDocument/2006/relationships/font" Target="fonts/font14.fntdata"/><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font" Target="fonts/font9.fntdata"/><Relationship Id="rId90" Type="http://schemas.openxmlformats.org/officeDocument/2006/relationships/tags" Target="tags/tag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font" Target="fonts/font4.fntdata"/><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notesMaster" Target="notesMasters/notesMaster1.xml"/><Relationship Id="rId80" Type="http://schemas.openxmlformats.org/officeDocument/2006/relationships/font" Target="fonts/font7.fntdata"/><Relationship Id="rId85" Type="http://schemas.openxmlformats.org/officeDocument/2006/relationships/font" Target="fonts/font12.fntdata"/><Relationship Id="rId93"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font" Target="fonts/font2.fntdata"/><Relationship Id="rId83" Type="http://schemas.openxmlformats.org/officeDocument/2006/relationships/font" Target="fonts/font10.fntdata"/><Relationship Id="rId88" Type="http://schemas.openxmlformats.org/officeDocument/2006/relationships/font" Target="fonts/font15.fntdata"/><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handoutMaster" Target="handoutMasters/handoutMaster1.xml"/><Relationship Id="rId78" Type="http://schemas.openxmlformats.org/officeDocument/2006/relationships/font" Target="fonts/font5.fntdata"/><Relationship Id="rId81" Type="http://schemas.openxmlformats.org/officeDocument/2006/relationships/font" Target="fonts/font8.fntdata"/><Relationship Id="rId86" Type="http://schemas.openxmlformats.org/officeDocument/2006/relationships/font" Target="fonts/font13.fntdata"/><Relationship Id="rId9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4.wmf"/><Relationship Id="rId1" Type="http://schemas.openxmlformats.org/officeDocument/2006/relationships/image" Target="../media/image6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4.wmf"/><Relationship Id="rId1" Type="http://schemas.openxmlformats.org/officeDocument/2006/relationships/image" Target="../media/image6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image" Target="../media/image67.wmf"/><Relationship Id="rId1" Type="http://schemas.openxmlformats.org/officeDocument/2006/relationships/image" Target="../media/image66.wmf"/><Relationship Id="rId5" Type="http://schemas.openxmlformats.org/officeDocument/2006/relationships/image" Target="../media/image70.emf"/><Relationship Id="rId4" Type="http://schemas.openxmlformats.org/officeDocument/2006/relationships/image" Target="../media/image6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082" name="Rectangle 2"/>
          <p:cNvSpPr>
            <a:spLocks noGrp="1" noChangeArrowheads="1"/>
          </p:cNvSpPr>
          <p:nvPr>
            <p:ph type="hdr" sz="quarter"/>
          </p:nvPr>
        </p:nvSpPr>
        <p:spPr bwMode="auto">
          <a:xfrm>
            <a:off x="0" y="0"/>
            <a:ext cx="41608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661" tIns="48331" rIns="96661" bIns="48331" numCol="1" anchor="t" anchorCtr="0" compatLnSpc="1">
            <a:prstTxWarp prst="textNoShape">
              <a:avLst/>
            </a:prstTxWarp>
          </a:bodyPr>
          <a:lstStyle>
            <a:lvl1pPr defTabSz="966788">
              <a:defRPr sz="1300">
                <a:latin typeface="Times New Roman" pitchFamily="18" charset="0"/>
              </a:defRPr>
            </a:lvl1pPr>
          </a:lstStyle>
          <a:p>
            <a:endParaRPr lang="en-US"/>
          </a:p>
        </p:txBody>
      </p:sp>
      <p:sp>
        <p:nvSpPr>
          <p:cNvPr id="686083" name="Rectangle 3"/>
          <p:cNvSpPr>
            <a:spLocks noGrp="1" noChangeArrowheads="1"/>
          </p:cNvSpPr>
          <p:nvPr>
            <p:ph type="dt" sz="quarter" idx="1"/>
          </p:nvPr>
        </p:nvSpPr>
        <p:spPr bwMode="auto">
          <a:xfrm>
            <a:off x="5438775" y="0"/>
            <a:ext cx="41608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661" tIns="48331" rIns="96661" bIns="48331" numCol="1" anchor="t" anchorCtr="0" compatLnSpc="1">
            <a:prstTxWarp prst="textNoShape">
              <a:avLst/>
            </a:prstTxWarp>
          </a:bodyPr>
          <a:lstStyle>
            <a:lvl1pPr algn="r" defTabSz="966788">
              <a:defRPr sz="1300">
                <a:latin typeface="Times New Roman" pitchFamily="18" charset="0"/>
              </a:defRPr>
            </a:lvl1pPr>
          </a:lstStyle>
          <a:p>
            <a:endParaRPr lang="en-US"/>
          </a:p>
        </p:txBody>
      </p:sp>
      <p:sp>
        <p:nvSpPr>
          <p:cNvPr id="686084" name="Rectangle 4"/>
          <p:cNvSpPr>
            <a:spLocks noGrp="1" noChangeArrowheads="1"/>
          </p:cNvSpPr>
          <p:nvPr>
            <p:ph type="ftr" sz="quarter" idx="2"/>
          </p:nvPr>
        </p:nvSpPr>
        <p:spPr bwMode="auto">
          <a:xfrm>
            <a:off x="0" y="6948488"/>
            <a:ext cx="41608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661" tIns="48331" rIns="96661" bIns="48331" numCol="1" anchor="b" anchorCtr="0" compatLnSpc="1">
            <a:prstTxWarp prst="textNoShape">
              <a:avLst/>
            </a:prstTxWarp>
          </a:bodyPr>
          <a:lstStyle>
            <a:lvl1pPr defTabSz="966788">
              <a:defRPr sz="1300">
                <a:latin typeface="Times New Roman" pitchFamily="18" charset="0"/>
              </a:defRPr>
            </a:lvl1pPr>
          </a:lstStyle>
          <a:p>
            <a:endParaRPr lang="en-US"/>
          </a:p>
        </p:txBody>
      </p:sp>
      <p:sp>
        <p:nvSpPr>
          <p:cNvPr id="686085" name="Rectangle 5"/>
          <p:cNvSpPr>
            <a:spLocks noGrp="1" noChangeArrowheads="1"/>
          </p:cNvSpPr>
          <p:nvPr>
            <p:ph type="sldNum" sz="quarter" idx="3"/>
          </p:nvPr>
        </p:nvSpPr>
        <p:spPr bwMode="auto">
          <a:xfrm>
            <a:off x="5438775" y="6948488"/>
            <a:ext cx="41608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661" tIns="48331" rIns="96661" bIns="48331" numCol="1" anchor="b" anchorCtr="0" compatLnSpc="1">
            <a:prstTxWarp prst="textNoShape">
              <a:avLst/>
            </a:prstTxWarp>
          </a:bodyPr>
          <a:lstStyle>
            <a:lvl1pPr algn="r" defTabSz="966788">
              <a:defRPr sz="1300">
                <a:latin typeface="Times New Roman" pitchFamily="18" charset="0"/>
              </a:defRPr>
            </a:lvl1pPr>
          </a:lstStyle>
          <a:p>
            <a:fld id="{95256F17-CA3A-442D-BB3D-64C174FBDD46}" type="slidenum">
              <a:rPr lang="en-US"/>
              <a:pPr/>
              <a:t>‹#›</a:t>
            </a:fld>
            <a:endParaRPr lang="en-US"/>
          </a:p>
        </p:txBody>
      </p:sp>
    </p:spTree>
    <p:extLst>
      <p:ext uri="{BB962C8B-B14F-4D97-AF65-F5344CB8AC3E}">
        <p14:creationId xmlns:p14="http://schemas.microsoft.com/office/powerpoint/2010/main" val="2859222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41608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661" tIns="48331" rIns="96661" bIns="48331" numCol="1" anchor="t" anchorCtr="0" compatLnSpc="1">
            <a:prstTxWarp prst="textNoShape">
              <a:avLst/>
            </a:prstTxWarp>
          </a:bodyPr>
          <a:lstStyle>
            <a:lvl1pPr defTabSz="966788">
              <a:defRPr sz="1300">
                <a:latin typeface="Times New Roman" pitchFamily="18" charset="0"/>
              </a:defRPr>
            </a:lvl1pPr>
          </a:lstStyle>
          <a:p>
            <a:endParaRPr lang="en-US"/>
          </a:p>
        </p:txBody>
      </p:sp>
      <p:sp>
        <p:nvSpPr>
          <p:cNvPr id="10243" name="Rectangle 3"/>
          <p:cNvSpPr>
            <a:spLocks noGrp="1" noChangeArrowheads="1"/>
          </p:cNvSpPr>
          <p:nvPr>
            <p:ph type="dt" idx="1"/>
          </p:nvPr>
        </p:nvSpPr>
        <p:spPr bwMode="auto">
          <a:xfrm>
            <a:off x="5440363" y="0"/>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661" tIns="48331" rIns="96661" bIns="48331" numCol="1" anchor="t" anchorCtr="0" compatLnSpc="1">
            <a:prstTxWarp prst="textNoShape">
              <a:avLst/>
            </a:prstTxWarp>
          </a:bodyPr>
          <a:lstStyle>
            <a:lvl1pPr algn="r" defTabSz="966788">
              <a:defRPr sz="1300">
                <a:latin typeface="Times New Roman" pitchFamily="18" charset="0"/>
              </a:defRPr>
            </a:lvl1pPr>
          </a:lstStyle>
          <a:p>
            <a:endParaRPr lang="en-US"/>
          </a:p>
        </p:txBody>
      </p:sp>
      <p:sp>
        <p:nvSpPr>
          <p:cNvPr id="72708" name="Rectangle 4"/>
          <p:cNvSpPr>
            <a:spLocks noGrp="1" noRot="1" noChangeAspect="1" noChangeArrowheads="1" noTextEdit="1"/>
          </p:cNvSpPr>
          <p:nvPr>
            <p:ph type="sldImg" idx="2"/>
          </p:nvPr>
        </p:nvSpPr>
        <p:spPr bwMode="auto">
          <a:xfrm>
            <a:off x="2971800" y="549275"/>
            <a:ext cx="3657600" cy="27432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5" name="Rectangle 5"/>
          <p:cNvSpPr>
            <a:spLocks noGrp="1" noChangeArrowheads="1"/>
          </p:cNvSpPr>
          <p:nvPr>
            <p:ph type="body" sz="quarter" idx="3"/>
          </p:nvPr>
        </p:nvSpPr>
        <p:spPr bwMode="auto">
          <a:xfrm>
            <a:off x="1279525" y="3475038"/>
            <a:ext cx="7042150" cy="329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246" name="Rectangle 6"/>
          <p:cNvSpPr>
            <a:spLocks noGrp="1" noChangeArrowheads="1"/>
          </p:cNvSpPr>
          <p:nvPr>
            <p:ph type="ftr" sz="quarter" idx="4"/>
          </p:nvPr>
        </p:nvSpPr>
        <p:spPr bwMode="auto">
          <a:xfrm>
            <a:off x="0" y="6950075"/>
            <a:ext cx="416083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661" tIns="48331" rIns="96661" bIns="48331" numCol="1" anchor="b" anchorCtr="0" compatLnSpc="1">
            <a:prstTxWarp prst="textNoShape">
              <a:avLst/>
            </a:prstTxWarp>
          </a:bodyPr>
          <a:lstStyle>
            <a:lvl1pPr defTabSz="966788">
              <a:defRPr sz="1300">
                <a:latin typeface="Times New Roman" pitchFamily="18" charset="0"/>
              </a:defRPr>
            </a:lvl1pPr>
          </a:lstStyle>
          <a:p>
            <a:endParaRPr lang="en-US"/>
          </a:p>
        </p:txBody>
      </p:sp>
      <p:sp>
        <p:nvSpPr>
          <p:cNvPr id="10247" name="Rectangle 7"/>
          <p:cNvSpPr>
            <a:spLocks noGrp="1" noChangeArrowheads="1"/>
          </p:cNvSpPr>
          <p:nvPr>
            <p:ph type="sldNum" sz="quarter" idx="5"/>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661" tIns="48331" rIns="96661" bIns="48331" numCol="1" anchor="b" anchorCtr="0" compatLnSpc="1">
            <a:prstTxWarp prst="textNoShape">
              <a:avLst/>
            </a:prstTxWarp>
          </a:bodyPr>
          <a:lstStyle>
            <a:lvl1pPr algn="r" defTabSz="966788">
              <a:defRPr sz="1300">
                <a:latin typeface="Times New Roman" pitchFamily="18" charset="0"/>
              </a:defRPr>
            </a:lvl1pPr>
          </a:lstStyle>
          <a:p>
            <a:fld id="{FCAAA1A8-F6FA-4CD3-AAAE-9766ACF0A292}" type="slidenum">
              <a:rPr lang="en-US"/>
              <a:pPr/>
              <a:t>‹#›</a:t>
            </a:fld>
            <a:endParaRPr lang="en-US"/>
          </a:p>
        </p:txBody>
      </p:sp>
    </p:spTree>
    <p:extLst>
      <p:ext uri="{BB962C8B-B14F-4D97-AF65-F5344CB8AC3E}">
        <p14:creationId xmlns:p14="http://schemas.microsoft.com/office/powerpoint/2010/main" val="261811963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defTabSz="966788" eaLnBrk="0" fontAlgn="base" hangingPunct="0">
              <a:spcBef>
                <a:spcPct val="0"/>
              </a:spcBef>
              <a:spcAft>
                <a:spcPct val="0"/>
              </a:spcAft>
              <a:defRPr>
                <a:solidFill>
                  <a:schemeClr val="tx1"/>
                </a:solidFill>
                <a:latin typeface="Arial" charset="0"/>
                <a:cs typeface="Arial" charset="0"/>
              </a:defRPr>
            </a:lvl6pPr>
            <a:lvl7pPr marL="2971800" indent="-228600" defTabSz="966788" eaLnBrk="0" fontAlgn="base" hangingPunct="0">
              <a:spcBef>
                <a:spcPct val="0"/>
              </a:spcBef>
              <a:spcAft>
                <a:spcPct val="0"/>
              </a:spcAft>
              <a:defRPr>
                <a:solidFill>
                  <a:schemeClr val="tx1"/>
                </a:solidFill>
                <a:latin typeface="Arial" charset="0"/>
                <a:cs typeface="Arial" charset="0"/>
              </a:defRPr>
            </a:lvl7pPr>
            <a:lvl8pPr marL="3429000" indent="-228600" defTabSz="966788" eaLnBrk="0" fontAlgn="base" hangingPunct="0">
              <a:spcBef>
                <a:spcPct val="0"/>
              </a:spcBef>
              <a:spcAft>
                <a:spcPct val="0"/>
              </a:spcAft>
              <a:defRPr>
                <a:solidFill>
                  <a:schemeClr val="tx1"/>
                </a:solidFill>
                <a:latin typeface="Arial" charset="0"/>
                <a:cs typeface="Arial" charset="0"/>
              </a:defRPr>
            </a:lvl8pPr>
            <a:lvl9pPr marL="3886200" indent="-2286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5536B077-681A-4ED2-B157-2A15DA519006}" type="slidenum">
              <a:rPr lang="en-US">
                <a:latin typeface="Times New Roman" pitchFamily="18" charset="0"/>
              </a:rPr>
              <a:pPr eaLnBrk="1" hangingPunct="1"/>
              <a:t>2</a:t>
            </a:fld>
            <a:endParaRPr lang="en-US">
              <a:latin typeface="Times New Roman" pitchFamily="18" charset="0"/>
            </a:endParaRPr>
          </a:p>
        </p:txBody>
      </p:sp>
      <p:sp>
        <p:nvSpPr>
          <p:cNvPr id="29699"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cs typeface="Arial" charset="0"/>
              </a:defRPr>
            </a:lvl1pPr>
            <a:lvl2pPr marL="742950" indent="-285750" defTabSz="966788" eaLnBrk="0" hangingPunct="0">
              <a:defRPr>
                <a:solidFill>
                  <a:schemeClr val="tx1"/>
                </a:solidFill>
                <a:latin typeface="Arial" charset="0"/>
                <a:cs typeface="Arial" charset="0"/>
              </a:defRPr>
            </a:lvl2pPr>
            <a:lvl3pPr marL="1143000" indent="-228600" defTabSz="966788" eaLnBrk="0" hangingPunct="0">
              <a:defRPr>
                <a:solidFill>
                  <a:schemeClr val="tx1"/>
                </a:solidFill>
                <a:latin typeface="Arial" charset="0"/>
                <a:cs typeface="Arial" charset="0"/>
              </a:defRPr>
            </a:lvl3pPr>
            <a:lvl4pPr marL="1600200" indent="-228600" defTabSz="966788" eaLnBrk="0" hangingPunct="0">
              <a:defRPr>
                <a:solidFill>
                  <a:schemeClr val="tx1"/>
                </a:solidFill>
                <a:latin typeface="Arial" charset="0"/>
                <a:cs typeface="Arial" charset="0"/>
              </a:defRPr>
            </a:lvl4pPr>
            <a:lvl5pPr marL="2057400" indent="-228600" defTabSz="966788" eaLnBrk="0" hangingPunct="0">
              <a:defRPr>
                <a:solidFill>
                  <a:schemeClr val="tx1"/>
                </a:solidFill>
                <a:latin typeface="Arial" charset="0"/>
                <a:cs typeface="Arial" charset="0"/>
              </a:defRPr>
            </a:lvl5pPr>
            <a:lvl6pPr marL="2514600" indent="-228600" defTabSz="966788" eaLnBrk="0" fontAlgn="base" hangingPunct="0">
              <a:spcBef>
                <a:spcPct val="0"/>
              </a:spcBef>
              <a:spcAft>
                <a:spcPct val="0"/>
              </a:spcAft>
              <a:defRPr>
                <a:solidFill>
                  <a:schemeClr val="tx1"/>
                </a:solidFill>
                <a:latin typeface="Arial" charset="0"/>
                <a:cs typeface="Arial" charset="0"/>
              </a:defRPr>
            </a:lvl6pPr>
            <a:lvl7pPr marL="2971800" indent="-228600" defTabSz="966788" eaLnBrk="0" fontAlgn="base" hangingPunct="0">
              <a:spcBef>
                <a:spcPct val="0"/>
              </a:spcBef>
              <a:spcAft>
                <a:spcPct val="0"/>
              </a:spcAft>
              <a:defRPr>
                <a:solidFill>
                  <a:schemeClr val="tx1"/>
                </a:solidFill>
                <a:latin typeface="Arial" charset="0"/>
                <a:cs typeface="Arial" charset="0"/>
              </a:defRPr>
            </a:lvl7pPr>
            <a:lvl8pPr marL="3429000" indent="-228600" defTabSz="966788" eaLnBrk="0" fontAlgn="base" hangingPunct="0">
              <a:spcBef>
                <a:spcPct val="0"/>
              </a:spcBef>
              <a:spcAft>
                <a:spcPct val="0"/>
              </a:spcAft>
              <a:defRPr>
                <a:solidFill>
                  <a:schemeClr val="tx1"/>
                </a:solidFill>
                <a:latin typeface="Arial" charset="0"/>
                <a:cs typeface="Arial" charset="0"/>
              </a:defRPr>
            </a:lvl8pPr>
            <a:lvl9pPr marL="3886200" indent="-228600" defTabSz="966788" eaLnBrk="0" fontAlgn="base" hangingPunct="0">
              <a:spcBef>
                <a:spcPct val="0"/>
              </a:spcBef>
              <a:spcAft>
                <a:spcPct val="0"/>
              </a:spcAft>
              <a:defRPr>
                <a:solidFill>
                  <a:schemeClr val="tx1"/>
                </a:solidFill>
                <a:latin typeface="Arial" charset="0"/>
                <a:cs typeface="Arial" charset="0"/>
              </a:defRPr>
            </a:lvl9pPr>
          </a:lstStyle>
          <a:p>
            <a:pPr algn="r" eaLnBrk="1" hangingPunct="1"/>
            <a:fld id="{0BF1888A-0313-4744-9D7C-78297991736C}" type="slidenum">
              <a:rPr lang="en-US" sz="1300">
                <a:latin typeface="Times New Roman" pitchFamily="18" charset="0"/>
              </a:rPr>
              <a:pPr algn="r" eaLnBrk="1" hangingPunct="1"/>
              <a:t>2</a:t>
            </a:fld>
            <a:endParaRPr lang="en-US" sz="1300">
              <a:latin typeface="Times New Roman" pitchFamily="18" charset="0"/>
            </a:endParaRPr>
          </a:p>
        </p:txBody>
      </p:sp>
      <p:sp>
        <p:nvSpPr>
          <p:cNvPr id="29700" name="Rectangle 2"/>
          <p:cNvSpPr>
            <a:spLocks noGrp="1" noRot="1" noChangeAspect="1" noChangeArrowheads="1" noTextEdit="1"/>
          </p:cNvSpPr>
          <p:nvPr>
            <p:ph type="sldImg"/>
          </p:nvPr>
        </p:nvSpPr>
        <p:spPr>
          <a:xfrm>
            <a:off x="2973388" y="549275"/>
            <a:ext cx="3652837" cy="2740025"/>
          </a:xfrm>
          <a:ln/>
        </p:spPr>
      </p:sp>
      <p:sp>
        <p:nvSpPr>
          <p:cNvPr id="29701" name="Rectangle 3"/>
          <p:cNvSpPr>
            <a:spLocks noGrp="1" noChangeArrowheads="1"/>
          </p:cNvSpPr>
          <p:nvPr>
            <p:ph type="body" idx="1"/>
          </p:nvPr>
        </p:nvSpPr>
        <p:spPr>
          <a:xfrm>
            <a:off x="1279525" y="3475038"/>
            <a:ext cx="7035800" cy="3289300"/>
          </a:xfrm>
          <a:noFill/>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noFill/>
        </p:spPr>
        <p:txBody>
          <a:bodyPr/>
          <a:lstStyle/>
          <a:p>
            <a:r>
              <a:rPr lang="en-US" smtClean="0"/>
              <a:t>We follow a now seemingly standard approach to SRL.  </a:t>
            </a:r>
          </a:p>
          <a:p>
            <a:endParaRPr lang="en-US" smtClean="0"/>
          </a:p>
          <a:p>
            <a:r>
              <a:rPr lang="en-US" smtClean="0"/>
              <a:t>Given a sentence, first we find a set of potential argument candidates by identifying</a:t>
            </a:r>
          </a:p>
          <a:p>
            <a:r>
              <a:rPr lang="en-US" smtClean="0"/>
              <a:t>which words are at the border of an argument.   </a:t>
            </a:r>
          </a:p>
          <a:p>
            <a:r>
              <a:rPr lang="en-US" smtClean="0"/>
              <a:t>Then, once we have a set of potential arguments, we use a phrase-level classifier to tell us how likely an argument is to be of each type.  </a:t>
            </a:r>
          </a:p>
          <a:p>
            <a:endParaRPr lang="en-US" smtClean="0"/>
          </a:p>
          <a:p>
            <a:r>
              <a:rPr lang="en-US" smtClean="0"/>
              <a:t>Finally, we use all of the information we have so far to find the assignment of types to argument that gives us the “optimal” global assignment.  </a:t>
            </a:r>
          </a:p>
          <a:p>
            <a:endParaRPr lang="en-US" smtClean="0"/>
          </a:p>
          <a:p>
            <a:r>
              <a:rPr lang="en-US" smtClean="0"/>
              <a:t>Similar approaches (with similar results) use inference procedures tied to their represntation.</a:t>
            </a:r>
          </a:p>
          <a:p>
            <a:endParaRPr lang="en-US" smtClean="0"/>
          </a:p>
          <a:p>
            <a:r>
              <a:rPr lang="en-US" smtClean="0"/>
              <a:t>Instead, we use a general inference procedure by setting up the problem as a linear programming problem.</a:t>
            </a:r>
          </a:p>
          <a:p>
            <a:endParaRPr lang="en-US" smtClean="0"/>
          </a:p>
          <a:p>
            <a:r>
              <a:rPr lang="en-US" smtClean="0"/>
              <a:t>This is really where our technique allows us to apply powerful information that similar approaches can not.</a:t>
            </a:r>
          </a:p>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algn="r" eaLnBrk="1" hangingPunct="1"/>
            <a:fld id="{51F4DA1A-A421-40A0-BD11-4F97CA179F4E}" type="slidenum">
              <a:rPr lang="en-US" sz="1300">
                <a:latin typeface="Times New Roman" pitchFamily="18" charset="0"/>
              </a:rPr>
              <a:pPr algn="r" eaLnBrk="1" hangingPunct="1"/>
              <a:t>14</a:t>
            </a:fld>
            <a:endParaRPr lang="en-US" sz="1300">
              <a:latin typeface="Times New Roman" pitchFamily="18" charset="0"/>
            </a:endParaRPr>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p:txBody>
          <a:bodyPr/>
          <a:lstStyle/>
          <a:p>
            <a:r>
              <a:rPr lang="en-US" smtClean="0"/>
              <a:t>Here is how we use it to solve our problem.  Assume each line and color here represent all possible arguments and argument types with the grey color means </a:t>
            </a:r>
            <a:r>
              <a:rPr lang="en-US" i="1" smtClean="0"/>
              <a:t>null</a:t>
            </a:r>
            <a:r>
              <a:rPr lang="en-US" smtClean="0"/>
              <a:t> or not actually an argument.  Associated with each line is the score obtained from the argument classifier.</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algn="r" eaLnBrk="1" hangingPunct="1"/>
            <a:fld id="{B3AC39C6-65D3-4B4F-A166-4AA69369BEC9}" type="slidenum">
              <a:rPr lang="en-US" sz="1300">
                <a:latin typeface="Times New Roman" pitchFamily="18" charset="0"/>
              </a:rPr>
              <a:pPr algn="r" eaLnBrk="1" hangingPunct="1"/>
              <a:t>15</a:t>
            </a:fld>
            <a:endParaRPr lang="en-US" sz="1300">
              <a:latin typeface="Times New Roman" pitchFamily="18" charset="0"/>
            </a:endParaRPr>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p:txBody>
          <a:bodyPr/>
          <a:lstStyle/>
          <a:p>
            <a:r>
              <a:rPr lang="en-US" smtClean="0"/>
              <a:t>If we were to let the argument classifier to make the final prediction, we would have this output which violates the non-overlapping constarints.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algn="r" eaLnBrk="1" hangingPunct="1"/>
            <a:fld id="{B8687937-6CC7-4951-9EBF-8AD17BD5080D}" type="slidenum">
              <a:rPr lang="en-US" sz="1300">
                <a:latin typeface="Times New Roman" pitchFamily="18" charset="0"/>
              </a:rPr>
              <a:pPr algn="r" eaLnBrk="1" hangingPunct="1"/>
              <a:t>16</a:t>
            </a:fld>
            <a:endParaRPr lang="en-US" sz="1300">
              <a:latin typeface="Times New Roman" pitchFamily="18" charset="0"/>
            </a:endParaRPr>
          </a:p>
        </p:txBody>
      </p:sp>
      <p:sp>
        <p:nvSpPr>
          <p:cNvPr id="150531" name="Rectangle 2"/>
          <p:cNvSpPr>
            <a:spLocks noGrp="1" noRot="1" noChangeAspect="1" noChangeArrowheads="1" noTextEdit="1"/>
          </p:cNvSpPr>
          <p:nvPr>
            <p:ph type="sldImg"/>
          </p:nvPr>
        </p:nvSpPr>
        <p:spPr>
          <a:ln/>
        </p:spPr>
      </p:sp>
      <p:sp>
        <p:nvSpPr>
          <p:cNvPr id="150532" name="Rectangle 3"/>
          <p:cNvSpPr>
            <a:spLocks noGrp="1" noChangeArrowheads="1"/>
          </p:cNvSpPr>
          <p:nvPr>
            <p:ph type="body" idx="1"/>
          </p:nvPr>
        </p:nvSpPr>
        <p:spPr/>
        <p:txBody>
          <a:bodyPr/>
          <a:lstStyle/>
          <a:p>
            <a:r>
              <a:rPr lang="en-US" smtClean="0"/>
              <a:t>Instead, when we use the ILP inference, it will eliminate bottom argument which is now the assignment that maximizes the linear summation of the scores that also satisfy the non-overlapping constraints.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algn="r" eaLnBrk="1" hangingPunct="1"/>
            <a:fld id="{908C6A51-A3E9-4F80-A3F9-AB8233A01D61}" type="slidenum">
              <a:rPr lang="en-US" sz="1300">
                <a:latin typeface="Times New Roman" pitchFamily="18" charset="0"/>
              </a:rPr>
              <a:pPr algn="r" eaLnBrk="1" hangingPunct="1"/>
              <a:t>17</a:t>
            </a:fld>
            <a:endParaRPr lang="en-US" sz="1300">
              <a:latin typeface="Times New Roman" pitchFamily="18" charset="0"/>
            </a:endParaRPr>
          </a:p>
        </p:txBody>
      </p:sp>
      <p:sp>
        <p:nvSpPr>
          <p:cNvPr id="152579" name="Rectangle 2"/>
          <p:cNvSpPr>
            <a:spLocks noGrp="1" noRot="1" noChangeAspect="1" noChangeArrowheads="1" noTextEdit="1"/>
          </p:cNvSpPr>
          <p:nvPr>
            <p:ph type="sldImg"/>
          </p:nvPr>
        </p:nvSpPr>
        <p:spPr>
          <a:ln/>
        </p:spPr>
      </p:sp>
      <p:sp>
        <p:nvSpPr>
          <p:cNvPr id="152580" name="Rectangle 3"/>
          <p:cNvSpPr>
            <a:spLocks noGrp="1" noChangeArrowheads="1"/>
          </p:cNvSpPr>
          <p:nvPr>
            <p:ph type="body" idx="1"/>
          </p:nvPr>
        </p:nvSpPr>
        <p:spPr>
          <a:xfrm>
            <a:off x="960438" y="3475038"/>
            <a:ext cx="7680325" cy="3290887"/>
          </a:xfrm>
        </p:spPr>
        <p:txBody>
          <a:bodyPr/>
          <a:lstStyle/>
          <a:p>
            <a:pPr eaLnBrk="1" hangingPunct="1"/>
            <a:r>
              <a:rPr lang="en-US" altLang="zh-TW" sz="1000" smtClean="0">
                <a:ea typeface="Arial Unicode MS" pitchFamily="34" charset="-128"/>
                <a:cs typeface="Arial Unicode MS" pitchFamily="34" charset="-128"/>
              </a:rPr>
              <a:t>Animation to show the following 3 constraints step by step</a:t>
            </a:r>
          </a:p>
          <a:p>
            <a:pPr lvl="1" eaLnBrk="1" hangingPunct="1"/>
            <a:r>
              <a:rPr lang="en-US" altLang="zh-TW" smtClean="0">
                <a:ea typeface="Arial Unicode MS" pitchFamily="34" charset="-128"/>
                <a:cs typeface="Arial Unicode MS" pitchFamily="34" charset="-128"/>
              </a:rPr>
              <a:t>Binary constraints</a:t>
            </a:r>
          </a:p>
          <a:p>
            <a:pPr lvl="1" eaLnBrk="1" hangingPunct="1"/>
            <a:r>
              <a:rPr lang="en-US" altLang="zh-TW" smtClean="0">
                <a:ea typeface="Arial Unicode MS" pitchFamily="34" charset="-128"/>
                <a:cs typeface="Arial Unicode MS" pitchFamily="34" charset="-128"/>
              </a:rPr>
              <a:t>Summation = 1 assures that it</a:t>
            </a:r>
            <a:r>
              <a:rPr lang="en-US" altLang="zh-TW" smtClean="0">
                <a:latin typeface="Arial" charset="0"/>
                <a:ea typeface="Arial Unicode MS" pitchFamily="34" charset="-128"/>
                <a:cs typeface="Arial Unicode MS" pitchFamily="34" charset="-128"/>
              </a:rPr>
              <a:t>’</a:t>
            </a:r>
            <a:r>
              <a:rPr lang="en-US" altLang="zh-TW" smtClean="0">
                <a:ea typeface="Arial Unicode MS" pitchFamily="34" charset="-128"/>
                <a:cs typeface="Arial Unicode MS" pitchFamily="34" charset="-128"/>
              </a:rPr>
              <a:t>s assigned only one label</a:t>
            </a:r>
          </a:p>
          <a:p>
            <a:pPr lvl="1" eaLnBrk="1" hangingPunct="1"/>
            <a:r>
              <a:rPr lang="en-US" altLang="zh-TW" smtClean="0">
                <a:ea typeface="Arial Unicode MS" pitchFamily="34" charset="-128"/>
                <a:cs typeface="Arial Unicode MS" pitchFamily="34" charset="-128"/>
              </a:rPr>
              <a:t>Non-overlapping constraints </a:t>
            </a:r>
          </a:p>
          <a:p>
            <a:pPr eaLnBrk="1" hangingPunct="1"/>
            <a:r>
              <a:rPr lang="en-US" altLang="zh-TW" smtClean="0">
                <a:ea typeface="Arial Unicode MS" pitchFamily="34" charset="-128"/>
                <a:cs typeface="Arial Unicode MS" pitchFamily="34" charset="-128"/>
              </a:rPr>
              <a:t>Remember to put a small bar picture</a:t>
            </a:r>
          </a:p>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p:txBody>
          <a:bodyPr/>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84E0E6CF-8C61-4BEF-B963-553332A5863B}" type="slidenum">
              <a:rPr lang="en-US">
                <a:latin typeface="Times New Roman" pitchFamily="18" charset="0"/>
              </a:rPr>
              <a:pPr eaLnBrk="1" hangingPunct="1"/>
              <a:t>27</a:t>
            </a:fld>
            <a:endParaRPr lang="en-US">
              <a:latin typeface="Times New Roman" pitchFamily="18"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p:txBody>
          <a:bodyPr/>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DCA970C7-3E0F-4A7C-B310-A6CB7079666F}" type="slidenum">
              <a:rPr lang="en-US">
                <a:latin typeface="Times New Roman" pitchFamily="18" charset="0"/>
              </a:rPr>
              <a:pPr eaLnBrk="1" hangingPunct="1"/>
              <a:t>28</a:t>
            </a:fld>
            <a:endParaRPr lang="en-US">
              <a:latin typeface="Times New Roman" pitchFamily="18"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p:txBody>
          <a:bodyPr/>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D58C0255-CEBB-4E92-9905-19BC2934EB5F}" type="slidenum">
              <a:rPr lang="en-US">
                <a:latin typeface="Times New Roman" pitchFamily="18" charset="0"/>
              </a:rPr>
              <a:pPr eaLnBrk="1" hangingPunct="1"/>
              <a:t>29</a:t>
            </a:fld>
            <a:endParaRPr lang="en-US">
              <a:latin typeface="Times New Roman" pitchFamily="18"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p:txBody>
          <a:bodyPr/>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0E119D51-3DE7-4954-9B72-A8B5F0F7B970}" type="slidenum">
              <a:rPr lang="en-US">
                <a:latin typeface="Times New Roman" pitchFamily="18" charset="0"/>
              </a:rPr>
              <a:pPr eaLnBrk="1" hangingPunct="1"/>
              <a:t>30</a:t>
            </a:fld>
            <a:endParaRPr lang="en-US">
              <a:latin typeface="Times New Roman" pitchFamily="18" charset="0"/>
            </a:endParaRPr>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p:txBody>
          <a:bodyPr/>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1591C4B3-206A-48FA-957B-78CF8B290C9C}" type="slidenum">
              <a:rPr lang="en-US">
                <a:latin typeface="Times New Roman" pitchFamily="18" charset="0"/>
              </a:rPr>
              <a:pPr eaLnBrk="1" hangingPunct="1"/>
              <a:t>31</a:t>
            </a:fld>
            <a:endParaRPr lang="en-US">
              <a:latin typeface="Times New Roman" pitchFamily="18" charset="0"/>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p:txBody>
          <a:bodyPr/>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B855D616-2903-4851-9E84-CA503DF6659E}" type="slidenum">
              <a:rPr lang="en-US">
                <a:latin typeface="Times New Roman" pitchFamily="18" charset="0"/>
              </a:rPr>
              <a:pPr eaLnBrk="1" hangingPunct="1"/>
              <a:t>32</a:t>
            </a:fld>
            <a:endParaRPr lang="en-US">
              <a:latin typeface="Times New Roman" pitchFamily="18" charset="0"/>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p:txBody>
          <a:bodyPr/>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0E377E26-CB7A-4B16-B30D-5477645CC613}" type="slidenum">
              <a:rPr lang="en-US">
                <a:latin typeface="Times New Roman" pitchFamily="18" charset="0"/>
              </a:rPr>
              <a:pPr eaLnBrk="1" hangingPunct="1"/>
              <a:t>33</a:t>
            </a:fld>
            <a:endParaRPr lang="en-US">
              <a:latin typeface="Times New Roman" pitchFamily="18" charset="0"/>
            </a:endParaRPr>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p:txBody>
          <a:bodyPr/>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116D68D1-F8A1-4FAA-B4CA-C97108E27CEE}" type="slidenum">
              <a:rPr lang="en-US">
                <a:latin typeface="Times New Roman" pitchFamily="18" charset="0"/>
              </a:rPr>
              <a:pPr eaLnBrk="1" hangingPunct="1"/>
              <a:t>34</a:t>
            </a:fld>
            <a:endParaRPr lang="en-US">
              <a:latin typeface="Times New Roman" pitchFamily="18" charset="0"/>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p:txBody>
          <a:bodyPr/>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A90B9A54-DCD4-4E13-926B-D709008D4274}" type="slidenum">
              <a:rPr lang="en-US">
                <a:latin typeface="Times New Roman" pitchFamily="18" charset="0"/>
              </a:rPr>
              <a:pPr eaLnBrk="1" hangingPunct="1"/>
              <a:t>35</a:t>
            </a:fld>
            <a:endParaRPr lang="en-US">
              <a:latin typeface="Times New Roman" pitchFamily="18" charset="0"/>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p:txBody>
          <a:bodyPr/>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F99D58A8-CE46-4BFE-9751-48A457B9F69D}" type="slidenum">
              <a:rPr lang="en-US">
                <a:latin typeface="Times New Roman" pitchFamily="18" charset="0"/>
              </a:rPr>
              <a:pPr eaLnBrk="1" hangingPunct="1"/>
              <a:t>36</a:t>
            </a:fld>
            <a:endParaRPr lang="en-US">
              <a:latin typeface="Times New Roman" pitchFamily="18" charset="0"/>
            </a:endParaRPr>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p:txBody>
          <a:bodyPr/>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EC318EBD-9B00-43D2-918B-8F7032680704}" type="slidenum">
              <a:rPr lang="en-US">
                <a:latin typeface="Times New Roman" pitchFamily="18" charset="0"/>
              </a:rPr>
              <a:pPr eaLnBrk="1" hangingPunct="1"/>
              <a:t>37</a:t>
            </a:fld>
            <a:endParaRPr lang="en-US">
              <a:latin typeface="Times New Roman" pitchFamily="18" charset="0"/>
            </a:endParaRPr>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p:txBody>
          <a:bodyPr/>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F4070EB6-9ACA-42BC-929F-F2728E0931F1}" type="slidenum">
              <a:rPr lang="en-US">
                <a:latin typeface="Times New Roman" pitchFamily="18" charset="0"/>
              </a:rPr>
              <a:pPr eaLnBrk="1" hangingPunct="1"/>
              <a:t>38</a:t>
            </a:fld>
            <a:endParaRPr lang="en-US">
              <a:latin typeface="Times New Roman" pitchFamily="18" charset="0"/>
            </a:endParaRPr>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r>
              <a:rPr lang="en-US" altLang="zh-TW" dirty="0" smtClean="0"/>
              <a:t>Say </a:t>
            </a:r>
            <a:r>
              <a:rPr lang="en-US" altLang="zh-TW" dirty="0" err="1" smtClean="0"/>
              <a:t>Bestlink</a:t>
            </a:r>
            <a:r>
              <a:rPr lang="en-US" altLang="zh-TW" baseline="0" dirty="0" smtClean="0"/>
              <a:t> is </a:t>
            </a:r>
            <a:r>
              <a:rPr lang="en-US" altLang="zh-TW" baseline="0" smtClean="0"/>
              <a:t>totally unimodular </a:t>
            </a:r>
            <a:r>
              <a:rPr lang="en-US" altLang="zh-TW" baseline="0" dirty="0" smtClean="0"/>
              <a:t>so </a:t>
            </a:r>
            <a:r>
              <a:rPr lang="en-US" altLang="zh-TW" baseline="0" smtClean="0"/>
              <a:t>the inference </a:t>
            </a:r>
            <a:r>
              <a:rPr lang="en-US" altLang="zh-TW" baseline="0" dirty="0" smtClean="0"/>
              <a:t>is easy but the all link </a:t>
            </a:r>
            <a:r>
              <a:rPr lang="en-US" altLang="zh-TW" baseline="0" smtClean="0"/>
              <a:t>has transitivity </a:t>
            </a:r>
            <a:r>
              <a:rPr lang="en-US" altLang="zh-TW" baseline="0" dirty="0" smtClean="0"/>
              <a:t>constraints, so it might be harder</a:t>
            </a:r>
            <a:endParaRPr lang="zh-TW" altLang="en-US" dirty="0"/>
          </a:p>
        </p:txBody>
      </p:sp>
      <p:sp>
        <p:nvSpPr>
          <p:cNvPr id="4" name="投影片編號版面配置區 3"/>
          <p:cNvSpPr>
            <a:spLocks noGrp="1"/>
          </p:cNvSpPr>
          <p:nvPr>
            <p:ph type="sldNum" sz="quarter" idx="10"/>
          </p:nvPr>
        </p:nvSpPr>
        <p:spPr/>
        <p:txBody>
          <a:bodyPr/>
          <a:lstStyle/>
          <a:p>
            <a:fld id="{14A192C8-4EB9-4A20-9BF1-A069982117B6}" type="slidenum">
              <a:rPr lang="zh-TW" altLang="en-US" smtClean="0"/>
              <a:pPr/>
              <a:t>43</a:t>
            </a:fld>
            <a:endParaRPr lang="zh-TW"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(x1,x2) = (0,6)  Score: 30</a:t>
            </a:r>
          </a:p>
          <a:p>
            <a:r>
              <a:rPr lang="en-US" dirty="0" smtClean="0"/>
              <a:t>(x1,x2) = (1,5)  Score: 33</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(x1,x2) = (2,4)  Score: 36</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(x1,x2) = (3,3)  Score: 39</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(x1,x2) = (4,2) Not feasible</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(x1,x2) = (4,1)  Score: 37</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(x1,x2) = (5,0)  Score: 40</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p:txBody>
          <a:bodyPr/>
          <a:lstStyle/>
          <a:p>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p:txBody>
          <a:bodyPr/>
          <a:lstStyle/>
          <a:p>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a:t>
            </a:r>
            <a:r>
              <a:rPr lang="en-US" baseline="0" dirty="0" smtClean="0"/>
              <a:t> assume that we have an approach that can automatically associate the events and the time expressions with each other with some temporal relations such as “</a:t>
            </a:r>
            <a:r>
              <a:rPr lang="en-US" baseline="0" dirty="0" err="1" smtClean="0"/>
              <a:t>OccursAt</a:t>
            </a:r>
            <a:r>
              <a:rPr lang="en-US" baseline="0" dirty="0" smtClean="0"/>
              <a:t>” and “</a:t>
            </a:r>
            <a:r>
              <a:rPr lang="en-US" baseline="0" dirty="0" err="1" smtClean="0"/>
              <a:t>OccursAtorAfter</a:t>
            </a:r>
            <a:r>
              <a:rPr lang="en-US" baseline="0" dirty="0" smtClean="0"/>
              <a:t>”, we then can organize the events on a timeline based on their occurrence time.</a:t>
            </a:r>
            <a:endParaRPr lang="en-US" dirty="0"/>
          </a:p>
        </p:txBody>
      </p:sp>
      <p:sp>
        <p:nvSpPr>
          <p:cNvPr id="4" name="Slide Number Placeholder 3"/>
          <p:cNvSpPr>
            <a:spLocks noGrp="1"/>
          </p:cNvSpPr>
          <p:nvPr>
            <p:ph type="sldNum" sz="quarter" idx="10"/>
          </p:nvPr>
        </p:nvSpPr>
        <p:spPr/>
        <p:txBody>
          <a:bodyPr/>
          <a:lstStyle/>
          <a:p>
            <a:fld id="{0CF1BC65-A733-C040-8E79-0578BC195DDC}" type="slidenum">
              <a:rPr lang="en-US" smtClean="0"/>
              <a:pPr/>
              <a:t>48</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7" name="Rectangle 7"/>
          <p:cNvSpPr>
            <a:spLocks noGrp="1" noChangeArrowheads="1"/>
          </p:cNvSpPr>
          <p:nvPr>
            <p:ph type="sldNum" sz="quarter" idx="5"/>
          </p:nvPr>
        </p:nvSpPr>
        <p:spPr>
          <a:noFill/>
          <a:ln>
            <a:miter lim="800000"/>
            <a:headEnd/>
            <a:tailEnd/>
          </a:ln>
        </p:spPr>
        <p:txBody>
          <a:bodyPr/>
          <a:lstStyle/>
          <a:p>
            <a:fld id="{E83753A0-8578-48FC-9752-9F238453E91C}" type="slidenum">
              <a:rPr lang="en-US" smtClean="0">
                <a:latin typeface="Arial" charset="0"/>
              </a:rPr>
              <a:pPr/>
              <a:t>49</a:t>
            </a:fld>
            <a:endParaRPr lang="en-US" smtClean="0">
              <a:latin typeface="Arial" charset="0"/>
            </a:endParaRPr>
          </a:p>
        </p:txBody>
      </p:sp>
      <p:sp>
        <p:nvSpPr>
          <p:cNvPr id="362498" name="Slide Image Placeholder 1"/>
          <p:cNvSpPr>
            <a:spLocks noGrp="1" noRot="1" noChangeAspect="1" noTextEdit="1"/>
          </p:cNvSpPr>
          <p:nvPr>
            <p:ph type="sldImg"/>
          </p:nvPr>
        </p:nvSpPr>
        <p:spPr>
          <a:ln/>
        </p:spPr>
      </p:sp>
      <p:sp>
        <p:nvSpPr>
          <p:cNvPr id="362499" name="Notes Placeholder 2"/>
          <p:cNvSpPr>
            <a:spLocks noGrp="1"/>
          </p:cNvSpPr>
          <p:nvPr>
            <p:ph type="body" idx="1"/>
          </p:nvPr>
        </p:nvSpPr>
        <p:spPr>
          <a:xfrm>
            <a:off x="1279327" y="3474963"/>
            <a:ext cx="7042547" cy="3291114"/>
          </a:xfrm>
          <a:noFill/>
        </p:spPr>
        <p:txBody>
          <a:bodyPr/>
          <a:lstStyle/>
          <a:p>
            <a:pPr eaLnBrk="1" hangingPunct="1"/>
            <a:endParaRPr lang="en-US" smtClean="0">
              <a:latin typeface="Arial" charset="0"/>
              <a:ea typeface="ＭＳ Ｐゴシック" pitchFamily="34" charset="-128"/>
              <a:cs typeface="Arial" charset="0"/>
            </a:endParaRPr>
          </a:p>
        </p:txBody>
      </p:sp>
      <p:sp>
        <p:nvSpPr>
          <p:cNvPr id="362500" name="Slide Number Placeholder 3"/>
          <p:cNvSpPr txBox="1">
            <a:spLocks noGrp="1"/>
          </p:cNvSpPr>
          <p:nvPr/>
        </p:nvSpPr>
        <p:spPr bwMode="auto">
          <a:xfrm>
            <a:off x="5440265" y="6949924"/>
            <a:ext cx="4160936" cy="365276"/>
          </a:xfrm>
          <a:prstGeom prst="rect">
            <a:avLst/>
          </a:prstGeom>
          <a:noFill/>
          <a:ln w="9525">
            <a:noFill/>
            <a:miter lim="800000"/>
            <a:headEnd/>
            <a:tailEnd/>
          </a:ln>
        </p:spPr>
        <p:txBody>
          <a:bodyPr lIns="96661" tIns="48331" rIns="96661" bIns="48331" anchor="b"/>
          <a:lstStyle/>
          <a:p>
            <a:pPr algn="r" defTabSz="966788" eaLnBrk="0" hangingPunct="0"/>
            <a:fld id="{EE112807-084B-4251-8D11-5054552BEE70}" type="slidenum">
              <a:rPr lang="en-US" sz="1300"/>
              <a:pPr algn="r" defTabSz="966788" eaLnBrk="0" hangingPunct="0"/>
              <a:t>49</a:t>
            </a:fld>
            <a:endParaRPr lang="en-US" sz="130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5" name="Rectangle 7"/>
          <p:cNvSpPr>
            <a:spLocks noGrp="1" noChangeArrowheads="1"/>
          </p:cNvSpPr>
          <p:nvPr>
            <p:ph type="sldNum" sz="quarter" idx="5"/>
          </p:nvPr>
        </p:nvSpPr>
        <p:spPr>
          <a:noFill/>
          <a:ln>
            <a:miter lim="800000"/>
            <a:headEnd/>
            <a:tailEnd/>
          </a:ln>
        </p:spPr>
        <p:txBody>
          <a:bodyPr/>
          <a:lstStyle/>
          <a:p>
            <a:fld id="{A3035318-7A46-4E68-AA58-1E414F4C4BE7}" type="slidenum">
              <a:rPr lang="en-US" smtClean="0">
                <a:latin typeface="Arial" charset="0"/>
              </a:rPr>
              <a:pPr/>
              <a:t>50</a:t>
            </a:fld>
            <a:endParaRPr lang="en-US" smtClean="0">
              <a:latin typeface="Arial" charset="0"/>
            </a:endParaRPr>
          </a:p>
        </p:txBody>
      </p:sp>
      <p:sp>
        <p:nvSpPr>
          <p:cNvPr id="364546" name="Slide Image Placeholder 1"/>
          <p:cNvSpPr>
            <a:spLocks noGrp="1" noRot="1" noChangeAspect="1" noTextEdit="1"/>
          </p:cNvSpPr>
          <p:nvPr>
            <p:ph type="sldImg"/>
          </p:nvPr>
        </p:nvSpPr>
        <p:spPr>
          <a:ln/>
        </p:spPr>
      </p:sp>
      <p:sp>
        <p:nvSpPr>
          <p:cNvPr id="364547" name="Notes Placeholder 2"/>
          <p:cNvSpPr>
            <a:spLocks noGrp="1"/>
          </p:cNvSpPr>
          <p:nvPr>
            <p:ph type="body" idx="1"/>
          </p:nvPr>
        </p:nvSpPr>
        <p:spPr>
          <a:xfrm>
            <a:off x="1279327" y="3474963"/>
            <a:ext cx="7042547" cy="3291114"/>
          </a:xfrm>
          <a:noFill/>
        </p:spPr>
        <p:txBody>
          <a:bodyPr/>
          <a:lstStyle/>
          <a:p>
            <a:pPr eaLnBrk="1" hangingPunct="1"/>
            <a:endParaRPr lang="en-US" smtClean="0">
              <a:latin typeface="Arial" charset="0"/>
              <a:ea typeface="ＭＳ Ｐゴシック" pitchFamily="34" charset="-128"/>
              <a:cs typeface="Arial" charset="0"/>
            </a:endParaRPr>
          </a:p>
        </p:txBody>
      </p:sp>
      <p:sp>
        <p:nvSpPr>
          <p:cNvPr id="364548" name="Slide Number Placeholder 3"/>
          <p:cNvSpPr txBox="1">
            <a:spLocks noGrp="1"/>
          </p:cNvSpPr>
          <p:nvPr/>
        </p:nvSpPr>
        <p:spPr bwMode="auto">
          <a:xfrm>
            <a:off x="5440265" y="6949924"/>
            <a:ext cx="4160936" cy="365276"/>
          </a:xfrm>
          <a:prstGeom prst="rect">
            <a:avLst/>
          </a:prstGeom>
          <a:noFill/>
          <a:ln w="9525">
            <a:noFill/>
            <a:miter lim="800000"/>
            <a:headEnd/>
            <a:tailEnd/>
          </a:ln>
        </p:spPr>
        <p:txBody>
          <a:bodyPr lIns="96661" tIns="48331" rIns="96661" bIns="48331" anchor="b"/>
          <a:lstStyle/>
          <a:p>
            <a:pPr algn="r" defTabSz="966788" eaLnBrk="0" hangingPunct="0"/>
            <a:fld id="{4EC9DB58-C1B4-4212-A903-549D1A2D1C93}" type="slidenum">
              <a:rPr lang="en-US" sz="1300"/>
              <a:pPr algn="r" defTabSz="966788" eaLnBrk="0" hangingPunct="0"/>
              <a:t>50</a:t>
            </a:fld>
            <a:endParaRPr lang="en-US" sz="130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3" name="Rectangle 7"/>
          <p:cNvSpPr>
            <a:spLocks noGrp="1" noChangeArrowheads="1"/>
          </p:cNvSpPr>
          <p:nvPr>
            <p:ph type="sldNum" sz="quarter" idx="5"/>
          </p:nvPr>
        </p:nvSpPr>
        <p:spPr>
          <a:noFill/>
          <a:ln>
            <a:miter lim="800000"/>
            <a:headEnd/>
            <a:tailEnd/>
          </a:ln>
        </p:spPr>
        <p:txBody>
          <a:bodyPr/>
          <a:lstStyle/>
          <a:p>
            <a:fld id="{C7F378CA-1F52-455E-A558-5F2498B8217D}" type="slidenum">
              <a:rPr lang="en-US" smtClean="0">
                <a:latin typeface="Arial" charset="0"/>
              </a:rPr>
              <a:pPr/>
              <a:t>51</a:t>
            </a:fld>
            <a:endParaRPr lang="en-US" smtClean="0">
              <a:latin typeface="Arial" charset="0"/>
            </a:endParaRPr>
          </a:p>
        </p:txBody>
      </p:sp>
      <p:sp>
        <p:nvSpPr>
          <p:cNvPr id="366594" name="Slide Image Placeholder 1"/>
          <p:cNvSpPr>
            <a:spLocks noGrp="1" noRot="1" noChangeAspect="1" noTextEdit="1"/>
          </p:cNvSpPr>
          <p:nvPr>
            <p:ph type="sldImg"/>
          </p:nvPr>
        </p:nvSpPr>
        <p:spPr>
          <a:ln/>
        </p:spPr>
      </p:sp>
      <p:sp>
        <p:nvSpPr>
          <p:cNvPr id="366595" name="Notes Placeholder 2"/>
          <p:cNvSpPr>
            <a:spLocks noGrp="1"/>
          </p:cNvSpPr>
          <p:nvPr>
            <p:ph type="body" idx="1"/>
          </p:nvPr>
        </p:nvSpPr>
        <p:spPr>
          <a:xfrm>
            <a:off x="1279327" y="3474963"/>
            <a:ext cx="7042547" cy="3291114"/>
          </a:xfrm>
          <a:noFill/>
        </p:spPr>
        <p:txBody>
          <a:bodyPr/>
          <a:lstStyle/>
          <a:p>
            <a:pPr eaLnBrk="1" hangingPunct="1"/>
            <a:r>
              <a:rPr lang="en-US" smtClean="0">
                <a:latin typeface="Arial" charset="0"/>
                <a:ea typeface="ＭＳ Ｐゴシック" pitchFamily="34" charset="-128"/>
                <a:cs typeface="Arial" charset="0"/>
              </a:rPr>
              <a:t>From this text, we can extract at least 5 events, including Attack, Kill, Injuring, Bombing and Arrest events. Each event is associated with an event trigger and a list of arguments. For example the Attack event is evoked by the </a:t>
            </a:r>
            <a:r>
              <a:rPr lang="ja-JP" altLang="en-US" smtClean="0">
                <a:latin typeface="Arial" charset="0"/>
                <a:ea typeface="ＭＳ Ｐゴシック" pitchFamily="34" charset="-128"/>
                <a:cs typeface="Arial" charset="0"/>
              </a:rPr>
              <a:t>“</a:t>
            </a:r>
            <a:r>
              <a:rPr lang="en-US" altLang="ja-JP" smtClean="0">
                <a:latin typeface="Arial" charset="0"/>
                <a:ea typeface="ＭＳ Ｐゴシック" pitchFamily="34" charset="-128"/>
                <a:cs typeface="Arial" charset="0"/>
              </a:rPr>
              <a:t>attacked</a:t>
            </a:r>
            <a:r>
              <a:rPr lang="ja-JP" altLang="en-US" smtClean="0">
                <a:latin typeface="Arial" charset="0"/>
                <a:ea typeface="ＭＳ Ｐゴシック" pitchFamily="34" charset="-128"/>
                <a:cs typeface="Arial" charset="0"/>
              </a:rPr>
              <a:t>”</a:t>
            </a:r>
            <a:r>
              <a:rPr lang="en-US" altLang="ja-JP" smtClean="0">
                <a:latin typeface="Arial" charset="0"/>
                <a:ea typeface="ＭＳ Ｐゴシック" pitchFamily="34" charset="-128"/>
                <a:cs typeface="Arial" charset="0"/>
              </a:rPr>
              <a:t> trigger and it takes some arguments including </a:t>
            </a:r>
            <a:r>
              <a:rPr lang="ja-JP" altLang="en-US" smtClean="0">
                <a:latin typeface="Arial" charset="0"/>
                <a:ea typeface="ＭＳ Ｐゴシック" pitchFamily="34" charset="-128"/>
                <a:cs typeface="Arial" charset="0"/>
              </a:rPr>
              <a:t>“</a:t>
            </a:r>
            <a:r>
              <a:rPr lang="en-US" altLang="ja-JP" smtClean="0">
                <a:latin typeface="Arial" charset="0"/>
                <a:ea typeface="ＭＳ Ｐゴシック" pitchFamily="34" charset="-128"/>
                <a:cs typeface="Arial" charset="0"/>
              </a:rPr>
              <a:t>Iraqi insurgents</a:t>
            </a:r>
            <a:r>
              <a:rPr lang="ja-JP" altLang="en-US" smtClean="0">
                <a:latin typeface="Arial" charset="0"/>
                <a:ea typeface="ＭＳ Ｐゴシック" pitchFamily="34" charset="-128"/>
                <a:cs typeface="Arial" charset="0"/>
              </a:rPr>
              <a:t>”</a:t>
            </a:r>
            <a:r>
              <a:rPr lang="en-US" altLang="ja-JP" smtClean="0">
                <a:latin typeface="Arial" charset="0"/>
                <a:ea typeface="ＭＳ Ｐゴシック" pitchFamily="34" charset="-128"/>
                <a:cs typeface="Arial" charset="0"/>
              </a:rPr>
              <a:t>, </a:t>
            </a:r>
            <a:r>
              <a:rPr lang="ja-JP" altLang="en-US" smtClean="0">
                <a:latin typeface="Arial" charset="0"/>
                <a:ea typeface="ＭＳ Ｐゴシック" pitchFamily="34" charset="-128"/>
                <a:cs typeface="Arial" charset="0"/>
              </a:rPr>
              <a:t>“</a:t>
            </a:r>
            <a:r>
              <a:rPr lang="en-US" altLang="ja-JP" smtClean="0">
                <a:latin typeface="Arial" charset="0"/>
                <a:ea typeface="ＭＳ Ｐゴシック" pitchFamily="34" charset="-128"/>
                <a:cs typeface="Arial" charset="0"/>
              </a:rPr>
              <a:t>police station</a:t>
            </a:r>
            <a:r>
              <a:rPr lang="ja-JP" altLang="en-US" smtClean="0">
                <a:latin typeface="Arial" charset="0"/>
                <a:ea typeface="ＭＳ Ｐゴシック" pitchFamily="34" charset="-128"/>
                <a:cs typeface="Arial" charset="0"/>
              </a:rPr>
              <a:t>”</a:t>
            </a:r>
            <a:r>
              <a:rPr lang="en-US" altLang="ja-JP" smtClean="0">
                <a:latin typeface="Arial" charset="0"/>
                <a:ea typeface="ＭＳ Ｐゴシック" pitchFamily="34" charset="-128"/>
                <a:cs typeface="Arial" charset="0"/>
              </a:rPr>
              <a:t>, and </a:t>
            </a:r>
            <a:r>
              <a:rPr lang="ja-JP" altLang="en-US" smtClean="0">
                <a:latin typeface="Arial" charset="0"/>
                <a:ea typeface="ＭＳ Ｐゴシック" pitchFamily="34" charset="-128"/>
                <a:cs typeface="Arial" charset="0"/>
              </a:rPr>
              <a:t>“</a:t>
            </a:r>
            <a:r>
              <a:rPr lang="en-US" altLang="ja-JP" smtClean="0">
                <a:latin typeface="Arial" charset="0"/>
                <a:ea typeface="ＭＳ Ｐゴシック" pitchFamily="34" charset="-128"/>
                <a:cs typeface="Arial" charset="0"/>
              </a:rPr>
              <a:t>Tal Afar</a:t>
            </a:r>
            <a:r>
              <a:rPr lang="ja-JP" altLang="en-US" smtClean="0">
                <a:latin typeface="Arial" charset="0"/>
                <a:ea typeface="ＭＳ Ｐゴシック" pitchFamily="34" charset="-128"/>
                <a:cs typeface="Arial" charset="0"/>
              </a:rPr>
              <a:t>”</a:t>
            </a:r>
            <a:r>
              <a:rPr lang="en-US" altLang="ja-JP" smtClean="0">
                <a:latin typeface="Arial" charset="0"/>
                <a:ea typeface="ＭＳ Ｐゴシック" pitchFamily="34" charset="-128"/>
                <a:cs typeface="Arial" charset="0"/>
              </a:rPr>
              <a:t>.</a:t>
            </a:r>
          </a:p>
          <a:p>
            <a:pPr eaLnBrk="1" hangingPunct="1"/>
            <a:endParaRPr lang="en-US" smtClean="0">
              <a:latin typeface="Arial" charset="0"/>
              <a:ea typeface="ＭＳ Ｐゴシック" pitchFamily="34" charset="-128"/>
              <a:cs typeface="Arial" charset="0"/>
            </a:endParaRPr>
          </a:p>
        </p:txBody>
      </p:sp>
      <p:sp>
        <p:nvSpPr>
          <p:cNvPr id="366596" name="Slide Number Placeholder 3"/>
          <p:cNvSpPr txBox="1">
            <a:spLocks noGrp="1"/>
          </p:cNvSpPr>
          <p:nvPr/>
        </p:nvSpPr>
        <p:spPr bwMode="auto">
          <a:xfrm>
            <a:off x="5440265" y="6949924"/>
            <a:ext cx="4160936" cy="365276"/>
          </a:xfrm>
          <a:prstGeom prst="rect">
            <a:avLst/>
          </a:prstGeom>
          <a:noFill/>
          <a:ln w="9525">
            <a:noFill/>
            <a:miter lim="800000"/>
            <a:headEnd/>
            <a:tailEnd/>
          </a:ln>
        </p:spPr>
        <p:txBody>
          <a:bodyPr lIns="96661" tIns="48331" rIns="96661" bIns="48331" anchor="b"/>
          <a:lstStyle/>
          <a:p>
            <a:pPr algn="r" defTabSz="966788" eaLnBrk="0" hangingPunct="0"/>
            <a:fld id="{3E81EF91-5044-4868-989A-E392726D949B}" type="slidenum">
              <a:rPr lang="en-US" sz="1300"/>
              <a:pPr algn="r" defTabSz="966788" eaLnBrk="0" hangingPunct="0"/>
              <a:t>51</a:t>
            </a:fld>
            <a:endParaRPr lang="en-US" sz="130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1" name="Rectangle 7"/>
          <p:cNvSpPr>
            <a:spLocks noGrp="1" noChangeArrowheads="1"/>
          </p:cNvSpPr>
          <p:nvPr>
            <p:ph type="sldNum" sz="quarter" idx="5"/>
          </p:nvPr>
        </p:nvSpPr>
        <p:spPr>
          <a:noFill/>
          <a:ln>
            <a:miter lim="800000"/>
            <a:headEnd/>
            <a:tailEnd/>
          </a:ln>
        </p:spPr>
        <p:txBody>
          <a:bodyPr/>
          <a:lstStyle/>
          <a:p>
            <a:fld id="{81911007-E142-4C5E-A53B-6D47D9B44A8A}" type="slidenum">
              <a:rPr lang="en-US" smtClean="0">
                <a:latin typeface="Arial" charset="0"/>
              </a:rPr>
              <a:pPr/>
              <a:t>52</a:t>
            </a:fld>
            <a:endParaRPr lang="en-US" smtClean="0">
              <a:latin typeface="Arial" charset="0"/>
            </a:endParaRPr>
          </a:p>
        </p:txBody>
      </p:sp>
      <p:sp>
        <p:nvSpPr>
          <p:cNvPr id="368642" name="Slide Image Placeholder 1"/>
          <p:cNvSpPr>
            <a:spLocks noGrp="1" noRot="1" noChangeAspect="1" noTextEdit="1"/>
          </p:cNvSpPr>
          <p:nvPr>
            <p:ph type="sldImg"/>
          </p:nvPr>
        </p:nvSpPr>
        <p:spPr>
          <a:ln/>
        </p:spPr>
      </p:sp>
      <p:sp>
        <p:nvSpPr>
          <p:cNvPr id="368643" name="Notes Placeholder 2"/>
          <p:cNvSpPr>
            <a:spLocks noGrp="1"/>
          </p:cNvSpPr>
          <p:nvPr>
            <p:ph type="body" idx="1"/>
          </p:nvPr>
        </p:nvSpPr>
        <p:spPr>
          <a:xfrm>
            <a:off x="1279327" y="3474963"/>
            <a:ext cx="7042547" cy="3291114"/>
          </a:xfrm>
          <a:noFill/>
        </p:spPr>
        <p:txBody>
          <a:bodyPr/>
          <a:lstStyle/>
          <a:p>
            <a:pPr eaLnBrk="1" hangingPunct="1"/>
            <a:r>
              <a:rPr lang="en-US" smtClean="0">
                <a:latin typeface="Arial" charset="0"/>
                <a:ea typeface="ＭＳ Ｐゴシック" pitchFamily="34" charset="-128"/>
                <a:cs typeface="Arial" charset="0"/>
              </a:rPr>
              <a:t>Furthermore, we can also extract several temporal phrases from the text, such as Tuesday, three days earlier, now and next week. In addition, the document publishing date is also another piece of temporal information. We can also normalize the temporal expressions to some intervals.</a:t>
            </a:r>
          </a:p>
        </p:txBody>
      </p:sp>
      <p:sp>
        <p:nvSpPr>
          <p:cNvPr id="368644" name="Slide Number Placeholder 3"/>
          <p:cNvSpPr txBox="1">
            <a:spLocks noGrp="1"/>
          </p:cNvSpPr>
          <p:nvPr/>
        </p:nvSpPr>
        <p:spPr bwMode="auto">
          <a:xfrm>
            <a:off x="5440265" y="6949924"/>
            <a:ext cx="4160936" cy="365276"/>
          </a:xfrm>
          <a:prstGeom prst="rect">
            <a:avLst/>
          </a:prstGeom>
          <a:noFill/>
          <a:ln w="9525">
            <a:noFill/>
            <a:miter lim="800000"/>
            <a:headEnd/>
            <a:tailEnd/>
          </a:ln>
        </p:spPr>
        <p:txBody>
          <a:bodyPr lIns="96661" tIns="48331" rIns="96661" bIns="48331" anchor="b"/>
          <a:lstStyle/>
          <a:p>
            <a:pPr algn="r" defTabSz="966788" eaLnBrk="0" hangingPunct="0"/>
            <a:fld id="{EDBD12BD-198C-43C7-B1B9-5604353B54A1}" type="slidenum">
              <a:rPr lang="en-US" sz="1300"/>
              <a:pPr algn="r" defTabSz="966788" eaLnBrk="0" hangingPunct="0"/>
              <a:t>52</a:t>
            </a:fld>
            <a:endParaRPr lang="en-US" sz="130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89" name="Rectangle 7"/>
          <p:cNvSpPr>
            <a:spLocks noGrp="1" noChangeArrowheads="1"/>
          </p:cNvSpPr>
          <p:nvPr>
            <p:ph type="sldNum" sz="quarter" idx="5"/>
          </p:nvPr>
        </p:nvSpPr>
        <p:spPr>
          <a:noFill/>
          <a:ln>
            <a:miter lim="800000"/>
            <a:headEnd/>
            <a:tailEnd/>
          </a:ln>
        </p:spPr>
        <p:txBody>
          <a:bodyPr/>
          <a:lstStyle/>
          <a:p>
            <a:fld id="{BFAF050F-4C17-4134-8F29-74C82082F074}" type="slidenum">
              <a:rPr lang="en-US" smtClean="0">
                <a:latin typeface="Arial" charset="0"/>
              </a:rPr>
              <a:pPr/>
              <a:t>53</a:t>
            </a:fld>
            <a:endParaRPr lang="en-US" smtClean="0">
              <a:latin typeface="Arial" charset="0"/>
            </a:endParaRPr>
          </a:p>
        </p:txBody>
      </p:sp>
      <p:sp>
        <p:nvSpPr>
          <p:cNvPr id="370690" name="Slide Image Placeholder 1"/>
          <p:cNvSpPr>
            <a:spLocks noGrp="1" noRot="1" noChangeAspect="1" noTextEdit="1"/>
          </p:cNvSpPr>
          <p:nvPr>
            <p:ph type="sldImg"/>
          </p:nvPr>
        </p:nvSpPr>
        <p:spPr>
          <a:ln/>
        </p:spPr>
      </p:sp>
      <p:sp>
        <p:nvSpPr>
          <p:cNvPr id="370691" name="Notes Placeholder 2"/>
          <p:cNvSpPr>
            <a:spLocks noGrp="1"/>
          </p:cNvSpPr>
          <p:nvPr>
            <p:ph type="body" idx="1"/>
          </p:nvPr>
        </p:nvSpPr>
        <p:spPr>
          <a:xfrm>
            <a:off x="1279327" y="3474963"/>
            <a:ext cx="7042547" cy="3291114"/>
          </a:xfrm>
          <a:noFill/>
        </p:spPr>
        <p:txBody>
          <a:bodyPr/>
          <a:lstStyle/>
          <a:p>
            <a:pPr eaLnBrk="1" hangingPunct="1"/>
            <a:r>
              <a:rPr lang="en-US" smtClean="0">
                <a:latin typeface="Arial" charset="0"/>
                <a:ea typeface="ＭＳ Ｐゴシック" pitchFamily="34" charset="-128"/>
                <a:cs typeface="Arial" charset="0"/>
              </a:rPr>
              <a:t>We propose an interval-based representation. In our representation, each temporal expression is normalized to an absolute interval and put on a universal timeline. Each event is associated with an interval and have partial orders with some other event on the timeline. For example, event e1, e2 and e3 are map the to same interval I2, but e1 happends before e2 and e3, while e2 and e3 overlap with each other.</a:t>
            </a:r>
          </a:p>
          <a:p>
            <a:pPr eaLnBrk="1" hangingPunct="1"/>
            <a:r>
              <a:rPr lang="en-US" smtClean="0">
                <a:latin typeface="Arial" charset="0"/>
                <a:ea typeface="ＭＳ Ｐゴシック" pitchFamily="34" charset="-128"/>
                <a:cs typeface="Arial" charset="0"/>
              </a:rPr>
              <a:t>Our interval-based representation allows us to construct absolute timeline of events, so it</a:t>
            </a:r>
            <a:r>
              <a:rPr lang="ja-JP" altLang="en-US" smtClean="0">
                <a:latin typeface="Arial" charset="0"/>
                <a:ea typeface="ＭＳ Ｐゴシック" pitchFamily="34" charset="-128"/>
                <a:cs typeface="Arial" charset="0"/>
              </a:rPr>
              <a:t>’</a:t>
            </a:r>
            <a:r>
              <a:rPr lang="en-US" altLang="ja-JP" smtClean="0">
                <a:latin typeface="Arial" charset="0"/>
                <a:ea typeface="ＭＳ Ｐゴシック" pitchFamily="34" charset="-128"/>
                <a:cs typeface="Arial" charset="0"/>
              </a:rPr>
              <a:t>s easy to construct timeline of events across document. Also, our representation produces concise inference model.</a:t>
            </a:r>
            <a:endParaRPr lang="en-US" smtClean="0">
              <a:latin typeface="Arial" charset="0"/>
              <a:ea typeface="ＭＳ Ｐゴシック" pitchFamily="34" charset="-128"/>
              <a:cs typeface="Arial" charset="0"/>
            </a:endParaRPr>
          </a:p>
        </p:txBody>
      </p:sp>
      <p:sp>
        <p:nvSpPr>
          <p:cNvPr id="370692" name="Slide Number Placeholder 3"/>
          <p:cNvSpPr txBox="1">
            <a:spLocks noGrp="1"/>
          </p:cNvSpPr>
          <p:nvPr/>
        </p:nvSpPr>
        <p:spPr bwMode="auto">
          <a:xfrm>
            <a:off x="5440265" y="6949924"/>
            <a:ext cx="4160936" cy="365276"/>
          </a:xfrm>
          <a:prstGeom prst="rect">
            <a:avLst/>
          </a:prstGeom>
          <a:noFill/>
          <a:ln w="9525">
            <a:noFill/>
            <a:miter lim="800000"/>
            <a:headEnd/>
            <a:tailEnd/>
          </a:ln>
        </p:spPr>
        <p:txBody>
          <a:bodyPr lIns="96661" tIns="48331" rIns="96661" bIns="48331" anchor="b"/>
          <a:lstStyle/>
          <a:p>
            <a:pPr algn="r" defTabSz="966788" eaLnBrk="0" hangingPunct="0"/>
            <a:fld id="{6DFB78D1-220A-4E66-BD13-72C4D8956576}" type="slidenum">
              <a:rPr lang="en-US" sz="1300"/>
              <a:pPr algn="r" defTabSz="966788" eaLnBrk="0" hangingPunct="0"/>
              <a:t>53</a:t>
            </a:fld>
            <a:endParaRPr lang="en-US" sz="130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7" name="Rectangle 7"/>
          <p:cNvSpPr>
            <a:spLocks noGrp="1" noChangeArrowheads="1"/>
          </p:cNvSpPr>
          <p:nvPr>
            <p:ph type="sldNum" sz="quarter" idx="5"/>
          </p:nvPr>
        </p:nvSpPr>
        <p:spPr>
          <a:noFill/>
          <a:ln>
            <a:miter lim="800000"/>
            <a:headEnd/>
            <a:tailEnd/>
          </a:ln>
        </p:spPr>
        <p:txBody>
          <a:bodyPr/>
          <a:lstStyle/>
          <a:p>
            <a:fld id="{A764D66B-4159-4A7B-8EDB-8530EEB95A02}" type="slidenum">
              <a:rPr lang="en-US" smtClean="0">
                <a:latin typeface="Arial" charset="0"/>
              </a:rPr>
              <a:pPr/>
              <a:t>54</a:t>
            </a:fld>
            <a:endParaRPr lang="en-US" smtClean="0">
              <a:latin typeface="Arial" charset="0"/>
            </a:endParaRPr>
          </a:p>
        </p:txBody>
      </p:sp>
      <p:sp>
        <p:nvSpPr>
          <p:cNvPr id="372738" name="Slide Image Placeholder 1"/>
          <p:cNvSpPr>
            <a:spLocks noGrp="1" noRot="1" noChangeAspect="1" noTextEdit="1"/>
          </p:cNvSpPr>
          <p:nvPr>
            <p:ph type="sldImg"/>
          </p:nvPr>
        </p:nvSpPr>
        <p:spPr>
          <a:ln/>
        </p:spPr>
      </p:sp>
      <p:sp>
        <p:nvSpPr>
          <p:cNvPr id="372739" name="Notes Placeholder 2"/>
          <p:cNvSpPr>
            <a:spLocks noGrp="1"/>
          </p:cNvSpPr>
          <p:nvPr>
            <p:ph type="body" idx="1"/>
          </p:nvPr>
        </p:nvSpPr>
        <p:spPr>
          <a:xfrm>
            <a:off x="1279327" y="3474963"/>
            <a:ext cx="7042547" cy="3291114"/>
          </a:xfrm>
          <a:noFill/>
        </p:spPr>
        <p:txBody>
          <a:bodyPr/>
          <a:lstStyle/>
          <a:p>
            <a:pPr eaLnBrk="1" hangingPunct="1"/>
            <a:r>
              <a:rPr lang="en-US" smtClean="0">
                <a:latin typeface="Arial" charset="0"/>
                <a:ea typeface="ＭＳ Ｐゴシック" pitchFamily="34" charset="-128"/>
                <a:cs typeface="Arial" charset="0"/>
              </a:rPr>
              <a:t>In this work, based on the interval-based representation, we propose a document temporal structure, where events are associated with their corresponding intervals and events hold partial order temporal relations among them.</a:t>
            </a:r>
          </a:p>
        </p:txBody>
      </p:sp>
      <p:sp>
        <p:nvSpPr>
          <p:cNvPr id="372740" name="Slide Number Placeholder 3"/>
          <p:cNvSpPr txBox="1">
            <a:spLocks noGrp="1"/>
          </p:cNvSpPr>
          <p:nvPr/>
        </p:nvSpPr>
        <p:spPr bwMode="auto">
          <a:xfrm>
            <a:off x="5440265" y="6949924"/>
            <a:ext cx="4160936" cy="365276"/>
          </a:xfrm>
          <a:prstGeom prst="rect">
            <a:avLst/>
          </a:prstGeom>
          <a:noFill/>
          <a:ln w="9525">
            <a:noFill/>
            <a:miter lim="800000"/>
            <a:headEnd/>
            <a:tailEnd/>
          </a:ln>
        </p:spPr>
        <p:txBody>
          <a:bodyPr lIns="96661" tIns="48331" rIns="96661" bIns="48331" anchor="b"/>
          <a:lstStyle/>
          <a:p>
            <a:pPr algn="r" defTabSz="966788" eaLnBrk="0" hangingPunct="0"/>
            <a:fld id="{B3939076-3607-4842-B040-76FBE1B913EF}" type="slidenum">
              <a:rPr lang="en-US" sz="1300"/>
              <a:pPr algn="r" defTabSz="966788" eaLnBrk="0" hangingPunct="0"/>
              <a:t>54</a:t>
            </a:fld>
            <a:endParaRPr lang="en-US" sz="13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p:txBody>
          <a:bodyPr/>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955CFAEA-4131-4B62-9E12-FE826891EEA8}" type="slidenum">
              <a:rPr lang="en-US">
                <a:latin typeface="Times New Roman" pitchFamily="18" charset="0"/>
              </a:rPr>
              <a:pPr eaLnBrk="1" hangingPunct="1"/>
              <a:t>7</a:t>
            </a:fld>
            <a:endParaRPr lang="en-US">
              <a:latin typeface="Times New Roman" pitchFamily="18" charset="0"/>
            </a:endParaRPr>
          </a:p>
        </p:txBody>
      </p:sp>
      <p:sp>
        <p:nvSpPr>
          <p:cNvPr id="84995" name="Rectangle 2"/>
          <p:cNvSpPr>
            <a:spLocks noGrp="1" noRot="1" noChangeAspect="1" noChangeArrowheads="1" noTextEdit="1"/>
          </p:cNvSpPr>
          <p:nvPr>
            <p:ph type="sldImg"/>
          </p:nvPr>
        </p:nvSpPr>
        <p:spPr>
          <a:xfrm>
            <a:off x="2925763" y="541338"/>
            <a:ext cx="3687762" cy="2765425"/>
          </a:xfrm>
          <a:ln/>
        </p:spPr>
      </p:sp>
      <p:sp>
        <p:nvSpPr>
          <p:cNvPr id="84996" name="Rectangle 3"/>
          <p:cNvSpPr>
            <a:spLocks noGrp="1" noChangeArrowheads="1"/>
          </p:cNvSpPr>
          <p:nvPr>
            <p:ph type="body" idx="1"/>
          </p:nvPr>
        </p:nvSpPr>
        <p:spPr>
          <a:xfrm>
            <a:off x="1258888" y="3487738"/>
            <a:ext cx="7015162" cy="3306762"/>
          </a:xfrm>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7" name="Rectangle 7"/>
          <p:cNvSpPr>
            <a:spLocks noGrp="1" noChangeArrowheads="1"/>
          </p:cNvSpPr>
          <p:nvPr>
            <p:ph type="sldNum" sz="quarter" idx="5"/>
          </p:nvPr>
        </p:nvSpPr>
        <p:spPr>
          <a:noFill/>
          <a:ln>
            <a:miter lim="800000"/>
            <a:headEnd/>
            <a:tailEnd/>
          </a:ln>
        </p:spPr>
        <p:txBody>
          <a:bodyPr/>
          <a:lstStyle/>
          <a:p>
            <a:fld id="{1E273B2F-5F10-41F5-BB53-277124B61312}" type="slidenum">
              <a:rPr lang="en-US" smtClean="0">
                <a:latin typeface="Arial" charset="0"/>
              </a:rPr>
              <a:pPr/>
              <a:t>57</a:t>
            </a:fld>
            <a:endParaRPr lang="en-US" smtClean="0">
              <a:latin typeface="Arial" charset="0"/>
            </a:endParaRPr>
          </a:p>
        </p:txBody>
      </p:sp>
      <p:sp>
        <p:nvSpPr>
          <p:cNvPr id="377858" name="Slide Image Placeholder 1"/>
          <p:cNvSpPr>
            <a:spLocks noGrp="1" noRot="1" noChangeAspect="1" noTextEdit="1"/>
          </p:cNvSpPr>
          <p:nvPr>
            <p:ph type="sldImg"/>
          </p:nvPr>
        </p:nvSpPr>
        <p:spPr>
          <a:ln/>
        </p:spPr>
      </p:sp>
      <p:sp>
        <p:nvSpPr>
          <p:cNvPr id="377859" name="Notes Placeholder 2"/>
          <p:cNvSpPr>
            <a:spLocks noGrp="1"/>
          </p:cNvSpPr>
          <p:nvPr>
            <p:ph type="body" idx="1"/>
          </p:nvPr>
        </p:nvSpPr>
        <p:spPr>
          <a:xfrm>
            <a:off x="1279327" y="3474963"/>
            <a:ext cx="7042547" cy="3291114"/>
          </a:xfrm>
          <a:noFill/>
        </p:spPr>
        <p:txBody>
          <a:bodyPr/>
          <a:lstStyle/>
          <a:p>
            <a:pPr eaLnBrk="1" hangingPunct="1"/>
            <a:r>
              <a:rPr lang="en-US" smtClean="0">
                <a:latin typeface="Arial" charset="0"/>
                <a:ea typeface="ＭＳ Ｐゴシック" pitchFamily="34" charset="-128"/>
                <a:cs typeface="Arial" charset="0"/>
              </a:rPr>
              <a:t>To construct a document temporal structure for a document, we build a joint timeline model which consists of 2 local classifiers. The first one is the Event-Time or E-T classifier. This classifier associates an event to its corresponding interval. And the second classifier is the Event-Event classifier which identifies the temporal relation between any two events. In this work, we focus on 4 temporal relations including before, after, overlap and no relation.</a:t>
            </a:r>
          </a:p>
        </p:txBody>
      </p:sp>
      <p:sp>
        <p:nvSpPr>
          <p:cNvPr id="377860" name="Slide Number Placeholder 3"/>
          <p:cNvSpPr txBox="1">
            <a:spLocks noGrp="1"/>
          </p:cNvSpPr>
          <p:nvPr/>
        </p:nvSpPr>
        <p:spPr bwMode="auto">
          <a:xfrm>
            <a:off x="5440265" y="6949924"/>
            <a:ext cx="4160936" cy="365276"/>
          </a:xfrm>
          <a:prstGeom prst="rect">
            <a:avLst/>
          </a:prstGeom>
          <a:noFill/>
          <a:ln w="9525">
            <a:noFill/>
            <a:miter lim="800000"/>
            <a:headEnd/>
            <a:tailEnd/>
          </a:ln>
        </p:spPr>
        <p:txBody>
          <a:bodyPr lIns="96661" tIns="48331" rIns="96661" bIns="48331" anchor="b"/>
          <a:lstStyle/>
          <a:p>
            <a:pPr algn="r" defTabSz="966788" eaLnBrk="0" hangingPunct="0"/>
            <a:fld id="{CFC7AF0E-D800-477A-BADB-6F140B1FC5D0}" type="slidenum">
              <a:rPr lang="en-US" sz="1300"/>
              <a:pPr algn="r" defTabSz="966788" eaLnBrk="0" hangingPunct="0"/>
              <a:t>57</a:t>
            </a:fld>
            <a:endParaRPr lang="en-US" sz="130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29" name="Rectangle 7"/>
          <p:cNvSpPr>
            <a:spLocks noGrp="1" noChangeArrowheads="1"/>
          </p:cNvSpPr>
          <p:nvPr>
            <p:ph type="sldNum" sz="quarter" idx="5"/>
          </p:nvPr>
        </p:nvSpPr>
        <p:spPr>
          <a:noFill/>
          <a:ln>
            <a:miter lim="800000"/>
            <a:headEnd/>
            <a:tailEnd/>
          </a:ln>
        </p:spPr>
        <p:txBody>
          <a:bodyPr/>
          <a:lstStyle/>
          <a:p>
            <a:fld id="{3A7D202C-993F-440F-8D23-B73C4934D222}" type="slidenum">
              <a:rPr lang="en-US" smtClean="0">
                <a:latin typeface="Arial" charset="0"/>
              </a:rPr>
              <a:pPr/>
              <a:t>58</a:t>
            </a:fld>
            <a:endParaRPr lang="en-US" smtClean="0">
              <a:latin typeface="Arial" charset="0"/>
            </a:endParaRPr>
          </a:p>
        </p:txBody>
      </p:sp>
      <p:sp>
        <p:nvSpPr>
          <p:cNvPr id="380930" name="Slide Image Placeholder 1"/>
          <p:cNvSpPr>
            <a:spLocks noGrp="1" noRot="1" noChangeAspect="1" noTextEdit="1"/>
          </p:cNvSpPr>
          <p:nvPr>
            <p:ph type="sldImg"/>
          </p:nvPr>
        </p:nvSpPr>
        <p:spPr>
          <a:ln/>
        </p:spPr>
      </p:sp>
      <p:sp>
        <p:nvSpPr>
          <p:cNvPr id="380931" name="Notes Placeholder 2"/>
          <p:cNvSpPr>
            <a:spLocks noGrp="1"/>
          </p:cNvSpPr>
          <p:nvPr>
            <p:ph type="body" idx="1"/>
          </p:nvPr>
        </p:nvSpPr>
        <p:spPr>
          <a:xfrm>
            <a:off x="1279327" y="3474963"/>
            <a:ext cx="7042547" cy="3291114"/>
          </a:xfrm>
          <a:noFill/>
        </p:spPr>
        <p:txBody>
          <a:bodyPr/>
          <a:lstStyle/>
          <a:p>
            <a:pPr eaLnBrk="1" hangingPunct="1"/>
            <a:r>
              <a:rPr lang="en-US" smtClean="0">
                <a:latin typeface="Arial" charset="0"/>
                <a:ea typeface="ＭＳ Ｐゴシック" pitchFamily="34" charset="-128"/>
                <a:cs typeface="Arial" charset="0"/>
              </a:rPr>
              <a:t>The two local classifiers are put into a joint inference model which use common sense knowledge to maximizes the prediction score of the whole document temporal structure. The two local classifier are supervised classifiers. We now focus on the global joint inference model.</a:t>
            </a:r>
          </a:p>
        </p:txBody>
      </p:sp>
      <p:sp>
        <p:nvSpPr>
          <p:cNvPr id="380932" name="Slide Number Placeholder 3"/>
          <p:cNvSpPr txBox="1">
            <a:spLocks noGrp="1"/>
          </p:cNvSpPr>
          <p:nvPr/>
        </p:nvSpPr>
        <p:spPr bwMode="auto">
          <a:xfrm>
            <a:off x="5440265" y="6949924"/>
            <a:ext cx="4160936" cy="365276"/>
          </a:xfrm>
          <a:prstGeom prst="rect">
            <a:avLst/>
          </a:prstGeom>
          <a:noFill/>
          <a:ln w="9525">
            <a:noFill/>
            <a:miter lim="800000"/>
            <a:headEnd/>
            <a:tailEnd/>
          </a:ln>
        </p:spPr>
        <p:txBody>
          <a:bodyPr lIns="96661" tIns="48331" rIns="96661" bIns="48331" anchor="b"/>
          <a:lstStyle/>
          <a:p>
            <a:pPr algn="r" defTabSz="966788" eaLnBrk="0" hangingPunct="0"/>
            <a:fld id="{BD70A341-3585-44E4-B1FD-B78540896841}" type="slidenum">
              <a:rPr lang="en-US" sz="1300"/>
              <a:pPr algn="r" defTabSz="966788" eaLnBrk="0" hangingPunct="0"/>
              <a:t>58</a:t>
            </a:fld>
            <a:endParaRPr lang="en-US" sz="130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5" name="Rectangle 7"/>
          <p:cNvSpPr>
            <a:spLocks noGrp="1" noChangeArrowheads="1"/>
          </p:cNvSpPr>
          <p:nvPr>
            <p:ph type="sldNum" sz="quarter" idx="5"/>
          </p:nvPr>
        </p:nvSpPr>
        <p:spPr>
          <a:noFill/>
          <a:ln>
            <a:miter lim="800000"/>
            <a:headEnd/>
            <a:tailEnd/>
          </a:ln>
        </p:spPr>
        <p:txBody>
          <a:bodyPr/>
          <a:lstStyle/>
          <a:p>
            <a:fld id="{0729C655-56A0-437B-85F7-85C2BE397F07}" type="slidenum">
              <a:rPr lang="en-US" smtClean="0">
                <a:latin typeface="Arial" charset="0"/>
              </a:rPr>
              <a:pPr/>
              <a:t>60</a:t>
            </a:fld>
            <a:endParaRPr lang="en-US" smtClean="0">
              <a:latin typeface="Arial" charset="0"/>
            </a:endParaRPr>
          </a:p>
        </p:txBody>
      </p:sp>
      <p:sp>
        <p:nvSpPr>
          <p:cNvPr id="385026" name="Slide Image Placeholder 1"/>
          <p:cNvSpPr>
            <a:spLocks noGrp="1" noRot="1" noChangeAspect="1" noTextEdit="1"/>
          </p:cNvSpPr>
          <p:nvPr>
            <p:ph type="sldImg"/>
          </p:nvPr>
        </p:nvSpPr>
        <p:spPr>
          <a:ln/>
        </p:spPr>
      </p:sp>
      <p:sp>
        <p:nvSpPr>
          <p:cNvPr id="385027" name="Notes Placeholder 2"/>
          <p:cNvSpPr>
            <a:spLocks noGrp="1"/>
          </p:cNvSpPr>
          <p:nvPr>
            <p:ph type="body" idx="1"/>
          </p:nvPr>
        </p:nvSpPr>
        <p:spPr>
          <a:xfrm>
            <a:off x="1279327" y="3474963"/>
            <a:ext cx="7042547" cy="3291114"/>
          </a:xfrm>
          <a:noFill/>
        </p:spPr>
        <p:txBody>
          <a:bodyPr/>
          <a:lstStyle/>
          <a:p>
            <a:pPr eaLnBrk="1" hangingPunct="1"/>
            <a:r>
              <a:rPr lang="en-US" smtClean="0">
                <a:latin typeface="Arial" charset="0"/>
                <a:ea typeface="ＭＳ Ｐゴシック" pitchFamily="34" charset="-128"/>
                <a:cs typeface="Arial" charset="0"/>
              </a:rPr>
              <a:t>In this joint model, we construct an ILP objective function which is the linear combination of the prediction scores from the two local classifiers. In this function, p&lt;et,1&gt; is the probability of the event e that associates with time interval t. x&lt;et,1&gt; is an indicator variable for the E-T classifier. Similarly, p&lt;ee,r&gt; is the probability of event pair ee holds temporal relation r, and y&lt;ee,r&gt; is an indicator variable of the E-E classifier. The objective function is maximized subject to some temporal constraints.</a:t>
            </a:r>
          </a:p>
        </p:txBody>
      </p:sp>
      <p:sp>
        <p:nvSpPr>
          <p:cNvPr id="385028" name="Slide Number Placeholder 3"/>
          <p:cNvSpPr txBox="1">
            <a:spLocks noGrp="1"/>
          </p:cNvSpPr>
          <p:nvPr/>
        </p:nvSpPr>
        <p:spPr bwMode="auto">
          <a:xfrm>
            <a:off x="5440265" y="6949924"/>
            <a:ext cx="4160936" cy="365276"/>
          </a:xfrm>
          <a:prstGeom prst="rect">
            <a:avLst/>
          </a:prstGeom>
          <a:noFill/>
          <a:ln w="9525">
            <a:noFill/>
            <a:miter lim="800000"/>
            <a:headEnd/>
            <a:tailEnd/>
          </a:ln>
        </p:spPr>
        <p:txBody>
          <a:bodyPr lIns="96661" tIns="48331" rIns="96661" bIns="48331" anchor="b"/>
          <a:lstStyle/>
          <a:p>
            <a:pPr algn="r" defTabSz="966788" eaLnBrk="0" hangingPunct="0"/>
            <a:fld id="{8A43751F-6957-4A5F-8208-C35B67113B76}" type="slidenum">
              <a:rPr lang="en-US" sz="1300"/>
              <a:pPr algn="r" defTabSz="966788" eaLnBrk="0" hangingPunct="0"/>
              <a:t>60</a:t>
            </a:fld>
            <a:endParaRPr lang="en-US" sz="130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7" name="Rectangle 7"/>
          <p:cNvSpPr>
            <a:spLocks noGrp="1" noChangeArrowheads="1"/>
          </p:cNvSpPr>
          <p:nvPr>
            <p:ph type="sldNum" sz="quarter" idx="5"/>
          </p:nvPr>
        </p:nvSpPr>
        <p:spPr>
          <a:noFill/>
          <a:ln>
            <a:miter lim="800000"/>
            <a:headEnd/>
            <a:tailEnd/>
          </a:ln>
        </p:spPr>
        <p:txBody>
          <a:bodyPr/>
          <a:lstStyle/>
          <a:p>
            <a:fld id="{0333855D-4D6C-43A3-A233-3988412AF0BE}" type="slidenum">
              <a:rPr lang="en-US" smtClean="0">
                <a:latin typeface="Arial" charset="0"/>
              </a:rPr>
              <a:pPr/>
              <a:t>61</a:t>
            </a:fld>
            <a:endParaRPr lang="en-US" smtClean="0">
              <a:latin typeface="Arial" charset="0"/>
            </a:endParaRPr>
          </a:p>
        </p:txBody>
      </p:sp>
      <p:sp>
        <p:nvSpPr>
          <p:cNvPr id="388098" name="Slide Image Placeholder 1"/>
          <p:cNvSpPr>
            <a:spLocks noGrp="1" noRot="1" noChangeAspect="1" noTextEdit="1"/>
          </p:cNvSpPr>
          <p:nvPr>
            <p:ph type="sldImg"/>
          </p:nvPr>
        </p:nvSpPr>
        <p:spPr>
          <a:ln/>
        </p:spPr>
      </p:sp>
      <p:sp>
        <p:nvSpPr>
          <p:cNvPr id="388099" name="Notes Placeholder 2"/>
          <p:cNvSpPr>
            <a:spLocks noGrp="1"/>
          </p:cNvSpPr>
          <p:nvPr>
            <p:ph type="body" idx="1"/>
          </p:nvPr>
        </p:nvSpPr>
        <p:spPr>
          <a:xfrm>
            <a:off x="1279327" y="3474963"/>
            <a:ext cx="7042547" cy="3291114"/>
          </a:xfrm>
          <a:noFill/>
        </p:spPr>
        <p:txBody>
          <a:bodyPr/>
          <a:lstStyle/>
          <a:p>
            <a:pPr eaLnBrk="1" hangingPunct="1"/>
            <a:r>
              <a:rPr lang="en-US" smtClean="0">
                <a:latin typeface="Arial" charset="0"/>
                <a:ea typeface="ＭＳ Ｐゴシック" pitchFamily="34" charset="-128"/>
                <a:cs typeface="Arial" charset="0"/>
              </a:rPr>
              <a:t>The first group of constraints requires that each event pair can get only one temporal relation, while the second constraint requires that each event is associated with only one time interval.</a:t>
            </a:r>
          </a:p>
          <a:p>
            <a:pPr eaLnBrk="1" hangingPunct="1"/>
            <a:r>
              <a:rPr lang="en-US" smtClean="0">
                <a:latin typeface="Arial" charset="0"/>
                <a:ea typeface="ＭＳ Ｐゴシック" pitchFamily="34" charset="-128"/>
                <a:cs typeface="Arial" charset="0"/>
              </a:rPr>
              <a:t>Constraint group number 3 is a reflectivity rule. For example, if e1 is before e2 then e2 must be after e1.</a:t>
            </a:r>
          </a:p>
          <a:p>
            <a:pPr eaLnBrk="1" hangingPunct="1"/>
            <a:r>
              <a:rPr lang="en-US" smtClean="0">
                <a:latin typeface="Arial" charset="0"/>
                <a:ea typeface="ＭＳ Ｐゴシック" pitchFamily="34" charset="-128"/>
                <a:cs typeface="Arial" charset="0"/>
              </a:rPr>
              <a:t>Constraint group number 4 is a transitivity rule. For example, if e1 is before e2 and e2 is before e3, then e1 must be before e3.</a:t>
            </a:r>
          </a:p>
          <a:p>
            <a:pPr eaLnBrk="1" hangingPunct="1"/>
            <a:r>
              <a:rPr lang="en-US" smtClean="0">
                <a:latin typeface="Arial" charset="0"/>
                <a:ea typeface="ＭＳ Ｐゴシック" pitchFamily="34" charset="-128"/>
                <a:cs typeface="Arial" charset="0"/>
              </a:rPr>
              <a:t>The last group of constraints states that if e1 and e2 are associated with I1 and I2 respectively, and if we know that I1 precedes I2 on the timeline, then e1 must happen before e2.</a:t>
            </a:r>
          </a:p>
        </p:txBody>
      </p:sp>
      <p:sp>
        <p:nvSpPr>
          <p:cNvPr id="388100" name="Slide Number Placeholder 3"/>
          <p:cNvSpPr txBox="1">
            <a:spLocks noGrp="1"/>
          </p:cNvSpPr>
          <p:nvPr/>
        </p:nvSpPr>
        <p:spPr bwMode="auto">
          <a:xfrm>
            <a:off x="5440265" y="6949924"/>
            <a:ext cx="4160936" cy="365276"/>
          </a:xfrm>
          <a:prstGeom prst="rect">
            <a:avLst/>
          </a:prstGeom>
          <a:noFill/>
          <a:ln w="9525">
            <a:noFill/>
            <a:miter lim="800000"/>
            <a:headEnd/>
            <a:tailEnd/>
          </a:ln>
        </p:spPr>
        <p:txBody>
          <a:bodyPr lIns="96661" tIns="48331" rIns="96661" bIns="48331" anchor="b"/>
          <a:lstStyle/>
          <a:p>
            <a:pPr algn="r" defTabSz="966788" eaLnBrk="0" hangingPunct="0"/>
            <a:fld id="{9F019C6E-C443-4C38-BB26-E3848451E777}" type="slidenum">
              <a:rPr lang="en-US" sz="1300"/>
              <a:pPr algn="r" defTabSz="966788" eaLnBrk="0" hangingPunct="0"/>
              <a:t>61</a:t>
            </a:fld>
            <a:endParaRPr lang="en-US" sz="130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Rot="1" noChangeAspect="1" noChangeArrowheads="1" noTextEdit="1"/>
          </p:cNvSpPr>
          <p:nvPr>
            <p:ph type="sldImg"/>
          </p:nvPr>
        </p:nvSpPr>
        <p:spPr>
          <a:ln/>
        </p:spPr>
      </p:sp>
      <p:sp>
        <p:nvSpPr>
          <p:cNvPr id="111619" name="Rectangle 3"/>
          <p:cNvSpPr>
            <a:spLocks noGrp="1" noChangeArrowheads="1"/>
          </p:cNvSpPr>
          <p:nvPr>
            <p:ph type="body" idx="1"/>
          </p:nvPr>
        </p:nvSpPr>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p:txBody>
          <a:bodyPr/>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955CFAEA-4131-4B62-9E12-FE826891EEA8}" type="slidenum">
              <a:rPr lang="en-US">
                <a:latin typeface="Times New Roman" pitchFamily="18" charset="0"/>
              </a:rPr>
              <a:pPr eaLnBrk="1" hangingPunct="1"/>
              <a:t>8</a:t>
            </a:fld>
            <a:endParaRPr lang="en-US">
              <a:latin typeface="Times New Roman" pitchFamily="18" charset="0"/>
            </a:endParaRPr>
          </a:p>
        </p:txBody>
      </p:sp>
      <p:sp>
        <p:nvSpPr>
          <p:cNvPr id="84995" name="Rectangle 2"/>
          <p:cNvSpPr>
            <a:spLocks noGrp="1" noRot="1" noChangeAspect="1" noChangeArrowheads="1" noTextEdit="1"/>
          </p:cNvSpPr>
          <p:nvPr>
            <p:ph type="sldImg"/>
          </p:nvPr>
        </p:nvSpPr>
        <p:spPr>
          <a:xfrm>
            <a:off x="2925763" y="541338"/>
            <a:ext cx="3687762" cy="2765425"/>
          </a:xfrm>
          <a:ln/>
        </p:spPr>
      </p:sp>
      <p:sp>
        <p:nvSpPr>
          <p:cNvPr id="84996" name="Rectangle 3"/>
          <p:cNvSpPr>
            <a:spLocks noGrp="1" noChangeArrowheads="1"/>
          </p:cNvSpPr>
          <p:nvPr>
            <p:ph type="body" idx="1"/>
          </p:nvPr>
        </p:nvSpPr>
        <p:spPr>
          <a:xfrm>
            <a:off x="1258888" y="3487738"/>
            <a:ext cx="7015162" cy="3306762"/>
          </a:xfrm>
        </p:spPr>
        <p:txBody>
          <a:bodyPr/>
          <a:lstStyle/>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p:txBody>
          <a:bodyPr/>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955CFAEA-4131-4B62-9E12-FE826891EEA8}" type="slidenum">
              <a:rPr lang="en-US">
                <a:latin typeface="Times New Roman" pitchFamily="18" charset="0"/>
              </a:rPr>
              <a:pPr eaLnBrk="1" hangingPunct="1"/>
              <a:t>9</a:t>
            </a:fld>
            <a:endParaRPr lang="en-US">
              <a:latin typeface="Times New Roman" pitchFamily="18" charset="0"/>
            </a:endParaRPr>
          </a:p>
        </p:txBody>
      </p:sp>
      <p:sp>
        <p:nvSpPr>
          <p:cNvPr id="84995" name="Rectangle 2"/>
          <p:cNvSpPr>
            <a:spLocks noGrp="1" noRot="1" noChangeAspect="1" noChangeArrowheads="1" noTextEdit="1"/>
          </p:cNvSpPr>
          <p:nvPr>
            <p:ph type="sldImg"/>
          </p:nvPr>
        </p:nvSpPr>
        <p:spPr>
          <a:xfrm>
            <a:off x="2925763" y="541338"/>
            <a:ext cx="3687762" cy="2765425"/>
          </a:xfrm>
          <a:ln/>
        </p:spPr>
      </p:sp>
      <p:sp>
        <p:nvSpPr>
          <p:cNvPr id="84996" name="Rectangle 3"/>
          <p:cNvSpPr>
            <a:spLocks noGrp="1" noChangeArrowheads="1"/>
          </p:cNvSpPr>
          <p:nvPr>
            <p:ph type="body" idx="1"/>
          </p:nvPr>
        </p:nvSpPr>
        <p:spPr>
          <a:xfrm>
            <a:off x="1258888" y="3487738"/>
            <a:ext cx="7015162" cy="3306762"/>
          </a:xfrm>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p:txBody>
          <a:bodyPr/>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6324F11B-65F3-43F5-95B5-FC7108342D12}" type="slidenum">
              <a:rPr lang="en-US">
                <a:latin typeface="Times New Roman" pitchFamily="18" charset="0"/>
              </a:rPr>
              <a:pPr eaLnBrk="1" hangingPunct="1"/>
              <a:t>11</a:t>
            </a:fld>
            <a:endParaRPr lang="en-US">
              <a:latin typeface="Times New Roman" pitchFamily="18"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defTabSz="966788" eaLnBrk="0" hangingPunct="0">
              <a:defRPr>
                <a:solidFill>
                  <a:schemeClr val="tx1"/>
                </a:solidFill>
                <a:latin typeface="Arial" charset="0"/>
                <a:cs typeface="Arial" charset="0"/>
              </a:defRPr>
            </a:lvl1pPr>
            <a:lvl2pPr marL="785813" indent="-303213" defTabSz="966788" eaLnBrk="0" hangingPunct="0">
              <a:defRPr>
                <a:solidFill>
                  <a:schemeClr val="tx1"/>
                </a:solidFill>
                <a:latin typeface="Arial" charset="0"/>
                <a:cs typeface="Arial" charset="0"/>
              </a:defRPr>
            </a:lvl2pPr>
            <a:lvl3pPr marL="1208088" indent="-241300" defTabSz="966788" eaLnBrk="0" hangingPunct="0">
              <a:defRPr>
                <a:solidFill>
                  <a:schemeClr val="tx1"/>
                </a:solidFill>
                <a:latin typeface="Arial" charset="0"/>
                <a:cs typeface="Arial" charset="0"/>
              </a:defRPr>
            </a:lvl3pPr>
            <a:lvl4pPr marL="1692275" indent="-242888" defTabSz="966788" eaLnBrk="0" hangingPunct="0">
              <a:defRPr>
                <a:solidFill>
                  <a:schemeClr val="tx1"/>
                </a:solidFill>
                <a:latin typeface="Arial" charset="0"/>
                <a:cs typeface="Arial" charset="0"/>
              </a:defRPr>
            </a:lvl4pPr>
            <a:lvl5pPr marL="2174875" indent="-241300" defTabSz="966788" eaLnBrk="0" hangingPunct="0">
              <a:defRPr>
                <a:solidFill>
                  <a:schemeClr val="tx1"/>
                </a:solidFill>
                <a:latin typeface="Arial" charset="0"/>
                <a:cs typeface="Arial" charset="0"/>
              </a:defRPr>
            </a:lvl5pPr>
            <a:lvl6pPr marL="2632075" indent="-241300" defTabSz="966788" eaLnBrk="0" fontAlgn="base" hangingPunct="0">
              <a:spcBef>
                <a:spcPct val="0"/>
              </a:spcBef>
              <a:spcAft>
                <a:spcPct val="0"/>
              </a:spcAft>
              <a:defRPr>
                <a:solidFill>
                  <a:schemeClr val="tx1"/>
                </a:solidFill>
                <a:latin typeface="Arial" charset="0"/>
                <a:cs typeface="Arial" charset="0"/>
              </a:defRPr>
            </a:lvl6pPr>
            <a:lvl7pPr marL="3089275" indent="-241300" defTabSz="966788" eaLnBrk="0" fontAlgn="base" hangingPunct="0">
              <a:spcBef>
                <a:spcPct val="0"/>
              </a:spcBef>
              <a:spcAft>
                <a:spcPct val="0"/>
              </a:spcAft>
              <a:defRPr>
                <a:solidFill>
                  <a:schemeClr val="tx1"/>
                </a:solidFill>
                <a:latin typeface="Arial" charset="0"/>
                <a:cs typeface="Arial" charset="0"/>
              </a:defRPr>
            </a:lvl7pPr>
            <a:lvl8pPr marL="3546475" indent="-241300" defTabSz="966788" eaLnBrk="0" fontAlgn="base" hangingPunct="0">
              <a:spcBef>
                <a:spcPct val="0"/>
              </a:spcBef>
              <a:spcAft>
                <a:spcPct val="0"/>
              </a:spcAft>
              <a:defRPr>
                <a:solidFill>
                  <a:schemeClr val="tx1"/>
                </a:solidFill>
                <a:latin typeface="Arial" charset="0"/>
                <a:cs typeface="Arial" charset="0"/>
              </a:defRPr>
            </a:lvl8pPr>
            <a:lvl9pPr marL="4003675" indent="-241300" defTabSz="966788" eaLnBrk="0" fontAlgn="base" hangingPunct="0">
              <a:spcBef>
                <a:spcPct val="0"/>
              </a:spcBef>
              <a:spcAft>
                <a:spcPct val="0"/>
              </a:spcAft>
              <a:defRPr>
                <a:solidFill>
                  <a:schemeClr val="tx1"/>
                </a:solidFill>
                <a:latin typeface="Arial" charset="0"/>
                <a:cs typeface="Arial" charset="0"/>
              </a:defRPr>
            </a:lvl9pPr>
          </a:lstStyle>
          <a:p>
            <a:pPr eaLnBrk="1" hangingPunct="1"/>
            <a:fld id="{42745313-2901-4A32-842E-6D7B719A3133}" type="slidenum">
              <a:rPr lang="en-US">
                <a:latin typeface="Times New Roman" pitchFamily="18" charset="0"/>
              </a:rPr>
              <a:pPr eaLnBrk="1" hangingPunct="1"/>
              <a:t>12</a:t>
            </a:fld>
            <a:endParaRPr lang="en-US">
              <a:latin typeface="Times New Roman" pitchFamily="18"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p:txBody>
          <a:bodyPr/>
          <a:lstStyle/>
          <a:p>
            <a:r>
              <a:rPr lang="en-US" smtClean="0"/>
              <a:t>In the context of SRL, the goal is to predict for each possible phrase in a given sentence if it is an argument or not and what type it is.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wmf"/><Relationship Id="rId1" Type="http://schemas.openxmlformats.org/officeDocument/2006/relationships/slideMaster" Target="../slideMasters/slideMaster4.xml"/><Relationship Id="rId4" Type="http://schemas.openxmlformats.org/officeDocument/2006/relationships/image" Target="../media/image3.jpe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itchFamily="34" charset="0"/>
                <a:cs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Calibri" pitchFamily="34" charset="0"/>
                <a:cs typeface="Calibri" pitchFamily="34" charset="0"/>
              </a:defRPr>
            </a:lvl1pPr>
            <a:lvl2pPr>
              <a:defRPr sz="2000" b="0">
                <a:latin typeface="Calibri" pitchFamily="34" charset="0"/>
                <a:cs typeface="Calibri" pitchFamily="34" charset="0"/>
              </a:defRPr>
            </a:lvl2pPr>
            <a:lvl3pPr>
              <a:defRPr sz="1800" b="0">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3"/>
          <p:cNvSpPr>
            <a:spLocks noGrp="1" noChangeArrowheads="1"/>
          </p:cNvSpPr>
          <p:nvPr>
            <p:ph type="sldNum" sz="quarter" idx="10"/>
          </p:nvPr>
        </p:nvSpPr>
        <p:spPr/>
        <p:txBody>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3A32D4DB-8E62-45AB-87C3-838CCCA204A4}" type="slidenum">
              <a:rPr lang="en-US" altLang="zh-TW"/>
              <a:pPr>
                <a:defRPr/>
              </a:pPr>
              <a:t>‹#›</a:t>
            </a:fld>
            <a:endParaRPr lang="en-US" altLang="zh-TW"/>
          </a:p>
        </p:txBody>
      </p:sp>
    </p:spTree>
    <p:extLst>
      <p:ext uri="{BB962C8B-B14F-4D97-AF65-F5344CB8AC3E}">
        <p14:creationId xmlns:p14="http://schemas.microsoft.com/office/powerpoint/2010/main" val="1944866885"/>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240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5240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r>
              <a:rPr lang="en-US" altLang="zh-TW"/>
              <a:t>2:</a:t>
            </a:r>
            <a:fld id="{D09CE63E-8DC8-459D-9F1E-51B2C39CB6A5}" type="slidenum">
              <a:rPr lang="en-US" altLang="zh-TW"/>
              <a:pPr>
                <a:defRPr/>
              </a:pPr>
              <a:t>‹#›</a:t>
            </a:fld>
            <a:endParaRPr lang="en-US" altLang="zh-TW"/>
          </a:p>
        </p:txBody>
      </p:sp>
    </p:spTree>
    <p:extLst>
      <p:ext uri="{BB962C8B-B14F-4D97-AF65-F5344CB8AC3E}">
        <p14:creationId xmlns:p14="http://schemas.microsoft.com/office/powerpoint/2010/main" val="305120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4B57985B-F66D-4320-B73E-47A98E5DC8BC}" type="slidenum">
              <a:rPr lang="en-US" altLang="zh-TW"/>
              <a:pPr>
                <a:defRPr/>
              </a:pPr>
              <a:t>‹#›</a:t>
            </a:fld>
            <a:endParaRPr lang="en-US" altLang="zh-TW"/>
          </a:p>
        </p:txBody>
      </p:sp>
    </p:spTree>
    <p:extLst>
      <p:ext uri="{BB962C8B-B14F-4D97-AF65-F5344CB8AC3E}">
        <p14:creationId xmlns:p14="http://schemas.microsoft.com/office/powerpoint/2010/main" val="2616721807"/>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p:txBody>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EBBA1AB9-6DB4-4AA0-A7C3-6F77D8EECF5F}" type="slidenum">
              <a:rPr lang="en-US" altLang="zh-TW"/>
              <a:pPr>
                <a:defRPr/>
              </a:pPr>
              <a:t>‹#›</a:t>
            </a:fld>
            <a:endParaRPr lang="en-US" altLang="zh-TW"/>
          </a:p>
        </p:txBody>
      </p:sp>
    </p:spTree>
    <p:extLst>
      <p:ext uri="{BB962C8B-B14F-4D97-AF65-F5344CB8AC3E}">
        <p14:creationId xmlns:p14="http://schemas.microsoft.com/office/powerpoint/2010/main" val="212069529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19200"/>
            <a:ext cx="40386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40386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p:txBody>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A102F69C-C3AE-428F-B476-06FEAB982F73}" type="slidenum">
              <a:rPr lang="en-US" altLang="zh-TW"/>
              <a:pPr>
                <a:defRPr/>
              </a:pPr>
              <a:t>‹#›</a:t>
            </a:fld>
            <a:endParaRPr lang="en-US" altLang="zh-TW"/>
          </a:p>
        </p:txBody>
      </p:sp>
    </p:spTree>
    <p:extLst>
      <p:ext uri="{BB962C8B-B14F-4D97-AF65-F5344CB8AC3E}">
        <p14:creationId xmlns:p14="http://schemas.microsoft.com/office/powerpoint/2010/main" val="1416158861"/>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p:txBody>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DC89D36A-A718-4DAC-A16C-990112AF20A2}" type="slidenum">
              <a:rPr lang="en-US" altLang="zh-TW"/>
              <a:pPr>
                <a:defRPr/>
              </a:pPr>
              <a:t>‹#›</a:t>
            </a:fld>
            <a:endParaRPr lang="en-US" altLang="zh-TW"/>
          </a:p>
        </p:txBody>
      </p:sp>
    </p:spTree>
    <p:extLst>
      <p:ext uri="{BB962C8B-B14F-4D97-AF65-F5344CB8AC3E}">
        <p14:creationId xmlns:p14="http://schemas.microsoft.com/office/powerpoint/2010/main" val="3880318107"/>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p:txBody>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38C3A6C8-7635-49E2-992A-59049AC71ED8}" type="slidenum">
              <a:rPr lang="en-US" altLang="zh-TW"/>
              <a:pPr>
                <a:defRPr/>
              </a:pPr>
              <a:t>‹#›</a:t>
            </a:fld>
            <a:endParaRPr lang="en-US" altLang="zh-TW"/>
          </a:p>
        </p:txBody>
      </p:sp>
    </p:spTree>
    <p:extLst>
      <p:ext uri="{BB962C8B-B14F-4D97-AF65-F5344CB8AC3E}">
        <p14:creationId xmlns:p14="http://schemas.microsoft.com/office/powerpoint/2010/main" val="730104476"/>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p:txBody>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9EC15552-DEDE-4C1A-8F89-2BEE778A6714}" type="slidenum">
              <a:rPr lang="en-US" altLang="zh-TW"/>
              <a:pPr>
                <a:defRPr/>
              </a:pPr>
              <a:t>‹#›</a:t>
            </a:fld>
            <a:endParaRPr lang="en-US" altLang="zh-TW"/>
          </a:p>
        </p:txBody>
      </p:sp>
    </p:spTree>
    <p:extLst>
      <p:ext uri="{BB962C8B-B14F-4D97-AF65-F5344CB8AC3E}">
        <p14:creationId xmlns:p14="http://schemas.microsoft.com/office/powerpoint/2010/main" val="3629268618"/>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p:txBody>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F58F438D-158E-425C-B037-81AFDDE48F23}" type="slidenum">
              <a:rPr lang="en-US" altLang="zh-TW"/>
              <a:pPr>
                <a:defRPr/>
              </a:pPr>
              <a:t>‹#›</a:t>
            </a:fld>
            <a:endParaRPr lang="en-US" altLang="zh-TW"/>
          </a:p>
        </p:txBody>
      </p:sp>
    </p:spTree>
    <p:extLst>
      <p:ext uri="{BB962C8B-B14F-4D97-AF65-F5344CB8AC3E}">
        <p14:creationId xmlns:p14="http://schemas.microsoft.com/office/powerpoint/2010/main" val="2786672075"/>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AD3AB3AC-85B9-481B-82BE-A838DB4DFF7A}" type="slidenum">
              <a:rPr lang="en-US" altLang="zh-TW"/>
              <a:pPr>
                <a:defRPr/>
              </a:pPr>
              <a:t>‹#›</a:t>
            </a:fld>
            <a:endParaRPr lang="en-US" altLang="zh-TW"/>
          </a:p>
        </p:txBody>
      </p:sp>
    </p:spTree>
    <p:extLst>
      <p:ext uri="{BB962C8B-B14F-4D97-AF65-F5344CB8AC3E}">
        <p14:creationId xmlns:p14="http://schemas.microsoft.com/office/powerpoint/2010/main" val="4187972203"/>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457200"/>
            <a:ext cx="21336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457200"/>
            <a:ext cx="62484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BBB2F09F-A522-44B9-B017-AEBA69FD6695}" type="slidenum">
              <a:rPr lang="en-US" altLang="zh-TW"/>
              <a:pPr>
                <a:defRPr/>
              </a:pPr>
              <a:t>‹#›</a:t>
            </a:fld>
            <a:endParaRPr lang="en-US" altLang="zh-TW"/>
          </a:p>
        </p:txBody>
      </p:sp>
    </p:spTree>
    <p:extLst>
      <p:ext uri="{BB962C8B-B14F-4D97-AF65-F5344CB8AC3E}">
        <p14:creationId xmlns:p14="http://schemas.microsoft.com/office/powerpoint/2010/main" val="1359305040"/>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Rectangle 3"/>
          <p:cNvSpPr>
            <a:spLocks noGrp="1" noChangeArrowheads="1"/>
          </p:cNvSpPr>
          <p:nvPr>
            <p:ph type="sldNum" sz="quarter" idx="10"/>
          </p:nvPr>
        </p:nvSpPr>
        <p:spPr/>
        <p:txBody>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2A28D7CB-3118-4503-A740-78D32FC12CB6}" type="slidenum">
              <a:rPr lang="en-US" altLang="zh-TW"/>
              <a:pPr>
                <a:defRPr/>
              </a:pPr>
              <a:t>‹#›</a:t>
            </a:fld>
            <a:endParaRPr lang="en-US" altLang="zh-TW"/>
          </a:p>
        </p:txBody>
      </p:sp>
    </p:spTree>
    <p:extLst>
      <p:ext uri="{BB962C8B-B14F-4D97-AF65-F5344CB8AC3E}">
        <p14:creationId xmlns:p14="http://schemas.microsoft.com/office/powerpoint/2010/main" val="492746168"/>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2pPr>
              <a:defRPr b="0"/>
            </a:lvl2pPr>
            <a:lvl3pPr>
              <a:defRPr b="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3"/>
          <p:cNvSpPr>
            <a:spLocks noGrp="1" noChangeArrowheads="1"/>
          </p:cNvSpPr>
          <p:nvPr>
            <p:ph type="sldNum" sz="quarter" idx="10"/>
          </p:nvPr>
        </p:nvSpPr>
        <p:spPr>
          <a:ln/>
        </p:spPr>
        <p:txBody>
          <a:bodyPr/>
          <a:lstStyle>
            <a:lvl1pPr>
              <a:defRPr/>
            </a:lvl1pPr>
          </a:lstStyle>
          <a:p>
            <a:pPr>
              <a:defRPr/>
            </a:pPr>
            <a:r>
              <a:rPr lang="en-US" altLang="zh-TW"/>
              <a:t>2:</a:t>
            </a:r>
            <a:fld id="{ECFCA8B2-92C7-4DCD-9768-6004F7DDDF5C}" type="slidenum">
              <a:rPr lang="en-US" altLang="zh-TW"/>
              <a:pPr>
                <a:defRPr/>
              </a:pPr>
              <a:t>‹#›</a:t>
            </a:fld>
            <a:endParaRPr lang="en-US" altLang="zh-TW"/>
          </a:p>
        </p:txBody>
      </p:sp>
    </p:spTree>
    <p:extLst>
      <p:ext uri="{BB962C8B-B14F-4D97-AF65-F5344CB8AC3E}">
        <p14:creationId xmlns:p14="http://schemas.microsoft.com/office/powerpoint/2010/main" val="813875849"/>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a:ln/>
        </p:spPr>
        <p:txBody>
          <a:bodyPr/>
          <a:lstStyle>
            <a:lvl1pPr>
              <a:defRPr/>
            </a:lvl1pPr>
          </a:lstStyle>
          <a:p>
            <a:pPr>
              <a:defRPr/>
            </a:pPr>
            <a:r>
              <a:rPr lang="en-US" altLang="zh-TW"/>
              <a:t>2:</a:t>
            </a:r>
            <a:fld id="{BD42E517-5A0C-4E89-AD3C-EF728DD17E18}" type="slidenum">
              <a:rPr lang="en-US" altLang="zh-TW"/>
              <a:pPr>
                <a:defRPr/>
              </a:pPr>
              <a:t>‹#›</a:t>
            </a:fld>
            <a:endParaRPr lang="en-US" altLang="zh-TW"/>
          </a:p>
        </p:txBody>
      </p:sp>
    </p:spTree>
    <p:extLst>
      <p:ext uri="{BB962C8B-B14F-4D97-AF65-F5344CB8AC3E}">
        <p14:creationId xmlns:p14="http://schemas.microsoft.com/office/powerpoint/2010/main" val="2684899699"/>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19200"/>
            <a:ext cx="40386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40386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r>
              <a:rPr lang="en-US" altLang="zh-TW"/>
              <a:t>2:</a:t>
            </a:r>
            <a:fld id="{34AC8EF7-45C1-43EA-992C-3C780140C2CA}" type="slidenum">
              <a:rPr lang="en-US" altLang="zh-TW"/>
              <a:pPr>
                <a:defRPr/>
              </a:pPr>
              <a:t>‹#›</a:t>
            </a:fld>
            <a:endParaRPr lang="en-US" altLang="zh-TW"/>
          </a:p>
        </p:txBody>
      </p:sp>
    </p:spTree>
    <p:extLst>
      <p:ext uri="{BB962C8B-B14F-4D97-AF65-F5344CB8AC3E}">
        <p14:creationId xmlns:p14="http://schemas.microsoft.com/office/powerpoint/2010/main" val="1473348252"/>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a:ln/>
        </p:spPr>
        <p:txBody>
          <a:bodyPr/>
          <a:lstStyle>
            <a:lvl1pPr>
              <a:defRPr/>
            </a:lvl1pPr>
          </a:lstStyle>
          <a:p>
            <a:pPr>
              <a:defRPr/>
            </a:pPr>
            <a:r>
              <a:rPr lang="en-US" altLang="zh-TW"/>
              <a:t>2:</a:t>
            </a:r>
            <a:fld id="{6E362A20-63F8-4597-BA76-77B6BDBA3131}" type="slidenum">
              <a:rPr lang="en-US" altLang="zh-TW"/>
              <a:pPr>
                <a:defRPr/>
              </a:pPr>
              <a:t>‹#›</a:t>
            </a:fld>
            <a:endParaRPr lang="en-US" altLang="zh-TW"/>
          </a:p>
        </p:txBody>
      </p:sp>
    </p:spTree>
    <p:extLst>
      <p:ext uri="{BB962C8B-B14F-4D97-AF65-F5344CB8AC3E}">
        <p14:creationId xmlns:p14="http://schemas.microsoft.com/office/powerpoint/2010/main" val="4212081708"/>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r>
              <a:rPr lang="en-US" altLang="zh-TW"/>
              <a:t>2:</a:t>
            </a:r>
            <a:fld id="{FF60326C-AEA7-4A76-ABF9-54E7939BCD13}" type="slidenum">
              <a:rPr lang="en-US" altLang="zh-TW"/>
              <a:pPr>
                <a:defRPr/>
              </a:pPr>
              <a:t>‹#›</a:t>
            </a:fld>
            <a:endParaRPr lang="en-US" altLang="zh-TW"/>
          </a:p>
        </p:txBody>
      </p:sp>
    </p:spTree>
    <p:extLst>
      <p:ext uri="{BB962C8B-B14F-4D97-AF65-F5344CB8AC3E}">
        <p14:creationId xmlns:p14="http://schemas.microsoft.com/office/powerpoint/2010/main" val="1336139882"/>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r>
              <a:rPr lang="en-US" altLang="zh-TW"/>
              <a:t>2:</a:t>
            </a:r>
            <a:fld id="{314C0AAE-C4E1-4266-ACC2-388E1235F11A}" type="slidenum">
              <a:rPr lang="en-US" altLang="zh-TW"/>
              <a:pPr>
                <a:defRPr/>
              </a:pPr>
              <a:t>‹#›</a:t>
            </a:fld>
            <a:endParaRPr lang="en-US" altLang="zh-TW"/>
          </a:p>
        </p:txBody>
      </p:sp>
    </p:spTree>
    <p:extLst>
      <p:ext uri="{BB962C8B-B14F-4D97-AF65-F5344CB8AC3E}">
        <p14:creationId xmlns:p14="http://schemas.microsoft.com/office/powerpoint/2010/main" val="3254129903"/>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r>
              <a:rPr lang="en-US" altLang="zh-TW"/>
              <a:t>2:</a:t>
            </a:r>
            <a:fld id="{4B22A604-065A-4D9E-A5B4-89AA94EF6D7A}" type="slidenum">
              <a:rPr lang="en-US" altLang="zh-TW"/>
              <a:pPr>
                <a:defRPr/>
              </a:pPr>
              <a:t>‹#›</a:t>
            </a:fld>
            <a:endParaRPr lang="en-US" altLang="zh-TW"/>
          </a:p>
        </p:txBody>
      </p:sp>
    </p:spTree>
    <p:extLst>
      <p:ext uri="{BB962C8B-B14F-4D97-AF65-F5344CB8AC3E}">
        <p14:creationId xmlns:p14="http://schemas.microsoft.com/office/powerpoint/2010/main" val="2963148647"/>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4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r>
              <a:rPr lang="en-US" altLang="zh-TW"/>
              <a:t>2:</a:t>
            </a:r>
            <a:fld id="{B6DFD44E-C8E3-4D04-9233-0D6D2787AD8B}" type="slidenum">
              <a:rPr lang="en-US" altLang="zh-TW"/>
              <a:pPr>
                <a:defRPr/>
              </a:pPr>
              <a:t>‹#›</a:t>
            </a:fld>
            <a:endParaRPr lang="en-US" altLang="zh-TW"/>
          </a:p>
        </p:txBody>
      </p:sp>
    </p:spTree>
    <p:extLst>
      <p:ext uri="{BB962C8B-B14F-4D97-AF65-F5344CB8AC3E}">
        <p14:creationId xmlns:p14="http://schemas.microsoft.com/office/powerpoint/2010/main" val="3255785392"/>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r>
              <a:rPr lang="en-US" altLang="zh-TW"/>
              <a:t>2:</a:t>
            </a:r>
            <a:fld id="{DB8F36DB-CD1B-4A70-909D-06B65F7F5DD5}" type="slidenum">
              <a:rPr lang="en-US" altLang="zh-TW"/>
              <a:pPr>
                <a:defRPr/>
              </a:pPr>
              <a:t>‹#›</a:t>
            </a:fld>
            <a:endParaRPr lang="en-US" altLang="zh-TW"/>
          </a:p>
        </p:txBody>
      </p:sp>
    </p:spTree>
    <p:extLst>
      <p:ext uri="{BB962C8B-B14F-4D97-AF65-F5344CB8AC3E}">
        <p14:creationId xmlns:p14="http://schemas.microsoft.com/office/powerpoint/2010/main" val="2947974389"/>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457200"/>
            <a:ext cx="21336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457200"/>
            <a:ext cx="62484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r>
              <a:rPr lang="en-US" altLang="zh-TW"/>
              <a:t>2:</a:t>
            </a:r>
            <a:fld id="{1807D7B7-2886-4BE0-B9B2-1EED18A442CB}" type="slidenum">
              <a:rPr lang="en-US" altLang="zh-TW"/>
              <a:pPr>
                <a:defRPr/>
              </a:pPr>
              <a:t>‹#›</a:t>
            </a:fld>
            <a:endParaRPr lang="en-US" altLang="zh-TW"/>
          </a:p>
        </p:txBody>
      </p:sp>
    </p:spTree>
    <p:extLst>
      <p:ext uri="{BB962C8B-B14F-4D97-AF65-F5344CB8AC3E}">
        <p14:creationId xmlns:p14="http://schemas.microsoft.com/office/powerpoint/2010/main" val="3286994029"/>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19200"/>
            <a:ext cx="40386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40386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p:txBody>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401221FC-B00C-4106-BBFA-5A92FB6CD23A}" type="slidenum">
              <a:rPr lang="en-US" altLang="zh-TW"/>
              <a:pPr>
                <a:defRPr/>
              </a:pPr>
              <a:t>‹#›</a:t>
            </a:fld>
            <a:endParaRPr lang="en-US" altLang="zh-TW"/>
          </a:p>
        </p:txBody>
      </p:sp>
    </p:spTree>
    <p:extLst>
      <p:ext uri="{BB962C8B-B14F-4D97-AF65-F5344CB8AC3E}">
        <p14:creationId xmlns:p14="http://schemas.microsoft.com/office/powerpoint/2010/main" val="2923943087"/>
      </p:ext>
    </p:extLst>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93738" y="541337"/>
            <a:ext cx="7535862" cy="44926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295400"/>
            <a:ext cx="40767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62500" y="1295400"/>
            <a:ext cx="4076700"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62500" y="3771900"/>
            <a:ext cx="4076700" cy="2324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3"/>
          <p:cNvSpPr>
            <a:spLocks noGrp="1" noChangeArrowheads="1"/>
          </p:cNvSpPr>
          <p:nvPr>
            <p:ph type="sldNum" sz="quarter" idx="10"/>
          </p:nvPr>
        </p:nvSpPr>
        <p:spPr>
          <a:ln/>
        </p:spPr>
        <p:txBody>
          <a:bodyPr/>
          <a:lstStyle>
            <a:lvl1pPr>
              <a:defRPr/>
            </a:lvl1pPr>
          </a:lstStyle>
          <a:p>
            <a:pPr>
              <a:defRPr/>
            </a:pPr>
            <a:r>
              <a:rPr lang="en-US" altLang="zh-TW"/>
              <a:t>2:</a:t>
            </a:r>
            <a:fld id="{2B40949A-AE3B-4658-8ED5-2784BF2CA38E}" type="slidenum">
              <a:rPr lang="en-US" altLang="zh-TW"/>
              <a:pPr>
                <a:defRPr/>
              </a:pPr>
              <a:t>‹#›</a:t>
            </a:fld>
            <a:endParaRPr lang="en-US" altLang="zh-TW"/>
          </a:p>
        </p:txBody>
      </p:sp>
    </p:spTree>
    <p:extLst>
      <p:ext uri="{BB962C8B-B14F-4D97-AF65-F5344CB8AC3E}">
        <p14:creationId xmlns:p14="http://schemas.microsoft.com/office/powerpoint/2010/main" val="8375753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7890" name="Rectangle 2"/>
          <p:cNvSpPr>
            <a:spLocks noChangeArrowheads="1"/>
          </p:cNvSpPr>
          <p:nvPr/>
        </p:nvSpPr>
        <p:spPr bwMode="hidden">
          <a:xfrm>
            <a:off x="0" y="0"/>
            <a:ext cx="3505200" cy="685800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TW" altLang="en-US" sz="2400">
              <a:solidFill>
                <a:srgbClr val="000000"/>
              </a:solidFill>
              <a:latin typeface="Times New Roman" pitchFamily="18" charset="0"/>
              <a:ea typeface="Arial Unicode MS" pitchFamily="34" charset="-128"/>
              <a:cs typeface="Arial Unicode MS" pitchFamily="34" charset="-128"/>
            </a:endParaRPr>
          </a:p>
        </p:txBody>
      </p:sp>
      <p:sp>
        <p:nvSpPr>
          <p:cNvPr id="37891" name="Rectangle 3"/>
          <p:cNvSpPr>
            <a:spLocks noGrp="1" noChangeArrowheads="1"/>
          </p:cNvSpPr>
          <p:nvPr>
            <p:ph type="dt" sz="half" idx="2"/>
          </p:nvPr>
        </p:nvSpPr>
        <p:spPr>
          <a:xfrm>
            <a:off x="2971800" y="6553200"/>
            <a:ext cx="5029200" cy="228600"/>
          </a:xfrm>
        </p:spPr>
        <p:txBody>
          <a:bodyPr/>
          <a:lstStyle>
            <a:lvl1pPr>
              <a:defRPr/>
            </a:lvl1pPr>
          </a:lstStyle>
          <a:p>
            <a:endParaRPr lang="en-US" altLang="zh-TW">
              <a:solidFill>
                <a:srgbClr val="000000"/>
              </a:solidFill>
            </a:endParaRPr>
          </a:p>
        </p:txBody>
      </p:sp>
      <p:sp>
        <p:nvSpPr>
          <p:cNvPr id="37892" name="Rectangle 4"/>
          <p:cNvSpPr>
            <a:spLocks noGrp="1" noChangeArrowheads="1"/>
          </p:cNvSpPr>
          <p:nvPr>
            <p:ph type="ftr" sz="quarter" idx="3"/>
          </p:nvPr>
        </p:nvSpPr>
        <p:spPr>
          <a:xfrm>
            <a:off x="2971800" y="6248400"/>
            <a:ext cx="6019800" cy="228600"/>
          </a:xfrm>
        </p:spPr>
        <p:txBody>
          <a:bodyPr/>
          <a:lstStyle>
            <a:lvl1pPr>
              <a:defRPr/>
            </a:lvl1pPr>
          </a:lstStyle>
          <a:p>
            <a:endParaRPr lang="en-US" altLang="zh-TW">
              <a:solidFill>
                <a:srgbClr val="000000"/>
              </a:solidFill>
            </a:endParaRPr>
          </a:p>
        </p:txBody>
      </p:sp>
      <p:sp>
        <p:nvSpPr>
          <p:cNvPr id="37893" name="Rectangle 5"/>
          <p:cNvSpPr>
            <a:spLocks noGrp="1" noChangeArrowheads="1"/>
          </p:cNvSpPr>
          <p:nvPr>
            <p:ph type="sldNum" sz="quarter" idx="4"/>
          </p:nvPr>
        </p:nvSpPr>
        <p:spPr>
          <a:xfrm>
            <a:off x="8077200" y="6553200"/>
            <a:ext cx="914400" cy="228600"/>
          </a:xfrm>
        </p:spPr>
        <p:txBody>
          <a:bodyPr/>
          <a:lstStyle>
            <a:lvl1pPr>
              <a:defRPr/>
            </a:lvl1pPr>
          </a:lstStyle>
          <a:p>
            <a:r>
              <a:rPr lang="en-US" altLang="zh-TW">
                <a:solidFill>
                  <a:srgbClr val="000000"/>
                </a:solidFill>
              </a:rPr>
              <a:t>Page </a:t>
            </a:r>
            <a:fld id="{26D31A48-815F-4422-8110-7E835ECBD9FE}" type="slidenum">
              <a:rPr lang="en-US" altLang="zh-TW">
                <a:solidFill>
                  <a:srgbClr val="000000"/>
                </a:solidFill>
              </a:rPr>
              <a:pPr/>
              <a:t>‹#›</a:t>
            </a:fld>
            <a:endParaRPr lang="en-US" altLang="zh-TW">
              <a:solidFill>
                <a:srgbClr val="000000"/>
              </a:solidFill>
            </a:endParaRPr>
          </a:p>
        </p:txBody>
      </p:sp>
      <p:sp>
        <p:nvSpPr>
          <p:cNvPr id="37894" name="Rectangle 6"/>
          <p:cNvSpPr>
            <a:spLocks noGrp="1" noChangeArrowheads="1"/>
          </p:cNvSpPr>
          <p:nvPr>
            <p:ph type="ctrTitle"/>
          </p:nvPr>
        </p:nvSpPr>
        <p:spPr>
          <a:xfrm>
            <a:off x="838200" y="1828800"/>
            <a:ext cx="8153400" cy="2209800"/>
          </a:xfrm>
        </p:spPr>
        <p:txBody>
          <a:bodyPr/>
          <a:lstStyle>
            <a:lvl1pPr>
              <a:defRPr sz="3400"/>
            </a:lvl1pPr>
          </a:lstStyle>
          <a:p>
            <a:pPr lvl="0"/>
            <a:r>
              <a:rPr lang="en-US" altLang="zh-TW" noProof="0" smtClean="0"/>
              <a:t>Click to edit Master title style</a:t>
            </a:r>
          </a:p>
        </p:txBody>
      </p:sp>
      <p:sp>
        <p:nvSpPr>
          <p:cNvPr id="37895" name="Rectangle 7"/>
          <p:cNvSpPr>
            <a:spLocks noGrp="1" noChangeArrowheads="1"/>
          </p:cNvSpPr>
          <p:nvPr>
            <p:ph type="subTitle" idx="1"/>
          </p:nvPr>
        </p:nvSpPr>
        <p:spPr>
          <a:xfrm>
            <a:off x="838200" y="4267200"/>
            <a:ext cx="8153400" cy="1752600"/>
          </a:xfrm>
        </p:spPr>
        <p:txBody>
          <a:bodyPr/>
          <a:lstStyle>
            <a:lvl1pPr marL="0" indent="0" algn="r">
              <a:buFont typeface="Wingdings" pitchFamily="2" charset="2"/>
              <a:buNone/>
              <a:defRPr sz="2600"/>
            </a:lvl1pPr>
          </a:lstStyle>
          <a:p>
            <a:pPr lvl="0"/>
            <a:r>
              <a:rPr lang="en-US" altLang="zh-TW" noProof="0" smtClean="0"/>
              <a:t>Click to edit Master subtitle style</a:t>
            </a:r>
          </a:p>
        </p:txBody>
      </p:sp>
      <p:pic>
        <p:nvPicPr>
          <p:cNvPr id="37899" name="Picture 11" descr="UILogoCL1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077200" y="152400"/>
            <a:ext cx="1033463" cy="1143000"/>
          </a:xfrm>
          <a:prstGeom prst="rect">
            <a:avLst/>
          </a:prstGeom>
          <a:noFill/>
          <a:extLst>
            <a:ext uri="{909E8E84-426E-40DD-AFC4-6F175D3DCCD1}">
              <a14:hiddenFill xmlns:a14="http://schemas.microsoft.com/office/drawing/2010/main">
                <a:solidFill>
                  <a:srgbClr val="FFFFFF"/>
                </a:solidFill>
              </a14:hiddenFill>
            </a:ext>
          </a:extLst>
        </p:spPr>
      </p:pic>
      <p:pic>
        <p:nvPicPr>
          <p:cNvPr id="37898" name="Picture 10" descr="ccg_0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55563"/>
            <a:ext cx="6019800" cy="1050925"/>
          </a:xfrm>
          <a:prstGeom prst="rect">
            <a:avLst/>
          </a:prstGeom>
          <a:noFill/>
          <a:extLst>
            <a:ext uri="{909E8E84-426E-40DD-AFC4-6F175D3DCCD1}">
              <a14:hiddenFill xmlns:a14="http://schemas.microsoft.com/office/drawing/2010/main">
                <a:solidFill>
                  <a:srgbClr val="FFFFFF"/>
                </a:solidFill>
              </a14:hiddenFill>
            </a:ext>
          </a:extLst>
        </p:spPr>
      </p:pic>
      <p:pic>
        <p:nvPicPr>
          <p:cNvPr id="37902" name="Picture 14" descr="mias-new"/>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096000" y="152400"/>
            <a:ext cx="1981200" cy="11668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5269792"/>
      </p:ext>
    </p:extLst>
  </p:cSld>
  <p:clrMapOvr>
    <a:masterClrMapping/>
  </p:clrMapOvr>
  <p:transition spd="med"/>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ltLang="zh-TW">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r>
              <a:rPr lang="en-US" altLang="zh-TW">
                <a:solidFill>
                  <a:srgbClr val="000000"/>
                </a:solidFill>
              </a:rPr>
              <a:t>1: </a:t>
            </a:r>
            <a:fld id="{E8007264-EAB3-4E53-8D88-C175708AA4AD}" type="slidenum">
              <a:rPr lang="en-US" altLang="zh-TW">
                <a:solidFill>
                  <a:srgbClr val="000000"/>
                </a:solidFill>
              </a:rPr>
              <a:pPr/>
              <a:t>‹#›</a:t>
            </a:fld>
            <a:endParaRPr lang="en-US" altLang="zh-TW">
              <a:solidFill>
                <a:srgbClr val="000000"/>
              </a:solidFill>
            </a:endParaRPr>
          </a:p>
        </p:txBody>
      </p:sp>
      <p:sp>
        <p:nvSpPr>
          <p:cNvPr id="6" name="Date Placeholder 5"/>
          <p:cNvSpPr>
            <a:spLocks noGrp="1"/>
          </p:cNvSpPr>
          <p:nvPr>
            <p:ph type="dt" sz="half" idx="12"/>
          </p:nvPr>
        </p:nvSpPr>
        <p:spPr/>
        <p:txBody>
          <a:bodyPr/>
          <a:lstStyle>
            <a:lvl1pPr>
              <a:defRPr/>
            </a:lvl1pPr>
          </a:lstStyle>
          <a:p>
            <a:endParaRPr lang="en-US" altLang="zh-TW">
              <a:solidFill>
                <a:srgbClr val="000000"/>
              </a:solidFill>
            </a:endParaRPr>
          </a:p>
        </p:txBody>
      </p:sp>
    </p:spTree>
    <p:extLst>
      <p:ext uri="{BB962C8B-B14F-4D97-AF65-F5344CB8AC3E}">
        <p14:creationId xmlns:p14="http://schemas.microsoft.com/office/powerpoint/2010/main" val="764695218"/>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ltLang="zh-TW">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r>
              <a:rPr lang="en-US" altLang="zh-TW">
                <a:solidFill>
                  <a:srgbClr val="000000"/>
                </a:solidFill>
              </a:rPr>
              <a:t>1: </a:t>
            </a:r>
            <a:fld id="{E13816C0-9F51-4A67-9321-43B61093AA02}" type="slidenum">
              <a:rPr lang="en-US" altLang="zh-TW">
                <a:solidFill>
                  <a:srgbClr val="000000"/>
                </a:solidFill>
              </a:rPr>
              <a:pPr/>
              <a:t>‹#›</a:t>
            </a:fld>
            <a:endParaRPr lang="en-US" altLang="zh-TW">
              <a:solidFill>
                <a:srgbClr val="000000"/>
              </a:solidFill>
            </a:endParaRPr>
          </a:p>
        </p:txBody>
      </p:sp>
      <p:sp>
        <p:nvSpPr>
          <p:cNvPr id="6" name="Date Placeholder 5"/>
          <p:cNvSpPr>
            <a:spLocks noGrp="1"/>
          </p:cNvSpPr>
          <p:nvPr>
            <p:ph type="dt" sz="half" idx="12"/>
          </p:nvPr>
        </p:nvSpPr>
        <p:spPr/>
        <p:txBody>
          <a:bodyPr/>
          <a:lstStyle>
            <a:lvl1pPr>
              <a:defRPr/>
            </a:lvl1pPr>
          </a:lstStyle>
          <a:p>
            <a:endParaRPr lang="en-US" altLang="zh-TW">
              <a:solidFill>
                <a:srgbClr val="000000"/>
              </a:solidFill>
            </a:endParaRPr>
          </a:p>
        </p:txBody>
      </p:sp>
    </p:spTree>
    <p:extLst>
      <p:ext uri="{BB962C8B-B14F-4D97-AF65-F5344CB8AC3E}">
        <p14:creationId xmlns:p14="http://schemas.microsoft.com/office/powerpoint/2010/main" val="2490339743"/>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19200"/>
            <a:ext cx="40386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40386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US" altLang="zh-TW">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r>
              <a:rPr lang="en-US" altLang="zh-TW">
                <a:solidFill>
                  <a:srgbClr val="000000"/>
                </a:solidFill>
              </a:rPr>
              <a:t>1: </a:t>
            </a:r>
            <a:fld id="{12614595-16EA-4176-ADBB-423F85455E09}" type="slidenum">
              <a:rPr lang="en-US" altLang="zh-TW">
                <a:solidFill>
                  <a:srgbClr val="000000"/>
                </a:solidFill>
              </a:rPr>
              <a:pPr/>
              <a:t>‹#›</a:t>
            </a:fld>
            <a:endParaRPr lang="en-US" altLang="zh-TW">
              <a:solidFill>
                <a:srgbClr val="000000"/>
              </a:solidFill>
            </a:endParaRPr>
          </a:p>
        </p:txBody>
      </p:sp>
      <p:sp>
        <p:nvSpPr>
          <p:cNvPr id="7" name="Date Placeholder 6"/>
          <p:cNvSpPr>
            <a:spLocks noGrp="1"/>
          </p:cNvSpPr>
          <p:nvPr>
            <p:ph type="dt" sz="half" idx="12"/>
          </p:nvPr>
        </p:nvSpPr>
        <p:spPr/>
        <p:txBody>
          <a:bodyPr/>
          <a:lstStyle>
            <a:lvl1pPr>
              <a:defRPr/>
            </a:lvl1pPr>
          </a:lstStyle>
          <a:p>
            <a:endParaRPr lang="en-US" altLang="zh-TW">
              <a:solidFill>
                <a:srgbClr val="000000"/>
              </a:solidFill>
            </a:endParaRPr>
          </a:p>
        </p:txBody>
      </p:sp>
    </p:spTree>
    <p:extLst>
      <p:ext uri="{BB962C8B-B14F-4D97-AF65-F5344CB8AC3E}">
        <p14:creationId xmlns:p14="http://schemas.microsoft.com/office/powerpoint/2010/main" val="174637964"/>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US" altLang="zh-TW">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r>
              <a:rPr lang="en-US" altLang="zh-TW">
                <a:solidFill>
                  <a:srgbClr val="000000"/>
                </a:solidFill>
              </a:rPr>
              <a:t>1: </a:t>
            </a:r>
            <a:fld id="{DD1259EE-DF63-4E96-B661-C985CC8A1C84}" type="slidenum">
              <a:rPr lang="en-US" altLang="zh-TW">
                <a:solidFill>
                  <a:srgbClr val="000000"/>
                </a:solidFill>
              </a:rPr>
              <a:pPr/>
              <a:t>‹#›</a:t>
            </a:fld>
            <a:endParaRPr lang="en-US" altLang="zh-TW">
              <a:solidFill>
                <a:srgbClr val="000000"/>
              </a:solidFill>
            </a:endParaRPr>
          </a:p>
        </p:txBody>
      </p:sp>
      <p:sp>
        <p:nvSpPr>
          <p:cNvPr id="9" name="Date Placeholder 8"/>
          <p:cNvSpPr>
            <a:spLocks noGrp="1"/>
          </p:cNvSpPr>
          <p:nvPr>
            <p:ph type="dt" sz="half" idx="12"/>
          </p:nvPr>
        </p:nvSpPr>
        <p:spPr/>
        <p:txBody>
          <a:bodyPr/>
          <a:lstStyle>
            <a:lvl1pPr>
              <a:defRPr/>
            </a:lvl1pPr>
          </a:lstStyle>
          <a:p>
            <a:endParaRPr lang="en-US" altLang="zh-TW">
              <a:solidFill>
                <a:srgbClr val="000000"/>
              </a:solidFill>
            </a:endParaRPr>
          </a:p>
        </p:txBody>
      </p:sp>
    </p:spTree>
    <p:extLst>
      <p:ext uri="{BB962C8B-B14F-4D97-AF65-F5344CB8AC3E}">
        <p14:creationId xmlns:p14="http://schemas.microsoft.com/office/powerpoint/2010/main" val="971656032"/>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US" altLang="zh-TW">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r>
              <a:rPr lang="en-US" altLang="zh-TW">
                <a:solidFill>
                  <a:srgbClr val="000000"/>
                </a:solidFill>
              </a:rPr>
              <a:t>1: </a:t>
            </a:r>
            <a:fld id="{7CA78424-67FA-4958-890C-425C4FB81BD5}" type="slidenum">
              <a:rPr lang="en-US" altLang="zh-TW">
                <a:solidFill>
                  <a:srgbClr val="000000"/>
                </a:solidFill>
              </a:rPr>
              <a:pPr/>
              <a:t>‹#›</a:t>
            </a:fld>
            <a:endParaRPr lang="en-US" altLang="zh-TW">
              <a:solidFill>
                <a:srgbClr val="000000"/>
              </a:solidFill>
            </a:endParaRPr>
          </a:p>
        </p:txBody>
      </p:sp>
      <p:sp>
        <p:nvSpPr>
          <p:cNvPr id="5" name="Date Placeholder 4"/>
          <p:cNvSpPr>
            <a:spLocks noGrp="1"/>
          </p:cNvSpPr>
          <p:nvPr>
            <p:ph type="dt" sz="half" idx="12"/>
          </p:nvPr>
        </p:nvSpPr>
        <p:spPr/>
        <p:txBody>
          <a:bodyPr/>
          <a:lstStyle>
            <a:lvl1pPr>
              <a:defRPr/>
            </a:lvl1pPr>
          </a:lstStyle>
          <a:p>
            <a:endParaRPr lang="en-US" altLang="zh-TW">
              <a:solidFill>
                <a:srgbClr val="000000"/>
              </a:solidFill>
            </a:endParaRPr>
          </a:p>
        </p:txBody>
      </p:sp>
    </p:spTree>
    <p:extLst>
      <p:ext uri="{BB962C8B-B14F-4D97-AF65-F5344CB8AC3E}">
        <p14:creationId xmlns:p14="http://schemas.microsoft.com/office/powerpoint/2010/main" val="2160061679"/>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ltLang="zh-TW">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r>
              <a:rPr lang="en-US" altLang="zh-TW">
                <a:solidFill>
                  <a:srgbClr val="000000"/>
                </a:solidFill>
              </a:rPr>
              <a:t>1: </a:t>
            </a:r>
            <a:fld id="{545167FD-0F14-454E-8F2B-B01C3600A385}" type="slidenum">
              <a:rPr lang="en-US" altLang="zh-TW">
                <a:solidFill>
                  <a:srgbClr val="000000"/>
                </a:solidFill>
              </a:rPr>
              <a:pPr/>
              <a:t>‹#›</a:t>
            </a:fld>
            <a:endParaRPr lang="en-US" altLang="zh-TW">
              <a:solidFill>
                <a:srgbClr val="000000"/>
              </a:solidFill>
            </a:endParaRPr>
          </a:p>
        </p:txBody>
      </p:sp>
      <p:sp>
        <p:nvSpPr>
          <p:cNvPr id="4" name="Date Placeholder 3"/>
          <p:cNvSpPr>
            <a:spLocks noGrp="1"/>
          </p:cNvSpPr>
          <p:nvPr>
            <p:ph type="dt" sz="half" idx="12"/>
          </p:nvPr>
        </p:nvSpPr>
        <p:spPr/>
        <p:txBody>
          <a:bodyPr/>
          <a:lstStyle>
            <a:lvl1pPr>
              <a:defRPr/>
            </a:lvl1pPr>
          </a:lstStyle>
          <a:p>
            <a:endParaRPr lang="en-US" altLang="zh-TW">
              <a:solidFill>
                <a:srgbClr val="000000"/>
              </a:solidFill>
            </a:endParaRPr>
          </a:p>
        </p:txBody>
      </p:sp>
    </p:spTree>
    <p:extLst>
      <p:ext uri="{BB962C8B-B14F-4D97-AF65-F5344CB8AC3E}">
        <p14:creationId xmlns:p14="http://schemas.microsoft.com/office/powerpoint/2010/main" val="3154729758"/>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ltLang="zh-TW">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r>
              <a:rPr lang="en-US" altLang="zh-TW">
                <a:solidFill>
                  <a:srgbClr val="000000"/>
                </a:solidFill>
              </a:rPr>
              <a:t>1: </a:t>
            </a:r>
            <a:fld id="{8747A4E0-6002-4F47-98E0-20B143D0D6E6}" type="slidenum">
              <a:rPr lang="en-US" altLang="zh-TW">
                <a:solidFill>
                  <a:srgbClr val="000000"/>
                </a:solidFill>
              </a:rPr>
              <a:pPr/>
              <a:t>‹#›</a:t>
            </a:fld>
            <a:endParaRPr lang="en-US" altLang="zh-TW">
              <a:solidFill>
                <a:srgbClr val="000000"/>
              </a:solidFill>
            </a:endParaRPr>
          </a:p>
        </p:txBody>
      </p:sp>
      <p:sp>
        <p:nvSpPr>
          <p:cNvPr id="7" name="Date Placeholder 6"/>
          <p:cNvSpPr>
            <a:spLocks noGrp="1"/>
          </p:cNvSpPr>
          <p:nvPr>
            <p:ph type="dt" sz="half" idx="12"/>
          </p:nvPr>
        </p:nvSpPr>
        <p:spPr/>
        <p:txBody>
          <a:bodyPr/>
          <a:lstStyle>
            <a:lvl1pPr>
              <a:defRPr/>
            </a:lvl1pPr>
          </a:lstStyle>
          <a:p>
            <a:endParaRPr lang="en-US" altLang="zh-TW">
              <a:solidFill>
                <a:srgbClr val="000000"/>
              </a:solidFill>
            </a:endParaRPr>
          </a:p>
        </p:txBody>
      </p:sp>
    </p:spTree>
    <p:extLst>
      <p:ext uri="{BB962C8B-B14F-4D97-AF65-F5344CB8AC3E}">
        <p14:creationId xmlns:p14="http://schemas.microsoft.com/office/powerpoint/2010/main" val="667147938"/>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ltLang="zh-TW">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r>
              <a:rPr lang="en-US" altLang="zh-TW">
                <a:solidFill>
                  <a:srgbClr val="000000"/>
                </a:solidFill>
              </a:rPr>
              <a:t>1: </a:t>
            </a:r>
            <a:fld id="{77B4C5E6-7559-404B-9416-1B69B3986E4E}" type="slidenum">
              <a:rPr lang="en-US" altLang="zh-TW">
                <a:solidFill>
                  <a:srgbClr val="000000"/>
                </a:solidFill>
              </a:rPr>
              <a:pPr/>
              <a:t>‹#›</a:t>
            </a:fld>
            <a:endParaRPr lang="en-US" altLang="zh-TW">
              <a:solidFill>
                <a:srgbClr val="000000"/>
              </a:solidFill>
            </a:endParaRPr>
          </a:p>
        </p:txBody>
      </p:sp>
      <p:sp>
        <p:nvSpPr>
          <p:cNvPr id="7" name="Date Placeholder 6"/>
          <p:cNvSpPr>
            <a:spLocks noGrp="1"/>
          </p:cNvSpPr>
          <p:nvPr>
            <p:ph type="dt" sz="half" idx="12"/>
          </p:nvPr>
        </p:nvSpPr>
        <p:spPr/>
        <p:txBody>
          <a:bodyPr/>
          <a:lstStyle>
            <a:lvl1pPr>
              <a:defRPr/>
            </a:lvl1pPr>
          </a:lstStyle>
          <a:p>
            <a:endParaRPr lang="en-US" altLang="zh-TW">
              <a:solidFill>
                <a:srgbClr val="000000"/>
              </a:solidFill>
            </a:endParaRPr>
          </a:p>
        </p:txBody>
      </p:sp>
    </p:spTree>
    <p:extLst>
      <p:ext uri="{BB962C8B-B14F-4D97-AF65-F5344CB8AC3E}">
        <p14:creationId xmlns:p14="http://schemas.microsoft.com/office/powerpoint/2010/main" val="4232776080"/>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p:txBody>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EC050687-AA2B-4B26-A626-33C2DE7352FD}" type="slidenum">
              <a:rPr lang="en-US" altLang="zh-TW"/>
              <a:pPr>
                <a:defRPr/>
              </a:pPr>
              <a:t>‹#›</a:t>
            </a:fld>
            <a:endParaRPr lang="en-US" altLang="zh-TW"/>
          </a:p>
        </p:txBody>
      </p:sp>
    </p:spTree>
    <p:extLst>
      <p:ext uri="{BB962C8B-B14F-4D97-AF65-F5344CB8AC3E}">
        <p14:creationId xmlns:p14="http://schemas.microsoft.com/office/powerpoint/2010/main" val="1849935022"/>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ltLang="zh-TW">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r>
              <a:rPr lang="en-US" altLang="zh-TW">
                <a:solidFill>
                  <a:srgbClr val="000000"/>
                </a:solidFill>
              </a:rPr>
              <a:t>1: </a:t>
            </a:r>
            <a:fld id="{68830B35-6988-4994-A55D-52ED0A6324A3}" type="slidenum">
              <a:rPr lang="en-US" altLang="zh-TW">
                <a:solidFill>
                  <a:srgbClr val="000000"/>
                </a:solidFill>
              </a:rPr>
              <a:pPr/>
              <a:t>‹#›</a:t>
            </a:fld>
            <a:endParaRPr lang="en-US" altLang="zh-TW">
              <a:solidFill>
                <a:srgbClr val="000000"/>
              </a:solidFill>
            </a:endParaRPr>
          </a:p>
        </p:txBody>
      </p:sp>
      <p:sp>
        <p:nvSpPr>
          <p:cNvPr id="6" name="Date Placeholder 5"/>
          <p:cNvSpPr>
            <a:spLocks noGrp="1"/>
          </p:cNvSpPr>
          <p:nvPr>
            <p:ph type="dt" sz="half" idx="12"/>
          </p:nvPr>
        </p:nvSpPr>
        <p:spPr/>
        <p:txBody>
          <a:bodyPr/>
          <a:lstStyle>
            <a:lvl1pPr>
              <a:defRPr/>
            </a:lvl1pPr>
          </a:lstStyle>
          <a:p>
            <a:endParaRPr lang="en-US" altLang="zh-TW">
              <a:solidFill>
                <a:srgbClr val="000000"/>
              </a:solidFill>
            </a:endParaRPr>
          </a:p>
        </p:txBody>
      </p:sp>
    </p:spTree>
    <p:extLst>
      <p:ext uri="{BB962C8B-B14F-4D97-AF65-F5344CB8AC3E}">
        <p14:creationId xmlns:p14="http://schemas.microsoft.com/office/powerpoint/2010/main" val="1346559540"/>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457200"/>
            <a:ext cx="21336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457200"/>
            <a:ext cx="62484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ltLang="zh-TW">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r>
              <a:rPr lang="en-US" altLang="zh-TW">
                <a:solidFill>
                  <a:srgbClr val="000000"/>
                </a:solidFill>
              </a:rPr>
              <a:t>1: </a:t>
            </a:r>
            <a:fld id="{8B15EA47-39DE-4C1C-B4E8-9FE96CE5DDD9}" type="slidenum">
              <a:rPr lang="en-US" altLang="zh-TW">
                <a:solidFill>
                  <a:srgbClr val="000000"/>
                </a:solidFill>
              </a:rPr>
              <a:pPr/>
              <a:t>‹#›</a:t>
            </a:fld>
            <a:endParaRPr lang="en-US" altLang="zh-TW">
              <a:solidFill>
                <a:srgbClr val="000000"/>
              </a:solidFill>
            </a:endParaRPr>
          </a:p>
        </p:txBody>
      </p:sp>
      <p:sp>
        <p:nvSpPr>
          <p:cNvPr id="6" name="Date Placeholder 5"/>
          <p:cNvSpPr>
            <a:spLocks noGrp="1"/>
          </p:cNvSpPr>
          <p:nvPr>
            <p:ph type="dt" sz="half" idx="12"/>
          </p:nvPr>
        </p:nvSpPr>
        <p:spPr/>
        <p:txBody>
          <a:bodyPr/>
          <a:lstStyle>
            <a:lvl1pPr>
              <a:defRPr/>
            </a:lvl1pPr>
          </a:lstStyle>
          <a:p>
            <a:endParaRPr lang="en-US" altLang="zh-TW">
              <a:solidFill>
                <a:srgbClr val="000000"/>
              </a:solidFill>
            </a:endParaRPr>
          </a:p>
        </p:txBody>
      </p:sp>
    </p:spTree>
    <p:extLst>
      <p:ext uri="{BB962C8B-B14F-4D97-AF65-F5344CB8AC3E}">
        <p14:creationId xmlns:p14="http://schemas.microsoft.com/office/powerpoint/2010/main" val="1500832577"/>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p:txBody>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0A7A67B1-0E9D-4C79-8236-FEAA739E60D3}" type="slidenum">
              <a:rPr lang="en-US" altLang="zh-TW"/>
              <a:pPr>
                <a:defRPr/>
              </a:pPr>
              <a:t>‹#›</a:t>
            </a:fld>
            <a:endParaRPr lang="en-US" altLang="zh-TW"/>
          </a:p>
        </p:txBody>
      </p:sp>
    </p:spTree>
    <p:extLst>
      <p:ext uri="{BB962C8B-B14F-4D97-AF65-F5344CB8AC3E}">
        <p14:creationId xmlns:p14="http://schemas.microsoft.com/office/powerpoint/2010/main" val="627687223"/>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p:txBody>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A1E9D741-4508-4E2E-A960-40629E32BF44}" type="slidenum">
              <a:rPr lang="en-US" altLang="zh-TW"/>
              <a:pPr>
                <a:defRPr/>
              </a:pPr>
              <a:t>‹#›</a:t>
            </a:fld>
            <a:endParaRPr lang="en-US" altLang="zh-TW"/>
          </a:p>
        </p:txBody>
      </p:sp>
    </p:spTree>
    <p:extLst>
      <p:ext uri="{BB962C8B-B14F-4D97-AF65-F5344CB8AC3E}">
        <p14:creationId xmlns:p14="http://schemas.microsoft.com/office/powerpoint/2010/main" val="1891105655"/>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p:txBody>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0C0ACC43-3B66-41D8-B582-3EF98D6B9F17}" type="slidenum">
              <a:rPr lang="en-US" altLang="zh-TW"/>
              <a:pPr>
                <a:defRPr/>
              </a:pPr>
              <a:t>‹#›</a:t>
            </a:fld>
            <a:endParaRPr lang="en-US" altLang="zh-TW"/>
          </a:p>
        </p:txBody>
      </p:sp>
    </p:spTree>
    <p:extLst>
      <p:ext uri="{BB962C8B-B14F-4D97-AF65-F5344CB8AC3E}">
        <p14:creationId xmlns:p14="http://schemas.microsoft.com/office/powerpoint/2010/main" val="11517815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558FAB13-8A1F-4590-852C-9DB6B9BA8302}" type="slidenum">
              <a:rPr lang="en-US" altLang="zh-TW"/>
              <a:pPr>
                <a:defRPr/>
              </a:pPr>
              <a:t>‹#›</a:t>
            </a:fld>
            <a:endParaRPr lang="en-US" altLang="zh-TW"/>
          </a:p>
        </p:txBody>
      </p:sp>
    </p:spTree>
    <p:extLst>
      <p:ext uri="{BB962C8B-B14F-4D97-AF65-F5344CB8AC3E}">
        <p14:creationId xmlns:p14="http://schemas.microsoft.com/office/powerpoint/2010/main" val="3366286976"/>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457200"/>
            <a:ext cx="21336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457200"/>
            <a:ext cx="62484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p:txBody>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D7099EDF-74CF-47EE-9ED7-840B4D371A54}" type="slidenum">
              <a:rPr lang="en-US" altLang="zh-TW"/>
              <a:pPr>
                <a:defRPr/>
              </a:pPr>
              <a:t>‹#›</a:t>
            </a:fld>
            <a:endParaRPr lang="en-US" altLang="zh-TW"/>
          </a:p>
        </p:txBody>
      </p:sp>
    </p:spTree>
    <p:extLst>
      <p:ext uri="{BB962C8B-B14F-4D97-AF65-F5344CB8AC3E}">
        <p14:creationId xmlns:p14="http://schemas.microsoft.com/office/powerpoint/2010/main" val="471278742"/>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3.jpe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2.wmf"/><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image" Target="../media/image1.png"/><Relationship Id="rId5" Type="http://schemas.openxmlformats.org/officeDocument/2006/relationships/slideLayout" Target="../slideLayouts/slideLayout15.xml"/><Relationship Id="rId10" Type="http://schemas.openxmlformats.org/officeDocument/2006/relationships/theme" Target="../theme/theme2.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image" Target="../media/image1.png"/><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3.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image" Target="../media/image3.jpeg"/><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image" Target="../media/image2.w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image" Target="../media/image1.png"/><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4.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image" Target="../media/image3.jpeg"/><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4"/>
          <p:cNvSpPr>
            <a:spLocks noGrp="1" noChangeArrowheads="1"/>
          </p:cNvSpPr>
          <p:nvPr>
            <p:ph type="title"/>
          </p:nvPr>
        </p:nvSpPr>
        <p:spPr bwMode="auto">
          <a:xfrm>
            <a:off x="152400" y="457200"/>
            <a:ext cx="8229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zh-TW" smtClean="0"/>
              <a:t>Click to edit Master title style</a:t>
            </a:r>
          </a:p>
        </p:txBody>
      </p:sp>
      <p:sp>
        <p:nvSpPr>
          <p:cNvPr id="2051" name="Rectangle 5"/>
          <p:cNvSpPr>
            <a:spLocks noGrp="1" noChangeArrowheads="1"/>
          </p:cNvSpPr>
          <p:nvPr>
            <p:ph type="body" idx="1"/>
          </p:nvPr>
        </p:nvSpPr>
        <p:spPr bwMode="auto">
          <a:xfrm>
            <a:off x="457200" y="1219200"/>
            <a:ext cx="82296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p>
        </p:txBody>
      </p:sp>
      <p:pic>
        <p:nvPicPr>
          <p:cNvPr id="2052" name="Picture 6" descr="ccg_0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0" y="6099175"/>
            <a:ext cx="4343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7" descr="UILogoCL1c"/>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534400" y="6248400"/>
            <a:ext cx="482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3" name="Rectangle 9"/>
          <p:cNvSpPr>
            <a:spLocks noChangeArrowheads="1"/>
          </p:cNvSpPr>
          <p:nvPr/>
        </p:nvSpPr>
        <p:spPr bwMode="auto">
          <a:xfrm>
            <a:off x="0" y="134938"/>
            <a:ext cx="9144000" cy="274637"/>
          </a:xfrm>
          <a:prstGeom prst="rect">
            <a:avLst/>
          </a:prstGeom>
          <a:gradFill rotWithShape="0">
            <a:gsLst>
              <a:gs pos="0">
                <a:schemeClr val="bg2"/>
              </a:gs>
              <a:gs pos="100000">
                <a:schemeClr val="bg1"/>
              </a:gs>
            </a:gsLst>
            <a:lin ang="0" scaled="1"/>
          </a:gradFill>
          <a:ln w="9525">
            <a:noFill/>
            <a:miter lim="800000"/>
            <a:headEnd/>
            <a:tailEnd/>
          </a:ln>
        </p:spPr>
        <p:txBody>
          <a:bodyPr/>
          <a:lstStyle/>
          <a:p>
            <a:pPr>
              <a:defRPr/>
            </a:pPr>
            <a:endParaRPr lang="zh-TW" altLang="en-US" sz="2400">
              <a:latin typeface="Times New Roman" pitchFamily="18" charset="0"/>
              <a:ea typeface="Arial Unicode MS" pitchFamily="34" charset="-128"/>
              <a:cs typeface="Arial Unicode MS" pitchFamily="34" charset="-128"/>
            </a:endParaRPr>
          </a:p>
        </p:txBody>
      </p:sp>
      <p:pic>
        <p:nvPicPr>
          <p:cNvPr id="2055" name="Picture 11" descr="mias-new"/>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6832600" y="6227763"/>
            <a:ext cx="9398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3"/>
          <p:cNvSpPr>
            <a:spLocks noGrp="1" noChangeArrowheads="1"/>
          </p:cNvSpPr>
          <p:nvPr>
            <p:ph type="sldNum" sz="quarter" idx="4"/>
          </p:nvPr>
        </p:nvSpPr>
        <p:spPr bwMode="auto">
          <a:xfrm>
            <a:off x="7543800" y="6553200"/>
            <a:ext cx="9144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A42AABA4-78D6-4105-B809-17454CF076AD}" type="slidenum">
              <a:rPr lang="en-US" altLang="zh-TW"/>
              <a:pPr>
                <a:defRPr/>
              </a:pPr>
              <a:t>‹#›</a:t>
            </a:fld>
            <a:endParaRPr lang="en-US" altLang="zh-TW"/>
          </a:p>
        </p:txBody>
      </p:sp>
    </p:spTree>
  </p:cSld>
  <p:clrMap bg1="lt1" tx1="dk1" bg2="lt2" tx2="dk2" accent1="accent1" accent2="accent2" accent3="accent3" accent4="accent4" accent5="accent5" accent6="accent6" hlink="hlink" folHlink="folHlink"/>
  <p:sldLayoutIdLst>
    <p:sldLayoutId id="2147486456" r:id="rId1"/>
    <p:sldLayoutId id="2147486457" r:id="rId2"/>
    <p:sldLayoutId id="2147486458" r:id="rId3"/>
    <p:sldLayoutId id="2147486459" r:id="rId4"/>
    <p:sldLayoutId id="2147486460" r:id="rId5"/>
    <p:sldLayoutId id="2147486461" r:id="rId6"/>
    <p:sldLayoutId id="2147486462" r:id="rId7"/>
    <p:sldLayoutId id="2147486463" r:id="rId8"/>
    <p:sldLayoutId id="2147486464" r:id="rId9"/>
    <p:sldLayoutId id="2147486474" r:id="rId10"/>
  </p:sldLayoutIdLst>
  <p:transition spd="med"/>
  <p:timing>
    <p:tnLst>
      <p:par>
        <p:cTn id="1" dur="indefinite" restart="never" nodeType="tmRoot"/>
      </p:par>
    </p:tnLst>
  </p:timing>
  <p:hf hdr="0" ftr="0" dt="0"/>
  <p:txStyles>
    <p:titleStyle>
      <a:lvl1pPr algn="l" rtl="0" eaLnBrk="0" fontAlgn="base" hangingPunct="0">
        <a:spcBef>
          <a:spcPct val="0"/>
        </a:spcBef>
        <a:spcAft>
          <a:spcPct val="0"/>
        </a:spcAft>
        <a:defRPr sz="2800">
          <a:solidFill>
            <a:schemeClr val="tx1"/>
          </a:solidFill>
          <a:latin typeface="Calibri" pitchFamily="34" charset="0"/>
          <a:ea typeface="+mj-ea"/>
          <a:cs typeface="Calibri" pitchFamily="34" charset="0"/>
        </a:defRPr>
      </a:lvl1pPr>
      <a:lvl2pPr algn="l" rtl="0" eaLnBrk="0" fontAlgn="base" hangingPunct="0">
        <a:spcBef>
          <a:spcPct val="0"/>
        </a:spcBef>
        <a:spcAft>
          <a:spcPct val="0"/>
        </a:spcAft>
        <a:defRPr sz="2800">
          <a:solidFill>
            <a:schemeClr val="tx1"/>
          </a:solidFill>
          <a:latin typeface="Calibri" pitchFamily="34" charset="0"/>
          <a:cs typeface="Arial" charset="0"/>
        </a:defRPr>
      </a:lvl2pPr>
      <a:lvl3pPr algn="l" rtl="0" eaLnBrk="0" fontAlgn="base" hangingPunct="0">
        <a:spcBef>
          <a:spcPct val="0"/>
        </a:spcBef>
        <a:spcAft>
          <a:spcPct val="0"/>
        </a:spcAft>
        <a:defRPr sz="2800">
          <a:solidFill>
            <a:schemeClr val="tx1"/>
          </a:solidFill>
          <a:latin typeface="Calibri" pitchFamily="34" charset="0"/>
          <a:cs typeface="Arial" charset="0"/>
        </a:defRPr>
      </a:lvl3pPr>
      <a:lvl4pPr algn="l" rtl="0" eaLnBrk="0" fontAlgn="base" hangingPunct="0">
        <a:spcBef>
          <a:spcPct val="0"/>
        </a:spcBef>
        <a:spcAft>
          <a:spcPct val="0"/>
        </a:spcAft>
        <a:defRPr sz="2800">
          <a:solidFill>
            <a:schemeClr val="tx1"/>
          </a:solidFill>
          <a:latin typeface="Calibri" pitchFamily="34" charset="0"/>
          <a:cs typeface="Arial" charset="0"/>
        </a:defRPr>
      </a:lvl4pPr>
      <a:lvl5pPr algn="l" rtl="0" eaLnBrk="0" fontAlgn="base" hangingPunct="0">
        <a:spcBef>
          <a:spcPct val="0"/>
        </a:spcBef>
        <a:spcAft>
          <a:spcPct val="0"/>
        </a:spcAft>
        <a:defRPr sz="2800">
          <a:solidFill>
            <a:schemeClr val="tx1"/>
          </a:solidFill>
          <a:latin typeface="Calibri" pitchFamily="34"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24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000">
          <a:solidFill>
            <a:schemeClr val="tx1"/>
          </a:solidFill>
          <a:latin typeface="Calibri" pitchFamily="34" charset="0"/>
          <a:cs typeface="Calibri" pitchFamily="34" charset="0"/>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a:solidFill>
            <a:schemeClr val="tx1"/>
          </a:solidFill>
          <a:latin typeface="Calibri" pitchFamily="34" charset="0"/>
          <a:cs typeface="Calibri" pitchFamily="34" charset="0"/>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1600">
          <a:solidFill>
            <a:schemeClr val="tx1"/>
          </a:solidFill>
          <a:latin typeface="Calibri" pitchFamily="34" charset="0"/>
          <a:cs typeface="Calibri" pitchFamily="34" charset="0"/>
        </a:defRPr>
      </a:lvl4pPr>
      <a:lvl5pPr marL="2057400" indent="-228600" algn="l" rtl="0" eaLnBrk="0" fontAlgn="base" hangingPunct="0">
        <a:spcBef>
          <a:spcPct val="20000"/>
        </a:spcBef>
        <a:spcAft>
          <a:spcPct val="0"/>
        </a:spcAft>
        <a:buClr>
          <a:schemeClr val="bg2"/>
        </a:buClr>
        <a:buFont typeface="Wingdings" pitchFamily="2" charset="2"/>
        <a:buChar char="§"/>
        <a:defRPr sz="1600">
          <a:solidFill>
            <a:schemeClr val="tx1"/>
          </a:solidFill>
          <a:latin typeface="Calibri" pitchFamily="34" charset="0"/>
          <a:cs typeface="Calibri" pitchFamily="34" charset="0"/>
        </a:defRPr>
      </a:lvl5pPr>
      <a:lvl6pPr marL="25146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6pPr>
      <a:lvl7pPr marL="29718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7pPr>
      <a:lvl8pPr marL="34290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8pPr>
      <a:lvl9pPr marL="38862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bwMode="auto">
          <a:xfrm>
            <a:off x="152400" y="457200"/>
            <a:ext cx="8229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zh-TW" smtClean="0"/>
              <a:t>Click to edit Master title style</a:t>
            </a:r>
          </a:p>
        </p:txBody>
      </p:sp>
      <p:sp>
        <p:nvSpPr>
          <p:cNvPr id="3075" name="Rectangle 5"/>
          <p:cNvSpPr>
            <a:spLocks noGrp="1" noChangeArrowheads="1"/>
          </p:cNvSpPr>
          <p:nvPr>
            <p:ph type="body" idx="1"/>
          </p:nvPr>
        </p:nvSpPr>
        <p:spPr bwMode="auto">
          <a:xfrm>
            <a:off x="457200" y="1219200"/>
            <a:ext cx="82296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p>
        </p:txBody>
      </p:sp>
      <p:pic>
        <p:nvPicPr>
          <p:cNvPr id="3076" name="Picture 6" descr="ccg_0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0" y="6099175"/>
            <a:ext cx="4343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7" descr="UILogoCL1c"/>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534400" y="6248400"/>
            <a:ext cx="482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3" name="Rectangle 9"/>
          <p:cNvSpPr>
            <a:spLocks noChangeArrowheads="1"/>
          </p:cNvSpPr>
          <p:nvPr/>
        </p:nvSpPr>
        <p:spPr bwMode="auto">
          <a:xfrm>
            <a:off x="0" y="134938"/>
            <a:ext cx="9144000" cy="274637"/>
          </a:xfrm>
          <a:prstGeom prst="rect">
            <a:avLst/>
          </a:prstGeom>
          <a:gradFill rotWithShape="0">
            <a:gsLst>
              <a:gs pos="0">
                <a:schemeClr val="bg2"/>
              </a:gs>
              <a:gs pos="100000">
                <a:schemeClr val="bg1"/>
              </a:gs>
            </a:gsLst>
            <a:lin ang="0" scaled="1"/>
          </a:gradFill>
          <a:ln w="9525">
            <a:noFill/>
            <a:miter lim="800000"/>
            <a:headEnd/>
            <a:tailEnd/>
          </a:ln>
        </p:spPr>
        <p:txBody>
          <a:bodyPr/>
          <a:lstStyle/>
          <a:p>
            <a:pPr>
              <a:defRPr/>
            </a:pPr>
            <a:endParaRPr lang="zh-TW" altLang="en-US" sz="2400">
              <a:latin typeface="Times New Roman" pitchFamily="18" charset="0"/>
              <a:ea typeface="Arial Unicode MS" pitchFamily="34" charset="-128"/>
              <a:cs typeface="Arial Unicode MS" pitchFamily="34" charset="-128"/>
            </a:endParaRPr>
          </a:p>
        </p:txBody>
      </p:sp>
      <p:sp>
        <p:nvSpPr>
          <p:cNvPr id="11" name="Rectangle 3"/>
          <p:cNvSpPr>
            <a:spLocks noGrp="1" noChangeArrowheads="1"/>
          </p:cNvSpPr>
          <p:nvPr>
            <p:ph type="sldNum" sz="quarter" idx="4"/>
          </p:nvPr>
        </p:nvSpPr>
        <p:spPr bwMode="auto">
          <a:xfrm>
            <a:off x="7543800" y="6553200"/>
            <a:ext cx="9144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FD2C4C85-BC0E-4CDF-B122-EDDDABEF84DF}" type="slidenum">
              <a:rPr lang="en-US" altLang="zh-TW"/>
              <a:pPr>
                <a:defRPr/>
              </a:pPr>
              <a:t>‹#›</a:t>
            </a:fld>
            <a:endParaRPr lang="en-US" altLang="zh-TW"/>
          </a:p>
        </p:txBody>
      </p:sp>
      <p:pic>
        <p:nvPicPr>
          <p:cNvPr id="3080" name="Picture 11" descr="mias-new"/>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832600" y="6227763"/>
            <a:ext cx="9398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6465" r:id="rId1"/>
    <p:sldLayoutId id="2147486466" r:id="rId2"/>
    <p:sldLayoutId id="2147486467" r:id="rId3"/>
    <p:sldLayoutId id="2147486468" r:id="rId4"/>
    <p:sldLayoutId id="2147486469" r:id="rId5"/>
    <p:sldLayoutId id="2147486470" r:id="rId6"/>
    <p:sldLayoutId id="2147486471" r:id="rId7"/>
    <p:sldLayoutId id="2147486472" r:id="rId8"/>
    <p:sldLayoutId id="2147486473" r:id="rId9"/>
  </p:sldLayoutIdLst>
  <p:transition spd="med"/>
  <p:timing>
    <p:tnLst>
      <p:par>
        <p:cTn id="1" dur="indefinite" restart="never" nodeType="tmRoot"/>
      </p:par>
    </p:tnLst>
  </p:timing>
  <p:hf hdr="0" ftr="0" dt="0"/>
  <p:txStyles>
    <p:titleStyle>
      <a:lvl1pPr algn="l" rtl="0" eaLnBrk="0" fontAlgn="base" hangingPunct="0">
        <a:spcBef>
          <a:spcPct val="0"/>
        </a:spcBef>
        <a:spcAft>
          <a:spcPct val="0"/>
        </a:spcAft>
        <a:defRPr sz="2800">
          <a:solidFill>
            <a:schemeClr val="tx1"/>
          </a:solidFill>
          <a:latin typeface="Calibri" pitchFamily="34" charset="0"/>
          <a:ea typeface="+mj-ea"/>
          <a:cs typeface="Calibri" pitchFamily="34" charset="0"/>
        </a:defRPr>
      </a:lvl1pPr>
      <a:lvl2pPr algn="l" rtl="0" eaLnBrk="0" fontAlgn="base" hangingPunct="0">
        <a:spcBef>
          <a:spcPct val="0"/>
        </a:spcBef>
        <a:spcAft>
          <a:spcPct val="0"/>
        </a:spcAft>
        <a:defRPr sz="2800">
          <a:solidFill>
            <a:schemeClr val="tx1"/>
          </a:solidFill>
          <a:latin typeface="Calibri" pitchFamily="34" charset="0"/>
          <a:cs typeface="Arial" charset="0"/>
        </a:defRPr>
      </a:lvl2pPr>
      <a:lvl3pPr algn="l" rtl="0" eaLnBrk="0" fontAlgn="base" hangingPunct="0">
        <a:spcBef>
          <a:spcPct val="0"/>
        </a:spcBef>
        <a:spcAft>
          <a:spcPct val="0"/>
        </a:spcAft>
        <a:defRPr sz="2800">
          <a:solidFill>
            <a:schemeClr val="tx1"/>
          </a:solidFill>
          <a:latin typeface="Calibri" pitchFamily="34" charset="0"/>
          <a:cs typeface="Arial" charset="0"/>
        </a:defRPr>
      </a:lvl3pPr>
      <a:lvl4pPr algn="l" rtl="0" eaLnBrk="0" fontAlgn="base" hangingPunct="0">
        <a:spcBef>
          <a:spcPct val="0"/>
        </a:spcBef>
        <a:spcAft>
          <a:spcPct val="0"/>
        </a:spcAft>
        <a:defRPr sz="2800">
          <a:solidFill>
            <a:schemeClr val="tx1"/>
          </a:solidFill>
          <a:latin typeface="Calibri" pitchFamily="34" charset="0"/>
          <a:cs typeface="Arial" charset="0"/>
        </a:defRPr>
      </a:lvl4pPr>
      <a:lvl5pPr algn="l" rtl="0" eaLnBrk="0" fontAlgn="base" hangingPunct="0">
        <a:spcBef>
          <a:spcPct val="0"/>
        </a:spcBef>
        <a:spcAft>
          <a:spcPct val="0"/>
        </a:spcAft>
        <a:defRPr sz="2800">
          <a:solidFill>
            <a:schemeClr val="tx1"/>
          </a:solidFill>
          <a:latin typeface="Calibri" pitchFamily="34" charset="0"/>
          <a:cs typeface="Arial" charset="0"/>
        </a:defRPr>
      </a:lvl5pPr>
      <a:lvl6pPr marL="457200" algn="l" rtl="0" fontAlgn="base">
        <a:spcBef>
          <a:spcPct val="0"/>
        </a:spcBef>
        <a:spcAft>
          <a:spcPct val="0"/>
        </a:spcAft>
        <a:defRPr sz="2800">
          <a:solidFill>
            <a:schemeClr val="tx1"/>
          </a:solidFill>
          <a:latin typeface="Arial" charset="0"/>
          <a:cs typeface="Arial" charset="0"/>
        </a:defRPr>
      </a:lvl6pPr>
      <a:lvl7pPr marL="914400" algn="l" rtl="0" fontAlgn="base">
        <a:spcBef>
          <a:spcPct val="0"/>
        </a:spcBef>
        <a:spcAft>
          <a:spcPct val="0"/>
        </a:spcAft>
        <a:defRPr sz="2800">
          <a:solidFill>
            <a:schemeClr val="tx1"/>
          </a:solidFill>
          <a:latin typeface="Arial" charset="0"/>
          <a:cs typeface="Arial" charset="0"/>
        </a:defRPr>
      </a:lvl7pPr>
      <a:lvl8pPr marL="1371600" algn="l" rtl="0" fontAlgn="base">
        <a:spcBef>
          <a:spcPct val="0"/>
        </a:spcBef>
        <a:spcAft>
          <a:spcPct val="0"/>
        </a:spcAft>
        <a:defRPr sz="2800">
          <a:solidFill>
            <a:schemeClr val="tx1"/>
          </a:solidFill>
          <a:latin typeface="Arial" charset="0"/>
          <a:cs typeface="Arial" charset="0"/>
        </a:defRPr>
      </a:lvl8pPr>
      <a:lvl9pPr marL="1828800" algn="l" rtl="0" fontAlgn="base">
        <a:spcBef>
          <a:spcPct val="0"/>
        </a:spcBef>
        <a:spcAft>
          <a:spcPct val="0"/>
        </a:spcAft>
        <a:defRPr sz="28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24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000">
          <a:solidFill>
            <a:schemeClr val="tx1"/>
          </a:solidFill>
          <a:latin typeface="Calibri" pitchFamily="34" charset="0"/>
          <a:cs typeface="Calibri" pitchFamily="34" charset="0"/>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a:solidFill>
            <a:schemeClr val="tx1"/>
          </a:solidFill>
          <a:latin typeface="Calibri" pitchFamily="34" charset="0"/>
          <a:cs typeface="Calibri" pitchFamily="34" charset="0"/>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1600">
          <a:solidFill>
            <a:schemeClr val="tx1"/>
          </a:solidFill>
          <a:latin typeface="Calibri" pitchFamily="34" charset="0"/>
          <a:cs typeface="Calibri" pitchFamily="34" charset="0"/>
        </a:defRPr>
      </a:lvl4pPr>
      <a:lvl5pPr marL="2057400" indent="-228600" algn="l" rtl="0" eaLnBrk="0" fontAlgn="base" hangingPunct="0">
        <a:spcBef>
          <a:spcPct val="20000"/>
        </a:spcBef>
        <a:spcAft>
          <a:spcPct val="0"/>
        </a:spcAft>
        <a:buClr>
          <a:schemeClr val="bg2"/>
        </a:buClr>
        <a:buFont typeface="Wingdings" pitchFamily="2" charset="2"/>
        <a:buChar char="§"/>
        <a:defRPr sz="1600">
          <a:solidFill>
            <a:schemeClr val="tx1"/>
          </a:solidFill>
          <a:latin typeface="Calibri" pitchFamily="34" charset="0"/>
          <a:cs typeface="Calibri" pitchFamily="34" charset="0"/>
        </a:defRPr>
      </a:lvl5pPr>
      <a:lvl6pPr marL="25146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6pPr>
      <a:lvl7pPr marL="29718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7pPr>
      <a:lvl8pPr marL="34290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8pPr>
      <a:lvl9pPr marL="38862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4"/>
          <p:cNvSpPr>
            <a:spLocks noGrp="1" noChangeArrowheads="1"/>
          </p:cNvSpPr>
          <p:nvPr>
            <p:ph type="title"/>
          </p:nvPr>
        </p:nvSpPr>
        <p:spPr bwMode="auto">
          <a:xfrm>
            <a:off x="152400" y="457200"/>
            <a:ext cx="8229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zh-TW" smtClean="0"/>
              <a:t>Click to edit Master title style</a:t>
            </a:r>
          </a:p>
        </p:txBody>
      </p:sp>
      <p:sp>
        <p:nvSpPr>
          <p:cNvPr id="4099" name="Rectangle 5"/>
          <p:cNvSpPr>
            <a:spLocks noGrp="1" noChangeArrowheads="1"/>
          </p:cNvSpPr>
          <p:nvPr>
            <p:ph type="body" idx="1"/>
          </p:nvPr>
        </p:nvSpPr>
        <p:spPr bwMode="auto">
          <a:xfrm>
            <a:off x="457200" y="1219200"/>
            <a:ext cx="82296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p>
        </p:txBody>
      </p:sp>
      <p:pic>
        <p:nvPicPr>
          <p:cNvPr id="4100" name="Picture 6" descr="ccg_0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6099175"/>
            <a:ext cx="4343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7" descr="UILogoCL1c"/>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534400" y="6248400"/>
            <a:ext cx="482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3" name="Rectangle 9"/>
          <p:cNvSpPr>
            <a:spLocks noChangeArrowheads="1"/>
          </p:cNvSpPr>
          <p:nvPr/>
        </p:nvSpPr>
        <p:spPr bwMode="auto">
          <a:xfrm>
            <a:off x="0" y="134938"/>
            <a:ext cx="9144000" cy="274637"/>
          </a:xfrm>
          <a:prstGeom prst="rect">
            <a:avLst/>
          </a:prstGeom>
          <a:gradFill rotWithShape="0">
            <a:gsLst>
              <a:gs pos="0">
                <a:schemeClr val="bg2"/>
              </a:gs>
              <a:gs pos="100000">
                <a:schemeClr val="bg1"/>
              </a:gs>
            </a:gsLst>
            <a:lin ang="0" scaled="1"/>
          </a:gradFill>
          <a:ln w="9525">
            <a:noFill/>
            <a:miter lim="800000"/>
            <a:headEnd/>
            <a:tailEnd/>
          </a:ln>
        </p:spPr>
        <p:txBody>
          <a:bodyPr/>
          <a:lstStyle/>
          <a:p>
            <a:pPr>
              <a:defRPr/>
            </a:pPr>
            <a:endParaRPr lang="zh-TW" altLang="en-US" sz="2400">
              <a:latin typeface="Times New Roman" pitchFamily="18" charset="0"/>
              <a:ea typeface="Arial Unicode MS" pitchFamily="34" charset="-128"/>
              <a:cs typeface="Arial Unicode MS" pitchFamily="34" charset="-128"/>
            </a:endParaRPr>
          </a:p>
        </p:txBody>
      </p:sp>
      <p:sp>
        <p:nvSpPr>
          <p:cNvPr id="11" name="Rectangle 3"/>
          <p:cNvSpPr>
            <a:spLocks noGrp="1" noChangeArrowheads="1"/>
          </p:cNvSpPr>
          <p:nvPr>
            <p:ph type="sldNum" sz="quarter" idx="4"/>
          </p:nvPr>
        </p:nvSpPr>
        <p:spPr bwMode="auto">
          <a:xfrm>
            <a:off x="7543800" y="6553200"/>
            <a:ext cx="9144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ea typeface="Arial Unicode MS" pitchFamily="34" charset="-128"/>
                <a:cs typeface="Arial Unicode MS" pitchFamily="34" charset="-128"/>
              </a:defRPr>
            </a:lvl1pPr>
          </a:lstStyle>
          <a:p>
            <a:pPr>
              <a:defRPr/>
            </a:pPr>
            <a:r>
              <a:rPr lang="en-US" altLang="zh-TW"/>
              <a:t>2:</a:t>
            </a:r>
            <a:fld id="{4EEF6BB5-2ECD-4761-87B7-64763DE62DBA}" type="slidenum">
              <a:rPr lang="en-US" altLang="zh-TW"/>
              <a:pPr>
                <a:defRPr/>
              </a:pPr>
              <a:t>‹#›</a:t>
            </a:fld>
            <a:endParaRPr lang="en-US" altLang="zh-TW"/>
          </a:p>
        </p:txBody>
      </p:sp>
      <p:pic>
        <p:nvPicPr>
          <p:cNvPr id="4104" name="Picture 11" descr="mias-new"/>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6832600" y="6227763"/>
            <a:ext cx="9398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6455" r:id="rId1"/>
    <p:sldLayoutId id="2147486454" r:id="rId2"/>
    <p:sldLayoutId id="2147486453" r:id="rId3"/>
    <p:sldLayoutId id="2147486452" r:id="rId4"/>
    <p:sldLayoutId id="2147486451" r:id="rId5"/>
    <p:sldLayoutId id="2147486450" r:id="rId6"/>
    <p:sldLayoutId id="2147486449" r:id="rId7"/>
    <p:sldLayoutId id="2147486448" r:id="rId8"/>
    <p:sldLayoutId id="2147486447" r:id="rId9"/>
    <p:sldLayoutId id="2147486446" r:id="rId10"/>
    <p:sldLayoutId id="2147486445" r:id="rId11"/>
  </p:sldLayoutIdLst>
  <p:transition spd="med"/>
  <p:timing>
    <p:tnLst>
      <p:par>
        <p:cTn id="1" dur="indefinite" restart="never" nodeType="tmRoot"/>
      </p:par>
    </p:tnLst>
  </p:timing>
  <p:hf hdr="0" ftr="0" dt="0"/>
  <p:txStyles>
    <p:titleStyle>
      <a:lvl1pPr algn="l" rtl="0" eaLnBrk="0" fontAlgn="base" hangingPunct="0">
        <a:spcBef>
          <a:spcPct val="0"/>
        </a:spcBef>
        <a:spcAft>
          <a:spcPct val="0"/>
        </a:spcAft>
        <a:defRPr sz="2800">
          <a:solidFill>
            <a:srgbClr val="FF0000"/>
          </a:solidFill>
          <a:latin typeface="Calibri" pitchFamily="34" charset="0"/>
          <a:ea typeface="+mj-ea"/>
          <a:cs typeface="Calibri" pitchFamily="34" charset="0"/>
        </a:defRPr>
      </a:lvl1pPr>
      <a:lvl2pPr algn="l" rtl="0" eaLnBrk="0" fontAlgn="base" hangingPunct="0">
        <a:spcBef>
          <a:spcPct val="0"/>
        </a:spcBef>
        <a:spcAft>
          <a:spcPct val="0"/>
        </a:spcAft>
        <a:defRPr sz="2800">
          <a:solidFill>
            <a:srgbClr val="FF0000"/>
          </a:solidFill>
          <a:latin typeface="Calibri" pitchFamily="34" charset="0"/>
          <a:cs typeface="Arial" charset="0"/>
        </a:defRPr>
      </a:lvl2pPr>
      <a:lvl3pPr algn="l" rtl="0" eaLnBrk="0" fontAlgn="base" hangingPunct="0">
        <a:spcBef>
          <a:spcPct val="0"/>
        </a:spcBef>
        <a:spcAft>
          <a:spcPct val="0"/>
        </a:spcAft>
        <a:defRPr sz="2800">
          <a:solidFill>
            <a:srgbClr val="FF0000"/>
          </a:solidFill>
          <a:latin typeface="Calibri" pitchFamily="34" charset="0"/>
          <a:cs typeface="Arial" charset="0"/>
        </a:defRPr>
      </a:lvl3pPr>
      <a:lvl4pPr algn="l" rtl="0" eaLnBrk="0" fontAlgn="base" hangingPunct="0">
        <a:spcBef>
          <a:spcPct val="0"/>
        </a:spcBef>
        <a:spcAft>
          <a:spcPct val="0"/>
        </a:spcAft>
        <a:defRPr sz="2800">
          <a:solidFill>
            <a:srgbClr val="FF0000"/>
          </a:solidFill>
          <a:latin typeface="Calibri" pitchFamily="34" charset="0"/>
          <a:cs typeface="Arial" charset="0"/>
        </a:defRPr>
      </a:lvl4pPr>
      <a:lvl5pPr algn="l" rtl="0" eaLnBrk="0" fontAlgn="base" hangingPunct="0">
        <a:spcBef>
          <a:spcPct val="0"/>
        </a:spcBef>
        <a:spcAft>
          <a:spcPct val="0"/>
        </a:spcAft>
        <a:defRPr sz="2800">
          <a:solidFill>
            <a:srgbClr val="FF0000"/>
          </a:solidFill>
          <a:latin typeface="Calibri" pitchFamily="34" charset="0"/>
          <a:cs typeface="Arial" charset="0"/>
        </a:defRPr>
      </a:lvl5pPr>
      <a:lvl6pPr marL="457200" algn="l" rtl="0" eaLnBrk="1" fontAlgn="base" hangingPunct="1">
        <a:spcBef>
          <a:spcPct val="0"/>
        </a:spcBef>
        <a:spcAft>
          <a:spcPct val="0"/>
        </a:spcAft>
        <a:defRPr sz="2800">
          <a:solidFill>
            <a:schemeClr val="tx1"/>
          </a:solidFill>
          <a:latin typeface="Arial" charset="0"/>
          <a:cs typeface="Arial" charset="0"/>
        </a:defRPr>
      </a:lvl6pPr>
      <a:lvl7pPr marL="914400" algn="l" rtl="0" eaLnBrk="1" fontAlgn="base" hangingPunct="1">
        <a:spcBef>
          <a:spcPct val="0"/>
        </a:spcBef>
        <a:spcAft>
          <a:spcPct val="0"/>
        </a:spcAft>
        <a:defRPr sz="2800">
          <a:solidFill>
            <a:schemeClr val="tx1"/>
          </a:solidFill>
          <a:latin typeface="Arial" charset="0"/>
          <a:cs typeface="Arial" charset="0"/>
        </a:defRPr>
      </a:lvl7pPr>
      <a:lvl8pPr marL="1371600" algn="l" rtl="0" eaLnBrk="1" fontAlgn="base" hangingPunct="1">
        <a:spcBef>
          <a:spcPct val="0"/>
        </a:spcBef>
        <a:spcAft>
          <a:spcPct val="0"/>
        </a:spcAft>
        <a:defRPr sz="2800">
          <a:solidFill>
            <a:schemeClr val="tx1"/>
          </a:solidFill>
          <a:latin typeface="Arial" charset="0"/>
          <a:cs typeface="Arial" charset="0"/>
        </a:defRPr>
      </a:lvl8pPr>
      <a:lvl9pPr marL="1828800" algn="l" rtl="0" eaLnBrk="1" fontAlgn="base" hangingPunct="1">
        <a:spcBef>
          <a:spcPct val="0"/>
        </a:spcBef>
        <a:spcAft>
          <a:spcPct val="0"/>
        </a:spcAft>
        <a:defRPr sz="28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24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200">
          <a:solidFill>
            <a:schemeClr val="tx1"/>
          </a:solidFill>
          <a:latin typeface="Calibri" pitchFamily="34" charset="0"/>
          <a:cs typeface="Calibri" pitchFamily="34" charset="0"/>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000">
          <a:solidFill>
            <a:schemeClr val="tx1"/>
          </a:solidFill>
          <a:latin typeface="Calibri" pitchFamily="34" charset="0"/>
          <a:cs typeface="Calibri" pitchFamily="34" charset="0"/>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1600">
          <a:solidFill>
            <a:schemeClr val="tx1"/>
          </a:solidFill>
          <a:latin typeface="Calibri" pitchFamily="34" charset="0"/>
          <a:cs typeface="Calibri" pitchFamily="34" charset="0"/>
        </a:defRPr>
      </a:lvl4pPr>
      <a:lvl5pPr marL="2057400" indent="-228600" algn="l" rtl="0" eaLnBrk="0" fontAlgn="base" hangingPunct="0">
        <a:spcBef>
          <a:spcPct val="20000"/>
        </a:spcBef>
        <a:spcAft>
          <a:spcPct val="0"/>
        </a:spcAft>
        <a:buClr>
          <a:schemeClr val="bg2"/>
        </a:buClr>
        <a:buFont typeface="Wingdings" pitchFamily="2" charset="2"/>
        <a:buChar char="§"/>
        <a:defRPr sz="1600">
          <a:solidFill>
            <a:schemeClr val="tx1"/>
          </a:solidFill>
          <a:latin typeface="Calibri" pitchFamily="34" charset="0"/>
          <a:cs typeface="Calibri" pitchFamily="34" charset="0"/>
        </a:defRPr>
      </a:lvl5pPr>
      <a:lvl6pPr marL="2514600" indent="-228600" algn="l" rtl="0" eaLnBrk="1" fontAlgn="base" hangingPunct="1">
        <a:spcBef>
          <a:spcPct val="20000"/>
        </a:spcBef>
        <a:spcAft>
          <a:spcPct val="0"/>
        </a:spcAft>
        <a:buClr>
          <a:schemeClr val="bg2"/>
        </a:buClr>
        <a:buFont typeface="Wingdings" pitchFamily="2" charset="2"/>
        <a:buChar char="§"/>
        <a:defRPr sz="1600">
          <a:solidFill>
            <a:schemeClr val="tx1"/>
          </a:solidFill>
          <a:latin typeface="+mn-lt"/>
          <a:cs typeface="+mn-cs"/>
        </a:defRPr>
      </a:lvl6pPr>
      <a:lvl7pPr marL="2971800" indent="-228600" algn="l" rtl="0" eaLnBrk="1" fontAlgn="base" hangingPunct="1">
        <a:spcBef>
          <a:spcPct val="20000"/>
        </a:spcBef>
        <a:spcAft>
          <a:spcPct val="0"/>
        </a:spcAft>
        <a:buClr>
          <a:schemeClr val="bg2"/>
        </a:buClr>
        <a:buFont typeface="Wingdings" pitchFamily="2" charset="2"/>
        <a:buChar char="§"/>
        <a:defRPr sz="1600">
          <a:solidFill>
            <a:schemeClr val="tx1"/>
          </a:solidFill>
          <a:latin typeface="+mn-lt"/>
          <a:cs typeface="+mn-cs"/>
        </a:defRPr>
      </a:lvl7pPr>
      <a:lvl8pPr marL="3429000" indent="-228600" algn="l" rtl="0" eaLnBrk="1" fontAlgn="base" hangingPunct="1">
        <a:spcBef>
          <a:spcPct val="20000"/>
        </a:spcBef>
        <a:spcAft>
          <a:spcPct val="0"/>
        </a:spcAft>
        <a:buClr>
          <a:schemeClr val="bg2"/>
        </a:buClr>
        <a:buFont typeface="Wingdings" pitchFamily="2" charset="2"/>
        <a:buChar char="§"/>
        <a:defRPr sz="1600">
          <a:solidFill>
            <a:schemeClr val="tx1"/>
          </a:solidFill>
          <a:latin typeface="+mn-lt"/>
          <a:cs typeface="+mn-cs"/>
        </a:defRPr>
      </a:lvl8pPr>
      <a:lvl9pPr marL="3886200" indent="-228600" algn="l" rtl="0" eaLnBrk="1" fontAlgn="base" hangingPunct="1">
        <a:spcBef>
          <a:spcPct val="20000"/>
        </a:spcBef>
        <a:spcAft>
          <a:spcPct val="0"/>
        </a:spcAft>
        <a:buClr>
          <a:schemeClr val="bg2"/>
        </a:buClr>
        <a:buFont typeface="Wingdings" pitchFamily="2" charset="2"/>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ftr" sz="quarter" idx="3"/>
          </p:nvPr>
        </p:nvSpPr>
        <p:spPr bwMode="auto">
          <a:xfrm>
            <a:off x="4419600" y="6248400"/>
            <a:ext cx="4038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ea typeface="Arial Unicode MS" pitchFamily="34" charset="-128"/>
                <a:cs typeface="Arial Unicode MS" pitchFamily="34" charset="-128"/>
              </a:defRPr>
            </a:lvl1pPr>
          </a:lstStyle>
          <a:p>
            <a:endParaRPr lang="en-US" altLang="zh-TW">
              <a:solidFill>
                <a:srgbClr val="000000"/>
              </a:solidFill>
            </a:endParaRPr>
          </a:p>
        </p:txBody>
      </p:sp>
      <p:sp>
        <p:nvSpPr>
          <p:cNvPr id="36867" name="Rectangle 3"/>
          <p:cNvSpPr>
            <a:spLocks noGrp="1" noChangeArrowheads="1"/>
          </p:cNvSpPr>
          <p:nvPr>
            <p:ph type="sldNum" sz="quarter" idx="4"/>
          </p:nvPr>
        </p:nvSpPr>
        <p:spPr bwMode="auto">
          <a:xfrm>
            <a:off x="7543800" y="6553200"/>
            <a:ext cx="9144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ea typeface="Arial Unicode MS" pitchFamily="34" charset="-128"/>
                <a:cs typeface="Arial Unicode MS" pitchFamily="34" charset="-128"/>
              </a:defRPr>
            </a:lvl1pPr>
          </a:lstStyle>
          <a:p>
            <a:r>
              <a:rPr lang="en-US" altLang="zh-TW">
                <a:solidFill>
                  <a:srgbClr val="000000"/>
                </a:solidFill>
              </a:rPr>
              <a:t>1: </a:t>
            </a:r>
            <a:fld id="{6916DBAC-6FDA-4415-894C-AF7EBF4D9757}" type="slidenum">
              <a:rPr lang="en-US" altLang="zh-TW">
                <a:solidFill>
                  <a:srgbClr val="000000"/>
                </a:solidFill>
              </a:rPr>
              <a:pPr/>
              <a:t>‹#›</a:t>
            </a:fld>
            <a:endParaRPr lang="en-US" altLang="zh-TW">
              <a:solidFill>
                <a:srgbClr val="000000"/>
              </a:solidFill>
            </a:endParaRPr>
          </a:p>
        </p:txBody>
      </p:sp>
      <p:sp>
        <p:nvSpPr>
          <p:cNvPr id="36868" name="Rectangle 4"/>
          <p:cNvSpPr>
            <a:spLocks noGrp="1" noChangeArrowheads="1"/>
          </p:cNvSpPr>
          <p:nvPr>
            <p:ph type="title"/>
          </p:nvPr>
        </p:nvSpPr>
        <p:spPr bwMode="auto">
          <a:xfrm>
            <a:off x="152400" y="457200"/>
            <a:ext cx="8229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zh-TW" smtClean="0"/>
              <a:t>Click to edit Master title style</a:t>
            </a:r>
          </a:p>
        </p:txBody>
      </p:sp>
      <p:sp>
        <p:nvSpPr>
          <p:cNvPr id="36869" name="Rectangle 5"/>
          <p:cNvSpPr>
            <a:spLocks noGrp="1" noChangeArrowheads="1"/>
          </p:cNvSpPr>
          <p:nvPr>
            <p:ph type="body" idx="1"/>
          </p:nvPr>
        </p:nvSpPr>
        <p:spPr bwMode="auto">
          <a:xfrm>
            <a:off x="457200" y="1219200"/>
            <a:ext cx="82296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p>
        </p:txBody>
      </p:sp>
      <p:pic>
        <p:nvPicPr>
          <p:cNvPr id="36870" name="Picture 6" descr="ccg_0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6099175"/>
            <a:ext cx="4343400" cy="758825"/>
          </a:xfrm>
          <a:prstGeom prst="rect">
            <a:avLst/>
          </a:prstGeom>
          <a:noFill/>
          <a:extLst>
            <a:ext uri="{909E8E84-426E-40DD-AFC4-6F175D3DCCD1}">
              <a14:hiddenFill xmlns:a14="http://schemas.microsoft.com/office/drawing/2010/main">
                <a:solidFill>
                  <a:srgbClr val="FFFFFF"/>
                </a:solidFill>
              </a14:hiddenFill>
            </a:ext>
          </a:extLst>
        </p:spPr>
      </p:pic>
      <p:pic>
        <p:nvPicPr>
          <p:cNvPr id="36871" name="Picture 7" descr="UILogoCL1c"/>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534400" y="6248400"/>
            <a:ext cx="482600" cy="533400"/>
          </a:xfrm>
          <a:prstGeom prst="rect">
            <a:avLst/>
          </a:prstGeom>
          <a:noFill/>
          <a:extLst>
            <a:ext uri="{909E8E84-426E-40DD-AFC4-6F175D3DCCD1}">
              <a14:hiddenFill xmlns:a14="http://schemas.microsoft.com/office/drawing/2010/main">
                <a:solidFill>
                  <a:srgbClr val="FFFFFF"/>
                </a:solidFill>
              </a14:hiddenFill>
            </a:ext>
          </a:extLst>
        </p:spPr>
      </p:pic>
      <p:sp>
        <p:nvSpPr>
          <p:cNvPr id="36872" name="Rectangle 8"/>
          <p:cNvSpPr>
            <a:spLocks noGrp="1" noChangeArrowheads="1"/>
          </p:cNvSpPr>
          <p:nvPr>
            <p:ph type="dt" sz="half" idx="2"/>
          </p:nvPr>
        </p:nvSpPr>
        <p:spPr bwMode="auto">
          <a:xfrm>
            <a:off x="4419600" y="6553200"/>
            <a:ext cx="30480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ea typeface="Arial Unicode MS" pitchFamily="34" charset="-128"/>
                <a:cs typeface="Arial Unicode MS" pitchFamily="34" charset="-128"/>
              </a:defRPr>
            </a:lvl1pPr>
          </a:lstStyle>
          <a:p>
            <a:endParaRPr lang="en-US" altLang="zh-TW">
              <a:solidFill>
                <a:srgbClr val="000000"/>
              </a:solidFill>
            </a:endParaRPr>
          </a:p>
        </p:txBody>
      </p:sp>
      <p:sp>
        <p:nvSpPr>
          <p:cNvPr id="36873" name="Rectangle 9"/>
          <p:cNvSpPr>
            <a:spLocks noChangeArrowheads="1"/>
          </p:cNvSpPr>
          <p:nvPr/>
        </p:nvSpPr>
        <p:spPr bwMode="auto">
          <a:xfrm>
            <a:off x="0" y="134938"/>
            <a:ext cx="9144000" cy="274637"/>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sz="2400">
              <a:solidFill>
                <a:srgbClr val="000000"/>
              </a:solidFill>
              <a:latin typeface="Times New Roman" pitchFamily="18" charset="0"/>
              <a:ea typeface="Arial Unicode MS" pitchFamily="34" charset="-128"/>
              <a:cs typeface="Arial Unicode MS" pitchFamily="34" charset="-128"/>
            </a:endParaRPr>
          </a:p>
        </p:txBody>
      </p:sp>
      <p:pic>
        <p:nvPicPr>
          <p:cNvPr id="36875" name="Picture 11" descr="mias-new"/>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6832600" y="6227763"/>
            <a:ext cx="939800" cy="554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6572605"/>
      </p:ext>
    </p:extLst>
  </p:cSld>
  <p:clrMap bg1="lt1" tx1="dk1" bg2="lt2" tx2="dk2" accent1="accent1" accent2="accent2" accent3="accent3" accent4="accent4" accent5="accent5" accent6="accent6" hlink="hlink" folHlink="folHlink"/>
  <p:sldLayoutIdLst>
    <p:sldLayoutId id="2147486476" r:id="rId1"/>
    <p:sldLayoutId id="2147486477" r:id="rId2"/>
    <p:sldLayoutId id="2147486478" r:id="rId3"/>
    <p:sldLayoutId id="2147486479" r:id="rId4"/>
    <p:sldLayoutId id="2147486480" r:id="rId5"/>
    <p:sldLayoutId id="2147486481" r:id="rId6"/>
    <p:sldLayoutId id="2147486482" r:id="rId7"/>
    <p:sldLayoutId id="2147486483" r:id="rId8"/>
    <p:sldLayoutId id="2147486484" r:id="rId9"/>
    <p:sldLayoutId id="2147486485" r:id="rId10"/>
    <p:sldLayoutId id="2147486486" r:id="rId11"/>
  </p:sldLayoutIdLst>
  <p:transition spd="med"/>
  <p:timing>
    <p:tnLst>
      <p:par>
        <p:cTn id="1" dur="indefinite" restart="never" nodeType="tmRoot"/>
      </p:par>
    </p:tnLst>
  </p:timing>
  <p:hf hdr="0" ftr="0" dt="0"/>
  <p:txStyles>
    <p:titleStyle>
      <a:lvl1pPr algn="l" rtl="0" fontAlgn="base">
        <a:spcBef>
          <a:spcPct val="0"/>
        </a:spcBef>
        <a:spcAft>
          <a:spcPct val="0"/>
        </a:spcAft>
        <a:defRPr sz="2800">
          <a:solidFill>
            <a:srgbClr val="FF0000"/>
          </a:solidFill>
          <a:latin typeface="+mj-lt"/>
          <a:ea typeface="+mj-ea"/>
          <a:cs typeface="+mj-cs"/>
        </a:defRPr>
      </a:lvl1pPr>
      <a:lvl2pPr algn="l" rtl="0" fontAlgn="base">
        <a:spcBef>
          <a:spcPct val="0"/>
        </a:spcBef>
        <a:spcAft>
          <a:spcPct val="0"/>
        </a:spcAft>
        <a:defRPr sz="2800">
          <a:solidFill>
            <a:srgbClr val="FF0000"/>
          </a:solidFill>
          <a:latin typeface="Calibri" pitchFamily="34" charset="0"/>
          <a:cs typeface="Arial" charset="0"/>
        </a:defRPr>
      </a:lvl2pPr>
      <a:lvl3pPr algn="l" rtl="0" fontAlgn="base">
        <a:spcBef>
          <a:spcPct val="0"/>
        </a:spcBef>
        <a:spcAft>
          <a:spcPct val="0"/>
        </a:spcAft>
        <a:defRPr sz="2800">
          <a:solidFill>
            <a:srgbClr val="FF0000"/>
          </a:solidFill>
          <a:latin typeface="Calibri" pitchFamily="34" charset="0"/>
          <a:cs typeface="Arial" charset="0"/>
        </a:defRPr>
      </a:lvl3pPr>
      <a:lvl4pPr algn="l" rtl="0" fontAlgn="base">
        <a:spcBef>
          <a:spcPct val="0"/>
        </a:spcBef>
        <a:spcAft>
          <a:spcPct val="0"/>
        </a:spcAft>
        <a:defRPr sz="2800">
          <a:solidFill>
            <a:srgbClr val="FF0000"/>
          </a:solidFill>
          <a:latin typeface="Calibri" pitchFamily="34" charset="0"/>
          <a:cs typeface="Arial" charset="0"/>
        </a:defRPr>
      </a:lvl4pPr>
      <a:lvl5pPr algn="l" rtl="0" fontAlgn="base">
        <a:spcBef>
          <a:spcPct val="0"/>
        </a:spcBef>
        <a:spcAft>
          <a:spcPct val="0"/>
        </a:spcAft>
        <a:defRPr sz="2800">
          <a:solidFill>
            <a:srgbClr val="FF0000"/>
          </a:solidFill>
          <a:latin typeface="Calibri" pitchFamily="34" charset="0"/>
          <a:cs typeface="Arial" charset="0"/>
        </a:defRPr>
      </a:lvl5pPr>
      <a:lvl6pPr marL="457200" algn="l" rtl="0" fontAlgn="base">
        <a:spcBef>
          <a:spcPct val="0"/>
        </a:spcBef>
        <a:spcAft>
          <a:spcPct val="0"/>
        </a:spcAft>
        <a:defRPr sz="2800">
          <a:solidFill>
            <a:srgbClr val="FF0000"/>
          </a:solidFill>
          <a:latin typeface="Calibri" pitchFamily="34" charset="0"/>
          <a:cs typeface="Arial" charset="0"/>
        </a:defRPr>
      </a:lvl6pPr>
      <a:lvl7pPr marL="914400" algn="l" rtl="0" fontAlgn="base">
        <a:spcBef>
          <a:spcPct val="0"/>
        </a:spcBef>
        <a:spcAft>
          <a:spcPct val="0"/>
        </a:spcAft>
        <a:defRPr sz="2800">
          <a:solidFill>
            <a:srgbClr val="FF0000"/>
          </a:solidFill>
          <a:latin typeface="Calibri" pitchFamily="34" charset="0"/>
          <a:cs typeface="Arial" charset="0"/>
        </a:defRPr>
      </a:lvl7pPr>
      <a:lvl8pPr marL="1371600" algn="l" rtl="0" fontAlgn="base">
        <a:spcBef>
          <a:spcPct val="0"/>
        </a:spcBef>
        <a:spcAft>
          <a:spcPct val="0"/>
        </a:spcAft>
        <a:defRPr sz="2800">
          <a:solidFill>
            <a:srgbClr val="FF0000"/>
          </a:solidFill>
          <a:latin typeface="Calibri" pitchFamily="34" charset="0"/>
          <a:cs typeface="Arial" charset="0"/>
        </a:defRPr>
      </a:lvl8pPr>
      <a:lvl9pPr marL="1828800" algn="l" rtl="0" fontAlgn="base">
        <a:spcBef>
          <a:spcPct val="0"/>
        </a:spcBef>
        <a:spcAft>
          <a:spcPct val="0"/>
        </a:spcAft>
        <a:defRPr sz="2800">
          <a:solidFill>
            <a:srgbClr val="FF0000"/>
          </a:solidFill>
          <a:latin typeface="Calibri" pitchFamily="34" charset="0"/>
          <a:cs typeface="Arial" charset="0"/>
        </a:defRPr>
      </a:lvl9pPr>
    </p:titleStyle>
    <p:bodyStyle>
      <a:lvl1pPr marL="342900" indent="-342900" algn="l" rtl="0" fontAlgn="base">
        <a:spcBef>
          <a:spcPct val="20000"/>
        </a:spcBef>
        <a:spcAft>
          <a:spcPct val="0"/>
        </a:spcAft>
        <a:buClr>
          <a:schemeClr val="bg2"/>
        </a:buClr>
        <a:buSzPct val="75000"/>
        <a:buFont typeface="Wingdings" pitchFamily="2" charset="2"/>
        <a:buChar char="n"/>
        <a:defRPr sz="24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sz="2000">
          <a:solidFill>
            <a:schemeClr val="tx1"/>
          </a:solidFill>
          <a:latin typeface="+mn-lt"/>
          <a:cs typeface="+mn-cs"/>
        </a:defRPr>
      </a:lvl2pPr>
      <a:lvl3pPr marL="1143000" indent="-228600" algn="l" rtl="0" fontAlgn="base">
        <a:spcBef>
          <a:spcPct val="20000"/>
        </a:spcBef>
        <a:spcAft>
          <a:spcPct val="0"/>
        </a:spcAft>
        <a:buClr>
          <a:schemeClr val="bg2"/>
        </a:buClr>
        <a:buSzPct val="65000"/>
        <a:buFont typeface="Wingdings" pitchFamily="2" charset="2"/>
        <a:buChar char="n"/>
        <a:defRPr b="1">
          <a:solidFill>
            <a:schemeClr val="tx1"/>
          </a:solidFill>
          <a:latin typeface="+mn-lt"/>
          <a:cs typeface="+mn-cs"/>
        </a:defRPr>
      </a:lvl3pPr>
      <a:lvl4pPr marL="1600200" indent="-228600" algn="l" rtl="0" fontAlgn="base">
        <a:spcBef>
          <a:spcPct val="20000"/>
        </a:spcBef>
        <a:spcAft>
          <a:spcPct val="0"/>
        </a:spcAft>
        <a:buClr>
          <a:schemeClr val="accent2"/>
        </a:buClr>
        <a:buSzPct val="70000"/>
        <a:buFont typeface="Wingdings" pitchFamily="2" charset="2"/>
        <a:buChar char="¨"/>
        <a:defRPr sz="1600">
          <a:solidFill>
            <a:schemeClr val="tx1"/>
          </a:solidFill>
          <a:latin typeface="+mn-lt"/>
          <a:cs typeface="+mn-cs"/>
        </a:defRPr>
      </a:lvl4pPr>
      <a:lvl5pPr marL="20574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5pPr>
      <a:lvl6pPr marL="25146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6pPr>
      <a:lvl7pPr marL="29718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7pPr>
      <a:lvl8pPr marL="34290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8pPr>
      <a:lvl9pPr marL="38862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hyperlink" Target="http://cogcomp.cs.illinois.edu/" TargetMode="Externa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tags" Target="../tags/tag18.xml"/><Relationship Id="rId7" Type="http://schemas.openxmlformats.org/officeDocument/2006/relationships/image" Target="../media/image20.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19.png"/><Relationship Id="rId5" Type="http://schemas.openxmlformats.org/officeDocument/2006/relationships/notesSlide" Target="../notesSlides/notesSlide14.xml"/><Relationship Id="rId4" Type="http://schemas.openxmlformats.org/officeDocument/2006/relationships/slideLayout" Target="../slideLayouts/slideLayout5.xml"/><Relationship Id="rId9"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24.png"/><Relationship Id="rId5" Type="http://schemas.openxmlformats.org/officeDocument/2006/relationships/image" Target="../media/image17.jpe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CCM-Tutorial-P2.ppt"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8" Type="http://schemas.openxmlformats.org/officeDocument/2006/relationships/tags" Target="../tags/tag28.xml"/><Relationship Id="rId13" Type="http://schemas.openxmlformats.org/officeDocument/2006/relationships/image" Target="../media/image25.png"/><Relationship Id="rId18" Type="http://schemas.openxmlformats.org/officeDocument/2006/relationships/image" Target="../media/image30.png"/><Relationship Id="rId3" Type="http://schemas.openxmlformats.org/officeDocument/2006/relationships/tags" Target="../tags/tag23.xml"/><Relationship Id="rId21" Type="http://schemas.openxmlformats.org/officeDocument/2006/relationships/image" Target="../media/image33.png"/><Relationship Id="rId7" Type="http://schemas.openxmlformats.org/officeDocument/2006/relationships/tags" Target="../tags/tag27.xml"/><Relationship Id="rId12" Type="http://schemas.openxmlformats.org/officeDocument/2006/relationships/slideLayout" Target="../slideLayouts/slideLayout1.xml"/><Relationship Id="rId17" Type="http://schemas.openxmlformats.org/officeDocument/2006/relationships/image" Target="../media/image29.png"/><Relationship Id="rId2" Type="http://schemas.openxmlformats.org/officeDocument/2006/relationships/tags" Target="../tags/tag22.xml"/><Relationship Id="rId16" Type="http://schemas.openxmlformats.org/officeDocument/2006/relationships/image" Target="../media/image28.png"/><Relationship Id="rId20" Type="http://schemas.openxmlformats.org/officeDocument/2006/relationships/image" Target="../media/image32.png"/><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tags" Target="../tags/tag31.xml"/><Relationship Id="rId5" Type="http://schemas.openxmlformats.org/officeDocument/2006/relationships/tags" Target="../tags/tag25.xml"/><Relationship Id="rId15" Type="http://schemas.openxmlformats.org/officeDocument/2006/relationships/image" Target="../media/image27.png"/><Relationship Id="rId23" Type="http://schemas.openxmlformats.org/officeDocument/2006/relationships/image" Target="../media/image35.png"/><Relationship Id="rId10" Type="http://schemas.openxmlformats.org/officeDocument/2006/relationships/tags" Target="../tags/tag30.xml"/><Relationship Id="rId19" Type="http://schemas.openxmlformats.org/officeDocument/2006/relationships/image" Target="../media/image31.png"/><Relationship Id="rId4" Type="http://schemas.openxmlformats.org/officeDocument/2006/relationships/tags" Target="../tags/tag24.xml"/><Relationship Id="rId9" Type="http://schemas.openxmlformats.org/officeDocument/2006/relationships/tags" Target="../tags/tag29.xml"/><Relationship Id="rId14" Type="http://schemas.openxmlformats.org/officeDocument/2006/relationships/image" Target="../media/image26.png"/><Relationship Id="rId22"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tags" Target="../tags/tag34.xml"/><Relationship Id="rId7" Type="http://schemas.openxmlformats.org/officeDocument/2006/relationships/image" Target="../media/image26.pn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tags" Target="../tags/tag37.xml"/><Relationship Id="rId7" Type="http://schemas.openxmlformats.org/officeDocument/2006/relationships/image" Target="../media/image38.png"/><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slideLayout" Target="../slideLayouts/slideLayout1.xml"/><Relationship Id="rId11" Type="http://schemas.openxmlformats.org/officeDocument/2006/relationships/image" Target="../media/image26.png"/><Relationship Id="rId5" Type="http://schemas.openxmlformats.org/officeDocument/2006/relationships/tags" Target="../tags/tag39.xml"/><Relationship Id="rId10" Type="http://schemas.openxmlformats.org/officeDocument/2006/relationships/image" Target="../media/image37.png"/><Relationship Id="rId4" Type="http://schemas.openxmlformats.org/officeDocument/2006/relationships/tags" Target="../tags/tag38.xml"/><Relationship Id="rId9" Type="http://schemas.openxmlformats.org/officeDocument/2006/relationships/image" Target="../media/image36.png"/></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1.xml"/><Relationship Id="rId13" Type="http://schemas.openxmlformats.org/officeDocument/2006/relationships/image" Target="../media/image26.png"/><Relationship Id="rId3" Type="http://schemas.openxmlformats.org/officeDocument/2006/relationships/tags" Target="../tags/tag42.xml"/><Relationship Id="rId7" Type="http://schemas.openxmlformats.org/officeDocument/2006/relationships/tags" Target="../tags/tag46.xml"/><Relationship Id="rId12" Type="http://schemas.openxmlformats.org/officeDocument/2006/relationships/image" Target="../media/image39.png"/><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11" Type="http://schemas.openxmlformats.org/officeDocument/2006/relationships/image" Target="../media/image42.png"/><Relationship Id="rId5" Type="http://schemas.openxmlformats.org/officeDocument/2006/relationships/tags" Target="../tags/tag44.xml"/><Relationship Id="rId15" Type="http://schemas.openxmlformats.org/officeDocument/2006/relationships/image" Target="../media/image37.png"/><Relationship Id="rId10" Type="http://schemas.openxmlformats.org/officeDocument/2006/relationships/image" Target="../media/image41.png"/><Relationship Id="rId4" Type="http://schemas.openxmlformats.org/officeDocument/2006/relationships/tags" Target="../tags/tag43.xml"/><Relationship Id="rId9" Type="http://schemas.openxmlformats.org/officeDocument/2006/relationships/image" Target="../media/image40.png"/><Relationship Id="rId14" Type="http://schemas.openxmlformats.org/officeDocument/2006/relationships/image" Target="../media/image36.png"/></Relationships>
</file>

<file path=ppt/slides/_rels/slide24.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26.png"/><Relationship Id="rId3" Type="http://schemas.openxmlformats.org/officeDocument/2006/relationships/tags" Target="../tags/tag49.xml"/><Relationship Id="rId7" Type="http://schemas.openxmlformats.org/officeDocument/2006/relationships/slideLayout" Target="../slideLayouts/slideLayout1.xml"/><Relationship Id="rId12" Type="http://schemas.openxmlformats.org/officeDocument/2006/relationships/image" Target="../media/image37.png"/><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tags" Target="../tags/tag52.xml"/><Relationship Id="rId11" Type="http://schemas.openxmlformats.org/officeDocument/2006/relationships/image" Target="../media/image36.png"/><Relationship Id="rId5" Type="http://schemas.openxmlformats.org/officeDocument/2006/relationships/tags" Target="../tags/tag51.xml"/><Relationship Id="rId10" Type="http://schemas.openxmlformats.org/officeDocument/2006/relationships/image" Target="../media/image39.png"/><Relationship Id="rId4" Type="http://schemas.openxmlformats.org/officeDocument/2006/relationships/tags" Target="../tags/tag50.xml"/><Relationship Id="rId9" Type="http://schemas.openxmlformats.org/officeDocument/2006/relationships/image" Target="../media/image4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1.xml"/><Relationship Id="rId1" Type="http://schemas.openxmlformats.org/officeDocument/2006/relationships/vmlDrawing" Target="../drawings/vmlDrawing1.vml"/><Relationship Id="rId6" Type="http://schemas.openxmlformats.org/officeDocument/2006/relationships/image" Target="../media/image45.wmf"/><Relationship Id="rId5" Type="http://schemas.openxmlformats.org/officeDocument/2006/relationships/oleObject" Target="../embeddings/oleObject1.bin"/><Relationship Id="rId4" Type="http://schemas.openxmlformats.org/officeDocument/2006/relationships/image" Target="../media/image46.png"/></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2.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3" Type="http://schemas.openxmlformats.org/officeDocument/2006/relationships/tags" Target="../tags/tag55.xml"/><Relationship Id="rId7" Type="http://schemas.openxmlformats.org/officeDocument/2006/relationships/image" Target="../media/image56.emf"/><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image" Target="../media/image55.emf"/><Relationship Id="rId5" Type="http://schemas.openxmlformats.org/officeDocument/2006/relationships/image" Target="../media/image54.emf"/><Relationship Id="rId4"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9.xml"/><Relationship Id="rId1" Type="http://schemas.openxmlformats.org/officeDocument/2006/relationships/slideLayout" Target="../slideLayouts/slideLayout20.xml"/><Relationship Id="rId4" Type="http://schemas.openxmlformats.org/officeDocument/2006/relationships/image" Target="../media/image59.png"/></Relationships>
</file>

<file path=ppt/slides/_rels/slide4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2.xml"/><Relationship Id="rId13" Type="http://schemas.openxmlformats.org/officeDocument/2006/relationships/image" Target="../media/image9.png"/><Relationship Id="rId3" Type="http://schemas.openxmlformats.org/officeDocument/2006/relationships/tags" Target="../tags/tag4.xml"/><Relationship Id="rId7" Type="http://schemas.openxmlformats.org/officeDocument/2006/relationships/slideLayout" Target="../slideLayouts/slideLayout1.xml"/><Relationship Id="rId12" Type="http://schemas.openxmlformats.org/officeDocument/2006/relationships/image" Target="../media/image8.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7.png"/><Relationship Id="rId5" Type="http://schemas.openxmlformats.org/officeDocument/2006/relationships/tags" Target="../tags/tag6.xml"/><Relationship Id="rId15" Type="http://schemas.openxmlformats.org/officeDocument/2006/relationships/image" Target="../media/image11.png"/><Relationship Id="rId10" Type="http://schemas.openxmlformats.org/officeDocument/2006/relationships/image" Target="../media/image6.png"/><Relationship Id="rId4" Type="http://schemas.openxmlformats.org/officeDocument/2006/relationships/tags" Target="../tags/tag5.xml"/><Relationship Id="rId9" Type="http://schemas.openxmlformats.org/officeDocument/2006/relationships/image" Target="../media/image5.png"/><Relationship Id="rId14" Type="http://schemas.openxmlformats.org/officeDocument/2006/relationships/image" Target="../media/image10.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40.xml"/><Relationship Id="rId7" Type="http://schemas.openxmlformats.org/officeDocument/2006/relationships/image" Target="../media/image64.wmf"/><Relationship Id="rId2" Type="http://schemas.openxmlformats.org/officeDocument/2006/relationships/slideLayout" Target="../slideLayouts/slideLayout15.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63.wmf"/><Relationship Id="rId4" Type="http://schemas.openxmlformats.org/officeDocument/2006/relationships/oleObject" Target="../embeddings/oleObject2.bin"/></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41.xml"/><Relationship Id="rId7" Type="http://schemas.openxmlformats.org/officeDocument/2006/relationships/image" Target="../media/image64.wmf"/><Relationship Id="rId2" Type="http://schemas.openxmlformats.org/officeDocument/2006/relationships/slideLayout" Target="../slideLayouts/slideLayout15.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63.wmf"/><Relationship Id="rId4" Type="http://schemas.openxmlformats.org/officeDocument/2006/relationships/oleObject" Target="../embeddings/oleObject4.bin"/></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10.xml"/><Relationship Id="rId7" Type="http://schemas.openxmlformats.org/officeDocument/2006/relationships/image" Target="../media/image5.png"/><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12.png"/><Relationship Id="rId5" Type="http://schemas.openxmlformats.org/officeDocument/2006/relationships/notesSlide" Target="../notesSlides/notesSlide3.xml"/><Relationship Id="rId4" Type="http://schemas.openxmlformats.org/officeDocument/2006/relationships/slideLayout" Target="../slideLayouts/slideLayout1.xml"/><Relationship Id="rId9" Type="http://schemas.openxmlformats.org/officeDocument/2006/relationships/image" Target="../media/image8.png"/></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5.xml"/><Relationship Id="rId1" Type="http://schemas.openxmlformats.org/officeDocument/2006/relationships/vmlDrawing" Target="../drawings/vmlDrawing4.vml"/><Relationship Id="rId5" Type="http://schemas.openxmlformats.org/officeDocument/2006/relationships/image" Target="../media/image65.wmf"/><Relationship Id="rId4" Type="http://schemas.openxmlformats.org/officeDocument/2006/relationships/oleObject" Target="../embeddings/oleObject6.bin"/></Relationships>
</file>

<file path=ppt/slides/_rels/slide61.xml.rels><?xml version="1.0" encoding="UTF-8" standalone="yes"?>
<Relationships xmlns="http://schemas.openxmlformats.org/package/2006/relationships"><Relationship Id="rId8" Type="http://schemas.openxmlformats.org/officeDocument/2006/relationships/oleObject" Target="../embeddings/oleObject9.bin"/><Relationship Id="rId13" Type="http://schemas.openxmlformats.org/officeDocument/2006/relationships/image" Target="../media/image70.emf"/><Relationship Id="rId3" Type="http://schemas.openxmlformats.org/officeDocument/2006/relationships/notesSlide" Target="../notesSlides/notesSlide43.xml"/><Relationship Id="rId7" Type="http://schemas.openxmlformats.org/officeDocument/2006/relationships/image" Target="../media/image67.wmf"/><Relationship Id="rId12" Type="http://schemas.openxmlformats.org/officeDocument/2006/relationships/oleObject" Target="../embeddings/oleObject11.bin"/><Relationship Id="rId2" Type="http://schemas.openxmlformats.org/officeDocument/2006/relationships/slideLayout" Target="../slideLayouts/slideLayout15.xml"/><Relationship Id="rId1" Type="http://schemas.openxmlformats.org/officeDocument/2006/relationships/vmlDrawing" Target="../drawings/vmlDrawing5.vml"/><Relationship Id="rId6" Type="http://schemas.openxmlformats.org/officeDocument/2006/relationships/oleObject" Target="../embeddings/oleObject8.bin"/><Relationship Id="rId11" Type="http://schemas.openxmlformats.org/officeDocument/2006/relationships/image" Target="../media/image69.wmf"/><Relationship Id="rId5" Type="http://schemas.openxmlformats.org/officeDocument/2006/relationships/image" Target="../media/image66.wmf"/><Relationship Id="rId10" Type="http://schemas.openxmlformats.org/officeDocument/2006/relationships/oleObject" Target="../embeddings/oleObject10.bin"/><Relationship Id="rId4" Type="http://schemas.openxmlformats.org/officeDocument/2006/relationships/oleObject" Target="../embeddings/oleObject7.bin"/><Relationship Id="rId9" Type="http://schemas.openxmlformats.org/officeDocument/2006/relationships/image" Target="../media/image68.emf"/></Relationships>
</file>

<file path=ppt/slides/_rels/slide62.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8" Type="http://schemas.openxmlformats.org/officeDocument/2006/relationships/image" Target="../media/image74.emf"/><Relationship Id="rId3" Type="http://schemas.openxmlformats.org/officeDocument/2006/relationships/tags" Target="../tags/tag58.xml"/><Relationship Id="rId7" Type="http://schemas.openxmlformats.org/officeDocument/2006/relationships/image" Target="../media/image73.emf"/><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image" Target="../media/image72.png"/><Relationship Id="rId5" Type="http://schemas.openxmlformats.org/officeDocument/2006/relationships/slideLayout" Target="../slideLayouts/slideLayout11.xml"/><Relationship Id="rId10" Type="http://schemas.openxmlformats.org/officeDocument/2006/relationships/image" Target="../media/image76.emf"/><Relationship Id="rId4" Type="http://schemas.openxmlformats.org/officeDocument/2006/relationships/tags" Target="../tags/tag59.xml"/><Relationship Id="rId9" Type="http://schemas.openxmlformats.org/officeDocument/2006/relationships/image" Target="../media/image75.emf"/></Relationships>
</file>

<file path=ppt/slides/_rels/slide66.xml.rels><?xml version="1.0" encoding="UTF-8" standalone="yes"?>
<Relationships xmlns="http://schemas.openxmlformats.org/package/2006/relationships"><Relationship Id="rId8" Type="http://schemas.openxmlformats.org/officeDocument/2006/relationships/image" Target="../media/image77.emf"/><Relationship Id="rId3" Type="http://schemas.openxmlformats.org/officeDocument/2006/relationships/tags" Target="../tags/tag62.xml"/><Relationship Id="rId7" Type="http://schemas.openxmlformats.org/officeDocument/2006/relationships/image" Target="../media/image73.emf"/><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image" Target="../media/image72.png"/><Relationship Id="rId5" Type="http://schemas.openxmlformats.org/officeDocument/2006/relationships/slideLayout" Target="../slideLayouts/slideLayout11.xml"/><Relationship Id="rId10" Type="http://schemas.openxmlformats.org/officeDocument/2006/relationships/image" Target="../media/image79.emf"/><Relationship Id="rId4" Type="http://schemas.openxmlformats.org/officeDocument/2006/relationships/tags" Target="../tags/tag63.xml"/><Relationship Id="rId9" Type="http://schemas.openxmlformats.org/officeDocument/2006/relationships/image" Target="../media/image78.emf"/></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1.xml"/><Relationship Id="rId5" Type="http://schemas.openxmlformats.org/officeDocument/2006/relationships/image" Target="../media/image13.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5.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14.png"/><Relationship Id="rId5" Type="http://schemas.openxmlformats.org/officeDocument/2006/relationships/image" Target="../media/image4.png"/><Relationship Id="rId4"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7962"/>
            <a:ext cx="7772400" cy="1362075"/>
          </a:xfrm>
        </p:spPr>
        <p:txBody>
          <a:bodyPr/>
          <a:lstStyle/>
          <a:p>
            <a:pPr algn="ctr"/>
            <a:r>
              <a:rPr lang="en-US" dirty="0" smtClean="0">
                <a:solidFill>
                  <a:srgbClr val="FF0000"/>
                </a:solidFill>
              </a:rPr>
              <a:t>Part 2: Modeling</a:t>
            </a:r>
            <a:endParaRPr lang="en-US" dirty="0">
              <a:solidFill>
                <a:srgbClr val="FF0000"/>
              </a:solidFill>
            </a:endParaRPr>
          </a:p>
        </p:txBody>
      </p:sp>
      <p:sp>
        <p:nvSpPr>
          <p:cNvPr id="4" name="Slide Number Placeholder 3"/>
          <p:cNvSpPr>
            <a:spLocks noGrp="1"/>
          </p:cNvSpPr>
          <p:nvPr>
            <p:ph type="sldNum" sz="quarter" idx="10"/>
          </p:nvPr>
        </p:nvSpPr>
        <p:spPr/>
        <p:txBody>
          <a:bodyPr/>
          <a:lstStyle/>
          <a:p>
            <a:pPr>
              <a:defRPr/>
            </a:pPr>
            <a:r>
              <a:rPr lang="en-US" altLang="zh-TW" smtClean="0"/>
              <a:t>2:</a:t>
            </a:r>
            <a:fld id="{2A28D7CB-3118-4503-A740-78D32FC12CB6}" type="slidenum">
              <a:rPr lang="en-US" altLang="zh-TW" smtClean="0"/>
              <a:pPr>
                <a:defRPr/>
              </a:pPr>
              <a:t>1</a:t>
            </a:fld>
            <a:endParaRPr lang="en-US" altLang="zh-TW"/>
          </a:p>
        </p:txBody>
      </p:sp>
    </p:spTree>
    <p:extLst>
      <p:ext uri="{BB962C8B-B14F-4D97-AF65-F5344CB8AC3E}">
        <p14:creationId xmlns:p14="http://schemas.microsoft.com/office/powerpoint/2010/main" val="262039069"/>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idx="4294967295"/>
          </p:nvPr>
        </p:nvSpPr>
        <p:spPr/>
        <p:txBody>
          <a:bodyPr/>
          <a:lstStyle/>
          <a:p>
            <a:r>
              <a:rPr lang="en-US" smtClean="0">
                <a:solidFill>
                  <a:srgbClr val="FF0000"/>
                </a:solidFill>
              </a:rPr>
              <a:t>CCM Examples</a:t>
            </a:r>
          </a:p>
        </p:txBody>
      </p:sp>
      <p:sp>
        <p:nvSpPr>
          <p:cNvPr id="36867" name="Content Placeholder 2"/>
          <p:cNvSpPr>
            <a:spLocks noGrp="1"/>
          </p:cNvSpPr>
          <p:nvPr>
            <p:ph idx="4294967295"/>
          </p:nvPr>
        </p:nvSpPr>
        <p:spPr/>
        <p:txBody>
          <a:bodyPr/>
          <a:lstStyle/>
          <a:p>
            <a:r>
              <a:rPr lang="en-US" dirty="0" smtClean="0"/>
              <a:t>Many works in NLP make use of constrained conditional models, implicitly or explicitly.</a:t>
            </a:r>
          </a:p>
          <a:p>
            <a:r>
              <a:rPr lang="en-US" dirty="0" smtClean="0"/>
              <a:t>Next we describe three examples in detail.</a:t>
            </a:r>
          </a:p>
          <a:p>
            <a:pPr>
              <a:buFont typeface="Wingdings" pitchFamily="2" charset="2"/>
              <a:buNone/>
            </a:pPr>
            <a:endParaRPr lang="en-US" dirty="0" smtClean="0"/>
          </a:p>
          <a:p>
            <a:r>
              <a:rPr lang="en-US" dirty="0">
                <a:solidFill>
                  <a:srgbClr val="FF0000"/>
                </a:solidFill>
              </a:rPr>
              <a:t>Example 1: </a:t>
            </a:r>
            <a:r>
              <a:rPr lang="en-US" dirty="0"/>
              <a:t>Semantic Role Labeling</a:t>
            </a:r>
          </a:p>
          <a:p>
            <a:pPr lvl="1"/>
            <a:r>
              <a:rPr lang="en-US" dirty="0"/>
              <a:t>The use of inference with constraints to improve semantic </a:t>
            </a:r>
            <a:r>
              <a:rPr lang="en-US" dirty="0" smtClean="0"/>
              <a:t>parsing</a:t>
            </a:r>
            <a:endParaRPr lang="en-US" dirty="0" smtClean="0">
              <a:solidFill>
                <a:srgbClr val="FF0000"/>
              </a:solidFill>
            </a:endParaRPr>
          </a:p>
          <a:p>
            <a:r>
              <a:rPr lang="en-US" dirty="0" smtClean="0">
                <a:solidFill>
                  <a:srgbClr val="FF0000"/>
                </a:solidFill>
              </a:rPr>
              <a:t>Example 2: </a:t>
            </a:r>
            <a:r>
              <a:rPr lang="en-US" dirty="0" smtClean="0"/>
              <a:t>Sequence Tagging</a:t>
            </a:r>
          </a:p>
          <a:p>
            <a:pPr lvl="1"/>
            <a:r>
              <a:rPr lang="en-US" dirty="0" smtClean="0"/>
              <a:t>Adding long range constraints to a simple model</a:t>
            </a:r>
          </a:p>
          <a:p>
            <a:r>
              <a:rPr lang="en-US" dirty="0" smtClean="0">
                <a:solidFill>
                  <a:srgbClr val="FF0000"/>
                </a:solidFill>
              </a:rPr>
              <a:t>Example 3:</a:t>
            </a:r>
            <a:r>
              <a:rPr lang="en-US" dirty="0" smtClean="0"/>
              <a:t> Sentence Compression</a:t>
            </a:r>
          </a:p>
          <a:p>
            <a:pPr lvl="1"/>
            <a:r>
              <a:rPr lang="en-US" dirty="0" smtClean="0"/>
              <a:t>Simple language model with constraints outperforms complex models</a:t>
            </a:r>
          </a:p>
        </p:txBody>
      </p:sp>
      <p:sp>
        <p:nvSpPr>
          <p:cNvPr id="83973" name="AutoShape 4"/>
          <p:cNvSpPr>
            <a:spLocks noChangeArrowheads="1"/>
          </p:cNvSpPr>
          <p:nvPr/>
        </p:nvSpPr>
        <p:spPr bwMode="auto">
          <a:xfrm>
            <a:off x="152400" y="2928938"/>
            <a:ext cx="609600" cy="381000"/>
          </a:xfrm>
          <a:prstGeom prst="rightArrow">
            <a:avLst>
              <a:gd name="adj1" fmla="val 50000"/>
              <a:gd name="adj2" fmla="val 40000"/>
            </a:avLst>
          </a:prstGeom>
          <a:solidFill>
            <a:srgbClr val="FF0000"/>
          </a:solidFill>
          <a:ln w="9525">
            <a:solidFill>
              <a:schemeClr val="tx1"/>
            </a:solidFill>
            <a:miter lim="800000"/>
            <a:headEnd/>
            <a:tailEnd/>
          </a:ln>
        </p:spPr>
        <p:txBody>
          <a:bodyPr wrap="none" anchor="ctr"/>
          <a:lstStyle/>
          <a:p>
            <a:endParaRPr lang="en-US"/>
          </a:p>
        </p:txBody>
      </p:sp>
      <p:sp>
        <p:nvSpPr>
          <p:cNvPr id="36869" name="Slide Number Placeholder 8"/>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94FD3796-F4DB-428F-B7A6-87854AFBBF98}" type="slidenum">
              <a:rPr lang="en-US" altLang="zh-TW" smtClean="0">
                <a:cs typeface="Arial Unicode MS" pitchFamily="34" charset="-128"/>
              </a:rPr>
              <a:pPr eaLnBrk="1" hangingPunct="1"/>
              <a:t>10</a:t>
            </a:fld>
            <a:endParaRPr lang="en-US" altLang="zh-TW" smtClean="0">
              <a:cs typeface="Arial Unicode MS" pitchFamily="34" charset="-128"/>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3973"/>
                                        </p:tgtEl>
                                        <p:attrNameLst>
                                          <p:attrName>style.visibility</p:attrName>
                                        </p:attrNameLst>
                                      </p:cBhvr>
                                      <p:to>
                                        <p:strVal val="visible"/>
                                      </p:to>
                                    </p:set>
                                    <p:animEffect transition="in" filter="fade">
                                      <p:cBhvr>
                                        <p:cTn id="7" dur="500"/>
                                        <p:tgtEl>
                                          <p:spTgt spid="839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SRL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86000"/>
            <a:ext cx="4103688" cy="405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Rectangle 3"/>
          <p:cNvSpPr>
            <a:spLocks noGrp="1" noChangeArrowheads="1"/>
          </p:cNvSpPr>
          <p:nvPr>
            <p:ph type="title"/>
          </p:nvPr>
        </p:nvSpPr>
        <p:spPr>
          <a:xfrm>
            <a:off x="152400" y="312738"/>
            <a:ext cx="8069263" cy="677862"/>
          </a:xfrm>
        </p:spPr>
        <p:txBody>
          <a:bodyPr/>
          <a:lstStyle/>
          <a:p>
            <a:pPr eaLnBrk="1" hangingPunct="1"/>
            <a:r>
              <a:rPr lang="en-US" dirty="0" smtClean="0">
                <a:solidFill>
                  <a:srgbClr val="FF0000"/>
                </a:solidFill>
              </a:rPr>
              <a:t>Example 1</a:t>
            </a:r>
            <a:r>
              <a:rPr lang="en-US" dirty="0" smtClean="0"/>
              <a:t>: Semantic Role Labeling</a:t>
            </a:r>
          </a:p>
        </p:txBody>
      </p:sp>
      <p:pic>
        <p:nvPicPr>
          <p:cNvPr id="44036" name="Picture 5" descr="SRL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914400"/>
            <a:ext cx="6946900"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6"/>
          <p:cNvSpPr>
            <a:spLocks noChangeArrowheads="1"/>
          </p:cNvSpPr>
          <p:nvPr/>
        </p:nvSpPr>
        <p:spPr bwMode="auto">
          <a:xfrm>
            <a:off x="4191000" y="2057400"/>
            <a:ext cx="4572000" cy="369887"/>
          </a:xfrm>
          <a:prstGeom prst="rect">
            <a:avLst/>
          </a:prstGeom>
          <a:solidFill>
            <a:srgbClr val="FFFFCC"/>
          </a:solidFill>
          <a:ln w="9525">
            <a:solidFill>
              <a:srgbClr val="FF0000"/>
            </a:solidFill>
            <a:miter lim="800000"/>
            <a:headEnd/>
            <a:tailEnd/>
          </a:ln>
        </p:spPr>
        <p:txBody>
          <a:bodyPr>
            <a:spAutoFit/>
          </a:bodyPr>
          <a:lstStyle/>
          <a:p>
            <a:pPr marL="228600" indent="-228600" algn="ctr"/>
            <a:r>
              <a:rPr lang="en-GB" dirty="0" smtClean="0"/>
              <a:t>Demo: </a:t>
            </a:r>
            <a:r>
              <a:rPr lang="en-US" dirty="0" smtClean="0">
                <a:sym typeface="Symbol" pitchFamily="18" charset="2"/>
                <a:hlinkClick r:id="rId5"/>
              </a:rPr>
              <a:t>http</a:t>
            </a:r>
            <a:r>
              <a:rPr lang="en-US" dirty="0">
                <a:sym typeface="Symbol" pitchFamily="18" charset="2"/>
                <a:hlinkClick r:id="rId5"/>
              </a:rPr>
              <a:t>://cogcomp.cs.illinois.edu</a:t>
            </a:r>
            <a:r>
              <a:rPr lang="en-US" dirty="0" smtClean="0">
                <a:sym typeface="Symbol" pitchFamily="18" charset="2"/>
                <a:hlinkClick r:id="rId5"/>
              </a:rPr>
              <a:t>/</a:t>
            </a:r>
            <a:r>
              <a:rPr lang="en-US" dirty="0" smtClean="0">
                <a:sym typeface="Symbol" pitchFamily="18" charset="2"/>
              </a:rPr>
              <a:t>  </a:t>
            </a:r>
            <a:endParaRPr lang="en-US" dirty="0"/>
          </a:p>
        </p:txBody>
      </p:sp>
      <p:sp>
        <p:nvSpPr>
          <p:cNvPr id="704520" name="AutoShape 8"/>
          <p:cNvSpPr>
            <a:spLocks noChangeArrowheads="1"/>
          </p:cNvSpPr>
          <p:nvPr/>
        </p:nvSpPr>
        <p:spPr bwMode="auto">
          <a:xfrm>
            <a:off x="4953000" y="3124200"/>
            <a:ext cx="609600" cy="685800"/>
          </a:xfrm>
          <a:prstGeom prst="irregularSeal1">
            <a:avLst/>
          </a:prstGeom>
          <a:solidFill>
            <a:schemeClr val="folHlink"/>
          </a:solidFill>
          <a:ln w="9525">
            <a:solidFill>
              <a:schemeClr val="tx1"/>
            </a:solidFill>
            <a:miter lim="800000"/>
            <a:headEnd/>
            <a:tailEnd/>
          </a:ln>
        </p:spPr>
        <p:txBody>
          <a:bodyPr wrap="none" anchor="ctr"/>
          <a:lstStyle/>
          <a:p>
            <a:endParaRPr lang="en-US"/>
          </a:p>
        </p:txBody>
      </p:sp>
      <p:sp>
        <p:nvSpPr>
          <p:cNvPr id="704521" name="Line 9"/>
          <p:cNvSpPr>
            <a:spLocks noChangeShapeType="1"/>
          </p:cNvSpPr>
          <p:nvPr/>
        </p:nvSpPr>
        <p:spPr bwMode="auto">
          <a:xfrm flipH="1">
            <a:off x="2514600" y="3505200"/>
            <a:ext cx="2438400" cy="304800"/>
          </a:xfrm>
          <a:prstGeom prst="line">
            <a:avLst/>
          </a:prstGeom>
          <a:noFill/>
          <a:ln w="28575">
            <a:solidFill>
              <a:schemeClr val="folHlink"/>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704522" name="Line 10"/>
          <p:cNvSpPr>
            <a:spLocks noChangeShapeType="1"/>
          </p:cNvSpPr>
          <p:nvPr/>
        </p:nvSpPr>
        <p:spPr bwMode="auto">
          <a:xfrm flipH="1" flipV="1">
            <a:off x="2438400" y="3048000"/>
            <a:ext cx="2514600" cy="457200"/>
          </a:xfrm>
          <a:prstGeom prst="line">
            <a:avLst/>
          </a:prstGeom>
          <a:noFill/>
          <a:ln w="28575">
            <a:solidFill>
              <a:schemeClr val="folHlink"/>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704523" name="Line 11"/>
          <p:cNvSpPr>
            <a:spLocks noChangeShapeType="1"/>
          </p:cNvSpPr>
          <p:nvPr/>
        </p:nvSpPr>
        <p:spPr bwMode="auto">
          <a:xfrm flipH="1">
            <a:off x="2514600" y="3505200"/>
            <a:ext cx="2438400" cy="1295400"/>
          </a:xfrm>
          <a:prstGeom prst="line">
            <a:avLst/>
          </a:prstGeom>
          <a:noFill/>
          <a:ln w="28575">
            <a:solidFill>
              <a:schemeClr val="folHlink"/>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704524" name="AutoShape 12"/>
          <p:cNvSpPr>
            <a:spLocks noChangeArrowheads="1"/>
          </p:cNvSpPr>
          <p:nvPr/>
        </p:nvSpPr>
        <p:spPr bwMode="auto">
          <a:xfrm>
            <a:off x="4953000" y="3810000"/>
            <a:ext cx="609600" cy="685800"/>
          </a:xfrm>
          <a:prstGeom prst="irregularSeal1">
            <a:avLst/>
          </a:prstGeom>
          <a:solidFill>
            <a:schemeClr val="hlink"/>
          </a:solidFill>
          <a:ln w="9525">
            <a:solidFill>
              <a:schemeClr val="tx1"/>
            </a:solidFill>
            <a:miter lim="800000"/>
            <a:headEnd/>
            <a:tailEnd/>
          </a:ln>
        </p:spPr>
        <p:txBody>
          <a:bodyPr wrap="none" anchor="ctr"/>
          <a:lstStyle/>
          <a:p>
            <a:endParaRPr lang="en-US"/>
          </a:p>
        </p:txBody>
      </p:sp>
      <p:sp>
        <p:nvSpPr>
          <p:cNvPr id="704525" name="Line 13"/>
          <p:cNvSpPr>
            <a:spLocks noChangeShapeType="1"/>
          </p:cNvSpPr>
          <p:nvPr/>
        </p:nvSpPr>
        <p:spPr bwMode="auto">
          <a:xfrm flipH="1">
            <a:off x="4038600" y="4267200"/>
            <a:ext cx="1066800" cy="1143000"/>
          </a:xfrm>
          <a:prstGeom prst="line">
            <a:avLst/>
          </a:prstGeom>
          <a:noFill/>
          <a:ln w="28575">
            <a:solidFill>
              <a:schemeClr val="hlink"/>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704526" name="Line 14"/>
          <p:cNvSpPr>
            <a:spLocks noChangeShapeType="1"/>
          </p:cNvSpPr>
          <p:nvPr/>
        </p:nvSpPr>
        <p:spPr bwMode="auto">
          <a:xfrm flipH="1">
            <a:off x="4038600" y="4267200"/>
            <a:ext cx="1066800" cy="1524000"/>
          </a:xfrm>
          <a:prstGeom prst="line">
            <a:avLst/>
          </a:prstGeom>
          <a:noFill/>
          <a:ln w="28575">
            <a:solidFill>
              <a:schemeClr val="hlink"/>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704527" name="Line 15"/>
          <p:cNvSpPr>
            <a:spLocks noChangeShapeType="1"/>
          </p:cNvSpPr>
          <p:nvPr/>
        </p:nvSpPr>
        <p:spPr bwMode="auto">
          <a:xfrm flipH="1" flipV="1">
            <a:off x="4038600" y="2819400"/>
            <a:ext cx="1066800" cy="1447800"/>
          </a:xfrm>
          <a:prstGeom prst="line">
            <a:avLst/>
          </a:prstGeom>
          <a:noFill/>
          <a:ln w="28575">
            <a:solidFill>
              <a:schemeClr val="hlink"/>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704528" name="Text Box 16"/>
          <p:cNvSpPr txBox="1">
            <a:spLocks noChangeArrowheads="1"/>
          </p:cNvSpPr>
          <p:nvPr/>
        </p:nvSpPr>
        <p:spPr bwMode="auto">
          <a:xfrm>
            <a:off x="4953000" y="4953000"/>
            <a:ext cx="3733800" cy="981075"/>
          </a:xfrm>
          <a:prstGeom prst="rect">
            <a:avLst/>
          </a:prstGeom>
          <a:solidFill>
            <a:schemeClr val="bg1"/>
          </a:solidFill>
          <a:ln w="9525">
            <a:solidFill>
              <a:srgbClr val="0033CC"/>
            </a:solidFill>
            <a:miter lim="800000"/>
            <a:headEnd/>
            <a:tailEnd/>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Clr>
                <a:schemeClr val="bg2"/>
              </a:buClr>
              <a:buSzPct val="75000"/>
              <a:buFont typeface="Wingdings" pitchFamily="2" charset="2"/>
              <a:buNone/>
            </a:pPr>
            <a:r>
              <a:rPr lang="en-US"/>
              <a:t>Top ranked system in CoNLL’05 shared task</a:t>
            </a:r>
            <a:r>
              <a:rPr lang="en-US">
                <a:solidFill>
                  <a:schemeClr val="hlink"/>
                </a:solidFill>
              </a:rPr>
              <a:t> </a:t>
            </a:r>
          </a:p>
          <a:p>
            <a:pPr algn="ctr" eaLnBrk="1" hangingPunct="1">
              <a:spcBef>
                <a:spcPct val="20000"/>
              </a:spcBef>
              <a:buClr>
                <a:schemeClr val="bg2"/>
              </a:buClr>
              <a:buSzPct val="75000"/>
              <a:buFont typeface="Wingdings" pitchFamily="2" charset="2"/>
              <a:buNone/>
            </a:pPr>
            <a:r>
              <a:rPr lang="en-US">
                <a:solidFill>
                  <a:srgbClr val="FF0000"/>
                </a:solidFill>
              </a:rPr>
              <a:t>Key difference is the Inference</a:t>
            </a:r>
          </a:p>
        </p:txBody>
      </p:sp>
      <p:sp>
        <p:nvSpPr>
          <p:cNvPr id="44049" name="Rectangle 27"/>
          <p:cNvSpPr>
            <a:spLocks noChangeArrowheads="1"/>
          </p:cNvSpPr>
          <p:nvPr/>
        </p:nvSpPr>
        <p:spPr bwMode="auto">
          <a:xfrm>
            <a:off x="2667000" y="762000"/>
            <a:ext cx="6172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609600" indent="-609600">
              <a:spcBef>
                <a:spcPct val="20000"/>
              </a:spcBef>
              <a:buClr>
                <a:schemeClr val="bg2"/>
              </a:buClr>
              <a:buSzPct val="75000"/>
              <a:buFont typeface="Wingdings" pitchFamily="2" charset="2"/>
              <a:buNone/>
            </a:pPr>
            <a:r>
              <a:rPr lang="en-US" dirty="0">
                <a:solidFill>
                  <a:srgbClr val="0033CC"/>
                </a:solidFill>
                <a:latin typeface="Calibri" pitchFamily="34" charset="0"/>
                <a:cs typeface="Calibri" pitchFamily="34" charset="0"/>
              </a:rPr>
              <a:t>Who did what to whom, when, where, why,…</a:t>
            </a:r>
          </a:p>
        </p:txBody>
      </p:sp>
      <p:sp>
        <p:nvSpPr>
          <p:cNvPr id="44050" name="Slide Number Placeholder 2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B41B2F7E-796D-4516-8504-8B2C8FAB2CE0}" type="slidenum">
              <a:rPr lang="en-US" altLang="zh-TW" smtClean="0">
                <a:cs typeface="Arial Unicode MS" pitchFamily="34" charset="-128"/>
              </a:rPr>
              <a:pPr eaLnBrk="1" hangingPunct="1"/>
              <a:t>11</a:t>
            </a:fld>
            <a:endParaRPr lang="en-US" altLang="zh-TW" smtClean="0">
              <a:cs typeface="Arial Unicode MS" pitchFamily="34" charset="-128"/>
            </a:endParaRPr>
          </a:p>
        </p:txBody>
      </p:sp>
    </p:spTree>
    <p:extLst>
      <p:ext uri="{BB962C8B-B14F-4D97-AF65-F5344CB8AC3E}">
        <p14:creationId xmlns:p14="http://schemas.microsoft.com/office/powerpoint/2010/main" val="51861542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704520"/>
                                        </p:tgtEl>
                                        <p:attrNameLst>
                                          <p:attrName>style.visibility</p:attrName>
                                        </p:attrNameLst>
                                      </p:cBhvr>
                                      <p:to>
                                        <p:strVal val="visible"/>
                                      </p:to>
                                    </p:set>
                                  </p:childTnLst>
                                </p:cTn>
                              </p:par>
                              <p:par>
                                <p:cTn id="7" presetID="22" presetClass="entr" presetSubtype="1" fill="hold" grpId="0" nodeType="withEffect">
                                  <p:stCondLst>
                                    <p:cond delay="0"/>
                                  </p:stCondLst>
                                  <p:childTnLst>
                                    <p:set>
                                      <p:cBhvr>
                                        <p:cTn id="8" dur="1" fill="hold">
                                          <p:stCondLst>
                                            <p:cond delay="0"/>
                                          </p:stCondLst>
                                        </p:cTn>
                                        <p:tgtEl>
                                          <p:spTgt spid="704521"/>
                                        </p:tgtEl>
                                        <p:attrNameLst>
                                          <p:attrName>style.visibility</p:attrName>
                                        </p:attrNameLst>
                                      </p:cBhvr>
                                      <p:to>
                                        <p:strVal val="visible"/>
                                      </p:to>
                                    </p:set>
                                    <p:animEffect transition="in" filter="wipe(up)">
                                      <p:cBhvr>
                                        <p:cTn id="9" dur="1000"/>
                                        <p:tgtEl>
                                          <p:spTgt spid="704521"/>
                                        </p:tgtEl>
                                      </p:cBhvr>
                                    </p:animEffect>
                                  </p:childTnLst>
                                </p:cTn>
                              </p:par>
                              <p:par>
                                <p:cTn id="10" presetID="22" presetClass="entr" presetSubtype="4" fill="hold" grpId="0" nodeType="withEffect">
                                  <p:stCondLst>
                                    <p:cond delay="0"/>
                                  </p:stCondLst>
                                  <p:childTnLst>
                                    <p:set>
                                      <p:cBhvr>
                                        <p:cTn id="11" dur="1" fill="hold">
                                          <p:stCondLst>
                                            <p:cond delay="0"/>
                                          </p:stCondLst>
                                        </p:cTn>
                                        <p:tgtEl>
                                          <p:spTgt spid="704522"/>
                                        </p:tgtEl>
                                        <p:attrNameLst>
                                          <p:attrName>style.visibility</p:attrName>
                                        </p:attrNameLst>
                                      </p:cBhvr>
                                      <p:to>
                                        <p:strVal val="visible"/>
                                      </p:to>
                                    </p:set>
                                    <p:animEffect transition="in" filter="wipe(down)">
                                      <p:cBhvr>
                                        <p:cTn id="12" dur="1000"/>
                                        <p:tgtEl>
                                          <p:spTgt spid="704522"/>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704523"/>
                                        </p:tgtEl>
                                        <p:attrNameLst>
                                          <p:attrName>style.visibility</p:attrName>
                                        </p:attrNameLst>
                                      </p:cBhvr>
                                      <p:to>
                                        <p:strVal val="visible"/>
                                      </p:to>
                                    </p:set>
                                    <p:animEffect transition="in" filter="wipe(up)">
                                      <p:cBhvr>
                                        <p:cTn id="15" dur="1000"/>
                                        <p:tgtEl>
                                          <p:spTgt spid="704523"/>
                                        </p:tgtEl>
                                      </p:cBhvr>
                                    </p:animEffect>
                                  </p:childTnLst>
                                </p:cTn>
                              </p:par>
                              <p:par>
                                <p:cTn id="16" presetID="1" presetClass="entr" presetSubtype="0" fill="hold" grpId="0" nodeType="withEffect">
                                  <p:stCondLst>
                                    <p:cond delay="0"/>
                                  </p:stCondLst>
                                  <p:childTnLst>
                                    <p:set>
                                      <p:cBhvr>
                                        <p:cTn id="17" dur="1" fill="hold">
                                          <p:stCondLst>
                                            <p:cond delay="0"/>
                                          </p:stCondLst>
                                        </p:cTn>
                                        <p:tgtEl>
                                          <p:spTgt spid="704524"/>
                                        </p:tgtEl>
                                        <p:attrNameLst>
                                          <p:attrName>style.visibility</p:attrName>
                                        </p:attrNameLst>
                                      </p:cBhvr>
                                      <p:to>
                                        <p:strVal val="visible"/>
                                      </p:to>
                                    </p:set>
                                  </p:childTnLst>
                                </p:cTn>
                              </p:par>
                              <p:par>
                                <p:cTn id="18" presetID="22" presetClass="entr" presetSubtype="1" fill="hold" grpId="0" nodeType="withEffect">
                                  <p:stCondLst>
                                    <p:cond delay="0"/>
                                  </p:stCondLst>
                                  <p:childTnLst>
                                    <p:set>
                                      <p:cBhvr>
                                        <p:cTn id="19" dur="1" fill="hold">
                                          <p:stCondLst>
                                            <p:cond delay="0"/>
                                          </p:stCondLst>
                                        </p:cTn>
                                        <p:tgtEl>
                                          <p:spTgt spid="704525"/>
                                        </p:tgtEl>
                                        <p:attrNameLst>
                                          <p:attrName>style.visibility</p:attrName>
                                        </p:attrNameLst>
                                      </p:cBhvr>
                                      <p:to>
                                        <p:strVal val="visible"/>
                                      </p:to>
                                    </p:set>
                                    <p:animEffect transition="in" filter="wipe(up)">
                                      <p:cBhvr>
                                        <p:cTn id="20" dur="1000"/>
                                        <p:tgtEl>
                                          <p:spTgt spid="704525"/>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704526"/>
                                        </p:tgtEl>
                                        <p:attrNameLst>
                                          <p:attrName>style.visibility</p:attrName>
                                        </p:attrNameLst>
                                      </p:cBhvr>
                                      <p:to>
                                        <p:strVal val="visible"/>
                                      </p:to>
                                    </p:set>
                                    <p:animEffect transition="in" filter="wipe(up)">
                                      <p:cBhvr>
                                        <p:cTn id="23" dur="1000"/>
                                        <p:tgtEl>
                                          <p:spTgt spid="704526"/>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704527"/>
                                        </p:tgtEl>
                                        <p:attrNameLst>
                                          <p:attrName>style.visibility</p:attrName>
                                        </p:attrNameLst>
                                      </p:cBhvr>
                                      <p:to>
                                        <p:strVal val="visible"/>
                                      </p:to>
                                    </p:set>
                                    <p:animEffect transition="in" filter="wipe(down)">
                                      <p:cBhvr>
                                        <p:cTn id="26" dur="1000"/>
                                        <p:tgtEl>
                                          <p:spTgt spid="704527"/>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704528"/>
                                        </p:tgtEl>
                                        <p:attrNameLst>
                                          <p:attrName>style.visibility</p:attrName>
                                        </p:attrNameLst>
                                      </p:cBhvr>
                                      <p:to>
                                        <p:strVal val="visible"/>
                                      </p:to>
                                    </p:set>
                                    <p:animEffect transition="in" filter="blinds(horizontal)">
                                      <p:cBhvr>
                                        <p:cTn id="31" dur="500"/>
                                        <p:tgtEl>
                                          <p:spTgt spid="7045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4520" grpId="0" animBg="1"/>
      <p:bldP spid="704521" grpId="0" animBg="1"/>
      <p:bldP spid="704522" grpId="0" animBg="1"/>
      <p:bldP spid="704523" grpId="0" animBg="1"/>
      <p:bldP spid="704524" grpId="0" animBg="1"/>
      <p:bldP spid="704525" grpId="0" animBg="1"/>
      <p:bldP spid="704526" grpId="0" animBg="1"/>
      <p:bldP spid="704527" grpId="0" animBg="1"/>
      <p:bldP spid="7045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dirty="0" smtClean="0">
                <a:solidFill>
                  <a:srgbClr val="FF0000"/>
                </a:solidFill>
              </a:rPr>
              <a:t>A simple sentence</a:t>
            </a:r>
          </a:p>
        </p:txBody>
      </p:sp>
      <p:sp>
        <p:nvSpPr>
          <p:cNvPr id="45059" name="Rectangle 3"/>
          <p:cNvSpPr>
            <a:spLocks noGrp="1" noChangeArrowheads="1"/>
          </p:cNvSpPr>
          <p:nvPr>
            <p:ph type="body" idx="1"/>
          </p:nvPr>
        </p:nvSpPr>
        <p:spPr/>
        <p:txBody>
          <a:bodyPr/>
          <a:lstStyle/>
          <a:p>
            <a:pPr>
              <a:buFont typeface="Wingdings" pitchFamily="2" charset="2"/>
              <a:buNone/>
              <a:tabLst>
                <a:tab pos="1770063" algn="l"/>
              </a:tabLst>
            </a:pPr>
            <a:r>
              <a:rPr lang="en-US" sz="1800" b="1" smtClean="0">
                <a:latin typeface="Courier New" pitchFamily="49" charset="0"/>
              </a:rPr>
              <a:t>I </a:t>
            </a:r>
            <a:r>
              <a:rPr lang="en-US" sz="1800" b="1" i="1" smtClean="0">
                <a:latin typeface="Courier New" pitchFamily="49" charset="0"/>
              </a:rPr>
              <a:t>left</a:t>
            </a:r>
            <a:r>
              <a:rPr lang="en-US" sz="1800" b="1" smtClean="0">
                <a:latin typeface="Courier New" pitchFamily="49" charset="0"/>
              </a:rPr>
              <a:t> my pearls to my daughter in my will .</a:t>
            </a:r>
          </a:p>
          <a:p>
            <a:pPr>
              <a:buFont typeface="Wingdings" pitchFamily="2" charset="2"/>
              <a:buNone/>
              <a:tabLst>
                <a:tab pos="1770063" algn="l"/>
              </a:tabLst>
            </a:pPr>
            <a:r>
              <a:rPr lang="en-US" sz="1800" b="1" smtClean="0">
                <a:solidFill>
                  <a:schemeClr val="bg2"/>
                </a:solidFill>
              </a:rPr>
              <a:t>[</a:t>
            </a:r>
            <a:r>
              <a:rPr lang="en-US" sz="1800" b="1" smtClean="0">
                <a:latin typeface="Courier New" pitchFamily="49" charset="0"/>
              </a:rPr>
              <a:t>I</a:t>
            </a:r>
            <a:r>
              <a:rPr lang="en-US" sz="1800" b="1" smtClean="0">
                <a:solidFill>
                  <a:schemeClr val="bg2"/>
                </a:solidFill>
              </a:rPr>
              <a:t>]</a:t>
            </a:r>
            <a:r>
              <a:rPr lang="en-US" sz="1800" b="1" i="1" baseline="-25000" smtClean="0">
                <a:solidFill>
                  <a:schemeClr val="bg2"/>
                </a:solidFill>
                <a:latin typeface="Courier New" pitchFamily="49" charset="0"/>
              </a:rPr>
              <a:t>A0</a:t>
            </a:r>
            <a:r>
              <a:rPr lang="en-US" sz="1800" b="1" smtClean="0">
                <a:latin typeface="Courier New" pitchFamily="49" charset="0"/>
              </a:rPr>
              <a:t> </a:t>
            </a:r>
            <a:r>
              <a:rPr lang="en-US" sz="1800" b="1" i="1" smtClean="0">
                <a:latin typeface="Courier New" pitchFamily="49" charset="0"/>
              </a:rPr>
              <a:t>left</a:t>
            </a:r>
            <a:r>
              <a:rPr lang="en-US" sz="1800" b="1" smtClean="0">
                <a:latin typeface="Courier New" pitchFamily="49" charset="0"/>
              </a:rPr>
              <a:t> </a:t>
            </a:r>
            <a:r>
              <a:rPr lang="en-US" sz="1800" b="1" smtClean="0">
                <a:solidFill>
                  <a:srgbClr val="008000"/>
                </a:solidFill>
              </a:rPr>
              <a:t>[</a:t>
            </a:r>
            <a:r>
              <a:rPr lang="en-US" sz="1800" b="1" smtClean="0">
                <a:latin typeface="Courier New" pitchFamily="49" charset="0"/>
              </a:rPr>
              <a:t>my pearls</a:t>
            </a:r>
            <a:r>
              <a:rPr lang="en-US" sz="1800" b="1" smtClean="0">
                <a:solidFill>
                  <a:srgbClr val="008000"/>
                </a:solidFill>
              </a:rPr>
              <a:t>]</a:t>
            </a:r>
            <a:r>
              <a:rPr lang="en-US" sz="1800" b="1" i="1" baseline="-25000" smtClean="0">
                <a:solidFill>
                  <a:srgbClr val="008000"/>
                </a:solidFill>
                <a:latin typeface="Courier New" pitchFamily="49" charset="0"/>
              </a:rPr>
              <a:t>A1</a:t>
            </a:r>
            <a:r>
              <a:rPr lang="en-US" sz="1800" b="1" smtClean="0">
                <a:latin typeface="Courier New" pitchFamily="49" charset="0"/>
              </a:rPr>
              <a:t> </a:t>
            </a:r>
            <a:r>
              <a:rPr lang="en-US" sz="1800" b="1" smtClean="0">
                <a:solidFill>
                  <a:schemeClr val="folHlink"/>
                </a:solidFill>
              </a:rPr>
              <a:t>[</a:t>
            </a:r>
            <a:r>
              <a:rPr lang="en-US" sz="1800" b="1" smtClean="0">
                <a:latin typeface="Courier New" pitchFamily="49" charset="0"/>
              </a:rPr>
              <a:t>to my daughter</a:t>
            </a:r>
            <a:r>
              <a:rPr lang="en-US" sz="1800" b="1" smtClean="0">
                <a:solidFill>
                  <a:schemeClr val="folHlink"/>
                </a:solidFill>
              </a:rPr>
              <a:t>]</a:t>
            </a:r>
            <a:r>
              <a:rPr lang="en-US" sz="1800" b="1" i="1" baseline="-25000" smtClean="0">
                <a:solidFill>
                  <a:schemeClr val="folHlink"/>
                </a:solidFill>
                <a:latin typeface="Courier New" pitchFamily="49" charset="0"/>
              </a:rPr>
              <a:t>A2</a:t>
            </a:r>
            <a:r>
              <a:rPr lang="en-US" sz="1800" b="1" smtClean="0">
                <a:latin typeface="Courier New" pitchFamily="49" charset="0"/>
              </a:rPr>
              <a:t> </a:t>
            </a:r>
            <a:r>
              <a:rPr lang="en-US" sz="1800" b="1" smtClean="0">
                <a:solidFill>
                  <a:srgbClr val="CC0000"/>
                </a:solidFill>
              </a:rPr>
              <a:t>[</a:t>
            </a:r>
            <a:r>
              <a:rPr lang="en-US" sz="1800" b="1" smtClean="0">
                <a:latin typeface="Courier New" pitchFamily="49" charset="0"/>
              </a:rPr>
              <a:t>in my will</a:t>
            </a:r>
            <a:r>
              <a:rPr lang="en-US" sz="1800" b="1" smtClean="0">
                <a:solidFill>
                  <a:srgbClr val="CC0000"/>
                </a:solidFill>
              </a:rPr>
              <a:t>]</a:t>
            </a:r>
            <a:r>
              <a:rPr lang="en-US" sz="1800" b="1" i="1" baseline="-25000" smtClean="0">
                <a:solidFill>
                  <a:srgbClr val="CC0000"/>
                </a:solidFill>
                <a:latin typeface="Courier New" pitchFamily="49" charset="0"/>
              </a:rPr>
              <a:t>AM-LOC</a:t>
            </a:r>
            <a:r>
              <a:rPr lang="en-US" sz="1800" b="1" smtClean="0">
                <a:latin typeface="Courier New" pitchFamily="49" charset="0"/>
              </a:rPr>
              <a:t> .</a:t>
            </a:r>
          </a:p>
          <a:p>
            <a:pPr>
              <a:buFont typeface="Wingdings" pitchFamily="2" charset="2"/>
              <a:buNone/>
              <a:tabLst>
                <a:tab pos="1770063" algn="l"/>
              </a:tabLst>
            </a:pPr>
            <a:endParaRPr lang="en-US" sz="1800" smtClean="0"/>
          </a:p>
          <a:p>
            <a:pPr>
              <a:tabLst>
                <a:tab pos="1770063" algn="l"/>
              </a:tabLst>
            </a:pPr>
            <a:r>
              <a:rPr lang="en-US" b="1" i="1" smtClean="0">
                <a:solidFill>
                  <a:schemeClr val="bg2"/>
                </a:solidFill>
                <a:latin typeface="Courier New" pitchFamily="49" charset="0"/>
              </a:rPr>
              <a:t>A0</a:t>
            </a:r>
            <a:r>
              <a:rPr lang="en-US" smtClean="0">
                <a:latin typeface="Courier New" pitchFamily="49" charset="0"/>
              </a:rPr>
              <a:t>	Leaver</a:t>
            </a:r>
          </a:p>
          <a:p>
            <a:pPr>
              <a:tabLst>
                <a:tab pos="1770063" algn="l"/>
              </a:tabLst>
            </a:pPr>
            <a:r>
              <a:rPr lang="en-US" b="1" i="1" smtClean="0">
                <a:solidFill>
                  <a:srgbClr val="008000"/>
                </a:solidFill>
                <a:latin typeface="Courier New" pitchFamily="49" charset="0"/>
              </a:rPr>
              <a:t>A1</a:t>
            </a:r>
            <a:r>
              <a:rPr lang="en-US" smtClean="0">
                <a:latin typeface="Courier New" pitchFamily="49" charset="0"/>
              </a:rPr>
              <a:t>	Things left</a:t>
            </a:r>
          </a:p>
          <a:p>
            <a:pPr>
              <a:tabLst>
                <a:tab pos="1770063" algn="l"/>
              </a:tabLst>
            </a:pPr>
            <a:r>
              <a:rPr lang="en-US" b="1" i="1" smtClean="0">
                <a:solidFill>
                  <a:schemeClr val="folHlink"/>
                </a:solidFill>
                <a:latin typeface="Courier New" pitchFamily="49" charset="0"/>
              </a:rPr>
              <a:t>A2</a:t>
            </a:r>
            <a:r>
              <a:rPr lang="en-US" smtClean="0">
                <a:latin typeface="Courier New" pitchFamily="49" charset="0"/>
              </a:rPr>
              <a:t>	Benefactor</a:t>
            </a:r>
          </a:p>
          <a:p>
            <a:pPr>
              <a:tabLst>
                <a:tab pos="1770063" algn="l"/>
              </a:tabLst>
            </a:pPr>
            <a:r>
              <a:rPr lang="en-US" b="1" i="1" smtClean="0">
                <a:solidFill>
                  <a:srgbClr val="CC0000"/>
                </a:solidFill>
                <a:latin typeface="Courier New" pitchFamily="49" charset="0"/>
              </a:rPr>
              <a:t>AM-LOC</a:t>
            </a:r>
            <a:r>
              <a:rPr lang="en-US" smtClean="0">
                <a:latin typeface="Courier New" pitchFamily="49" charset="0"/>
              </a:rPr>
              <a:t>	Location</a:t>
            </a:r>
          </a:p>
          <a:p>
            <a:pPr>
              <a:tabLst>
                <a:tab pos="1770063" algn="l"/>
              </a:tabLst>
            </a:pPr>
            <a:endParaRPr lang="en-US" smtClean="0">
              <a:latin typeface="Courier New" pitchFamily="49" charset="0"/>
            </a:endParaRPr>
          </a:p>
          <a:p>
            <a:pPr algn="ctr">
              <a:buFont typeface="Wingdings" pitchFamily="2" charset="2"/>
              <a:buNone/>
              <a:tabLst>
                <a:tab pos="1770063" algn="l"/>
              </a:tabLst>
            </a:pPr>
            <a:r>
              <a:rPr lang="en-US" sz="1800" b="1" smtClean="0">
                <a:latin typeface="Courier New" pitchFamily="49" charset="0"/>
              </a:rPr>
              <a:t>I </a:t>
            </a:r>
            <a:r>
              <a:rPr lang="en-US" sz="1800" b="1" i="1" smtClean="0">
                <a:latin typeface="Courier New" pitchFamily="49" charset="0"/>
              </a:rPr>
              <a:t>left</a:t>
            </a:r>
            <a:r>
              <a:rPr lang="en-US" sz="1800" b="1" smtClean="0">
                <a:latin typeface="Courier New" pitchFamily="49" charset="0"/>
              </a:rPr>
              <a:t> my pearls to my daughter in my will .</a:t>
            </a:r>
          </a:p>
        </p:txBody>
      </p:sp>
      <p:sp>
        <p:nvSpPr>
          <p:cNvPr id="45060" name="Line 4"/>
          <p:cNvSpPr>
            <a:spLocks noChangeShapeType="1"/>
          </p:cNvSpPr>
          <p:nvPr/>
        </p:nvSpPr>
        <p:spPr bwMode="auto">
          <a:xfrm>
            <a:off x="1524000" y="5105400"/>
            <a:ext cx="228600" cy="0"/>
          </a:xfrm>
          <a:prstGeom prst="line">
            <a:avLst/>
          </a:prstGeom>
          <a:noFill/>
          <a:ln w="76200">
            <a:solidFill>
              <a:schemeClr val="bg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45061" name="Line 5"/>
          <p:cNvSpPr>
            <a:spLocks noChangeShapeType="1"/>
          </p:cNvSpPr>
          <p:nvPr/>
        </p:nvSpPr>
        <p:spPr bwMode="auto">
          <a:xfrm>
            <a:off x="2514600" y="5105400"/>
            <a:ext cx="1219200" cy="0"/>
          </a:xfrm>
          <a:prstGeom prst="line">
            <a:avLst/>
          </a:prstGeom>
          <a:noFill/>
          <a:ln w="76200">
            <a:solidFill>
              <a:srgbClr val="008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45062" name="Line 6"/>
          <p:cNvSpPr>
            <a:spLocks noChangeShapeType="1"/>
          </p:cNvSpPr>
          <p:nvPr/>
        </p:nvSpPr>
        <p:spPr bwMode="auto">
          <a:xfrm>
            <a:off x="3810000" y="5105400"/>
            <a:ext cx="1981200" cy="0"/>
          </a:xfrm>
          <a:prstGeom prst="line">
            <a:avLst/>
          </a:prstGeom>
          <a:noFill/>
          <a:ln w="76200">
            <a:solidFill>
              <a:schemeClr val="folHlink"/>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45063" name="Line 7"/>
          <p:cNvSpPr>
            <a:spLocks noChangeShapeType="1"/>
          </p:cNvSpPr>
          <p:nvPr/>
        </p:nvSpPr>
        <p:spPr bwMode="auto">
          <a:xfrm>
            <a:off x="5943600" y="5105400"/>
            <a:ext cx="1371600" cy="0"/>
          </a:xfrm>
          <a:prstGeom prst="line">
            <a:avLst/>
          </a:prstGeom>
          <a:noFill/>
          <a:ln w="76200">
            <a:solidFill>
              <a:srgbClr val="CC0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45064" name="Slide Number Placeholder 10"/>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069052EB-0B1B-46A0-AC9A-E859920C6D49}" type="slidenum">
              <a:rPr lang="en-US" altLang="zh-TW" smtClean="0">
                <a:cs typeface="Arial Unicode MS" pitchFamily="34" charset="-128"/>
              </a:rPr>
              <a:pPr eaLnBrk="1" hangingPunct="1"/>
              <a:t>12</a:t>
            </a:fld>
            <a:endParaRPr lang="en-US" altLang="zh-TW" smtClean="0">
              <a:cs typeface="Arial Unicode MS" pitchFamily="34" charset="-128"/>
            </a:endParaRPr>
          </a:p>
        </p:txBody>
      </p:sp>
      <p:sp>
        <p:nvSpPr>
          <p:cNvPr id="9" name="TextBox 3"/>
          <p:cNvSpPr txBox="1">
            <a:spLocks noChangeArrowheads="1"/>
          </p:cNvSpPr>
          <p:nvPr/>
        </p:nvSpPr>
        <p:spPr bwMode="auto">
          <a:xfrm>
            <a:off x="4949825" y="152400"/>
            <a:ext cx="4117975" cy="1015663"/>
          </a:xfrm>
          <a:prstGeom prst="rect">
            <a:avLst/>
          </a:prstGeom>
          <a:solidFill>
            <a:srgbClr val="FFFFCC"/>
          </a:solidFill>
          <a:ln w="9525">
            <a:solidFill>
              <a:srgbClr val="FF9900"/>
            </a:solidFill>
            <a:miter lim="800000"/>
            <a:headEnd/>
            <a:tailEnd/>
          </a:ln>
        </p:spPr>
        <p:txBody>
          <a:bodyPr wrap="square">
            <a:spAutoFit/>
          </a:bodyPr>
          <a:lstStyle>
            <a:lvl1pPr defTabSz="457200" eaLnBrk="0" hangingPunct="0">
              <a:defRPr>
                <a:solidFill>
                  <a:schemeClr val="tx1"/>
                </a:solidFill>
                <a:latin typeface="Arial" pitchFamily="34" charset="0"/>
                <a:cs typeface="Arial" pitchFamily="34" charset="0"/>
              </a:defRPr>
            </a:lvl1pPr>
            <a:lvl2pPr marL="742950" indent="-285750" defTabSz="457200" eaLnBrk="0" hangingPunct="0">
              <a:defRPr>
                <a:solidFill>
                  <a:schemeClr val="tx1"/>
                </a:solidFill>
                <a:latin typeface="Arial" pitchFamily="34" charset="0"/>
                <a:cs typeface="Arial" pitchFamily="34" charset="0"/>
              </a:defRPr>
            </a:lvl2pPr>
            <a:lvl3pPr marL="1143000" indent="-228600" defTabSz="457200" eaLnBrk="0" hangingPunct="0">
              <a:defRPr>
                <a:solidFill>
                  <a:schemeClr val="tx1"/>
                </a:solidFill>
                <a:latin typeface="Arial" pitchFamily="34" charset="0"/>
                <a:cs typeface="Arial" pitchFamily="34" charset="0"/>
              </a:defRPr>
            </a:lvl3pPr>
            <a:lvl4pPr marL="1600200" indent="-228600" defTabSz="457200" eaLnBrk="0" hangingPunct="0">
              <a:defRPr>
                <a:solidFill>
                  <a:schemeClr val="tx1"/>
                </a:solidFill>
                <a:latin typeface="Arial" pitchFamily="34" charset="0"/>
                <a:cs typeface="Arial" pitchFamily="34" charset="0"/>
              </a:defRPr>
            </a:lvl4pPr>
            <a:lvl5pPr marL="2057400" indent="-228600" defTabSz="4572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buClr>
                <a:srgbClr val="000000"/>
              </a:buClr>
              <a:buSzPct val="100000"/>
              <a:buFont typeface="Times New Roman" pitchFamily="18" charset="0"/>
              <a:buNone/>
            </a:pPr>
            <a:r>
              <a:rPr lang="en-US" sz="2000" b="1" dirty="0" smtClean="0">
                <a:solidFill>
                  <a:srgbClr val="000000"/>
                </a:solidFill>
                <a:latin typeface="Calibri" pitchFamily="34" charset="0"/>
              </a:rPr>
              <a:t>Archetypical Information Extraction Problem</a:t>
            </a:r>
            <a:r>
              <a:rPr lang="en-US" sz="2000" dirty="0" smtClean="0">
                <a:solidFill>
                  <a:srgbClr val="000000"/>
                </a:solidFill>
                <a:latin typeface="Calibri" pitchFamily="34" charset="0"/>
              </a:rPr>
              <a:t>: E.g., Concept Identification and Typing, Event Identification, etc. </a:t>
            </a:r>
            <a:endParaRPr lang="en-US" sz="2000" dirty="0">
              <a:solidFill>
                <a:srgbClr val="000000"/>
              </a:solidFill>
              <a:latin typeface="Calibri" pitchFamily="34" charset="0"/>
            </a:endParaRPr>
          </a:p>
        </p:txBody>
      </p:sp>
    </p:spTree>
    <p:extLst>
      <p:ext uri="{BB962C8B-B14F-4D97-AF65-F5344CB8AC3E}">
        <p14:creationId xmlns:p14="http://schemas.microsoft.com/office/powerpoint/2010/main" val="169447885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p:txBody>
          <a:bodyPr/>
          <a:lstStyle/>
          <a:p>
            <a:r>
              <a:rPr lang="en-US" sz="2400" smtClean="0">
                <a:solidFill>
                  <a:srgbClr val="FF0000"/>
                </a:solidFill>
              </a:rPr>
              <a:t>Algorithmic Approach</a:t>
            </a:r>
          </a:p>
        </p:txBody>
      </p:sp>
      <p:sp>
        <p:nvSpPr>
          <p:cNvPr id="46083" name="Rectangle 3"/>
          <p:cNvSpPr>
            <a:spLocks noGrp="1" noChangeArrowheads="1"/>
          </p:cNvSpPr>
          <p:nvPr>
            <p:ph type="body" idx="4294967295"/>
          </p:nvPr>
        </p:nvSpPr>
        <p:spPr>
          <a:xfrm>
            <a:off x="457200" y="1219200"/>
            <a:ext cx="5867400" cy="4953000"/>
          </a:xfrm>
        </p:spPr>
        <p:txBody>
          <a:bodyPr/>
          <a:lstStyle/>
          <a:p>
            <a:r>
              <a:rPr lang="en-US" smtClean="0">
                <a:solidFill>
                  <a:srgbClr val="FF0000"/>
                </a:solidFill>
              </a:rPr>
              <a:t>Identify</a:t>
            </a:r>
            <a:r>
              <a:rPr lang="en-US" smtClean="0"/>
              <a:t> argument candidates</a:t>
            </a:r>
          </a:p>
          <a:p>
            <a:pPr lvl="1"/>
            <a:r>
              <a:rPr lang="en-US" smtClean="0"/>
              <a:t>Pruning  [Xue&amp;Palmer, EMNLP’04]</a:t>
            </a:r>
          </a:p>
          <a:p>
            <a:pPr lvl="1"/>
            <a:r>
              <a:rPr lang="en-US" smtClean="0"/>
              <a:t>Argument Identifier </a:t>
            </a:r>
          </a:p>
          <a:p>
            <a:pPr lvl="2"/>
            <a:r>
              <a:rPr lang="en-US" smtClean="0"/>
              <a:t>Binary classification</a:t>
            </a:r>
          </a:p>
          <a:p>
            <a:r>
              <a:rPr lang="en-US" smtClean="0">
                <a:solidFill>
                  <a:srgbClr val="FF0000"/>
                </a:solidFill>
              </a:rPr>
              <a:t>Classify</a:t>
            </a:r>
            <a:r>
              <a:rPr lang="en-US" smtClean="0"/>
              <a:t> argument candidates</a:t>
            </a:r>
          </a:p>
          <a:p>
            <a:pPr lvl="1"/>
            <a:r>
              <a:rPr lang="en-US" smtClean="0"/>
              <a:t>Argument Classifier </a:t>
            </a:r>
          </a:p>
          <a:p>
            <a:pPr lvl="2"/>
            <a:r>
              <a:rPr lang="en-US" smtClean="0"/>
              <a:t>Multi-class classification</a:t>
            </a:r>
          </a:p>
          <a:p>
            <a:r>
              <a:rPr lang="en-US" smtClean="0">
                <a:solidFill>
                  <a:srgbClr val="FF0000"/>
                </a:solidFill>
              </a:rPr>
              <a:t>Inference</a:t>
            </a:r>
          </a:p>
          <a:p>
            <a:pPr lvl="1"/>
            <a:r>
              <a:rPr lang="en-US" smtClean="0"/>
              <a:t>Use the estimated probability distribution given by the argument classifier</a:t>
            </a:r>
          </a:p>
          <a:p>
            <a:pPr lvl="1"/>
            <a:r>
              <a:rPr lang="en-US" smtClean="0"/>
              <a:t>Use structural and linguistic constraints</a:t>
            </a:r>
          </a:p>
          <a:p>
            <a:pPr lvl="1"/>
            <a:r>
              <a:rPr lang="en-US" smtClean="0"/>
              <a:t>Infer the optimal global output</a:t>
            </a:r>
          </a:p>
          <a:p>
            <a:endParaRPr lang="en-US" smtClean="0"/>
          </a:p>
        </p:txBody>
      </p:sp>
      <p:grpSp>
        <p:nvGrpSpPr>
          <p:cNvPr id="2" name="Group 6"/>
          <p:cNvGrpSpPr>
            <a:grpSpLocks noChangeAspect="1"/>
          </p:cNvGrpSpPr>
          <p:nvPr/>
        </p:nvGrpSpPr>
        <p:grpSpPr bwMode="auto">
          <a:xfrm>
            <a:off x="6384925" y="533400"/>
            <a:ext cx="2246313" cy="2284413"/>
            <a:chOff x="10320" y="1824"/>
            <a:chExt cx="2832" cy="2880"/>
          </a:xfrm>
        </p:grpSpPr>
        <p:sp>
          <p:nvSpPr>
            <p:cNvPr id="46137" name="Text Box 7"/>
            <p:cNvSpPr txBox="1">
              <a:spLocks noChangeAspect="1" noChangeArrowheads="1"/>
            </p:cNvSpPr>
            <p:nvPr/>
          </p:nvSpPr>
          <p:spPr bwMode="auto">
            <a:xfrm>
              <a:off x="10320" y="1824"/>
              <a:ext cx="283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900" b="1">
                  <a:latin typeface="Courier New" pitchFamily="49" charset="0"/>
                </a:rPr>
                <a:t>I left my nice pearls to her</a:t>
              </a:r>
            </a:p>
          </p:txBody>
        </p:sp>
        <p:sp>
          <p:nvSpPr>
            <p:cNvPr id="46138" name="Line 8"/>
            <p:cNvSpPr>
              <a:spLocks noChangeAspect="1" noChangeShapeType="1"/>
            </p:cNvSpPr>
            <p:nvPr/>
          </p:nvSpPr>
          <p:spPr bwMode="auto">
            <a:xfrm>
              <a:off x="10416" y="2112"/>
              <a:ext cx="144"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39" name="Line 9"/>
            <p:cNvSpPr>
              <a:spLocks noChangeAspect="1" noChangeShapeType="1"/>
            </p:cNvSpPr>
            <p:nvPr/>
          </p:nvSpPr>
          <p:spPr bwMode="auto">
            <a:xfrm>
              <a:off x="10416" y="2208"/>
              <a:ext cx="624"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40" name="Line 10"/>
            <p:cNvSpPr>
              <a:spLocks noChangeAspect="1" noChangeShapeType="1"/>
            </p:cNvSpPr>
            <p:nvPr/>
          </p:nvSpPr>
          <p:spPr bwMode="auto">
            <a:xfrm>
              <a:off x="10416" y="2304"/>
              <a:ext cx="912"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41" name="Line 11"/>
            <p:cNvSpPr>
              <a:spLocks noChangeAspect="1" noChangeShapeType="1"/>
            </p:cNvSpPr>
            <p:nvPr/>
          </p:nvSpPr>
          <p:spPr bwMode="auto">
            <a:xfrm>
              <a:off x="10416" y="2400"/>
              <a:ext cx="1344"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42" name="Line 12"/>
            <p:cNvSpPr>
              <a:spLocks noChangeAspect="1" noChangeShapeType="1"/>
            </p:cNvSpPr>
            <p:nvPr/>
          </p:nvSpPr>
          <p:spPr bwMode="auto">
            <a:xfrm>
              <a:off x="10416" y="2496"/>
              <a:ext cx="1968"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43" name="Line 13"/>
            <p:cNvSpPr>
              <a:spLocks noChangeAspect="1" noChangeShapeType="1"/>
            </p:cNvSpPr>
            <p:nvPr/>
          </p:nvSpPr>
          <p:spPr bwMode="auto">
            <a:xfrm>
              <a:off x="10416" y="2592"/>
              <a:ext cx="2256"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44" name="Line 14"/>
            <p:cNvSpPr>
              <a:spLocks noChangeAspect="1" noChangeShapeType="1"/>
            </p:cNvSpPr>
            <p:nvPr/>
          </p:nvSpPr>
          <p:spPr bwMode="auto">
            <a:xfrm>
              <a:off x="10416" y="2688"/>
              <a:ext cx="2592"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45" name="Line 15"/>
            <p:cNvSpPr>
              <a:spLocks noChangeAspect="1" noChangeShapeType="1"/>
            </p:cNvSpPr>
            <p:nvPr/>
          </p:nvSpPr>
          <p:spPr bwMode="auto">
            <a:xfrm>
              <a:off x="10608" y="2784"/>
              <a:ext cx="432"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46" name="Line 16"/>
            <p:cNvSpPr>
              <a:spLocks noChangeAspect="1" noChangeShapeType="1"/>
            </p:cNvSpPr>
            <p:nvPr/>
          </p:nvSpPr>
          <p:spPr bwMode="auto">
            <a:xfrm>
              <a:off x="10608" y="2880"/>
              <a:ext cx="72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47" name="Line 17"/>
            <p:cNvSpPr>
              <a:spLocks noChangeAspect="1" noChangeShapeType="1"/>
            </p:cNvSpPr>
            <p:nvPr/>
          </p:nvSpPr>
          <p:spPr bwMode="auto">
            <a:xfrm>
              <a:off x="10608" y="2976"/>
              <a:ext cx="1152"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48" name="Line 18"/>
            <p:cNvSpPr>
              <a:spLocks noChangeAspect="1" noChangeShapeType="1"/>
            </p:cNvSpPr>
            <p:nvPr/>
          </p:nvSpPr>
          <p:spPr bwMode="auto">
            <a:xfrm>
              <a:off x="10608" y="3072"/>
              <a:ext cx="1776"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49" name="Line 19"/>
            <p:cNvSpPr>
              <a:spLocks noChangeAspect="1" noChangeShapeType="1"/>
            </p:cNvSpPr>
            <p:nvPr/>
          </p:nvSpPr>
          <p:spPr bwMode="auto">
            <a:xfrm>
              <a:off x="10608" y="3168"/>
              <a:ext cx="2064"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50" name="Line 20"/>
            <p:cNvSpPr>
              <a:spLocks noChangeAspect="1" noChangeShapeType="1"/>
            </p:cNvSpPr>
            <p:nvPr/>
          </p:nvSpPr>
          <p:spPr bwMode="auto">
            <a:xfrm>
              <a:off x="10608" y="3264"/>
              <a:ext cx="24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51" name="Line 21"/>
            <p:cNvSpPr>
              <a:spLocks noChangeAspect="1" noChangeShapeType="1"/>
            </p:cNvSpPr>
            <p:nvPr/>
          </p:nvSpPr>
          <p:spPr bwMode="auto">
            <a:xfrm>
              <a:off x="11040" y="3360"/>
              <a:ext cx="288"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52" name="Line 22"/>
            <p:cNvSpPr>
              <a:spLocks noChangeAspect="1" noChangeShapeType="1"/>
            </p:cNvSpPr>
            <p:nvPr/>
          </p:nvSpPr>
          <p:spPr bwMode="auto">
            <a:xfrm>
              <a:off x="11040" y="3456"/>
              <a:ext cx="72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53" name="Line 23"/>
            <p:cNvSpPr>
              <a:spLocks noChangeAspect="1" noChangeShapeType="1"/>
            </p:cNvSpPr>
            <p:nvPr/>
          </p:nvSpPr>
          <p:spPr bwMode="auto">
            <a:xfrm>
              <a:off x="11040" y="3552"/>
              <a:ext cx="1344"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54" name="Line 24"/>
            <p:cNvSpPr>
              <a:spLocks noChangeAspect="1" noChangeShapeType="1"/>
            </p:cNvSpPr>
            <p:nvPr/>
          </p:nvSpPr>
          <p:spPr bwMode="auto">
            <a:xfrm>
              <a:off x="11040" y="3648"/>
              <a:ext cx="1632"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55" name="Line 25"/>
            <p:cNvSpPr>
              <a:spLocks noChangeAspect="1" noChangeShapeType="1"/>
            </p:cNvSpPr>
            <p:nvPr/>
          </p:nvSpPr>
          <p:spPr bwMode="auto">
            <a:xfrm>
              <a:off x="11040" y="3744"/>
              <a:ext cx="1968"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56" name="Line 26"/>
            <p:cNvSpPr>
              <a:spLocks noChangeAspect="1" noChangeShapeType="1"/>
            </p:cNvSpPr>
            <p:nvPr/>
          </p:nvSpPr>
          <p:spPr bwMode="auto">
            <a:xfrm>
              <a:off x="11376" y="3840"/>
              <a:ext cx="384"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57" name="Line 27"/>
            <p:cNvSpPr>
              <a:spLocks noChangeAspect="1" noChangeShapeType="1"/>
            </p:cNvSpPr>
            <p:nvPr/>
          </p:nvSpPr>
          <p:spPr bwMode="auto">
            <a:xfrm>
              <a:off x="11376" y="3936"/>
              <a:ext cx="1008"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58" name="Line 28"/>
            <p:cNvSpPr>
              <a:spLocks noChangeAspect="1" noChangeShapeType="1"/>
            </p:cNvSpPr>
            <p:nvPr/>
          </p:nvSpPr>
          <p:spPr bwMode="auto">
            <a:xfrm>
              <a:off x="11376" y="4032"/>
              <a:ext cx="1296"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59" name="Line 29"/>
            <p:cNvSpPr>
              <a:spLocks noChangeAspect="1" noChangeShapeType="1"/>
            </p:cNvSpPr>
            <p:nvPr/>
          </p:nvSpPr>
          <p:spPr bwMode="auto">
            <a:xfrm>
              <a:off x="11376" y="4128"/>
              <a:ext cx="1632"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60" name="Line 30"/>
            <p:cNvSpPr>
              <a:spLocks noChangeAspect="1" noChangeShapeType="1"/>
            </p:cNvSpPr>
            <p:nvPr/>
          </p:nvSpPr>
          <p:spPr bwMode="auto">
            <a:xfrm>
              <a:off x="11808" y="4224"/>
              <a:ext cx="576"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61" name="Line 31"/>
            <p:cNvSpPr>
              <a:spLocks noChangeAspect="1" noChangeShapeType="1"/>
            </p:cNvSpPr>
            <p:nvPr/>
          </p:nvSpPr>
          <p:spPr bwMode="auto">
            <a:xfrm>
              <a:off x="11808" y="4320"/>
              <a:ext cx="864"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62" name="Line 32"/>
            <p:cNvSpPr>
              <a:spLocks noChangeAspect="1" noChangeShapeType="1"/>
            </p:cNvSpPr>
            <p:nvPr/>
          </p:nvSpPr>
          <p:spPr bwMode="auto">
            <a:xfrm>
              <a:off x="11808" y="4416"/>
              <a:ext cx="12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63" name="Line 33"/>
            <p:cNvSpPr>
              <a:spLocks noChangeAspect="1" noChangeShapeType="1"/>
            </p:cNvSpPr>
            <p:nvPr/>
          </p:nvSpPr>
          <p:spPr bwMode="auto">
            <a:xfrm>
              <a:off x="12480" y="4512"/>
              <a:ext cx="192"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64" name="Line 34"/>
            <p:cNvSpPr>
              <a:spLocks noChangeAspect="1" noChangeShapeType="1"/>
            </p:cNvSpPr>
            <p:nvPr/>
          </p:nvSpPr>
          <p:spPr bwMode="auto">
            <a:xfrm>
              <a:off x="12480" y="4608"/>
              <a:ext cx="528"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65" name="Line 35"/>
            <p:cNvSpPr>
              <a:spLocks noChangeAspect="1" noChangeShapeType="1"/>
            </p:cNvSpPr>
            <p:nvPr/>
          </p:nvSpPr>
          <p:spPr bwMode="auto">
            <a:xfrm>
              <a:off x="12768" y="4704"/>
              <a:ext cx="24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3" name="Group 36"/>
          <p:cNvGrpSpPr>
            <a:grpSpLocks noChangeAspect="1"/>
          </p:cNvGrpSpPr>
          <p:nvPr/>
        </p:nvGrpSpPr>
        <p:grpSpPr bwMode="auto">
          <a:xfrm>
            <a:off x="6384925" y="3429000"/>
            <a:ext cx="2322513" cy="1674813"/>
            <a:chOff x="10320" y="5232"/>
            <a:chExt cx="2928" cy="2112"/>
          </a:xfrm>
        </p:grpSpPr>
        <p:sp>
          <p:nvSpPr>
            <p:cNvPr id="46118" name="Text Box 37"/>
            <p:cNvSpPr txBox="1">
              <a:spLocks noChangeAspect="1" noChangeArrowheads="1"/>
            </p:cNvSpPr>
            <p:nvPr/>
          </p:nvSpPr>
          <p:spPr bwMode="auto">
            <a:xfrm>
              <a:off x="10320" y="5232"/>
              <a:ext cx="283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900" b="1">
                  <a:latin typeface="Courier New" pitchFamily="49" charset="0"/>
                </a:rPr>
                <a:t>I left my nice pearls to her</a:t>
              </a:r>
            </a:p>
          </p:txBody>
        </p:sp>
        <p:sp>
          <p:nvSpPr>
            <p:cNvPr id="46119" name="Text Box 38"/>
            <p:cNvSpPr txBox="1">
              <a:spLocks noChangeAspect="1" noChangeArrowheads="1"/>
            </p:cNvSpPr>
            <p:nvPr/>
          </p:nvSpPr>
          <p:spPr bwMode="auto">
            <a:xfrm>
              <a:off x="10320" y="5424"/>
              <a:ext cx="2784" cy="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900" b="1">
                  <a:latin typeface="Courier New" pitchFamily="49" charset="0"/>
                </a:rPr>
                <a:t>[ [    [       [      [</a:t>
              </a:r>
            </a:p>
          </p:txBody>
        </p:sp>
        <p:sp>
          <p:nvSpPr>
            <p:cNvPr id="46120" name="Text Box 39"/>
            <p:cNvSpPr txBox="1">
              <a:spLocks noChangeAspect="1" noChangeArrowheads="1"/>
            </p:cNvSpPr>
            <p:nvPr/>
          </p:nvSpPr>
          <p:spPr bwMode="auto">
            <a:xfrm>
              <a:off x="10368" y="5616"/>
              <a:ext cx="2880" cy="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900" b="1">
                  <a:latin typeface="Courier New" pitchFamily="49" charset="0"/>
                </a:rPr>
                <a:t> ]    ]  ]            ]     ]</a:t>
              </a:r>
            </a:p>
          </p:txBody>
        </p:sp>
        <p:sp>
          <p:nvSpPr>
            <p:cNvPr id="46121" name="Line 40"/>
            <p:cNvSpPr>
              <a:spLocks noChangeAspect="1" noChangeShapeType="1"/>
            </p:cNvSpPr>
            <p:nvPr/>
          </p:nvSpPr>
          <p:spPr bwMode="auto">
            <a:xfrm>
              <a:off x="10416" y="5904"/>
              <a:ext cx="144"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22" name="Line 41"/>
            <p:cNvSpPr>
              <a:spLocks noChangeAspect="1" noChangeShapeType="1"/>
            </p:cNvSpPr>
            <p:nvPr/>
          </p:nvSpPr>
          <p:spPr bwMode="auto">
            <a:xfrm>
              <a:off x="10416" y="5999"/>
              <a:ext cx="624"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23" name="Line 42"/>
            <p:cNvSpPr>
              <a:spLocks noChangeAspect="1" noChangeShapeType="1"/>
            </p:cNvSpPr>
            <p:nvPr/>
          </p:nvSpPr>
          <p:spPr bwMode="auto">
            <a:xfrm>
              <a:off x="10416" y="6095"/>
              <a:ext cx="912"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24" name="Line 43"/>
            <p:cNvSpPr>
              <a:spLocks noChangeAspect="1" noChangeShapeType="1"/>
            </p:cNvSpPr>
            <p:nvPr/>
          </p:nvSpPr>
          <p:spPr bwMode="auto">
            <a:xfrm>
              <a:off x="10416" y="6191"/>
              <a:ext cx="1968"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25" name="Line 44"/>
            <p:cNvSpPr>
              <a:spLocks noChangeAspect="1" noChangeShapeType="1"/>
            </p:cNvSpPr>
            <p:nvPr/>
          </p:nvSpPr>
          <p:spPr bwMode="auto">
            <a:xfrm>
              <a:off x="10416" y="6287"/>
              <a:ext cx="2592"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26" name="Line 45"/>
            <p:cNvSpPr>
              <a:spLocks noChangeAspect="1" noChangeShapeType="1"/>
            </p:cNvSpPr>
            <p:nvPr/>
          </p:nvSpPr>
          <p:spPr bwMode="auto">
            <a:xfrm>
              <a:off x="10608" y="6383"/>
              <a:ext cx="432"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27" name="Line 46"/>
            <p:cNvSpPr>
              <a:spLocks noChangeAspect="1" noChangeShapeType="1"/>
            </p:cNvSpPr>
            <p:nvPr/>
          </p:nvSpPr>
          <p:spPr bwMode="auto">
            <a:xfrm>
              <a:off x="10608" y="6479"/>
              <a:ext cx="720"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28" name="Line 47"/>
            <p:cNvSpPr>
              <a:spLocks noChangeAspect="1" noChangeShapeType="1"/>
            </p:cNvSpPr>
            <p:nvPr/>
          </p:nvSpPr>
          <p:spPr bwMode="auto">
            <a:xfrm>
              <a:off x="10608" y="6575"/>
              <a:ext cx="1776"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29" name="Line 48"/>
            <p:cNvSpPr>
              <a:spLocks noChangeAspect="1" noChangeShapeType="1"/>
            </p:cNvSpPr>
            <p:nvPr/>
          </p:nvSpPr>
          <p:spPr bwMode="auto">
            <a:xfrm>
              <a:off x="10608" y="6671"/>
              <a:ext cx="2400"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30" name="Line 49"/>
            <p:cNvSpPr>
              <a:spLocks noChangeAspect="1" noChangeShapeType="1"/>
            </p:cNvSpPr>
            <p:nvPr/>
          </p:nvSpPr>
          <p:spPr bwMode="auto">
            <a:xfrm>
              <a:off x="11040" y="6767"/>
              <a:ext cx="288"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31" name="Line 50"/>
            <p:cNvSpPr>
              <a:spLocks noChangeAspect="1" noChangeShapeType="1"/>
            </p:cNvSpPr>
            <p:nvPr/>
          </p:nvSpPr>
          <p:spPr bwMode="auto">
            <a:xfrm>
              <a:off x="11040" y="6863"/>
              <a:ext cx="1344"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32" name="Line 51"/>
            <p:cNvSpPr>
              <a:spLocks noChangeAspect="1" noChangeShapeType="1"/>
            </p:cNvSpPr>
            <p:nvPr/>
          </p:nvSpPr>
          <p:spPr bwMode="auto">
            <a:xfrm>
              <a:off x="11040" y="6959"/>
              <a:ext cx="1968"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33" name="Line 52"/>
            <p:cNvSpPr>
              <a:spLocks noChangeAspect="1" noChangeShapeType="1"/>
            </p:cNvSpPr>
            <p:nvPr/>
          </p:nvSpPr>
          <p:spPr bwMode="auto">
            <a:xfrm>
              <a:off x="11808" y="7055"/>
              <a:ext cx="576"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34" name="Line 53"/>
            <p:cNvSpPr>
              <a:spLocks noChangeAspect="1" noChangeShapeType="1"/>
            </p:cNvSpPr>
            <p:nvPr/>
          </p:nvSpPr>
          <p:spPr bwMode="auto">
            <a:xfrm>
              <a:off x="11808" y="7151"/>
              <a:ext cx="1200"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35" name="Line 54"/>
            <p:cNvSpPr>
              <a:spLocks noChangeAspect="1" noChangeShapeType="1"/>
            </p:cNvSpPr>
            <p:nvPr/>
          </p:nvSpPr>
          <p:spPr bwMode="auto">
            <a:xfrm>
              <a:off x="12480" y="7247"/>
              <a:ext cx="192"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36" name="Line 55"/>
            <p:cNvSpPr>
              <a:spLocks noChangeAspect="1" noChangeShapeType="1"/>
            </p:cNvSpPr>
            <p:nvPr/>
          </p:nvSpPr>
          <p:spPr bwMode="auto">
            <a:xfrm>
              <a:off x="12480" y="7343"/>
              <a:ext cx="528" cy="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4" name="Group 76"/>
          <p:cNvGrpSpPr>
            <a:grpSpLocks/>
          </p:cNvGrpSpPr>
          <p:nvPr/>
        </p:nvGrpSpPr>
        <p:grpSpPr bwMode="auto">
          <a:xfrm>
            <a:off x="6400800" y="3429000"/>
            <a:ext cx="2246313" cy="1370013"/>
            <a:chOff x="4176" y="2687"/>
            <a:chExt cx="1415" cy="863"/>
          </a:xfrm>
        </p:grpSpPr>
        <p:sp>
          <p:nvSpPr>
            <p:cNvPr id="46101" name="Line 77"/>
            <p:cNvSpPr>
              <a:spLocks noChangeAspect="1" noChangeShapeType="1"/>
            </p:cNvSpPr>
            <p:nvPr/>
          </p:nvSpPr>
          <p:spPr bwMode="auto">
            <a:xfrm>
              <a:off x="4224" y="2927"/>
              <a:ext cx="983"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02" name="Line 78"/>
            <p:cNvSpPr>
              <a:spLocks noChangeAspect="1" noChangeShapeType="1"/>
            </p:cNvSpPr>
            <p:nvPr/>
          </p:nvSpPr>
          <p:spPr bwMode="auto">
            <a:xfrm>
              <a:off x="4224" y="2831"/>
              <a:ext cx="72"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03" name="Line 79"/>
            <p:cNvSpPr>
              <a:spLocks noChangeAspect="1" noChangeShapeType="1"/>
            </p:cNvSpPr>
            <p:nvPr/>
          </p:nvSpPr>
          <p:spPr bwMode="auto">
            <a:xfrm>
              <a:off x="4224" y="2879"/>
              <a:ext cx="312" cy="0"/>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04" name="Line 80"/>
            <p:cNvSpPr>
              <a:spLocks noChangeAspect="1" noChangeShapeType="1"/>
            </p:cNvSpPr>
            <p:nvPr/>
          </p:nvSpPr>
          <p:spPr bwMode="auto">
            <a:xfrm>
              <a:off x="4224" y="2975"/>
              <a:ext cx="456"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05" name="Line 81"/>
            <p:cNvSpPr>
              <a:spLocks noChangeAspect="1" noChangeShapeType="1"/>
            </p:cNvSpPr>
            <p:nvPr/>
          </p:nvSpPr>
          <p:spPr bwMode="auto">
            <a:xfrm>
              <a:off x="4224" y="3023"/>
              <a:ext cx="1295" cy="0"/>
            </a:xfrm>
            <a:prstGeom prst="line">
              <a:avLst/>
            </a:prstGeom>
            <a:noFill/>
            <a:ln w="38100">
              <a:solidFill>
                <a:srgbClr val="33CC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06" name="Line 82"/>
            <p:cNvSpPr>
              <a:spLocks noChangeAspect="1" noChangeShapeType="1"/>
            </p:cNvSpPr>
            <p:nvPr/>
          </p:nvSpPr>
          <p:spPr bwMode="auto">
            <a:xfrm>
              <a:off x="4320" y="3071"/>
              <a:ext cx="216" cy="0"/>
            </a:xfrm>
            <a:prstGeom prst="line">
              <a:avLst/>
            </a:prstGeom>
            <a:noFill/>
            <a:ln w="38100">
              <a:solidFill>
                <a:srgbClr val="33CC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07" name="Line 83"/>
            <p:cNvSpPr>
              <a:spLocks noChangeAspect="1" noChangeShapeType="1"/>
            </p:cNvSpPr>
            <p:nvPr/>
          </p:nvSpPr>
          <p:spPr bwMode="auto">
            <a:xfrm>
              <a:off x="4320" y="3119"/>
              <a:ext cx="360" cy="0"/>
            </a:xfrm>
            <a:prstGeom prst="line">
              <a:avLst/>
            </a:prstGeom>
            <a:noFill/>
            <a:ln w="38100">
              <a:solidFill>
                <a:srgbClr val="33CC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08" name="Line 84"/>
            <p:cNvSpPr>
              <a:spLocks noChangeAspect="1" noChangeShapeType="1"/>
            </p:cNvSpPr>
            <p:nvPr/>
          </p:nvSpPr>
          <p:spPr bwMode="auto">
            <a:xfrm>
              <a:off x="4320" y="3166"/>
              <a:ext cx="887" cy="0"/>
            </a:xfrm>
            <a:prstGeom prst="line">
              <a:avLst/>
            </a:prstGeom>
            <a:noFill/>
            <a:ln w="38100">
              <a:solidFill>
                <a:srgbClr val="CC99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09" name="Line 85"/>
            <p:cNvSpPr>
              <a:spLocks noChangeAspect="1" noChangeShapeType="1"/>
            </p:cNvSpPr>
            <p:nvPr/>
          </p:nvSpPr>
          <p:spPr bwMode="auto">
            <a:xfrm>
              <a:off x="4320" y="3214"/>
              <a:ext cx="1199" cy="0"/>
            </a:xfrm>
            <a:prstGeom prst="line">
              <a:avLst/>
            </a:prstGeom>
            <a:noFill/>
            <a:ln w="38100">
              <a:solidFill>
                <a:srgbClr val="33CC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10" name="Line 86"/>
            <p:cNvSpPr>
              <a:spLocks noChangeAspect="1" noChangeShapeType="1"/>
            </p:cNvSpPr>
            <p:nvPr/>
          </p:nvSpPr>
          <p:spPr bwMode="auto">
            <a:xfrm>
              <a:off x="4536" y="3262"/>
              <a:ext cx="144" cy="0"/>
            </a:xfrm>
            <a:prstGeom prst="line">
              <a:avLst/>
            </a:prstGeom>
            <a:noFill/>
            <a:ln w="381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11" name="Line 87"/>
            <p:cNvSpPr>
              <a:spLocks noChangeAspect="1" noChangeShapeType="1"/>
            </p:cNvSpPr>
            <p:nvPr/>
          </p:nvSpPr>
          <p:spPr bwMode="auto">
            <a:xfrm>
              <a:off x="4536" y="3310"/>
              <a:ext cx="671"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12" name="Line 88"/>
            <p:cNvSpPr>
              <a:spLocks noChangeAspect="1" noChangeShapeType="1"/>
            </p:cNvSpPr>
            <p:nvPr/>
          </p:nvSpPr>
          <p:spPr bwMode="auto">
            <a:xfrm>
              <a:off x="4536" y="3358"/>
              <a:ext cx="983"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13" name="Line 89"/>
            <p:cNvSpPr>
              <a:spLocks noChangeAspect="1" noChangeShapeType="1"/>
            </p:cNvSpPr>
            <p:nvPr/>
          </p:nvSpPr>
          <p:spPr bwMode="auto">
            <a:xfrm>
              <a:off x="4919" y="3406"/>
              <a:ext cx="288"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14" name="Line 90"/>
            <p:cNvSpPr>
              <a:spLocks noChangeAspect="1" noChangeShapeType="1"/>
            </p:cNvSpPr>
            <p:nvPr/>
          </p:nvSpPr>
          <p:spPr bwMode="auto">
            <a:xfrm>
              <a:off x="4919" y="3454"/>
              <a:ext cx="600" cy="0"/>
            </a:xfrm>
            <a:prstGeom prst="line">
              <a:avLst/>
            </a:prstGeom>
            <a:noFill/>
            <a:ln w="38100">
              <a:solidFill>
                <a:srgbClr val="CC99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15" name="Line 91"/>
            <p:cNvSpPr>
              <a:spLocks noChangeAspect="1" noChangeShapeType="1"/>
            </p:cNvSpPr>
            <p:nvPr/>
          </p:nvSpPr>
          <p:spPr bwMode="auto">
            <a:xfrm>
              <a:off x="5255" y="3502"/>
              <a:ext cx="96" cy="0"/>
            </a:xfrm>
            <a:prstGeom prst="line">
              <a:avLst/>
            </a:prstGeom>
            <a:noFill/>
            <a:ln w="38100">
              <a:solidFill>
                <a:srgbClr val="33CC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16" name="Line 92"/>
            <p:cNvSpPr>
              <a:spLocks noChangeAspect="1" noChangeShapeType="1"/>
            </p:cNvSpPr>
            <p:nvPr/>
          </p:nvSpPr>
          <p:spPr bwMode="auto">
            <a:xfrm>
              <a:off x="5255" y="3550"/>
              <a:ext cx="264" cy="0"/>
            </a:xfrm>
            <a:prstGeom prst="line">
              <a:avLst/>
            </a:prstGeom>
            <a:noFill/>
            <a:ln w="38100">
              <a:solidFill>
                <a:srgbClr val="CC99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17" name="Text Box 93"/>
            <p:cNvSpPr txBox="1">
              <a:spLocks noChangeAspect="1" noChangeArrowheads="1"/>
            </p:cNvSpPr>
            <p:nvPr/>
          </p:nvSpPr>
          <p:spPr bwMode="auto">
            <a:xfrm>
              <a:off x="4176" y="2687"/>
              <a:ext cx="1415"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900" b="1">
                  <a:latin typeface="Courier New" pitchFamily="49" charset="0"/>
                </a:rPr>
                <a:t>I left my nice pearls to her</a:t>
              </a:r>
            </a:p>
          </p:txBody>
        </p:sp>
      </p:grpSp>
      <p:sp>
        <p:nvSpPr>
          <p:cNvPr id="317534" name="AutoShape 94"/>
          <p:cNvSpPr>
            <a:spLocks noChangeAspect="1" noChangeArrowheads="1"/>
          </p:cNvSpPr>
          <p:nvPr/>
        </p:nvSpPr>
        <p:spPr bwMode="auto">
          <a:xfrm>
            <a:off x="7162800" y="2971800"/>
            <a:ext cx="874713" cy="304800"/>
          </a:xfrm>
          <a:prstGeom prst="downArrow">
            <a:avLst>
              <a:gd name="adj1" fmla="val 58148"/>
              <a:gd name="adj2" fmla="val 56769"/>
            </a:avLst>
          </a:prstGeom>
          <a:solidFill>
            <a:schemeClr val="accent1"/>
          </a:solidFill>
          <a:ln w="9525">
            <a:solidFill>
              <a:schemeClr val="tx1"/>
            </a:solidFill>
            <a:miter lim="800000"/>
            <a:headEnd/>
            <a:tailEnd/>
          </a:ln>
        </p:spPr>
        <p:txBody>
          <a:bodyPr wrap="none" anchor="ctr"/>
          <a:lstStyle/>
          <a:p>
            <a:endParaRPr lang="en-US"/>
          </a:p>
        </p:txBody>
      </p:sp>
      <p:sp>
        <p:nvSpPr>
          <p:cNvPr id="317541" name="AutoShape 101"/>
          <p:cNvSpPr>
            <a:spLocks noChangeArrowheads="1"/>
          </p:cNvSpPr>
          <p:nvPr/>
        </p:nvSpPr>
        <p:spPr bwMode="auto">
          <a:xfrm>
            <a:off x="0" y="1295400"/>
            <a:ext cx="533400" cy="304800"/>
          </a:xfrm>
          <a:prstGeom prst="rightArrow">
            <a:avLst>
              <a:gd name="adj1" fmla="val 50000"/>
              <a:gd name="adj2" fmla="val 43750"/>
            </a:avLst>
          </a:prstGeom>
          <a:solidFill>
            <a:srgbClr val="FF0000"/>
          </a:solidFill>
          <a:ln w="9525">
            <a:solidFill>
              <a:schemeClr val="bg2"/>
            </a:solidFill>
            <a:miter lim="800000"/>
            <a:headEnd/>
            <a:tailEnd/>
          </a:ln>
        </p:spPr>
        <p:txBody>
          <a:bodyPr wrap="none" anchor="ctr"/>
          <a:lstStyle/>
          <a:p>
            <a:endParaRPr lang="en-US"/>
          </a:p>
        </p:txBody>
      </p:sp>
      <p:sp>
        <p:nvSpPr>
          <p:cNvPr id="317542" name="AutoShape 102"/>
          <p:cNvSpPr>
            <a:spLocks noChangeArrowheads="1"/>
          </p:cNvSpPr>
          <p:nvPr/>
        </p:nvSpPr>
        <p:spPr bwMode="auto">
          <a:xfrm>
            <a:off x="0" y="2895600"/>
            <a:ext cx="533400" cy="304800"/>
          </a:xfrm>
          <a:prstGeom prst="rightArrow">
            <a:avLst>
              <a:gd name="adj1" fmla="val 50000"/>
              <a:gd name="adj2" fmla="val 43750"/>
            </a:avLst>
          </a:prstGeom>
          <a:solidFill>
            <a:srgbClr val="FF0000"/>
          </a:solidFill>
          <a:ln w="9525">
            <a:solidFill>
              <a:schemeClr val="bg2"/>
            </a:solidFill>
            <a:miter lim="800000"/>
            <a:headEnd/>
            <a:tailEnd/>
          </a:ln>
        </p:spPr>
        <p:txBody>
          <a:bodyPr wrap="none" anchor="ctr"/>
          <a:lstStyle/>
          <a:p>
            <a:endParaRPr lang="en-US"/>
          </a:p>
        </p:txBody>
      </p:sp>
      <p:sp>
        <p:nvSpPr>
          <p:cNvPr id="317543" name="AutoShape 103"/>
          <p:cNvSpPr>
            <a:spLocks noChangeArrowheads="1"/>
          </p:cNvSpPr>
          <p:nvPr/>
        </p:nvSpPr>
        <p:spPr bwMode="auto">
          <a:xfrm>
            <a:off x="0" y="3962400"/>
            <a:ext cx="533400" cy="304800"/>
          </a:xfrm>
          <a:prstGeom prst="rightArrow">
            <a:avLst>
              <a:gd name="adj1" fmla="val 50000"/>
              <a:gd name="adj2" fmla="val 43750"/>
            </a:avLst>
          </a:prstGeom>
          <a:solidFill>
            <a:srgbClr val="FF0000"/>
          </a:solidFill>
          <a:ln w="9525">
            <a:solidFill>
              <a:schemeClr val="bg2"/>
            </a:solidFill>
            <a:miter lim="800000"/>
            <a:headEnd/>
            <a:tailEnd/>
          </a:ln>
        </p:spPr>
        <p:txBody>
          <a:bodyPr wrap="none" anchor="ctr"/>
          <a:lstStyle/>
          <a:p>
            <a:endParaRPr lang="en-US"/>
          </a:p>
        </p:txBody>
      </p:sp>
      <p:sp>
        <p:nvSpPr>
          <p:cNvPr id="317548" name="AutoShape 108"/>
          <p:cNvSpPr>
            <a:spLocks noChangeArrowheads="1"/>
          </p:cNvSpPr>
          <p:nvPr/>
        </p:nvSpPr>
        <p:spPr bwMode="auto">
          <a:xfrm>
            <a:off x="3276600" y="762000"/>
            <a:ext cx="2895600" cy="381000"/>
          </a:xfrm>
          <a:prstGeom prst="wedgeRoundRectCallout">
            <a:avLst>
              <a:gd name="adj1" fmla="val 82565"/>
              <a:gd name="adj2" fmla="val 8333"/>
              <a:gd name="adj3" fmla="val 16667"/>
            </a:avLst>
          </a:prstGeom>
          <a:solidFill>
            <a:srgbClr val="FFFF66"/>
          </a:solidFill>
          <a:ln w="9525">
            <a:solidFill>
              <a:schemeClr val="tx1"/>
            </a:solidFill>
            <a:miter lim="800000"/>
            <a:headEnd/>
            <a:tailEnd/>
          </a:ln>
        </p:spPr>
        <p:txBody>
          <a:bodyPr/>
          <a:lstStyle/>
          <a:p>
            <a:pPr algn="ctr"/>
            <a:r>
              <a:rPr lang="en-US">
                <a:latin typeface="Tahoma" pitchFamily="34" charset="0"/>
              </a:rPr>
              <a:t>candidate arguments</a:t>
            </a:r>
          </a:p>
        </p:txBody>
      </p:sp>
      <p:grpSp>
        <p:nvGrpSpPr>
          <p:cNvPr id="5" name="Group 115"/>
          <p:cNvGrpSpPr>
            <a:grpSpLocks/>
          </p:cNvGrpSpPr>
          <p:nvPr/>
        </p:nvGrpSpPr>
        <p:grpSpPr bwMode="auto">
          <a:xfrm>
            <a:off x="6515100" y="5105400"/>
            <a:ext cx="2249488" cy="800100"/>
            <a:chOff x="6515100" y="5219700"/>
            <a:chExt cx="2249488" cy="800100"/>
          </a:xfrm>
        </p:grpSpPr>
        <p:sp>
          <p:nvSpPr>
            <p:cNvPr id="46095" name="Line 95"/>
            <p:cNvSpPr>
              <a:spLocks noChangeAspect="1" noChangeShapeType="1"/>
            </p:cNvSpPr>
            <p:nvPr/>
          </p:nvSpPr>
          <p:spPr bwMode="auto">
            <a:xfrm>
              <a:off x="6591300" y="5638800"/>
              <a:ext cx="114300"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096" name="Line 96"/>
            <p:cNvSpPr>
              <a:spLocks noChangeAspect="1" noChangeShapeType="1"/>
            </p:cNvSpPr>
            <p:nvPr/>
          </p:nvSpPr>
          <p:spPr bwMode="auto">
            <a:xfrm>
              <a:off x="6743700" y="5676900"/>
              <a:ext cx="342900" cy="0"/>
            </a:xfrm>
            <a:prstGeom prst="line">
              <a:avLst/>
            </a:prstGeom>
            <a:noFill/>
            <a:ln w="38100">
              <a:solidFill>
                <a:srgbClr val="66FFCC"/>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097" name="Line 97"/>
            <p:cNvSpPr>
              <a:spLocks noChangeAspect="1" noChangeShapeType="1"/>
            </p:cNvSpPr>
            <p:nvPr/>
          </p:nvSpPr>
          <p:spPr bwMode="auto">
            <a:xfrm>
              <a:off x="7086600" y="5715000"/>
              <a:ext cx="1068388" cy="0"/>
            </a:xfrm>
            <a:prstGeom prst="line">
              <a:avLst/>
            </a:prstGeom>
            <a:noFill/>
            <a:ln w="381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098" name="Line 98"/>
            <p:cNvSpPr>
              <a:spLocks noChangeAspect="1" noChangeShapeType="1"/>
            </p:cNvSpPr>
            <p:nvPr/>
          </p:nvSpPr>
          <p:spPr bwMode="auto">
            <a:xfrm>
              <a:off x="8231188" y="5753100"/>
              <a:ext cx="419100" cy="0"/>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099" name="Text Box 99"/>
            <p:cNvSpPr txBox="1">
              <a:spLocks noChangeAspect="1" noChangeArrowheads="1"/>
            </p:cNvSpPr>
            <p:nvPr/>
          </p:nvSpPr>
          <p:spPr bwMode="auto">
            <a:xfrm>
              <a:off x="6515100" y="5791200"/>
              <a:ext cx="22494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sz="900" b="1">
                  <a:solidFill>
                    <a:srgbClr val="0000FF"/>
                  </a:solidFill>
                  <a:latin typeface="Courier New" pitchFamily="49" charset="0"/>
                </a:rPr>
                <a:t>I</a:t>
              </a:r>
              <a:r>
                <a:rPr lang="en-US" sz="900" b="1">
                  <a:latin typeface="Courier New" pitchFamily="49" charset="0"/>
                </a:rPr>
                <a:t> </a:t>
              </a:r>
              <a:r>
                <a:rPr lang="en-US" sz="900" b="1">
                  <a:solidFill>
                    <a:srgbClr val="66FFCC"/>
                  </a:solidFill>
                  <a:latin typeface="Courier New" pitchFamily="49" charset="0"/>
                </a:rPr>
                <a:t>left</a:t>
              </a:r>
              <a:r>
                <a:rPr lang="en-US" sz="900" b="1">
                  <a:latin typeface="Courier New" pitchFamily="49" charset="0"/>
                </a:rPr>
                <a:t> </a:t>
              </a:r>
              <a:r>
                <a:rPr lang="en-US" sz="900" b="1">
                  <a:solidFill>
                    <a:schemeClr val="bg2"/>
                  </a:solidFill>
                  <a:latin typeface="Courier New" pitchFamily="49" charset="0"/>
                </a:rPr>
                <a:t>my nice pearls</a:t>
              </a:r>
              <a:r>
                <a:rPr lang="en-US" sz="900" b="1">
                  <a:latin typeface="Courier New" pitchFamily="49" charset="0"/>
                </a:rPr>
                <a:t> </a:t>
              </a:r>
              <a:r>
                <a:rPr lang="en-US" sz="900" b="1">
                  <a:solidFill>
                    <a:srgbClr val="00FF00"/>
                  </a:solidFill>
                  <a:latin typeface="Courier New" pitchFamily="49" charset="0"/>
                </a:rPr>
                <a:t>to her</a:t>
              </a:r>
            </a:p>
          </p:txBody>
        </p:sp>
        <p:sp>
          <p:nvSpPr>
            <p:cNvPr id="46100" name="AutoShape 100"/>
            <p:cNvSpPr>
              <a:spLocks noChangeAspect="1" noChangeArrowheads="1"/>
            </p:cNvSpPr>
            <p:nvPr/>
          </p:nvSpPr>
          <p:spPr bwMode="auto">
            <a:xfrm>
              <a:off x="7200900" y="5219700"/>
              <a:ext cx="877888" cy="304800"/>
            </a:xfrm>
            <a:prstGeom prst="downArrow">
              <a:avLst>
                <a:gd name="adj1" fmla="val 58148"/>
                <a:gd name="adj2" fmla="val 56769"/>
              </a:avLst>
            </a:prstGeom>
            <a:solidFill>
              <a:schemeClr val="accent1"/>
            </a:solidFill>
            <a:ln w="9525">
              <a:solidFill>
                <a:schemeClr val="tx1"/>
              </a:solidFill>
              <a:miter lim="800000"/>
              <a:headEnd/>
              <a:tailEnd/>
            </a:ln>
          </p:spPr>
          <p:txBody>
            <a:bodyPr wrap="none" anchor="ctr"/>
            <a:lstStyle/>
            <a:p>
              <a:endParaRPr lang="en-US"/>
            </a:p>
          </p:txBody>
        </p:sp>
      </p:grpSp>
      <p:sp>
        <p:nvSpPr>
          <p:cNvPr id="117" name="AutoShape 94"/>
          <p:cNvSpPr>
            <a:spLocks noChangeAspect="1" noChangeArrowheads="1"/>
          </p:cNvSpPr>
          <p:nvPr/>
        </p:nvSpPr>
        <p:spPr bwMode="auto">
          <a:xfrm>
            <a:off x="7162800" y="2819400"/>
            <a:ext cx="874713" cy="304800"/>
          </a:xfrm>
          <a:prstGeom prst="downArrow">
            <a:avLst>
              <a:gd name="adj1" fmla="val 58148"/>
              <a:gd name="adj2" fmla="val 56769"/>
            </a:avLst>
          </a:prstGeom>
          <a:solidFill>
            <a:schemeClr val="accent1"/>
          </a:solidFill>
          <a:ln w="9525">
            <a:solidFill>
              <a:schemeClr val="tx1"/>
            </a:solidFill>
            <a:miter lim="800000"/>
            <a:headEnd/>
            <a:tailEnd/>
          </a:ln>
        </p:spPr>
        <p:txBody>
          <a:bodyPr wrap="none" anchor="ctr"/>
          <a:lstStyle/>
          <a:p>
            <a:endParaRPr lang="en-US"/>
          </a:p>
        </p:txBody>
      </p:sp>
      <p:sp>
        <p:nvSpPr>
          <p:cNvPr id="46094" name="Slide Number Placeholder 87"/>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dirty="0" smtClean="0">
                <a:cs typeface="Arial Unicode MS" pitchFamily="34" charset="-128"/>
              </a:rPr>
              <a:t>2:</a:t>
            </a:r>
            <a:fld id="{DF669FBA-3DF0-436D-815C-206F5F272D6A}" type="slidenum">
              <a:rPr lang="en-US" altLang="zh-TW" smtClean="0">
                <a:cs typeface="Arial Unicode MS" pitchFamily="34" charset="-128"/>
              </a:rPr>
              <a:pPr eaLnBrk="1" hangingPunct="1"/>
              <a:t>13</a:t>
            </a:fld>
            <a:endParaRPr lang="en-US" altLang="zh-TW" dirty="0" smtClean="0">
              <a:cs typeface="Arial Unicode MS" pitchFamily="34" charset="-128"/>
            </a:endParaRPr>
          </a:p>
        </p:txBody>
      </p:sp>
      <p:sp>
        <p:nvSpPr>
          <p:cNvPr id="86" name="TextBox 3"/>
          <p:cNvSpPr txBox="1">
            <a:spLocks noChangeArrowheads="1"/>
          </p:cNvSpPr>
          <p:nvPr/>
        </p:nvSpPr>
        <p:spPr bwMode="auto">
          <a:xfrm>
            <a:off x="266700" y="6073914"/>
            <a:ext cx="8724900" cy="707886"/>
          </a:xfrm>
          <a:prstGeom prst="rect">
            <a:avLst/>
          </a:prstGeom>
          <a:solidFill>
            <a:srgbClr val="FFFFCC"/>
          </a:solidFill>
          <a:ln w="9525">
            <a:solidFill>
              <a:srgbClr val="FF9900"/>
            </a:solidFill>
            <a:miter lim="800000"/>
            <a:headEnd/>
            <a:tailEnd/>
          </a:ln>
        </p:spPr>
        <p:txBody>
          <a:bodyPr wrap="square">
            <a:spAutoFit/>
          </a:bodyPr>
          <a:lstStyle>
            <a:lvl1pPr defTabSz="457200" eaLnBrk="0" hangingPunct="0">
              <a:defRPr>
                <a:solidFill>
                  <a:schemeClr val="tx1"/>
                </a:solidFill>
                <a:latin typeface="Arial" pitchFamily="34" charset="0"/>
                <a:cs typeface="Arial" pitchFamily="34" charset="0"/>
              </a:defRPr>
            </a:lvl1pPr>
            <a:lvl2pPr marL="742950" indent="-285750" defTabSz="457200" eaLnBrk="0" hangingPunct="0">
              <a:defRPr>
                <a:solidFill>
                  <a:schemeClr val="tx1"/>
                </a:solidFill>
                <a:latin typeface="Arial" pitchFamily="34" charset="0"/>
                <a:cs typeface="Arial" pitchFamily="34" charset="0"/>
              </a:defRPr>
            </a:lvl2pPr>
            <a:lvl3pPr marL="1143000" indent="-228600" defTabSz="457200" eaLnBrk="0" hangingPunct="0">
              <a:defRPr>
                <a:solidFill>
                  <a:schemeClr val="tx1"/>
                </a:solidFill>
                <a:latin typeface="Arial" pitchFamily="34" charset="0"/>
                <a:cs typeface="Arial" pitchFamily="34" charset="0"/>
              </a:defRPr>
            </a:lvl3pPr>
            <a:lvl4pPr marL="1600200" indent="-228600" defTabSz="457200" eaLnBrk="0" hangingPunct="0">
              <a:defRPr>
                <a:solidFill>
                  <a:schemeClr val="tx1"/>
                </a:solidFill>
                <a:latin typeface="Arial" pitchFamily="34" charset="0"/>
                <a:cs typeface="Arial" pitchFamily="34" charset="0"/>
              </a:defRPr>
            </a:lvl4pPr>
            <a:lvl5pPr marL="2057400" indent="-228600" defTabSz="4572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buClr>
                <a:srgbClr val="000000"/>
              </a:buClr>
              <a:buSzPct val="100000"/>
              <a:buFont typeface="Times New Roman" pitchFamily="18" charset="0"/>
              <a:buNone/>
            </a:pPr>
            <a:r>
              <a:rPr lang="en-US" sz="2000" dirty="0" smtClean="0">
                <a:solidFill>
                  <a:srgbClr val="000000"/>
                </a:solidFill>
                <a:latin typeface="Calibri" pitchFamily="34" charset="0"/>
              </a:rPr>
              <a:t>Use the </a:t>
            </a:r>
            <a:r>
              <a:rPr lang="en-US" sz="2000" b="1" dirty="0" smtClean="0">
                <a:solidFill>
                  <a:srgbClr val="000000"/>
                </a:solidFill>
                <a:latin typeface="Calibri" pitchFamily="34" charset="0"/>
              </a:rPr>
              <a:t>pipeline architecture’s simplicity </a:t>
            </a:r>
            <a:r>
              <a:rPr lang="en-US" sz="2000" dirty="0" smtClean="0">
                <a:solidFill>
                  <a:srgbClr val="000000"/>
                </a:solidFill>
                <a:latin typeface="Calibri" pitchFamily="34" charset="0"/>
              </a:rPr>
              <a:t>while </a:t>
            </a:r>
            <a:r>
              <a:rPr lang="en-US" sz="2000" b="1" dirty="0" smtClean="0">
                <a:solidFill>
                  <a:srgbClr val="000000"/>
                </a:solidFill>
                <a:latin typeface="Calibri" pitchFamily="34" charset="0"/>
              </a:rPr>
              <a:t>maintaining uncertainty</a:t>
            </a:r>
            <a:r>
              <a:rPr lang="en-US" sz="2000" dirty="0" smtClean="0">
                <a:solidFill>
                  <a:srgbClr val="000000"/>
                </a:solidFill>
                <a:latin typeface="Calibri" pitchFamily="34" charset="0"/>
              </a:rPr>
              <a:t>:  keep probability distributions over decisions &amp; use global inference at decision time.</a:t>
            </a:r>
            <a:endParaRPr lang="en-US" sz="2000" dirty="0">
              <a:solidFill>
                <a:srgbClr val="000000"/>
              </a:solidFill>
              <a:latin typeface="Calibri" pitchFamily="34" charset="0"/>
            </a:endParaRPr>
          </a:p>
        </p:txBody>
      </p:sp>
    </p:spTree>
    <p:extLst>
      <p:ext uri="{BB962C8B-B14F-4D97-AF65-F5344CB8AC3E}">
        <p14:creationId xmlns:p14="http://schemas.microsoft.com/office/powerpoint/2010/main" val="3490730898"/>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753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2" presetClass="entr" presetSubtype="8" fill="hold" grpId="0" nodeType="withEffect">
                                  <p:stCondLst>
                                    <p:cond delay="0"/>
                                  </p:stCondLst>
                                  <p:childTnLst>
                                    <p:set>
                                      <p:cBhvr>
                                        <p:cTn id="12" dur="1" fill="hold">
                                          <p:stCondLst>
                                            <p:cond delay="0"/>
                                          </p:stCondLst>
                                        </p:cTn>
                                        <p:tgtEl>
                                          <p:spTgt spid="317541"/>
                                        </p:tgtEl>
                                        <p:attrNameLst>
                                          <p:attrName>style.visibility</p:attrName>
                                        </p:attrNameLst>
                                      </p:cBhvr>
                                      <p:to>
                                        <p:strVal val="visible"/>
                                      </p:to>
                                    </p:set>
                                    <p:anim calcmode="lin" valueType="num">
                                      <p:cBhvr additive="base">
                                        <p:cTn id="13" dur="500" fill="hold"/>
                                        <p:tgtEl>
                                          <p:spTgt spid="317541"/>
                                        </p:tgtEl>
                                        <p:attrNameLst>
                                          <p:attrName>ppt_x</p:attrName>
                                        </p:attrNameLst>
                                      </p:cBhvr>
                                      <p:tavLst>
                                        <p:tav tm="0">
                                          <p:val>
                                            <p:strVal val="0-#ppt_w/2"/>
                                          </p:val>
                                        </p:tav>
                                        <p:tav tm="100000">
                                          <p:val>
                                            <p:strVal val="#ppt_x"/>
                                          </p:val>
                                        </p:tav>
                                      </p:tavLst>
                                    </p:anim>
                                    <p:anim calcmode="lin" valueType="num">
                                      <p:cBhvr additive="base">
                                        <p:cTn id="14" dur="500" fill="hold"/>
                                        <p:tgtEl>
                                          <p:spTgt spid="317541"/>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317541"/>
                                        </p:tgtEl>
                                        <p:attrNameLst>
                                          <p:attrName>style.visibility</p:attrName>
                                        </p:attrNameLst>
                                      </p:cBhvr>
                                      <p:to>
                                        <p:strVal val="hidden"/>
                                      </p:to>
                                    </p:set>
                                  </p:subTnLst>
                                </p:cTn>
                              </p:par>
                              <p:par>
                                <p:cTn id="15" presetID="1" presetClass="entr" presetSubtype="0" fill="hold" grpId="0" nodeType="withEffect">
                                  <p:stCondLst>
                                    <p:cond delay="0"/>
                                  </p:stCondLst>
                                  <p:childTnLst>
                                    <p:set>
                                      <p:cBhvr>
                                        <p:cTn id="16" dur="1" fill="hold">
                                          <p:stCondLst>
                                            <p:cond delay="0"/>
                                          </p:stCondLst>
                                        </p:cTn>
                                        <p:tgtEl>
                                          <p:spTgt spid="317548">
                                            <p:bg/>
                                          </p:spTgt>
                                        </p:tgtEl>
                                        <p:attrNameLst>
                                          <p:attrName>style.visibility</p:attrName>
                                        </p:attrNameLst>
                                      </p:cBhvr>
                                      <p:to>
                                        <p:strVal val="visible"/>
                                      </p:to>
                                    </p:set>
                                  </p:childTnLst>
                                  <p:subTnLst>
                                    <p:set>
                                      <p:cBhvr override="childStyle">
                                        <p:cTn dur="1" fill="hold" display="0" masterRel="nextClick" afterEffect="1"/>
                                        <p:tgtEl>
                                          <p:spTgt spid="317548">
                                            <p:bg/>
                                          </p:spTgt>
                                        </p:tgtEl>
                                        <p:attrNameLst>
                                          <p:attrName>style.visibility</p:attrName>
                                        </p:attrNameLst>
                                      </p:cBhvr>
                                      <p:to>
                                        <p:strVal val="hidden"/>
                                      </p:to>
                                    </p:set>
                                  </p:subTnLst>
                                </p:cTn>
                              </p:par>
                              <p:par>
                                <p:cTn id="17" presetID="1" presetClass="entr" presetSubtype="0" fill="hold" grpId="0" nodeType="withEffect">
                                  <p:stCondLst>
                                    <p:cond delay="0"/>
                                  </p:stCondLst>
                                  <p:childTnLst>
                                    <p:set>
                                      <p:cBhvr>
                                        <p:cTn id="18" dur="1" fill="hold">
                                          <p:stCondLst>
                                            <p:cond delay="0"/>
                                          </p:stCondLst>
                                        </p:cTn>
                                        <p:tgtEl>
                                          <p:spTgt spid="317548">
                                            <p:txEl>
                                              <p:pRg st="0" end="0"/>
                                            </p:txEl>
                                          </p:spTgt>
                                        </p:tgtEl>
                                        <p:attrNameLst>
                                          <p:attrName>style.visibility</p:attrName>
                                        </p:attrNameLst>
                                      </p:cBhvr>
                                      <p:to>
                                        <p:strVal val="visible"/>
                                      </p:to>
                                    </p:set>
                                  </p:childTnLst>
                                  <p:subTnLst>
                                    <p:set>
                                      <p:cBhvr override="childStyle">
                                        <p:cTn dur="1" fill="hold" display="0" masterRel="nextClick" afterEffect="1"/>
                                        <p:tgtEl>
                                          <p:spTgt spid="317548">
                                            <p:txEl>
                                              <p:pRg st="0" end="0"/>
                                            </p:txEl>
                                          </p:spTgt>
                                        </p:tgtEl>
                                        <p:attrNameLst>
                                          <p:attrName>style.visibility</p:attrName>
                                        </p:attrNameLst>
                                      </p:cBhvr>
                                      <p:to>
                                        <p:strVal val="hidden"/>
                                      </p:to>
                                    </p:set>
                                  </p:sub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xit" presetSubtype="0" fill="hold" nodeType="clickEffect">
                                  <p:stCondLst>
                                    <p:cond delay="0"/>
                                  </p:stCondLst>
                                  <p:childTnLst>
                                    <p:animEffect transition="out" filter="fade">
                                      <p:cBhvr>
                                        <p:cTn id="22" dur="500"/>
                                        <p:tgtEl>
                                          <p:spTgt spid="2"/>
                                        </p:tgtEl>
                                      </p:cBhvr>
                                    </p:animEffect>
                                    <p:set>
                                      <p:cBhvr>
                                        <p:cTn id="23" dur="1" fill="hold">
                                          <p:stCondLst>
                                            <p:cond delay="499"/>
                                          </p:stCondLst>
                                        </p:cTn>
                                        <p:tgtEl>
                                          <p:spTgt spid="2"/>
                                        </p:tgtEl>
                                        <p:attrNameLst>
                                          <p:attrName>style.visibility</p:attrName>
                                        </p:attrNameLst>
                                      </p:cBhvr>
                                      <p:to>
                                        <p:strVal val="hidden"/>
                                      </p:to>
                                    </p:set>
                                  </p:childTnLst>
                                </p:cTn>
                              </p:par>
                              <p:par>
                                <p:cTn id="24" presetID="10" presetClass="exit" presetSubtype="0" fill="hold" grpId="1" nodeType="withEffect">
                                  <p:stCondLst>
                                    <p:cond delay="0"/>
                                  </p:stCondLst>
                                  <p:childTnLst>
                                    <p:animEffect transition="out" filter="fade">
                                      <p:cBhvr>
                                        <p:cTn id="25" dur="500"/>
                                        <p:tgtEl>
                                          <p:spTgt spid="317534"/>
                                        </p:tgtEl>
                                      </p:cBhvr>
                                    </p:animEffect>
                                    <p:set>
                                      <p:cBhvr>
                                        <p:cTn id="26" dur="1" fill="hold">
                                          <p:stCondLst>
                                            <p:cond delay="499"/>
                                          </p:stCondLst>
                                        </p:cTn>
                                        <p:tgtEl>
                                          <p:spTgt spid="317534"/>
                                        </p:tgtEl>
                                        <p:attrNameLst>
                                          <p:attrName>style.visibility</p:attrName>
                                        </p:attrNameLst>
                                      </p:cBhvr>
                                      <p:to>
                                        <p:strVal val="hidden"/>
                                      </p:to>
                                    </p:set>
                                  </p:childTnLst>
                                </p:cTn>
                              </p:par>
                            </p:childTnLst>
                          </p:cTn>
                        </p:par>
                        <p:par>
                          <p:cTn id="27" fill="hold" nodeType="afterGroup">
                            <p:stCondLst>
                              <p:cond delay="500"/>
                            </p:stCondLst>
                            <p:childTnLst>
                              <p:par>
                                <p:cTn id="28" presetID="64" presetClass="path" presetSubtype="0" accel="50000" decel="50000" fill="hold" nodeType="afterEffect">
                                  <p:stCondLst>
                                    <p:cond delay="0"/>
                                  </p:stCondLst>
                                  <p:childTnLst>
                                    <p:animMotion origin="layout" path="M -3.61111E-6 8.97525E-7 L -0.00017 -0.37729 " pathEditMode="relative" rAng="0" ptsTypes="AA">
                                      <p:cBhvr>
                                        <p:cTn id="29" dur="1000" fill="hold"/>
                                        <p:tgtEl>
                                          <p:spTgt spid="3"/>
                                        </p:tgtEl>
                                        <p:attrNameLst>
                                          <p:attrName>ppt_x</p:attrName>
                                          <p:attrName>ppt_y</p:attrName>
                                        </p:attrNameLst>
                                      </p:cBhvr>
                                      <p:rCtr x="-17" y="-18876"/>
                                    </p:animMotion>
                                  </p:childTnLst>
                                </p:cTn>
                              </p:par>
                            </p:childTnLst>
                          </p:cTn>
                        </p:par>
                        <p:par>
                          <p:cTn id="30" fill="hold" nodeType="afterGroup">
                            <p:stCondLst>
                              <p:cond delay="1500"/>
                            </p:stCondLst>
                            <p:childTnLst>
                              <p:par>
                                <p:cTn id="31" presetID="10" presetClass="entr" presetSubtype="0"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par>
                                <p:cTn id="34" presetID="10" presetClass="entr" presetSubtype="0" fill="hold" nodeType="with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fade">
                                      <p:cBhvr>
                                        <p:cTn id="36" dur="500"/>
                                        <p:tgtEl>
                                          <p:spTgt spid="117"/>
                                        </p:tgtEl>
                                      </p:cBhvr>
                                    </p:animEffect>
                                  </p:childTnLst>
                                </p:cTn>
                              </p:par>
                              <p:par>
                                <p:cTn id="37" presetID="2" presetClass="entr" presetSubtype="8" fill="hold" nodeType="withEffect">
                                  <p:stCondLst>
                                    <p:cond delay="0"/>
                                  </p:stCondLst>
                                  <p:childTnLst>
                                    <p:set>
                                      <p:cBhvr>
                                        <p:cTn id="38" dur="1" fill="hold">
                                          <p:stCondLst>
                                            <p:cond delay="0"/>
                                          </p:stCondLst>
                                        </p:cTn>
                                        <p:tgtEl>
                                          <p:spTgt spid="317542"/>
                                        </p:tgtEl>
                                        <p:attrNameLst>
                                          <p:attrName>style.visibility</p:attrName>
                                        </p:attrNameLst>
                                      </p:cBhvr>
                                      <p:to>
                                        <p:strVal val="visible"/>
                                      </p:to>
                                    </p:set>
                                    <p:anim calcmode="lin" valueType="num">
                                      <p:cBhvr additive="base">
                                        <p:cTn id="39" dur="500" fill="hold"/>
                                        <p:tgtEl>
                                          <p:spTgt spid="317542"/>
                                        </p:tgtEl>
                                        <p:attrNameLst>
                                          <p:attrName>ppt_x</p:attrName>
                                        </p:attrNameLst>
                                      </p:cBhvr>
                                      <p:tavLst>
                                        <p:tav tm="0">
                                          <p:val>
                                            <p:strVal val="0-#ppt_w/2"/>
                                          </p:val>
                                        </p:tav>
                                        <p:tav tm="100000">
                                          <p:val>
                                            <p:strVal val="#ppt_x"/>
                                          </p:val>
                                        </p:tav>
                                      </p:tavLst>
                                    </p:anim>
                                    <p:anim calcmode="lin" valueType="num">
                                      <p:cBhvr additive="base">
                                        <p:cTn id="40" dur="500" fill="hold"/>
                                        <p:tgtEl>
                                          <p:spTgt spid="317542"/>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317542"/>
                                        </p:tgtEl>
                                        <p:attrNameLst>
                                          <p:attrName>style.visibility</p:attrName>
                                        </p:attrNameLst>
                                      </p:cBhvr>
                                      <p:to>
                                        <p:strVal val="hidden"/>
                                      </p:to>
                                    </p:set>
                                  </p:sub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317543"/>
                                        </p:tgtEl>
                                        <p:attrNameLst>
                                          <p:attrName>style.visibility</p:attrName>
                                        </p:attrNameLst>
                                      </p:cBhvr>
                                      <p:to>
                                        <p:strVal val="visible"/>
                                      </p:to>
                                    </p:set>
                                    <p:anim calcmode="lin" valueType="num">
                                      <p:cBhvr additive="base">
                                        <p:cTn id="45" dur="500" fill="hold"/>
                                        <p:tgtEl>
                                          <p:spTgt spid="317543"/>
                                        </p:tgtEl>
                                        <p:attrNameLst>
                                          <p:attrName>ppt_x</p:attrName>
                                        </p:attrNameLst>
                                      </p:cBhvr>
                                      <p:tavLst>
                                        <p:tav tm="0">
                                          <p:val>
                                            <p:strVal val="0-#ppt_w/2"/>
                                          </p:val>
                                        </p:tav>
                                        <p:tav tm="100000">
                                          <p:val>
                                            <p:strVal val="#ppt_x"/>
                                          </p:val>
                                        </p:tav>
                                      </p:tavLst>
                                    </p:anim>
                                    <p:anim calcmode="lin" valueType="num">
                                      <p:cBhvr additive="base">
                                        <p:cTn id="46" dur="500" fill="hold"/>
                                        <p:tgtEl>
                                          <p:spTgt spid="317543"/>
                                        </p:tgtEl>
                                        <p:attrNameLst>
                                          <p:attrName>ppt_y</p:attrName>
                                        </p:attrNameLst>
                                      </p:cBhvr>
                                      <p:tavLst>
                                        <p:tav tm="0">
                                          <p:val>
                                            <p:strVal val="#ppt_y"/>
                                          </p:val>
                                        </p:tav>
                                        <p:tav tm="100000">
                                          <p:val>
                                            <p:strVal val="#ppt_y"/>
                                          </p:val>
                                        </p:tav>
                                      </p:tavLst>
                                    </p:anim>
                                  </p:childTnLst>
                                </p:cTn>
                              </p:par>
                              <p:par>
                                <p:cTn id="47" presetID="10" presetClass="entr" presetSubtype="0" fill="hold" nodeType="with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500"/>
                                        <p:tgtEl>
                                          <p:spTgt spid="5"/>
                                        </p:tgtEl>
                                      </p:cBhvr>
                                    </p:animEffec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34" grpId="0" animBg="1"/>
      <p:bldP spid="317534" grpId="1" animBg="1"/>
      <p:bldP spid="317541" grpId="0" animBg="1"/>
      <p:bldP spid="317543" grpId="0" animBg="1"/>
      <p:bldP spid="317548" grpId="0" build="allAtOnce" animBg="1"/>
      <p:bldP spid="8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1" name="Rectangle 2"/>
          <p:cNvSpPr>
            <a:spLocks noGrp="1" noChangeArrowheads="1"/>
          </p:cNvSpPr>
          <p:nvPr>
            <p:ph type="title" idx="4294967295"/>
          </p:nvPr>
        </p:nvSpPr>
        <p:spPr/>
        <p:txBody>
          <a:bodyPr/>
          <a:lstStyle/>
          <a:p>
            <a:r>
              <a:rPr lang="en-US" dirty="0" smtClean="0">
                <a:solidFill>
                  <a:srgbClr val="FF0000"/>
                </a:solidFill>
              </a:rPr>
              <a:t>Semantic Role Labeling (SRL)</a:t>
            </a:r>
          </a:p>
        </p:txBody>
      </p:sp>
      <p:sp>
        <p:nvSpPr>
          <p:cNvPr id="145412" name="Rectangle 3"/>
          <p:cNvSpPr>
            <a:spLocks noGrp="1" noChangeArrowheads="1"/>
          </p:cNvSpPr>
          <p:nvPr>
            <p:ph type="body" idx="4294967295"/>
          </p:nvPr>
        </p:nvSpPr>
        <p:spPr/>
        <p:txBody>
          <a:bodyPr/>
          <a:lstStyle/>
          <a:p>
            <a:pPr algn="ctr">
              <a:buFont typeface="Wingdings" pitchFamily="2" charset="2"/>
              <a:buNone/>
              <a:tabLst>
                <a:tab pos="1770063" algn="l"/>
              </a:tabLst>
            </a:pPr>
            <a:r>
              <a:rPr lang="en-US" sz="1800" b="1" smtClean="0">
                <a:latin typeface="Courier New" pitchFamily="49" charset="0"/>
              </a:rPr>
              <a:t>I </a:t>
            </a:r>
            <a:r>
              <a:rPr lang="en-US" sz="1800" b="1" i="1" smtClean="0">
                <a:latin typeface="Courier New" pitchFamily="49" charset="0"/>
              </a:rPr>
              <a:t>left</a:t>
            </a:r>
            <a:r>
              <a:rPr lang="en-US" sz="1800" b="1" smtClean="0">
                <a:latin typeface="Courier New" pitchFamily="49" charset="0"/>
              </a:rPr>
              <a:t> my pearls to my daughter in my will .</a:t>
            </a:r>
          </a:p>
        </p:txBody>
      </p:sp>
      <p:sp>
        <p:nvSpPr>
          <p:cNvPr id="145413" name="Line 4"/>
          <p:cNvSpPr>
            <a:spLocks noChangeShapeType="1"/>
          </p:cNvSpPr>
          <p:nvPr/>
        </p:nvSpPr>
        <p:spPr bwMode="auto">
          <a:xfrm>
            <a:off x="1524000" y="1905000"/>
            <a:ext cx="228600" cy="0"/>
          </a:xfrm>
          <a:prstGeom prst="line">
            <a:avLst/>
          </a:prstGeom>
          <a:noFill/>
          <a:ln w="76200">
            <a:solidFill>
              <a:schemeClr val="bg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14" name="Line 5"/>
          <p:cNvSpPr>
            <a:spLocks noChangeShapeType="1"/>
          </p:cNvSpPr>
          <p:nvPr/>
        </p:nvSpPr>
        <p:spPr bwMode="auto">
          <a:xfrm>
            <a:off x="2514600" y="2057400"/>
            <a:ext cx="1219200" cy="0"/>
          </a:xfrm>
          <a:prstGeom prst="line">
            <a:avLst/>
          </a:prstGeom>
          <a:noFill/>
          <a:ln w="76200">
            <a:solidFill>
              <a:srgbClr val="008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15" name="Line 6"/>
          <p:cNvSpPr>
            <a:spLocks noChangeShapeType="1"/>
          </p:cNvSpPr>
          <p:nvPr/>
        </p:nvSpPr>
        <p:spPr bwMode="auto">
          <a:xfrm>
            <a:off x="3810000" y="3276600"/>
            <a:ext cx="1981200" cy="0"/>
          </a:xfrm>
          <a:prstGeom prst="line">
            <a:avLst/>
          </a:prstGeom>
          <a:noFill/>
          <a:ln w="76200">
            <a:solidFill>
              <a:schemeClr val="folHlink"/>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16" name="Line 7"/>
          <p:cNvSpPr>
            <a:spLocks noChangeShapeType="1"/>
          </p:cNvSpPr>
          <p:nvPr/>
        </p:nvSpPr>
        <p:spPr bwMode="auto">
          <a:xfrm>
            <a:off x="5943600" y="2362200"/>
            <a:ext cx="1371600" cy="0"/>
          </a:xfrm>
          <a:prstGeom prst="line">
            <a:avLst/>
          </a:prstGeom>
          <a:noFill/>
          <a:ln w="76200">
            <a:solidFill>
              <a:srgbClr val="CC0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17" name="Line 8"/>
          <p:cNvSpPr>
            <a:spLocks noChangeShapeType="1"/>
          </p:cNvSpPr>
          <p:nvPr/>
        </p:nvSpPr>
        <p:spPr bwMode="auto">
          <a:xfrm>
            <a:off x="1524000" y="2057400"/>
            <a:ext cx="228600" cy="0"/>
          </a:xfrm>
          <a:prstGeom prst="line">
            <a:avLst/>
          </a:prstGeom>
          <a:noFill/>
          <a:ln w="76200">
            <a:solidFill>
              <a:srgbClr val="008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18" name="Line 9"/>
          <p:cNvSpPr>
            <a:spLocks noChangeShapeType="1"/>
          </p:cNvSpPr>
          <p:nvPr/>
        </p:nvSpPr>
        <p:spPr bwMode="auto">
          <a:xfrm>
            <a:off x="1524000" y="2209800"/>
            <a:ext cx="228600" cy="0"/>
          </a:xfrm>
          <a:prstGeom prst="line">
            <a:avLst/>
          </a:prstGeom>
          <a:noFill/>
          <a:ln w="76200">
            <a:solidFill>
              <a:schemeClr val="folHlink"/>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19" name="Line 10"/>
          <p:cNvSpPr>
            <a:spLocks noChangeShapeType="1"/>
          </p:cNvSpPr>
          <p:nvPr/>
        </p:nvSpPr>
        <p:spPr bwMode="auto">
          <a:xfrm>
            <a:off x="1524000" y="2362200"/>
            <a:ext cx="228600" cy="0"/>
          </a:xfrm>
          <a:prstGeom prst="line">
            <a:avLst/>
          </a:prstGeom>
          <a:noFill/>
          <a:ln w="76200">
            <a:solidFill>
              <a:srgbClr val="CC0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20" name="Line 11"/>
          <p:cNvSpPr>
            <a:spLocks noChangeShapeType="1"/>
          </p:cNvSpPr>
          <p:nvPr/>
        </p:nvSpPr>
        <p:spPr bwMode="auto">
          <a:xfrm>
            <a:off x="2514600" y="1905000"/>
            <a:ext cx="1219200" cy="0"/>
          </a:xfrm>
          <a:prstGeom prst="line">
            <a:avLst/>
          </a:prstGeom>
          <a:noFill/>
          <a:ln w="76200">
            <a:solidFill>
              <a:schemeClr val="bg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21" name="Line 12"/>
          <p:cNvSpPr>
            <a:spLocks noChangeShapeType="1"/>
          </p:cNvSpPr>
          <p:nvPr/>
        </p:nvSpPr>
        <p:spPr bwMode="auto">
          <a:xfrm>
            <a:off x="2514600" y="2209800"/>
            <a:ext cx="1219200" cy="0"/>
          </a:xfrm>
          <a:prstGeom prst="line">
            <a:avLst/>
          </a:prstGeom>
          <a:noFill/>
          <a:ln w="76200">
            <a:solidFill>
              <a:schemeClr val="folHlink"/>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22" name="Line 13"/>
          <p:cNvSpPr>
            <a:spLocks noChangeShapeType="1"/>
          </p:cNvSpPr>
          <p:nvPr/>
        </p:nvSpPr>
        <p:spPr bwMode="auto">
          <a:xfrm>
            <a:off x="2514600" y="2362200"/>
            <a:ext cx="1219200" cy="0"/>
          </a:xfrm>
          <a:prstGeom prst="line">
            <a:avLst/>
          </a:prstGeom>
          <a:noFill/>
          <a:ln w="76200">
            <a:solidFill>
              <a:srgbClr val="CC0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23" name="Line 14"/>
          <p:cNvSpPr>
            <a:spLocks noChangeShapeType="1"/>
          </p:cNvSpPr>
          <p:nvPr/>
        </p:nvSpPr>
        <p:spPr bwMode="auto">
          <a:xfrm>
            <a:off x="3810000" y="3124200"/>
            <a:ext cx="1981200" cy="0"/>
          </a:xfrm>
          <a:prstGeom prst="line">
            <a:avLst/>
          </a:prstGeom>
          <a:noFill/>
          <a:ln w="76200">
            <a:solidFill>
              <a:srgbClr val="008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24" name="Line 15"/>
          <p:cNvSpPr>
            <a:spLocks noChangeShapeType="1"/>
          </p:cNvSpPr>
          <p:nvPr/>
        </p:nvSpPr>
        <p:spPr bwMode="auto">
          <a:xfrm>
            <a:off x="3810000" y="2971800"/>
            <a:ext cx="1981200" cy="0"/>
          </a:xfrm>
          <a:prstGeom prst="line">
            <a:avLst/>
          </a:prstGeom>
          <a:noFill/>
          <a:ln w="76200">
            <a:solidFill>
              <a:schemeClr val="bg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25" name="Line 16"/>
          <p:cNvSpPr>
            <a:spLocks noChangeShapeType="1"/>
          </p:cNvSpPr>
          <p:nvPr/>
        </p:nvSpPr>
        <p:spPr bwMode="auto">
          <a:xfrm>
            <a:off x="3810000" y="3429000"/>
            <a:ext cx="1981200" cy="0"/>
          </a:xfrm>
          <a:prstGeom prst="line">
            <a:avLst/>
          </a:prstGeom>
          <a:noFill/>
          <a:ln w="76200">
            <a:solidFill>
              <a:srgbClr val="CC0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26" name="Line 17"/>
          <p:cNvSpPr>
            <a:spLocks noChangeShapeType="1"/>
          </p:cNvSpPr>
          <p:nvPr/>
        </p:nvSpPr>
        <p:spPr bwMode="auto">
          <a:xfrm>
            <a:off x="5943600" y="2057400"/>
            <a:ext cx="1371600" cy="0"/>
          </a:xfrm>
          <a:prstGeom prst="line">
            <a:avLst/>
          </a:prstGeom>
          <a:noFill/>
          <a:ln w="76200">
            <a:solidFill>
              <a:srgbClr val="008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27" name="Line 18"/>
          <p:cNvSpPr>
            <a:spLocks noChangeShapeType="1"/>
          </p:cNvSpPr>
          <p:nvPr/>
        </p:nvSpPr>
        <p:spPr bwMode="auto">
          <a:xfrm>
            <a:off x="5943600" y="1905000"/>
            <a:ext cx="1371600" cy="0"/>
          </a:xfrm>
          <a:prstGeom prst="line">
            <a:avLst/>
          </a:prstGeom>
          <a:noFill/>
          <a:ln w="76200">
            <a:solidFill>
              <a:schemeClr val="bg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28" name="Line 19"/>
          <p:cNvSpPr>
            <a:spLocks noChangeShapeType="1"/>
          </p:cNvSpPr>
          <p:nvPr/>
        </p:nvSpPr>
        <p:spPr bwMode="auto">
          <a:xfrm>
            <a:off x="5943600" y="2209800"/>
            <a:ext cx="1371600" cy="0"/>
          </a:xfrm>
          <a:prstGeom prst="line">
            <a:avLst/>
          </a:prstGeom>
          <a:noFill/>
          <a:ln w="76200">
            <a:solidFill>
              <a:schemeClr val="folHlink"/>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29" name="Line 20"/>
          <p:cNvSpPr>
            <a:spLocks noChangeShapeType="1"/>
          </p:cNvSpPr>
          <p:nvPr/>
        </p:nvSpPr>
        <p:spPr bwMode="auto">
          <a:xfrm>
            <a:off x="3810000" y="5410200"/>
            <a:ext cx="3505200" cy="0"/>
          </a:xfrm>
          <a:prstGeom prst="line">
            <a:avLst/>
          </a:prstGeom>
          <a:noFill/>
          <a:ln w="76200">
            <a:solidFill>
              <a:schemeClr val="folHlink"/>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30" name="Line 21"/>
          <p:cNvSpPr>
            <a:spLocks noChangeShapeType="1"/>
          </p:cNvSpPr>
          <p:nvPr/>
        </p:nvSpPr>
        <p:spPr bwMode="auto">
          <a:xfrm>
            <a:off x="3810000" y="5257800"/>
            <a:ext cx="3505200" cy="0"/>
          </a:xfrm>
          <a:prstGeom prst="line">
            <a:avLst/>
          </a:prstGeom>
          <a:noFill/>
          <a:ln w="76200">
            <a:solidFill>
              <a:srgbClr val="008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31" name="Line 22"/>
          <p:cNvSpPr>
            <a:spLocks noChangeShapeType="1"/>
          </p:cNvSpPr>
          <p:nvPr/>
        </p:nvSpPr>
        <p:spPr bwMode="auto">
          <a:xfrm>
            <a:off x="3810000" y="5105400"/>
            <a:ext cx="3505200" cy="0"/>
          </a:xfrm>
          <a:prstGeom prst="line">
            <a:avLst/>
          </a:prstGeom>
          <a:noFill/>
          <a:ln w="76200">
            <a:solidFill>
              <a:schemeClr val="bg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32" name="Line 23"/>
          <p:cNvSpPr>
            <a:spLocks noChangeShapeType="1"/>
          </p:cNvSpPr>
          <p:nvPr/>
        </p:nvSpPr>
        <p:spPr bwMode="auto">
          <a:xfrm>
            <a:off x="3810000" y="5562600"/>
            <a:ext cx="3505200" cy="0"/>
          </a:xfrm>
          <a:prstGeom prst="line">
            <a:avLst/>
          </a:prstGeom>
          <a:noFill/>
          <a:ln w="76200">
            <a:solidFill>
              <a:srgbClr val="CC0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graphicFrame>
        <p:nvGraphicFramePr>
          <p:cNvPr id="243736" name="Group 24"/>
          <p:cNvGraphicFramePr>
            <a:graphicFrameLocks noGrp="1"/>
          </p:cNvGraphicFramePr>
          <p:nvPr>
            <p:ph sz="half" idx="4294967295"/>
          </p:nvPr>
        </p:nvGraphicFramePr>
        <p:xfrm>
          <a:off x="685800" y="1828800"/>
          <a:ext cx="685800" cy="1981200"/>
        </p:xfrm>
        <a:graphic>
          <a:graphicData uri="http://schemas.openxmlformats.org/drawingml/2006/table">
            <a:tbl>
              <a:tblPr/>
              <a:tblGrid>
                <a:gridCol w="685800"/>
              </a:tblGrid>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008000"/>
                          </a:solidFill>
                          <a:effectLst/>
                          <a:latin typeface="Arial" charset="0"/>
                        </a:rPr>
                        <a:t>0.15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folHlink"/>
                          </a:solidFill>
                          <a:effectLst/>
                          <a:latin typeface="Arial" charset="0"/>
                        </a:rPr>
                        <a:t>0.15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CC0000"/>
                          </a:solidFill>
                          <a:effectLst/>
                          <a:latin typeface="Arial" charset="0"/>
                        </a:rPr>
                        <a:t>0.1</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808080"/>
                          </a:solidFill>
                          <a:effectLst/>
                          <a:latin typeface="Arial" charset="0"/>
                        </a:rPr>
                        <a:t>0.1</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noFill/>
                  </a:tcPr>
                </a:tc>
              </a:tr>
            </a:tbl>
          </a:graphicData>
        </a:graphic>
      </p:graphicFrame>
      <p:sp>
        <p:nvSpPr>
          <p:cNvPr id="145447" name="Line 38"/>
          <p:cNvSpPr>
            <a:spLocks noChangeShapeType="1"/>
          </p:cNvSpPr>
          <p:nvPr/>
        </p:nvSpPr>
        <p:spPr bwMode="auto">
          <a:xfrm>
            <a:off x="1524000" y="2514600"/>
            <a:ext cx="228600" cy="0"/>
          </a:xfrm>
          <a:prstGeom prst="line">
            <a:avLst/>
          </a:prstGeom>
          <a:noFill/>
          <a:ln w="76200">
            <a:solidFill>
              <a:srgbClr val="B2B2B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48" name="Line 39"/>
          <p:cNvSpPr>
            <a:spLocks noChangeShapeType="1"/>
          </p:cNvSpPr>
          <p:nvPr/>
        </p:nvSpPr>
        <p:spPr bwMode="auto">
          <a:xfrm>
            <a:off x="2514600" y="2514600"/>
            <a:ext cx="1219200" cy="0"/>
          </a:xfrm>
          <a:prstGeom prst="line">
            <a:avLst/>
          </a:prstGeom>
          <a:noFill/>
          <a:ln w="76200">
            <a:solidFill>
              <a:srgbClr val="B2B2B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49" name="Line 40"/>
          <p:cNvSpPr>
            <a:spLocks noChangeShapeType="1"/>
          </p:cNvSpPr>
          <p:nvPr/>
        </p:nvSpPr>
        <p:spPr bwMode="auto">
          <a:xfrm>
            <a:off x="3810000" y="3581400"/>
            <a:ext cx="1981200" cy="0"/>
          </a:xfrm>
          <a:prstGeom prst="line">
            <a:avLst/>
          </a:prstGeom>
          <a:noFill/>
          <a:ln w="76200">
            <a:solidFill>
              <a:srgbClr val="B2B2B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50" name="Line 41"/>
          <p:cNvSpPr>
            <a:spLocks noChangeShapeType="1"/>
          </p:cNvSpPr>
          <p:nvPr/>
        </p:nvSpPr>
        <p:spPr bwMode="auto">
          <a:xfrm>
            <a:off x="5943600" y="2514600"/>
            <a:ext cx="1371600" cy="0"/>
          </a:xfrm>
          <a:prstGeom prst="line">
            <a:avLst/>
          </a:prstGeom>
          <a:noFill/>
          <a:ln w="76200">
            <a:solidFill>
              <a:srgbClr val="B2B2B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5451" name="Line 42"/>
          <p:cNvSpPr>
            <a:spLocks noChangeShapeType="1"/>
          </p:cNvSpPr>
          <p:nvPr/>
        </p:nvSpPr>
        <p:spPr bwMode="auto">
          <a:xfrm>
            <a:off x="3810000" y="5715000"/>
            <a:ext cx="3505200" cy="0"/>
          </a:xfrm>
          <a:prstGeom prst="line">
            <a:avLst/>
          </a:prstGeom>
          <a:noFill/>
          <a:ln w="76200">
            <a:solidFill>
              <a:srgbClr val="B2B2B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graphicFrame>
        <p:nvGraphicFramePr>
          <p:cNvPr id="243755" name="Group 43"/>
          <p:cNvGraphicFramePr>
            <a:graphicFrameLocks noGrp="1"/>
          </p:cNvGraphicFramePr>
          <p:nvPr/>
        </p:nvGraphicFramePr>
        <p:xfrm>
          <a:off x="2209800" y="2667000"/>
          <a:ext cx="685800" cy="1981200"/>
        </p:xfrm>
        <a:graphic>
          <a:graphicData uri="http://schemas.openxmlformats.org/drawingml/2006/table">
            <a:tbl>
              <a:tblPr/>
              <a:tblGrid>
                <a:gridCol w="685800"/>
              </a:tblGrid>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0.15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008000"/>
                          </a:solidFill>
                          <a:effectLst/>
                          <a:latin typeface="Arial" charset="0"/>
                        </a:rPr>
                        <a:t>0.6</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folHlink"/>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CC0000"/>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808080"/>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noFill/>
                  </a:tcPr>
                </a:tc>
              </a:tr>
            </a:tbl>
          </a:graphicData>
        </a:graphic>
      </p:graphicFrame>
      <p:graphicFrame>
        <p:nvGraphicFramePr>
          <p:cNvPr id="243769" name="Group 57"/>
          <p:cNvGraphicFramePr>
            <a:graphicFrameLocks noGrp="1"/>
          </p:cNvGraphicFramePr>
          <p:nvPr/>
        </p:nvGraphicFramePr>
        <p:xfrm>
          <a:off x="7467600" y="1828800"/>
          <a:ext cx="685800" cy="1981200"/>
        </p:xfrm>
        <a:graphic>
          <a:graphicData uri="http://schemas.openxmlformats.org/drawingml/2006/table">
            <a:tbl>
              <a:tblPr/>
              <a:tblGrid>
                <a:gridCol w="685800"/>
              </a:tblGrid>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008000"/>
                          </a:solidFill>
                          <a:effectLst/>
                          <a:latin typeface="Arial" charset="0"/>
                        </a:rPr>
                        <a:t>0.1</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folHlink"/>
                          </a:solidFill>
                          <a:effectLst/>
                          <a:latin typeface="Arial" charset="0"/>
                        </a:rPr>
                        <a:t>0.2</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CC0000"/>
                          </a:solidFill>
                          <a:effectLst/>
                          <a:latin typeface="Arial" charset="0"/>
                        </a:rPr>
                        <a:t>0.6</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808080"/>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noFill/>
                  </a:tcPr>
                </a:tc>
              </a:tr>
            </a:tbl>
          </a:graphicData>
        </a:graphic>
      </p:graphicFrame>
      <p:graphicFrame>
        <p:nvGraphicFramePr>
          <p:cNvPr id="243783" name="Group 71"/>
          <p:cNvGraphicFramePr>
            <a:graphicFrameLocks noGrp="1"/>
          </p:cNvGraphicFramePr>
          <p:nvPr/>
        </p:nvGraphicFramePr>
        <p:xfrm>
          <a:off x="5867400" y="2819400"/>
          <a:ext cx="685800" cy="1981200"/>
        </p:xfrm>
        <a:graphic>
          <a:graphicData uri="http://schemas.openxmlformats.org/drawingml/2006/table">
            <a:tbl>
              <a:tblPr/>
              <a:tblGrid>
                <a:gridCol w="685800"/>
              </a:tblGrid>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008000"/>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folHlink"/>
                          </a:solidFill>
                          <a:effectLst/>
                          <a:latin typeface="Arial" charset="0"/>
                        </a:rPr>
                        <a:t>0.7</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CC0000"/>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808080"/>
                          </a:solidFill>
                          <a:effectLst/>
                          <a:latin typeface="Arial" charset="0"/>
                        </a:rPr>
                        <a:t>0.15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noFill/>
                  </a:tcPr>
                </a:tc>
              </a:tr>
            </a:tbl>
          </a:graphicData>
        </a:graphic>
      </p:graphicFrame>
      <p:graphicFrame>
        <p:nvGraphicFramePr>
          <p:cNvPr id="243797" name="Group 85"/>
          <p:cNvGraphicFramePr>
            <a:graphicFrameLocks noGrp="1"/>
          </p:cNvGraphicFramePr>
          <p:nvPr/>
        </p:nvGraphicFramePr>
        <p:xfrm>
          <a:off x="7467600" y="4114800"/>
          <a:ext cx="685800" cy="1981200"/>
        </p:xfrm>
        <a:graphic>
          <a:graphicData uri="http://schemas.openxmlformats.org/drawingml/2006/table">
            <a:tbl>
              <a:tblPr/>
              <a:tblGrid>
                <a:gridCol w="685800"/>
              </a:tblGrid>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0.3</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008000"/>
                          </a:solidFill>
                          <a:effectLst/>
                          <a:latin typeface="Arial" charset="0"/>
                        </a:rPr>
                        <a:t>0.2</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folHlink"/>
                          </a:solidFill>
                          <a:effectLst/>
                          <a:latin typeface="Arial" charset="0"/>
                        </a:rPr>
                        <a:t>0.2</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CC0000"/>
                          </a:solidFill>
                          <a:effectLst/>
                          <a:latin typeface="Arial" charset="0"/>
                        </a:rPr>
                        <a:t>0.1</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808080"/>
                          </a:solidFill>
                          <a:effectLst/>
                          <a:latin typeface="Arial" charset="0"/>
                        </a:rPr>
                        <a:t>0.2</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noFill/>
                  </a:tcPr>
                </a:tc>
              </a:tr>
            </a:tbl>
          </a:graphicData>
        </a:graphic>
      </p:graphicFrame>
      <p:sp>
        <p:nvSpPr>
          <p:cNvPr id="35" name="Slide Number Placeholder 87"/>
          <p:cNvSpPr>
            <a:spLocks noGrp="1"/>
          </p:cNvSpPr>
          <p:nvPr>
            <p:ph type="sldNum" sz="quarter" idx="10"/>
          </p:nvPr>
        </p:nvSpPr>
        <p:spPr>
          <a:xfrm>
            <a:off x="7543800" y="6553200"/>
            <a:ext cx="914400" cy="228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dirty="0" smtClean="0">
                <a:cs typeface="Arial Unicode MS" pitchFamily="34" charset="-128"/>
              </a:rPr>
              <a:t>2:</a:t>
            </a:r>
            <a:fld id="{DF669FBA-3DF0-436D-815C-206F5F272D6A}" type="slidenum">
              <a:rPr lang="en-US" altLang="zh-TW" smtClean="0">
                <a:cs typeface="Arial Unicode MS" pitchFamily="34" charset="-128"/>
              </a:rPr>
              <a:pPr eaLnBrk="1" hangingPunct="1"/>
              <a:t>14</a:t>
            </a:fld>
            <a:endParaRPr lang="en-US" altLang="zh-TW" dirty="0" smtClean="0">
              <a:cs typeface="Arial Unicode MS" pitchFamily="34" charset="-128"/>
            </a:endParaRPr>
          </a:p>
        </p:txBody>
      </p:sp>
    </p:spTree>
    <p:extLst>
      <p:ext uri="{BB962C8B-B14F-4D97-AF65-F5344CB8AC3E}">
        <p14:creationId xmlns:p14="http://schemas.microsoft.com/office/powerpoint/2010/main" val="194927925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43755"/>
                                        </p:tgtEl>
                                        <p:attrNameLst>
                                          <p:attrName>style.visibility</p:attrName>
                                        </p:attrNameLst>
                                      </p:cBhvr>
                                      <p:to>
                                        <p:strVal val="visible"/>
                                      </p:to>
                                    </p:set>
                                    <p:animEffect transition="in" filter="dissolve">
                                      <p:cBhvr>
                                        <p:cTn id="7" dur="500"/>
                                        <p:tgtEl>
                                          <p:spTgt spid="243755"/>
                                        </p:tgtEl>
                                      </p:cBhvr>
                                    </p:animEffect>
                                  </p:childTnLst>
                                </p:cTn>
                              </p:par>
                              <p:par>
                                <p:cTn id="8" presetID="9" presetClass="entr" presetSubtype="0" fill="hold" nodeType="withEffect">
                                  <p:stCondLst>
                                    <p:cond delay="0"/>
                                  </p:stCondLst>
                                  <p:childTnLst>
                                    <p:set>
                                      <p:cBhvr>
                                        <p:cTn id="9" dur="1" fill="hold">
                                          <p:stCondLst>
                                            <p:cond delay="0"/>
                                          </p:stCondLst>
                                        </p:cTn>
                                        <p:tgtEl>
                                          <p:spTgt spid="243736"/>
                                        </p:tgtEl>
                                        <p:attrNameLst>
                                          <p:attrName>style.visibility</p:attrName>
                                        </p:attrNameLst>
                                      </p:cBhvr>
                                      <p:to>
                                        <p:strVal val="visible"/>
                                      </p:to>
                                    </p:set>
                                    <p:animEffect transition="in" filter="dissolve">
                                      <p:cBhvr>
                                        <p:cTn id="10" dur="500"/>
                                        <p:tgtEl>
                                          <p:spTgt spid="243736"/>
                                        </p:tgtEl>
                                      </p:cBhvr>
                                    </p:animEffect>
                                  </p:childTnLst>
                                </p:cTn>
                              </p:par>
                              <p:par>
                                <p:cTn id="11" presetID="9" presetClass="entr" presetSubtype="0" fill="hold" nodeType="withEffect">
                                  <p:stCondLst>
                                    <p:cond delay="0"/>
                                  </p:stCondLst>
                                  <p:childTnLst>
                                    <p:set>
                                      <p:cBhvr>
                                        <p:cTn id="12" dur="1" fill="hold">
                                          <p:stCondLst>
                                            <p:cond delay="0"/>
                                          </p:stCondLst>
                                        </p:cTn>
                                        <p:tgtEl>
                                          <p:spTgt spid="243783"/>
                                        </p:tgtEl>
                                        <p:attrNameLst>
                                          <p:attrName>style.visibility</p:attrName>
                                        </p:attrNameLst>
                                      </p:cBhvr>
                                      <p:to>
                                        <p:strVal val="visible"/>
                                      </p:to>
                                    </p:set>
                                    <p:animEffect transition="in" filter="dissolve">
                                      <p:cBhvr>
                                        <p:cTn id="13" dur="500"/>
                                        <p:tgtEl>
                                          <p:spTgt spid="243783"/>
                                        </p:tgtEl>
                                      </p:cBhvr>
                                    </p:animEffect>
                                  </p:childTnLst>
                                </p:cTn>
                              </p:par>
                              <p:par>
                                <p:cTn id="14" presetID="9" presetClass="entr" presetSubtype="0" fill="hold" nodeType="withEffect">
                                  <p:stCondLst>
                                    <p:cond delay="0"/>
                                  </p:stCondLst>
                                  <p:childTnLst>
                                    <p:set>
                                      <p:cBhvr>
                                        <p:cTn id="15" dur="1" fill="hold">
                                          <p:stCondLst>
                                            <p:cond delay="0"/>
                                          </p:stCondLst>
                                        </p:cTn>
                                        <p:tgtEl>
                                          <p:spTgt spid="243797"/>
                                        </p:tgtEl>
                                        <p:attrNameLst>
                                          <p:attrName>style.visibility</p:attrName>
                                        </p:attrNameLst>
                                      </p:cBhvr>
                                      <p:to>
                                        <p:strVal val="visible"/>
                                      </p:to>
                                    </p:set>
                                    <p:animEffect transition="in" filter="dissolve">
                                      <p:cBhvr>
                                        <p:cTn id="16" dur="500"/>
                                        <p:tgtEl>
                                          <p:spTgt spid="243797"/>
                                        </p:tgtEl>
                                      </p:cBhvr>
                                    </p:animEffect>
                                  </p:childTnLst>
                                </p:cTn>
                              </p:par>
                              <p:par>
                                <p:cTn id="17" presetID="9" presetClass="entr" presetSubtype="0" fill="hold" nodeType="withEffect">
                                  <p:stCondLst>
                                    <p:cond delay="0"/>
                                  </p:stCondLst>
                                  <p:childTnLst>
                                    <p:set>
                                      <p:cBhvr>
                                        <p:cTn id="18" dur="1" fill="hold">
                                          <p:stCondLst>
                                            <p:cond delay="0"/>
                                          </p:stCondLst>
                                        </p:cTn>
                                        <p:tgtEl>
                                          <p:spTgt spid="243769"/>
                                        </p:tgtEl>
                                        <p:attrNameLst>
                                          <p:attrName>style.visibility</p:attrName>
                                        </p:attrNameLst>
                                      </p:cBhvr>
                                      <p:to>
                                        <p:strVal val="visible"/>
                                      </p:to>
                                    </p:set>
                                    <p:animEffect transition="in" filter="dissolve">
                                      <p:cBhvr>
                                        <p:cTn id="19" dur="500"/>
                                        <p:tgtEl>
                                          <p:spTgt spid="2437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9" name="Rectangle 2"/>
          <p:cNvSpPr>
            <a:spLocks noGrp="1" noChangeArrowheads="1"/>
          </p:cNvSpPr>
          <p:nvPr>
            <p:ph type="title" idx="4294967295"/>
          </p:nvPr>
        </p:nvSpPr>
        <p:spPr/>
        <p:txBody>
          <a:bodyPr/>
          <a:lstStyle/>
          <a:p>
            <a:r>
              <a:rPr lang="en-US" dirty="0" smtClean="0">
                <a:solidFill>
                  <a:srgbClr val="FF0000"/>
                </a:solidFill>
              </a:rPr>
              <a:t>Semantic Role Labeling (SRL)</a:t>
            </a:r>
          </a:p>
        </p:txBody>
      </p:sp>
      <p:sp>
        <p:nvSpPr>
          <p:cNvPr id="147460" name="Rectangle 3"/>
          <p:cNvSpPr>
            <a:spLocks noGrp="1" noChangeArrowheads="1"/>
          </p:cNvSpPr>
          <p:nvPr>
            <p:ph type="body" idx="4294967295"/>
          </p:nvPr>
        </p:nvSpPr>
        <p:spPr/>
        <p:txBody>
          <a:bodyPr/>
          <a:lstStyle/>
          <a:p>
            <a:pPr algn="ctr">
              <a:buFont typeface="Wingdings" pitchFamily="2" charset="2"/>
              <a:buNone/>
              <a:tabLst>
                <a:tab pos="1770063" algn="l"/>
              </a:tabLst>
            </a:pPr>
            <a:r>
              <a:rPr lang="en-US" sz="1800" b="1" smtClean="0">
                <a:latin typeface="Courier New" pitchFamily="49" charset="0"/>
              </a:rPr>
              <a:t>I </a:t>
            </a:r>
            <a:r>
              <a:rPr lang="en-US" sz="1800" b="1" i="1" smtClean="0">
                <a:latin typeface="Courier New" pitchFamily="49" charset="0"/>
              </a:rPr>
              <a:t>left</a:t>
            </a:r>
            <a:r>
              <a:rPr lang="en-US" sz="1800" b="1" smtClean="0">
                <a:latin typeface="Courier New" pitchFamily="49" charset="0"/>
              </a:rPr>
              <a:t> my pearls to my daughter in my will .</a:t>
            </a:r>
          </a:p>
        </p:txBody>
      </p:sp>
      <p:sp>
        <p:nvSpPr>
          <p:cNvPr id="147461" name="Line 4"/>
          <p:cNvSpPr>
            <a:spLocks noChangeShapeType="1"/>
          </p:cNvSpPr>
          <p:nvPr/>
        </p:nvSpPr>
        <p:spPr bwMode="auto">
          <a:xfrm>
            <a:off x="1524000" y="1905000"/>
            <a:ext cx="228600" cy="0"/>
          </a:xfrm>
          <a:prstGeom prst="line">
            <a:avLst/>
          </a:prstGeom>
          <a:noFill/>
          <a:ln w="76200">
            <a:solidFill>
              <a:schemeClr val="bg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62" name="Line 5"/>
          <p:cNvSpPr>
            <a:spLocks noChangeShapeType="1"/>
          </p:cNvSpPr>
          <p:nvPr/>
        </p:nvSpPr>
        <p:spPr bwMode="auto">
          <a:xfrm>
            <a:off x="2514600" y="2057400"/>
            <a:ext cx="1219200" cy="0"/>
          </a:xfrm>
          <a:prstGeom prst="line">
            <a:avLst/>
          </a:prstGeom>
          <a:noFill/>
          <a:ln w="76200">
            <a:solidFill>
              <a:srgbClr val="008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63" name="Line 6"/>
          <p:cNvSpPr>
            <a:spLocks noChangeShapeType="1"/>
          </p:cNvSpPr>
          <p:nvPr/>
        </p:nvSpPr>
        <p:spPr bwMode="auto">
          <a:xfrm>
            <a:off x="3810000" y="3276600"/>
            <a:ext cx="1981200" cy="0"/>
          </a:xfrm>
          <a:prstGeom prst="line">
            <a:avLst/>
          </a:prstGeom>
          <a:noFill/>
          <a:ln w="76200">
            <a:solidFill>
              <a:schemeClr val="folHlink"/>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64" name="Line 7"/>
          <p:cNvSpPr>
            <a:spLocks noChangeShapeType="1"/>
          </p:cNvSpPr>
          <p:nvPr/>
        </p:nvSpPr>
        <p:spPr bwMode="auto">
          <a:xfrm>
            <a:off x="5943600" y="2362200"/>
            <a:ext cx="1371600" cy="0"/>
          </a:xfrm>
          <a:prstGeom prst="line">
            <a:avLst/>
          </a:prstGeom>
          <a:noFill/>
          <a:ln w="76200">
            <a:solidFill>
              <a:srgbClr val="CC0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65" name="Line 8"/>
          <p:cNvSpPr>
            <a:spLocks noChangeShapeType="1"/>
          </p:cNvSpPr>
          <p:nvPr/>
        </p:nvSpPr>
        <p:spPr bwMode="auto">
          <a:xfrm>
            <a:off x="1524000" y="2057400"/>
            <a:ext cx="228600" cy="0"/>
          </a:xfrm>
          <a:prstGeom prst="line">
            <a:avLst/>
          </a:prstGeom>
          <a:noFill/>
          <a:ln w="76200">
            <a:solidFill>
              <a:srgbClr val="008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66" name="Line 9"/>
          <p:cNvSpPr>
            <a:spLocks noChangeShapeType="1"/>
          </p:cNvSpPr>
          <p:nvPr/>
        </p:nvSpPr>
        <p:spPr bwMode="auto">
          <a:xfrm>
            <a:off x="1524000" y="2209800"/>
            <a:ext cx="228600" cy="0"/>
          </a:xfrm>
          <a:prstGeom prst="line">
            <a:avLst/>
          </a:prstGeom>
          <a:noFill/>
          <a:ln w="76200">
            <a:solidFill>
              <a:schemeClr val="folHlink"/>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67" name="Line 10"/>
          <p:cNvSpPr>
            <a:spLocks noChangeShapeType="1"/>
          </p:cNvSpPr>
          <p:nvPr/>
        </p:nvSpPr>
        <p:spPr bwMode="auto">
          <a:xfrm>
            <a:off x="1524000" y="2362200"/>
            <a:ext cx="228600" cy="0"/>
          </a:xfrm>
          <a:prstGeom prst="line">
            <a:avLst/>
          </a:prstGeom>
          <a:noFill/>
          <a:ln w="76200">
            <a:solidFill>
              <a:srgbClr val="CC0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68" name="Line 11"/>
          <p:cNvSpPr>
            <a:spLocks noChangeShapeType="1"/>
          </p:cNvSpPr>
          <p:nvPr/>
        </p:nvSpPr>
        <p:spPr bwMode="auto">
          <a:xfrm>
            <a:off x="2514600" y="1905000"/>
            <a:ext cx="1219200" cy="0"/>
          </a:xfrm>
          <a:prstGeom prst="line">
            <a:avLst/>
          </a:prstGeom>
          <a:noFill/>
          <a:ln w="76200">
            <a:solidFill>
              <a:schemeClr val="bg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69" name="Line 12"/>
          <p:cNvSpPr>
            <a:spLocks noChangeShapeType="1"/>
          </p:cNvSpPr>
          <p:nvPr/>
        </p:nvSpPr>
        <p:spPr bwMode="auto">
          <a:xfrm>
            <a:off x="2514600" y="2209800"/>
            <a:ext cx="1219200" cy="0"/>
          </a:xfrm>
          <a:prstGeom prst="line">
            <a:avLst/>
          </a:prstGeom>
          <a:noFill/>
          <a:ln w="76200">
            <a:solidFill>
              <a:schemeClr val="folHlink"/>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70" name="Line 13"/>
          <p:cNvSpPr>
            <a:spLocks noChangeShapeType="1"/>
          </p:cNvSpPr>
          <p:nvPr/>
        </p:nvSpPr>
        <p:spPr bwMode="auto">
          <a:xfrm>
            <a:off x="2514600" y="2362200"/>
            <a:ext cx="1219200" cy="0"/>
          </a:xfrm>
          <a:prstGeom prst="line">
            <a:avLst/>
          </a:prstGeom>
          <a:noFill/>
          <a:ln w="76200">
            <a:solidFill>
              <a:srgbClr val="CC0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71" name="Line 16"/>
          <p:cNvSpPr>
            <a:spLocks noChangeShapeType="1"/>
          </p:cNvSpPr>
          <p:nvPr/>
        </p:nvSpPr>
        <p:spPr bwMode="auto">
          <a:xfrm>
            <a:off x="3810000" y="3124200"/>
            <a:ext cx="1981200" cy="0"/>
          </a:xfrm>
          <a:prstGeom prst="line">
            <a:avLst/>
          </a:prstGeom>
          <a:noFill/>
          <a:ln w="76200">
            <a:solidFill>
              <a:srgbClr val="008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72" name="Line 17"/>
          <p:cNvSpPr>
            <a:spLocks noChangeShapeType="1"/>
          </p:cNvSpPr>
          <p:nvPr/>
        </p:nvSpPr>
        <p:spPr bwMode="auto">
          <a:xfrm>
            <a:off x="3810000" y="2971800"/>
            <a:ext cx="1981200" cy="0"/>
          </a:xfrm>
          <a:prstGeom prst="line">
            <a:avLst/>
          </a:prstGeom>
          <a:noFill/>
          <a:ln w="76200">
            <a:solidFill>
              <a:schemeClr val="bg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73" name="Line 18"/>
          <p:cNvSpPr>
            <a:spLocks noChangeShapeType="1"/>
          </p:cNvSpPr>
          <p:nvPr/>
        </p:nvSpPr>
        <p:spPr bwMode="auto">
          <a:xfrm>
            <a:off x="3810000" y="3429000"/>
            <a:ext cx="1981200" cy="0"/>
          </a:xfrm>
          <a:prstGeom prst="line">
            <a:avLst/>
          </a:prstGeom>
          <a:noFill/>
          <a:ln w="76200">
            <a:solidFill>
              <a:srgbClr val="CC0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74" name="Line 20"/>
          <p:cNvSpPr>
            <a:spLocks noChangeShapeType="1"/>
          </p:cNvSpPr>
          <p:nvPr/>
        </p:nvSpPr>
        <p:spPr bwMode="auto">
          <a:xfrm>
            <a:off x="5943600" y="2057400"/>
            <a:ext cx="1371600" cy="0"/>
          </a:xfrm>
          <a:prstGeom prst="line">
            <a:avLst/>
          </a:prstGeom>
          <a:noFill/>
          <a:ln w="76200">
            <a:solidFill>
              <a:srgbClr val="008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75" name="Line 21"/>
          <p:cNvSpPr>
            <a:spLocks noChangeShapeType="1"/>
          </p:cNvSpPr>
          <p:nvPr/>
        </p:nvSpPr>
        <p:spPr bwMode="auto">
          <a:xfrm>
            <a:off x="5943600" y="1905000"/>
            <a:ext cx="1371600" cy="0"/>
          </a:xfrm>
          <a:prstGeom prst="line">
            <a:avLst/>
          </a:prstGeom>
          <a:noFill/>
          <a:ln w="76200">
            <a:solidFill>
              <a:schemeClr val="bg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76" name="Line 22"/>
          <p:cNvSpPr>
            <a:spLocks noChangeShapeType="1"/>
          </p:cNvSpPr>
          <p:nvPr/>
        </p:nvSpPr>
        <p:spPr bwMode="auto">
          <a:xfrm>
            <a:off x="5943600" y="2209800"/>
            <a:ext cx="1371600" cy="0"/>
          </a:xfrm>
          <a:prstGeom prst="line">
            <a:avLst/>
          </a:prstGeom>
          <a:noFill/>
          <a:ln w="76200">
            <a:solidFill>
              <a:schemeClr val="folHlink"/>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77" name="Line 23"/>
          <p:cNvSpPr>
            <a:spLocks noChangeShapeType="1"/>
          </p:cNvSpPr>
          <p:nvPr/>
        </p:nvSpPr>
        <p:spPr bwMode="auto">
          <a:xfrm>
            <a:off x="3810000" y="5410200"/>
            <a:ext cx="3505200" cy="0"/>
          </a:xfrm>
          <a:prstGeom prst="line">
            <a:avLst/>
          </a:prstGeom>
          <a:noFill/>
          <a:ln w="76200">
            <a:solidFill>
              <a:schemeClr val="folHlink"/>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78" name="Line 24"/>
          <p:cNvSpPr>
            <a:spLocks noChangeShapeType="1"/>
          </p:cNvSpPr>
          <p:nvPr/>
        </p:nvSpPr>
        <p:spPr bwMode="auto">
          <a:xfrm>
            <a:off x="3810000" y="5257800"/>
            <a:ext cx="3505200" cy="0"/>
          </a:xfrm>
          <a:prstGeom prst="line">
            <a:avLst/>
          </a:prstGeom>
          <a:noFill/>
          <a:ln w="76200">
            <a:solidFill>
              <a:srgbClr val="008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79" name="Line 25"/>
          <p:cNvSpPr>
            <a:spLocks noChangeShapeType="1"/>
          </p:cNvSpPr>
          <p:nvPr/>
        </p:nvSpPr>
        <p:spPr bwMode="auto">
          <a:xfrm>
            <a:off x="3810000" y="5105400"/>
            <a:ext cx="3505200" cy="0"/>
          </a:xfrm>
          <a:prstGeom prst="line">
            <a:avLst/>
          </a:prstGeom>
          <a:noFill/>
          <a:ln w="76200">
            <a:solidFill>
              <a:schemeClr val="bg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80" name="Line 26"/>
          <p:cNvSpPr>
            <a:spLocks noChangeShapeType="1"/>
          </p:cNvSpPr>
          <p:nvPr/>
        </p:nvSpPr>
        <p:spPr bwMode="auto">
          <a:xfrm>
            <a:off x="3810000" y="5562600"/>
            <a:ext cx="3505200" cy="0"/>
          </a:xfrm>
          <a:prstGeom prst="line">
            <a:avLst/>
          </a:prstGeom>
          <a:noFill/>
          <a:ln w="76200">
            <a:solidFill>
              <a:srgbClr val="CC0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graphicFrame>
        <p:nvGraphicFramePr>
          <p:cNvPr id="239754" name="Group 138"/>
          <p:cNvGraphicFramePr>
            <a:graphicFrameLocks noGrp="1"/>
          </p:cNvGraphicFramePr>
          <p:nvPr>
            <p:ph sz="half" idx="4294967295"/>
          </p:nvPr>
        </p:nvGraphicFramePr>
        <p:xfrm>
          <a:off x="685800" y="1828800"/>
          <a:ext cx="685800" cy="1981200"/>
        </p:xfrm>
        <a:graphic>
          <a:graphicData uri="http://schemas.openxmlformats.org/drawingml/2006/table">
            <a:tbl>
              <a:tblPr/>
              <a:tblGrid>
                <a:gridCol w="685800"/>
              </a:tblGrid>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bg1"/>
                          </a:solidFill>
                          <a:effectLst/>
                          <a:latin typeface="Arial" charset="0"/>
                        </a:rPr>
                        <a:t>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bg2"/>
                    </a:solid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008000"/>
                          </a:solidFill>
                          <a:effectLst/>
                          <a:latin typeface="Arial" charset="0"/>
                        </a:rPr>
                        <a:t>0.15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folHlink"/>
                          </a:solidFill>
                          <a:effectLst/>
                          <a:latin typeface="Arial" charset="0"/>
                        </a:rPr>
                        <a:t>0.15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CC0000"/>
                          </a:solidFill>
                          <a:effectLst/>
                          <a:latin typeface="Arial" charset="0"/>
                        </a:rPr>
                        <a:t>0.1</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808080"/>
                          </a:solidFill>
                          <a:effectLst/>
                          <a:latin typeface="Arial" charset="0"/>
                        </a:rPr>
                        <a:t>0.1</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noFill/>
                  </a:tcPr>
                </a:tc>
              </a:tr>
            </a:tbl>
          </a:graphicData>
        </a:graphic>
      </p:graphicFrame>
      <p:sp>
        <p:nvSpPr>
          <p:cNvPr id="147495" name="Line 43"/>
          <p:cNvSpPr>
            <a:spLocks noChangeShapeType="1"/>
          </p:cNvSpPr>
          <p:nvPr/>
        </p:nvSpPr>
        <p:spPr bwMode="auto">
          <a:xfrm>
            <a:off x="1524000" y="2514600"/>
            <a:ext cx="228600" cy="0"/>
          </a:xfrm>
          <a:prstGeom prst="line">
            <a:avLst/>
          </a:prstGeom>
          <a:noFill/>
          <a:ln w="76200">
            <a:solidFill>
              <a:srgbClr val="B2B2B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96" name="Line 44"/>
          <p:cNvSpPr>
            <a:spLocks noChangeShapeType="1"/>
          </p:cNvSpPr>
          <p:nvPr/>
        </p:nvSpPr>
        <p:spPr bwMode="auto">
          <a:xfrm>
            <a:off x="2514600" y="2514600"/>
            <a:ext cx="1219200" cy="0"/>
          </a:xfrm>
          <a:prstGeom prst="line">
            <a:avLst/>
          </a:prstGeom>
          <a:noFill/>
          <a:ln w="76200">
            <a:solidFill>
              <a:srgbClr val="B2B2B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97" name="Line 45"/>
          <p:cNvSpPr>
            <a:spLocks noChangeShapeType="1"/>
          </p:cNvSpPr>
          <p:nvPr/>
        </p:nvSpPr>
        <p:spPr bwMode="auto">
          <a:xfrm>
            <a:off x="3810000" y="3581400"/>
            <a:ext cx="1981200" cy="0"/>
          </a:xfrm>
          <a:prstGeom prst="line">
            <a:avLst/>
          </a:prstGeom>
          <a:noFill/>
          <a:ln w="76200">
            <a:solidFill>
              <a:srgbClr val="B2B2B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98" name="Line 46"/>
          <p:cNvSpPr>
            <a:spLocks noChangeShapeType="1"/>
          </p:cNvSpPr>
          <p:nvPr/>
        </p:nvSpPr>
        <p:spPr bwMode="auto">
          <a:xfrm>
            <a:off x="5943600" y="2514600"/>
            <a:ext cx="1371600" cy="0"/>
          </a:xfrm>
          <a:prstGeom prst="line">
            <a:avLst/>
          </a:prstGeom>
          <a:noFill/>
          <a:ln w="76200">
            <a:solidFill>
              <a:srgbClr val="B2B2B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7499" name="Line 47"/>
          <p:cNvSpPr>
            <a:spLocks noChangeShapeType="1"/>
          </p:cNvSpPr>
          <p:nvPr/>
        </p:nvSpPr>
        <p:spPr bwMode="auto">
          <a:xfrm>
            <a:off x="3810000" y="5715000"/>
            <a:ext cx="3505200" cy="0"/>
          </a:xfrm>
          <a:prstGeom prst="line">
            <a:avLst/>
          </a:prstGeom>
          <a:noFill/>
          <a:ln w="76200">
            <a:solidFill>
              <a:srgbClr val="B2B2B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graphicFrame>
        <p:nvGraphicFramePr>
          <p:cNvPr id="239760" name="Group 144"/>
          <p:cNvGraphicFramePr>
            <a:graphicFrameLocks noGrp="1"/>
          </p:cNvGraphicFramePr>
          <p:nvPr/>
        </p:nvGraphicFramePr>
        <p:xfrm>
          <a:off x="2209800" y="2667000"/>
          <a:ext cx="685800" cy="1981200"/>
        </p:xfrm>
        <a:graphic>
          <a:graphicData uri="http://schemas.openxmlformats.org/drawingml/2006/table">
            <a:tbl>
              <a:tblPr/>
              <a:tblGrid>
                <a:gridCol w="685800"/>
              </a:tblGrid>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0.15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bg1"/>
                          </a:solidFill>
                          <a:effectLst/>
                          <a:latin typeface="Arial" charset="0"/>
                        </a:rPr>
                        <a:t>0.6</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rgbClr val="008000"/>
                    </a:solid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folHlink"/>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CC0000"/>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808080"/>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noFill/>
                  </a:tcPr>
                </a:tc>
              </a:tr>
            </a:tbl>
          </a:graphicData>
        </a:graphic>
      </p:graphicFrame>
      <p:graphicFrame>
        <p:nvGraphicFramePr>
          <p:cNvPr id="239757" name="Group 141"/>
          <p:cNvGraphicFramePr>
            <a:graphicFrameLocks noGrp="1"/>
          </p:cNvGraphicFramePr>
          <p:nvPr/>
        </p:nvGraphicFramePr>
        <p:xfrm>
          <a:off x="7467600" y="1828800"/>
          <a:ext cx="685800" cy="1981200"/>
        </p:xfrm>
        <a:graphic>
          <a:graphicData uri="http://schemas.openxmlformats.org/drawingml/2006/table">
            <a:tbl>
              <a:tblPr/>
              <a:tblGrid>
                <a:gridCol w="685800"/>
              </a:tblGrid>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008000"/>
                          </a:solidFill>
                          <a:effectLst/>
                          <a:latin typeface="Arial" charset="0"/>
                        </a:rPr>
                        <a:t>0.1</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folHlink"/>
                          </a:solidFill>
                          <a:effectLst/>
                          <a:latin typeface="Arial" charset="0"/>
                        </a:rPr>
                        <a:t>0.2</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bg1"/>
                          </a:solidFill>
                          <a:effectLst/>
                          <a:latin typeface="Arial" charset="0"/>
                        </a:rPr>
                        <a:t>0.6</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rgbClr val="CC0000"/>
                    </a:solid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808080"/>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noFill/>
                  </a:tcPr>
                </a:tc>
              </a:tr>
            </a:tbl>
          </a:graphicData>
        </a:graphic>
      </p:graphicFrame>
      <p:graphicFrame>
        <p:nvGraphicFramePr>
          <p:cNvPr id="239756" name="Group 140"/>
          <p:cNvGraphicFramePr>
            <a:graphicFrameLocks noGrp="1"/>
          </p:cNvGraphicFramePr>
          <p:nvPr/>
        </p:nvGraphicFramePr>
        <p:xfrm>
          <a:off x="5867400" y="2819400"/>
          <a:ext cx="685800" cy="1981200"/>
        </p:xfrm>
        <a:graphic>
          <a:graphicData uri="http://schemas.openxmlformats.org/drawingml/2006/table">
            <a:tbl>
              <a:tblPr/>
              <a:tblGrid>
                <a:gridCol w="685800"/>
              </a:tblGrid>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008000"/>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bg1"/>
                          </a:solidFill>
                          <a:effectLst/>
                          <a:latin typeface="Arial" charset="0"/>
                        </a:rPr>
                        <a:t>0.7</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folHlink"/>
                    </a:solid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CC0000"/>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808080"/>
                          </a:solidFill>
                          <a:effectLst/>
                          <a:latin typeface="Arial" charset="0"/>
                        </a:rPr>
                        <a:t>0.15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noFill/>
                  </a:tcPr>
                </a:tc>
              </a:tr>
            </a:tbl>
          </a:graphicData>
        </a:graphic>
      </p:graphicFrame>
      <p:graphicFrame>
        <p:nvGraphicFramePr>
          <p:cNvPr id="239759" name="Group 143"/>
          <p:cNvGraphicFramePr>
            <a:graphicFrameLocks noGrp="1"/>
          </p:cNvGraphicFramePr>
          <p:nvPr/>
        </p:nvGraphicFramePr>
        <p:xfrm>
          <a:off x="7467600" y="4114800"/>
          <a:ext cx="685800" cy="1981200"/>
        </p:xfrm>
        <a:graphic>
          <a:graphicData uri="http://schemas.openxmlformats.org/drawingml/2006/table">
            <a:tbl>
              <a:tblPr/>
              <a:tblGrid>
                <a:gridCol w="685800"/>
              </a:tblGrid>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bg1"/>
                          </a:solidFill>
                          <a:effectLst/>
                          <a:latin typeface="Arial" charset="0"/>
                        </a:rPr>
                        <a:t>0.3</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bg2"/>
                    </a:solid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008000"/>
                          </a:solidFill>
                          <a:effectLst/>
                          <a:latin typeface="Arial" charset="0"/>
                        </a:rPr>
                        <a:t>0.2</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folHlink"/>
                          </a:solidFill>
                          <a:effectLst/>
                          <a:latin typeface="Arial" charset="0"/>
                        </a:rPr>
                        <a:t>0.2</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CC0000"/>
                          </a:solidFill>
                          <a:effectLst/>
                          <a:latin typeface="Arial" charset="0"/>
                        </a:rPr>
                        <a:t>0.1</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808080"/>
                          </a:solidFill>
                          <a:effectLst/>
                          <a:latin typeface="Arial" charset="0"/>
                        </a:rPr>
                        <a:t>0.2</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noFill/>
                  </a:tcPr>
                </a:tc>
              </a:tr>
            </a:tbl>
          </a:graphicData>
        </a:graphic>
      </p:graphicFrame>
      <p:sp>
        <p:nvSpPr>
          <p:cNvPr id="239761" name="Line 145"/>
          <p:cNvSpPr>
            <a:spLocks noChangeShapeType="1"/>
          </p:cNvSpPr>
          <p:nvPr/>
        </p:nvSpPr>
        <p:spPr bwMode="auto">
          <a:xfrm>
            <a:off x="1524000" y="6172200"/>
            <a:ext cx="228600" cy="0"/>
          </a:xfrm>
          <a:prstGeom prst="line">
            <a:avLst/>
          </a:prstGeom>
          <a:noFill/>
          <a:ln w="76200">
            <a:solidFill>
              <a:schemeClr val="bg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239762" name="Line 146"/>
          <p:cNvSpPr>
            <a:spLocks noChangeShapeType="1"/>
          </p:cNvSpPr>
          <p:nvPr/>
        </p:nvSpPr>
        <p:spPr bwMode="auto">
          <a:xfrm>
            <a:off x="2514600" y="6172200"/>
            <a:ext cx="1219200" cy="0"/>
          </a:xfrm>
          <a:prstGeom prst="line">
            <a:avLst/>
          </a:prstGeom>
          <a:noFill/>
          <a:ln w="76200">
            <a:solidFill>
              <a:srgbClr val="008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239763" name="Line 147"/>
          <p:cNvSpPr>
            <a:spLocks noChangeShapeType="1"/>
          </p:cNvSpPr>
          <p:nvPr/>
        </p:nvSpPr>
        <p:spPr bwMode="auto">
          <a:xfrm>
            <a:off x="3810000" y="6172200"/>
            <a:ext cx="1981200" cy="0"/>
          </a:xfrm>
          <a:prstGeom prst="line">
            <a:avLst/>
          </a:prstGeom>
          <a:noFill/>
          <a:ln w="76200">
            <a:solidFill>
              <a:schemeClr val="folHlink"/>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239764" name="Line 148"/>
          <p:cNvSpPr>
            <a:spLocks noChangeShapeType="1"/>
          </p:cNvSpPr>
          <p:nvPr/>
        </p:nvSpPr>
        <p:spPr bwMode="auto">
          <a:xfrm>
            <a:off x="5943600" y="6172200"/>
            <a:ext cx="1371600" cy="0"/>
          </a:xfrm>
          <a:prstGeom prst="line">
            <a:avLst/>
          </a:prstGeom>
          <a:noFill/>
          <a:ln w="76200">
            <a:solidFill>
              <a:srgbClr val="CC0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239765" name="Line 149"/>
          <p:cNvSpPr>
            <a:spLocks noChangeShapeType="1"/>
          </p:cNvSpPr>
          <p:nvPr/>
        </p:nvSpPr>
        <p:spPr bwMode="auto">
          <a:xfrm>
            <a:off x="3810000" y="6324600"/>
            <a:ext cx="3505200" cy="0"/>
          </a:xfrm>
          <a:prstGeom prst="line">
            <a:avLst/>
          </a:prstGeom>
          <a:noFill/>
          <a:ln w="76200">
            <a:solidFill>
              <a:schemeClr val="bg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40" name="Slide Number Placeholder 87"/>
          <p:cNvSpPr>
            <a:spLocks noGrp="1"/>
          </p:cNvSpPr>
          <p:nvPr>
            <p:ph type="sldNum" sz="quarter" idx="10"/>
          </p:nvPr>
        </p:nvSpPr>
        <p:spPr>
          <a:xfrm>
            <a:off x="7543800" y="6553200"/>
            <a:ext cx="914400" cy="228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dirty="0" smtClean="0">
                <a:cs typeface="Arial Unicode MS" pitchFamily="34" charset="-128"/>
              </a:rPr>
              <a:t>2:</a:t>
            </a:r>
            <a:fld id="{DF669FBA-3DF0-436D-815C-206F5F272D6A}" type="slidenum">
              <a:rPr lang="en-US" altLang="zh-TW" smtClean="0">
                <a:cs typeface="Arial Unicode MS" pitchFamily="34" charset="-128"/>
              </a:rPr>
              <a:pPr eaLnBrk="1" hangingPunct="1"/>
              <a:t>15</a:t>
            </a:fld>
            <a:endParaRPr lang="en-US" altLang="zh-TW" dirty="0" smtClean="0">
              <a:cs typeface="Arial Unicode MS" pitchFamily="34" charset="-128"/>
            </a:endParaRPr>
          </a:p>
        </p:txBody>
      </p:sp>
    </p:spTree>
    <p:extLst>
      <p:ext uri="{BB962C8B-B14F-4D97-AF65-F5344CB8AC3E}">
        <p14:creationId xmlns:p14="http://schemas.microsoft.com/office/powerpoint/2010/main" val="42376605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39761"/>
                                        </p:tgtEl>
                                        <p:attrNameLst>
                                          <p:attrName>style.visibility</p:attrName>
                                        </p:attrNameLst>
                                      </p:cBhvr>
                                      <p:to>
                                        <p:strVal val="visible"/>
                                      </p:to>
                                    </p:set>
                                    <p:anim calcmode="lin" valueType="num">
                                      <p:cBhvr>
                                        <p:cTn id="7" dur="500" fill="hold"/>
                                        <p:tgtEl>
                                          <p:spTgt spid="239761"/>
                                        </p:tgtEl>
                                        <p:attrNameLst>
                                          <p:attrName>ppt_w</p:attrName>
                                        </p:attrNameLst>
                                      </p:cBhvr>
                                      <p:tavLst>
                                        <p:tav tm="0">
                                          <p:val>
                                            <p:fltVal val="0"/>
                                          </p:val>
                                        </p:tav>
                                        <p:tav tm="100000">
                                          <p:val>
                                            <p:strVal val="#ppt_w"/>
                                          </p:val>
                                        </p:tav>
                                      </p:tavLst>
                                    </p:anim>
                                    <p:anim calcmode="lin" valueType="num">
                                      <p:cBhvr>
                                        <p:cTn id="8" dur="500" fill="hold"/>
                                        <p:tgtEl>
                                          <p:spTgt spid="239761"/>
                                        </p:tgtEl>
                                        <p:attrNameLst>
                                          <p:attrName>ppt_h</p:attrName>
                                        </p:attrNameLst>
                                      </p:cBhvr>
                                      <p:tavLst>
                                        <p:tav tm="0">
                                          <p:val>
                                            <p:fltVal val="0"/>
                                          </p:val>
                                        </p:tav>
                                        <p:tav tm="100000">
                                          <p:val>
                                            <p:strVal val="#ppt_h"/>
                                          </p:val>
                                        </p:tav>
                                      </p:tavLst>
                                    </p:anim>
                                    <p:animEffect transition="in" filter="fade">
                                      <p:cBhvr>
                                        <p:cTn id="9" dur="500"/>
                                        <p:tgtEl>
                                          <p:spTgt spid="239761"/>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239762"/>
                                        </p:tgtEl>
                                        <p:attrNameLst>
                                          <p:attrName>style.visibility</p:attrName>
                                        </p:attrNameLst>
                                      </p:cBhvr>
                                      <p:to>
                                        <p:strVal val="visible"/>
                                      </p:to>
                                    </p:set>
                                    <p:anim calcmode="lin" valueType="num">
                                      <p:cBhvr>
                                        <p:cTn id="12" dur="500" fill="hold"/>
                                        <p:tgtEl>
                                          <p:spTgt spid="239762"/>
                                        </p:tgtEl>
                                        <p:attrNameLst>
                                          <p:attrName>ppt_w</p:attrName>
                                        </p:attrNameLst>
                                      </p:cBhvr>
                                      <p:tavLst>
                                        <p:tav tm="0">
                                          <p:val>
                                            <p:fltVal val="0"/>
                                          </p:val>
                                        </p:tav>
                                        <p:tav tm="100000">
                                          <p:val>
                                            <p:strVal val="#ppt_w"/>
                                          </p:val>
                                        </p:tav>
                                      </p:tavLst>
                                    </p:anim>
                                    <p:anim calcmode="lin" valueType="num">
                                      <p:cBhvr>
                                        <p:cTn id="13" dur="500" fill="hold"/>
                                        <p:tgtEl>
                                          <p:spTgt spid="239762"/>
                                        </p:tgtEl>
                                        <p:attrNameLst>
                                          <p:attrName>ppt_h</p:attrName>
                                        </p:attrNameLst>
                                      </p:cBhvr>
                                      <p:tavLst>
                                        <p:tav tm="0">
                                          <p:val>
                                            <p:fltVal val="0"/>
                                          </p:val>
                                        </p:tav>
                                        <p:tav tm="100000">
                                          <p:val>
                                            <p:strVal val="#ppt_h"/>
                                          </p:val>
                                        </p:tav>
                                      </p:tavLst>
                                    </p:anim>
                                    <p:animEffect transition="in" filter="fade">
                                      <p:cBhvr>
                                        <p:cTn id="14" dur="500"/>
                                        <p:tgtEl>
                                          <p:spTgt spid="239762"/>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239763"/>
                                        </p:tgtEl>
                                        <p:attrNameLst>
                                          <p:attrName>style.visibility</p:attrName>
                                        </p:attrNameLst>
                                      </p:cBhvr>
                                      <p:to>
                                        <p:strVal val="visible"/>
                                      </p:to>
                                    </p:set>
                                    <p:anim calcmode="lin" valueType="num">
                                      <p:cBhvr>
                                        <p:cTn id="17" dur="500" fill="hold"/>
                                        <p:tgtEl>
                                          <p:spTgt spid="239763"/>
                                        </p:tgtEl>
                                        <p:attrNameLst>
                                          <p:attrName>ppt_w</p:attrName>
                                        </p:attrNameLst>
                                      </p:cBhvr>
                                      <p:tavLst>
                                        <p:tav tm="0">
                                          <p:val>
                                            <p:fltVal val="0"/>
                                          </p:val>
                                        </p:tav>
                                        <p:tav tm="100000">
                                          <p:val>
                                            <p:strVal val="#ppt_w"/>
                                          </p:val>
                                        </p:tav>
                                      </p:tavLst>
                                    </p:anim>
                                    <p:anim calcmode="lin" valueType="num">
                                      <p:cBhvr>
                                        <p:cTn id="18" dur="500" fill="hold"/>
                                        <p:tgtEl>
                                          <p:spTgt spid="239763"/>
                                        </p:tgtEl>
                                        <p:attrNameLst>
                                          <p:attrName>ppt_h</p:attrName>
                                        </p:attrNameLst>
                                      </p:cBhvr>
                                      <p:tavLst>
                                        <p:tav tm="0">
                                          <p:val>
                                            <p:fltVal val="0"/>
                                          </p:val>
                                        </p:tav>
                                        <p:tav tm="100000">
                                          <p:val>
                                            <p:strVal val="#ppt_h"/>
                                          </p:val>
                                        </p:tav>
                                      </p:tavLst>
                                    </p:anim>
                                    <p:animEffect transition="in" filter="fade">
                                      <p:cBhvr>
                                        <p:cTn id="19" dur="500"/>
                                        <p:tgtEl>
                                          <p:spTgt spid="239763"/>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239764"/>
                                        </p:tgtEl>
                                        <p:attrNameLst>
                                          <p:attrName>style.visibility</p:attrName>
                                        </p:attrNameLst>
                                      </p:cBhvr>
                                      <p:to>
                                        <p:strVal val="visible"/>
                                      </p:to>
                                    </p:set>
                                    <p:anim calcmode="lin" valueType="num">
                                      <p:cBhvr>
                                        <p:cTn id="22" dur="500" fill="hold"/>
                                        <p:tgtEl>
                                          <p:spTgt spid="239764"/>
                                        </p:tgtEl>
                                        <p:attrNameLst>
                                          <p:attrName>ppt_w</p:attrName>
                                        </p:attrNameLst>
                                      </p:cBhvr>
                                      <p:tavLst>
                                        <p:tav tm="0">
                                          <p:val>
                                            <p:fltVal val="0"/>
                                          </p:val>
                                        </p:tav>
                                        <p:tav tm="100000">
                                          <p:val>
                                            <p:strVal val="#ppt_w"/>
                                          </p:val>
                                        </p:tav>
                                      </p:tavLst>
                                    </p:anim>
                                    <p:anim calcmode="lin" valueType="num">
                                      <p:cBhvr>
                                        <p:cTn id="23" dur="500" fill="hold"/>
                                        <p:tgtEl>
                                          <p:spTgt spid="239764"/>
                                        </p:tgtEl>
                                        <p:attrNameLst>
                                          <p:attrName>ppt_h</p:attrName>
                                        </p:attrNameLst>
                                      </p:cBhvr>
                                      <p:tavLst>
                                        <p:tav tm="0">
                                          <p:val>
                                            <p:fltVal val="0"/>
                                          </p:val>
                                        </p:tav>
                                        <p:tav tm="100000">
                                          <p:val>
                                            <p:strVal val="#ppt_h"/>
                                          </p:val>
                                        </p:tav>
                                      </p:tavLst>
                                    </p:anim>
                                    <p:animEffect transition="in" filter="fade">
                                      <p:cBhvr>
                                        <p:cTn id="24" dur="500"/>
                                        <p:tgtEl>
                                          <p:spTgt spid="239764"/>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239765"/>
                                        </p:tgtEl>
                                        <p:attrNameLst>
                                          <p:attrName>style.visibility</p:attrName>
                                        </p:attrNameLst>
                                      </p:cBhvr>
                                      <p:to>
                                        <p:strVal val="visible"/>
                                      </p:to>
                                    </p:set>
                                    <p:anim calcmode="lin" valueType="num">
                                      <p:cBhvr>
                                        <p:cTn id="27" dur="500" fill="hold"/>
                                        <p:tgtEl>
                                          <p:spTgt spid="239765"/>
                                        </p:tgtEl>
                                        <p:attrNameLst>
                                          <p:attrName>ppt_w</p:attrName>
                                        </p:attrNameLst>
                                      </p:cBhvr>
                                      <p:tavLst>
                                        <p:tav tm="0">
                                          <p:val>
                                            <p:fltVal val="0"/>
                                          </p:val>
                                        </p:tav>
                                        <p:tav tm="100000">
                                          <p:val>
                                            <p:strVal val="#ppt_w"/>
                                          </p:val>
                                        </p:tav>
                                      </p:tavLst>
                                    </p:anim>
                                    <p:anim calcmode="lin" valueType="num">
                                      <p:cBhvr>
                                        <p:cTn id="28" dur="500" fill="hold"/>
                                        <p:tgtEl>
                                          <p:spTgt spid="239765"/>
                                        </p:tgtEl>
                                        <p:attrNameLst>
                                          <p:attrName>ppt_h</p:attrName>
                                        </p:attrNameLst>
                                      </p:cBhvr>
                                      <p:tavLst>
                                        <p:tav tm="0">
                                          <p:val>
                                            <p:fltVal val="0"/>
                                          </p:val>
                                        </p:tav>
                                        <p:tav tm="100000">
                                          <p:val>
                                            <p:strVal val="#ppt_h"/>
                                          </p:val>
                                        </p:tav>
                                      </p:tavLst>
                                    </p:anim>
                                    <p:animEffect transition="in" filter="fade">
                                      <p:cBhvr>
                                        <p:cTn id="29" dur="500"/>
                                        <p:tgtEl>
                                          <p:spTgt spid="2397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761" grpId="0" animBg="1"/>
      <p:bldP spid="239762" grpId="0" animBg="1"/>
      <p:bldP spid="239763" grpId="0" animBg="1"/>
      <p:bldP spid="239764" grpId="0" animBg="1"/>
      <p:bldP spid="23976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7" name="Rectangle 2"/>
          <p:cNvSpPr>
            <a:spLocks noGrp="1" noChangeArrowheads="1"/>
          </p:cNvSpPr>
          <p:nvPr>
            <p:ph type="title" idx="4294967295"/>
          </p:nvPr>
        </p:nvSpPr>
        <p:spPr/>
        <p:txBody>
          <a:bodyPr/>
          <a:lstStyle/>
          <a:p>
            <a:r>
              <a:rPr lang="en-US" dirty="0" smtClean="0">
                <a:solidFill>
                  <a:srgbClr val="FF0000"/>
                </a:solidFill>
              </a:rPr>
              <a:t>Semantic Role Labeling (SRL)</a:t>
            </a:r>
          </a:p>
        </p:txBody>
      </p:sp>
      <p:sp>
        <p:nvSpPr>
          <p:cNvPr id="149508" name="Rectangle 3"/>
          <p:cNvSpPr>
            <a:spLocks noGrp="1" noChangeArrowheads="1"/>
          </p:cNvSpPr>
          <p:nvPr>
            <p:ph type="body" idx="4294967295"/>
          </p:nvPr>
        </p:nvSpPr>
        <p:spPr/>
        <p:txBody>
          <a:bodyPr/>
          <a:lstStyle/>
          <a:p>
            <a:pPr algn="ctr">
              <a:buFont typeface="Wingdings" pitchFamily="2" charset="2"/>
              <a:buNone/>
              <a:tabLst>
                <a:tab pos="1770063" algn="l"/>
              </a:tabLst>
            </a:pPr>
            <a:r>
              <a:rPr lang="en-US" sz="1800" b="1" smtClean="0">
                <a:latin typeface="Courier New" pitchFamily="49" charset="0"/>
              </a:rPr>
              <a:t>I </a:t>
            </a:r>
            <a:r>
              <a:rPr lang="en-US" sz="1800" b="1" i="1" smtClean="0">
                <a:latin typeface="Courier New" pitchFamily="49" charset="0"/>
              </a:rPr>
              <a:t>left</a:t>
            </a:r>
            <a:r>
              <a:rPr lang="en-US" sz="1800" b="1" smtClean="0">
                <a:latin typeface="Courier New" pitchFamily="49" charset="0"/>
              </a:rPr>
              <a:t> my pearls to my daughter in my will .</a:t>
            </a:r>
          </a:p>
        </p:txBody>
      </p:sp>
      <p:sp>
        <p:nvSpPr>
          <p:cNvPr id="149509" name="Line 4"/>
          <p:cNvSpPr>
            <a:spLocks noChangeShapeType="1"/>
          </p:cNvSpPr>
          <p:nvPr/>
        </p:nvSpPr>
        <p:spPr bwMode="auto">
          <a:xfrm>
            <a:off x="1524000" y="1905000"/>
            <a:ext cx="228600" cy="0"/>
          </a:xfrm>
          <a:prstGeom prst="line">
            <a:avLst/>
          </a:prstGeom>
          <a:noFill/>
          <a:ln w="76200">
            <a:solidFill>
              <a:schemeClr val="bg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10" name="Line 5"/>
          <p:cNvSpPr>
            <a:spLocks noChangeShapeType="1"/>
          </p:cNvSpPr>
          <p:nvPr/>
        </p:nvSpPr>
        <p:spPr bwMode="auto">
          <a:xfrm>
            <a:off x="2514600" y="2057400"/>
            <a:ext cx="1219200" cy="0"/>
          </a:xfrm>
          <a:prstGeom prst="line">
            <a:avLst/>
          </a:prstGeom>
          <a:noFill/>
          <a:ln w="76200">
            <a:solidFill>
              <a:srgbClr val="008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11" name="Line 6"/>
          <p:cNvSpPr>
            <a:spLocks noChangeShapeType="1"/>
          </p:cNvSpPr>
          <p:nvPr/>
        </p:nvSpPr>
        <p:spPr bwMode="auto">
          <a:xfrm>
            <a:off x="3810000" y="3276600"/>
            <a:ext cx="1981200" cy="0"/>
          </a:xfrm>
          <a:prstGeom prst="line">
            <a:avLst/>
          </a:prstGeom>
          <a:noFill/>
          <a:ln w="76200">
            <a:solidFill>
              <a:schemeClr val="folHlink"/>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12" name="Line 7"/>
          <p:cNvSpPr>
            <a:spLocks noChangeShapeType="1"/>
          </p:cNvSpPr>
          <p:nvPr/>
        </p:nvSpPr>
        <p:spPr bwMode="auto">
          <a:xfrm>
            <a:off x="5943600" y="2362200"/>
            <a:ext cx="1371600" cy="0"/>
          </a:xfrm>
          <a:prstGeom prst="line">
            <a:avLst/>
          </a:prstGeom>
          <a:noFill/>
          <a:ln w="76200">
            <a:solidFill>
              <a:srgbClr val="CC0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13" name="Line 8"/>
          <p:cNvSpPr>
            <a:spLocks noChangeShapeType="1"/>
          </p:cNvSpPr>
          <p:nvPr/>
        </p:nvSpPr>
        <p:spPr bwMode="auto">
          <a:xfrm>
            <a:off x="1524000" y="2057400"/>
            <a:ext cx="228600" cy="0"/>
          </a:xfrm>
          <a:prstGeom prst="line">
            <a:avLst/>
          </a:prstGeom>
          <a:noFill/>
          <a:ln w="76200">
            <a:solidFill>
              <a:srgbClr val="008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14" name="Line 9"/>
          <p:cNvSpPr>
            <a:spLocks noChangeShapeType="1"/>
          </p:cNvSpPr>
          <p:nvPr/>
        </p:nvSpPr>
        <p:spPr bwMode="auto">
          <a:xfrm>
            <a:off x="1524000" y="2209800"/>
            <a:ext cx="228600" cy="0"/>
          </a:xfrm>
          <a:prstGeom prst="line">
            <a:avLst/>
          </a:prstGeom>
          <a:noFill/>
          <a:ln w="76200">
            <a:solidFill>
              <a:schemeClr val="folHlink"/>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15" name="Line 10"/>
          <p:cNvSpPr>
            <a:spLocks noChangeShapeType="1"/>
          </p:cNvSpPr>
          <p:nvPr/>
        </p:nvSpPr>
        <p:spPr bwMode="auto">
          <a:xfrm>
            <a:off x="1524000" y="2362200"/>
            <a:ext cx="228600" cy="0"/>
          </a:xfrm>
          <a:prstGeom prst="line">
            <a:avLst/>
          </a:prstGeom>
          <a:noFill/>
          <a:ln w="76200">
            <a:solidFill>
              <a:srgbClr val="CC0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16" name="Line 11"/>
          <p:cNvSpPr>
            <a:spLocks noChangeShapeType="1"/>
          </p:cNvSpPr>
          <p:nvPr/>
        </p:nvSpPr>
        <p:spPr bwMode="auto">
          <a:xfrm>
            <a:off x="2514600" y="1905000"/>
            <a:ext cx="1219200" cy="0"/>
          </a:xfrm>
          <a:prstGeom prst="line">
            <a:avLst/>
          </a:prstGeom>
          <a:noFill/>
          <a:ln w="76200">
            <a:solidFill>
              <a:schemeClr val="bg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17" name="Line 12"/>
          <p:cNvSpPr>
            <a:spLocks noChangeShapeType="1"/>
          </p:cNvSpPr>
          <p:nvPr/>
        </p:nvSpPr>
        <p:spPr bwMode="auto">
          <a:xfrm>
            <a:off x="2514600" y="2209800"/>
            <a:ext cx="1219200" cy="0"/>
          </a:xfrm>
          <a:prstGeom prst="line">
            <a:avLst/>
          </a:prstGeom>
          <a:noFill/>
          <a:ln w="76200">
            <a:solidFill>
              <a:schemeClr val="folHlink"/>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18" name="Line 13"/>
          <p:cNvSpPr>
            <a:spLocks noChangeShapeType="1"/>
          </p:cNvSpPr>
          <p:nvPr/>
        </p:nvSpPr>
        <p:spPr bwMode="auto">
          <a:xfrm>
            <a:off x="2514600" y="2362200"/>
            <a:ext cx="1219200" cy="0"/>
          </a:xfrm>
          <a:prstGeom prst="line">
            <a:avLst/>
          </a:prstGeom>
          <a:noFill/>
          <a:ln w="76200">
            <a:solidFill>
              <a:srgbClr val="CC0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19" name="Line 14"/>
          <p:cNvSpPr>
            <a:spLocks noChangeShapeType="1"/>
          </p:cNvSpPr>
          <p:nvPr/>
        </p:nvSpPr>
        <p:spPr bwMode="auto">
          <a:xfrm>
            <a:off x="3810000" y="3124200"/>
            <a:ext cx="1981200" cy="0"/>
          </a:xfrm>
          <a:prstGeom prst="line">
            <a:avLst/>
          </a:prstGeom>
          <a:noFill/>
          <a:ln w="76200">
            <a:solidFill>
              <a:srgbClr val="008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20" name="Line 15"/>
          <p:cNvSpPr>
            <a:spLocks noChangeShapeType="1"/>
          </p:cNvSpPr>
          <p:nvPr/>
        </p:nvSpPr>
        <p:spPr bwMode="auto">
          <a:xfrm>
            <a:off x="3810000" y="2971800"/>
            <a:ext cx="1981200" cy="0"/>
          </a:xfrm>
          <a:prstGeom prst="line">
            <a:avLst/>
          </a:prstGeom>
          <a:noFill/>
          <a:ln w="76200">
            <a:solidFill>
              <a:schemeClr val="bg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21" name="Line 16"/>
          <p:cNvSpPr>
            <a:spLocks noChangeShapeType="1"/>
          </p:cNvSpPr>
          <p:nvPr/>
        </p:nvSpPr>
        <p:spPr bwMode="auto">
          <a:xfrm>
            <a:off x="3810000" y="3429000"/>
            <a:ext cx="1981200" cy="0"/>
          </a:xfrm>
          <a:prstGeom prst="line">
            <a:avLst/>
          </a:prstGeom>
          <a:noFill/>
          <a:ln w="76200">
            <a:solidFill>
              <a:srgbClr val="CC0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22" name="Line 17"/>
          <p:cNvSpPr>
            <a:spLocks noChangeShapeType="1"/>
          </p:cNvSpPr>
          <p:nvPr/>
        </p:nvSpPr>
        <p:spPr bwMode="auto">
          <a:xfrm>
            <a:off x="5943600" y="2057400"/>
            <a:ext cx="1371600" cy="0"/>
          </a:xfrm>
          <a:prstGeom prst="line">
            <a:avLst/>
          </a:prstGeom>
          <a:noFill/>
          <a:ln w="76200">
            <a:solidFill>
              <a:srgbClr val="008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23" name="Line 18"/>
          <p:cNvSpPr>
            <a:spLocks noChangeShapeType="1"/>
          </p:cNvSpPr>
          <p:nvPr/>
        </p:nvSpPr>
        <p:spPr bwMode="auto">
          <a:xfrm>
            <a:off x="5943600" y="1905000"/>
            <a:ext cx="1371600" cy="0"/>
          </a:xfrm>
          <a:prstGeom prst="line">
            <a:avLst/>
          </a:prstGeom>
          <a:noFill/>
          <a:ln w="76200">
            <a:solidFill>
              <a:schemeClr val="bg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24" name="Line 19"/>
          <p:cNvSpPr>
            <a:spLocks noChangeShapeType="1"/>
          </p:cNvSpPr>
          <p:nvPr/>
        </p:nvSpPr>
        <p:spPr bwMode="auto">
          <a:xfrm>
            <a:off x="5943600" y="2209800"/>
            <a:ext cx="1371600" cy="0"/>
          </a:xfrm>
          <a:prstGeom prst="line">
            <a:avLst/>
          </a:prstGeom>
          <a:noFill/>
          <a:ln w="76200">
            <a:solidFill>
              <a:schemeClr val="folHlink"/>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25" name="Line 20"/>
          <p:cNvSpPr>
            <a:spLocks noChangeShapeType="1"/>
          </p:cNvSpPr>
          <p:nvPr/>
        </p:nvSpPr>
        <p:spPr bwMode="auto">
          <a:xfrm>
            <a:off x="3810000" y="5410200"/>
            <a:ext cx="3505200" cy="0"/>
          </a:xfrm>
          <a:prstGeom prst="line">
            <a:avLst/>
          </a:prstGeom>
          <a:noFill/>
          <a:ln w="76200">
            <a:solidFill>
              <a:schemeClr val="folHlink"/>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26" name="Line 21"/>
          <p:cNvSpPr>
            <a:spLocks noChangeShapeType="1"/>
          </p:cNvSpPr>
          <p:nvPr/>
        </p:nvSpPr>
        <p:spPr bwMode="auto">
          <a:xfrm>
            <a:off x="3810000" y="5257800"/>
            <a:ext cx="3505200" cy="0"/>
          </a:xfrm>
          <a:prstGeom prst="line">
            <a:avLst/>
          </a:prstGeom>
          <a:noFill/>
          <a:ln w="76200">
            <a:solidFill>
              <a:srgbClr val="008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27" name="Line 22"/>
          <p:cNvSpPr>
            <a:spLocks noChangeShapeType="1"/>
          </p:cNvSpPr>
          <p:nvPr/>
        </p:nvSpPr>
        <p:spPr bwMode="auto">
          <a:xfrm>
            <a:off x="3810000" y="5105400"/>
            <a:ext cx="3505200" cy="0"/>
          </a:xfrm>
          <a:prstGeom prst="line">
            <a:avLst/>
          </a:prstGeom>
          <a:noFill/>
          <a:ln w="76200">
            <a:solidFill>
              <a:schemeClr val="bg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28" name="Line 23"/>
          <p:cNvSpPr>
            <a:spLocks noChangeShapeType="1"/>
          </p:cNvSpPr>
          <p:nvPr/>
        </p:nvSpPr>
        <p:spPr bwMode="auto">
          <a:xfrm>
            <a:off x="3810000" y="5562600"/>
            <a:ext cx="3505200" cy="0"/>
          </a:xfrm>
          <a:prstGeom prst="line">
            <a:avLst/>
          </a:prstGeom>
          <a:noFill/>
          <a:ln w="76200">
            <a:solidFill>
              <a:srgbClr val="CC0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graphicFrame>
        <p:nvGraphicFramePr>
          <p:cNvPr id="245784" name="Group 24"/>
          <p:cNvGraphicFramePr>
            <a:graphicFrameLocks noGrp="1"/>
          </p:cNvGraphicFramePr>
          <p:nvPr>
            <p:ph sz="half" idx="4294967295"/>
          </p:nvPr>
        </p:nvGraphicFramePr>
        <p:xfrm>
          <a:off x="685800" y="1828800"/>
          <a:ext cx="685800" cy="1981200"/>
        </p:xfrm>
        <a:graphic>
          <a:graphicData uri="http://schemas.openxmlformats.org/drawingml/2006/table">
            <a:tbl>
              <a:tblPr/>
              <a:tblGrid>
                <a:gridCol w="685800"/>
              </a:tblGrid>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bg1"/>
                          </a:solidFill>
                          <a:effectLst/>
                          <a:latin typeface="Arial" charset="0"/>
                        </a:rPr>
                        <a:t>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bg2"/>
                    </a:solid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008000"/>
                          </a:solidFill>
                          <a:effectLst/>
                          <a:latin typeface="Arial" charset="0"/>
                        </a:rPr>
                        <a:t>0.15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folHlink"/>
                          </a:solidFill>
                          <a:effectLst/>
                          <a:latin typeface="Arial" charset="0"/>
                        </a:rPr>
                        <a:t>0.15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CC0000"/>
                          </a:solidFill>
                          <a:effectLst/>
                          <a:latin typeface="Arial" charset="0"/>
                        </a:rPr>
                        <a:t>0.1</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808080"/>
                          </a:solidFill>
                          <a:effectLst/>
                          <a:latin typeface="Arial" charset="0"/>
                        </a:rPr>
                        <a:t>0.1</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noFill/>
                  </a:tcPr>
                </a:tc>
              </a:tr>
            </a:tbl>
          </a:graphicData>
        </a:graphic>
      </p:graphicFrame>
      <p:sp>
        <p:nvSpPr>
          <p:cNvPr id="149543" name="Line 38"/>
          <p:cNvSpPr>
            <a:spLocks noChangeShapeType="1"/>
          </p:cNvSpPr>
          <p:nvPr/>
        </p:nvSpPr>
        <p:spPr bwMode="auto">
          <a:xfrm>
            <a:off x="1524000" y="2514600"/>
            <a:ext cx="228600" cy="0"/>
          </a:xfrm>
          <a:prstGeom prst="line">
            <a:avLst/>
          </a:prstGeom>
          <a:noFill/>
          <a:ln w="76200">
            <a:solidFill>
              <a:srgbClr val="B2B2B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44" name="Line 39"/>
          <p:cNvSpPr>
            <a:spLocks noChangeShapeType="1"/>
          </p:cNvSpPr>
          <p:nvPr/>
        </p:nvSpPr>
        <p:spPr bwMode="auto">
          <a:xfrm>
            <a:off x="2514600" y="2514600"/>
            <a:ext cx="1219200" cy="0"/>
          </a:xfrm>
          <a:prstGeom prst="line">
            <a:avLst/>
          </a:prstGeom>
          <a:noFill/>
          <a:ln w="76200">
            <a:solidFill>
              <a:srgbClr val="B2B2B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45" name="Line 40"/>
          <p:cNvSpPr>
            <a:spLocks noChangeShapeType="1"/>
          </p:cNvSpPr>
          <p:nvPr/>
        </p:nvSpPr>
        <p:spPr bwMode="auto">
          <a:xfrm>
            <a:off x="3810000" y="3581400"/>
            <a:ext cx="1981200" cy="0"/>
          </a:xfrm>
          <a:prstGeom prst="line">
            <a:avLst/>
          </a:prstGeom>
          <a:noFill/>
          <a:ln w="76200">
            <a:solidFill>
              <a:srgbClr val="B2B2B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46" name="Line 41"/>
          <p:cNvSpPr>
            <a:spLocks noChangeShapeType="1"/>
          </p:cNvSpPr>
          <p:nvPr/>
        </p:nvSpPr>
        <p:spPr bwMode="auto">
          <a:xfrm>
            <a:off x="5943600" y="2514600"/>
            <a:ext cx="1371600" cy="0"/>
          </a:xfrm>
          <a:prstGeom prst="line">
            <a:avLst/>
          </a:prstGeom>
          <a:noFill/>
          <a:ln w="76200">
            <a:solidFill>
              <a:srgbClr val="B2B2B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547" name="Line 42"/>
          <p:cNvSpPr>
            <a:spLocks noChangeShapeType="1"/>
          </p:cNvSpPr>
          <p:nvPr/>
        </p:nvSpPr>
        <p:spPr bwMode="auto">
          <a:xfrm>
            <a:off x="3810000" y="5715000"/>
            <a:ext cx="3505200" cy="0"/>
          </a:xfrm>
          <a:prstGeom prst="line">
            <a:avLst/>
          </a:prstGeom>
          <a:noFill/>
          <a:ln w="76200">
            <a:solidFill>
              <a:srgbClr val="B2B2B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graphicFrame>
        <p:nvGraphicFramePr>
          <p:cNvPr id="245803" name="Group 43"/>
          <p:cNvGraphicFramePr>
            <a:graphicFrameLocks noGrp="1"/>
          </p:cNvGraphicFramePr>
          <p:nvPr/>
        </p:nvGraphicFramePr>
        <p:xfrm>
          <a:off x="2209800" y="2667000"/>
          <a:ext cx="685800" cy="1981200"/>
        </p:xfrm>
        <a:graphic>
          <a:graphicData uri="http://schemas.openxmlformats.org/drawingml/2006/table">
            <a:tbl>
              <a:tblPr/>
              <a:tblGrid>
                <a:gridCol w="685800"/>
              </a:tblGrid>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0.15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bg1"/>
                          </a:solidFill>
                          <a:effectLst/>
                          <a:latin typeface="Arial" charset="0"/>
                        </a:rPr>
                        <a:t>0.6</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rgbClr val="008000"/>
                    </a:solid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folHlink"/>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CC0000"/>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808080"/>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noFill/>
                  </a:tcPr>
                </a:tc>
              </a:tr>
            </a:tbl>
          </a:graphicData>
        </a:graphic>
      </p:graphicFrame>
      <p:graphicFrame>
        <p:nvGraphicFramePr>
          <p:cNvPr id="245817" name="Group 57"/>
          <p:cNvGraphicFramePr>
            <a:graphicFrameLocks noGrp="1"/>
          </p:cNvGraphicFramePr>
          <p:nvPr/>
        </p:nvGraphicFramePr>
        <p:xfrm>
          <a:off x="7467600" y="1828800"/>
          <a:ext cx="685800" cy="1981200"/>
        </p:xfrm>
        <a:graphic>
          <a:graphicData uri="http://schemas.openxmlformats.org/drawingml/2006/table">
            <a:tbl>
              <a:tblPr/>
              <a:tblGrid>
                <a:gridCol w="685800"/>
              </a:tblGrid>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008000"/>
                          </a:solidFill>
                          <a:effectLst/>
                          <a:latin typeface="Arial" charset="0"/>
                        </a:rPr>
                        <a:t>0.1</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folHlink"/>
                          </a:solidFill>
                          <a:effectLst/>
                          <a:latin typeface="Arial" charset="0"/>
                        </a:rPr>
                        <a:t>0.2</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bg1"/>
                          </a:solidFill>
                          <a:effectLst/>
                          <a:latin typeface="Arial" charset="0"/>
                        </a:rPr>
                        <a:t>0.6</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rgbClr val="CC0000"/>
                    </a:solid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808080"/>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noFill/>
                  </a:tcPr>
                </a:tc>
              </a:tr>
            </a:tbl>
          </a:graphicData>
        </a:graphic>
      </p:graphicFrame>
      <p:graphicFrame>
        <p:nvGraphicFramePr>
          <p:cNvPr id="245831" name="Group 71"/>
          <p:cNvGraphicFramePr>
            <a:graphicFrameLocks noGrp="1"/>
          </p:cNvGraphicFramePr>
          <p:nvPr/>
        </p:nvGraphicFramePr>
        <p:xfrm>
          <a:off x="5867400" y="2819400"/>
          <a:ext cx="685800" cy="1981200"/>
        </p:xfrm>
        <a:graphic>
          <a:graphicData uri="http://schemas.openxmlformats.org/drawingml/2006/table">
            <a:tbl>
              <a:tblPr/>
              <a:tblGrid>
                <a:gridCol w="685800"/>
              </a:tblGrid>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008000"/>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bg1"/>
                          </a:solidFill>
                          <a:effectLst/>
                          <a:latin typeface="Arial" charset="0"/>
                        </a:rPr>
                        <a:t>0.7</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solidFill>
                      <a:schemeClr val="folHlink"/>
                    </a:solid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CC0000"/>
                          </a:solidFill>
                          <a:effectLst/>
                          <a:latin typeface="Arial" charset="0"/>
                        </a:rPr>
                        <a:t>0.05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808080"/>
                          </a:solidFill>
                          <a:effectLst/>
                          <a:latin typeface="Arial" charset="0"/>
                        </a:rPr>
                        <a:t>0.15</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noFill/>
                  </a:tcPr>
                </a:tc>
              </a:tr>
            </a:tbl>
          </a:graphicData>
        </a:graphic>
      </p:graphicFrame>
      <p:graphicFrame>
        <p:nvGraphicFramePr>
          <p:cNvPr id="245865" name="Group 105"/>
          <p:cNvGraphicFramePr>
            <a:graphicFrameLocks noGrp="1"/>
          </p:cNvGraphicFramePr>
          <p:nvPr/>
        </p:nvGraphicFramePr>
        <p:xfrm>
          <a:off x="7467600" y="4114800"/>
          <a:ext cx="685800" cy="1981200"/>
        </p:xfrm>
        <a:graphic>
          <a:graphicData uri="http://schemas.openxmlformats.org/drawingml/2006/table">
            <a:tbl>
              <a:tblPr/>
              <a:tblGrid>
                <a:gridCol w="685800"/>
              </a:tblGrid>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bg2"/>
                          </a:solidFill>
                          <a:effectLst/>
                          <a:latin typeface="Arial" charset="0"/>
                        </a:rPr>
                        <a:t>0.3</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28575"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008000"/>
                          </a:solidFill>
                          <a:effectLst/>
                          <a:latin typeface="Arial" charset="0"/>
                        </a:rPr>
                        <a:t>0.2</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folHlink"/>
                          </a:solidFill>
                          <a:effectLst/>
                          <a:latin typeface="Arial" charset="0"/>
                        </a:rPr>
                        <a:t>0.2</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rgbClr val="CC0000"/>
                          </a:solidFill>
                          <a:effectLst/>
                          <a:latin typeface="Arial" charset="0"/>
                        </a:rPr>
                        <a:t>0.1</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12700" cap="flat" cmpd="sng" algn="ctr">
                      <a:solidFill>
                        <a:schemeClr val="tx1"/>
                      </a:solidFill>
                      <a:prstDash val="solid"/>
                      <a:round/>
                      <a:headEnd type="none" w="med" len="med"/>
                      <a:tailEnd type="none" w="lg" len="lg"/>
                    </a:lnB>
                    <a:lnTlToBr>
                      <a:noFill/>
                    </a:lnTlToBr>
                    <a:lnBlToTr>
                      <a:noFill/>
                    </a:lnBlToTr>
                    <a:noFill/>
                  </a:tcPr>
                </a:tc>
              </a:tr>
              <a:tr h="247650">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75000"/>
                        <a:buFont typeface="Wingdings" pitchFamily="2" charset="2"/>
                        <a:buNone/>
                        <a:tabLst/>
                      </a:pPr>
                      <a:r>
                        <a:rPr kumimoji="0" lang="en-US" sz="2000" b="0" i="0" u="none" strike="noStrike" cap="none" normalizeH="0" baseline="0" smtClean="0">
                          <a:ln>
                            <a:noFill/>
                          </a:ln>
                          <a:solidFill>
                            <a:schemeClr val="bg1"/>
                          </a:solidFill>
                          <a:effectLst/>
                          <a:latin typeface="Arial" charset="0"/>
                        </a:rPr>
                        <a:t>0.2</a:t>
                      </a:r>
                    </a:p>
                  </a:txBody>
                  <a:tcPr horzOverflow="overflow">
                    <a:lnL w="28575" cap="flat" cmpd="sng" algn="ctr">
                      <a:solidFill>
                        <a:schemeClr val="tx1"/>
                      </a:solidFill>
                      <a:prstDash val="solid"/>
                      <a:round/>
                      <a:headEnd type="none" w="med" len="med"/>
                      <a:tailEnd type="none" w="lg" len="lg"/>
                    </a:lnL>
                    <a:lnR w="28575" cap="flat" cmpd="sng" algn="ctr">
                      <a:solidFill>
                        <a:schemeClr val="tx1"/>
                      </a:solidFill>
                      <a:prstDash val="solid"/>
                      <a:round/>
                      <a:headEnd type="none" w="med" len="med"/>
                      <a:tailEnd type="none" w="lg" len="lg"/>
                    </a:lnR>
                    <a:lnT w="12700" cap="flat" cmpd="sng" algn="ctr">
                      <a:solidFill>
                        <a:schemeClr val="tx1"/>
                      </a:solidFill>
                      <a:prstDash val="solid"/>
                      <a:round/>
                      <a:headEnd type="none" w="med" len="med"/>
                      <a:tailEnd type="none" w="lg" len="lg"/>
                    </a:lnT>
                    <a:lnB w="28575" cap="flat" cmpd="sng" algn="ctr">
                      <a:solidFill>
                        <a:schemeClr val="tx1"/>
                      </a:solidFill>
                      <a:prstDash val="solid"/>
                      <a:round/>
                      <a:headEnd type="none" w="med" len="med"/>
                      <a:tailEnd type="none" w="lg" len="lg"/>
                    </a:lnB>
                    <a:lnTlToBr>
                      <a:noFill/>
                    </a:lnTlToBr>
                    <a:lnBlToTr>
                      <a:noFill/>
                    </a:lnBlToTr>
                    <a:solidFill>
                      <a:srgbClr val="808080"/>
                    </a:solidFill>
                  </a:tcPr>
                </a:tc>
              </a:tr>
            </a:tbl>
          </a:graphicData>
        </a:graphic>
      </p:graphicFrame>
      <p:sp>
        <p:nvSpPr>
          <p:cNvPr id="149604" name="Line 99"/>
          <p:cNvSpPr>
            <a:spLocks noChangeShapeType="1"/>
          </p:cNvSpPr>
          <p:nvPr/>
        </p:nvSpPr>
        <p:spPr bwMode="auto">
          <a:xfrm>
            <a:off x="1524000" y="6172200"/>
            <a:ext cx="228600" cy="0"/>
          </a:xfrm>
          <a:prstGeom prst="line">
            <a:avLst/>
          </a:prstGeom>
          <a:noFill/>
          <a:ln w="76200">
            <a:solidFill>
              <a:schemeClr val="bg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605" name="Line 100"/>
          <p:cNvSpPr>
            <a:spLocks noChangeShapeType="1"/>
          </p:cNvSpPr>
          <p:nvPr/>
        </p:nvSpPr>
        <p:spPr bwMode="auto">
          <a:xfrm>
            <a:off x="2514600" y="6172200"/>
            <a:ext cx="1219200" cy="0"/>
          </a:xfrm>
          <a:prstGeom prst="line">
            <a:avLst/>
          </a:prstGeom>
          <a:noFill/>
          <a:ln w="76200">
            <a:solidFill>
              <a:srgbClr val="008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606" name="Line 101"/>
          <p:cNvSpPr>
            <a:spLocks noChangeShapeType="1"/>
          </p:cNvSpPr>
          <p:nvPr/>
        </p:nvSpPr>
        <p:spPr bwMode="auto">
          <a:xfrm>
            <a:off x="3810000" y="6172200"/>
            <a:ext cx="1981200" cy="0"/>
          </a:xfrm>
          <a:prstGeom prst="line">
            <a:avLst/>
          </a:prstGeom>
          <a:noFill/>
          <a:ln w="76200">
            <a:solidFill>
              <a:schemeClr val="folHlink"/>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607" name="Line 102"/>
          <p:cNvSpPr>
            <a:spLocks noChangeShapeType="1"/>
          </p:cNvSpPr>
          <p:nvPr/>
        </p:nvSpPr>
        <p:spPr bwMode="auto">
          <a:xfrm>
            <a:off x="5943600" y="6172200"/>
            <a:ext cx="1371600" cy="0"/>
          </a:xfrm>
          <a:prstGeom prst="line">
            <a:avLst/>
          </a:prstGeom>
          <a:noFill/>
          <a:ln w="76200">
            <a:solidFill>
              <a:srgbClr val="CC0000"/>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149608" name="Line 103"/>
          <p:cNvSpPr>
            <a:spLocks noChangeShapeType="1"/>
          </p:cNvSpPr>
          <p:nvPr/>
        </p:nvSpPr>
        <p:spPr bwMode="auto">
          <a:xfrm>
            <a:off x="3810000" y="6324600"/>
            <a:ext cx="3505200" cy="0"/>
          </a:xfrm>
          <a:prstGeom prst="line">
            <a:avLst/>
          </a:prstGeom>
          <a:noFill/>
          <a:ln w="76200">
            <a:solidFill>
              <a:srgbClr val="B2B2B2"/>
            </a:solidFill>
            <a:round/>
            <a:headEnd/>
            <a:tailEnd type="none" w="lg" len="lg"/>
          </a:ln>
          <a:extLst>
            <a:ext uri="{909E8E84-426E-40DD-AFC4-6F175D3DCCD1}">
              <a14:hiddenFill xmlns:a14="http://schemas.microsoft.com/office/drawing/2010/main">
                <a:noFill/>
              </a14:hiddenFill>
            </a:ext>
          </a:extLst>
        </p:spPr>
        <p:txBody>
          <a:bodyPr/>
          <a:lstStyle/>
          <a:p>
            <a:endParaRPr lang="en-US"/>
          </a:p>
        </p:txBody>
      </p:sp>
      <p:sp>
        <p:nvSpPr>
          <p:cNvPr id="698373" name="Text Box 5"/>
          <p:cNvSpPr txBox="1">
            <a:spLocks noChangeArrowheads="1"/>
          </p:cNvSpPr>
          <p:nvPr/>
        </p:nvSpPr>
        <p:spPr bwMode="auto">
          <a:xfrm>
            <a:off x="381000" y="4946650"/>
            <a:ext cx="2057400" cy="844550"/>
          </a:xfrm>
          <a:prstGeom prst="rect">
            <a:avLst/>
          </a:prstGeom>
          <a:solidFill>
            <a:schemeClr val="bg1"/>
          </a:solidFill>
          <a:ln w="9525">
            <a:solidFill>
              <a:srgbClr val="0033CC"/>
            </a:solidFill>
            <a:miter lim="800000"/>
            <a:headEnd/>
            <a:tailEnd/>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90000"/>
              </a:lnSpc>
              <a:spcBef>
                <a:spcPct val="20000"/>
              </a:spcBef>
              <a:buClr>
                <a:schemeClr val="bg2"/>
              </a:buClr>
              <a:buSzPct val="75000"/>
              <a:buFont typeface="Wingdings" pitchFamily="2" charset="2"/>
              <a:buNone/>
            </a:pPr>
            <a:r>
              <a:rPr lang="en-US" altLang="zh-TW">
                <a:solidFill>
                  <a:srgbClr val="FF0000"/>
                </a:solidFill>
                <a:ea typeface="Arial Unicode MS" pitchFamily="34" charset="-128"/>
                <a:cs typeface="Arial Unicode MS" pitchFamily="34" charset="-128"/>
              </a:rPr>
              <a:t>One inference problem for each verb predicate. </a:t>
            </a:r>
          </a:p>
        </p:txBody>
      </p:sp>
      <p:sp>
        <p:nvSpPr>
          <p:cNvPr id="41" name="Slide Number Placeholder 87"/>
          <p:cNvSpPr>
            <a:spLocks noGrp="1"/>
          </p:cNvSpPr>
          <p:nvPr>
            <p:ph type="sldNum" sz="quarter" idx="10"/>
          </p:nvPr>
        </p:nvSpPr>
        <p:spPr>
          <a:xfrm>
            <a:off x="7543800" y="6553200"/>
            <a:ext cx="914400" cy="228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dirty="0" smtClean="0">
                <a:cs typeface="Arial Unicode MS" pitchFamily="34" charset="-128"/>
              </a:rPr>
              <a:t>2:</a:t>
            </a:r>
            <a:fld id="{DF669FBA-3DF0-436D-815C-206F5F272D6A}" type="slidenum">
              <a:rPr lang="en-US" altLang="zh-TW" smtClean="0">
                <a:cs typeface="Arial Unicode MS" pitchFamily="34" charset="-128"/>
              </a:rPr>
              <a:pPr eaLnBrk="1" hangingPunct="1"/>
              <a:t>16</a:t>
            </a:fld>
            <a:endParaRPr lang="en-US" altLang="zh-TW" dirty="0" smtClean="0">
              <a:cs typeface="Arial Unicode MS" pitchFamily="34" charset="-128"/>
            </a:endParaRPr>
          </a:p>
        </p:txBody>
      </p:sp>
    </p:spTree>
    <p:extLst>
      <p:ext uri="{BB962C8B-B14F-4D97-AF65-F5344CB8AC3E}">
        <p14:creationId xmlns:p14="http://schemas.microsoft.com/office/powerpoint/2010/main" val="3991782978"/>
      </p:ext>
    </p:extLst>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98373"/>
                                        </p:tgtEl>
                                        <p:attrNameLst>
                                          <p:attrName>style.visibility</p:attrName>
                                        </p:attrNameLst>
                                      </p:cBhvr>
                                      <p:to>
                                        <p:strVal val="visible"/>
                                      </p:to>
                                    </p:set>
                                    <p:animEffect transition="in" filter="blinds(horizontal)">
                                      <p:cBhvr>
                                        <p:cTn id="7" dur="500"/>
                                        <p:tgtEl>
                                          <p:spTgt spid="6983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837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body" idx="4294967295"/>
          </p:nvPr>
        </p:nvSpPr>
        <p:spPr>
          <a:xfrm>
            <a:off x="457200" y="1066800"/>
            <a:ext cx="8229600" cy="4572000"/>
          </a:xfrm>
          <a:noFill/>
        </p:spPr>
        <p:txBody>
          <a:bodyPr/>
          <a:lstStyle/>
          <a:p>
            <a:pPr eaLnBrk="1" hangingPunct="1"/>
            <a:r>
              <a:rPr lang="en-US" altLang="zh-TW" sz="2000" dirty="0" smtClean="0">
                <a:ea typeface="Arial Unicode MS" pitchFamily="34" charset="-128"/>
                <a:cs typeface="Arial Unicode MS" pitchFamily="34" charset="-128"/>
              </a:rPr>
              <a:t>No duplicate argument classes</a:t>
            </a:r>
          </a:p>
          <a:p>
            <a:pPr eaLnBrk="1" hangingPunct="1"/>
            <a:endParaRPr lang="en-US" altLang="zh-TW" sz="2000" dirty="0" smtClean="0">
              <a:ea typeface="Arial Unicode MS" pitchFamily="34" charset="-128"/>
              <a:cs typeface="Arial Unicode MS" pitchFamily="34" charset="-128"/>
            </a:endParaRPr>
          </a:p>
          <a:p>
            <a:pPr eaLnBrk="1" hangingPunct="1"/>
            <a:endParaRPr lang="en-US" altLang="zh-TW" sz="1400" dirty="0" smtClean="0">
              <a:ea typeface="Arial Unicode MS" pitchFamily="34" charset="-128"/>
              <a:cs typeface="Arial Unicode MS" pitchFamily="34" charset="-128"/>
            </a:endParaRPr>
          </a:p>
          <a:p>
            <a:pPr eaLnBrk="1" hangingPunct="1"/>
            <a:r>
              <a:rPr lang="en-US" altLang="zh-TW" sz="2000" dirty="0" smtClean="0">
                <a:ea typeface="Arial Unicode MS" pitchFamily="34" charset="-128"/>
                <a:cs typeface="Arial Unicode MS" pitchFamily="34" charset="-128"/>
              </a:rPr>
              <a:t>Reference-Ax</a:t>
            </a:r>
          </a:p>
          <a:p>
            <a:pPr eaLnBrk="1" hangingPunct="1"/>
            <a:endParaRPr lang="en-US" altLang="zh-TW" sz="2000" dirty="0" smtClean="0">
              <a:ea typeface="Arial Unicode MS" pitchFamily="34" charset="-128"/>
              <a:cs typeface="Arial Unicode MS" pitchFamily="34" charset="-128"/>
            </a:endParaRPr>
          </a:p>
          <a:p>
            <a:pPr eaLnBrk="1" hangingPunct="1"/>
            <a:endParaRPr lang="en-US" altLang="zh-TW" sz="2000" dirty="0" smtClean="0">
              <a:ea typeface="Arial Unicode MS" pitchFamily="34" charset="-128"/>
              <a:cs typeface="Arial Unicode MS" pitchFamily="34" charset="-128"/>
            </a:endParaRPr>
          </a:p>
          <a:p>
            <a:pPr eaLnBrk="1" hangingPunct="1"/>
            <a:endParaRPr lang="en-US" altLang="zh-TW" sz="900" dirty="0" smtClean="0">
              <a:ea typeface="Arial Unicode MS" pitchFamily="34" charset="-128"/>
              <a:cs typeface="Arial Unicode MS" pitchFamily="34" charset="-128"/>
            </a:endParaRPr>
          </a:p>
          <a:p>
            <a:pPr eaLnBrk="1" hangingPunct="1"/>
            <a:r>
              <a:rPr lang="en-US" altLang="zh-TW" sz="2000" dirty="0" smtClean="0">
                <a:ea typeface="Arial Unicode MS" pitchFamily="34" charset="-128"/>
                <a:cs typeface="Arial Unicode MS" pitchFamily="34" charset="-128"/>
              </a:rPr>
              <a:t>Continuation-Ax</a:t>
            </a:r>
          </a:p>
          <a:p>
            <a:pPr eaLnBrk="1" hangingPunct="1">
              <a:buSzPct val="80000"/>
              <a:buFont typeface="Wingdings" pitchFamily="2" charset="2"/>
              <a:buBlip>
                <a:blip r:embed="rId6"/>
              </a:buBlip>
            </a:pPr>
            <a:endParaRPr lang="en-US" altLang="zh-TW" sz="2000" dirty="0" smtClean="0">
              <a:ea typeface="Arial Unicode MS" pitchFamily="34" charset="-128"/>
              <a:cs typeface="Arial Unicode MS" pitchFamily="34" charset="-128"/>
            </a:endParaRPr>
          </a:p>
          <a:p>
            <a:pPr eaLnBrk="1" hangingPunct="1">
              <a:buSzPct val="80000"/>
              <a:buFont typeface="Wingdings" pitchFamily="2" charset="2"/>
              <a:buBlip>
                <a:blip r:embed="rId6"/>
              </a:buBlip>
            </a:pPr>
            <a:endParaRPr lang="en-US" altLang="zh-TW" sz="2000" dirty="0" smtClean="0">
              <a:ea typeface="Arial Unicode MS" pitchFamily="34" charset="-128"/>
              <a:cs typeface="Arial Unicode MS" pitchFamily="34" charset="-128"/>
            </a:endParaRPr>
          </a:p>
          <a:p>
            <a:pPr eaLnBrk="1" hangingPunct="1">
              <a:buSzPct val="80000"/>
              <a:buFont typeface="Wingdings" pitchFamily="2" charset="2"/>
              <a:buBlip>
                <a:blip r:embed="rId6"/>
              </a:buBlip>
            </a:pPr>
            <a:r>
              <a:rPr lang="en-US" altLang="zh-TW" sz="2000" dirty="0" smtClean="0">
                <a:ea typeface="Arial Unicode MS" pitchFamily="34" charset="-128"/>
                <a:cs typeface="Arial Unicode MS" pitchFamily="34" charset="-128"/>
              </a:rPr>
              <a:t>Many other possible constraints:</a:t>
            </a:r>
          </a:p>
          <a:p>
            <a:pPr lvl="2" eaLnBrk="1" hangingPunct="1"/>
            <a:r>
              <a:rPr lang="en-US" altLang="zh-TW" dirty="0" smtClean="0">
                <a:ea typeface="Arial Unicode MS" pitchFamily="34" charset="-128"/>
                <a:cs typeface="Arial Unicode MS" pitchFamily="34" charset="-128"/>
              </a:rPr>
              <a:t>Unique labels</a:t>
            </a:r>
          </a:p>
          <a:p>
            <a:pPr lvl="2" eaLnBrk="1" hangingPunct="1"/>
            <a:r>
              <a:rPr lang="en-US" altLang="zh-TW" dirty="0" smtClean="0">
                <a:ea typeface="Arial Unicode MS" pitchFamily="34" charset="-128"/>
                <a:cs typeface="Arial Unicode MS" pitchFamily="34" charset="-128"/>
              </a:rPr>
              <a:t>No overlapping or embedding</a:t>
            </a:r>
          </a:p>
          <a:p>
            <a:pPr lvl="2" eaLnBrk="1" hangingPunct="1"/>
            <a:r>
              <a:rPr lang="en-US" altLang="zh-TW" dirty="0" smtClean="0">
                <a:ea typeface="Arial Unicode MS" pitchFamily="34" charset="-128"/>
                <a:cs typeface="Arial Unicode MS" pitchFamily="34" charset="-128"/>
              </a:rPr>
              <a:t>Relations between number of arguments; order constraints</a:t>
            </a:r>
          </a:p>
          <a:p>
            <a:pPr lvl="2" eaLnBrk="1" hangingPunct="1"/>
            <a:r>
              <a:rPr lang="en-US" altLang="zh-TW" dirty="0" smtClean="0">
                <a:ea typeface="Arial Unicode MS" pitchFamily="34" charset="-128"/>
                <a:cs typeface="Arial Unicode MS" pitchFamily="34" charset="-128"/>
              </a:rPr>
              <a:t>If verb is of type A, no argument of type  B</a:t>
            </a:r>
          </a:p>
        </p:txBody>
      </p:sp>
      <p:sp>
        <p:nvSpPr>
          <p:cNvPr id="700419" name="Text Box 3"/>
          <p:cNvSpPr txBox="1">
            <a:spLocks noChangeArrowheads="1"/>
          </p:cNvSpPr>
          <p:nvPr/>
        </p:nvSpPr>
        <p:spPr bwMode="auto">
          <a:xfrm>
            <a:off x="4953000" y="1003300"/>
            <a:ext cx="4038600" cy="596900"/>
          </a:xfrm>
          <a:prstGeom prst="rect">
            <a:avLst/>
          </a:prstGeom>
          <a:solidFill>
            <a:schemeClr val="bg1"/>
          </a:solidFill>
          <a:ln w="9525">
            <a:solidFill>
              <a:srgbClr val="0033CC"/>
            </a:solidFill>
            <a:miter lim="800000"/>
            <a:headEnd/>
            <a:tailEnd/>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90000"/>
              </a:lnSpc>
              <a:spcBef>
                <a:spcPct val="20000"/>
              </a:spcBef>
              <a:buClr>
                <a:schemeClr val="bg2"/>
              </a:buClr>
              <a:buSzPct val="75000"/>
              <a:buFont typeface="Wingdings" pitchFamily="2" charset="2"/>
              <a:buNone/>
            </a:pPr>
            <a:r>
              <a:rPr lang="en-US" altLang="zh-TW" dirty="0">
                <a:solidFill>
                  <a:srgbClr val="FF0000"/>
                </a:solidFill>
                <a:ea typeface="Arial Unicode MS" pitchFamily="34" charset="-128"/>
                <a:cs typeface="Arial Unicode MS" pitchFamily="34" charset="-128"/>
              </a:rPr>
              <a:t>Any Boolean rule can be encoded as a set of linear inequalities.</a:t>
            </a:r>
          </a:p>
        </p:txBody>
      </p:sp>
      <p:sp>
        <p:nvSpPr>
          <p:cNvPr id="700420" name="Text Box 4"/>
          <p:cNvSpPr txBox="1">
            <a:spLocks noChangeArrowheads="1"/>
          </p:cNvSpPr>
          <p:nvPr/>
        </p:nvSpPr>
        <p:spPr bwMode="auto">
          <a:xfrm>
            <a:off x="3810000" y="2057400"/>
            <a:ext cx="5181600" cy="369332"/>
          </a:xfrm>
          <a:prstGeom prst="rect">
            <a:avLst/>
          </a:prstGeom>
          <a:solidFill>
            <a:schemeClr val="bg1"/>
          </a:solidFill>
          <a:ln w="9525">
            <a:solidFill>
              <a:srgbClr val="0033CC"/>
            </a:solidFill>
            <a:miter lim="800000"/>
            <a:headEnd/>
            <a:tailEnd/>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dirty="0">
                <a:solidFill>
                  <a:srgbClr val="FF0000"/>
                </a:solidFill>
                <a:latin typeface="Calibri" pitchFamily="34" charset="0"/>
                <a:cs typeface="Calibri" pitchFamily="34" charset="0"/>
              </a:rPr>
              <a:t>If there is an </a:t>
            </a:r>
            <a:r>
              <a:rPr lang="en-US" dirty="0" smtClean="0">
                <a:solidFill>
                  <a:srgbClr val="FF0000"/>
                </a:solidFill>
                <a:latin typeface="Calibri" pitchFamily="34" charset="0"/>
                <a:cs typeface="Calibri" pitchFamily="34" charset="0"/>
              </a:rPr>
              <a:t>Reference-</a:t>
            </a:r>
            <a:r>
              <a:rPr lang="en-US" dirty="0">
                <a:solidFill>
                  <a:srgbClr val="FF0000"/>
                </a:solidFill>
                <a:latin typeface="Calibri" pitchFamily="34" charset="0"/>
                <a:cs typeface="Calibri" pitchFamily="34" charset="0"/>
              </a:rPr>
              <a:t>Ax phrase, there is an Ax</a:t>
            </a:r>
          </a:p>
        </p:txBody>
      </p:sp>
      <p:sp>
        <p:nvSpPr>
          <p:cNvPr id="700421" name="Text Box 5"/>
          <p:cNvSpPr txBox="1">
            <a:spLocks noChangeArrowheads="1"/>
          </p:cNvSpPr>
          <p:nvPr/>
        </p:nvSpPr>
        <p:spPr bwMode="auto">
          <a:xfrm>
            <a:off x="2590800" y="3288268"/>
            <a:ext cx="6400800" cy="369332"/>
          </a:xfrm>
          <a:prstGeom prst="rect">
            <a:avLst/>
          </a:prstGeom>
          <a:solidFill>
            <a:schemeClr val="bg1"/>
          </a:solidFill>
          <a:ln w="9525">
            <a:solidFill>
              <a:srgbClr val="0033CC"/>
            </a:solidFill>
            <a:miter lim="800000"/>
            <a:headEnd/>
            <a:tailEnd/>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dirty="0">
                <a:solidFill>
                  <a:srgbClr val="FF0000"/>
                </a:solidFill>
                <a:latin typeface="Calibri" pitchFamily="34" charset="0"/>
                <a:cs typeface="Calibri" pitchFamily="34" charset="0"/>
              </a:rPr>
              <a:t>If there is an </a:t>
            </a:r>
            <a:r>
              <a:rPr lang="en-US" dirty="0" smtClean="0">
                <a:solidFill>
                  <a:srgbClr val="FF0000"/>
                </a:solidFill>
                <a:latin typeface="Calibri" pitchFamily="34" charset="0"/>
                <a:cs typeface="Calibri" pitchFamily="34" charset="0"/>
              </a:rPr>
              <a:t>Continuation-</a:t>
            </a:r>
            <a:r>
              <a:rPr lang="en-US" dirty="0">
                <a:solidFill>
                  <a:srgbClr val="FF0000"/>
                </a:solidFill>
                <a:latin typeface="Calibri" pitchFamily="34" charset="0"/>
                <a:cs typeface="Calibri" pitchFamily="34" charset="0"/>
              </a:rPr>
              <a:t>x phrase, there is an Ax before it</a:t>
            </a:r>
          </a:p>
        </p:txBody>
      </p:sp>
      <p:sp>
        <p:nvSpPr>
          <p:cNvPr id="151558" name="Rectangle 6"/>
          <p:cNvSpPr>
            <a:spLocks noChangeArrowheads="1"/>
          </p:cNvSpPr>
          <p:nvPr/>
        </p:nvSpPr>
        <p:spPr bwMode="auto">
          <a:xfrm>
            <a:off x="228600" y="533400"/>
            <a:ext cx="7535863" cy="52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r>
              <a:rPr lang="en-US" altLang="zh-TW" sz="2800">
                <a:solidFill>
                  <a:srgbClr val="FF0000"/>
                </a:solidFill>
                <a:latin typeface="Calibri" pitchFamily="34" charset="0"/>
                <a:ea typeface="Arial Unicode MS" pitchFamily="34" charset="-128"/>
                <a:cs typeface="Arial Unicode MS" pitchFamily="34" charset="-128"/>
              </a:rPr>
              <a:t>Constraints</a:t>
            </a:r>
            <a:endParaRPr lang="en-US" sz="2800">
              <a:solidFill>
                <a:srgbClr val="FF0000"/>
              </a:solidFill>
              <a:latin typeface="Calibri" pitchFamily="34" charset="0"/>
              <a:ea typeface="Arial Unicode MS" pitchFamily="34" charset="-128"/>
              <a:cs typeface="Arial Unicode MS" pitchFamily="34" charset="-128"/>
            </a:endParaRPr>
          </a:p>
        </p:txBody>
      </p:sp>
      <p:sp>
        <p:nvSpPr>
          <p:cNvPr id="700424" name="AutoShape 8"/>
          <p:cNvSpPr>
            <a:spLocks noChangeArrowheads="1"/>
          </p:cNvSpPr>
          <p:nvPr/>
        </p:nvSpPr>
        <p:spPr bwMode="auto">
          <a:xfrm>
            <a:off x="6019800" y="3733800"/>
            <a:ext cx="2895600" cy="685800"/>
          </a:xfrm>
          <a:prstGeom prst="wedgeRoundRectCallout">
            <a:avLst>
              <a:gd name="adj1" fmla="val 3620"/>
              <a:gd name="adj2" fmla="val -234259"/>
              <a:gd name="adj3" fmla="val 16667"/>
            </a:avLst>
          </a:prstGeom>
          <a:solidFill>
            <a:srgbClr val="FFFF66"/>
          </a:solidFill>
          <a:ln w="9525">
            <a:solidFill>
              <a:schemeClr val="tx1"/>
            </a:solidFill>
            <a:miter lim="800000"/>
            <a:headEnd/>
            <a:tailEnd/>
          </a:ln>
        </p:spPr>
        <p:txBody>
          <a:bodyPr/>
          <a:lstStyle/>
          <a:p>
            <a:pPr algn="ctr"/>
            <a:r>
              <a:rPr lang="en-US" dirty="0">
                <a:latin typeface="Calibri" pitchFamily="34" charset="0"/>
                <a:cs typeface="Calibri" pitchFamily="34" charset="0"/>
              </a:rPr>
              <a:t>Universally</a:t>
            </a:r>
            <a:r>
              <a:rPr lang="en-US" dirty="0">
                <a:latin typeface="Tahoma" pitchFamily="34" charset="0"/>
              </a:rPr>
              <a:t> quantified rules</a:t>
            </a:r>
          </a:p>
        </p:txBody>
      </p:sp>
      <p:sp>
        <p:nvSpPr>
          <p:cNvPr id="700425" name="Text Box 9"/>
          <p:cNvSpPr txBox="1">
            <a:spLocks noChangeArrowheads="1"/>
          </p:cNvSpPr>
          <p:nvPr/>
        </p:nvSpPr>
        <p:spPr bwMode="auto">
          <a:xfrm>
            <a:off x="5181600" y="4419600"/>
            <a:ext cx="3962400" cy="1094146"/>
          </a:xfrm>
          <a:prstGeom prst="rect">
            <a:avLst/>
          </a:prstGeom>
          <a:solidFill>
            <a:srgbClr val="FFFFCC"/>
          </a:solidFill>
          <a:ln w="9525">
            <a:solidFill>
              <a:srgbClr val="FFC000"/>
            </a:solidFill>
            <a:miter lim="800000"/>
            <a:headEnd/>
            <a:tailEnd/>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lnSpc>
                <a:spcPct val="90000"/>
              </a:lnSpc>
              <a:spcBef>
                <a:spcPct val="20000"/>
              </a:spcBef>
              <a:buClr>
                <a:schemeClr val="bg2"/>
              </a:buClr>
              <a:buSzPct val="75000"/>
              <a:buFont typeface="Wingdings" pitchFamily="2" charset="2"/>
              <a:buNone/>
            </a:pPr>
            <a:r>
              <a:rPr lang="en-US" altLang="zh-TW" dirty="0" smtClean="0">
                <a:latin typeface="Calibri" pitchFamily="34" charset="0"/>
                <a:ea typeface="Arial Unicode MS" pitchFamily="34" charset="-128"/>
                <a:cs typeface="Calibri" pitchFamily="34" charset="0"/>
              </a:rPr>
              <a:t>Learning Based Java: </a:t>
            </a:r>
            <a:r>
              <a:rPr lang="en-US" altLang="zh-TW" dirty="0">
                <a:latin typeface="Calibri" pitchFamily="34" charset="0"/>
                <a:ea typeface="Arial Unicode MS" pitchFamily="34" charset="-128"/>
                <a:cs typeface="Calibri" pitchFamily="34" charset="0"/>
              </a:rPr>
              <a:t>allows a developer to encode constraints in </a:t>
            </a:r>
            <a:r>
              <a:rPr lang="en-US" altLang="zh-TW" dirty="0" smtClean="0">
                <a:latin typeface="Calibri" pitchFamily="34" charset="0"/>
                <a:ea typeface="Arial Unicode MS" pitchFamily="34" charset="-128"/>
                <a:cs typeface="Calibri" pitchFamily="34" charset="0"/>
              </a:rPr>
              <a:t>First Order Logic; </a:t>
            </a:r>
            <a:r>
              <a:rPr lang="en-US" altLang="zh-TW" dirty="0">
                <a:latin typeface="Calibri" pitchFamily="34" charset="0"/>
                <a:ea typeface="Arial Unicode MS" pitchFamily="34" charset="-128"/>
                <a:cs typeface="Calibri" pitchFamily="34" charset="0"/>
              </a:rPr>
              <a:t>these are compiled into linear inequalities automatically. </a:t>
            </a:r>
          </a:p>
        </p:txBody>
      </p:sp>
      <p:pic>
        <p:nvPicPr>
          <p:cNvPr id="2" name="Picture 1" descr="TP_tmp.png"/>
          <p:cNvPicPr>
            <a:picLocks noChangeAspect="1"/>
          </p:cNvPicPr>
          <p:nvPr>
            <p:custDataLst>
              <p:tags r:id="rId1"/>
            </p:custDataLst>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936131" y="1447800"/>
            <a:ext cx="2260002" cy="651924"/>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3" name="Picture 2" descr="TP_tmp.png"/>
          <p:cNvPicPr>
            <a:picLocks noChangeAspect="1"/>
          </p:cNvPicPr>
          <p:nvPr>
            <p:custDataLst>
              <p:tags r:id="rId2"/>
            </p:custDataLst>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936228" y="2469356"/>
            <a:ext cx="4922362" cy="731044"/>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4" name="Picture 3" descr="TP_tmp.png"/>
          <p:cNvPicPr>
            <a:picLocks noChangeAspect="1"/>
          </p:cNvPicPr>
          <p:nvPr>
            <p:custDataLst>
              <p:tags r:id="rId3"/>
            </p:custDataLst>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914400" y="3733801"/>
            <a:ext cx="4768650" cy="762000"/>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sp>
        <p:nvSpPr>
          <p:cNvPr id="151565" name="Slide Number Placeholder 16"/>
          <p:cNvSpPr txBox="1">
            <a:spLocks noGrp="1"/>
          </p:cNvSpPr>
          <p:nvPr/>
        </p:nvSpPr>
        <p:spPr bwMode="auto">
          <a:xfrm>
            <a:off x="7543800" y="65532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altLang="zh-TW" sz="1200">
                <a:ea typeface="Arial Unicode MS" pitchFamily="34" charset="-128"/>
                <a:cs typeface="Arial Unicode MS" pitchFamily="34" charset="-128"/>
              </a:rPr>
              <a:t>2:</a:t>
            </a:r>
            <a:fld id="{4F2912E2-AA97-4244-9AE8-FA8EFC9B25D8}" type="slidenum">
              <a:rPr lang="en-US" altLang="zh-TW" sz="1200">
                <a:ea typeface="Arial Unicode MS" pitchFamily="34" charset="-128"/>
                <a:cs typeface="Arial Unicode MS" pitchFamily="34" charset="-128"/>
              </a:rPr>
              <a:pPr algn="r" eaLnBrk="1" hangingPunct="1"/>
              <a:t>17</a:t>
            </a:fld>
            <a:endParaRPr lang="en-US" altLang="zh-TW" sz="1200">
              <a:ea typeface="Arial Unicode MS" pitchFamily="34" charset="-128"/>
              <a:cs typeface="Arial Unicode MS" pitchFamily="34" charset="-128"/>
            </a:endParaRPr>
          </a:p>
        </p:txBody>
      </p:sp>
      <p:sp>
        <p:nvSpPr>
          <p:cNvPr id="5" name="Slide Number Placeholder 4"/>
          <p:cNvSpPr>
            <a:spLocks noGrp="1"/>
          </p:cNvSpPr>
          <p:nvPr>
            <p:ph type="sldNum" sz="quarter" idx="10"/>
          </p:nvPr>
        </p:nvSpPr>
        <p:spPr/>
        <p:txBody>
          <a:bodyPr/>
          <a:lstStyle/>
          <a:p>
            <a:pPr>
              <a:defRPr/>
            </a:pPr>
            <a:r>
              <a:rPr lang="en-US" altLang="zh-TW" smtClean="0"/>
              <a:t>2:</a:t>
            </a:r>
            <a:fld id="{0A7A67B1-0E9D-4C79-8236-FEAA739E60D3}" type="slidenum">
              <a:rPr lang="en-US" altLang="zh-TW" smtClean="0"/>
              <a:pPr>
                <a:defRPr/>
              </a:pPr>
              <a:t>17</a:t>
            </a:fld>
            <a:endParaRPr lang="en-US" altLang="zh-TW"/>
          </a:p>
        </p:txBody>
      </p:sp>
    </p:spTree>
    <p:extLst>
      <p:ext uri="{BB962C8B-B14F-4D97-AF65-F5344CB8AC3E}">
        <p14:creationId xmlns:p14="http://schemas.microsoft.com/office/powerpoint/2010/main" val="112057854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00419"/>
                                        </p:tgtEl>
                                        <p:attrNameLst>
                                          <p:attrName>style.visibility</p:attrName>
                                        </p:attrNameLst>
                                      </p:cBhvr>
                                      <p:to>
                                        <p:strVal val="visible"/>
                                      </p:to>
                                    </p:set>
                                    <p:animEffect transition="in" filter="blinds(horizontal)">
                                      <p:cBhvr>
                                        <p:cTn id="7" dur="500"/>
                                        <p:tgtEl>
                                          <p:spTgt spid="70041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00424">
                                            <p:bg/>
                                          </p:spTgt>
                                        </p:tgtEl>
                                        <p:attrNameLst>
                                          <p:attrName>style.visibility</p:attrName>
                                        </p:attrNameLst>
                                      </p:cBhvr>
                                      <p:to>
                                        <p:strVal val="visible"/>
                                      </p:to>
                                    </p:set>
                                  </p:childTnLst>
                                  <p:subTnLst>
                                    <p:set>
                                      <p:cBhvr override="childStyle">
                                        <p:cTn dur="1" fill="hold" display="0" masterRel="nextClick" afterEffect="1"/>
                                        <p:tgtEl>
                                          <p:spTgt spid="700424">
                                            <p:bg/>
                                          </p:spTgt>
                                        </p:tgtEl>
                                        <p:attrNameLst>
                                          <p:attrName>style.visibility</p:attrName>
                                        </p:attrNameLst>
                                      </p:cBhvr>
                                      <p:to>
                                        <p:strVal val="hidden"/>
                                      </p:to>
                                    </p:set>
                                  </p:subTnLst>
                                </p:cTn>
                              </p:par>
                              <p:par>
                                <p:cTn id="12" presetID="1" presetClass="entr" presetSubtype="0" fill="hold" grpId="0" nodeType="withEffect">
                                  <p:stCondLst>
                                    <p:cond delay="0"/>
                                  </p:stCondLst>
                                  <p:childTnLst>
                                    <p:set>
                                      <p:cBhvr>
                                        <p:cTn id="13" dur="1" fill="hold">
                                          <p:stCondLst>
                                            <p:cond delay="0"/>
                                          </p:stCondLst>
                                        </p:cTn>
                                        <p:tgtEl>
                                          <p:spTgt spid="700424">
                                            <p:txEl>
                                              <p:pRg st="0" end="0"/>
                                            </p:txEl>
                                          </p:spTgt>
                                        </p:tgtEl>
                                        <p:attrNameLst>
                                          <p:attrName>style.visibility</p:attrName>
                                        </p:attrNameLst>
                                      </p:cBhvr>
                                      <p:to>
                                        <p:strVal val="visible"/>
                                      </p:to>
                                    </p:set>
                                  </p:childTnLst>
                                  <p:subTnLst>
                                    <p:set>
                                      <p:cBhvr override="childStyle">
                                        <p:cTn dur="1" fill="hold" display="0" masterRel="nextClick" afterEffect="1"/>
                                        <p:tgtEl>
                                          <p:spTgt spid="700424">
                                            <p:txEl>
                                              <p:pRg st="0" end="0"/>
                                            </p:txEl>
                                          </p:spTgt>
                                        </p:tgtEl>
                                        <p:attrNameLst>
                                          <p:attrName>style.visibility</p:attrName>
                                        </p:attrNameLst>
                                      </p:cBhvr>
                                      <p:to>
                                        <p:strVal val="hidden"/>
                                      </p:to>
                                    </p:set>
                                  </p:sub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700425"/>
                                        </p:tgtEl>
                                        <p:attrNameLst>
                                          <p:attrName>style.visibility</p:attrName>
                                        </p:attrNameLst>
                                      </p:cBhvr>
                                      <p:to>
                                        <p:strVal val="visible"/>
                                      </p:to>
                                    </p:set>
                                    <p:animEffect transition="in" filter="blinds(horizontal)">
                                      <p:cBhvr>
                                        <p:cTn id="18" dur="500"/>
                                        <p:tgtEl>
                                          <p:spTgt spid="700425"/>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0419" grpId="0" animBg="1"/>
      <p:bldP spid="700424" grpId="0" build="allAtOnce" animBg="1"/>
      <p:bldP spid="70042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Title 1"/>
          <p:cNvSpPr>
            <a:spLocks noGrp="1"/>
          </p:cNvSpPr>
          <p:nvPr>
            <p:ph type="title" idx="4294967295"/>
          </p:nvPr>
        </p:nvSpPr>
        <p:spPr>
          <a:xfrm>
            <a:off x="152400" y="457200"/>
            <a:ext cx="4648200" cy="533400"/>
          </a:xfrm>
        </p:spPr>
        <p:txBody>
          <a:bodyPr/>
          <a:lstStyle/>
          <a:p>
            <a:r>
              <a:rPr lang="en-US" smtClean="0">
                <a:solidFill>
                  <a:srgbClr val="FF0000"/>
                </a:solidFill>
              </a:rPr>
              <a:t>SRL: Posing the Problem</a:t>
            </a:r>
          </a:p>
        </p:txBody>
      </p:sp>
      <p:pic>
        <p:nvPicPr>
          <p:cNvPr id="3" name="Picture 2" descr="TP_tmp.png"/>
          <p:cNvPicPr>
            <a:picLocks noChangeAspect="1"/>
          </p:cNvPicPr>
          <p:nvPr>
            <p:custDataLst>
              <p:tags r:id="rId1"/>
            </p:custDataLst>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405107" y="1295400"/>
            <a:ext cx="4242798" cy="1494622"/>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153604" name="Picture 2" descr="SRL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533400"/>
            <a:ext cx="3770313"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descr="TP_tmp.png"/>
          <p:cNvPicPr>
            <a:picLocks noChangeAspect="1"/>
          </p:cNvPicPr>
          <p:nvPr>
            <p:custDataLst>
              <p:tags r:id="rId2"/>
            </p:custDataLst>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481222" y="2667000"/>
            <a:ext cx="4852568" cy="3074895"/>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sp>
        <p:nvSpPr>
          <p:cNvPr id="153606" name="Slide Number Placeholder 9"/>
          <p:cNvSpPr txBox="1">
            <a:spLocks noGrp="1"/>
          </p:cNvSpPr>
          <p:nvPr/>
        </p:nvSpPr>
        <p:spPr bwMode="auto">
          <a:xfrm>
            <a:off x="7543800" y="65532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altLang="zh-TW" sz="1200">
                <a:ea typeface="Arial Unicode MS" pitchFamily="34" charset="-128"/>
                <a:cs typeface="Arial Unicode MS" pitchFamily="34" charset="-128"/>
              </a:rPr>
              <a:t>2:</a:t>
            </a:r>
            <a:fld id="{AD26CC07-A86F-4BCE-8432-FE9DBDC905DD}" type="slidenum">
              <a:rPr lang="en-US" altLang="zh-TW" sz="1200">
                <a:ea typeface="Arial Unicode MS" pitchFamily="34" charset="-128"/>
                <a:cs typeface="Arial Unicode MS" pitchFamily="34" charset="-128"/>
              </a:rPr>
              <a:pPr algn="r" eaLnBrk="1" hangingPunct="1"/>
              <a:t>18</a:t>
            </a:fld>
            <a:endParaRPr lang="en-US" altLang="zh-TW" sz="1200">
              <a:ea typeface="Arial Unicode MS" pitchFamily="34" charset="-128"/>
              <a:cs typeface="Arial Unicode MS" pitchFamily="34" charset="-128"/>
            </a:endParaRPr>
          </a:p>
        </p:txBody>
      </p:sp>
      <p:sp>
        <p:nvSpPr>
          <p:cNvPr id="4" name="Slide Number Placeholder 3"/>
          <p:cNvSpPr>
            <a:spLocks noGrp="1"/>
          </p:cNvSpPr>
          <p:nvPr>
            <p:ph type="sldNum" sz="quarter" idx="10"/>
          </p:nvPr>
        </p:nvSpPr>
        <p:spPr/>
        <p:txBody>
          <a:bodyPr/>
          <a:lstStyle/>
          <a:p>
            <a:pPr>
              <a:defRPr/>
            </a:pPr>
            <a:r>
              <a:rPr lang="en-US" altLang="zh-TW" smtClean="0"/>
              <a:t>2:</a:t>
            </a:r>
            <a:fld id="{0A7A67B1-0E9D-4C79-8236-FEAA739E60D3}" type="slidenum">
              <a:rPr lang="en-US" altLang="zh-TW" smtClean="0"/>
              <a:pPr>
                <a:defRPr/>
              </a:pPr>
              <a:t>18</a:t>
            </a:fld>
            <a:endParaRPr lang="en-US" altLang="zh-TW"/>
          </a:p>
        </p:txBody>
      </p:sp>
    </p:spTree>
    <p:extLst>
      <p:ext uri="{BB962C8B-B14F-4D97-AF65-F5344CB8AC3E}">
        <p14:creationId xmlns:p14="http://schemas.microsoft.com/office/powerpoint/2010/main" val="39301736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idx="4294967295"/>
          </p:nvPr>
        </p:nvSpPr>
        <p:spPr/>
        <p:txBody>
          <a:bodyPr/>
          <a:lstStyle/>
          <a:p>
            <a:r>
              <a:rPr lang="en-US" dirty="0" smtClean="0">
                <a:solidFill>
                  <a:srgbClr val="FF0000"/>
                </a:solidFill>
              </a:rPr>
              <a:t>CCM Examples</a:t>
            </a:r>
          </a:p>
        </p:txBody>
      </p:sp>
      <p:sp>
        <p:nvSpPr>
          <p:cNvPr id="43011" name="Content Placeholder 2"/>
          <p:cNvSpPr>
            <a:spLocks noGrp="1"/>
          </p:cNvSpPr>
          <p:nvPr>
            <p:ph idx="4294967295"/>
          </p:nvPr>
        </p:nvSpPr>
        <p:spPr/>
        <p:txBody>
          <a:bodyPr/>
          <a:lstStyle/>
          <a:p>
            <a:r>
              <a:rPr lang="en-US" dirty="0" smtClean="0"/>
              <a:t>Many works in NLP make use of constrained conditional models, implicitly or explicitly.</a:t>
            </a:r>
          </a:p>
          <a:p>
            <a:r>
              <a:rPr lang="en-US" dirty="0" smtClean="0"/>
              <a:t>Next we describe three examples in detail. </a:t>
            </a:r>
          </a:p>
          <a:p>
            <a:pPr>
              <a:buFont typeface="Wingdings" pitchFamily="2" charset="2"/>
              <a:buNone/>
            </a:pPr>
            <a:endParaRPr lang="en-US" dirty="0" smtClean="0"/>
          </a:p>
          <a:p>
            <a:r>
              <a:rPr lang="en-US" dirty="0" smtClean="0">
                <a:solidFill>
                  <a:srgbClr val="FF0000"/>
                </a:solidFill>
              </a:rPr>
              <a:t>Example </a:t>
            </a:r>
            <a:r>
              <a:rPr lang="en-US" dirty="0">
                <a:solidFill>
                  <a:srgbClr val="FF0000"/>
                </a:solidFill>
              </a:rPr>
              <a:t>1</a:t>
            </a:r>
            <a:r>
              <a:rPr lang="en-US" dirty="0" smtClean="0">
                <a:solidFill>
                  <a:srgbClr val="FF0000"/>
                </a:solidFill>
              </a:rPr>
              <a:t>: </a:t>
            </a:r>
            <a:r>
              <a:rPr lang="en-US" dirty="0" smtClean="0"/>
              <a:t>Semantic Role Labeling</a:t>
            </a:r>
          </a:p>
          <a:p>
            <a:pPr lvl="1"/>
            <a:r>
              <a:rPr lang="en-US" dirty="0" smtClean="0"/>
              <a:t>The use of inference with constraints to improve semantic parsing</a:t>
            </a:r>
          </a:p>
          <a:p>
            <a:r>
              <a:rPr lang="en-US" dirty="0">
                <a:solidFill>
                  <a:srgbClr val="FF0000"/>
                </a:solidFill>
              </a:rPr>
              <a:t>Example </a:t>
            </a:r>
            <a:r>
              <a:rPr lang="en-US" dirty="0" smtClean="0">
                <a:solidFill>
                  <a:srgbClr val="FF0000"/>
                </a:solidFill>
              </a:rPr>
              <a:t>2: </a:t>
            </a:r>
            <a:r>
              <a:rPr lang="en-US" dirty="0"/>
              <a:t>Sequence Tagging</a:t>
            </a:r>
          </a:p>
          <a:p>
            <a:pPr lvl="1"/>
            <a:r>
              <a:rPr lang="en-US" dirty="0"/>
              <a:t>Adding long range constraints to a simple </a:t>
            </a:r>
            <a:r>
              <a:rPr lang="en-US" dirty="0" smtClean="0"/>
              <a:t>model</a:t>
            </a:r>
            <a:endParaRPr lang="en-US" dirty="0" smtClean="0">
              <a:solidFill>
                <a:srgbClr val="FF0000"/>
              </a:solidFill>
            </a:endParaRPr>
          </a:p>
          <a:p>
            <a:r>
              <a:rPr lang="en-US" dirty="0" smtClean="0">
                <a:solidFill>
                  <a:srgbClr val="FF0000"/>
                </a:solidFill>
              </a:rPr>
              <a:t>Example 3:</a:t>
            </a:r>
            <a:r>
              <a:rPr lang="en-US" dirty="0" smtClean="0"/>
              <a:t> Sentence Compression</a:t>
            </a:r>
          </a:p>
          <a:p>
            <a:pPr lvl="1"/>
            <a:r>
              <a:rPr lang="en-US" dirty="0" smtClean="0"/>
              <a:t>Simple language model with constraints outperforms complex models</a:t>
            </a:r>
          </a:p>
        </p:txBody>
      </p:sp>
      <p:sp>
        <p:nvSpPr>
          <p:cNvPr id="43012" name="AutoShape 4"/>
          <p:cNvSpPr>
            <a:spLocks noChangeArrowheads="1"/>
          </p:cNvSpPr>
          <p:nvPr/>
        </p:nvSpPr>
        <p:spPr bwMode="auto">
          <a:xfrm>
            <a:off x="152400" y="3776663"/>
            <a:ext cx="609600" cy="381000"/>
          </a:xfrm>
          <a:prstGeom prst="rightArrow">
            <a:avLst>
              <a:gd name="adj1" fmla="val 50000"/>
              <a:gd name="adj2" fmla="val 40000"/>
            </a:avLst>
          </a:prstGeom>
          <a:solidFill>
            <a:srgbClr val="FF0000"/>
          </a:solidFill>
          <a:ln w="9525">
            <a:solidFill>
              <a:schemeClr val="tx1"/>
            </a:solidFill>
            <a:miter lim="800000"/>
            <a:headEnd/>
            <a:tailEnd/>
          </a:ln>
        </p:spPr>
        <p:txBody>
          <a:bodyPr wrap="none" anchor="ctr"/>
          <a:lstStyle/>
          <a:p>
            <a:endParaRPr lang="en-US"/>
          </a:p>
        </p:txBody>
      </p:sp>
      <p:sp>
        <p:nvSpPr>
          <p:cNvPr id="43013" name="Slide Number Placeholder 8"/>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2B134515-286B-4AD1-A436-17F3F3D3C30D}" type="slidenum">
              <a:rPr lang="en-US" altLang="zh-TW" smtClean="0">
                <a:cs typeface="Arial Unicode MS" pitchFamily="34" charset="-128"/>
              </a:rPr>
              <a:pPr eaLnBrk="1" hangingPunct="1"/>
              <a:t>19</a:t>
            </a:fld>
            <a:endParaRPr lang="en-US" altLang="zh-TW" smtClean="0">
              <a:cs typeface="Arial Unicode MS" pitchFamily="34" charset="-128"/>
            </a:endParaRP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1"/>
          <p:cNvSpPr>
            <a:spLocks noGrp="1"/>
          </p:cNvSpPr>
          <p:nvPr>
            <p:ph type="title" idx="4294967295"/>
          </p:nvPr>
        </p:nvSpPr>
        <p:spPr/>
        <p:txBody>
          <a:bodyPr lIns="0" tIns="0" rIns="0" bIns="0"/>
          <a:lstStyle/>
          <a:p>
            <a:pPr eaLnBrk="1" hangingPunct="1"/>
            <a:r>
              <a:rPr lang="en-US" dirty="0" smtClean="0">
                <a:solidFill>
                  <a:srgbClr val="FF0000"/>
                </a:solidFill>
              </a:rPr>
              <a:t>This Tutorial: Constrained Conditional Models</a:t>
            </a:r>
          </a:p>
        </p:txBody>
      </p:sp>
      <p:sp>
        <p:nvSpPr>
          <p:cNvPr id="1263620" name="Content Placeholder 2"/>
          <p:cNvSpPr>
            <a:spLocks noGrp="1"/>
          </p:cNvSpPr>
          <p:nvPr>
            <p:ph idx="4294967295"/>
          </p:nvPr>
        </p:nvSpPr>
        <p:spPr>
          <a:xfrm>
            <a:off x="457200" y="838200"/>
            <a:ext cx="8458200" cy="5486400"/>
          </a:xfrm>
        </p:spPr>
        <p:txBody>
          <a:bodyPr lIns="0" tIns="0" rIns="0" bIns="0"/>
          <a:lstStyle/>
          <a:p>
            <a:pPr marL="339725" indent="-339725" defTabSz="457200" eaLnBrk="1" hangingPunct="1">
              <a:lnSpc>
                <a:spcPct val="88000"/>
              </a:lnSpc>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dirty="0" smtClean="0"/>
          </a:p>
          <a:p>
            <a:pPr marL="339725"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hlinkClick r:id="rId3" action="ppaction://hlinkpres?slideindex=1&amp;slidetitle="/>
              </a:rPr>
              <a:t>Part 2</a:t>
            </a:r>
            <a:r>
              <a:rPr lang="en-US" dirty="0" smtClean="0"/>
              <a:t>: </a:t>
            </a:r>
            <a:r>
              <a:rPr lang="en-US" b="1" dirty="0" smtClean="0"/>
              <a:t>Modeling NLP via CCMs </a:t>
            </a:r>
            <a:r>
              <a:rPr lang="en-US" dirty="0" smtClean="0"/>
              <a:t>(60 </a:t>
            </a:r>
            <a:r>
              <a:rPr lang="en-US" dirty="0" smtClean="0"/>
              <a:t>minutes)</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Introduction to ILP </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Posing NLP Problems as ILP problems</a:t>
            </a:r>
          </a:p>
          <a:p>
            <a:pPr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1. Sequence tagging          </a:t>
            </a:r>
            <a:r>
              <a:rPr lang="en-US" dirty="0">
                <a:solidFill>
                  <a:srgbClr val="0033CC"/>
                </a:solidFill>
              </a:rPr>
              <a:t>(HMM/CRF + global constraints)</a:t>
            </a:r>
          </a:p>
          <a:p>
            <a:pPr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2. SRL                                    </a:t>
            </a:r>
            <a:r>
              <a:rPr lang="en-US" dirty="0">
                <a:solidFill>
                  <a:srgbClr val="0033CC"/>
                </a:solidFill>
              </a:rPr>
              <a:t>(Independent classifiers + Global Constraints) </a:t>
            </a:r>
          </a:p>
          <a:p>
            <a:pPr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3. Sentence Compression </a:t>
            </a:r>
            <a:r>
              <a:rPr lang="en-US" dirty="0">
                <a:solidFill>
                  <a:srgbClr val="0033CC"/>
                </a:solidFill>
              </a:rPr>
              <a:t>(Language Model + Global Constraints)</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Less detailed examples </a:t>
            </a:r>
          </a:p>
          <a:p>
            <a:pPr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1. Co-reference </a:t>
            </a:r>
          </a:p>
          <a:p>
            <a:pPr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2. A bunch more ...</a:t>
            </a:r>
          </a:p>
        </p:txBody>
      </p:sp>
      <p:sp>
        <p:nvSpPr>
          <p:cNvPr id="2" name="Slide Number Placeholder 1"/>
          <p:cNvSpPr>
            <a:spLocks noGrp="1"/>
          </p:cNvSpPr>
          <p:nvPr>
            <p:ph type="sldNum" sz="quarter" idx="10"/>
          </p:nvPr>
        </p:nvSpPr>
        <p:spPr/>
        <p:txBody>
          <a:bodyPr/>
          <a:lstStyle/>
          <a:p>
            <a:pPr>
              <a:defRPr/>
            </a:pPr>
            <a:r>
              <a:rPr lang="en-US" altLang="zh-TW" smtClean="0"/>
              <a:t>2:</a:t>
            </a:r>
            <a:fld id="{0A7A67B1-0E9D-4C79-8236-FEAA739E60D3}" type="slidenum">
              <a:rPr lang="en-US" altLang="zh-TW" smtClean="0"/>
              <a:pPr>
                <a:defRPr/>
              </a:pPr>
              <a:t>2</a:t>
            </a:fld>
            <a:endParaRPr lang="en-US" altLang="zh-TW"/>
          </a:p>
        </p:txBody>
      </p:sp>
    </p:spTree>
    <p:extLst>
      <p:ext uri="{BB962C8B-B14F-4D97-AF65-F5344CB8AC3E}">
        <p14:creationId xmlns:p14="http://schemas.microsoft.com/office/powerpoint/2010/main" val="4060544129"/>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4"/>
          <p:cNvSpPr>
            <a:spLocks noGrp="1"/>
          </p:cNvSpPr>
          <p:nvPr>
            <p:ph type="title"/>
          </p:nvPr>
        </p:nvSpPr>
        <p:spPr/>
        <p:txBody>
          <a:bodyPr/>
          <a:lstStyle/>
          <a:p>
            <a:r>
              <a:rPr lang="en-US" dirty="0" smtClean="0">
                <a:solidFill>
                  <a:srgbClr val="FF0000"/>
                </a:solidFill>
              </a:rPr>
              <a:t>Example 2: Sequence Tagging</a:t>
            </a:r>
          </a:p>
        </p:txBody>
      </p:sp>
      <p:sp>
        <p:nvSpPr>
          <p:cNvPr id="7" name="Oval 6"/>
          <p:cNvSpPr/>
          <p:nvPr/>
        </p:nvSpPr>
        <p:spPr>
          <a:xfrm>
            <a:off x="4452938" y="2230438"/>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a:off x="5424488" y="2230438"/>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6396038" y="2230438"/>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8339138" y="2230438"/>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Oval 10"/>
          <p:cNvSpPr/>
          <p:nvPr/>
        </p:nvSpPr>
        <p:spPr>
          <a:xfrm>
            <a:off x="7367588" y="2230438"/>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3" name="Straight Arrow Connector 12"/>
          <p:cNvCxnSpPr>
            <a:stCxn id="7" idx="6"/>
            <a:endCxn id="8" idx="2"/>
          </p:cNvCxnSpPr>
          <p:nvPr/>
        </p:nvCxnSpPr>
        <p:spPr>
          <a:xfrm>
            <a:off x="4681538" y="2344738"/>
            <a:ext cx="742950" cy="15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 name="Straight Arrow Connector 13"/>
          <p:cNvCxnSpPr>
            <a:stCxn id="8" idx="6"/>
            <a:endCxn id="9" idx="2"/>
          </p:cNvCxnSpPr>
          <p:nvPr/>
        </p:nvCxnSpPr>
        <p:spPr>
          <a:xfrm>
            <a:off x="5653088" y="2344738"/>
            <a:ext cx="742950" cy="15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Straight Arrow Connector 14"/>
          <p:cNvCxnSpPr>
            <a:stCxn id="9" idx="6"/>
            <a:endCxn id="11" idx="2"/>
          </p:cNvCxnSpPr>
          <p:nvPr/>
        </p:nvCxnSpPr>
        <p:spPr>
          <a:xfrm>
            <a:off x="6624638" y="2344738"/>
            <a:ext cx="742950" cy="15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p:cNvCxnSpPr>
            <a:stCxn id="11" idx="6"/>
            <a:endCxn id="10" idx="2"/>
          </p:cNvCxnSpPr>
          <p:nvPr/>
        </p:nvCxnSpPr>
        <p:spPr>
          <a:xfrm>
            <a:off x="7596188" y="2344738"/>
            <a:ext cx="742950" cy="15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3" name="Oval 22"/>
          <p:cNvSpPr/>
          <p:nvPr/>
        </p:nvSpPr>
        <p:spPr>
          <a:xfrm>
            <a:off x="4452938" y="3068638"/>
            <a:ext cx="228600" cy="2286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24" name="Oval 23"/>
          <p:cNvSpPr/>
          <p:nvPr/>
        </p:nvSpPr>
        <p:spPr>
          <a:xfrm>
            <a:off x="5424488" y="3068638"/>
            <a:ext cx="228600" cy="2286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25" name="Oval 24"/>
          <p:cNvSpPr/>
          <p:nvPr/>
        </p:nvSpPr>
        <p:spPr>
          <a:xfrm>
            <a:off x="6396038" y="3068638"/>
            <a:ext cx="228600" cy="2286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26" name="Oval 25"/>
          <p:cNvSpPr/>
          <p:nvPr/>
        </p:nvSpPr>
        <p:spPr>
          <a:xfrm>
            <a:off x="8339138" y="3068638"/>
            <a:ext cx="228600" cy="2286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sp>
        <p:nvSpPr>
          <p:cNvPr id="27" name="Oval 26"/>
          <p:cNvSpPr/>
          <p:nvPr/>
        </p:nvSpPr>
        <p:spPr>
          <a:xfrm>
            <a:off x="7367588" y="3068638"/>
            <a:ext cx="228600" cy="22860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cxnSp>
        <p:nvCxnSpPr>
          <p:cNvPr id="28" name="Straight Arrow Connector 27"/>
          <p:cNvCxnSpPr>
            <a:stCxn id="7" idx="4"/>
            <a:endCxn id="23" idx="0"/>
          </p:cNvCxnSpPr>
          <p:nvPr/>
        </p:nvCxnSpPr>
        <p:spPr>
          <a:xfrm rot="5400000">
            <a:off x="4262438" y="2763837"/>
            <a:ext cx="609600" cy="31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9" name="Straight Arrow Connector 28"/>
          <p:cNvCxnSpPr>
            <a:stCxn id="8" idx="4"/>
            <a:endCxn id="24" idx="0"/>
          </p:cNvCxnSpPr>
          <p:nvPr/>
        </p:nvCxnSpPr>
        <p:spPr>
          <a:xfrm rot="5400000">
            <a:off x="5233194" y="2763044"/>
            <a:ext cx="6096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0" name="Straight Arrow Connector 29"/>
          <p:cNvCxnSpPr>
            <a:stCxn id="9" idx="4"/>
            <a:endCxn id="25" idx="0"/>
          </p:cNvCxnSpPr>
          <p:nvPr/>
        </p:nvCxnSpPr>
        <p:spPr>
          <a:xfrm rot="5400000">
            <a:off x="6204744" y="2763044"/>
            <a:ext cx="6096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1" name="Straight Arrow Connector 30"/>
          <p:cNvCxnSpPr>
            <a:stCxn id="11" idx="4"/>
            <a:endCxn id="27" idx="0"/>
          </p:cNvCxnSpPr>
          <p:nvPr/>
        </p:nvCxnSpPr>
        <p:spPr>
          <a:xfrm rot="5400000">
            <a:off x="7176294" y="2763044"/>
            <a:ext cx="6096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2" name="Straight Arrow Connector 31"/>
          <p:cNvCxnSpPr>
            <a:stCxn id="10" idx="4"/>
            <a:endCxn id="26" idx="0"/>
          </p:cNvCxnSpPr>
          <p:nvPr/>
        </p:nvCxnSpPr>
        <p:spPr>
          <a:xfrm rot="5400000">
            <a:off x="8148638" y="2763837"/>
            <a:ext cx="609600" cy="31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7920" name="TextBox 71"/>
          <p:cNvSpPr txBox="1">
            <a:spLocks noChangeArrowheads="1"/>
          </p:cNvSpPr>
          <p:nvPr/>
        </p:nvSpPr>
        <p:spPr bwMode="auto">
          <a:xfrm>
            <a:off x="914400" y="1185863"/>
            <a:ext cx="8642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HMM </a:t>
            </a:r>
            <a:r>
              <a:rPr lang="en-US" dirty="0" smtClean="0"/>
              <a:t>:</a:t>
            </a:r>
            <a:endParaRPr lang="en-US" dirty="0"/>
          </a:p>
        </p:txBody>
      </p:sp>
      <p:sp>
        <p:nvSpPr>
          <p:cNvPr id="303" name="TextBox 302"/>
          <p:cNvSpPr txBox="1">
            <a:spLocks noChangeArrowheads="1"/>
          </p:cNvSpPr>
          <p:nvPr/>
        </p:nvSpPr>
        <p:spPr bwMode="auto">
          <a:xfrm>
            <a:off x="228600" y="4081463"/>
            <a:ext cx="3429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solidFill>
                  <a:srgbClr val="FF0000"/>
                </a:solidFill>
                <a:latin typeface="Calibri" pitchFamily="34" charset="0"/>
                <a:cs typeface="Calibri" pitchFamily="34" charset="0"/>
              </a:rPr>
              <a:t>Every edge is a Boolean variable </a:t>
            </a:r>
            <a:r>
              <a:rPr lang="en-US" dirty="0">
                <a:latin typeface="Calibri" pitchFamily="34" charset="0"/>
                <a:cs typeface="Calibri" pitchFamily="34" charset="0"/>
              </a:rPr>
              <a:t>that selects a transition CPT entry.</a:t>
            </a:r>
          </a:p>
        </p:txBody>
      </p:sp>
      <p:sp>
        <p:nvSpPr>
          <p:cNvPr id="304" name="TextBox 303"/>
          <p:cNvSpPr txBox="1">
            <a:spLocks noChangeArrowheads="1"/>
          </p:cNvSpPr>
          <p:nvPr/>
        </p:nvSpPr>
        <p:spPr bwMode="auto">
          <a:xfrm>
            <a:off x="228600" y="4919663"/>
            <a:ext cx="327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atin typeface="Calibri" pitchFamily="34" charset="0"/>
                <a:cs typeface="Calibri" pitchFamily="34" charset="0"/>
              </a:rPr>
              <a:t>They are related: if we choose </a:t>
            </a:r>
          </a:p>
        </p:txBody>
      </p:sp>
      <p:sp>
        <p:nvSpPr>
          <p:cNvPr id="305" name="TextBox 304"/>
          <p:cNvSpPr txBox="1">
            <a:spLocks noChangeArrowheads="1"/>
          </p:cNvSpPr>
          <p:nvPr/>
        </p:nvSpPr>
        <p:spPr bwMode="auto">
          <a:xfrm>
            <a:off x="230188" y="2133600"/>
            <a:ext cx="39531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latin typeface="Calibri" pitchFamily="34" charset="0"/>
                <a:cs typeface="Calibri" pitchFamily="34" charset="0"/>
              </a:rPr>
              <a:t>Here, </a:t>
            </a:r>
            <a:r>
              <a:rPr lang="en-US" i="1" dirty="0">
                <a:latin typeface="Calibri" pitchFamily="34" charset="0"/>
                <a:cs typeface="Calibri" pitchFamily="34" charset="0"/>
              </a:rPr>
              <a:t>y</a:t>
            </a:r>
            <a:r>
              <a:rPr lang="en-US" dirty="0">
                <a:latin typeface="Calibri" pitchFamily="34" charset="0"/>
                <a:cs typeface="Calibri" pitchFamily="34" charset="0"/>
              </a:rPr>
              <a:t>’s are </a:t>
            </a:r>
            <a:r>
              <a:rPr lang="en-US" dirty="0" smtClean="0">
                <a:latin typeface="Calibri" pitchFamily="34" charset="0"/>
                <a:cs typeface="Calibri" pitchFamily="34" charset="0"/>
              </a:rPr>
              <a:t>labels; </a:t>
            </a:r>
            <a:r>
              <a:rPr lang="en-US" i="1" dirty="0">
                <a:latin typeface="Calibri" pitchFamily="34" charset="0"/>
                <a:cs typeface="Calibri" pitchFamily="34" charset="0"/>
              </a:rPr>
              <a:t>x</a:t>
            </a:r>
            <a:r>
              <a:rPr lang="en-US" dirty="0">
                <a:latin typeface="Calibri" pitchFamily="34" charset="0"/>
                <a:cs typeface="Calibri" pitchFamily="34" charset="0"/>
              </a:rPr>
              <a:t>’s are </a:t>
            </a:r>
            <a:r>
              <a:rPr lang="en-US" dirty="0" smtClean="0">
                <a:latin typeface="Calibri" pitchFamily="34" charset="0"/>
                <a:cs typeface="Calibri" pitchFamily="34" charset="0"/>
              </a:rPr>
              <a:t>observations.</a:t>
            </a:r>
            <a:endParaRPr lang="en-US" dirty="0">
              <a:latin typeface="Calibri" pitchFamily="34" charset="0"/>
              <a:cs typeface="Calibri" pitchFamily="34" charset="0"/>
            </a:endParaRPr>
          </a:p>
        </p:txBody>
      </p:sp>
      <p:sp>
        <p:nvSpPr>
          <p:cNvPr id="306" name="TextBox 305"/>
          <p:cNvSpPr txBox="1">
            <a:spLocks noChangeArrowheads="1"/>
          </p:cNvSpPr>
          <p:nvPr/>
        </p:nvSpPr>
        <p:spPr bwMode="auto">
          <a:xfrm>
            <a:off x="228600" y="2743200"/>
            <a:ext cx="3276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smtClean="0">
                <a:latin typeface="Calibri" pitchFamily="34" charset="0"/>
                <a:cs typeface="Calibri" pitchFamily="34" charset="0"/>
              </a:rPr>
              <a:t>The ILP’s objective </a:t>
            </a:r>
            <a:r>
              <a:rPr lang="en-US" dirty="0">
                <a:latin typeface="Calibri" pitchFamily="34" charset="0"/>
                <a:cs typeface="Calibri" pitchFamily="34" charset="0"/>
              </a:rPr>
              <a:t>function must include all entries of the </a:t>
            </a:r>
            <a:r>
              <a:rPr lang="en-US" dirty="0" smtClean="0">
                <a:latin typeface="Calibri" pitchFamily="34" charset="0"/>
                <a:cs typeface="Calibri" pitchFamily="34" charset="0"/>
              </a:rPr>
              <a:t>Conditional Probability Table.</a:t>
            </a:r>
            <a:endParaRPr lang="en-US" dirty="0">
              <a:latin typeface="Calibri" pitchFamily="34" charset="0"/>
              <a:cs typeface="Calibri" pitchFamily="34" charset="0"/>
            </a:endParaRPr>
          </a:p>
        </p:txBody>
      </p:sp>
      <p:pic>
        <p:nvPicPr>
          <p:cNvPr id="4" name="Picture 3" descr="TP_tmp.png"/>
          <p:cNvPicPr>
            <a:picLocks noChangeAspect="1"/>
          </p:cNvPicPr>
          <p:nvPr>
            <p:custDataLst>
              <p:tags r:id="rId1"/>
            </p:custDataLst>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4341935" y="1905000"/>
            <a:ext cx="460131" cy="210893"/>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6" name="Picture 5" descr="TP_tmp.png"/>
          <p:cNvPicPr>
            <a:picLocks noChangeAspect="1"/>
          </p:cNvPicPr>
          <p:nvPr>
            <p:custDataLst>
              <p:tags r:id="rId2"/>
            </p:custDataLst>
          </p:nvPr>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2916881" y="1063625"/>
            <a:ext cx="4681838" cy="638432"/>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17" name="Picture 16" descr="TP_tmp.png"/>
          <p:cNvPicPr>
            <a:picLocks noChangeAspect="1"/>
          </p:cNvPicPr>
          <p:nvPr>
            <p:custDataLst>
              <p:tags r:id="rId3"/>
            </p:custDataLst>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4972300" y="1905000"/>
            <a:ext cx="694824" cy="212307"/>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18" name="Picture 17" descr="TP_tmp.png"/>
          <p:cNvPicPr>
            <a:picLocks noChangeAspect="1"/>
          </p:cNvPicPr>
          <p:nvPr>
            <p:custDataLst>
              <p:tags r:id="rId4"/>
            </p:custDataLst>
          </p:nvPr>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6181975" y="1905000"/>
            <a:ext cx="694824" cy="212307"/>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19" name="Picture 18" descr="TP_tmp.png"/>
          <p:cNvPicPr>
            <a:picLocks noChangeAspect="1"/>
          </p:cNvPicPr>
          <p:nvPr>
            <p:custDataLst>
              <p:tags r:id="rId5"/>
            </p:custDataLst>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7153525" y="1905000"/>
            <a:ext cx="694824" cy="212307"/>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3" name="Picture 2" descr="TP_tmp.png"/>
          <p:cNvPicPr>
            <a:picLocks noChangeAspect="1"/>
          </p:cNvPicPr>
          <p:nvPr>
            <p:custDataLst>
              <p:tags r:id="rId6"/>
            </p:custDataLst>
          </p:nvPr>
        </p:nvPicPr>
        <p:blipFill>
          <a:blip r:embed="rId18" cstate="print">
            <a:extLst>
              <a:ext uri="{28A0092B-C50C-407E-A947-70E740481C1C}">
                <a14:useLocalDpi xmlns:a14="http://schemas.microsoft.com/office/drawing/2010/main" val="0"/>
              </a:ext>
            </a:extLst>
          </a:blip>
          <a:stretch>
            <a:fillRect/>
          </a:stretch>
        </p:blipFill>
        <p:spPr bwMode="auto">
          <a:xfrm>
            <a:off x="8096542" y="1905000"/>
            <a:ext cx="696328" cy="212767"/>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5" name="Picture 4" descr="TP_tmp.png"/>
          <p:cNvPicPr>
            <a:picLocks noChangeAspect="1"/>
          </p:cNvPicPr>
          <p:nvPr>
            <p:custDataLst>
              <p:tags r:id="rId7"/>
            </p:custDataLst>
          </p:nvPr>
        </p:nvPicPr>
        <p:blipFill>
          <a:blip r:embed="rId19" cstate="print">
            <a:extLst>
              <a:ext uri="{28A0092B-C50C-407E-A947-70E740481C1C}">
                <a14:useLocalDpi xmlns:a14="http://schemas.microsoft.com/office/drawing/2010/main" val="0"/>
              </a:ext>
            </a:extLst>
          </a:blip>
          <a:stretch>
            <a:fillRect/>
          </a:stretch>
        </p:blipFill>
        <p:spPr bwMode="auto">
          <a:xfrm>
            <a:off x="4210538" y="3373438"/>
            <a:ext cx="722923" cy="214923"/>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12" name="Picture 11" descr="TP_tmp.png"/>
          <p:cNvPicPr>
            <a:picLocks noChangeAspect="1"/>
          </p:cNvPicPr>
          <p:nvPr>
            <p:custDataLst>
              <p:tags r:id="rId8"/>
            </p:custDataLst>
          </p:nvPr>
        </p:nvPicPr>
        <p:blipFill>
          <a:blip r:embed="rId20" cstate="print">
            <a:extLst>
              <a:ext uri="{28A0092B-C50C-407E-A947-70E740481C1C}">
                <a14:useLocalDpi xmlns:a14="http://schemas.microsoft.com/office/drawing/2010/main" val="0"/>
              </a:ext>
            </a:extLst>
          </a:blip>
          <a:stretch>
            <a:fillRect/>
          </a:stretch>
        </p:blipFill>
        <p:spPr bwMode="auto">
          <a:xfrm>
            <a:off x="5182088" y="3373438"/>
            <a:ext cx="722923" cy="214923"/>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20" name="Picture 19" descr="TP_tmp.png"/>
          <p:cNvPicPr>
            <a:picLocks noChangeAspect="1"/>
          </p:cNvPicPr>
          <p:nvPr>
            <p:custDataLst>
              <p:tags r:id="rId9"/>
            </p:custDataLst>
          </p:nvPr>
        </p:nvPicPr>
        <p:blipFill>
          <a:blip r:embed="rId21" cstate="print">
            <a:extLst>
              <a:ext uri="{28A0092B-C50C-407E-A947-70E740481C1C}">
                <a14:useLocalDpi xmlns:a14="http://schemas.microsoft.com/office/drawing/2010/main" val="0"/>
              </a:ext>
            </a:extLst>
          </a:blip>
          <a:stretch>
            <a:fillRect/>
          </a:stretch>
        </p:blipFill>
        <p:spPr bwMode="auto">
          <a:xfrm>
            <a:off x="6153638" y="3373438"/>
            <a:ext cx="722923" cy="214923"/>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21" name="Picture 20" descr="TP_tmp.png"/>
          <p:cNvPicPr>
            <a:picLocks noChangeAspect="1"/>
          </p:cNvPicPr>
          <p:nvPr>
            <p:custDataLst>
              <p:tags r:id="rId10"/>
            </p:custDataLst>
          </p:nvPr>
        </p:nvPicPr>
        <p:blipFill>
          <a:blip r:embed="rId22" cstate="print">
            <a:extLst>
              <a:ext uri="{28A0092B-C50C-407E-A947-70E740481C1C}">
                <a14:useLocalDpi xmlns:a14="http://schemas.microsoft.com/office/drawing/2010/main" val="0"/>
              </a:ext>
            </a:extLst>
          </a:blip>
          <a:stretch>
            <a:fillRect/>
          </a:stretch>
        </p:blipFill>
        <p:spPr bwMode="auto">
          <a:xfrm>
            <a:off x="7125188" y="3373438"/>
            <a:ext cx="722923" cy="214923"/>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22" name="Picture 21" descr="TP_tmp.png"/>
          <p:cNvPicPr>
            <a:picLocks noChangeAspect="1"/>
          </p:cNvPicPr>
          <p:nvPr>
            <p:custDataLst>
              <p:tags r:id="rId11"/>
            </p:custDataLst>
          </p:nvPr>
        </p:nvPicPr>
        <p:blipFill>
          <a:blip r:embed="rId23" cstate="print">
            <a:extLst>
              <a:ext uri="{28A0092B-C50C-407E-A947-70E740481C1C}">
                <a14:useLocalDpi xmlns:a14="http://schemas.microsoft.com/office/drawing/2010/main" val="0"/>
              </a:ext>
            </a:extLst>
          </a:blip>
          <a:stretch>
            <a:fillRect/>
          </a:stretch>
        </p:blipFill>
        <p:spPr bwMode="auto">
          <a:xfrm>
            <a:off x="8096738" y="3373438"/>
            <a:ext cx="722923" cy="214923"/>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grpSp>
        <p:nvGrpSpPr>
          <p:cNvPr id="2" name="Group 318"/>
          <p:cNvGrpSpPr>
            <a:grpSpLocks/>
          </p:cNvGrpSpPr>
          <p:nvPr/>
        </p:nvGrpSpPr>
        <p:grpSpPr bwMode="auto">
          <a:xfrm>
            <a:off x="3519488" y="3886200"/>
            <a:ext cx="5153025" cy="1905000"/>
            <a:chOff x="186938" y="4191000"/>
            <a:chExt cx="5153216" cy="1905000"/>
          </a:xfrm>
        </p:grpSpPr>
        <p:sp>
          <p:nvSpPr>
            <p:cNvPr id="43" name="Oval 42"/>
            <p:cNvSpPr/>
            <p:nvPr/>
          </p:nvSpPr>
          <p:spPr>
            <a:xfrm>
              <a:off x="304417" y="51816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4" name="Oval 43"/>
            <p:cNvSpPr/>
            <p:nvPr/>
          </p:nvSpPr>
          <p:spPr>
            <a:xfrm>
              <a:off x="1120423" y="44958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mj-lt"/>
                </a:rPr>
                <a:t>D</a:t>
              </a:r>
            </a:p>
          </p:txBody>
        </p:sp>
        <p:sp>
          <p:nvSpPr>
            <p:cNvPr id="45" name="Oval 44"/>
            <p:cNvSpPr/>
            <p:nvPr/>
          </p:nvSpPr>
          <p:spPr>
            <a:xfrm>
              <a:off x="1120423" y="49530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mj-lt"/>
                </a:rPr>
                <a:t>N</a:t>
              </a:r>
            </a:p>
          </p:txBody>
        </p:sp>
        <p:sp>
          <p:nvSpPr>
            <p:cNvPr id="46" name="Oval 45"/>
            <p:cNvSpPr/>
            <p:nvPr/>
          </p:nvSpPr>
          <p:spPr>
            <a:xfrm>
              <a:off x="1120423" y="58674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mj-lt"/>
                </a:rPr>
                <a:t>V</a:t>
              </a:r>
            </a:p>
          </p:txBody>
        </p:sp>
        <p:sp>
          <p:nvSpPr>
            <p:cNvPr id="48" name="Oval 47"/>
            <p:cNvSpPr/>
            <p:nvPr/>
          </p:nvSpPr>
          <p:spPr>
            <a:xfrm>
              <a:off x="1120423" y="54102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mj-lt"/>
                </a:rPr>
                <a:t>A</a:t>
              </a:r>
            </a:p>
          </p:txBody>
        </p:sp>
        <p:sp>
          <p:nvSpPr>
            <p:cNvPr id="67" name="Oval 66"/>
            <p:cNvSpPr/>
            <p:nvPr/>
          </p:nvSpPr>
          <p:spPr>
            <a:xfrm>
              <a:off x="2092009" y="44958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mj-lt"/>
                </a:rPr>
                <a:t>D</a:t>
              </a:r>
            </a:p>
          </p:txBody>
        </p:sp>
        <p:sp>
          <p:nvSpPr>
            <p:cNvPr id="68" name="Oval 67"/>
            <p:cNvSpPr/>
            <p:nvPr/>
          </p:nvSpPr>
          <p:spPr>
            <a:xfrm>
              <a:off x="2092009" y="49530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mj-lt"/>
                </a:rPr>
                <a:t>N</a:t>
              </a:r>
            </a:p>
          </p:txBody>
        </p:sp>
        <p:sp>
          <p:nvSpPr>
            <p:cNvPr id="69" name="Oval 68"/>
            <p:cNvSpPr/>
            <p:nvPr/>
          </p:nvSpPr>
          <p:spPr>
            <a:xfrm>
              <a:off x="2092009" y="58674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mj-lt"/>
                </a:rPr>
                <a:t>V</a:t>
              </a:r>
            </a:p>
          </p:txBody>
        </p:sp>
        <p:sp>
          <p:nvSpPr>
            <p:cNvPr id="70" name="Oval 69"/>
            <p:cNvSpPr/>
            <p:nvPr/>
          </p:nvSpPr>
          <p:spPr>
            <a:xfrm>
              <a:off x="2092009" y="54102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mj-lt"/>
                </a:rPr>
                <a:t>A</a:t>
              </a:r>
            </a:p>
          </p:txBody>
        </p:sp>
        <p:sp>
          <p:nvSpPr>
            <p:cNvPr id="72" name="Oval 71"/>
            <p:cNvSpPr/>
            <p:nvPr/>
          </p:nvSpPr>
          <p:spPr>
            <a:xfrm>
              <a:off x="3063595" y="44958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mj-lt"/>
                </a:rPr>
                <a:t>D</a:t>
              </a:r>
            </a:p>
          </p:txBody>
        </p:sp>
        <p:sp>
          <p:nvSpPr>
            <p:cNvPr id="75" name="Oval 74"/>
            <p:cNvSpPr/>
            <p:nvPr/>
          </p:nvSpPr>
          <p:spPr>
            <a:xfrm>
              <a:off x="3063595" y="49530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mj-lt"/>
                </a:rPr>
                <a:t>N</a:t>
              </a:r>
            </a:p>
          </p:txBody>
        </p:sp>
        <p:sp>
          <p:nvSpPr>
            <p:cNvPr id="76" name="Oval 75"/>
            <p:cNvSpPr/>
            <p:nvPr/>
          </p:nvSpPr>
          <p:spPr>
            <a:xfrm>
              <a:off x="3063595" y="58674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mj-lt"/>
                </a:rPr>
                <a:t>V</a:t>
              </a:r>
            </a:p>
          </p:txBody>
        </p:sp>
        <p:sp>
          <p:nvSpPr>
            <p:cNvPr id="77" name="Oval 76"/>
            <p:cNvSpPr/>
            <p:nvPr/>
          </p:nvSpPr>
          <p:spPr>
            <a:xfrm>
              <a:off x="3063595" y="54102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mj-lt"/>
                </a:rPr>
                <a:t>A</a:t>
              </a:r>
            </a:p>
          </p:txBody>
        </p:sp>
        <p:sp>
          <p:nvSpPr>
            <p:cNvPr id="79" name="Oval 78"/>
            <p:cNvSpPr/>
            <p:nvPr/>
          </p:nvSpPr>
          <p:spPr>
            <a:xfrm>
              <a:off x="4035181" y="44958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mj-lt"/>
                </a:rPr>
                <a:t>D</a:t>
              </a:r>
            </a:p>
          </p:txBody>
        </p:sp>
        <p:sp>
          <p:nvSpPr>
            <p:cNvPr id="80" name="Oval 79"/>
            <p:cNvSpPr/>
            <p:nvPr/>
          </p:nvSpPr>
          <p:spPr>
            <a:xfrm>
              <a:off x="4035181" y="49530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mj-lt"/>
                </a:rPr>
                <a:t>N</a:t>
              </a:r>
            </a:p>
          </p:txBody>
        </p:sp>
        <p:sp>
          <p:nvSpPr>
            <p:cNvPr id="81" name="Oval 80"/>
            <p:cNvSpPr/>
            <p:nvPr/>
          </p:nvSpPr>
          <p:spPr>
            <a:xfrm>
              <a:off x="4035181" y="58674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mj-lt"/>
                </a:rPr>
                <a:t>V</a:t>
              </a:r>
            </a:p>
          </p:txBody>
        </p:sp>
        <p:sp>
          <p:nvSpPr>
            <p:cNvPr id="82" name="Oval 81"/>
            <p:cNvSpPr/>
            <p:nvPr/>
          </p:nvSpPr>
          <p:spPr>
            <a:xfrm>
              <a:off x="4035181" y="54102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mj-lt"/>
                </a:rPr>
                <a:t>A</a:t>
              </a:r>
            </a:p>
          </p:txBody>
        </p:sp>
        <p:sp>
          <p:nvSpPr>
            <p:cNvPr id="84" name="Oval 83"/>
            <p:cNvSpPr/>
            <p:nvPr/>
          </p:nvSpPr>
          <p:spPr>
            <a:xfrm>
              <a:off x="5006767" y="44958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mj-lt"/>
                </a:rPr>
                <a:t>D</a:t>
              </a:r>
            </a:p>
          </p:txBody>
        </p:sp>
        <p:sp>
          <p:nvSpPr>
            <p:cNvPr id="85" name="Oval 84"/>
            <p:cNvSpPr/>
            <p:nvPr/>
          </p:nvSpPr>
          <p:spPr>
            <a:xfrm>
              <a:off x="5006767" y="49530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mj-lt"/>
                </a:rPr>
                <a:t>N</a:t>
              </a:r>
            </a:p>
          </p:txBody>
        </p:sp>
        <p:sp>
          <p:nvSpPr>
            <p:cNvPr id="86" name="Oval 85"/>
            <p:cNvSpPr/>
            <p:nvPr/>
          </p:nvSpPr>
          <p:spPr>
            <a:xfrm>
              <a:off x="5006767" y="58674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mj-lt"/>
                </a:rPr>
                <a:t>V</a:t>
              </a:r>
            </a:p>
          </p:txBody>
        </p:sp>
        <p:sp>
          <p:nvSpPr>
            <p:cNvPr id="87" name="Oval 86"/>
            <p:cNvSpPr/>
            <p:nvPr/>
          </p:nvSpPr>
          <p:spPr>
            <a:xfrm>
              <a:off x="5006767" y="5410200"/>
              <a:ext cx="228608"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mj-lt"/>
                </a:rPr>
                <a:t>A</a:t>
              </a:r>
            </a:p>
          </p:txBody>
        </p:sp>
        <p:cxnSp>
          <p:nvCxnSpPr>
            <p:cNvPr id="89" name="Straight Arrow Connector 88"/>
            <p:cNvCxnSpPr>
              <a:stCxn id="43" idx="6"/>
            </p:cNvCxnSpPr>
            <p:nvPr/>
          </p:nvCxnSpPr>
          <p:spPr>
            <a:xfrm flipV="1">
              <a:off x="533026" y="4610100"/>
              <a:ext cx="587397" cy="6858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1" name="Straight Arrow Connector 90"/>
            <p:cNvCxnSpPr>
              <a:stCxn id="43" idx="6"/>
            </p:cNvCxnSpPr>
            <p:nvPr/>
          </p:nvCxnSpPr>
          <p:spPr>
            <a:xfrm flipV="1">
              <a:off x="533026" y="5067300"/>
              <a:ext cx="587397" cy="2286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4" name="Straight Arrow Connector 93"/>
            <p:cNvCxnSpPr>
              <a:stCxn id="43" idx="6"/>
            </p:cNvCxnSpPr>
            <p:nvPr/>
          </p:nvCxnSpPr>
          <p:spPr>
            <a:xfrm>
              <a:off x="533026" y="5295900"/>
              <a:ext cx="587397" cy="2286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7" name="Straight Arrow Connector 96"/>
            <p:cNvCxnSpPr>
              <a:stCxn id="43" idx="6"/>
            </p:cNvCxnSpPr>
            <p:nvPr/>
          </p:nvCxnSpPr>
          <p:spPr>
            <a:xfrm>
              <a:off x="533026" y="5295900"/>
              <a:ext cx="587397" cy="6858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0" name="Straight Arrow Connector 99"/>
            <p:cNvCxnSpPr/>
            <p:nvPr/>
          </p:nvCxnSpPr>
          <p:spPr>
            <a:xfrm>
              <a:off x="1349031" y="4610100"/>
              <a:ext cx="742978" cy="1588"/>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3" name="Straight Arrow Connector 102"/>
            <p:cNvCxnSpPr/>
            <p:nvPr/>
          </p:nvCxnSpPr>
          <p:spPr>
            <a:xfrm>
              <a:off x="1349031" y="46101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6" name="Straight Arrow Connector 105"/>
            <p:cNvCxnSpPr/>
            <p:nvPr/>
          </p:nvCxnSpPr>
          <p:spPr>
            <a:xfrm>
              <a:off x="1349031" y="4610100"/>
              <a:ext cx="742978" cy="9144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9" name="Straight Arrow Connector 108"/>
            <p:cNvCxnSpPr/>
            <p:nvPr/>
          </p:nvCxnSpPr>
          <p:spPr>
            <a:xfrm>
              <a:off x="1349031" y="4610100"/>
              <a:ext cx="742978" cy="13716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4" name="Straight Arrow Connector 113"/>
            <p:cNvCxnSpPr/>
            <p:nvPr/>
          </p:nvCxnSpPr>
          <p:spPr>
            <a:xfrm>
              <a:off x="2320617" y="4610100"/>
              <a:ext cx="742978" cy="1588"/>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5" name="Straight Arrow Connector 114"/>
            <p:cNvCxnSpPr/>
            <p:nvPr/>
          </p:nvCxnSpPr>
          <p:spPr>
            <a:xfrm>
              <a:off x="2320617" y="46101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6" name="Straight Arrow Connector 115"/>
            <p:cNvCxnSpPr/>
            <p:nvPr/>
          </p:nvCxnSpPr>
          <p:spPr>
            <a:xfrm>
              <a:off x="2320617" y="4610100"/>
              <a:ext cx="742978" cy="9144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7" name="Straight Arrow Connector 116"/>
            <p:cNvCxnSpPr/>
            <p:nvPr/>
          </p:nvCxnSpPr>
          <p:spPr>
            <a:xfrm>
              <a:off x="2320617" y="4610100"/>
              <a:ext cx="742978" cy="13716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6" name="Straight Arrow Connector 125"/>
            <p:cNvCxnSpPr/>
            <p:nvPr/>
          </p:nvCxnSpPr>
          <p:spPr>
            <a:xfrm>
              <a:off x="3292203" y="4610100"/>
              <a:ext cx="742978" cy="1588"/>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7" name="Straight Arrow Connector 126"/>
            <p:cNvCxnSpPr/>
            <p:nvPr/>
          </p:nvCxnSpPr>
          <p:spPr>
            <a:xfrm>
              <a:off x="3292203" y="46101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8" name="Straight Arrow Connector 127"/>
            <p:cNvCxnSpPr/>
            <p:nvPr/>
          </p:nvCxnSpPr>
          <p:spPr>
            <a:xfrm>
              <a:off x="3292203" y="4610100"/>
              <a:ext cx="742978" cy="9144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9" name="Straight Arrow Connector 128"/>
            <p:cNvCxnSpPr/>
            <p:nvPr/>
          </p:nvCxnSpPr>
          <p:spPr>
            <a:xfrm>
              <a:off x="3292203" y="4610100"/>
              <a:ext cx="742978" cy="13716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8" name="Straight Arrow Connector 137"/>
            <p:cNvCxnSpPr/>
            <p:nvPr/>
          </p:nvCxnSpPr>
          <p:spPr>
            <a:xfrm>
              <a:off x="4263789" y="4610100"/>
              <a:ext cx="742978" cy="1588"/>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9" name="Straight Arrow Connector 138"/>
            <p:cNvCxnSpPr/>
            <p:nvPr/>
          </p:nvCxnSpPr>
          <p:spPr>
            <a:xfrm>
              <a:off x="4263789" y="46101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40" name="Straight Arrow Connector 139"/>
            <p:cNvCxnSpPr/>
            <p:nvPr/>
          </p:nvCxnSpPr>
          <p:spPr>
            <a:xfrm>
              <a:off x="4263789" y="4610100"/>
              <a:ext cx="742978" cy="9144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41" name="Straight Arrow Connector 140"/>
            <p:cNvCxnSpPr/>
            <p:nvPr/>
          </p:nvCxnSpPr>
          <p:spPr>
            <a:xfrm>
              <a:off x="4263789" y="4610100"/>
              <a:ext cx="742978" cy="13716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50" name="Straight Arrow Connector 149"/>
            <p:cNvCxnSpPr/>
            <p:nvPr/>
          </p:nvCxnSpPr>
          <p:spPr>
            <a:xfrm flipV="1">
              <a:off x="1349031" y="46101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51" name="Straight Arrow Connector 150"/>
            <p:cNvCxnSpPr/>
            <p:nvPr/>
          </p:nvCxnSpPr>
          <p:spPr>
            <a:xfrm>
              <a:off x="1349031" y="5067300"/>
              <a:ext cx="742978" cy="1588"/>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52" name="Straight Arrow Connector 151"/>
            <p:cNvCxnSpPr/>
            <p:nvPr/>
          </p:nvCxnSpPr>
          <p:spPr>
            <a:xfrm>
              <a:off x="1349031" y="50673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53" name="Straight Arrow Connector 152"/>
            <p:cNvCxnSpPr/>
            <p:nvPr/>
          </p:nvCxnSpPr>
          <p:spPr>
            <a:xfrm>
              <a:off x="1349031" y="5067300"/>
              <a:ext cx="742978" cy="9144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71" name="Straight Arrow Connector 170"/>
            <p:cNvCxnSpPr/>
            <p:nvPr/>
          </p:nvCxnSpPr>
          <p:spPr>
            <a:xfrm flipV="1">
              <a:off x="1349031" y="4610100"/>
              <a:ext cx="742978" cy="9144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72" name="Straight Arrow Connector 171"/>
            <p:cNvCxnSpPr/>
            <p:nvPr/>
          </p:nvCxnSpPr>
          <p:spPr>
            <a:xfrm flipV="1">
              <a:off x="1349031" y="50673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73" name="Straight Arrow Connector 172"/>
            <p:cNvCxnSpPr/>
            <p:nvPr/>
          </p:nvCxnSpPr>
          <p:spPr>
            <a:xfrm>
              <a:off x="1349031" y="5524500"/>
              <a:ext cx="742978" cy="1588"/>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74" name="Straight Arrow Connector 173"/>
            <p:cNvCxnSpPr/>
            <p:nvPr/>
          </p:nvCxnSpPr>
          <p:spPr>
            <a:xfrm>
              <a:off x="1349031" y="55245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79" name="Straight Arrow Connector 178"/>
            <p:cNvCxnSpPr/>
            <p:nvPr/>
          </p:nvCxnSpPr>
          <p:spPr>
            <a:xfrm flipV="1">
              <a:off x="1349031" y="4610100"/>
              <a:ext cx="742978" cy="13716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80" name="Straight Arrow Connector 179"/>
            <p:cNvCxnSpPr/>
            <p:nvPr/>
          </p:nvCxnSpPr>
          <p:spPr>
            <a:xfrm flipV="1">
              <a:off x="1349031" y="5067300"/>
              <a:ext cx="742978" cy="9144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81" name="Straight Arrow Connector 180"/>
            <p:cNvCxnSpPr/>
            <p:nvPr/>
          </p:nvCxnSpPr>
          <p:spPr>
            <a:xfrm flipV="1">
              <a:off x="1349031" y="55245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82" name="Straight Arrow Connector 181"/>
            <p:cNvCxnSpPr/>
            <p:nvPr/>
          </p:nvCxnSpPr>
          <p:spPr>
            <a:xfrm>
              <a:off x="1349031" y="5981700"/>
              <a:ext cx="742978" cy="1588"/>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91" name="Straight Arrow Connector 190"/>
            <p:cNvCxnSpPr/>
            <p:nvPr/>
          </p:nvCxnSpPr>
          <p:spPr>
            <a:xfrm flipV="1">
              <a:off x="2320617" y="46101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92" name="Straight Arrow Connector 191"/>
            <p:cNvCxnSpPr/>
            <p:nvPr/>
          </p:nvCxnSpPr>
          <p:spPr>
            <a:xfrm>
              <a:off x="2320617" y="5067300"/>
              <a:ext cx="742978" cy="1588"/>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93" name="Straight Arrow Connector 192"/>
            <p:cNvCxnSpPr/>
            <p:nvPr/>
          </p:nvCxnSpPr>
          <p:spPr>
            <a:xfrm>
              <a:off x="2320617" y="50673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94" name="Straight Arrow Connector 193"/>
            <p:cNvCxnSpPr/>
            <p:nvPr/>
          </p:nvCxnSpPr>
          <p:spPr>
            <a:xfrm>
              <a:off x="2320617" y="5067300"/>
              <a:ext cx="742978" cy="9144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03" name="Straight Arrow Connector 202"/>
            <p:cNvCxnSpPr/>
            <p:nvPr/>
          </p:nvCxnSpPr>
          <p:spPr>
            <a:xfrm flipV="1">
              <a:off x="2320617" y="4610100"/>
              <a:ext cx="742978" cy="9144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04" name="Straight Arrow Connector 203"/>
            <p:cNvCxnSpPr/>
            <p:nvPr/>
          </p:nvCxnSpPr>
          <p:spPr>
            <a:xfrm flipV="1">
              <a:off x="2320617" y="50673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05" name="Straight Arrow Connector 204"/>
            <p:cNvCxnSpPr/>
            <p:nvPr/>
          </p:nvCxnSpPr>
          <p:spPr>
            <a:xfrm>
              <a:off x="2320617" y="5524500"/>
              <a:ext cx="742978" cy="1588"/>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06" name="Straight Arrow Connector 205"/>
            <p:cNvCxnSpPr/>
            <p:nvPr/>
          </p:nvCxnSpPr>
          <p:spPr>
            <a:xfrm>
              <a:off x="2320617" y="55245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15" name="Straight Arrow Connector 214"/>
            <p:cNvCxnSpPr/>
            <p:nvPr/>
          </p:nvCxnSpPr>
          <p:spPr>
            <a:xfrm flipV="1">
              <a:off x="2320617" y="4610100"/>
              <a:ext cx="742978" cy="13716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16" name="Straight Arrow Connector 215"/>
            <p:cNvCxnSpPr/>
            <p:nvPr/>
          </p:nvCxnSpPr>
          <p:spPr>
            <a:xfrm flipV="1">
              <a:off x="2320617" y="5067300"/>
              <a:ext cx="742978" cy="9144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17" name="Straight Arrow Connector 216"/>
            <p:cNvCxnSpPr/>
            <p:nvPr/>
          </p:nvCxnSpPr>
          <p:spPr>
            <a:xfrm flipV="1">
              <a:off x="2320617" y="55245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18" name="Straight Arrow Connector 217"/>
            <p:cNvCxnSpPr/>
            <p:nvPr/>
          </p:nvCxnSpPr>
          <p:spPr>
            <a:xfrm>
              <a:off x="2320617" y="5981700"/>
              <a:ext cx="742978" cy="1588"/>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27" name="Straight Arrow Connector 226"/>
            <p:cNvCxnSpPr/>
            <p:nvPr/>
          </p:nvCxnSpPr>
          <p:spPr>
            <a:xfrm flipV="1">
              <a:off x="3292203" y="46101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28" name="Straight Arrow Connector 227"/>
            <p:cNvCxnSpPr/>
            <p:nvPr/>
          </p:nvCxnSpPr>
          <p:spPr>
            <a:xfrm>
              <a:off x="3292203" y="5067300"/>
              <a:ext cx="742978" cy="1588"/>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29" name="Straight Arrow Connector 228"/>
            <p:cNvCxnSpPr/>
            <p:nvPr/>
          </p:nvCxnSpPr>
          <p:spPr>
            <a:xfrm>
              <a:off x="3292203" y="50673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30" name="Straight Arrow Connector 229"/>
            <p:cNvCxnSpPr/>
            <p:nvPr/>
          </p:nvCxnSpPr>
          <p:spPr>
            <a:xfrm>
              <a:off x="3292203" y="5067300"/>
              <a:ext cx="742978" cy="9144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39" name="Straight Arrow Connector 238"/>
            <p:cNvCxnSpPr/>
            <p:nvPr/>
          </p:nvCxnSpPr>
          <p:spPr>
            <a:xfrm flipV="1">
              <a:off x="3292203" y="4610100"/>
              <a:ext cx="742978" cy="9144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40" name="Straight Arrow Connector 239"/>
            <p:cNvCxnSpPr/>
            <p:nvPr/>
          </p:nvCxnSpPr>
          <p:spPr>
            <a:xfrm flipV="1">
              <a:off x="3292203" y="50673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41" name="Straight Arrow Connector 240"/>
            <p:cNvCxnSpPr/>
            <p:nvPr/>
          </p:nvCxnSpPr>
          <p:spPr>
            <a:xfrm>
              <a:off x="3292203" y="5524500"/>
              <a:ext cx="742978" cy="1588"/>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42" name="Straight Arrow Connector 241"/>
            <p:cNvCxnSpPr/>
            <p:nvPr/>
          </p:nvCxnSpPr>
          <p:spPr>
            <a:xfrm>
              <a:off x="3292203" y="55245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51" name="Straight Arrow Connector 250"/>
            <p:cNvCxnSpPr/>
            <p:nvPr/>
          </p:nvCxnSpPr>
          <p:spPr>
            <a:xfrm flipV="1">
              <a:off x="3292203" y="4610100"/>
              <a:ext cx="742978" cy="13716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52" name="Straight Arrow Connector 251"/>
            <p:cNvCxnSpPr/>
            <p:nvPr/>
          </p:nvCxnSpPr>
          <p:spPr>
            <a:xfrm flipV="1">
              <a:off x="3292203" y="5067300"/>
              <a:ext cx="742978" cy="9144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53" name="Straight Arrow Connector 252"/>
            <p:cNvCxnSpPr/>
            <p:nvPr/>
          </p:nvCxnSpPr>
          <p:spPr>
            <a:xfrm flipV="1">
              <a:off x="3292203" y="55245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54" name="Straight Arrow Connector 253"/>
            <p:cNvCxnSpPr/>
            <p:nvPr/>
          </p:nvCxnSpPr>
          <p:spPr>
            <a:xfrm>
              <a:off x="3292203" y="5981700"/>
              <a:ext cx="742978" cy="1588"/>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63" name="Straight Arrow Connector 262"/>
            <p:cNvCxnSpPr/>
            <p:nvPr/>
          </p:nvCxnSpPr>
          <p:spPr>
            <a:xfrm flipV="1">
              <a:off x="4263789" y="46101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64" name="Straight Arrow Connector 263"/>
            <p:cNvCxnSpPr/>
            <p:nvPr/>
          </p:nvCxnSpPr>
          <p:spPr>
            <a:xfrm>
              <a:off x="4263789" y="5067300"/>
              <a:ext cx="742978" cy="1588"/>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65" name="Straight Arrow Connector 264"/>
            <p:cNvCxnSpPr/>
            <p:nvPr/>
          </p:nvCxnSpPr>
          <p:spPr>
            <a:xfrm>
              <a:off x="4263789" y="50673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66" name="Straight Arrow Connector 265"/>
            <p:cNvCxnSpPr/>
            <p:nvPr/>
          </p:nvCxnSpPr>
          <p:spPr>
            <a:xfrm>
              <a:off x="4263789" y="5067300"/>
              <a:ext cx="742978" cy="9144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75" name="Straight Arrow Connector 274"/>
            <p:cNvCxnSpPr/>
            <p:nvPr/>
          </p:nvCxnSpPr>
          <p:spPr>
            <a:xfrm flipV="1">
              <a:off x="4263789" y="4610100"/>
              <a:ext cx="742978" cy="9144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76" name="Straight Arrow Connector 275"/>
            <p:cNvCxnSpPr/>
            <p:nvPr/>
          </p:nvCxnSpPr>
          <p:spPr>
            <a:xfrm flipV="1">
              <a:off x="4263789" y="50673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77" name="Straight Arrow Connector 276"/>
            <p:cNvCxnSpPr/>
            <p:nvPr/>
          </p:nvCxnSpPr>
          <p:spPr>
            <a:xfrm>
              <a:off x="4263789" y="5524500"/>
              <a:ext cx="742978" cy="1588"/>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78" name="Straight Arrow Connector 277"/>
            <p:cNvCxnSpPr/>
            <p:nvPr/>
          </p:nvCxnSpPr>
          <p:spPr>
            <a:xfrm>
              <a:off x="4263789" y="55245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87" name="Straight Arrow Connector 286"/>
            <p:cNvCxnSpPr/>
            <p:nvPr/>
          </p:nvCxnSpPr>
          <p:spPr>
            <a:xfrm flipV="1">
              <a:off x="4263789" y="4610100"/>
              <a:ext cx="742978" cy="13716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88" name="Straight Arrow Connector 287"/>
            <p:cNvCxnSpPr/>
            <p:nvPr/>
          </p:nvCxnSpPr>
          <p:spPr>
            <a:xfrm flipV="1">
              <a:off x="4263789" y="5067300"/>
              <a:ext cx="742978" cy="9144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89" name="Straight Arrow Connector 288"/>
            <p:cNvCxnSpPr/>
            <p:nvPr/>
          </p:nvCxnSpPr>
          <p:spPr>
            <a:xfrm flipV="1">
              <a:off x="4263789" y="5524500"/>
              <a:ext cx="742978" cy="45720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290" name="Straight Arrow Connector 289"/>
            <p:cNvCxnSpPr/>
            <p:nvPr/>
          </p:nvCxnSpPr>
          <p:spPr>
            <a:xfrm>
              <a:off x="4263789" y="5981700"/>
              <a:ext cx="742978" cy="1588"/>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sp>
          <p:nvSpPr>
            <p:cNvPr id="38031" name="TextBox 306"/>
            <p:cNvSpPr txBox="1">
              <a:spLocks noChangeArrowheads="1"/>
            </p:cNvSpPr>
            <p:nvPr/>
          </p:nvSpPr>
          <p:spPr bwMode="auto">
            <a:xfrm>
              <a:off x="186938" y="4191000"/>
              <a:ext cx="82426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dirty="0"/>
                <a:t>Example:</a:t>
              </a:r>
            </a:p>
          </p:txBody>
        </p:sp>
        <p:sp>
          <p:nvSpPr>
            <p:cNvPr id="38032" name="TextBox 307"/>
            <p:cNvSpPr txBox="1">
              <a:spLocks noChangeArrowheads="1"/>
            </p:cNvSpPr>
            <p:nvPr/>
          </p:nvSpPr>
          <p:spPr bwMode="auto">
            <a:xfrm>
              <a:off x="1035769" y="4191000"/>
              <a:ext cx="39786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a:t>the</a:t>
              </a:r>
            </a:p>
          </p:txBody>
        </p:sp>
        <p:sp>
          <p:nvSpPr>
            <p:cNvPr id="38033" name="TextBox 308"/>
            <p:cNvSpPr txBox="1">
              <a:spLocks noChangeArrowheads="1"/>
            </p:cNvSpPr>
            <p:nvPr/>
          </p:nvSpPr>
          <p:spPr bwMode="auto">
            <a:xfrm>
              <a:off x="3949070" y="4191000"/>
              <a:ext cx="39786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a:t>the</a:t>
              </a:r>
            </a:p>
          </p:txBody>
        </p:sp>
        <p:sp>
          <p:nvSpPr>
            <p:cNvPr id="38034" name="TextBox 309"/>
            <p:cNvSpPr txBox="1">
              <a:spLocks noChangeArrowheads="1"/>
            </p:cNvSpPr>
            <p:nvPr/>
          </p:nvSpPr>
          <p:spPr bwMode="auto">
            <a:xfrm>
              <a:off x="1965912" y="4191000"/>
              <a:ext cx="48282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a:t>man</a:t>
              </a:r>
            </a:p>
          </p:txBody>
        </p:sp>
        <p:sp>
          <p:nvSpPr>
            <p:cNvPr id="38035" name="TextBox 310"/>
            <p:cNvSpPr txBox="1">
              <a:spLocks noChangeArrowheads="1"/>
            </p:cNvSpPr>
            <p:nvPr/>
          </p:nvSpPr>
          <p:spPr bwMode="auto">
            <a:xfrm>
              <a:off x="2947830" y="4191000"/>
              <a:ext cx="45717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a:t>saw</a:t>
              </a:r>
            </a:p>
          </p:txBody>
        </p:sp>
        <p:sp>
          <p:nvSpPr>
            <p:cNvPr id="38036" name="TextBox 311"/>
            <p:cNvSpPr txBox="1">
              <a:spLocks noChangeArrowheads="1"/>
            </p:cNvSpPr>
            <p:nvPr/>
          </p:nvSpPr>
          <p:spPr bwMode="auto">
            <a:xfrm>
              <a:off x="4900610" y="4191000"/>
              <a:ext cx="43954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a:t>dog</a:t>
              </a:r>
            </a:p>
          </p:txBody>
        </p:sp>
      </p:grpSp>
      <p:sp>
        <p:nvSpPr>
          <p:cNvPr id="313" name="TextBox 312"/>
          <p:cNvSpPr txBox="1">
            <a:spLocks noChangeArrowheads="1"/>
          </p:cNvSpPr>
          <p:nvPr/>
        </p:nvSpPr>
        <p:spPr bwMode="auto">
          <a:xfrm>
            <a:off x="228600" y="5224463"/>
            <a:ext cx="76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solidFill>
                  <a:srgbClr val="0066FF"/>
                </a:solidFill>
                <a:latin typeface="Calibri" pitchFamily="34" charset="0"/>
                <a:cs typeface="Calibri" pitchFamily="34" charset="0"/>
              </a:rPr>
              <a:t>y</a:t>
            </a:r>
            <a:r>
              <a:rPr lang="en-US" baseline="-25000">
                <a:solidFill>
                  <a:srgbClr val="0066FF"/>
                </a:solidFill>
                <a:latin typeface="Calibri" pitchFamily="34" charset="0"/>
                <a:cs typeface="Calibri" pitchFamily="34" charset="0"/>
              </a:rPr>
              <a:t>0</a:t>
            </a:r>
            <a:r>
              <a:rPr lang="en-US">
                <a:solidFill>
                  <a:srgbClr val="0066FF"/>
                </a:solidFill>
                <a:latin typeface="Calibri" pitchFamily="34" charset="0"/>
                <a:cs typeface="Calibri" pitchFamily="34" charset="0"/>
              </a:rPr>
              <a:t> = D</a:t>
            </a:r>
          </a:p>
        </p:txBody>
      </p:sp>
      <p:cxnSp>
        <p:nvCxnSpPr>
          <p:cNvPr id="314" name="Straight Arrow Connector 313"/>
          <p:cNvCxnSpPr/>
          <p:nvPr/>
        </p:nvCxnSpPr>
        <p:spPr>
          <a:xfrm flipV="1">
            <a:off x="3865563" y="4305300"/>
            <a:ext cx="587375" cy="685800"/>
          </a:xfrm>
          <a:prstGeom prst="straightConnector1">
            <a:avLst/>
          </a:prstGeom>
          <a:ln w="38100">
            <a:solidFill>
              <a:srgbClr val="0066FF"/>
            </a:solidFill>
            <a:headEnd type="none" w="med" len="med"/>
            <a:tailEnd type="triangle" w="med" len="med"/>
          </a:ln>
        </p:spPr>
        <p:style>
          <a:lnRef idx="1">
            <a:schemeClr val="accent4"/>
          </a:lnRef>
          <a:fillRef idx="0">
            <a:schemeClr val="accent4"/>
          </a:fillRef>
          <a:effectRef idx="0">
            <a:schemeClr val="accent4"/>
          </a:effectRef>
          <a:fontRef idx="minor">
            <a:schemeClr val="tx1"/>
          </a:fontRef>
        </p:style>
      </p:cxnSp>
      <p:sp>
        <p:nvSpPr>
          <p:cNvPr id="322" name="TextBox 321"/>
          <p:cNvSpPr txBox="1">
            <a:spLocks noChangeArrowheads="1"/>
          </p:cNvSpPr>
          <p:nvPr/>
        </p:nvSpPr>
        <p:spPr bwMode="auto">
          <a:xfrm>
            <a:off x="914400" y="5224463"/>
            <a:ext cx="2971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atin typeface="Calibri" pitchFamily="34" charset="0"/>
                <a:cs typeface="Calibri" pitchFamily="34" charset="0"/>
              </a:rPr>
              <a:t>then we must choose an edge</a:t>
            </a:r>
          </a:p>
        </p:txBody>
      </p:sp>
      <p:sp>
        <p:nvSpPr>
          <p:cNvPr id="323" name="TextBox 322"/>
          <p:cNvSpPr txBox="1">
            <a:spLocks noChangeArrowheads="1"/>
          </p:cNvSpPr>
          <p:nvPr/>
        </p:nvSpPr>
        <p:spPr bwMode="auto">
          <a:xfrm>
            <a:off x="228600" y="5529263"/>
            <a:ext cx="2743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solidFill>
                  <a:srgbClr val="008000"/>
                </a:solidFill>
                <a:latin typeface="Calibri" pitchFamily="34" charset="0"/>
                <a:cs typeface="Calibri" pitchFamily="34" charset="0"/>
              </a:rPr>
              <a:t>y</a:t>
            </a:r>
            <a:r>
              <a:rPr lang="en-US" baseline="-25000" dirty="0">
                <a:solidFill>
                  <a:srgbClr val="008000"/>
                </a:solidFill>
                <a:latin typeface="Calibri" pitchFamily="34" charset="0"/>
                <a:cs typeface="Calibri" pitchFamily="34" charset="0"/>
              </a:rPr>
              <a:t>0</a:t>
            </a:r>
            <a:r>
              <a:rPr lang="en-US" dirty="0">
                <a:solidFill>
                  <a:srgbClr val="008000"/>
                </a:solidFill>
                <a:latin typeface="Calibri" pitchFamily="34" charset="0"/>
                <a:cs typeface="Calibri" pitchFamily="34" charset="0"/>
              </a:rPr>
              <a:t> = D </a:t>
            </a:r>
            <a:r>
              <a:rPr lang="en-US" dirty="0" smtClean="0">
                <a:solidFill>
                  <a:srgbClr val="008000"/>
                </a:solidFill>
                <a:latin typeface="cmsy10"/>
                <a:cs typeface="Calibri" pitchFamily="34" charset="0"/>
              </a:rPr>
              <a:t>Æ</a:t>
            </a:r>
            <a:r>
              <a:rPr lang="en-US" dirty="0" smtClean="0">
                <a:solidFill>
                  <a:srgbClr val="008000"/>
                </a:solidFill>
                <a:latin typeface="Calibri" pitchFamily="34" charset="0"/>
                <a:cs typeface="Calibri" pitchFamily="34" charset="0"/>
              </a:rPr>
              <a:t>  </a:t>
            </a:r>
            <a:r>
              <a:rPr lang="en-US" dirty="0">
                <a:solidFill>
                  <a:srgbClr val="008000"/>
                </a:solidFill>
                <a:latin typeface="Calibri" pitchFamily="34" charset="0"/>
                <a:cs typeface="Calibri" pitchFamily="34" charset="0"/>
              </a:rPr>
              <a:t>y</a:t>
            </a:r>
            <a:r>
              <a:rPr lang="en-US" baseline="-25000" dirty="0">
                <a:solidFill>
                  <a:srgbClr val="008000"/>
                </a:solidFill>
                <a:latin typeface="Calibri" pitchFamily="34" charset="0"/>
                <a:cs typeface="Calibri" pitchFamily="34" charset="0"/>
              </a:rPr>
              <a:t>1</a:t>
            </a:r>
            <a:r>
              <a:rPr lang="en-US" dirty="0">
                <a:solidFill>
                  <a:srgbClr val="008000"/>
                </a:solidFill>
                <a:latin typeface="Calibri" pitchFamily="34" charset="0"/>
                <a:cs typeface="Calibri" pitchFamily="34" charset="0"/>
              </a:rPr>
              <a:t> = ? </a:t>
            </a:r>
            <a:r>
              <a:rPr lang="en-US" dirty="0">
                <a:latin typeface="Calibri" pitchFamily="34" charset="0"/>
                <a:cs typeface="Calibri" pitchFamily="34" charset="0"/>
              </a:rPr>
              <a:t>.</a:t>
            </a:r>
          </a:p>
        </p:txBody>
      </p:sp>
      <p:cxnSp>
        <p:nvCxnSpPr>
          <p:cNvPr id="324" name="Straight Arrow Connector 323"/>
          <p:cNvCxnSpPr/>
          <p:nvPr/>
        </p:nvCxnSpPr>
        <p:spPr>
          <a:xfrm>
            <a:off x="4684713" y="4303713"/>
            <a:ext cx="742950" cy="1587"/>
          </a:xfrm>
          <a:prstGeom prst="straightConnector1">
            <a:avLst/>
          </a:prstGeom>
          <a:ln w="38100">
            <a:solidFill>
              <a:srgbClr val="008000"/>
            </a:solidFill>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325" name="Straight Arrow Connector 324"/>
          <p:cNvCxnSpPr/>
          <p:nvPr/>
        </p:nvCxnSpPr>
        <p:spPr>
          <a:xfrm>
            <a:off x="4684713" y="4303713"/>
            <a:ext cx="742950" cy="457200"/>
          </a:xfrm>
          <a:prstGeom prst="straightConnector1">
            <a:avLst/>
          </a:prstGeom>
          <a:ln w="38100">
            <a:solidFill>
              <a:srgbClr val="008000"/>
            </a:solidFill>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326" name="Straight Arrow Connector 325"/>
          <p:cNvCxnSpPr/>
          <p:nvPr/>
        </p:nvCxnSpPr>
        <p:spPr>
          <a:xfrm>
            <a:off x="4684713" y="4303713"/>
            <a:ext cx="742950" cy="914400"/>
          </a:xfrm>
          <a:prstGeom prst="straightConnector1">
            <a:avLst/>
          </a:prstGeom>
          <a:ln w="38100">
            <a:solidFill>
              <a:srgbClr val="008000"/>
            </a:solidFill>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327" name="Straight Arrow Connector 326"/>
          <p:cNvCxnSpPr/>
          <p:nvPr/>
        </p:nvCxnSpPr>
        <p:spPr>
          <a:xfrm>
            <a:off x="4684713" y="4303713"/>
            <a:ext cx="742950" cy="1371600"/>
          </a:xfrm>
          <a:prstGeom prst="straightConnector1">
            <a:avLst/>
          </a:prstGeom>
          <a:ln w="38100">
            <a:solidFill>
              <a:srgbClr val="008000"/>
            </a:solidFill>
            <a:headEnd type="none" w="med" len="med"/>
            <a:tailEnd type="triangle" w="med" len="med"/>
          </a:ln>
        </p:spPr>
        <p:style>
          <a:lnRef idx="1">
            <a:schemeClr val="accent4"/>
          </a:lnRef>
          <a:fillRef idx="0">
            <a:schemeClr val="accent4"/>
          </a:fillRef>
          <a:effectRef idx="0">
            <a:schemeClr val="accent4"/>
          </a:effectRef>
          <a:fontRef idx="minor">
            <a:schemeClr val="tx1"/>
          </a:fontRef>
        </p:style>
      </p:cxnSp>
      <p:sp>
        <p:nvSpPr>
          <p:cNvPr id="337" name="TextBox 336"/>
          <p:cNvSpPr txBox="1">
            <a:spLocks noChangeArrowheads="1"/>
          </p:cNvSpPr>
          <p:nvPr/>
        </p:nvSpPr>
        <p:spPr bwMode="auto">
          <a:xfrm>
            <a:off x="4778375" y="5943600"/>
            <a:ext cx="35829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a:solidFill>
                  <a:srgbClr val="C00000"/>
                </a:solidFill>
              </a:rPr>
              <a:t>Every assignment to the </a:t>
            </a:r>
            <a:r>
              <a:rPr lang="en-US" sz="1600" i="1">
                <a:solidFill>
                  <a:srgbClr val="C00000"/>
                </a:solidFill>
              </a:rPr>
              <a:t>y</a:t>
            </a:r>
            <a:r>
              <a:rPr lang="en-US" sz="1600">
                <a:solidFill>
                  <a:srgbClr val="C00000"/>
                </a:solidFill>
              </a:rPr>
              <a:t>’s is a path.</a:t>
            </a:r>
          </a:p>
        </p:txBody>
      </p:sp>
      <p:cxnSp>
        <p:nvCxnSpPr>
          <p:cNvPr id="339" name="Straight Arrow Connector 338"/>
          <p:cNvCxnSpPr/>
          <p:nvPr/>
        </p:nvCxnSpPr>
        <p:spPr>
          <a:xfrm flipV="1">
            <a:off x="3865563" y="4305300"/>
            <a:ext cx="587375" cy="6858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1" name="Straight Arrow Connector 340"/>
          <p:cNvCxnSpPr/>
          <p:nvPr/>
        </p:nvCxnSpPr>
        <p:spPr>
          <a:xfrm>
            <a:off x="4681538" y="4305300"/>
            <a:ext cx="742950" cy="4572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4" name="Straight Arrow Connector 343"/>
          <p:cNvCxnSpPr/>
          <p:nvPr/>
        </p:nvCxnSpPr>
        <p:spPr>
          <a:xfrm>
            <a:off x="5653088" y="4762500"/>
            <a:ext cx="742950" cy="914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7" name="Straight Arrow Connector 346"/>
          <p:cNvCxnSpPr/>
          <p:nvPr/>
        </p:nvCxnSpPr>
        <p:spPr>
          <a:xfrm flipV="1">
            <a:off x="6624638" y="4305300"/>
            <a:ext cx="742950" cy="13716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0" name="Straight Arrow Connector 349"/>
          <p:cNvCxnSpPr/>
          <p:nvPr/>
        </p:nvCxnSpPr>
        <p:spPr>
          <a:xfrm>
            <a:off x="7596188" y="4305300"/>
            <a:ext cx="742950" cy="4572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7941" name="Slide Number Placeholder 155"/>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AD55DE17-7BAB-4B32-B9BD-FC87B35EA094}" type="slidenum">
              <a:rPr lang="en-US" altLang="zh-TW" smtClean="0">
                <a:cs typeface="Arial Unicode MS" pitchFamily="34" charset="-128"/>
              </a:rPr>
              <a:pPr eaLnBrk="1" hangingPunct="1"/>
              <a:t>20</a:t>
            </a:fld>
            <a:endParaRPr lang="en-US" altLang="zh-TW" smtClean="0">
              <a:cs typeface="Arial Unicode MS" pitchFamily="34" charset="-128"/>
            </a:endParaRPr>
          </a:p>
        </p:txBody>
      </p:sp>
    </p:spTree>
    <p:extLst>
      <p:ext uri="{BB962C8B-B14F-4D97-AF65-F5344CB8AC3E}">
        <p14:creationId xmlns:p14="http://schemas.microsoft.com/office/powerpoint/2010/main" val="161380691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5"/>
                                        </p:tgtEl>
                                        <p:attrNameLst>
                                          <p:attrName>style.visibility</p:attrName>
                                        </p:attrNameLst>
                                      </p:cBhvr>
                                      <p:to>
                                        <p:strVal val="visible"/>
                                      </p:to>
                                    </p:set>
                                    <p:animEffect transition="in" filter="fade">
                                      <p:cBhvr>
                                        <p:cTn id="7" dur="500"/>
                                        <p:tgtEl>
                                          <p:spTgt spid="30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6"/>
                                        </p:tgtEl>
                                        <p:attrNameLst>
                                          <p:attrName>style.visibility</p:attrName>
                                        </p:attrNameLst>
                                      </p:cBhvr>
                                      <p:to>
                                        <p:strVal val="visible"/>
                                      </p:to>
                                    </p:set>
                                    <p:animEffect transition="in" filter="fade">
                                      <p:cBhvr>
                                        <p:cTn id="12" dur="500"/>
                                        <p:tgtEl>
                                          <p:spTgt spid="30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3"/>
                                        </p:tgtEl>
                                        <p:attrNameLst>
                                          <p:attrName>style.visibility</p:attrName>
                                        </p:attrNameLst>
                                      </p:cBhvr>
                                      <p:to>
                                        <p:strVal val="visible"/>
                                      </p:to>
                                    </p:set>
                                    <p:animEffect transition="in" filter="fade">
                                      <p:cBhvr>
                                        <p:cTn id="22" dur="500"/>
                                        <p:tgtEl>
                                          <p:spTgt spid="30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4"/>
                                        </p:tgtEl>
                                        <p:attrNameLst>
                                          <p:attrName>style.visibility</p:attrName>
                                        </p:attrNameLst>
                                      </p:cBhvr>
                                      <p:to>
                                        <p:strVal val="visible"/>
                                      </p:to>
                                    </p:set>
                                    <p:animEffect transition="in" filter="fade">
                                      <p:cBhvr>
                                        <p:cTn id="27" dur="500"/>
                                        <p:tgtEl>
                                          <p:spTgt spid="30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13"/>
                                        </p:tgtEl>
                                        <p:attrNameLst>
                                          <p:attrName>style.visibility</p:attrName>
                                        </p:attrNameLst>
                                      </p:cBhvr>
                                      <p:to>
                                        <p:strVal val="visible"/>
                                      </p:to>
                                    </p:set>
                                    <p:animEffect transition="in" filter="fade">
                                      <p:cBhvr>
                                        <p:cTn id="30" dur="500"/>
                                        <p:tgtEl>
                                          <p:spTgt spid="313"/>
                                        </p:tgtEl>
                                      </p:cBhvr>
                                    </p:animEffect>
                                  </p:childTnLst>
                                </p:cTn>
                              </p:par>
                            </p:childTnLst>
                          </p:cTn>
                        </p:par>
                        <p:par>
                          <p:cTn id="31" fill="hold" nodeType="afterGroup">
                            <p:stCondLst>
                              <p:cond delay="500"/>
                            </p:stCondLst>
                            <p:childTnLst>
                              <p:par>
                                <p:cTn id="32" presetID="22" presetClass="entr" presetSubtype="8" fill="hold" nodeType="afterEffect">
                                  <p:stCondLst>
                                    <p:cond delay="0"/>
                                  </p:stCondLst>
                                  <p:childTnLst>
                                    <p:set>
                                      <p:cBhvr>
                                        <p:cTn id="33" dur="1" fill="hold">
                                          <p:stCondLst>
                                            <p:cond delay="0"/>
                                          </p:stCondLst>
                                        </p:cTn>
                                        <p:tgtEl>
                                          <p:spTgt spid="314"/>
                                        </p:tgtEl>
                                        <p:attrNameLst>
                                          <p:attrName>style.visibility</p:attrName>
                                        </p:attrNameLst>
                                      </p:cBhvr>
                                      <p:to>
                                        <p:strVal val="visible"/>
                                      </p:to>
                                    </p:set>
                                    <p:animEffect transition="in" filter="wipe(left)">
                                      <p:cBhvr>
                                        <p:cTn id="34" dur="500"/>
                                        <p:tgtEl>
                                          <p:spTgt spid="314"/>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22"/>
                                        </p:tgtEl>
                                        <p:attrNameLst>
                                          <p:attrName>style.visibility</p:attrName>
                                        </p:attrNameLst>
                                      </p:cBhvr>
                                      <p:to>
                                        <p:strVal val="visible"/>
                                      </p:to>
                                    </p:set>
                                    <p:animEffect transition="in" filter="fade">
                                      <p:cBhvr>
                                        <p:cTn id="39" dur="500"/>
                                        <p:tgtEl>
                                          <p:spTgt spid="32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23"/>
                                        </p:tgtEl>
                                        <p:attrNameLst>
                                          <p:attrName>style.visibility</p:attrName>
                                        </p:attrNameLst>
                                      </p:cBhvr>
                                      <p:to>
                                        <p:strVal val="visible"/>
                                      </p:to>
                                    </p:set>
                                    <p:animEffect transition="in" filter="fade">
                                      <p:cBhvr>
                                        <p:cTn id="42" dur="500"/>
                                        <p:tgtEl>
                                          <p:spTgt spid="323"/>
                                        </p:tgtEl>
                                      </p:cBhvr>
                                    </p:animEffect>
                                  </p:childTnLst>
                                </p:cTn>
                              </p:par>
                              <p:par>
                                <p:cTn id="43" presetID="22" presetClass="entr" presetSubtype="8" fill="hold" nodeType="withEffect">
                                  <p:stCondLst>
                                    <p:cond delay="0"/>
                                  </p:stCondLst>
                                  <p:childTnLst>
                                    <p:set>
                                      <p:cBhvr>
                                        <p:cTn id="44" dur="1" fill="hold">
                                          <p:stCondLst>
                                            <p:cond delay="0"/>
                                          </p:stCondLst>
                                        </p:cTn>
                                        <p:tgtEl>
                                          <p:spTgt spid="324"/>
                                        </p:tgtEl>
                                        <p:attrNameLst>
                                          <p:attrName>style.visibility</p:attrName>
                                        </p:attrNameLst>
                                      </p:cBhvr>
                                      <p:to>
                                        <p:strVal val="visible"/>
                                      </p:to>
                                    </p:set>
                                    <p:animEffect transition="in" filter="wipe(left)">
                                      <p:cBhvr>
                                        <p:cTn id="45" dur="500"/>
                                        <p:tgtEl>
                                          <p:spTgt spid="324"/>
                                        </p:tgtEl>
                                      </p:cBhvr>
                                    </p:animEffect>
                                  </p:childTnLst>
                                </p:cTn>
                              </p:par>
                            </p:childTnLst>
                          </p:cTn>
                        </p:par>
                        <p:par>
                          <p:cTn id="46" fill="hold" nodeType="afterGroup">
                            <p:stCondLst>
                              <p:cond delay="500"/>
                            </p:stCondLst>
                            <p:childTnLst>
                              <p:par>
                                <p:cTn id="47" presetID="22" presetClass="entr" presetSubtype="8" fill="hold" nodeType="afterEffect">
                                  <p:stCondLst>
                                    <p:cond delay="0"/>
                                  </p:stCondLst>
                                  <p:childTnLst>
                                    <p:set>
                                      <p:cBhvr>
                                        <p:cTn id="48" dur="1" fill="hold">
                                          <p:stCondLst>
                                            <p:cond delay="0"/>
                                          </p:stCondLst>
                                        </p:cTn>
                                        <p:tgtEl>
                                          <p:spTgt spid="325"/>
                                        </p:tgtEl>
                                        <p:attrNameLst>
                                          <p:attrName>style.visibility</p:attrName>
                                        </p:attrNameLst>
                                      </p:cBhvr>
                                      <p:to>
                                        <p:strVal val="visible"/>
                                      </p:to>
                                    </p:set>
                                    <p:animEffect transition="in" filter="wipe(left)">
                                      <p:cBhvr>
                                        <p:cTn id="49" dur="500"/>
                                        <p:tgtEl>
                                          <p:spTgt spid="325"/>
                                        </p:tgtEl>
                                      </p:cBhvr>
                                    </p:animEffect>
                                  </p:childTnLst>
                                </p:cTn>
                              </p:par>
                            </p:childTnLst>
                          </p:cTn>
                        </p:par>
                        <p:par>
                          <p:cTn id="50" fill="hold" nodeType="afterGroup">
                            <p:stCondLst>
                              <p:cond delay="1000"/>
                            </p:stCondLst>
                            <p:childTnLst>
                              <p:par>
                                <p:cTn id="51" presetID="22" presetClass="entr" presetSubtype="8" fill="hold" nodeType="afterEffect">
                                  <p:stCondLst>
                                    <p:cond delay="0"/>
                                  </p:stCondLst>
                                  <p:childTnLst>
                                    <p:set>
                                      <p:cBhvr>
                                        <p:cTn id="52" dur="1" fill="hold">
                                          <p:stCondLst>
                                            <p:cond delay="0"/>
                                          </p:stCondLst>
                                        </p:cTn>
                                        <p:tgtEl>
                                          <p:spTgt spid="326"/>
                                        </p:tgtEl>
                                        <p:attrNameLst>
                                          <p:attrName>style.visibility</p:attrName>
                                        </p:attrNameLst>
                                      </p:cBhvr>
                                      <p:to>
                                        <p:strVal val="visible"/>
                                      </p:to>
                                    </p:set>
                                    <p:animEffect transition="in" filter="wipe(left)">
                                      <p:cBhvr>
                                        <p:cTn id="53" dur="500"/>
                                        <p:tgtEl>
                                          <p:spTgt spid="326"/>
                                        </p:tgtEl>
                                      </p:cBhvr>
                                    </p:animEffect>
                                  </p:childTnLst>
                                </p:cTn>
                              </p:par>
                            </p:childTnLst>
                          </p:cTn>
                        </p:par>
                        <p:par>
                          <p:cTn id="54" fill="hold" nodeType="afterGroup">
                            <p:stCondLst>
                              <p:cond delay="1500"/>
                            </p:stCondLst>
                            <p:childTnLst>
                              <p:par>
                                <p:cTn id="55" presetID="22" presetClass="entr" presetSubtype="8" fill="hold" nodeType="afterEffect">
                                  <p:stCondLst>
                                    <p:cond delay="0"/>
                                  </p:stCondLst>
                                  <p:childTnLst>
                                    <p:set>
                                      <p:cBhvr>
                                        <p:cTn id="56" dur="1" fill="hold">
                                          <p:stCondLst>
                                            <p:cond delay="0"/>
                                          </p:stCondLst>
                                        </p:cTn>
                                        <p:tgtEl>
                                          <p:spTgt spid="327"/>
                                        </p:tgtEl>
                                        <p:attrNameLst>
                                          <p:attrName>style.visibility</p:attrName>
                                        </p:attrNameLst>
                                      </p:cBhvr>
                                      <p:to>
                                        <p:strVal val="visible"/>
                                      </p:to>
                                    </p:set>
                                    <p:animEffect transition="in" filter="wipe(left)">
                                      <p:cBhvr>
                                        <p:cTn id="57" dur="500"/>
                                        <p:tgtEl>
                                          <p:spTgt spid="327"/>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37"/>
                                        </p:tgtEl>
                                        <p:attrNameLst>
                                          <p:attrName>style.visibility</p:attrName>
                                        </p:attrNameLst>
                                      </p:cBhvr>
                                      <p:to>
                                        <p:strVal val="visible"/>
                                      </p:to>
                                    </p:set>
                                    <p:animEffect transition="in" filter="fade">
                                      <p:cBhvr>
                                        <p:cTn id="62" dur="500"/>
                                        <p:tgtEl>
                                          <p:spTgt spid="337"/>
                                        </p:tgtEl>
                                      </p:cBhvr>
                                    </p:animEffect>
                                  </p:childTnLst>
                                </p:cTn>
                              </p:par>
                              <p:par>
                                <p:cTn id="63" presetID="10" presetClass="exit" presetSubtype="0" fill="hold" nodeType="withEffect">
                                  <p:stCondLst>
                                    <p:cond delay="0"/>
                                  </p:stCondLst>
                                  <p:childTnLst>
                                    <p:animEffect transition="out" filter="fade">
                                      <p:cBhvr>
                                        <p:cTn id="64" dur="500"/>
                                        <p:tgtEl>
                                          <p:spTgt spid="314"/>
                                        </p:tgtEl>
                                      </p:cBhvr>
                                    </p:animEffect>
                                    <p:set>
                                      <p:cBhvr>
                                        <p:cTn id="65" dur="1" fill="hold">
                                          <p:stCondLst>
                                            <p:cond delay="499"/>
                                          </p:stCondLst>
                                        </p:cTn>
                                        <p:tgtEl>
                                          <p:spTgt spid="314"/>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500"/>
                                        <p:tgtEl>
                                          <p:spTgt spid="325"/>
                                        </p:tgtEl>
                                      </p:cBhvr>
                                    </p:animEffect>
                                    <p:set>
                                      <p:cBhvr>
                                        <p:cTn id="68" dur="1" fill="hold">
                                          <p:stCondLst>
                                            <p:cond delay="499"/>
                                          </p:stCondLst>
                                        </p:cTn>
                                        <p:tgtEl>
                                          <p:spTgt spid="325"/>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500"/>
                                        <p:tgtEl>
                                          <p:spTgt spid="324"/>
                                        </p:tgtEl>
                                      </p:cBhvr>
                                    </p:animEffect>
                                    <p:set>
                                      <p:cBhvr>
                                        <p:cTn id="71" dur="1" fill="hold">
                                          <p:stCondLst>
                                            <p:cond delay="499"/>
                                          </p:stCondLst>
                                        </p:cTn>
                                        <p:tgtEl>
                                          <p:spTgt spid="324"/>
                                        </p:tgtEl>
                                        <p:attrNameLst>
                                          <p:attrName>style.visibility</p:attrName>
                                        </p:attrNameLst>
                                      </p:cBhvr>
                                      <p:to>
                                        <p:strVal val="hidden"/>
                                      </p:to>
                                    </p:set>
                                  </p:childTnLst>
                                </p:cTn>
                              </p:par>
                              <p:par>
                                <p:cTn id="72" presetID="10" presetClass="exit" presetSubtype="0" fill="hold" nodeType="withEffect">
                                  <p:stCondLst>
                                    <p:cond delay="0"/>
                                  </p:stCondLst>
                                  <p:childTnLst>
                                    <p:animEffect transition="out" filter="fade">
                                      <p:cBhvr>
                                        <p:cTn id="73" dur="500"/>
                                        <p:tgtEl>
                                          <p:spTgt spid="326"/>
                                        </p:tgtEl>
                                      </p:cBhvr>
                                    </p:animEffect>
                                    <p:set>
                                      <p:cBhvr>
                                        <p:cTn id="74" dur="1" fill="hold">
                                          <p:stCondLst>
                                            <p:cond delay="499"/>
                                          </p:stCondLst>
                                        </p:cTn>
                                        <p:tgtEl>
                                          <p:spTgt spid="326"/>
                                        </p:tgtEl>
                                        <p:attrNameLst>
                                          <p:attrName>style.visibility</p:attrName>
                                        </p:attrNameLst>
                                      </p:cBhvr>
                                      <p:to>
                                        <p:strVal val="hidden"/>
                                      </p:to>
                                    </p:set>
                                  </p:childTnLst>
                                </p:cTn>
                              </p:par>
                              <p:par>
                                <p:cTn id="75" presetID="10" presetClass="exit" presetSubtype="0" fill="hold" nodeType="withEffect">
                                  <p:stCondLst>
                                    <p:cond delay="0"/>
                                  </p:stCondLst>
                                  <p:childTnLst>
                                    <p:animEffect transition="out" filter="fade">
                                      <p:cBhvr>
                                        <p:cTn id="76" dur="500"/>
                                        <p:tgtEl>
                                          <p:spTgt spid="327"/>
                                        </p:tgtEl>
                                      </p:cBhvr>
                                    </p:animEffect>
                                    <p:set>
                                      <p:cBhvr>
                                        <p:cTn id="77" dur="1" fill="hold">
                                          <p:stCondLst>
                                            <p:cond delay="499"/>
                                          </p:stCondLst>
                                        </p:cTn>
                                        <p:tgtEl>
                                          <p:spTgt spid="327"/>
                                        </p:tgtEl>
                                        <p:attrNameLst>
                                          <p:attrName>style.visibility</p:attrName>
                                        </p:attrNameLst>
                                      </p:cBhvr>
                                      <p:to>
                                        <p:strVal val="hidden"/>
                                      </p:to>
                                    </p:set>
                                  </p:childTnLst>
                                </p:cTn>
                              </p:par>
                              <p:par>
                                <p:cTn id="78" presetID="22" presetClass="entr" presetSubtype="8" fill="hold" nodeType="withEffect">
                                  <p:stCondLst>
                                    <p:cond delay="0"/>
                                  </p:stCondLst>
                                  <p:childTnLst>
                                    <p:set>
                                      <p:cBhvr>
                                        <p:cTn id="79" dur="1" fill="hold">
                                          <p:stCondLst>
                                            <p:cond delay="0"/>
                                          </p:stCondLst>
                                        </p:cTn>
                                        <p:tgtEl>
                                          <p:spTgt spid="339"/>
                                        </p:tgtEl>
                                        <p:attrNameLst>
                                          <p:attrName>style.visibility</p:attrName>
                                        </p:attrNameLst>
                                      </p:cBhvr>
                                      <p:to>
                                        <p:strVal val="visible"/>
                                      </p:to>
                                    </p:set>
                                    <p:animEffect transition="in" filter="wipe(left)">
                                      <p:cBhvr>
                                        <p:cTn id="80" dur="500"/>
                                        <p:tgtEl>
                                          <p:spTgt spid="339"/>
                                        </p:tgtEl>
                                      </p:cBhvr>
                                    </p:animEffect>
                                  </p:childTnLst>
                                </p:cTn>
                              </p:par>
                            </p:childTnLst>
                          </p:cTn>
                        </p:par>
                        <p:par>
                          <p:cTn id="81" fill="hold" nodeType="afterGroup">
                            <p:stCondLst>
                              <p:cond delay="500"/>
                            </p:stCondLst>
                            <p:childTnLst>
                              <p:par>
                                <p:cTn id="82" presetID="22" presetClass="entr" presetSubtype="8" fill="hold" nodeType="afterEffect">
                                  <p:stCondLst>
                                    <p:cond delay="0"/>
                                  </p:stCondLst>
                                  <p:childTnLst>
                                    <p:set>
                                      <p:cBhvr>
                                        <p:cTn id="83" dur="1" fill="hold">
                                          <p:stCondLst>
                                            <p:cond delay="0"/>
                                          </p:stCondLst>
                                        </p:cTn>
                                        <p:tgtEl>
                                          <p:spTgt spid="341"/>
                                        </p:tgtEl>
                                        <p:attrNameLst>
                                          <p:attrName>style.visibility</p:attrName>
                                        </p:attrNameLst>
                                      </p:cBhvr>
                                      <p:to>
                                        <p:strVal val="visible"/>
                                      </p:to>
                                    </p:set>
                                    <p:animEffect transition="in" filter="wipe(left)">
                                      <p:cBhvr>
                                        <p:cTn id="84" dur="500"/>
                                        <p:tgtEl>
                                          <p:spTgt spid="341"/>
                                        </p:tgtEl>
                                      </p:cBhvr>
                                    </p:animEffect>
                                  </p:childTnLst>
                                </p:cTn>
                              </p:par>
                            </p:childTnLst>
                          </p:cTn>
                        </p:par>
                        <p:par>
                          <p:cTn id="85" fill="hold" nodeType="afterGroup">
                            <p:stCondLst>
                              <p:cond delay="1000"/>
                            </p:stCondLst>
                            <p:childTnLst>
                              <p:par>
                                <p:cTn id="86" presetID="22" presetClass="entr" presetSubtype="8" fill="hold" nodeType="afterEffect">
                                  <p:stCondLst>
                                    <p:cond delay="0"/>
                                  </p:stCondLst>
                                  <p:childTnLst>
                                    <p:set>
                                      <p:cBhvr>
                                        <p:cTn id="87" dur="1" fill="hold">
                                          <p:stCondLst>
                                            <p:cond delay="0"/>
                                          </p:stCondLst>
                                        </p:cTn>
                                        <p:tgtEl>
                                          <p:spTgt spid="344"/>
                                        </p:tgtEl>
                                        <p:attrNameLst>
                                          <p:attrName>style.visibility</p:attrName>
                                        </p:attrNameLst>
                                      </p:cBhvr>
                                      <p:to>
                                        <p:strVal val="visible"/>
                                      </p:to>
                                    </p:set>
                                    <p:animEffect transition="in" filter="wipe(left)">
                                      <p:cBhvr>
                                        <p:cTn id="88" dur="500"/>
                                        <p:tgtEl>
                                          <p:spTgt spid="344"/>
                                        </p:tgtEl>
                                      </p:cBhvr>
                                    </p:animEffect>
                                  </p:childTnLst>
                                </p:cTn>
                              </p:par>
                            </p:childTnLst>
                          </p:cTn>
                        </p:par>
                        <p:par>
                          <p:cTn id="89" fill="hold" nodeType="afterGroup">
                            <p:stCondLst>
                              <p:cond delay="1500"/>
                            </p:stCondLst>
                            <p:childTnLst>
                              <p:par>
                                <p:cTn id="90" presetID="22" presetClass="entr" presetSubtype="8" fill="hold" nodeType="afterEffect">
                                  <p:stCondLst>
                                    <p:cond delay="0"/>
                                  </p:stCondLst>
                                  <p:childTnLst>
                                    <p:set>
                                      <p:cBhvr>
                                        <p:cTn id="91" dur="1" fill="hold">
                                          <p:stCondLst>
                                            <p:cond delay="0"/>
                                          </p:stCondLst>
                                        </p:cTn>
                                        <p:tgtEl>
                                          <p:spTgt spid="347"/>
                                        </p:tgtEl>
                                        <p:attrNameLst>
                                          <p:attrName>style.visibility</p:attrName>
                                        </p:attrNameLst>
                                      </p:cBhvr>
                                      <p:to>
                                        <p:strVal val="visible"/>
                                      </p:to>
                                    </p:set>
                                    <p:animEffect transition="in" filter="wipe(left)">
                                      <p:cBhvr>
                                        <p:cTn id="92" dur="500"/>
                                        <p:tgtEl>
                                          <p:spTgt spid="347"/>
                                        </p:tgtEl>
                                      </p:cBhvr>
                                    </p:animEffect>
                                  </p:childTnLst>
                                </p:cTn>
                              </p:par>
                            </p:childTnLst>
                          </p:cTn>
                        </p:par>
                        <p:par>
                          <p:cTn id="93" fill="hold" nodeType="afterGroup">
                            <p:stCondLst>
                              <p:cond delay="2000"/>
                            </p:stCondLst>
                            <p:childTnLst>
                              <p:par>
                                <p:cTn id="94" presetID="22" presetClass="entr" presetSubtype="8" fill="hold" nodeType="afterEffect">
                                  <p:stCondLst>
                                    <p:cond delay="0"/>
                                  </p:stCondLst>
                                  <p:childTnLst>
                                    <p:set>
                                      <p:cBhvr>
                                        <p:cTn id="95" dur="1" fill="hold">
                                          <p:stCondLst>
                                            <p:cond delay="0"/>
                                          </p:stCondLst>
                                        </p:cTn>
                                        <p:tgtEl>
                                          <p:spTgt spid="350"/>
                                        </p:tgtEl>
                                        <p:attrNameLst>
                                          <p:attrName>style.visibility</p:attrName>
                                        </p:attrNameLst>
                                      </p:cBhvr>
                                      <p:to>
                                        <p:strVal val="visible"/>
                                      </p:to>
                                    </p:set>
                                    <p:animEffect transition="in" filter="wipe(left)">
                                      <p:cBhvr>
                                        <p:cTn id="96" dur="500"/>
                                        <p:tgtEl>
                                          <p:spTgt spid="3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 grpId="0"/>
      <p:bldP spid="304" grpId="0"/>
      <p:bldP spid="305" grpId="0"/>
      <p:bldP spid="306" grpId="0"/>
      <p:bldP spid="313" grpId="0"/>
      <p:bldP spid="322" grpId="0"/>
      <p:bldP spid="323" grpId="0"/>
      <p:bldP spid="3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dirty="0" smtClean="0">
                <a:solidFill>
                  <a:srgbClr val="FF0000"/>
                </a:solidFill>
              </a:rPr>
              <a:t>Example 2: Sequence Tagging</a:t>
            </a:r>
          </a:p>
        </p:txBody>
      </p:sp>
      <p:sp>
        <p:nvSpPr>
          <p:cNvPr id="38915" name="TextBox 71"/>
          <p:cNvSpPr txBox="1">
            <a:spLocks noChangeArrowheads="1"/>
          </p:cNvSpPr>
          <p:nvPr/>
        </p:nvSpPr>
        <p:spPr bwMode="auto">
          <a:xfrm>
            <a:off x="1295400" y="1143000"/>
            <a:ext cx="80006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smtClean="0"/>
              <a:t>HMM:</a:t>
            </a:r>
            <a:endParaRPr lang="en-US" dirty="0"/>
          </a:p>
        </p:txBody>
      </p:sp>
      <p:sp>
        <p:nvSpPr>
          <p:cNvPr id="37" name="TextBox 36"/>
          <p:cNvSpPr txBox="1">
            <a:spLocks noChangeArrowheads="1"/>
          </p:cNvSpPr>
          <p:nvPr/>
        </p:nvSpPr>
        <p:spPr bwMode="auto">
          <a:xfrm>
            <a:off x="304800" y="2362200"/>
            <a:ext cx="12493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t>As an ILP:</a:t>
            </a:r>
          </a:p>
        </p:txBody>
      </p:sp>
      <p:pic>
        <p:nvPicPr>
          <p:cNvPr id="2" name="Picture 1" descr="TP_tmp.png"/>
          <p:cNvPicPr>
            <a:picLocks noChangeAspect="1"/>
          </p:cNvPicPr>
          <p:nvPr>
            <p:custDataLst>
              <p:tags r:id="rId1"/>
            </p:custDataLst>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284624" y="2743200"/>
            <a:ext cx="5552153" cy="938673"/>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cxnSp>
        <p:nvCxnSpPr>
          <p:cNvPr id="49" name="Straight Arrow Connector 48"/>
          <p:cNvCxnSpPr>
            <a:endCxn id="47" idx="0"/>
          </p:cNvCxnSpPr>
          <p:nvPr/>
        </p:nvCxnSpPr>
        <p:spPr>
          <a:xfrm>
            <a:off x="1828800" y="3200400"/>
            <a:ext cx="1143000" cy="838200"/>
          </a:xfrm>
          <a:prstGeom prst="straightConnector1">
            <a:avLst/>
          </a:prstGeom>
          <a:ln>
            <a:solidFill>
              <a:schemeClr val="accent5">
                <a:lumMod val="50000"/>
              </a:schemeClr>
            </a:solidFill>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51" name="Straight Arrow Connector 50"/>
          <p:cNvCxnSpPr>
            <a:endCxn id="47" idx="0"/>
          </p:cNvCxnSpPr>
          <p:nvPr/>
        </p:nvCxnSpPr>
        <p:spPr>
          <a:xfrm flipH="1">
            <a:off x="2971800" y="3200400"/>
            <a:ext cx="1143000" cy="838200"/>
          </a:xfrm>
          <a:prstGeom prst="straightConnector1">
            <a:avLst/>
          </a:prstGeom>
          <a:ln>
            <a:solidFill>
              <a:schemeClr val="accent5">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3" name="Rounded Rectangle 52"/>
          <p:cNvSpPr/>
          <p:nvPr/>
        </p:nvSpPr>
        <p:spPr>
          <a:xfrm>
            <a:off x="2133600" y="2209800"/>
            <a:ext cx="2057400" cy="381000"/>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en-US" dirty="0">
                <a:solidFill>
                  <a:schemeClr val="tx1"/>
                </a:solidFill>
                <a:latin typeface="Calibri"/>
                <a:cs typeface="Calibri"/>
              </a:rPr>
              <a:t>Inference Variables</a:t>
            </a:r>
          </a:p>
        </p:txBody>
      </p:sp>
      <p:cxnSp>
        <p:nvCxnSpPr>
          <p:cNvPr id="54" name="Straight Arrow Connector 53"/>
          <p:cNvCxnSpPr>
            <a:endCxn id="53" idx="2"/>
          </p:cNvCxnSpPr>
          <p:nvPr/>
        </p:nvCxnSpPr>
        <p:spPr>
          <a:xfrm flipV="1">
            <a:off x="2362200" y="2590800"/>
            <a:ext cx="800100" cy="381000"/>
          </a:xfrm>
          <a:prstGeom prst="straightConnector1">
            <a:avLst/>
          </a:prstGeom>
          <a:ln>
            <a:solidFill>
              <a:schemeClr val="accent5">
                <a:lumMod val="50000"/>
              </a:schemeClr>
            </a:solidFill>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56" name="Straight Arrow Connector 55"/>
          <p:cNvCxnSpPr>
            <a:endCxn id="53" idx="2"/>
          </p:cNvCxnSpPr>
          <p:nvPr/>
        </p:nvCxnSpPr>
        <p:spPr>
          <a:xfrm rot="10800000">
            <a:off x="3162300" y="2590800"/>
            <a:ext cx="1866900" cy="381000"/>
          </a:xfrm>
          <a:prstGeom prst="straightConnector1">
            <a:avLst/>
          </a:prstGeom>
          <a:ln>
            <a:solidFill>
              <a:schemeClr val="accent5">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38925" name="Group 58"/>
          <p:cNvGrpSpPr>
            <a:grpSpLocks/>
          </p:cNvGrpSpPr>
          <p:nvPr/>
        </p:nvGrpSpPr>
        <p:grpSpPr bwMode="auto">
          <a:xfrm>
            <a:off x="4343400" y="1143000"/>
            <a:ext cx="4295775" cy="1524000"/>
            <a:chOff x="76200" y="4191000"/>
            <a:chExt cx="5314666" cy="1905000"/>
          </a:xfrm>
        </p:grpSpPr>
        <p:sp>
          <p:nvSpPr>
            <p:cNvPr id="60" name="Oval 59"/>
            <p:cNvSpPr/>
            <p:nvPr/>
          </p:nvSpPr>
          <p:spPr>
            <a:xfrm>
              <a:off x="304028" y="5181204"/>
              <a:ext cx="229792"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00"/>
            </a:p>
          </p:txBody>
        </p:sp>
        <p:sp>
          <p:nvSpPr>
            <p:cNvPr id="61" name="Oval 60"/>
            <p:cNvSpPr/>
            <p:nvPr/>
          </p:nvSpPr>
          <p:spPr>
            <a:xfrm>
              <a:off x="1121064" y="4496594"/>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D</a:t>
              </a:r>
            </a:p>
          </p:txBody>
        </p:sp>
        <p:sp>
          <p:nvSpPr>
            <p:cNvPr id="62" name="Oval 61"/>
            <p:cNvSpPr/>
            <p:nvPr/>
          </p:nvSpPr>
          <p:spPr>
            <a:xfrm>
              <a:off x="1121064" y="4953000"/>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N</a:t>
              </a:r>
            </a:p>
          </p:txBody>
        </p:sp>
        <p:sp>
          <p:nvSpPr>
            <p:cNvPr id="63" name="Oval 62"/>
            <p:cNvSpPr/>
            <p:nvPr/>
          </p:nvSpPr>
          <p:spPr>
            <a:xfrm>
              <a:off x="1121064" y="5867798"/>
              <a:ext cx="227828"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V</a:t>
              </a:r>
            </a:p>
          </p:txBody>
        </p:sp>
        <p:sp>
          <p:nvSpPr>
            <p:cNvPr id="64" name="Oval 63"/>
            <p:cNvSpPr/>
            <p:nvPr/>
          </p:nvSpPr>
          <p:spPr>
            <a:xfrm>
              <a:off x="1121064" y="5409406"/>
              <a:ext cx="227828" cy="2301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A</a:t>
              </a:r>
            </a:p>
          </p:txBody>
        </p:sp>
        <p:sp>
          <p:nvSpPr>
            <p:cNvPr id="65" name="Oval 64"/>
            <p:cNvSpPr/>
            <p:nvPr/>
          </p:nvSpPr>
          <p:spPr>
            <a:xfrm>
              <a:off x="2093260" y="4496594"/>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D</a:t>
              </a:r>
            </a:p>
          </p:txBody>
        </p:sp>
        <p:sp>
          <p:nvSpPr>
            <p:cNvPr id="66" name="Oval 65"/>
            <p:cNvSpPr/>
            <p:nvPr/>
          </p:nvSpPr>
          <p:spPr>
            <a:xfrm>
              <a:off x="2093260" y="4953000"/>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N</a:t>
              </a:r>
            </a:p>
          </p:txBody>
        </p:sp>
        <p:sp>
          <p:nvSpPr>
            <p:cNvPr id="67" name="Oval 66"/>
            <p:cNvSpPr/>
            <p:nvPr/>
          </p:nvSpPr>
          <p:spPr>
            <a:xfrm>
              <a:off x="2093260" y="5867798"/>
              <a:ext cx="227828"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V</a:t>
              </a:r>
            </a:p>
          </p:txBody>
        </p:sp>
        <p:sp>
          <p:nvSpPr>
            <p:cNvPr id="68" name="Oval 67"/>
            <p:cNvSpPr/>
            <p:nvPr/>
          </p:nvSpPr>
          <p:spPr>
            <a:xfrm>
              <a:off x="2093260" y="5409406"/>
              <a:ext cx="227828" cy="2301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A</a:t>
              </a:r>
            </a:p>
          </p:txBody>
        </p:sp>
        <p:sp>
          <p:nvSpPr>
            <p:cNvPr id="69" name="Oval 68"/>
            <p:cNvSpPr/>
            <p:nvPr/>
          </p:nvSpPr>
          <p:spPr>
            <a:xfrm>
              <a:off x="3063491" y="4496594"/>
              <a:ext cx="229791"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D</a:t>
              </a:r>
            </a:p>
          </p:txBody>
        </p:sp>
        <p:sp>
          <p:nvSpPr>
            <p:cNvPr id="70" name="Oval 69"/>
            <p:cNvSpPr/>
            <p:nvPr/>
          </p:nvSpPr>
          <p:spPr>
            <a:xfrm>
              <a:off x="3063491" y="4953000"/>
              <a:ext cx="229791"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N</a:t>
              </a:r>
            </a:p>
          </p:txBody>
        </p:sp>
        <p:sp>
          <p:nvSpPr>
            <p:cNvPr id="71" name="Oval 70"/>
            <p:cNvSpPr/>
            <p:nvPr/>
          </p:nvSpPr>
          <p:spPr>
            <a:xfrm>
              <a:off x="3063491" y="5867798"/>
              <a:ext cx="229791"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V</a:t>
              </a:r>
            </a:p>
          </p:txBody>
        </p:sp>
        <p:sp>
          <p:nvSpPr>
            <p:cNvPr id="72" name="Oval 71"/>
            <p:cNvSpPr/>
            <p:nvPr/>
          </p:nvSpPr>
          <p:spPr>
            <a:xfrm>
              <a:off x="3063491" y="5409406"/>
              <a:ext cx="229791" cy="2301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A</a:t>
              </a:r>
            </a:p>
          </p:txBody>
        </p:sp>
        <p:sp>
          <p:nvSpPr>
            <p:cNvPr id="73" name="Oval 72"/>
            <p:cNvSpPr/>
            <p:nvPr/>
          </p:nvSpPr>
          <p:spPr>
            <a:xfrm>
              <a:off x="4035685" y="4496594"/>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D</a:t>
              </a:r>
            </a:p>
          </p:txBody>
        </p:sp>
        <p:sp>
          <p:nvSpPr>
            <p:cNvPr id="74" name="Oval 73"/>
            <p:cNvSpPr/>
            <p:nvPr/>
          </p:nvSpPr>
          <p:spPr>
            <a:xfrm>
              <a:off x="4035685" y="4953000"/>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N</a:t>
              </a:r>
            </a:p>
          </p:txBody>
        </p:sp>
        <p:sp>
          <p:nvSpPr>
            <p:cNvPr id="75" name="Oval 74"/>
            <p:cNvSpPr/>
            <p:nvPr/>
          </p:nvSpPr>
          <p:spPr>
            <a:xfrm>
              <a:off x="4035685" y="5867798"/>
              <a:ext cx="227828"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V</a:t>
              </a:r>
            </a:p>
          </p:txBody>
        </p:sp>
        <p:sp>
          <p:nvSpPr>
            <p:cNvPr id="76" name="Oval 75"/>
            <p:cNvSpPr/>
            <p:nvPr/>
          </p:nvSpPr>
          <p:spPr>
            <a:xfrm>
              <a:off x="4035685" y="5409406"/>
              <a:ext cx="227828" cy="2301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A</a:t>
              </a:r>
            </a:p>
          </p:txBody>
        </p:sp>
        <p:sp>
          <p:nvSpPr>
            <p:cNvPr id="77" name="Oval 76"/>
            <p:cNvSpPr/>
            <p:nvPr/>
          </p:nvSpPr>
          <p:spPr>
            <a:xfrm>
              <a:off x="5007881" y="4496594"/>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D</a:t>
              </a:r>
            </a:p>
          </p:txBody>
        </p:sp>
        <p:sp>
          <p:nvSpPr>
            <p:cNvPr id="78" name="Oval 77"/>
            <p:cNvSpPr/>
            <p:nvPr/>
          </p:nvSpPr>
          <p:spPr>
            <a:xfrm>
              <a:off x="5007881" y="4953000"/>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N</a:t>
              </a:r>
            </a:p>
          </p:txBody>
        </p:sp>
        <p:sp>
          <p:nvSpPr>
            <p:cNvPr id="79" name="Oval 78"/>
            <p:cNvSpPr/>
            <p:nvPr/>
          </p:nvSpPr>
          <p:spPr>
            <a:xfrm>
              <a:off x="5007881" y="5867798"/>
              <a:ext cx="227828"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V</a:t>
              </a:r>
            </a:p>
          </p:txBody>
        </p:sp>
        <p:sp>
          <p:nvSpPr>
            <p:cNvPr id="80" name="Oval 79"/>
            <p:cNvSpPr/>
            <p:nvPr/>
          </p:nvSpPr>
          <p:spPr>
            <a:xfrm>
              <a:off x="5007881" y="5409406"/>
              <a:ext cx="227828" cy="2301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A</a:t>
              </a:r>
            </a:p>
          </p:txBody>
        </p:sp>
        <p:cxnSp>
          <p:nvCxnSpPr>
            <p:cNvPr id="81" name="Straight Arrow Connector 80"/>
            <p:cNvCxnSpPr>
              <a:stCxn id="60" idx="6"/>
            </p:cNvCxnSpPr>
            <p:nvPr/>
          </p:nvCxnSpPr>
          <p:spPr>
            <a:xfrm flipV="1">
              <a:off x="533820" y="4609704"/>
              <a:ext cx="587244" cy="68659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2" name="Straight Arrow Connector 81"/>
            <p:cNvCxnSpPr>
              <a:stCxn id="60" idx="6"/>
            </p:cNvCxnSpPr>
            <p:nvPr/>
          </p:nvCxnSpPr>
          <p:spPr>
            <a:xfrm flipV="1">
              <a:off x="533820" y="5068094"/>
              <a:ext cx="587244" cy="22820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3" name="Straight Arrow Connector 82"/>
            <p:cNvCxnSpPr>
              <a:stCxn id="60" idx="6"/>
            </p:cNvCxnSpPr>
            <p:nvPr/>
          </p:nvCxnSpPr>
          <p:spPr>
            <a:xfrm>
              <a:off x="533820" y="5296298"/>
              <a:ext cx="587244" cy="228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4" name="Straight Arrow Connector 83"/>
            <p:cNvCxnSpPr>
              <a:stCxn id="60" idx="6"/>
            </p:cNvCxnSpPr>
            <p:nvPr/>
          </p:nvCxnSpPr>
          <p:spPr>
            <a:xfrm>
              <a:off x="533820" y="5296298"/>
              <a:ext cx="587244" cy="684609"/>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5" name="Straight Arrow Connector 84"/>
            <p:cNvCxnSpPr/>
            <p:nvPr/>
          </p:nvCxnSpPr>
          <p:spPr>
            <a:xfrm>
              <a:off x="1348892" y="4609704"/>
              <a:ext cx="744368" cy="198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6" name="Straight Arrow Connector 85"/>
            <p:cNvCxnSpPr/>
            <p:nvPr/>
          </p:nvCxnSpPr>
          <p:spPr>
            <a:xfrm>
              <a:off x="1348892" y="4609704"/>
              <a:ext cx="744368"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7" name="Straight Arrow Connector 86"/>
            <p:cNvCxnSpPr/>
            <p:nvPr/>
          </p:nvCxnSpPr>
          <p:spPr>
            <a:xfrm>
              <a:off x="1348892" y="4609704"/>
              <a:ext cx="744368"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8" name="Straight Arrow Connector 87"/>
            <p:cNvCxnSpPr/>
            <p:nvPr/>
          </p:nvCxnSpPr>
          <p:spPr>
            <a:xfrm>
              <a:off x="1348892" y="4609704"/>
              <a:ext cx="744368"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9" name="Straight Arrow Connector 88"/>
            <p:cNvCxnSpPr/>
            <p:nvPr/>
          </p:nvCxnSpPr>
          <p:spPr>
            <a:xfrm>
              <a:off x="2321087" y="4609704"/>
              <a:ext cx="742403" cy="198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0" name="Straight Arrow Connector 89"/>
            <p:cNvCxnSpPr/>
            <p:nvPr/>
          </p:nvCxnSpPr>
          <p:spPr>
            <a:xfrm>
              <a:off x="2321087" y="4609704"/>
              <a:ext cx="742403"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1" name="Straight Arrow Connector 90"/>
            <p:cNvCxnSpPr/>
            <p:nvPr/>
          </p:nvCxnSpPr>
          <p:spPr>
            <a:xfrm>
              <a:off x="2321087" y="4609704"/>
              <a:ext cx="742403"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2" name="Straight Arrow Connector 91"/>
            <p:cNvCxnSpPr/>
            <p:nvPr/>
          </p:nvCxnSpPr>
          <p:spPr>
            <a:xfrm>
              <a:off x="2321087" y="4609704"/>
              <a:ext cx="742403"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3" name="Straight Arrow Connector 92"/>
            <p:cNvCxnSpPr/>
            <p:nvPr/>
          </p:nvCxnSpPr>
          <p:spPr>
            <a:xfrm>
              <a:off x="3293282" y="4609704"/>
              <a:ext cx="742403" cy="198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4" name="Straight Arrow Connector 93"/>
            <p:cNvCxnSpPr/>
            <p:nvPr/>
          </p:nvCxnSpPr>
          <p:spPr>
            <a:xfrm>
              <a:off x="3293282" y="4609704"/>
              <a:ext cx="742403"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5" name="Straight Arrow Connector 94"/>
            <p:cNvCxnSpPr/>
            <p:nvPr/>
          </p:nvCxnSpPr>
          <p:spPr>
            <a:xfrm>
              <a:off x="3293282" y="4609704"/>
              <a:ext cx="742403"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6" name="Straight Arrow Connector 95"/>
            <p:cNvCxnSpPr/>
            <p:nvPr/>
          </p:nvCxnSpPr>
          <p:spPr>
            <a:xfrm>
              <a:off x="3293282" y="4609704"/>
              <a:ext cx="742403"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7" name="Straight Arrow Connector 96"/>
            <p:cNvCxnSpPr/>
            <p:nvPr/>
          </p:nvCxnSpPr>
          <p:spPr>
            <a:xfrm>
              <a:off x="4263513" y="4609704"/>
              <a:ext cx="744368" cy="198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8" name="Straight Arrow Connector 97"/>
            <p:cNvCxnSpPr/>
            <p:nvPr/>
          </p:nvCxnSpPr>
          <p:spPr>
            <a:xfrm>
              <a:off x="4263513" y="4609704"/>
              <a:ext cx="744368"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9" name="Straight Arrow Connector 98"/>
            <p:cNvCxnSpPr/>
            <p:nvPr/>
          </p:nvCxnSpPr>
          <p:spPr>
            <a:xfrm>
              <a:off x="4263513" y="4609704"/>
              <a:ext cx="744368"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0" name="Straight Arrow Connector 99"/>
            <p:cNvCxnSpPr/>
            <p:nvPr/>
          </p:nvCxnSpPr>
          <p:spPr>
            <a:xfrm>
              <a:off x="4263513" y="4609704"/>
              <a:ext cx="744368"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1" name="Straight Arrow Connector 100"/>
            <p:cNvCxnSpPr/>
            <p:nvPr/>
          </p:nvCxnSpPr>
          <p:spPr>
            <a:xfrm flipV="1">
              <a:off x="1348892" y="4609704"/>
              <a:ext cx="744368"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2" name="Straight Arrow Connector 101"/>
            <p:cNvCxnSpPr/>
            <p:nvPr/>
          </p:nvCxnSpPr>
          <p:spPr>
            <a:xfrm>
              <a:off x="1348892" y="5068094"/>
              <a:ext cx="744368" cy="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3" name="Straight Arrow Connector 102"/>
            <p:cNvCxnSpPr/>
            <p:nvPr/>
          </p:nvCxnSpPr>
          <p:spPr>
            <a:xfrm>
              <a:off x="1348892" y="5068094"/>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4" name="Straight Arrow Connector 103"/>
            <p:cNvCxnSpPr/>
            <p:nvPr/>
          </p:nvCxnSpPr>
          <p:spPr>
            <a:xfrm>
              <a:off x="1348892" y="5068094"/>
              <a:ext cx="744368"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5" name="Straight Arrow Connector 104"/>
            <p:cNvCxnSpPr/>
            <p:nvPr/>
          </p:nvCxnSpPr>
          <p:spPr>
            <a:xfrm flipV="1">
              <a:off x="1348892" y="4609704"/>
              <a:ext cx="744368"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6" name="Straight Arrow Connector 105"/>
            <p:cNvCxnSpPr/>
            <p:nvPr/>
          </p:nvCxnSpPr>
          <p:spPr>
            <a:xfrm flipV="1">
              <a:off x="1348892" y="5068094"/>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7" name="Straight Arrow Connector 106"/>
            <p:cNvCxnSpPr/>
            <p:nvPr/>
          </p:nvCxnSpPr>
          <p:spPr>
            <a:xfrm>
              <a:off x="1348892" y="5524500"/>
              <a:ext cx="744368"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8" name="Straight Arrow Connector 107"/>
            <p:cNvCxnSpPr/>
            <p:nvPr/>
          </p:nvCxnSpPr>
          <p:spPr>
            <a:xfrm>
              <a:off x="1348892" y="5524500"/>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9" name="Straight Arrow Connector 108"/>
            <p:cNvCxnSpPr/>
            <p:nvPr/>
          </p:nvCxnSpPr>
          <p:spPr>
            <a:xfrm flipV="1">
              <a:off x="1348892" y="4609704"/>
              <a:ext cx="744368"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0" name="Straight Arrow Connector 109"/>
            <p:cNvCxnSpPr/>
            <p:nvPr/>
          </p:nvCxnSpPr>
          <p:spPr>
            <a:xfrm flipV="1">
              <a:off x="1348892" y="5068094"/>
              <a:ext cx="744368"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1" name="Straight Arrow Connector 110"/>
            <p:cNvCxnSpPr/>
            <p:nvPr/>
          </p:nvCxnSpPr>
          <p:spPr>
            <a:xfrm flipV="1">
              <a:off x="1348892" y="5524500"/>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2" name="Straight Arrow Connector 111"/>
            <p:cNvCxnSpPr/>
            <p:nvPr/>
          </p:nvCxnSpPr>
          <p:spPr>
            <a:xfrm>
              <a:off x="1348892" y="5980906"/>
              <a:ext cx="744368"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3" name="Straight Arrow Connector 112"/>
            <p:cNvCxnSpPr/>
            <p:nvPr/>
          </p:nvCxnSpPr>
          <p:spPr>
            <a:xfrm flipV="1">
              <a:off x="2321087" y="4609704"/>
              <a:ext cx="742403"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4" name="Straight Arrow Connector 113"/>
            <p:cNvCxnSpPr/>
            <p:nvPr/>
          </p:nvCxnSpPr>
          <p:spPr>
            <a:xfrm>
              <a:off x="2321087" y="5068094"/>
              <a:ext cx="742403" cy="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5" name="Straight Arrow Connector 114"/>
            <p:cNvCxnSpPr/>
            <p:nvPr/>
          </p:nvCxnSpPr>
          <p:spPr>
            <a:xfrm>
              <a:off x="2321087" y="5068094"/>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6" name="Straight Arrow Connector 115"/>
            <p:cNvCxnSpPr/>
            <p:nvPr/>
          </p:nvCxnSpPr>
          <p:spPr>
            <a:xfrm>
              <a:off x="2321087" y="5068094"/>
              <a:ext cx="742403"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7" name="Straight Arrow Connector 116"/>
            <p:cNvCxnSpPr/>
            <p:nvPr/>
          </p:nvCxnSpPr>
          <p:spPr>
            <a:xfrm flipV="1">
              <a:off x="2321087" y="4609704"/>
              <a:ext cx="742403"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8" name="Straight Arrow Connector 117"/>
            <p:cNvCxnSpPr/>
            <p:nvPr/>
          </p:nvCxnSpPr>
          <p:spPr>
            <a:xfrm flipV="1">
              <a:off x="2321087" y="5068094"/>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9" name="Straight Arrow Connector 118"/>
            <p:cNvCxnSpPr/>
            <p:nvPr/>
          </p:nvCxnSpPr>
          <p:spPr>
            <a:xfrm>
              <a:off x="2321087" y="5524500"/>
              <a:ext cx="742403"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0" name="Straight Arrow Connector 119"/>
            <p:cNvCxnSpPr/>
            <p:nvPr/>
          </p:nvCxnSpPr>
          <p:spPr>
            <a:xfrm>
              <a:off x="2321087" y="5524500"/>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1" name="Straight Arrow Connector 120"/>
            <p:cNvCxnSpPr/>
            <p:nvPr/>
          </p:nvCxnSpPr>
          <p:spPr>
            <a:xfrm flipV="1">
              <a:off x="2321087" y="4609704"/>
              <a:ext cx="742403"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2" name="Straight Arrow Connector 121"/>
            <p:cNvCxnSpPr/>
            <p:nvPr/>
          </p:nvCxnSpPr>
          <p:spPr>
            <a:xfrm flipV="1">
              <a:off x="2321087" y="5068094"/>
              <a:ext cx="742403"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3" name="Straight Arrow Connector 122"/>
            <p:cNvCxnSpPr/>
            <p:nvPr/>
          </p:nvCxnSpPr>
          <p:spPr>
            <a:xfrm flipV="1">
              <a:off x="2321087" y="5524500"/>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4" name="Straight Arrow Connector 123"/>
            <p:cNvCxnSpPr/>
            <p:nvPr/>
          </p:nvCxnSpPr>
          <p:spPr>
            <a:xfrm>
              <a:off x="2321087" y="5980906"/>
              <a:ext cx="742403"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5" name="Straight Arrow Connector 124"/>
            <p:cNvCxnSpPr/>
            <p:nvPr/>
          </p:nvCxnSpPr>
          <p:spPr>
            <a:xfrm flipV="1">
              <a:off x="3293282" y="4609704"/>
              <a:ext cx="742403"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6" name="Straight Arrow Connector 125"/>
            <p:cNvCxnSpPr/>
            <p:nvPr/>
          </p:nvCxnSpPr>
          <p:spPr>
            <a:xfrm>
              <a:off x="3293282" y="5068094"/>
              <a:ext cx="742403" cy="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7" name="Straight Arrow Connector 126"/>
            <p:cNvCxnSpPr/>
            <p:nvPr/>
          </p:nvCxnSpPr>
          <p:spPr>
            <a:xfrm>
              <a:off x="3293282" y="5068094"/>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8" name="Straight Arrow Connector 127"/>
            <p:cNvCxnSpPr/>
            <p:nvPr/>
          </p:nvCxnSpPr>
          <p:spPr>
            <a:xfrm>
              <a:off x="3293282" y="5068094"/>
              <a:ext cx="742403"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9" name="Straight Arrow Connector 128"/>
            <p:cNvCxnSpPr/>
            <p:nvPr/>
          </p:nvCxnSpPr>
          <p:spPr>
            <a:xfrm flipV="1">
              <a:off x="3293282" y="4609704"/>
              <a:ext cx="742403"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0" name="Straight Arrow Connector 129"/>
            <p:cNvCxnSpPr/>
            <p:nvPr/>
          </p:nvCxnSpPr>
          <p:spPr>
            <a:xfrm flipV="1">
              <a:off x="3293282" y="5068094"/>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1" name="Straight Arrow Connector 130"/>
            <p:cNvCxnSpPr/>
            <p:nvPr/>
          </p:nvCxnSpPr>
          <p:spPr>
            <a:xfrm>
              <a:off x="3293282" y="5524500"/>
              <a:ext cx="742403"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2" name="Straight Arrow Connector 131"/>
            <p:cNvCxnSpPr/>
            <p:nvPr/>
          </p:nvCxnSpPr>
          <p:spPr>
            <a:xfrm>
              <a:off x="3293282" y="5524500"/>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3" name="Straight Arrow Connector 132"/>
            <p:cNvCxnSpPr/>
            <p:nvPr/>
          </p:nvCxnSpPr>
          <p:spPr>
            <a:xfrm flipV="1">
              <a:off x="3293282" y="4609704"/>
              <a:ext cx="742403"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4" name="Straight Arrow Connector 133"/>
            <p:cNvCxnSpPr/>
            <p:nvPr/>
          </p:nvCxnSpPr>
          <p:spPr>
            <a:xfrm flipV="1">
              <a:off x="3293282" y="5068094"/>
              <a:ext cx="742403"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5" name="Straight Arrow Connector 134"/>
            <p:cNvCxnSpPr/>
            <p:nvPr/>
          </p:nvCxnSpPr>
          <p:spPr>
            <a:xfrm flipV="1">
              <a:off x="3293282" y="5524500"/>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6" name="Straight Arrow Connector 135"/>
            <p:cNvCxnSpPr/>
            <p:nvPr/>
          </p:nvCxnSpPr>
          <p:spPr>
            <a:xfrm>
              <a:off x="3293282" y="5980906"/>
              <a:ext cx="742403"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7" name="Straight Arrow Connector 136"/>
            <p:cNvCxnSpPr/>
            <p:nvPr/>
          </p:nvCxnSpPr>
          <p:spPr>
            <a:xfrm flipV="1">
              <a:off x="4263513" y="4609704"/>
              <a:ext cx="744368"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8" name="Straight Arrow Connector 137"/>
            <p:cNvCxnSpPr/>
            <p:nvPr/>
          </p:nvCxnSpPr>
          <p:spPr>
            <a:xfrm>
              <a:off x="4263513" y="5068094"/>
              <a:ext cx="744368" cy="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9" name="Straight Arrow Connector 138"/>
            <p:cNvCxnSpPr/>
            <p:nvPr/>
          </p:nvCxnSpPr>
          <p:spPr>
            <a:xfrm>
              <a:off x="4263513" y="5068094"/>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40" name="Straight Arrow Connector 139"/>
            <p:cNvCxnSpPr/>
            <p:nvPr/>
          </p:nvCxnSpPr>
          <p:spPr>
            <a:xfrm>
              <a:off x="4263513" y="5068094"/>
              <a:ext cx="744368"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41" name="Straight Arrow Connector 140"/>
            <p:cNvCxnSpPr/>
            <p:nvPr/>
          </p:nvCxnSpPr>
          <p:spPr>
            <a:xfrm flipV="1">
              <a:off x="4263513" y="4609704"/>
              <a:ext cx="744368"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42" name="Straight Arrow Connector 141"/>
            <p:cNvCxnSpPr/>
            <p:nvPr/>
          </p:nvCxnSpPr>
          <p:spPr>
            <a:xfrm flipV="1">
              <a:off x="4263513" y="5068094"/>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43" name="Straight Arrow Connector 142"/>
            <p:cNvCxnSpPr/>
            <p:nvPr/>
          </p:nvCxnSpPr>
          <p:spPr>
            <a:xfrm>
              <a:off x="4263513" y="5524500"/>
              <a:ext cx="744368"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44" name="Straight Arrow Connector 143"/>
            <p:cNvCxnSpPr/>
            <p:nvPr/>
          </p:nvCxnSpPr>
          <p:spPr>
            <a:xfrm>
              <a:off x="4263513" y="5524500"/>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45" name="Straight Arrow Connector 144"/>
            <p:cNvCxnSpPr/>
            <p:nvPr/>
          </p:nvCxnSpPr>
          <p:spPr>
            <a:xfrm flipV="1">
              <a:off x="4263513" y="4609704"/>
              <a:ext cx="744368"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46" name="Straight Arrow Connector 145"/>
            <p:cNvCxnSpPr/>
            <p:nvPr/>
          </p:nvCxnSpPr>
          <p:spPr>
            <a:xfrm flipV="1">
              <a:off x="4263513" y="5068094"/>
              <a:ext cx="744368"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47" name="Straight Arrow Connector 146"/>
            <p:cNvCxnSpPr/>
            <p:nvPr/>
          </p:nvCxnSpPr>
          <p:spPr>
            <a:xfrm flipV="1">
              <a:off x="4263513" y="5524500"/>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48" name="Straight Arrow Connector 147"/>
            <p:cNvCxnSpPr/>
            <p:nvPr/>
          </p:nvCxnSpPr>
          <p:spPr>
            <a:xfrm>
              <a:off x="4263513" y="5980906"/>
              <a:ext cx="744368"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sp>
          <p:nvSpPr>
            <p:cNvPr id="39017" name="TextBox 148"/>
            <p:cNvSpPr txBox="1">
              <a:spLocks noChangeArrowheads="1"/>
            </p:cNvSpPr>
            <p:nvPr/>
          </p:nvSpPr>
          <p:spPr bwMode="auto">
            <a:xfrm>
              <a:off x="76200" y="4191000"/>
              <a:ext cx="886904"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Example:</a:t>
              </a:r>
            </a:p>
          </p:txBody>
        </p:sp>
        <p:sp>
          <p:nvSpPr>
            <p:cNvPr id="39018" name="TextBox 149"/>
            <p:cNvSpPr txBox="1">
              <a:spLocks noChangeArrowheads="1"/>
            </p:cNvSpPr>
            <p:nvPr/>
          </p:nvSpPr>
          <p:spPr bwMode="auto">
            <a:xfrm>
              <a:off x="1035769" y="4191000"/>
              <a:ext cx="446625"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the</a:t>
              </a:r>
            </a:p>
          </p:txBody>
        </p:sp>
        <p:sp>
          <p:nvSpPr>
            <p:cNvPr id="39019" name="TextBox 150"/>
            <p:cNvSpPr txBox="1">
              <a:spLocks noChangeArrowheads="1"/>
            </p:cNvSpPr>
            <p:nvPr/>
          </p:nvSpPr>
          <p:spPr bwMode="auto">
            <a:xfrm>
              <a:off x="3949070" y="4191000"/>
              <a:ext cx="446625"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the</a:t>
              </a:r>
            </a:p>
          </p:txBody>
        </p:sp>
        <p:sp>
          <p:nvSpPr>
            <p:cNvPr id="39020" name="TextBox 151"/>
            <p:cNvSpPr txBox="1">
              <a:spLocks noChangeArrowheads="1"/>
            </p:cNvSpPr>
            <p:nvPr/>
          </p:nvSpPr>
          <p:spPr bwMode="auto">
            <a:xfrm>
              <a:off x="1965912" y="4191000"/>
              <a:ext cx="535872"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man</a:t>
              </a:r>
            </a:p>
          </p:txBody>
        </p:sp>
        <p:sp>
          <p:nvSpPr>
            <p:cNvPr id="39021" name="TextBox 152"/>
            <p:cNvSpPr txBox="1">
              <a:spLocks noChangeArrowheads="1"/>
            </p:cNvSpPr>
            <p:nvPr/>
          </p:nvSpPr>
          <p:spPr bwMode="auto">
            <a:xfrm>
              <a:off x="2947830" y="4191000"/>
              <a:ext cx="510088"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saw</a:t>
              </a:r>
            </a:p>
          </p:txBody>
        </p:sp>
        <p:sp>
          <p:nvSpPr>
            <p:cNvPr id="39022" name="TextBox 153"/>
            <p:cNvSpPr txBox="1">
              <a:spLocks noChangeArrowheads="1"/>
            </p:cNvSpPr>
            <p:nvPr/>
          </p:nvSpPr>
          <p:spPr bwMode="auto">
            <a:xfrm>
              <a:off x="4900610" y="4191000"/>
              <a:ext cx="490256"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dog</a:t>
              </a:r>
            </a:p>
          </p:txBody>
        </p:sp>
      </p:grpSp>
      <p:pic>
        <p:nvPicPr>
          <p:cNvPr id="3" name="Picture 2" descr="TP_tmp.png"/>
          <p:cNvPicPr>
            <a:picLocks noChangeAspect="1"/>
          </p:cNvPicPr>
          <p:nvPr>
            <p:custDataLst>
              <p:tags r:id="rId2"/>
            </p:custDataLst>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6185457" y="2928938"/>
            <a:ext cx="2792888" cy="468484"/>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sp>
        <p:nvSpPr>
          <p:cNvPr id="38927" name="Slide Number Placeholder 15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FED59319-BE94-4B54-8544-7A6365F49012}" type="slidenum">
              <a:rPr lang="en-US" altLang="zh-TW" smtClean="0">
                <a:cs typeface="Arial Unicode MS" pitchFamily="34" charset="-128"/>
              </a:rPr>
              <a:pPr eaLnBrk="1" hangingPunct="1"/>
              <a:t>21</a:t>
            </a:fld>
            <a:endParaRPr lang="en-US" altLang="zh-TW" smtClean="0">
              <a:cs typeface="Arial Unicode MS" pitchFamily="34" charset="-128"/>
            </a:endParaRPr>
          </a:p>
        </p:txBody>
      </p:sp>
      <p:sp>
        <p:nvSpPr>
          <p:cNvPr id="47" name="Rounded Rectangle 46"/>
          <p:cNvSpPr/>
          <p:nvPr/>
        </p:nvSpPr>
        <p:spPr>
          <a:xfrm>
            <a:off x="1905000" y="4038600"/>
            <a:ext cx="2133600" cy="381000"/>
          </a:xfrm>
          <a:prstGeom prst="round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en-US" dirty="0">
                <a:solidFill>
                  <a:schemeClr val="tx1"/>
                </a:solidFill>
                <a:latin typeface="Calibri"/>
                <a:cs typeface="Calibri"/>
              </a:rPr>
              <a:t>Learned Parameters</a:t>
            </a:r>
          </a:p>
        </p:txBody>
      </p:sp>
      <p:pic>
        <p:nvPicPr>
          <p:cNvPr id="149" name="Picture 148" descr="TP_tmp.png"/>
          <p:cNvPicPr>
            <a:picLocks noChangeAspect="1"/>
          </p:cNvPicPr>
          <p:nvPr>
            <p:custDataLst>
              <p:tags r:id="rId3"/>
            </p:custDataLst>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237524" y="1524000"/>
            <a:ext cx="4334476" cy="591065"/>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spTree>
    <p:extLst>
      <p:ext uri="{BB962C8B-B14F-4D97-AF65-F5344CB8AC3E}">
        <p14:creationId xmlns:p14="http://schemas.microsoft.com/office/powerpoint/2010/main" val="79639276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500"/>
                                        <p:tgtEl>
                                          <p:spTgt spid="47"/>
                                        </p:tgtEl>
                                      </p:cBhvr>
                                    </p:animEffect>
                                  </p:childTnLst>
                                </p:cTn>
                              </p:par>
                              <p:par>
                                <p:cTn id="16" presetID="10" presetClass="entr" presetSubtype="0" fill="hold"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fade">
                                      <p:cBhvr>
                                        <p:cTn id="18" dur="1000"/>
                                        <p:tgtEl>
                                          <p:spTgt spid="49"/>
                                        </p:tgtEl>
                                      </p:cBhvr>
                                    </p:animEffect>
                                  </p:childTnLst>
                                </p:cTn>
                              </p:par>
                              <p:par>
                                <p:cTn id="19" presetID="10" presetClass="entr" presetSubtype="0" fill="hold" nodeType="with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1000"/>
                                        <p:tgtEl>
                                          <p:spTgt spid="51"/>
                                        </p:tgtEl>
                                      </p:cBhvr>
                                    </p:animEffect>
                                  </p:childTnLst>
                                </p:cTn>
                              </p:par>
                              <p:par>
                                <p:cTn id="22" presetID="10" presetClass="entr" presetSubtype="0"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xit" presetSubtype="0" fill="hold" nodeType="clickEffect">
                                  <p:stCondLst>
                                    <p:cond delay="0"/>
                                  </p:stCondLst>
                                  <p:childTnLst>
                                    <p:animEffect transition="out" filter="fade">
                                      <p:cBhvr>
                                        <p:cTn id="28" dur="500"/>
                                        <p:tgtEl>
                                          <p:spTgt spid="47"/>
                                        </p:tgtEl>
                                      </p:cBhvr>
                                    </p:animEffect>
                                    <p:set>
                                      <p:cBhvr>
                                        <p:cTn id="29" dur="1" fill="hold">
                                          <p:stCondLst>
                                            <p:cond delay="499"/>
                                          </p:stCondLst>
                                        </p:cTn>
                                        <p:tgtEl>
                                          <p:spTgt spid="47"/>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500"/>
                                        <p:tgtEl>
                                          <p:spTgt spid="49"/>
                                        </p:tgtEl>
                                      </p:cBhvr>
                                    </p:animEffect>
                                    <p:set>
                                      <p:cBhvr>
                                        <p:cTn id="32" dur="1" fill="hold">
                                          <p:stCondLst>
                                            <p:cond delay="499"/>
                                          </p:stCondLst>
                                        </p:cTn>
                                        <p:tgtEl>
                                          <p:spTgt spid="49"/>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500"/>
                                        <p:tgtEl>
                                          <p:spTgt spid="51"/>
                                        </p:tgtEl>
                                      </p:cBhvr>
                                    </p:animEffect>
                                    <p:set>
                                      <p:cBhvr>
                                        <p:cTn id="35" dur="1" fill="hold">
                                          <p:stCondLst>
                                            <p:cond delay="499"/>
                                          </p:stCondLst>
                                        </p:cTn>
                                        <p:tgtEl>
                                          <p:spTgt spid="51"/>
                                        </p:tgtEl>
                                        <p:attrNameLst>
                                          <p:attrName>style.visibility</p:attrName>
                                        </p:attrNameLst>
                                      </p:cBhvr>
                                      <p:to>
                                        <p:strVal val="hidden"/>
                                      </p:to>
                                    </p:set>
                                  </p:childTnLst>
                                </p:cTn>
                              </p:par>
                              <p:par>
                                <p:cTn id="36" presetID="10" presetClass="entr" presetSubtype="0" fill="hold" nodeType="with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500"/>
                                        <p:tgtEl>
                                          <p:spTgt spid="53"/>
                                        </p:tgtEl>
                                      </p:cBhvr>
                                    </p:animEffect>
                                  </p:childTnLst>
                                </p:cTn>
                              </p:par>
                              <p:par>
                                <p:cTn id="39" presetID="10" presetClass="entr" presetSubtype="0" fill="hold" nodeType="withEffect">
                                  <p:stCondLst>
                                    <p:cond delay="0"/>
                                  </p:stCondLst>
                                  <p:childTnLst>
                                    <p:set>
                                      <p:cBhvr>
                                        <p:cTn id="40" dur="1" fill="hold">
                                          <p:stCondLst>
                                            <p:cond delay="0"/>
                                          </p:stCondLst>
                                        </p:cTn>
                                        <p:tgtEl>
                                          <p:spTgt spid="54"/>
                                        </p:tgtEl>
                                        <p:attrNameLst>
                                          <p:attrName>style.visibility</p:attrName>
                                        </p:attrNameLst>
                                      </p:cBhvr>
                                      <p:to>
                                        <p:strVal val="visible"/>
                                      </p:to>
                                    </p:set>
                                    <p:animEffect transition="in" filter="fade">
                                      <p:cBhvr>
                                        <p:cTn id="41" dur="1000"/>
                                        <p:tgtEl>
                                          <p:spTgt spid="54"/>
                                        </p:tgtEl>
                                      </p:cBhvr>
                                    </p:animEffect>
                                  </p:childTnLst>
                                </p:cTn>
                              </p:par>
                              <p:par>
                                <p:cTn id="42" presetID="10" presetClass="entr" presetSubtype="0" fill="hold" nodeType="with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fade">
                                      <p:cBhvr>
                                        <p:cTn id="44" dur="1000"/>
                                        <p:tgtEl>
                                          <p:spTgt spid="56"/>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10" presetClass="exit" presetSubtype="0" fill="hold" nodeType="clickEffect">
                                  <p:stCondLst>
                                    <p:cond delay="0"/>
                                  </p:stCondLst>
                                  <p:childTnLst>
                                    <p:animEffect transition="out" filter="fade">
                                      <p:cBhvr>
                                        <p:cTn id="48" dur="500"/>
                                        <p:tgtEl>
                                          <p:spTgt spid="53"/>
                                        </p:tgtEl>
                                      </p:cBhvr>
                                    </p:animEffect>
                                    <p:set>
                                      <p:cBhvr>
                                        <p:cTn id="49" dur="1" fill="hold">
                                          <p:stCondLst>
                                            <p:cond delay="499"/>
                                          </p:stCondLst>
                                        </p:cTn>
                                        <p:tgtEl>
                                          <p:spTgt spid="53"/>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54"/>
                                        </p:tgtEl>
                                      </p:cBhvr>
                                    </p:animEffect>
                                    <p:set>
                                      <p:cBhvr>
                                        <p:cTn id="52" dur="1" fill="hold">
                                          <p:stCondLst>
                                            <p:cond delay="499"/>
                                          </p:stCondLst>
                                        </p:cTn>
                                        <p:tgtEl>
                                          <p:spTgt spid="54"/>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56"/>
                                        </p:tgtEl>
                                      </p:cBhvr>
                                    </p:animEffect>
                                    <p:set>
                                      <p:cBhvr>
                                        <p:cTn id="55" dur="1" fill="hold">
                                          <p:stCondLst>
                                            <p:cond delay="499"/>
                                          </p:stCondLst>
                                        </p:cTn>
                                        <p:tgtEl>
                                          <p:spTgt spid="5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dirty="0" smtClean="0">
                <a:solidFill>
                  <a:srgbClr val="FF0000"/>
                </a:solidFill>
              </a:rPr>
              <a:t>Example 2: Sequence Tagging</a:t>
            </a:r>
          </a:p>
        </p:txBody>
      </p:sp>
      <p:sp>
        <p:nvSpPr>
          <p:cNvPr id="39939" name="TextBox 71"/>
          <p:cNvSpPr txBox="1">
            <a:spLocks noChangeArrowheads="1"/>
          </p:cNvSpPr>
          <p:nvPr/>
        </p:nvSpPr>
        <p:spPr bwMode="auto">
          <a:xfrm>
            <a:off x="1295400" y="1143000"/>
            <a:ext cx="80006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smtClean="0"/>
              <a:t>HMM:</a:t>
            </a:r>
            <a:endParaRPr lang="en-US" dirty="0"/>
          </a:p>
        </p:txBody>
      </p:sp>
      <p:sp>
        <p:nvSpPr>
          <p:cNvPr id="39941" name="TextBox 36"/>
          <p:cNvSpPr txBox="1">
            <a:spLocks noChangeArrowheads="1"/>
          </p:cNvSpPr>
          <p:nvPr/>
        </p:nvSpPr>
        <p:spPr bwMode="auto">
          <a:xfrm>
            <a:off x="304800" y="2362200"/>
            <a:ext cx="12493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t>As an ILP:</a:t>
            </a:r>
          </a:p>
        </p:txBody>
      </p:sp>
      <p:pic>
        <p:nvPicPr>
          <p:cNvPr id="2" name="Picture 1" descr="TP_tmp.png"/>
          <p:cNvPicPr>
            <a:picLocks noChangeAspect="1"/>
          </p:cNvPicPr>
          <p:nvPr>
            <p:custDataLst>
              <p:tags r:id="rId1"/>
            </p:custDataLst>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3603464" y="4648200"/>
            <a:ext cx="1478285" cy="948750"/>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sp>
        <p:nvSpPr>
          <p:cNvPr id="75" name="&quot;No&quot; Symbol 74"/>
          <p:cNvSpPr/>
          <p:nvPr/>
        </p:nvSpPr>
        <p:spPr>
          <a:xfrm>
            <a:off x="3352800" y="4191000"/>
            <a:ext cx="1981200" cy="1905000"/>
          </a:xfrm>
          <a:prstGeom prst="noSmoking">
            <a:avLst>
              <a:gd name="adj" fmla="val 2743"/>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grpSp>
        <p:nvGrpSpPr>
          <p:cNvPr id="39945" name="Group 43"/>
          <p:cNvGrpSpPr>
            <a:grpSpLocks/>
          </p:cNvGrpSpPr>
          <p:nvPr/>
        </p:nvGrpSpPr>
        <p:grpSpPr bwMode="auto">
          <a:xfrm>
            <a:off x="4343400" y="1143000"/>
            <a:ext cx="4295775" cy="1524000"/>
            <a:chOff x="76200" y="4191000"/>
            <a:chExt cx="5314666" cy="1905000"/>
          </a:xfrm>
        </p:grpSpPr>
        <p:sp>
          <p:nvSpPr>
            <p:cNvPr id="45" name="Oval 44"/>
            <p:cNvSpPr/>
            <p:nvPr/>
          </p:nvSpPr>
          <p:spPr>
            <a:xfrm>
              <a:off x="304028" y="5181204"/>
              <a:ext cx="229792"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00"/>
            </a:p>
          </p:txBody>
        </p:sp>
        <p:sp>
          <p:nvSpPr>
            <p:cNvPr id="46" name="Oval 45"/>
            <p:cNvSpPr/>
            <p:nvPr/>
          </p:nvSpPr>
          <p:spPr>
            <a:xfrm>
              <a:off x="1121064" y="4496594"/>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D</a:t>
              </a:r>
            </a:p>
          </p:txBody>
        </p:sp>
        <p:sp>
          <p:nvSpPr>
            <p:cNvPr id="47" name="Oval 46"/>
            <p:cNvSpPr/>
            <p:nvPr/>
          </p:nvSpPr>
          <p:spPr>
            <a:xfrm>
              <a:off x="1121064" y="4953000"/>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N</a:t>
              </a:r>
            </a:p>
          </p:txBody>
        </p:sp>
        <p:sp>
          <p:nvSpPr>
            <p:cNvPr id="48" name="Oval 47"/>
            <p:cNvSpPr/>
            <p:nvPr/>
          </p:nvSpPr>
          <p:spPr>
            <a:xfrm>
              <a:off x="1121064" y="5867798"/>
              <a:ext cx="227828"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V</a:t>
              </a:r>
            </a:p>
          </p:txBody>
        </p:sp>
        <p:sp>
          <p:nvSpPr>
            <p:cNvPr id="49" name="Oval 48"/>
            <p:cNvSpPr/>
            <p:nvPr/>
          </p:nvSpPr>
          <p:spPr>
            <a:xfrm>
              <a:off x="1121064" y="5409406"/>
              <a:ext cx="227828" cy="2301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A</a:t>
              </a:r>
            </a:p>
          </p:txBody>
        </p:sp>
        <p:sp>
          <p:nvSpPr>
            <p:cNvPr id="50" name="Oval 49"/>
            <p:cNvSpPr/>
            <p:nvPr/>
          </p:nvSpPr>
          <p:spPr>
            <a:xfrm>
              <a:off x="2093260" y="4496594"/>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D</a:t>
              </a:r>
            </a:p>
          </p:txBody>
        </p:sp>
        <p:sp>
          <p:nvSpPr>
            <p:cNvPr id="51" name="Oval 50"/>
            <p:cNvSpPr/>
            <p:nvPr/>
          </p:nvSpPr>
          <p:spPr>
            <a:xfrm>
              <a:off x="2093260" y="4953000"/>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N</a:t>
              </a:r>
            </a:p>
          </p:txBody>
        </p:sp>
        <p:sp>
          <p:nvSpPr>
            <p:cNvPr id="52" name="Oval 51"/>
            <p:cNvSpPr/>
            <p:nvPr/>
          </p:nvSpPr>
          <p:spPr>
            <a:xfrm>
              <a:off x="2093260" y="5867798"/>
              <a:ext cx="227828"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V</a:t>
              </a:r>
            </a:p>
          </p:txBody>
        </p:sp>
        <p:sp>
          <p:nvSpPr>
            <p:cNvPr id="53" name="Oval 52"/>
            <p:cNvSpPr/>
            <p:nvPr/>
          </p:nvSpPr>
          <p:spPr>
            <a:xfrm>
              <a:off x="2093260" y="5409406"/>
              <a:ext cx="227828" cy="2301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A</a:t>
              </a:r>
            </a:p>
          </p:txBody>
        </p:sp>
        <p:sp>
          <p:nvSpPr>
            <p:cNvPr id="54" name="Oval 53"/>
            <p:cNvSpPr/>
            <p:nvPr/>
          </p:nvSpPr>
          <p:spPr>
            <a:xfrm>
              <a:off x="3063491" y="4496594"/>
              <a:ext cx="229791"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D</a:t>
              </a:r>
            </a:p>
          </p:txBody>
        </p:sp>
        <p:sp>
          <p:nvSpPr>
            <p:cNvPr id="56" name="Oval 55"/>
            <p:cNvSpPr/>
            <p:nvPr/>
          </p:nvSpPr>
          <p:spPr>
            <a:xfrm>
              <a:off x="3063491" y="4953000"/>
              <a:ext cx="229791"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N</a:t>
              </a:r>
            </a:p>
          </p:txBody>
        </p:sp>
        <p:sp>
          <p:nvSpPr>
            <p:cNvPr id="57" name="Oval 56"/>
            <p:cNvSpPr/>
            <p:nvPr/>
          </p:nvSpPr>
          <p:spPr>
            <a:xfrm>
              <a:off x="3063491" y="5867798"/>
              <a:ext cx="229791"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V</a:t>
              </a:r>
            </a:p>
          </p:txBody>
        </p:sp>
        <p:sp>
          <p:nvSpPr>
            <p:cNvPr id="58" name="Oval 57"/>
            <p:cNvSpPr/>
            <p:nvPr/>
          </p:nvSpPr>
          <p:spPr>
            <a:xfrm>
              <a:off x="3063491" y="5409406"/>
              <a:ext cx="229791" cy="2301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A</a:t>
              </a:r>
            </a:p>
          </p:txBody>
        </p:sp>
        <p:sp>
          <p:nvSpPr>
            <p:cNvPr id="59" name="Oval 58"/>
            <p:cNvSpPr/>
            <p:nvPr/>
          </p:nvSpPr>
          <p:spPr>
            <a:xfrm>
              <a:off x="4035685" y="4496594"/>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D</a:t>
              </a:r>
            </a:p>
          </p:txBody>
        </p:sp>
        <p:sp>
          <p:nvSpPr>
            <p:cNvPr id="61" name="Oval 60"/>
            <p:cNvSpPr/>
            <p:nvPr/>
          </p:nvSpPr>
          <p:spPr>
            <a:xfrm>
              <a:off x="4035685" y="4953000"/>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N</a:t>
              </a:r>
            </a:p>
          </p:txBody>
        </p:sp>
        <p:sp>
          <p:nvSpPr>
            <p:cNvPr id="62" name="Oval 61"/>
            <p:cNvSpPr/>
            <p:nvPr/>
          </p:nvSpPr>
          <p:spPr>
            <a:xfrm>
              <a:off x="4035685" y="5867798"/>
              <a:ext cx="227828"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V</a:t>
              </a:r>
            </a:p>
          </p:txBody>
        </p:sp>
        <p:sp>
          <p:nvSpPr>
            <p:cNvPr id="63" name="Oval 62"/>
            <p:cNvSpPr/>
            <p:nvPr/>
          </p:nvSpPr>
          <p:spPr>
            <a:xfrm>
              <a:off x="4035685" y="5409406"/>
              <a:ext cx="227828" cy="2301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A</a:t>
              </a:r>
            </a:p>
          </p:txBody>
        </p:sp>
        <p:sp>
          <p:nvSpPr>
            <p:cNvPr id="64" name="Oval 63"/>
            <p:cNvSpPr/>
            <p:nvPr/>
          </p:nvSpPr>
          <p:spPr>
            <a:xfrm>
              <a:off x="5007881" y="4496594"/>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D</a:t>
              </a:r>
            </a:p>
          </p:txBody>
        </p:sp>
        <p:sp>
          <p:nvSpPr>
            <p:cNvPr id="65" name="Oval 64"/>
            <p:cNvSpPr/>
            <p:nvPr/>
          </p:nvSpPr>
          <p:spPr>
            <a:xfrm>
              <a:off x="5007881" y="4953000"/>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N</a:t>
              </a:r>
            </a:p>
          </p:txBody>
        </p:sp>
        <p:sp>
          <p:nvSpPr>
            <p:cNvPr id="66" name="Oval 65"/>
            <p:cNvSpPr/>
            <p:nvPr/>
          </p:nvSpPr>
          <p:spPr>
            <a:xfrm>
              <a:off x="5007881" y="5867798"/>
              <a:ext cx="227828"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V</a:t>
              </a:r>
            </a:p>
          </p:txBody>
        </p:sp>
        <p:sp>
          <p:nvSpPr>
            <p:cNvPr id="67" name="Oval 66"/>
            <p:cNvSpPr/>
            <p:nvPr/>
          </p:nvSpPr>
          <p:spPr>
            <a:xfrm>
              <a:off x="5007881" y="5409406"/>
              <a:ext cx="227828" cy="2301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A</a:t>
              </a:r>
            </a:p>
          </p:txBody>
        </p:sp>
        <p:cxnSp>
          <p:nvCxnSpPr>
            <p:cNvPr id="68" name="Straight Arrow Connector 67"/>
            <p:cNvCxnSpPr>
              <a:stCxn id="45" idx="6"/>
            </p:cNvCxnSpPr>
            <p:nvPr/>
          </p:nvCxnSpPr>
          <p:spPr>
            <a:xfrm flipV="1">
              <a:off x="533820" y="4609704"/>
              <a:ext cx="587244" cy="68659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69" name="Straight Arrow Connector 68"/>
            <p:cNvCxnSpPr>
              <a:stCxn id="45" idx="6"/>
            </p:cNvCxnSpPr>
            <p:nvPr/>
          </p:nvCxnSpPr>
          <p:spPr>
            <a:xfrm flipV="1">
              <a:off x="533820" y="5068094"/>
              <a:ext cx="587244" cy="22820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70" name="Straight Arrow Connector 69"/>
            <p:cNvCxnSpPr>
              <a:stCxn id="45" idx="6"/>
            </p:cNvCxnSpPr>
            <p:nvPr/>
          </p:nvCxnSpPr>
          <p:spPr>
            <a:xfrm>
              <a:off x="533820" y="5296298"/>
              <a:ext cx="587244" cy="228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71" name="Straight Arrow Connector 70"/>
            <p:cNvCxnSpPr>
              <a:stCxn id="45" idx="6"/>
            </p:cNvCxnSpPr>
            <p:nvPr/>
          </p:nvCxnSpPr>
          <p:spPr>
            <a:xfrm>
              <a:off x="533820" y="5296298"/>
              <a:ext cx="587244" cy="684609"/>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72" name="Straight Arrow Connector 71"/>
            <p:cNvCxnSpPr/>
            <p:nvPr/>
          </p:nvCxnSpPr>
          <p:spPr>
            <a:xfrm>
              <a:off x="1348892" y="4609704"/>
              <a:ext cx="744368" cy="198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73" name="Straight Arrow Connector 72"/>
            <p:cNvCxnSpPr/>
            <p:nvPr/>
          </p:nvCxnSpPr>
          <p:spPr>
            <a:xfrm>
              <a:off x="1348892" y="4609704"/>
              <a:ext cx="744368"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76" name="Straight Arrow Connector 75"/>
            <p:cNvCxnSpPr/>
            <p:nvPr/>
          </p:nvCxnSpPr>
          <p:spPr>
            <a:xfrm>
              <a:off x="1348892" y="4609704"/>
              <a:ext cx="744368"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77" name="Straight Arrow Connector 76"/>
            <p:cNvCxnSpPr/>
            <p:nvPr/>
          </p:nvCxnSpPr>
          <p:spPr>
            <a:xfrm>
              <a:off x="1348892" y="4609704"/>
              <a:ext cx="744368"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78" name="Straight Arrow Connector 77"/>
            <p:cNvCxnSpPr/>
            <p:nvPr/>
          </p:nvCxnSpPr>
          <p:spPr>
            <a:xfrm>
              <a:off x="2321087" y="4609704"/>
              <a:ext cx="742403" cy="198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79" name="Straight Arrow Connector 78"/>
            <p:cNvCxnSpPr/>
            <p:nvPr/>
          </p:nvCxnSpPr>
          <p:spPr>
            <a:xfrm>
              <a:off x="2321087" y="4609704"/>
              <a:ext cx="742403"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0" name="Straight Arrow Connector 79"/>
            <p:cNvCxnSpPr/>
            <p:nvPr/>
          </p:nvCxnSpPr>
          <p:spPr>
            <a:xfrm>
              <a:off x="2321087" y="4609704"/>
              <a:ext cx="742403"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1" name="Straight Arrow Connector 80"/>
            <p:cNvCxnSpPr/>
            <p:nvPr/>
          </p:nvCxnSpPr>
          <p:spPr>
            <a:xfrm>
              <a:off x="2321087" y="4609704"/>
              <a:ext cx="742403"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2" name="Straight Arrow Connector 81"/>
            <p:cNvCxnSpPr/>
            <p:nvPr/>
          </p:nvCxnSpPr>
          <p:spPr>
            <a:xfrm>
              <a:off x="3293282" y="4609704"/>
              <a:ext cx="742403" cy="198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3" name="Straight Arrow Connector 82"/>
            <p:cNvCxnSpPr/>
            <p:nvPr/>
          </p:nvCxnSpPr>
          <p:spPr>
            <a:xfrm>
              <a:off x="3293282" y="4609704"/>
              <a:ext cx="742403"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4" name="Straight Arrow Connector 83"/>
            <p:cNvCxnSpPr/>
            <p:nvPr/>
          </p:nvCxnSpPr>
          <p:spPr>
            <a:xfrm>
              <a:off x="3293282" y="4609704"/>
              <a:ext cx="742403"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5" name="Straight Arrow Connector 84"/>
            <p:cNvCxnSpPr/>
            <p:nvPr/>
          </p:nvCxnSpPr>
          <p:spPr>
            <a:xfrm>
              <a:off x="3293282" y="4609704"/>
              <a:ext cx="742403"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6" name="Straight Arrow Connector 85"/>
            <p:cNvCxnSpPr/>
            <p:nvPr/>
          </p:nvCxnSpPr>
          <p:spPr>
            <a:xfrm>
              <a:off x="4263513" y="4609704"/>
              <a:ext cx="744368" cy="198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7" name="Straight Arrow Connector 86"/>
            <p:cNvCxnSpPr/>
            <p:nvPr/>
          </p:nvCxnSpPr>
          <p:spPr>
            <a:xfrm>
              <a:off x="4263513" y="4609704"/>
              <a:ext cx="744368"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8" name="Straight Arrow Connector 87"/>
            <p:cNvCxnSpPr/>
            <p:nvPr/>
          </p:nvCxnSpPr>
          <p:spPr>
            <a:xfrm>
              <a:off x="4263513" y="4609704"/>
              <a:ext cx="744368"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9" name="Straight Arrow Connector 88"/>
            <p:cNvCxnSpPr/>
            <p:nvPr/>
          </p:nvCxnSpPr>
          <p:spPr>
            <a:xfrm>
              <a:off x="4263513" y="4609704"/>
              <a:ext cx="744368"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0" name="Straight Arrow Connector 89"/>
            <p:cNvCxnSpPr/>
            <p:nvPr/>
          </p:nvCxnSpPr>
          <p:spPr>
            <a:xfrm flipV="1">
              <a:off x="1348892" y="4609704"/>
              <a:ext cx="744368"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1" name="Straight Arrow Connector 90"/>
            <p:cNvCxnSpPr/>
            <p:nvPr/>
          </p:nvCxnSpPr>
          <p:spPr>
            <a:xfrm>
              <a:off x="1348892" y="5068094"/>
              <a:ext cx="744368" cy="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2" name="Straight Arrow Connector 91"/>
            <p:cNvCxnSpPr/>
            <p:nvPr/>
          </p:nvCxnSpPr>
          <p:spPr>
            <a:xfrm>
              <a:off x="1348892" y="5068094"/>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3" name="Straight Arrow Connector 92"/>
            <p:cNvCxnSpPr/>
            <p:nvPr/>
          </p:nvCxnSpPr>
          <p:spPr>
            <a:xfrm>
              <a:off x="1348892" y="5068094"/>
              <a:ext cx="744368"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4" name="Straight Arrow Connector 93"/>
            <p:cNvCxnSpPr/>
            <p:nvPr/>
          </p:nvCxnSpPr>
          <p:spPr>
            <a:xfrm flipV="1">
              <a:off x="1348892" y="4609704"/>
              <a:ext cx="744368"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5" name="Straight Arrow Connector 94"/>
            <p:cNvCxnSpPr/>
            <p:nvPr/>
          </p:nvCxnSpPr>
          <p:spPr>
            <a:xfrm flipV="1">
              <a:off x="1348892" y="5068094"/>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6" name="Straight Arrow Connector 95"/>
            <p:cNvCxnSpPr/>
            <p:nvPr/>
          </p:nvCxnSpPr>
          <p:spPr>
            <a:xfrm>
              <a:off x="1348892" y="5524500"/>
              <a:ext cx="744368"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7" name="Straight Arrow Connector 96"/>
            <p:cNvCxnSpPr/>
            <p:nvPr/>
          </p:nvCxnSpPr>
          <p:spPr>
            <a:xfrm>
              <a:off x="1348892" y="5524500"/>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8" name="Straight Arrow Connector 97"/>
            <p:cNvCxnSpPr/>
            <p:nvPr/>
          </p:nvCxnSpPr>
          <p:spPr>
            <a:xfrm flipV="1">
              <a:off x="1348892" y="4609704"/>
              <a:ext cx="744368"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9" name="Straight Arrow Connector 98"/>
            <p:cNvCxnSpPr/>
            <p:nvPr/>
          </p:nvCxnSpPr>
          <p:spPr>
            <a:xfrm flipV="1">
              <a:off x="1348892" y="5068094"/>
              <a:ext cx="744368"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0" name="Straight Arrow Connector 99"/>
            <p:cNvCxnSpPr/>
            <p:nvPr/>
          </p:nvCxnSpPr>
          <p:spPr>
            <a:xfrm flipV="1">
              <a:off x="1348892" y="5524500"/>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1" name="Straight Arrow Connector 100"/>
            <p:cNvCxnSpPr/>
            <p:nvPr/>
          </p:nvCxnSpPr>
          <p:spPr>
            <a:xfrm>
              <a:off x="1348892" y="5980906"/>
              <a:ext cx="744368"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2" name="Straight Arrow Connector 101"/>
            <p:cNvCxnSpPr/>
            <p:nvPr/>
          </p:nvCxnSpPr>
          <p:spPr>
            <a:xfrm flipV="1">
              <a:off x="2321087" y="4609704"/>
              <a:ext cx="742403"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3" name="Straight Arrow Connector 102"/>
            <p:cNvCxnSpPr/>
            <p:nvPr/>
          </p:nvCxnSpPr>
          <p:spPr>
            <a:xfrm>
              <a:off x="2321087" y="5068094"/>
              <a:ext cx="742403" cy="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4" name="Straight Arrow Connector 103"/>
            <p:cNvCxnSpPr/>
            <p:nvPr/>
          </p:nvCxnSpPr>
          <p:spPr>
            <a:xfrm>
              <a:off x="2321087" y="5068094"/>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5" name="Straight Arrow Connector 104"/>
            <p:cNvCxnSpPr/>
            <p:nvPr/>
          </p:nvCxnSpPr>
          <p:spPr>
            <a:xfrm>
              <a:off x="2321087" y="5068094"/>
              <a:ext cx="742403"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6" name="Straight Arrow Connector 105"/>
            <p:cNvCxnSpPr/>
            <p:nvPr/>
          </p:nvCxnSpPr>
          <p:spPr>
            <a:xfrm flipV="1">
              <a:off x="2321087" y="4609704"/>
              <a:ext cx="742403"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7" name="Straight Arrow Connector 106"/>
            <p:cNvCxnSpPr/>
            <p:nvPr/>
          </p:nvCxnSpPr>
          <p:spPr>
            <a:xfrm flipV="1">
              <a:off x="2321087" y="5068094"/>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8" name="Straight Arrow Connector 107"/>
            <p:cNvCxnSpPr/>
            <p:nvPr/>
          </p:nvCxnSpPr>
          <p:spPr>
            <a:xfrm>
              <a:off x="2321087" y="5524500"/>
              <a:ext cx="742403"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9" name="Straight Arrow Connector 108"/>
            <p:cNvCxnSpPr/>
            <p:nvPr/>
          </p:nvCxnSpPr>
          <p:spPr>
            <a:xfrm>
              <a:off x="2321087" y="5524500"/>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0" name="Straight Arrow Connector 109"/>
            <p:cNvCxnSpPr/>
            <p:nvPr/>
          </p:nvCxnSpPr>
          <p:spPr>
            <a:xfrm flipV="1">
              <a:off x="2321087" y="4609704"/>
              <a:ext cx="742403"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1" name="Straight Arrow Connector 110"/>
            <p:cNvCxnSpPr/>
            <p:nvPr/>
          </p:nvCxnSpPr>
          <p:spPr>
            <a:xfrm flipV="1">
              <a:off x="2321087" y="5068094"/>
              <a:ext cx="742403"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2" name="Straight Arrow Connector 111"/>
            <p:cNvCxnSpPr/>
            <p:nvPr/>
          </p:nvCxnSpPr>
          <p:spPr>
            <a:xfrm flipV="1">
              <a:off x="2321087" y="5524500"/>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3" name="Straight Arrow Connector 112"/>
            <p:cNvCxnSpPr/>
            <p:nvPr/>
          </p:nvCxnSpPr>
          <p:spPr>
            <a:xfrm>
              <a:off x="2321087" y="5980906"/>
              <a:ext cx="742403"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4" name="Straight Arrow Connector 113"/>
            <p:cNvCxnSpPr/>
            <p:nvPr/>
          </p:nvCxnSpPr>
          <p:spPr>
            <a:xfrm flipV="1">
              <a:off x="3293282" y="4609704"/>
              <a:ext cx="742403"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5" name="Straight Arrow Connector 114"/>
            <p:cNvCxnSpPr/>
            <p:nvPr/>
          </p:nvCxnSpPr>
          <p:spPr>
            <a:xfrm>
              <a:off x="3293282" y="5068094"/>
              <a:ext cx="742403" cy="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6" name="Straight Arrow Connector 115"/>
            <p:cNvCxnSpPr/>
            <p:nvPr/>
          </p:nvCxnSpPr>
          <p:spPr>
            <a:xfrm>
              <a:off x="3293282" y="5068094"/>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7" name="Straight Arrow Connector 116"/>
            <p:cNvCxnSpPr/>
            <p:nvPr/>
          </p:nvCxnSpPr>
          <p:spPr>
            <a:xfrm>
              <a:off x="3293282" y="5068094"/>
              <a:ext cx="742403"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8" name="Straight Arrow Connector 117"/>
            <p:cNvCxnSpPr/>
            <p:nvPr/>
          </p:nvCxnSpPr>
          <p:spPr>
            <a:xfrm flipV="1">
              <a:off x="3293282" y="4609704"/>
              <a:ext cx="742403"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9" name="Straight Arrow Connector 118"/>
            <p:cNvCxnSpPr/>
            <p:nvPr/>
          </p:nvCxnSpPr>
          <p:spPr>
            <a:xfrm flipV="1">
              <a:off x="3293282" y="5068094"/>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0" name="Straight Arrow Connector 119"/>
            <p:cNvCxnSpPr/>
            <p:nvPr/>
          </p:nvCxnSpPr>
          <p:spPr>
            <a:xfrm>
              <a:off x="3293282" y="5524500"/>
              <a:ext cx="742403"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1" name="Straight Arrow Connector 120"/>
            <p:cNvCxnSpPr/>
            <p:nvPr/>
          </p:nvCxnSpPr>
          <p:spPr>
            <a:xfrm>
              <a:off x="3293282" y="5524500"/>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2" name="Straight Arrow Connector 121"/>
            <p:cNvCxnSpPr/>
            <p:nvPr/>
          </p:nvCxnSpPr>
          <p:spPr>
            <a:xfrm flipV="1">
              <a:off x="3293282" y="4609704"/>
              <a:ext cx="742403"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3" name="Straight Arrow Connector 122"/>
            <p:cNvCxnSpPr/>
            <p:nvPr/>
          </p:nvCxnSpPr>
          <p:spPr>
            <a:xfrm flipV="1">
              <a:off x="3293282" y="5068094"/>
              <a:ext cx="742403"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4" name="Straight Arrow Connector 123"/>
            <p:cNvCxnSpPr/>
            <p:nvPr/>
          </p:nvCxnSpPr>
          <p:spPr>
            <a:xfrm flipV="1">
              <a:off x="3293282" y="5524500"/>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5" name="Straight Arrow Connector 124"/>
            <p:cNvCxnSpPr/>
            <p:nvPr/>
          </p:nvCxnSpPr>
          <p:spPr>
            <a:xfrm>
              <a:off x="3293282" y="5980906"/>
              <a:ext cx="742403"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6" name="Straight Arrow Connector 125"/>
            <p:cNvCxnSpPr/>
            <p:nvPr/>
          </p:nvCxnSpPr>
          <p:spPr>
            <a:xfrm flipV="1">
              <a:off x="4263513" y="4609704"/>
              <a:ext cx="744368"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7" name="Straight Arrow Connector 126"/>
            <p:cNvCxnSpPr/>
            <p:nvPr/>
          </p:nvCxnSpPr>
          <p:spPr>
            <a:xfrm>
              <a:off x="4263513" y="5068094"/>
              <a:ext cx="744368" cy="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8" name="Straight Arrow Connector 127"/>
            <p:cNvCxnSpPr/>
            <p:nvPr/>
          </p:nvCxnSpPr>
          <p:spPr>
            <a:xfrm>
              <a:off x="4263513" y="5068094"/>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9" name="Straight Arrow Connector 128"/>
            <p:cNvCxnSpPr/>
            <p:nvPr/>
          </p:nvCxnSpPr>
          <p:spPr>
            <a:xfrm>
              <a:off x="4263513" y="5068094"/>
              <a:ext cx="744368"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0" name="Straight Arrow Connector 129"/>
            <p:cNvCxnSpPr/>
            <p:nvPr/>
          </p:nvCxnSpPr>
          <p:spPr>
            <a:xfrm flipV="1">
              <a:off x="4263513" y="4609704"/>
              <a:ext cx="744368"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1" name="Straight Arrow Connector 130"/>
            <p:cNvCxnSpPr/>
            <p:nvPr/>
          </p:nvCxnSpPr>
          <p:spPr>
            <a:xfrm flipV="1">
              <a:off x="4263513" y="5068094"/>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2" name="Straight Arrow Connector 131"/>
            <p:cNvCxnSpPr/>
            <p:nvPr/>
          </p:nvCxnSpPr>
          <p:spPr>
            <a:xfrm>
              <a:off x="4263513" y="5524500"/>
              <a:ext cx="744368"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3" name="Straight Arrow Connector 132"/>
            <p:cNvCxnSpPr/>
            <p:nvPr/>
          </p:nvCxnSpPr>
          <p:spPr>
            <a:xfrm>
              <a:off x="4263513" y="5524500"/>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4" name="Straight Arrow Connector 133"/>
            <p:cNvCxnSpPr/>
            <p:nvPr/>
          </p:nvCxnSpPr>
          <p:spPr>
            <a:xfrm flipV="1">
              <a:off x="4263513" y="4609704"/>
              <a:ext cx="744368"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5" name="Straight Arrow Connector 134"/>
            <p:cNvCxnSpPr/>
            <p:nvPr/>
          </p:nvCxnSpPr>
          <p:spPr>
            <a:xfrm flipV="1">
              <a:off x="4263513" y="5068094"/>
              <a:ext cx="744368"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6" name="Straight Arrow Connector 135"/>
            <p:cNvCxnSpPr/>
            <p:nvPr/>
          </p:nvCxnSpPr>
          <p:spPr>
            <a:xfrm flipV="1">
              <a:off x="4263513" y="5524500"/>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7" name="Straight Arrow Connector 136"/>
            <p:cNvCxnSpPr/>
            <p:nvPr/>
          </p:nvCxnSpPr>
          <p:spPr>
            <a:xfrm>
              <a:off x="4263513" y="5980906"/>
              <a:ext cx="744368"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sp>
          <p:nvSpPr>
            <p:cNvPr id="40039" name="TextBox 137"/>
            <p:cNvSpPr txBox="1">
              <a:spLocks noChangeArrowheads="1"/>
            </p:cNvSpPr>
            <p:nvPr/>
          </p:nvSpPr>
          <p:spPr bwMode="auto">
            <a:xfrm>
              <a:off x="76200" y="4191000"/>
              <a:ext cx="886904"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Example:</a:t>
              </a:r>
            </a:p>
          </p:txBody>
        </p:sp>
        <p:sp>
          <p:nvSpPr>
            <p:cNvPr id="40040" name="TextBox 138"/>
            <p:cNvSpPr txBox="1">
              <a:spLocks noChangeArrowheads="1"/>
            </p:cNvSpPr>
            <p:nvPr/>
          </p:nvSpPr>
          <p:spPr bwMode="auto">
            <a:xfrm>
              <a:off x="1035769" y="4191000"/>
              <a:ext cx="446625"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the</a:t>
              </a:r>
            </a:p>
          </p:txBody>
        </p:sp>
        <p:sp>
          <p:nvSpPr>
            <p:cNvPr id="40041" name="TextBox 139"/>
            <p:cNvSpPr txBox="1">
              <a:spLocks noChangeArrowheads="1"/>
            </p:cNvSpPr>
            <p:nvPr/>
          </p:nvSpPr>
          <p:spPr bwMode="auto">
            <a:xfrm>
              <a:off x="3949070" y="4191000"/>
              <a:ext cx="446625"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the</a:t>
              </a:r>
            </a:p>
          </p:txBody>
        </p:sp>
        <p:sp>
          <p:nvSpPr>
            <p:cNvPr id="40042" name="TextBox 140"/>
            <p:cNvSpPr txBox="1">
              <a:spLocks noChangeArrowheads="1"/>
            </p:cNvSpPr>
            <p:nvPr/>
          </p:nvSpPr>
          <p:spPr bwMode="auto">
            <a:xfrm>
              <a:off x="1965912" y="4191000"/>
              <a:ext cx="535872"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man</a:t>
              </a:r>
            </a:p>
          </p:txBody>
        </p:sp>
        <p:sp>
          <p:nvSpPr>
            <p:cNvPr id="40043" name="TextBox 141"/>
            <p:cNvSpPr txBox="1">
              <a:spLocks noChangeArrowheads="1"/>
            </p:cNvSpPr>
            <p:nvPr/>
          </p:nvSpPr>
          <p:spPr bwMode="auto">
            <a:xfrm>
              <a:off x="2947830" y="4191000"/>
              <a:ext cx="510088"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saw</a:t>
              </a:r>
            </a:p>
          </p:txBody>
        </p:sp>
        <p:sp>
          <p:nvSpPr>
            <p:cNvPr id="40044" name="TextBox 142"/>
            <p:cNvSpPr txBox="1">
              <a:spLocks noChangeArrowheads="1"/>
            </p:cNvSpPr>
            <p:nvPr/>
          </p:nvSpPr>
          <p:spPr bwMode="auto">
            <a:xfrm>
              <a:off x="4900610" y="4191000"/>
              <a:ext cx="490256"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dog</a:t>
              </a:r>
            </a:p>
          </p:txBody>
        </p:sp>
      </p:grpSp>
      <p:pic>
        <p:nvPicPr>
          <p:cNvPr id="3" name="Picture 2" descr="TP_tmp.png"/>
          <p:cNvPicPr>
            <a:picLocks noChangeAspect="1"/>
          </p:cNvPicPr>
          <p:nvPr>
            <p:custDataLst>
              <p:tags r:id="rId2"/>
            </p:custDataLst>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3083477" y="3581400"/>
            <a:ext cx="1313346" cy="470452"/>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sp>
        <p:nvSpPr>
          <p:cNvPr id="145" name="TextBox 59"/>
          <p:cNvSpPr txBox="1">
            <a:spLocks noChangeArrowheads="1"/>
          </p:cNvSpPr>
          <p:nvPr/>
        </p:nvSpPr>
        <p:spPr bwMode="auto">
          <a:xfrm>
            <a:off x="5026025" y="3592513"/>
            <a:ext cx="29850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i="1" dirty="0" smtClean="0">
                <a:solidFill>
                  <a:srgbClr val="FF0000"/>
                </a:solidFill>
              </a:rPr>
              <a:t>Unique label for each word</a:t>
            </a:r>
            <a:endParaRPr lang="en-US" i="1" dirty="0">
              <a:solidFill>
                <a:srgbClr val="FF0000"/>
              </a:solidFill>
            </a:endParaRPr>
          </a:p>
        </p:txBody>
      </p:sp>
      <p:sp>
        <p:nvSpPr>
          <p:cNvPr id="39949" name="Slide Number Placeholder 140"/>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659A5035-5C1D-4C81-850D-EA622E6A9B80}" type="slidenum">
              <a:rPr lang="en-US" altLang="zh-TW" smtClean="0">
                <a:cs typeface="Arial Unicode MS" pitchFamily="34" charset="-128"/>
              </a:rPr>
              <a:pPr eaLnBrk="1" hangingPunct="1"/>
              <a:t>22</a:t>
            </a:fld>
            <a:endParaRPr lang="en-US" altLang="zh-TW" smtClean="0">
              <a:cs typeface="Arial Unicode MS" pitchFamily="34" charset="-128"/>
            </a:endParaRPr>
          </a:p>
        </p:txBody>
      </p:sp>
      <p:pic>
        <p:nvPicPr>
          <p:cNvPr id="140" name="Picture 139" descr="TP_tmp.png"/>
          <p:cNvPicPr>
            <a:picLocks noChangeAspect="1"/>
          </p:cNvPicPr>
          <p:nvPr>
            <p:custDataLst>
              <p:tags r:id="rId3"/>
            </p:custDataLst>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284624" y="2743200"/>
            <a:ext cx="5552153" cy="938673"/>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141" name="Picture 140" descr="TP_tmp.png"/>
          <p:cNvPicPr>
            <a:picLocks noChangeAspect="1"/>
          </p:cNvPicPr>
          <p:nvPr>
            <p:custDataLst>
              <p:tags r:id="rId4"/>
            </p:custDataLst>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6185457" y="2928938"/>
            <a:ext cx="2792888" cy="468484"/>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138" name="Picture 137" descr="TP_tmp.png"/>
          <p:cNvPicPr>
            <a:picLocks noChangeAspect="1"/>
          </p:cNvPicPr>
          <p:nvPr>
            <p:custDataLst>
              <p:tags r:id="rId5"/>
            </p:custDataLst>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237524" y="1524000"/>
            <a:ext cx="4334476" cy="591065"/>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spTree>
    <p:extLst>
      <p:ext uri="{BB962C8B-B14F-4D97-AF65-F5344CB8AC3E}">
        <p14:creationId xmlns:p14="http://schemas.microsoft.com/office/powerpoint/2010/main" val="1246487517"/>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45"/>
                                        </p:tgtEl>
                                        <p:attrNameLst>
                                          <p:attrName>style.visibility</p:attrName>
                                        </p:attrNameLst>
                                      </p:cBhvr>
                                      <p:to>
                                        <p:strVal val="visible"/>
                                      </p:to>
                                    </p:set>
                                    <p:animEffect transition="in" filter="fade">
                                      <p:cBhvr>
                                        <p:cTn id="15" dur="500"/>
                                        <p:tgtEl>
                                          <p:spTgt spid="145"/>
                                        </p:tgtEl>
                                      </p:cBhvr>
                                    </p:animEffect>
                                  </p:childTnLst>
                                </p:cTn>
                              </p:par>
                              <p:par>
                                <p:cTn id="16" presetID="50" presetClass="entr" presetSubtype="0" decel="100000" fill="hold" nodeType="withEffect">
                                  <p:stCondLst>
                                    <p:cond delay="0"/>
                                  </p:stCondLst>
                                  <p:iterate type="lt">
                                    <p:tmPct val="0"/>
                                  </p:iterate>
                                  <p:childTnLst>
                                    <p:set>
                                      <p:cBhvr>
                                        <p:cTn id="17" dur="1" fill="hold">
                                          <p:stCondLst>
                                            <p:cond delay="0"/>
                                          </p:stCondLst>
                                        </p:cTn>
                                        <p:tgtEl>
                                          <p:spTgt spid="75"/>
                                        </p:tgtEl>
                                        <p:attrNameLst>
                                          <p:attrName>style.visibility</p:attrName>
                                        </p:attrNameLst>
                                      </p:cBhvr>
                                      <p:to>
                                        <p:strVal val="visible"/>
                                      </p:to>
                                    </p:set>
                                    <p:anim calcmode="lin" valueType="num">
                                      <p:cBhvr>
                                        <p:cTn id="18" dur="1000" fill="hold"/>
                                        <p:tgtEl>
                                          <p:spTgt spid="75"/>
                                        </p:tgtEl>
                                        <p:attrNameLst>
                                          <p:attrName>ppt_w</p:attrName>
                                        </p:attrNameLst>
                                      </p:cBhvr>
                                      <p:tavLst>
                                        <p:tav tm="0">
                                          <p:val>
                                            <p:strVal val="#ppt_w+.3"/>
                                          </p:val>
                                        </p:tav>
                                        <p:tav tm="100000">
                                          <p:val>
                                            <p:strVal val="#ppt_w"/>
                                          </p:val>
                                        </p:tav>
                                      </p:tavLst>
                                    </p:anim>
                                    <p:anim calcmode="lin" valueType="num">
                                      <p:cBhvr>
                                        <p:cTn id="19" dur="1000" fill="hold"/>
                                        <p:tgtEl>
                                          <p:spTgt spid="75"/>
                                        </p:tgtEl>
                                        <p:attrNameLst>
                                          <p:attrName>ppt_h</p:attrName>
                                        </p:attrNameLst>
                                      </p:cBhvr>
                                      <p:tavLst>
                                        <p:tav tm="0">
                                          <p:val>
                                            <p:strVal val="#ppt_h"/>
                                          </p:val>
                                        </p:tav>
                                        <p:tav tm="100000">
                                          <p:val>
                                            <p:strVal val="#ppt_h"/>
                                          </p:val>
                                        </p:tav>
                                      </p:tavLst>
                                    </p:anim>
                                    <p:animEffect transition="in" filter="fade">
                                      <p:cBhvr>
                                        <p:cTn id="20" dur="1000"/>
                                        <p:tgtEl>
                                          <p:spTgt spid="7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xit" presetSubtype="0" fill="hold" nodeType="clickEffect">
                                  <p:stCondLst>
                                    <p:cond delay="0"/>
                                  </p:stCondLst>
                                  <p:childTnLst>
                                    <p:animEffect transition="out" filter="fade">
                                      <p:cBhvr>
                                        <p:cTn id="24" dur="500"/>
                                        <p:tgtEl>
                                          <p:spTgt spid="2"/>
                                        </p:tgtEl>
                                      </p:cBhvr>
                                    </p:animEffect>
                                    <p:set>
                                      <p:cBhvr>
                                        <p:cTn id="25" dur="1" fill="hold">
                                          <p:stCondLst>
                                            <p:cond delay="499"/>
                                          </p:stCondLst>
                                        </p:cTn>
                                        <p:tgtEl>
                                          <p:spTgt spid="2"/>
                                        </p:tgtEl>
                                        <p:attrNameLst>
                                          <p:attrName>style.visibility</p:attrName>
                                        </p:attrNameLst>
                                      </p:cBhvr>
                                      <p:to>
                                        <p:strVal val="hidden"/>
                                      </p:to>
                                    </p:set>
                                  </p:childTnLst>
                                </p:cTn>
                              </p:par>
                              <p:par>
                                <p:cTn id="26" presetID="10" presetClass="exit" presetSubtype="0" fill="hold" nodeType="withEffect">
                                  <p:stCondLst>
                                    <p:cond delay="0"/>
                                  </p:stCondLst>
                                  <p:iterate type="lt">
                                    <p:tmPct val="0"/>
                                  </p:iterate>
                                  <p:childTnLst>
                                    <p:animEffect transition="out" filter="fade">
                                      <p:cBhvr>
                                        <p:cTn id="27" dur="500"/>
                                        <p:tgtEl>
                                          <p:spTgt spid="75"/>
                                        </p:tgtEl>
                                      </p:cBhvr>
                                    </p:animEffect>
                                    <p:set>
                                      <p:cBhvr>
                                        <p:cTn id="28" dur="1" fill="hold">
                                          <p:stCondLst>
                                            <p:cond delay="499"/>
                                          </p:stCondLst>
                                        </p:cTn>
                                        <p:tgtEl>
                                          <p:spTgt spid="7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dirty="0" smtClean="0">
                <a:solidFill>
                  <a:srgbClr val="FF0000"/>
                </a:solidFill>
              </a:rPr>
              <a:t>Example 2: Sequence Tagging</a:t>
            </a:r>
          </a:p>
        </p:txBody>
      </p:sp>
      <p:sp>
        <p:nvSpPr>
          <p:cNvPr id="40963" name="TextBox 71"/>
          <p:cNvSpPr txBox="1">
            <a:spLocks noChangeArrowheads="1"/>
          </p:cNvSpPr>
          <p:nvPr/>
        </p:nvSpPr>
        <p:spPr bwMode="auto">
          <a:xfrm>
            <a:off x="1295400" y="1143000"/>
            <a:ext cx="8642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HMM </a:t>
            </a:r>
            <a:r>
              <a:rPr lang="en-US" dirty="0" smtClean="0"/>
              <a:t>:</a:t>
            </a:r>
            <a:endParaRPr lang="en-US" dirty="0"/>
          </a:p>
        </p:txBody>
      </p:sp>
      <p:sp>
        <p:nvSpPr>
          <p:cNvPr id="40965" name="TextBox 36"/>
          <p:cNvSpPr txBox="1">
            <a:spLocks noChangeArrowheads="1"/>
          </p:cNvSpPr>
          <p:nvPr/>
        </p:nvSpPr>
        <p:spPr bwMode="auto">
          <a:xfrm>
            <a:off x="304800" y="2362200"/>
            <a:ext cx="12493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t>As an ILP:</a:t>
            </a:r>
          </a:p>
        </p:txBody>
      </p:sp>
      <p:pic>
        <p:nvPicPr>
          <p:cNvPr id="3" name="Picture 2" descr="TP_tmp.png"/>
          <p:cNvPicPr>
            <a:picLocks noChangeAspect="1"/>
          </p:cNvPicPr>
          <p:nvPr>
            <p:custDataLst>
              <p:tags r:id="rId1"/>
            </p:custDataLst>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1848229" y="5489575"/>
            <a:ext cx="2248730" cy="567437"/>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4" name="Picture 3" descr="TP_tmp.png"/>
          <p:cNvPicPr>
            <a:picLocks noChangeAspect="1"/>
          </p:cNvPicPr>
          <p:nvPr>
            <p:custDataLst>
              <p:tags r:id="rId2"/>
            </p:custDataLst>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5126305" y="5489575"/>
            <a:ext cx="2320391" cy="56441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sp>
        <p:nvSpPr>
          <p:cNvPr id="47" name="&quot;No&quot; Symbol 46"/>
          <p:cNvSpPr/>
          <p:nvPr/>
        </p:nvSpPr>
        <p:spPr>
          <a:xfrm>
            <a:off x="1828800" y="5257800"/>
            <a:ext cx="2362200" cy="1066800"/>
          </a:xfrm>
          <a:prstGeom prst="noSmoking">
            <a:avLst>
              <a:gd name="adj" fmla="val 3580"/>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49" name="&quot;No&quot; Symbol 48"/>
          <p:cNvSpPr/>
          <p:nvPr/>
        </p:nvSpPr>
        <p:spPr>
          <a:xfrm>
            <a:off x="5105400" y="5257800"/>
            <a:ext cx="2362200" cy="1066800"/>
          </a:xfrm>
          <a:prstGeom prst="noSmoking">
            <a:avLst>
              <a:gd name="adj" fmla="val 3561"/>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grpSp>
        <p:nvGrpSpPr>
          <p:cNvPr id="40972" name="Group 54"/>
          <p:cNvGrpSpPr>
            <a:grpSpLocks/>
          </p:cNvGrpSpPr>
          <p:nvPr/>
        </p:nvGrpSpPr>
        <p:grpSpPr bwMode="auto">
          <a:xfrm>
            <a:off x="4343400" y="1143000"/>
            <a:ext cx="4295775" cy="1524000"/>
            <a:chOff x="76200" y="4191000"/>
            <a:chExt cx="5314666" cy="1905000"/>
          </a:xfrm>
        </p:grpSpPr>
        <p:sp>
          <p:nvSpPr>
            <p:cNvPr id="56" name="Oval 55"/>
            <p:cNvSpPr/>
            <p:nvPr/>
          </p:nvSpPr>
          <p:spPr>
            <a:xfrm>
              <a:off x="304028" y="5181204"/>
              <a:ext cx="229792"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00"/>
            </a:p>
          </p:txBody>
        </p:sp>
        <p:sp>
          <p:nvSpPr>
            <p:cNvPr id="57" name="Oval 56"/>
            <p:cNvSpPr/>
            <p:nvPr/>
          </p:nvSpPr>
          <p:spPr>
            <a:xfrm>
              <a:off x="1121064" y="4496594"/>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D</a:t>
              </a:r>
            </a:p>
          </p:txBody>
        </p:sp>
        <p:sp>
          <p:nvSpPr>
            <p:cNvPr id="58" name="Oval 57"/>
            <p:cNvSpPr/>
            <p:nvPr/>
          </p:nvSpPr>
          <p:spPr>
            <a:xfrm>
              <a:off x="1121064" y="4953000"/>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N</a:t>
              </a:r>
            </a:p>
          </p:txBody>
        </p:sp>
        <p:sp>
          <p:nvSpPr>
            <p:cNvPr id="59" name="Oval 58"/>
            <p:cNvSpPr/>
            <p:nvPr/>
          </p:nvSpPr>
          <p:spPr>
            <a:xfrm>
              <a:off x="1121064" y="5867798"/>
              <a:ext cx="227828"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V</a:t>
              </a:r>
            </a:p>
          </p:txBody>
        </p:sp>
        <p:sp>
          <p:nvSpPr>
            <p:cNvPr id="60" name="Oval 59"/>
            <p:cNvSpPr/>
            <p:nvPr/>
          </p:nvSpPr>
          <p:spPr>
            <a:xfrm>
              <a:off x="1121064" y="5409406"/>
              <a:ext cx="227828" cy="2301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A</a:t>
              </a:r>
            </a:p>
          </p:txBody>
        </p:sp>
        <p:sp>
          <p:nvSpPr>
            <p:cNvPr id="61" name="Oval 60"/>
            <p:cNvSpPr/>
            <p:nvPr/>
          </p:nvSpPr>
          <p:spPr>
            <a:xfrm>
              <a:off x="2093260" y="4496594"/>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D</a:t>
              </a:r>
            </a:p>
          </p:txBody>
        </p:sp>
        <p:sp>
          <p:nvSpPr>
            <p:cNvPr id="62" name="Oval 61"/>
            <p:cNvSpPr/>
            <p:nvPr/>
          </p:nvSpPr>
          <p:spPr>
            <a:xfrm>
              <a:off x="2093260" y="4953000"/>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N</a:t>
              </a:r>
            </a:p>
          </p:txBody>
        </p:sp>
        <p:sp>
          <p:nvSpPr>
            <p:cNvPr id="63" name="Oval 62"/>
            <p:cNvSpPr/>
            <p:nvPr/>
          </p:nvSpPr>
          <p:spPr>
            <a:xfrm>
              <a:off x="2093260" y="5867798"/>
              <a:ext cx="227828"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V</a:t>
              </a:r>
            </a:p>
          </p:txBody>
        </p:sp>
        <p:sp>
          <p:nvSpPr>
            <p:cNvPr id="64" name="Oval 63"/>
            <p:cNvSpPr/>
            <p:nvPr/>
          </p:nvSpPr>
          <p:spPr>
            <a:xfrm>
              <a:off x="2093260" y="5409406"/>
              <a:ext cx="227828" cy="2301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A</a:t>
              </a:r>
            </a:p>
          </p:txBody>
        </p:sp>
        <p:sp>
          <p:nvSpPr>
            <p:cNvPr id="65" name="Oval 64"/>
            <p:cNvSpPr/>
            <p:nvPr/>
          </p:nvSpPr>
          <p:spPr>
            <a:xfrm>
              <a:off x="3063491" y="4496594"/>
              <a:ext cx="229791"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D</a:t>
              </a:r>
            </a:p>
          </p:txBody>
        </p:sp>
        <p:sp>
          <p:nvSpPr>
            <p:cNvPr id="66" name="Oval 65"/>
            <p:cNvSpPr/>
            <p:nvPr/>
          </p:nvSpPr>
          <p:spPr>
            <a:xfrm>
              <a:off x="3063491" y="4953000"/>
              <a:ext cx="229791"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N</a:t>
              </a:r>
            </a:p>
          </p:txBody>
        </p:sp>
        <p:sp>
          <p:nvSpPr>
            <p:cNvPr id="67" name="Oval 66"/>
            <p:cNvSpPr/>
            <p:nvPr/>
          </p:nvSpPr>
          <p:spPr>
            <a:xfrm>
              <a:off x="3063491" y="5867798"/>
              <a:ext cx="229791"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V</a:t>
              </a:r>
            </a:p>
          </p:txBody>
        </p:sp>
        <p:sp>
          <p:nvSpPr>
            <p:cNvPr id="68" name="Oval 67"/>
            <p:cNvSpPr/>
            <p:nvPr/>
          </p:nvSpPr>
          <p:spPr>
            <a:xfrm>
              <a:off x="3063491" y="5409406"/>
              <a:ext cx="229791" cy="2301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A</a:t>
              </a:r>
            </a:p>
          </p:txBody>
        </p:sp>
        <p:sp>
          <p:nvSpPr>
            <p:cNvPr id="69" name="Oval 68"/>
            <p:cNvSpPr/>
            <p:nvPr/>
          </p:nvSpPr>
          <p:spPr>
            <a:xfrm>
              <a:off x="4035685" y="4496594"/>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D</a:t>
              </a:r>
            </a:p>
          </p:txBody>
        </p:sp>
        <p:sp>
          <p:nvSpPr>
            <p:cNvPr id="70" name="Oval 69"/>
            <p:cNvSpPr/>
            <p:nvPr/>
          </p:nvSpPr>
          <p:spPr>
            <a:xfrm>
              <a:off x="4035685" y="4953000"/>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N</a:t>
              </a:r>
            </a:p>
          </p:txBody>
        </p:sp>
        <p:sp>
          <p:nvSpPr>
            <p:cNvPr id="71" name="Oval 70"/>
            <p:cNvSpPr/>
            <p:nvPr/>
          </p:nvSpPr>
          <p:spPr>
            <a:xfrm>
              <a:off x="4035685" y="5867798"/>
              <a:ext cx="227828"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V</a:t>
              </a:r>
            </a:p>
          </p:txBody>
        </p:sp>
        <p:sp>
          <p:nvSpPr>
            <p:cNvPr id="72" name="Oval 71"/>
            <p:cNvSpPr/>
            <p:nvPr/>
          </p:nvSpPr>
          <p:spPr>
            <a:xfrm>
              <a:off x="4035685" y="5409406"/>
              <a:ext cx="227828" cy="2301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A</a:t>
              </a:r>
            </a:p>
          </p:txBody>
        </p:sp>
        <p:sp>
          <p:nvSpPr>
            <p:cNvPr id="73" name="Oval 72"/>
            <p:cNvSpPr/>
            <p:nvPr/>
          </p:nvSpPr>
          <p:spPr>
            <a:xfrm>
              <a:off x="5007881" y="4496594"/>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D</a:t>
              </a:r>
            </a:p>
          </p:txBody>
        </p:sp>
        <p:sp>
          <p:nvSpPr>
            <p:cNvPr id="74" name="Oval 73"/>
            <p:cNvSpPr/>
            <p:nvPr/>
          </p:nvSpPr>
          <p:spPr>
            <a:xfrm>
              <a:off x="5007881" y="4953000"/>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N</a:t>
              </a:r>
            </a:p>
          </p:txBody>
        </p:sp>
        <p:sp>
          <p:nvSpPr>
            <p:cNvPr id="75" name="Oval 74"/>
            <p:cNvSpPr/>
            <p:nvPr/>
          </p:nvSpPr>
          <p:spPr>
            <a:xfrm>
              <a:off x="5007881" y="5867798"/>
              <a:ext cx="227828"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V</a:t>
              </a:r>
            </a:p>
          </p:txBody>
        </p:sp>
        <p:sp>
          <p:nvSpPr>
            <p:cNvPr id="76" name="Oval 75"/>
            <p:cNvSpPr/>
            <p:nvPr/>
          </p:nvSpPr>
          <p:spPr>
            <a:xfrm>
              <a:off x="5007881" y="5409406"/>
              <a:ext cx="227828" cy="2301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A</a:t>
              </a:r>
            </a:p>
          </p:txBody>
        </p:sp>
        <p:cxnSp>
          <p:nvCxnSpPr>
            <p:cNvPr id="77" name="Straight Arrow Connector 76"/>
            <p:cNvCxnSpPr>
              <a:stCxn id="56" idx="6"/>
            </p:cNvCxnSpPr>
            <p:nvPr/>
          </p:nvCxnSpPr>
          <p:spPr>
            <a:xfrm flipV="1">
              <a:off x="533820" y="4609704"/>
              <a:ext cx="587244" cy="68659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78" name="Straight Arrow Connector 77"/>
            <p:cNvCxnSpPr>
              <a:stCxn id="56" idx="6"/>
            </p:cNvCxnSpPr>
            <p:nvPr/>
          </p:nvCxnSpPr>
          <p:spPr>
            <a:xfrm flipV="1">
              <a:off x="533820" y="5068094"/>
              <a:ext cx="587244" cy="22820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79" name="Straight Arrow Connector 78"/>
            <p:cNvCxnSpPr>
              <a:stCxn id="56" idx="6"/>
            </p:cNvCxnSpPr>
            <p:nvPr/>
          </p:nvCxnSpPr>
          <p:spPr>
            <a:xfrm>
              <a:off x="533820" y="5296298"/>
              <a:ext cx="587244" cy="228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0" name="Straight Arrow Connector 79"/>
            <p:cNvCxnSpPr>
              <a:stCxn id="56" idx="6"/>
            </p:cNvCxnSpPr>
            <p:nvPr/>
          </p:nvCxnSpPr>
          <p:spPr>
            <a:xfrm>
              <a:off x="533820" y="5296298"/>
              <a:ext cx="587244" cy="684609"/>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1" name="Straight Arrow Connector 80"/>
            <p:cNvCxnSpPr/>
            <p:nvPr/>
          </p:nvCxnSpPr>
          <p:spPr>
            <a:xfrm>
              <a:off x="1348892" y="4609704"/>
              <a:ext cx="744368" cy="198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2" name="Straight Arrow Connector 81"/>
            <p:cNvCxnSpPr/>
            <p:nvPr/>
          </p:nvCxnSpPr>
          <p:spPr>
            <a:xfrm>
              <a:off x="1348892" y="4609704"/>
              <a:ext cx="744368"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3" name="Straight Arrow Connector 82"/>
            <p:cNvCxnSpPr/>
            <p:nvPr/>
          </p:nvCxnSpPr>
          <p:spPr>
            <a:xfrm>
              <a:off x="1348892" y="4609704"/>
              <a:ext cx="744368"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4" name="Straight Arrow Connector 83"/>
            <p:cNvCxnSpPr/>
            <p:nvPr/>
          </p:nvCxnSpPr>
          <p:spPr>
            <a:xfrm>
              <a:off x="1348892" y="4609704"/>
              <a:ext cx="744368"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5" name="Straight Arrow Connector 84"/>
            <p:cNvCxnSpPr/>
            <p:nvPr/>
          </p:nvCxnSpPr>
          <p:spPr>
            <a:xfrm>
              <a:off x="2321087" y="4609704"/>
              <a:ext cx="742403" cy="198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6" name="Straight Arrow Connector 85"/>
            <p:cNvCxnSpPr/>
            <p:nvPr/>
          </p:nvCxnSpPr>
          <p:spPr>
            <a:xfrm>
              <a:off x="2321087" y="4609704"/>
              <a:ext cx="742403"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7" name="Straight Arrow Connector 86"/>
            <p:cNvCxnSpPr/>
            <p:nvPr/>
          </p:nvCxnSpPr>
          <p:spPr>
            <a:xfrm>
              <a:off x="2321087" y="4609704"/>
              <a:ext cx="742403"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8" name="Straight Arrow Connector 87"/>
            <p:cNvCxnSpPr/>
            <p:nvPr/>
          </p:nvCxnSpPr>
          <p:spPr>
            <a:xfrm>
              <a:off x="2321087" y="4609704"/>
              <a:ext cx="742403"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9" name="Straight Arrow Connector 88"/>
            <p:cNvCxnSpPr/>
            <p:nvPr/>
          </p:nvCxnSpPr>
          <p:spPr>
            <a:xfrm>
              <a:off x="3293282" y="4609704"/>
              <a:ext cx="742403" cy="198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0" name="Straight Arrow Connector 89"/>
            <p:cNvCxnSpPr/>
            <p:nvPr/>
          </p:nvCxnSpPr>
          <p:spPr>
            <a:xfrm>
              <a:off x="3293282" y="4609704"/>
              <a:ext cx="742403"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1" name="Straight Arrow Connector 90"/>
            <p:cNvCxnSpPr/>
            <p:nvPr/>
          </p:nvCxnSpPr>
          <p:spPr>
            <a:xfrm>
              <a:off x="3293282" y="4609704"/>
              <a:ext cx="742403"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2" name="Straight Arrow Connector 91"/>
            <p:cNvCxnSpPr/>
            <p:nvPr/>
          </p:nvCxnSpPr>
          <p:spPr>
            <a:xfrm>
              <a:off x="3293282" y="4609704"/>
              <a:ext cx="742403"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3" name="Straight Arrow Connector 92"/>
            <p:cNvCxnSpPr/>
            <p:nvPr/>
          </p:nvCxnSpPr>
          <p:spPr>
            <a:xfrm>
              <a:off x="4263513" y="4609704"/>
              <a:ext cx="744368" cy="198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4" name="Straight Arrow Connector 93"/>
            <p:cNvCxnSpPr/>
            <p:nvPr/>
          </p:nvCxnSpPr>
          <p:spPr>
            <a:xfrm>
              <a:off x="4263513" y="4609704"/>
              <a:ext cx="744368"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5" name="Straight Arrow Connector 94"/>
            <p:cNvCxnSpPr/>
            <p:nvPr/>
          </p:nvCxnSpPr>
          <p:spPr>
            <a:xfrm>
              <a:off x="4263513" y="4609704"/>
              <a:ext cx="744368"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6" name="Straight Arrow Connector 95"/>
            <p:cNvCxnSpPr/>
            <p:nvPr/>
          </p:nvCxnSpPr>
          <p:spPr>
            <a:xfrm>
              <a:off x="4263513" y="4609704"/>
              <a:ext cx="744368"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7" name="Straight Arrow Connector 96"/>
            <p:cNvCxnSpPr/>
            <p:nvPr/>
          </p:nvCxnSpPr>
          <p:spPr>
            <a:xfrm flipV="1">
              <a:off x="1348892" y="4609704"/>
              <a:ext cx="744368"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8" name="Straight Arrow Connector 97"/>
            <p:cNvCxnSpPr/>
            <p:nvPr/>
          </p:nvCxnSpPr>
          <p:spPr>
            <a:xfrm>
              <a:off x="1348892" y="5068094"/>
              <a:ext cx="744368" cy="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9" name="Straight Arrow Connector 98"/>
            <p:cNvCxnSpPr/>
            <p:nvPr/>
          </p:nvCxnSpPr>
          <p:spPr>
            <a:xfrm>
              <a:off x="1348892" y="5068094"/>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0" name="Straight Arrow Connector 99"/>
            <p:cNvCxnSpPr/>
            <p:nvPr/>
          </p:nvCxnSpPr>
          <p:spPr>
            <a:xfrm>
              <a:off x="1348892" y="5068094"/>
              <a:ext cx="744368"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1" name="Straight Arrow Connector 100"/>
            <p:cNvCxnSpPr/>
            <p:nvPr/>
          </p:nvCxnSpPr>
          <p:spPr>
            <a:xfrm flipV="1">
              <a:off x="1348892" y="4609704"/>
              <a:ext cx="744368"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2" name="Straight Arrow Connector 101"/>
            <p:cNvCxnSpPr/>
            <p:nvPr/>
          </p:nvCxnSpPr>
          <p:spPr>
            <a:xfrm flipV="1">
              <a:off x="1348892" y="5068094"/>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3" name="Straight Arrow Connector 102"/>
            <p:cNvCxnSpPr/>
            <p:nvPr/>
          </p:nvCxnSpPr>
          <p:spPr>
            <a:xfrm>
              <a:off x="1348892" y="5524500"/>
              <a:ext cx="744368"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4" name="Straight Arrow Connector 103"/>
            <p:cNvCxnSpPr/>
            <p:nvPr/>
          </p:nvCxnSpPr>
          <p:spPr>
            <a:xfrm>
              <a:off x="1348892" y="5524500"/>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5" name="Straight Arrow Connector 104"/>
            <p:cNvCxnSpPr/>
            <p:nvPr/>
          </p:nvCxnSpPr>
          <p:spPr>
            <a:xfrm flipV="1">
              <a:off x="1348892" y="4609704"/>
              <a:ext cx="744368"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6" name="Straight Arrow Connector 105"/>
            <p:cNvCxnSpPr/>
            <p:nvPr/>
          </p:nvCxnSpPr>
          <p:spPr>
            <a:xfrm flipV="1">
              <a:off x="1348892" y="5068094"/>
              <a:ext cx="744368"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7" name="Straight Arrow Connector 106"/>
            <p:cNvCxnSpPr/>
            <p:nvPr/>
          </p:nvCxnSpPr>
          <p:spPr>
            <a:xfrm flipV="1">
              <a:off x="1348892" y="5524500"/>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8" name="Straight Arrow Connector 107"/>
            <p:cNvCxnSpPr/>
            <p:nvPr/>
          </p:nvCxnSpPr>
          <p:spPr>
            <a:xfrm>
              <a:off x="1348892" y="5980906"/>
              <a:ext cx="744368"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9" name="Straight Arrow Connector 108"/>
            <p:cNvCxnSpPr/>
            <p:nvPr/>
          </p:nvCxnSpPr>
          <p:spPr>
            <a:xfrm flipV="1">
              <a:off x="2321087" y="4609704"/>
              <a:ext cx="742403"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0" name="Straight Arrow Connector 109"/>
            <p:cNvCxnSpPr/>
            <p:nvPr/>
          </p:nvCxnSpPr>
          <p:spPr>
            <a:xfrm>
              <a:off x="2321087" y="5068094"/>
              <a:ext cx="742403" cy="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1" name="Straight Arrow Connector 110"/>
            <p:cNvCxnSpPr/>
            <p:nvPr/>
          </p:nvCxnSpPr>
          <p:spPr>
            <a:xfrm>
              <a:off x="2321087" y="5068094"/>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2" name="Straight Arrow Connector 111"/>
            <p:cNvCxnSpPr/>
            <p:nvPr/>
          </p:nvCxnSpPr>
          <p:spPr>
            <a:xfrm>
              <a:off x="2321087" y="5068094"/>
              <a:ext cx="742403"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3" name="Straight Arrow Connector 112"/>
            <p:cNvCxnSpPr/>
            <p:nvPr/>
          </p:nvCxnSpPr>
          <p:spPr>
            <a:xfrm flipV="1">
              <a:off x="2321087" y="4609704"/>
              <a:ext cx="742403"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4" name="Straight Arrow Connector 113"/>
            <p:cNvCxnSpPr/>
            <p:nvPr/>
          </p:nvCxnSpPr>
          <p:spPr>
            <a:xfrm flipV="1">
              <a:off x="2321087" y="5068094"/>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5" name="Straight Arrow Connector 114"/>
            <p:cNvCxnSpPr/>
            <p:nvPr/>
          </p:nvCxnSpPr>
          <p:spPr>
            <a:xfrm>
              <a:off x="2321087" y="5524500"/>
              <a:ext cx="742403"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6" name="Straight Arrow Connector 115"/>
            <p:cNvCxnSpPr/>
            <p:nvPr/>
          </p:nvCxnSpPr>
          <p:spPr>
            <a:xfrm>
              <a:off x="2321087" y="5524500"/>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7" name="Straight Arrow Connector 116"/>
            <p:cNvCxnSpPr/>
            <p:nvPr/>
          </p:nvCxnSpPr>
          <p:spPr>
            <a:xfrm flipV="1">
              <a:off x="2321087" y="4609704"/>
              <a:ext cx="742403"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8" name="Straight Arrow Connector 117"/>
            <p:cNvCxnSpPr/>
            <p:nvPr/>
          </p:nvCxnSpPr>
          <p:spPr>
            <a:xfrm flipV="1">
              <a:off x="2321087" y="5068094"/>
              <a:ext cx="742403"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9" name="Straight Arrow Connector 118"/>
            <p:cNvCxnSpPr/>
            <p:nvPr/>
          </p:nvCxnSpPr>
          <p:spPr>
            <a:xfrm flipV="1">
              <a:off x="2321087" y="5524500"/>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0" name="Straight Arrow Connector 119"/>
            <p:cNvCxnSpPr/>
            <p:nvPr/>
          </p:nvCxnSpPr>
          <p:spPr>
            <a:xfrm>
              <a:off x="2321087" y="5980906"/>
              <a:ext cx="742403"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1" name="Straight Arrow Connector 120"/>
            <p:cNvCxnSpPr/>
            <p:nvPr/>
          </p:nvCxnSpPr>
          <p:spPr>
            <a:xfrm flipV="1">
              <a:off x="3293282" y="4609704"/>
              <a:ext cx="742403"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2" name="Straight Arrow Connector 121"/>
            <p:cNvCxnSpPr/>
            <p:nvPr/>
          </p:nvCxnSpPr>
          <p:spPr>
            <a:xfrm>
              <a:off x="3293282" y="5068094"/>
              <a:ext cx="742403" cy="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3" name="Straight Arrow Connector 122"/>
            <p:cNvCxnSpPr/>
            <p:nvPr/>
          </p:nvCxnSpPr>
          <p:spPr>
            <a:xfrm>
              <a:off x="3293282" y="5068094"/>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4" name="Straight Arrow Connector 123"/>
            <p:cNvCxnSpPr/>
            <p:nvPr/>
          </p:nvCxnSpPr>
          <p:spPr>
            <a:xfrm>
              <a:off x="3293282" y="5068094"/>
              <a:ext cx="742403"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5" name="Straight Arrow Connector 124"/>
            <p:cNvCxnSpPr/>
            <p:nvPr/>
          </p:nvCxnSpPr>
          <p:spPr>
            <a:xfrm flipV="1">
              <a:off x="3293282" y="4609704"/>
              <a:ext cx="742403"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6" name="Straight Arrow Connector 125"/>
            <p:cNvCxnSpPr/>
            <p:nvPr/>
          </p:nvCxnSpPr>
          <p:spPr>
            <a:xfrm flipV="1">
              <a:off x="3293282" y="5068094"/>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7" name="Straight Arrow Connector 126"/>
            <p:cNvCxnSpPr/>
            <p:nvPr/>
          </p:nvCxnSpPr>
          <p:spPr>
            <a:xfrm>
              <a:off x="3293282" y="5524500"/>
              <a:ext cx="742403"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8" name="Straight Arrow Connector 127"/>
            <p:cNvCxnSpPr/>
            <p:nvPr/>
          </p:nvCxnSpPr>
          <p:spPr>
            <a:xfrm>
              <a:off x="3293282" y="5524500"/>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9" name="Straight Arrow Connector 128"/>
            <p:cNvCxnSpPr/>
            <p:nvPr/>
          </p:nvCxnSpPr>
          <p:spPr>
            <a:xfrm flipV="1">
              <a:off x="3293282" y="4609704"/>
              <a:ext cx="742403"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0" name="Straight Arrow Connector 129"/>
            <p:cNvCxnSpPr/>
            <p:nvPr/>
          </p:nvCxnSpPr>
          <p:spPr>
            <a:xfrm flipV="1">
              <a:off x="3293282" y="5068094"/>
              <a:ext cx="742403"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1" name="Straight Arrow Connector 130"/>
            <p:cNvCxnSpPr/>
            <p:nvPr/>
          </p:nvCxnSpPr>
          <p:spPr>
            <a:xfrm flipV="1">
              <a:off x="3293282" y="5524500"/>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2" name="Straight Arrow Connector 131"/>
            <p:cNvCxnSpPr/>
            <p:nvPr/>
          </p:nvCxnSpPr>
          <p:spPr>
            <a:xfrm>
              <a:off x="3293282" y="5980906"/>
              <a:ext cx="742403"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3" name="Straight Arrow Connector 132"/>
            <p:cNvCxnSpPr/>
            <p:nvPr/>
          </p:nvCxnSpPr>
          <p:spPr>
            <a:xfrm flipV="1">
              <a:off x="4263513" y="4609704"/>
              <a:ext cx="744368"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4" name="Straight Arrow Connector 133"/>
            <p:cNvCxnSpPr/>
            <p:nvPr/>
          </p:nvCxnSpPr>
          <p:spPr>
            <a:xfrm>
              <a:off x="4263513" y="5068094"/>
              <a:ext cx="744368" cy="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5" name="Straight Arrow Connector 134"/>
            <p:cNvCxnSpPr/>
            <p:nvPr/>
          </p:nvCxnSpPr>
          <p:spPr>
            <a:xfrm>
              <a:off x="4263513" y="5068094"/>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6" name="Straight Arrow Connector 135"/>
            <p:cNvCxnSpPr/>
            <p:nvPr/>
          </p:nvCxnSpPr>
          <p:spPr>
            <a:xfrm>
              <a:off x="4263513" y="5068094"/>
              <a:ext cx="744368"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7" name="Straight Arrow Connector 136"/>
            <p:cNvCxnSpPr/>
            <p:nvPr/>
          </p:nvCxnSpPr>
          <p:spPr>
            <a:xfrm flipV="1">
              <a:off x="4263513" y="4609704"/>
              <a:ext cx="744368"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8" name="Straight Arrow Connector 137"/>
            <p:cNvCxnSpPr/>
            <p:nvPr/>
          </p:nvCxnSpPr>
          <p:spPr>
            <a:xfrm flipV="1">
              <a:off x="4263513" y="5068094"/>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9" name="Straight Arrow Connector 138"/>
            <p:cNvCxnSpPr/>
            <p:nvPr/>
          </p:nvCxnSpPr>
          <p:spPr>
            <a:xfrm>
              <a:off x="4263513" y="5524500"/>
              <a:ext cx="744368"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40" name="Straight Arrow Connector 139"/>
            <p:cNvCxnSpPr/>
            <p:nvPr/>
          </p:nvCxnSpPr>
          <p:spPr>
            <a:xfrm>
              <a:off x="4263513" y="5524500"/>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41" name="Straight Arrow Connector 140"/>
            <p:cNvCxnSpPr/>
            <p:nvPr/>
          </p:nvCxnSpPr>
          <p:spPr>
            <a:xfrm flipV="1">
              <a:off x="4263513" y="4609704"/>
              <a:ext cx="744368"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42" name="Straight Arrow Connector 141"/>
            <p:cNvCxnSpPr/>
            <p:nvPr/>
          </p:nvCxnSpPr>
          <p:spPr>
            <a:xfrm flipV="1">
              <a:off x="4263513" y="5068094"/>
              <a:ext cx="744368"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43" name="Straight Arrow Connector 142"/>
            <p:cNvCxnSpPr/>
            <p:nvPr/>
          </p:nvCxnSpPr>
          <p:spPr>
            <a:xfrm flipV="1">
              <a:off x="4263513" y="5524500"/>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44" name="Straight Arrow Connector 143"/>
            <p:cNvCxnSpPr/>
            <p:nvPr/>
          </p:nvCxnSpPr>
          <p:spPr>
            <a:xfrm>
              <a:off x="4263513" y="5980906"/>
              <a:ext cx="744368"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sp>
          <p:nvSpPr>
            <p:cNvPr id="41069" name="TextBox 144"/>
            <p:cNvSpPr txBox="1">
              <a:spLocks noChangeArrowheads="1"/>
            </p:cNvSpPr>
            <p:nvPr/>
          </p:nvSpPr>
          <p:spPr bwMode="auto">
            <a:xfrm>
              <a:off x="76200" y="4191000"/>
              <a:ext cx="886904"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Example:</a:t>
              </a:r>
            </a:p>
          </p:txBody>
        </p:sp>
        <p:sp>
          <p:nvSpPr>
            <p:cNvPr id="41070" name="TextBox 145"/>
            <p:cNvSpPr txBox="1">
              <a:spLocks noChangeArrowheads="1"/>
            </p:cNvSpPr>
            <p:nvPr/>
          </p:nvSpPr>
          <p:spPr bwMode="auto">
            <a:xfrm>
              <a:off x="1035769" y="4191000"/>
              <a:ext cx="446625"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the</a:t>
              </a:r>
            </a:p>
          </p:txBody>
        </p:sp>
        <p:sp>
          <p:nvSpPr>
            <p:cNvPr id="41071" name="TextBox 146"/>
            <p:cNvSpPr txBox="1">
              <a:spLocks noChangeArrowheads="1"/>
            </p:cNvSpPr>
            <p:nvPr/>
          </p:nvSpPr>
          <p:spPr bwMode="auto">
            <a:xfrm>
              <a:off x="3949070" y="4191000"/>
              <a:ext cx="446625"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the</a:t>
              </a:r>
            </a:p>
          </p:txBody>
        </p:sp>
        <p:sp>
          <p:nvSpPr>
            <p:cNvPr id="41072" name="TextBox 147"/>
            <p:cNvSpPr txBox="1">
              <a:spLocks noChangeArrowheads="1"/>
            </p:cNvSpPr>
            <p:nvPr/>
          </p:nvSpPr>
          <p:spPr bwMode="auto">
            <a:xfrm>
              <a:off x="1965912" y="4191000"/>
              <a:ext cx="535872"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man</a:t>
              </a:r>
            </a:p>
          </p:txBody>
        </p:sp>
        <p:sp>
          <p:nvSpPr>
            <p:cNvPr id="41073" name="TextBox 148"/>
            <p:cNvSpPr txBox="1">
              <a:spLocks noChangeArrowheads="1"/>
            </p:cNvSpPr>
            <p:nvPr/>
          </p:nvSpPr>
          <p:spPr bwMode="auto">
            <a:xfrm>
              <a:off x="2947830" y="4191000"/>
              <a:ext cx="510088"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saw</a:t>
              </a:r>
            </a:p>
          </p:txBody>
        </p:sp>
        <p:sp>
          <p:nvSpPr>
            <p:cNvPr id="41074" name="TextBox 149"/>
            <p:cNvSpPr txBox="1">
              <a:spLocks noChangeArrowheads="1"/>
            </p:cNvSpPr>
            <p:nvPr/>
          </p:nvSpPr>
          <p:spPr bwMode="auto">
            <a:xfrm>
              <a:off x="4900610" y="4191000"/>
              <a:ext cx="490256"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dog</a:t>
              </a:r>
            </a:p>
          </p:txBody>
        </p:sp>
      </p:grpSp>
      <p:sp>
        <p:nvSpPr>
          <p:cNvPr id="40974" name="TextBox 59"/>
          <p:cNvSpPr txBox="1">
            <a:spLocks noChangeArrowheads="1"/>
          </p:cNvSpPr>
          <p:nvPr/>
        </p:nvSpPr>
        <p:spPr bwMode="auto">
          <a:xfrm>
            <a:off x="5026025" y="3592513"/>
            <a:ext cx="29850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i="1" dirty="0" smtClean="0">
                <a:solidFill>
                  <a:srgbClr val="FF0000"/>
                </a:solidFill>
              </a:rPr>
              <a:t>Unique label for each word</a:t>
            </a:r>
            <a:endParaRPr lang="en-US" i="1" dirty="0">
              <a:solidFill>
                <a:srgbClr val="FF0000"/>
              </a:solidFill>
            </a:endParaRPr>
          </a:p>
        </p:txBody>
      </p:sp>
      <p:pic>
        <p:nvPicPr>
          <p:cNvPr id="2" name="Picture 1" descr="TP_tmp.png"/>
          <p:cNvPicPr>
            <a:picLocks noChangeAspect="1"/>
          </p:cNvPicPr>
          <p:nvPr>
            <p:custDataLst>
              <p:tags r:id="rId3"/>
            </p:custDataLst>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1392876" y="4121150"/>
            <a:ext cx="4764400" cy="1023755"/>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sp>
        <p:nvSpPr>
          <p:cNvPr id="154" name="TextBox 60"/>
          <p:cNvSpPr txBox="1">
            <a:spLocks noChangeArrowheads="1"/>
          </p:cNvSpPr>
          <p:nvPr/>
        </p:nvSpPr>
        <p:spPr bwMode="auto">
          <a:xfrm>
            <a:off x="6629401" y="4267200"/>
            <a:ext cx="2514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i="1" dirty="0">
                <a:solidFill>
                  <a:srgbClr val="FF0000"/>
                </a:solidFill>
              </a:rPr>
              <a:t>Edges that are chosen must form a path</a:t>
            </a:r>
          </a:p>
        </p:txBody>
      </p:sp>
      <p:sp>
        <p:nvSpPr>
          <p:cNvPr id="146" name="Right Brace 145"/>
          <p:cNvSpPr/>
          <p:nvPr/>
        </p:nvSpPr>
        <p:spPr>
          <a:xfrm>
            <a:off x="6400800" y="4114800"/>
            <a:ext cx="152400" cy="1066800"/>
          </a:xfrm>
          <a:prstGeom prst="rightBrace">
            <a:avLst/>
          </a:prstGeom>
        </p:spPr>
        <p:style>
          <a:lnRef idx="1">
            <a:schemeClr val="dk1"/>
          </a:lnRef>
          <a:fillRef idx="0">
            <a:schemeClr val="dk1"/>
          </a:fillRef>
          <a:effectRef idx="0">
            <a:schemeClr val="dk1"/>
          </a:effectRef>
          <a:fontRef idx="minor">
            <a:schemeClr val="tx1"/>
          </a:fontRef>
        </p:style>
        <p:txBody>
          <a:bodyPr anchor="ctr"/>
          <a:lstStyle/>
          <a:p>
            <a:pPr algn="ctr">
              <a:defRPr/>
            </a:pPr>
            <a:endParaRPr lang="en-US"/>
          </a:p>
        </p:txBody>
      </p:sp>
      <p:sp>
        <p:nvSpPr>
          <p:cNvPr id="147" name="Rectangle 146"/>
          <p:cNvSpPr/>
          <p:nvPr/>
        </p:nvSpPr>
        <p:spPr>
          <a:xfrm>
            <a:off x="1295400" y="5226050"/>
            <a:ext cx="6553200" cy="76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0979" name="Slide Number Placeholder 150"/>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CF31BB8E-B56D-4964-9A50-3C6EE259223D}" type="slidenum">
              <a:rPr lang="en-US" altLang="zh-TW" smtClean="0">
                <a:cs typeface="Arial Unicode MS" pitchFamily="34" charset="-128"/>
              </a:rPr>
              <a:pPr eaLnBrk="1" hangingPunct="1"/>
              <a:t>23</a:t>
            </a:fld>
            <a:endParaRPr lang="en-US" altLang="zh-TW" smtClean="0">
              <a:cs typeface="Arial Unicode MS" pitchFamily="34" charset="-128"/>
            </a:endParaRPr>
          </a:p>
        </p:txBody>
      </p:sp>
      <p:pic>
        <p:nvPicPr>
          <p:cNvPr id="148" name="Picture 147" descr="TP_tmp.png"/>
          <p:cNvPicPr>
            <a:picLocks noChangeAspect="1"/>
          </p:cNvPicPr>
          <p:nvPr>
            <p:custDataLst>
              <p:tags r:id="rId4"/>
            </p:custDataLst>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3083477" y="3581400"/>
            <a:ext cx="1313346" cy="470452"/>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149" name="Picture 148" descr="TP_tmp.png"/>
          <p:cNvPicPr>
            <a:picLocks noChangeAspect="1"/>
          </p:cNvPicPr>
          <p:nvPr>
            <p:custDataLst>
              <p:tags r:id="rId5"/>
            </p:custDataLst>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237524" y="1524000"/>
            <a:ext cx="4334476" cy="591065"/>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150" name="Picture 149" descr="TP_tmp.png"/>
          <p:cNvPicPr>
            <a:picLocks noChangeAspect="1"/>
          </p:cNvPicPr>
          <p:nvPr>
            <p:custDataLst>
              <p:tags r:id="rId6"/>
            </p:custDataLst>
          </p:nvPr>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284624" y="2743200"/>
            <a:ext cx="5552153" cy="938673"/>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151" name="Picture 150" descr="TP_tmp.png"/>
          <p:cNvPicPr>
            <a:picLocks noChangeAspect="1"/>
          </p:cNvPicPr>
          <p:nvPr>
            <p:custDataLst>
              <p:tags r:id="rId7"/>
            </p:custDataLst>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6185457" y="2928938"/>
            <a:ext cx="2792888" cy="468484"/>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spTree>
    <p:extLst>
      <p:ext uri="{BB962C8B-B14F-4D97-AF65-F5344CB8AC3E}">
        <p14:creationId xmlns:p14="http://schemas.microsoft.com/office/powerpoint/2010/main" val="3892887954"/>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6"/>
                                        </p:tgtEl>
                                        <p:attrNameLst>
                                          <p:attrName>style.visibility</p:attrName>
                                        </p:attrNameLst>
                                      </p:cBhvr>
                                      <p:to>
                                        <p:strVal val="visible"/>
                                      </p:to>
                                    </p:set>
                                    <p:animEffect transition="in" filter="fade">
                                      <p:cBhvr>
                                        <p:cTn id="18" dur="500"/>
                                        <p:tgtEl>
                                          <p:spTgt spid="1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4"/>
                                        </p:tgtEl>
                                        <p:attrNameLst>
                                          <p:attrName>style.visibility</p:attrName>
                                        </p:attrNameLst>
                                      </p:cBhvr>
                                      <p:to>
                                        <p:strVal val="visible"/>
                                      </p:to>
                                    </p:set>
                                    <p:animEffect transition="in" filter="fade">
                                      <p:cBhvr>
                                        <p:cTn id="21" dur="500"/>
                                        <p:tgtEl>
                                          <p:spTgt spid="154"/>
                                        </p:tgtEl>
                                      </p:cBhvr>
                                    </p:animEffect>
                                  </p:childTnLst>
                                </p:cTn>
                              </p:par>
                              <p:par>
                                <p:cTn id="22" presetID="50" presetClass="entr" presetSubtype="0" decel="100000" fill="hold" nodeType="withEffect">
                                  <p:stCondLst>
                                    <p:cond delay="0"/>
                                  </p:stCondLst>
                                  <p:iterate type="lt">
                                    <p:tmPct val="0"/>
                                  </p:iterate>
                                  <p:childTnLst>
                                    <p:set>
                                      <p:cBhvr>
                                        <p:cTn id="23" dur="1" fill="hold">
                                          <p:stCondLst>
                                            <p:cond delay="0"/>
                                          </p:stCondLst>
                                        </p:cTn>
                                        <p:tgtEl>
                                          <p:spTgt spid="47"/>
                                        </p:tgtEl>
                                        <p:attrNameLst>
                                          <p:attrName>style.visibility</p:attrName>
                                        </p:attrNameLst>
                                      </p:cBhvr>
                                      <p:to>
                                        <p:strVal val="visible"/>
                                      </p:to>
                                    </p:set>
                                    <p:anim calcmode="lin" valueType="num">
                                      <p:cBhvr>
                                        <p:cTn id="24" dur="1000" fill="hold"/>
                                        <p:tgtEl>
                                          <p:spTgt spid="47"/>
                                        </p:tgtEl>
                                        <p:attrNameLst>
                                          <p:attrName>ppt_w</p:attrName>
                                        </p:attrNameLst>
                                      </p:cBhvr>
                                      <p:tavLst>
                                        <p:tav tm="0">
                                          <p:val>
                                            <p:strVal val="#ppt_w+.3"/>
                                          </p:val>
                                        </p:tav>
                                        <p:tav tm="100000">
                                          <p:val>
                                            <p:strVal val="#ppt_w"/>
                                          </p:val>
                                        </p:tav>
                                      </p:tavLst>
                                    </p:anim>
                                    <p:anim calcmode="lin" valueType="num">
                                      <p:cBhvr>
                                        <p:cTn id="25" dur="1000" fill="hold"/>
                                        <p:tgtEl>
                                          <p:spTgt spid="47"/>
                                        </p:tgtEl>
                                        <p:attrNameLst>
                                          <p:attrName>ppt_h</p:attrName>
                                        </p:attrNameLst>
                                      </p:cBhvr>
                                      <p:tavLst>
                                        <p:tav tm="0">
                                          <p:val>
                                            <p:strVal val="#ppt_h"/>
                                          </p:val>
                                        </p:tav>
                                        <p:tav tm="100000">
                                          <p:val>
                                            <p:strVal val="#ppt_h"/>
                                          </p:val>
                                        </p:tav>
                                      </p:tavLst>
                                    </p:anim>
                                    <p:animEffect transition="in" filter="fade">
                                      <p:cBhvr>
                                        <p:cTn id="26" dur="1000"/>
                                        <p:tgtEl>
                                          <p:spTgt spid="47"/>
                                        </p:tgtEl>
                                      </p:cBhvr>
                                    </p:animEffect>
                                  </p:childTnLst>
                                </p:cTn>
                              </p:par>
                              <p:par>
                                <p:cTn id="27" presetID="50" presetClass="entr" presetSubtype="0" decel="100000" fill="hold" nodeType="withEffect">
                                  <p:stCondLst>
                                    <p:cond delay="0"/>
                                  </p:stCondLst>
                                  <p:iterate type="lt">
                                    <p:tmPct val="0"/>
                                  </p:iterate>
                                  <p:childTnLst>
                                    <p:set>
                                      <p:cBhvr>
                                        <p:cTn id="28" dur="1" fill="hold">
                                          <p:stCondLst>
                                            <p:cond delay="0"/>
                                          </p:stCondLst>
                                        </p:cTn>
                                        <p:tgtEl>
                                          <p:spTgt spid="49"/>
                                        </p:tgtEl>
                                        <p:attrNameLst>
                                          <p:attrName>style.visibility</p:attrName>
                                        </p:attrNameLst>
                                      </p:cBhvr>
                                      <p:to>
                                        <p:strVal val="visible"/>
                                      </p:to>
                                    </p:set>
                                    <p:anim calcmode="lin" valueType="num">
                                      <p:cBhvr>
                                        <p:cTn id="29" dur="1000" fill="hold"/>
                                        <p:tgtEl>
                                          <p:spTgt spid="49"/>
                                        </p:tgtEl>
                                        <p:attrNameLst>
                                          <p:attrName>ppt_w</p:attrName>
                                        </p:attrNameLst>
                                      </p:cBhvr>
                                      <p:tavLst>
                                        <p:tav tm="0">
                                          <p:val>
                                            <p:strVal val="#ppt_w+.3"/>
                                          </p:val>
                                        </p:tav>
                                        <p:tav tm="100000">
                                          <p:val>
                                            <p:strVal val="#ppt_w"/>
                                          </p:val>
                                        </p:tav>
                                      </p:tavLst>
                                    </p:anim>
                                    <p:anim calcmode="lin" valueType="num">
                                      <p:cBhvr>
                                        <p:cTn id="30" dur="1000" fill="hold"/>
                                        <p:tgtEl>
                                          <p:spTgt spid="49"/>
                                        </p:tgtEl>
                                        <p:attrNameLst>
                                          <p:attrName>ppt_h</p:attrName>
                                        </p:attrNameLst>
                                      </p:cBhvr>
                                      <p:tavLst>
                                        <p:tav tm="0">
                                          <p:val>
                                            <p:strVal val="#ppt_h"/>
                                          </p:val>
                                        </p:tav>
                                        <p:tav tm="100000">
                                          <p:val>
                                            <p:strVal val="#ppt_h"/>
                                          </p:val>
                                        </p:tav>
                                      </p:tavLst>
                                    </p:anim>
                                    <p:animEffect transition="in" filter="fade">
                                      <p:cBhvr>
                                        <p:cTn id="31" dur="1000"/>
                                        <p:tgtEl>
                                          <p:spTgt spid="49"/>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0" presetClass="exit" presetSubtype="0" fill="hold" nodeType="clickEffect">
                                  <p:stCondLst>
                                    <p:cond delay="0"/>
                                  </p:stCondLst>
                                  <p:childTnLst>
                                    <p:animEffect transition="out" filter="fade">
                                      <p:cBhvr>
                                        <p:cTn id="35" dur="500"/>
                                        <p:tgtEl>
                                          <p:spTgt spid="4"/>
                                        </p:tgtEl>
                                      </p:cBhvr>
                                    </p:animEffect>
                                    <p:set>
                                      <p:cBhvr>
                                        <p:cTn id="36" dur="1" fill="hold">
                                          <p:stCondLst>
                                            <p:cond delay="499"/>
                                          </p:stCondLst>
                                        </p:cTn>
                                        <p:tgtEl>
                                          <p:spTgt spid="4"/>
                                        </p:tgtEl>
                                        <p:attrNameLst>
                                          <p:attrName>style.visibility</p:attrName>
                                        </p:attrNameLst>
                                      </p:cBhvr>
                                      <p:to>
                                        <p:strVal val="hidden"/>
                                      </p:to>
                                    </p:set>
                                  </p:childTnLst>
                                </p:cTn>
                              </p:par>
                              <p:par>
                                <p:cTn id="37" presetID="10" presetClass="exit" presetSubtype="0" fill="hold" nodeType="withEffect">
                                  <p:stCondLst>
                                    <p:cond delay="0"/>
                                  </p:stCondLst>
                                  <p:iterate type="lt">
                                    <p:tmPct val="0"/>
                                  </p:iterate>
                                  <p:childTnLst>
                                    <p:animEffect transition="out" filter="fade">
                                      <p:cBhvr>
                                        <p:cTn id="38" dur="500"/>
                                        <p:tgtEl>
                                          <p:spTgt spid="47"/>
                                        </p:tgtEl>
                                      </p:cBhvr>
                                    </p:animEffect>
                                    <p:set>
                                      <p:cBhvr>
                                        <p:cTn id="39" dur="1" fill="hold">
                                          <p:stCondLst>
                                            <p:cond delay="499"/>
                                          </p:stCondLst>
                                        </p:cTn>
                                        <p:tgtEl>
                                          <p:spTgt spid="47"/>
                                        </p:tgtEl>
                                        <p:attrNameLst>
                                          <p:attrName>style.visibility</p:attrName>
                                        </p:attrNameLst>
                                      </p:cBhvr>
                                      <p:to>
                                        <p:strVal val="hidden"/>
                                      </p:to>
                                    </p:set>
                                  </p:childTnLst>
                                </p:cTn>
                              </p:par>
                              <p:par>
                                <p:cTn id="40" presetID="10" presetClass="exit" presetSubtype="0" fill="hold" nodeType="withEffect">
                                  <p:stCondLst>
                                    <p:cond delay="0"/>
                                  </p:stCondLst>
                                  <p:iterate type="lt">
                                    <p:tmPct val="0"/>
                                  </p:iterate>
                                  <p:childTnLst>
                                    <p:animEffect transition="out" filter="fade">
                                      <p:cBhvr>
                                        <p:cTn id="41" dur="500"/>
                                        <p:tgtEl>
                                          <p:spTgt spid="49"/>
                                        </p:tgtEl>
                                      </p:cBhvr>
                                    </p:animEffect>
                                    <p:set>
                                      <p:cBhvr>
                                        <p:cTn id="42" dur="1" fill="hold">
                                          <p:stCondLst>
                                            <p:cond delay="499"/>
                                          </p:stCondLst>
                                        </p:cTn>
                                        <p:tgtEl>
                                          <p:spTgt spid="49"/>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500"/>
                                        <p:tgtEl>
                                          <p:spTgt spid="3"/>
                                        </p:tgtEl>
                                      </p:cBhvr>
                                    </p:animEffect>
                                    <p:set>
                                      <p:cBhvr>
                                        <p:cTn id="45" dur="1" fill="hold">
                                          <p:stCondLst>
                                            <p:cond delay="499"/>
                                          </p:stCondLst>
                                        </p:cTn>
                                        <p:tgtEl>
                                          <p:spTgt spid="3"/>
                                        </p:tgtEl>
                                        <p:attrNameLst>
                                          <p:attrName>style.visibility</p:attrName>
                                        </p:attrNameLst>
                                      </p:cBhvr>
                                      <p:to>
                                        <p:strVal val="hidden"/>
                                      </p:to>
                                    </p:set>
                                  </p:childTnLst>
                                </p:cTn>
                              </p:par>
                            </p:childTnLst>
                          </p:cTn>
                        </p:par>
                        <p:par>
                          <p:cTn id="46" fill="hold" nodeType="afterGroup">
                            <p:stCondLst>
                              <p:cond delay="500"/>
                            </p:stCondLst>
                            <p:childTnLst>
                              <p:par>
                                <p:cTn id="47" presetID="10" presetClass="entr" presetSubtype="0" fill="hold" grpId="0" nodeType="afterEffect">
                                  <p:stCondLst>
                                    <p:cond delay="0"/>
                                  </p:stCondLst>
                                  <p:childTnLst>
                                    <p:set>
                                      <p:cBhvr>
                                        <p:cTn id="48" dur="1" fill="hold">
                                          <p:stCondLst>
                                            <p:cond delay="0"/>
                                          </p:stCondLst>
                                        </p:cTn>
                                        <p:tgtEl>
                                          <p:spTgt spid="147"/>
                                        </p:tgtEl>
                                        <p:attrNameLst>
                                          <p:attrName>style.visibility</p:attrName>
                                        </p:attrNameLst>
                                      </p:cBhvr>
                                      <p:to>
                                        <p:strVal val="visible"/>
                                      </p:to>
                                    </p:set>
                                    <p:animEffect transition="in" filter="fade">
                                      <p:cBhvr>
                                        <p:cTn id="49" dur="10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 grpId="0"/>
      <p:bldP spid="146" grpId="0" animBg="1"/>
      <p:bldP spid="14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Rectangular Callout 146"/>
          <p:cNvSpPr/>
          <p:nvPr/>
        </p:nvSpPr>
        <p:spPr>
          <a:xfrm>
            <a:off x="144242" y="3832506"/>
            <a:ext cx="2751358" cy="685800"/>
          </a:xfrm>
          <a:prstGeom prst="wedgeRectCallout">
            <a:avLst>
              <a:gd name="adj1" fmla="val 12148"/>
              <a:gd name="adj2" fmla="val 145337"/>
            </a:avLst>
          </a:prstGeom>
          <a:solidFill>
            <a:srgbClr val="FFFFCC"/>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latin typeface="Calibri" pitchFamily="34" charset="0"/>
                <a:cs typeface="Calibri" pitchFamily="34" charset="0"/>
              </a:rPr>
              <a:t>Without additional constraints the ILP formulation of an HMM is totally </a:t>
            </a:r>
            <a:r>
              <a:rPr lang="en-US" sz="1600" dirty="0" err="1" smtClean="0">
                <a:solidFill>
                  <a:schemeClr val="tx1"/>
                </a:solidFill>
                <a:latin typeface="Calibri" pitchFamily="34" charset="0"/>
                <a:cs typeface="Calibri" pitchFamily="34" charset="0"/>
              </a:rPr>
              <a:t>unimodular</a:t>
            </a:r>
            <a:endParaRPr lang="en-US" sz="1600" dirty="0">
              <a:solidFill>
                <a:schemeClr val="tx1"/>
              </a:solidFill>
              <a:latin typeface="Calibri" pitchFamily="34" charset="0"/>
              <a:cs typeface="Calibri" pitchFamily="34" charset="0"/>
            </a:endParaRPr>
          </a:p>
        </p:txBody>
      </p:sp>
      <p:sp>
        <p:nvSpPr>
          <p:cNvPr id="41986" name="Title 1"/>
          <p:cNvSpPr>
            <a:spLocks noGrp="1"/>
          </p:cNvSpPr>
          <p:nvPr>
            <p:ph type="title"/>
          </p:nvPr>
        </p:nvSpPr>
        <p:spPr/>
        <p:txBody>
          <a:bodyPr/>
          <a:lstStyle/>
          <a:p>
            <a:r>
              <a:rPr lang="en-US" dirty="0" smtClean="0">
                <a:solidFill>
                  <a:srgbClr val="FF0000"/>
                </a:solidFill>
              </a:rPr>
              <a:t>Example 2: Sequence Tagging</a:t>
            </a:r>
          </a:p>
        </p:txBody>
      </p:sp>
      <p:sp>
        <p:nvSpPr>
          <p:cNvPr id="41987" name="TextBox 71"/>
          <p:cNvSpPr txBox="1">
            <a:spLocks noChangeArrowheads="1"/>
          </p:cNvSpPr>
          <p:nvPr/>
        </p:nvSpPr>
        <p:spPr bwMode="auto">
          <a:xfrm>
            <a:off x="1295400" y="1143000"/>
            <a:ext cx="8642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dirty="0"/>
              <a:t>HMM </a:t>
            </a:r>
            <a:r>
              <a:rPr lang="en-US" dirty="0" smtClean="0"/>
              <a:t>:</a:t>
            </a:r>
            <a:endParaRPr lang="en-US" dirty="0"/>
          </a:p>
        </p:txBody>
      </p:sp>
      <p:sp>
        <p:nvSpPr>
          <p:cNvPr id="41989" name="TextBox 36"/>
          <p:cNvSpPr txBox="1">
            <a:spLocks noChangeArrowheads="1"/>
          </p:cNvSpPr>
          <p:nvPr/>
        </p:nvSpPr>
        <p:spPr bwMode="auto">
          <a:xfrm>
            <a:off x="304800" y="2362200"/>
            <a:ext cx="12493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t>As an ILP:</a:t>
            </a:r>
          </a:p>
        </p:txBody>
      </p:sp>
      <p:sp>
        <p:nvSpPr>
          <p:cNvPr id="41991" name="TextBox 59"/>
          <p:cNvSpPr txBox="1">
            <a:spLocks noChangeArrowheads="1"/>
          </p:cNvSpPr>
          <p:nvPr/>
        </p:nvSpPr>
        <p:spPr bwMode="auto">
          <a:xfrm>
            <a:off x="5026025" y="3592513"/>
            <a:ext cx="29850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i="1" dirty="0" smtClean="0">
                <a:solidFill>
                  <a:srgbClr val="FF0000"/>
                </a:solidFill>
              </a:rPr>
              <a:t>Unique label for each word</a:t>
            </a:r>
            <a:endParaRPr lang="en-US" i="1" dirty="0">
              <a:solidFill>
                <a:srgbClr val="FF0000"/>
              </a:solidFill>
            </a:endParaRPr>
          </a:p>
        </p:txBody>
      </p:sp>
      <p:pic>
        <p:nvPicPr>
          <p:cNvPr id="2" name="Picture 1" descr="TP_tmp.png"/>
          <p:cNvPicPr>
            <a:picLocks noChangeAspect="1"/>
          </p:cNvPicPr>
          <p:nvPr>
            <p:custDataLst>
              <p:tags r:id="rId1"/>
            </p:custDataLst>
          </p:nvPr>
        </p:nvPicPr>
        <p:blipFill>
          <a:blip r:embed="rId8" cstate="print">
            <a:extLst>
              <a:ext uri="{28A0092B-C50C-407E-A947-70E740481C1C}">
                <a14:useLocalDpi xmlns:a14="http://schemas.microsoft.com/office/drawing/2010/main" val="0"/>
              </a:ext>
            </a:extLst>
          </a:blip>
          <a:stretch>
            <a:fillRect/>
          </a:stretch>
        </p:blipFill>
        <p:spPr bwMode="auto">
          <a:xfrm>
            <a:off x="852565" y="5386388"/>
            <a:ext cx="3538384" cy="59291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sp>
        <p:nvSpPr>
          <p:cNvPr id="52" name="TextBox 51"/>
          <p:cNvSpPr txBox="1">
            <a:spLocks noChangeArrowheads="1"/>
          </p:cNvSpPr>
          <p:nvPr/>
        </p:nvSpPr>
        <p:spPr bwMode="auto">
          <a:xfrm>
            <a:off x="5026025" y="5538788"/>
            <a:ext cx="25828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i="1">
                <a:solidFill>
                  <a:srgbClr val="FF0000"/>
                </a:solidFill>
              </a:rPr>
              <a:t>There must be a verb!</a:t>
            </a:r>
          </a:p>
        </p:txBody>
      </p:sp>
      <p:grpSp>
        <p:nvGrpSpPr>
          <p:cNvPr id="41995" name="Group 48"/>
          <p:cNvGrpSpPr>
            <a:grpSpLocks/>
          </p:cNvGrpSpPr>
          <p:nvPr/>
        </p:nvGrpSpPr>
        <p:grpSpPr bwMode="auto">
          <a:xfrm>
            <a:off x="4343400" y="1143000"/>
            <a:ext cx="4295775" cy="1524000"/>
            <a:chOff x="76200" y="4191000"/>
            <a:chExt cx="5314666" cy="1905000"/>
          </a:xfrm>
        </p:grpSpPr>
        <p:sp>
          <p:nvSpPr>
            <p:cNvPr id="50" name="Oval 49"/>
            <p:cNvSpPr/>
            <p:nvPr/>
          </p:nvSpPr>
          <p:spPr>
            <a:xfrm>
              <a:off x="304028" y="5181204"/>
              <a:ext cx="229792"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000"/>
            </a:p>
          </p:txBody>
        </p:sp>
        <p:sp>
          <p:nvSpPr>
            <p:cNvPr id="51" name="Oval 50"/>
            <p:cNvSpPr/>
            <p:nvPr/>
          </p:nvSpPr>
          <p:spPr>
            <a:xfrm>
              <a:off x="1121064" y="4496594"/>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D</a:t>
              </a:r>
            </a:p>
          </p:txBody>
        </p:sp>
        <p:sp>
          <p:nvSpPr>
            <p:cNvPr id="53" name="Oval 52"/>
            <p:cNvSpPr/>
            <p:nvPr/>
          </p:nvSpPr>
          <p:spPr>
            <a:xfrm>
              <a:off x="1121064" y="4953000"/>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N</a:t>
              </a:r>
            </a:p>
          </p:txBody>
        </p:sp>
        <p:sp>
          <p:nvSpPr>
            <p:cNvPr id="55" name="Oval 54"/>
            <p:cNvSpPr/>
            <p:nvPr/>
          </p:nvSpPr>
          <p:spPr>
            <a:xfrm>
              <a:off x="1121064" y="5867798"/>
              <a:ext cx="227828"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V</a:t>
              </a:r>
            </a:p>
          </p:txBody>
        </p:sp>
        <p:sp>
          <p:nvSpPr>
            <p:cNvPr id="57" name="Oval 56"/>
            <p:cNvSpPr/>
            <p:nvPr/>
          </p:nvSpPr>
          <p:spPr>
            <a:xfrm>
              <a:off x="1121064" y="5409406"/>
              <a:ext cx="227828" cy="2301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A</a:t>
              </a:r>
            </a:p>
          </p:txBody>
        </p:sp>
        <p:sp>
          <p:nvSpPr>
            <p:cNvPr id="58" name="Oval 57"/>
            <p:cNvSpPr/>
            <p:nvPr/>
          </p:nvSpPr>
          <p:spPr>
            <a:xfrm>
              <a:off x="2093260" y="4496594"/>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D</a:t>
              </a:r>
            </a:p>
          </p:txBody>
        </p:sp>
        <p:sp>
          <p:nvSpPr>
            <p:cNvPr id="59" name="Oval 58"/>
            <p:cNvSpPr/>
            <p:nvPr/>
          </p:nvSpPr>
          <p:spPr>
            <a:xfrm>
              <a:off x="2093260" y="4953000"/>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N</a:t>
              </a:r>
            </a:p>
          </p:txBody>
        </p:sp>
        <p:sp>
          <p:nvSpPr>
            <p:cNvPr id="60" name="Oval 59"/>
            <p:cNvSpPr/>
            <p:nvPr/>
          </p:nvSpPr>
          <p:spPr>
            <a:xfrm>
              <a:off x="2093260" y="5867798"/>
              <a:ext cx="227828"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V</a:t>
              </a:r>
            </a:p>
          </p:txBody>
        </p:sp>
        <p:sp>
          <p:nvSpPr>
            <p:cNvPr id="61" name="Oval 60"/>
            <p:cNvSpPr/>
            <p:nvPr/>
          </p:nvSpPr>
          <p:spPr>
            <a:xfrm>
              <a:off x="2093260" y="5409406"/>
              <a:ext cx="227828" cy="2301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A</a:t>
              </a:r>
            </a:p>
          </p:txBody>
        </p:sp>
        <p:sp>
          <p:nvSpPr>
            <p:cNvPr id="62" name="Oval 61"/>
            <p:cNvSpPr/>
            <p:nvPr/>
          </p:nvSpPr>
          <p:spPr>
            <a:xfrm>
              <a:off x="3063491" y="4496594"/>
              <a:ext cx="229791"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D</a:t>
              </a:r>
            </a:p>
          </p:txBody>
        </p:sp>
        <p:sp>
          <p:nvSpPr>
            <p:cNvPr id="63" name="Oval 62"/>
            <p:cNvSpPr/>
            <p:nvPr/>
          </p:nvSpPr>
          <p:spPr>
            <a:xfrm>
              <a:off x="3063491" y="4953000"/>
              <a:ext cx="229791"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N</a:t>
              </a:r>
            </a:p>
          </p:txBody>
        </p:sp>
        <p:sp>
          <p:nvSpPr>
            <p:cNvPr id="64" name="Oval 63"/>
            <p:cNvSpPr/>
            <p:nvPr/>
          </p:nvSpPr>
          <p:spPr>
            <a:xfrm>
              <a:off x="3063491" y="5867798"/>
              <a:ext cx="229791"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V</a:t>
              </a:r>
            </a:p>
          </p:txBody>
        </p:sp>
        <p:sp>
          <p:nvSpPr>
            <p:cNvPr id="65" name="Oval 64"/>
            <p:cNvSpPr/>
            <p:nvPr/>
          </p:nvSpPr>
          <p:spPr>
            <a:xfrm>
              <a:off x="3063491" y="5409406"/>
              <a:ext cx="229791" cy="2301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A</a:t>
              </a:r>
            </a:p>
          </p:txBody>
        </p:sp>
        <p:sp>
          <p:nvSpPr>
            <p:cNvPr id="66" name="Oval 65"/>
            <p:cNvSpPr/>
            <p:nvPr/>
          </p:nvSpPr>
          <p:spPr>
            <a:xfrm>
              <a:off x="4035685" y="4496594"/>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D</a:t>
              </a:r>
            </a:p>
          </p:txBody>
        </p:sp>
        <p:sp>
          <p:nvSpPr>
            <p:cNvPr id="67" name="Oval 66"/>
            <p:cNvSpPr/>
            <p:nvPr/>
          </p:nvSpPr>
          <p:spPr>
            <a:xfrm>
              <a:off x="4035685" y="4953000"/>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N</a:t>
              </a:r>
            </a:p>
          </p:txBody>
        </p:sp>
        <p:sp>
          <p:nvSpPr>
            <p:cNvPr id="68" name="Oval 67"/>
            <p:cNvSpPr/>
            <p:nvPr/>
          </p:nvSpPr>
          <p:spPr>
            <a:xfrm>
              <a:off x="4035685" y="5867798"/>
              <a:ext cx="227828"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V</a:t>
              </a:r>
            </a:p>
          </p:txBody>
        </p:sp>
        <p:sp>
          <p:nvSpPr>
            <p:cNvPr id="69" name="Oval 68"/>
            <p:cNvSpPr/>
            <p:nvPr/>
          </p:nvSpPr>
          <p:spPr>
            <a:xfrm>
              <a:off x="4035685" y="5409406"/>
              <a:ext cx="227828" cy="2301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A</a:t>
              </a:r>
            </a:p>
          </p:txBody>
        </p:sp>
        <p:sp>
          <p:nvSpPr>
            <p:cNvPr id="70" name="Oval 69"/>
            <p:cNvSpPr/>
            <p:nvPr/>
          </p:nvSpPr>
          <p:spPr>
            <a:xfrm>
              <a:off x="5007881" y="4496594"/>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D</a:t>
              </a:r>
            </a:p>
          </p:txBody>
        </p:sp>
        <p:sp>
          <p:nvSpPr>
            <p:cNvPr id="71" name="Oval 70"/>
            <p:cNvSpPr/>
            <p:nvPr/>
          </p:nvSpPr>
          <p:spPr>
            <a:xfrm>
              <a:off x="5007881" y="4953000"/>
              <a:ext cx="227828" cy="2282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N</a:t>
              </a:r>
            </a:p>
          </p:txBody>
        </p:sp>
        <p:sp>
          <p:nvSpPr>
            <p:cNvPr id="72" name="Oval 71"/>
            <p:cNvSpPr/>
            <p:nvPr/>
          </p:nvSpPr>
          <p:spPr>
            <a:xfrm>
              <a:off x="5007881" y="5867798"/>
              <a:ext cx="227828" cy="2282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V</a:t>
              </a:r>
            </a:p>
          </p:txBody>
        </p:sp>
        <p:sp>
          <p:nvSpPr>
            <p:cNvPr id="73" name="Oval 72"/>
            <p:cNvSpPr/>
            <p:nvPr/>
          </p:nvSpPr>
          <p:spPr>
            <a:xfrm>
              <a:off x="5007881" y="5409406"/>
              <a:ext cx="227828" cy="2301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latin typeface="+mj-lt"/>
                </a:rPr>
                <a:t>A</a:t>
              </a:r>
            </a:p>
          </p:txBody>
        </p:sp>
        <p:cxnSp>
          <p:nvCxnSpPr>
            <p:cNvPr id="74" name="Straight Arrow Connector 73"/>
            <p:cNvCxnSpPr>
              <a:stCxn id="50" idx="6"/>
            </p:cNvCxnSpPr>
            <p:nvPr/>
          </p:nvCxnSpPr>
          <p:spPr>
            <a:xfrm flipV="1">
              <a:off x="533820" y="4609704"/>
              <a:ext cx="587244" cy="68659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75" name="Straight Arrow Connector 74"/>
            <p:cNvCxnSpPr>
              <a:stCxn id="50" idx="6"/>
            </p:cNvCxnSpPr>
            <p:nvPr/>
          </p:nvCxnSpPr>
          <p:spPr>
            <a:xfrm flipV="1">
              <a:off x="533820" y="5068094"/>
              <a:ext cx="587244" cy="22820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76" name="Straight Arrow Connector 75"/>
            <p:cNvCxnSpPr>
              <a:stCxn id="50" idx="6"/>
            </p:cNvCxnSpPr>
            <p:nvPr/>
          </p:nvCxnSpPr>
          <p:spPr>
            <a:xfrm>
              <a:off x="533820" y="5296298"/>
              <a:ext cx="587244" cy="228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77" name="Straight Arrow Connector 76"/>
            <p:cNvCxnSpPr>
              <a:stCxn id="50" idx="6"/>
            </p:cNvCxnSpPr>
            <p:nvPr/>
          </p:nvCxnSpPr>
          <p:spPr>
            <a:xfrm>
              <a:off x="533820" y="5296298"/>
              <a:ext cx="587244" cy="684609"/>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78" name="Straight Arrow Connector 77"/>
            <p:cNvCxnSpPr/>
            <p:nvPr/>
          </p:nvCxnSpPr>
          <p:spPr>
            <a:xfrm>
              <a:off x="1348892" y="4609704"/>
              <a:ext cx="744368" cy="198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79" name="Straight Arrow Connector 78"/>
            <p:cNvCxnSpPr/>
            <p:nvPr/>
          </p:nvCxnSpPr>
          <p:spPr>
            <a:xfrm>
              <a:off x="1348892" y="4609704"/>
              <a:ext cx="744368"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0" name="Straight Arrow Connector 79"/>
            <p:cNvCxnSpPr/>
            <p:nvPr/>
          </p:nvCxnSpPr>
          <p:spPr>
            <a:xfrm>
              <a:off x="1348892" y="4609704"/>
              <a:ext cx="744368"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1" name="Straight Arrow Connector 80"/>
            <p:cNvCxnSpPr/>
            <p:nvPr/>
          </p:nvCxnSpPr>
          <p:spPr>
            <a:xfrm>
              <a:off x="1348892" y="4609704"/>
              <a:ext cx="744368"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2" name="Straight Arrow Connector 81"/>
            <p:cNvCxnSpPr/>
            <p:nvPr/>
          </p:nvCxnSpPr>
          <p:spPr>
            <a:xfrm>
              <a:off x="2321087" y="4609704"/>
              <a:ext cx="742403" cy="198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3" name="Straight Arrow Connector 82"/>
            <p:cNvCxnSpPr/>
            <p:nvPr/>
          </p:nvCxnSpPr>
          <p:spPr>
            <a:xfrm>
              <a:off x="2321087" y="4609704"/>
              <a:ext cx="742403"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4" name="Straight Arrow Connector 83"/>
            <p:cNvCxnSpPr/>
            <p:nvPr/>
          </p:nvCxnSpPr>
          <p:spPr>
            <a:xfrm>
              <a:off x="2321087" y="4609704"/>
              <a:ext cx="742403"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5" name="Straight Arrow Connector 84"/>
            <p:cNvCxnSpPr/>
            <p:nvPr/>
          </p:nvCxnSpPr>
          <p:spPr>
            <a:xfrm>
              <a:off x="2321087" y="4609704"/>
              <a:ext cx="742403"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6" name="Straight Arrow Connector 85"/>
            <p:cNvCxnSpPr/>
            <p:nvPr/>
          </p:nvCxnSpPr>
          <p:spPr>
            <a:xfrm>
              <a:off x="3293282" y="4609704"/>
              <a:ext cx="742403" cy="198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7" name="Straight Arrow Connector 86"/>
            <p:cNvCxnSpPr/>
            <p:nvPr/>
          </p:nvCxnSpPr>
          <p:spPr>
            <a:xfrm>
              <a:off x="3293282" y="4609704"/>
              <a:ext cx="742403"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8" name="Straight Arrow Connector 87"/>
            <p:cNvCxnSpPr/>
            <p:nvPr/>
          </p:nvCxnSpPr>
          <p:spPr>
            <a:xfrm>
              <a:off x="3293282" y="4609704"/>
              <a:ext cx="742403"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89" name="Straight Arrow Connector 88"/>
            <p:cNvCxnSpPr/>
            <p:nvPr/>
          </p:nvCxnSpPr>
          <p:spPr>
            <a:xfrm>
              <a:off x="3293282" y="4609704"/>
              <a:ext cx="742403"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0" name="Straight Arrow Connector 89"/>
            <p:cNvCxnSpPr/>
            <p:nvPr/>
          </p:nvCxnSpPr>
          <p:spPr>
            <a:xfrm>
              <a:off x="4263513" y="4609704"/>
              <a:ext cx="744368" cy="1984"/>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1" name="Straight Arrow Connector 90"/>
            <p:cNvCxnSpPr/>
            <p:nvPr/>
          </p:nvCxnSpPr>
          <p:spPr>
            <a:xfrm>
              <a:off x="4263513" y="4609704"/>
              <a:ext cx="744368"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2" name="Straight Arrow Connector 91"/>
            <p:cNvCxnSpPr/>
            <p:nvPr/>
          </p:nvCxnSpPr>
          <p:spPr>
            <a:xfrm>
              <a:off x="4263513" y="4609704"/>
              <a:ext cx="744368"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3" name="Straight Arrow Connector 92"/>
            <p:cNvCxnSpPr/>
            <p:nvPr/>
          </p:nvCxnSpPr>
          <p:spPr>
            <a:xfrm>
              <a:off x="4263513" y="4609704"/>
              <a:ext cx="744368"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4" name="Straight Arrow Connector 93"/>
            <p:cNvCxnSpPr/>
            <p:nvPr/>
          </p:nvCxnSpPr>
          <p:spPr>
            <a:xfrm flipV="1">
              <a:off x="1348892" y="4609704"/>
              <a:ext cx="744368"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5" name="Straight Arrow Connector 94"/>
            <p:cNvCxnSpPr/>
            <p:nvPr/>
          </p:nvCxnSpPr>
          <p:spPr>
            <a:xfrm>
              <a:off x="1348892" y="5068094"/>
              <a:ext cx="744368" cy="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6" name="Straight Arrow Connector 95"/>
            <p:cNvCxnSpPr/>
            <p:nvPr/>
          </p:nvCxnSpPr>
          <p:spPr>
            <a:xfrm>
              <a:off x="1348892" y="5068094"/>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7" name="Straight Arrow Connector 96"/>
            <p:cNvCxnSpPr/>
            <p:nvPr/>
          </p:nvCxnSpPr>
          <p:spPr>
            <a:xfrm>
              <a:off x="1348892" y="5068094"/>
              <a:ext cx="744368"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8" name="Straight Arrow Connector 97"/>
            <p:cNvCxnSpPr/>
            <p:nvPr/>
          </p:nvCxnSpPr>
          <p:spPr>
            <a:xfrm flipV="1">
              <a:off x="1348892" y="4609704"/>
              <a:ext cx="744368"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99" name="Straight Arrow Connector 98"/>
            <p:cNvCxnSpPr/>
            <p:nvPr/>
          </p:nvCxnSpPr>
          <p:spPr>
            <a:xfrm flipV="1">
              <a:off x="1348892" y="5068094"/>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0" name="Straight Arrow Connector 99"/>
            <p:cNvCxnSpPr/>
            <p:nvPr/>
          </p:nvCxnSpPr>
          <p:spPr>
            <a:xfrm>
              <a:off x="1348892" y="5524500"/>
              <a:ext cx="744368"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1" name="Straight Arrow Connector 100"/>
            <p:cNvCxnSpPr/>
            <p:nvPr/>
          </p:nvCxnSpPr>
          <p:spPr>
            <a:xfrm>
              <a:off x="1348892" y="5524500"/>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2" name="Straight Arrow Connector 101"/>
            <p:cNvCxnSpPr/>
            <p:nvPr/>
          </p:nvCxnSpPr>
          <p:spPr>
            <a:xfrm flipV="1">
              <a:off x="1348892" y="4609704"/>
              <a:ext cx="744368"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3" name="Straight Arrow Connector 102"/>
            <p:cNvCxnSpPr/>
            <p:nvPr/>
          </p:nvCxnSpPr>
          <p:spPr>
            <a:xfrm flipV="1">
              <a:off x="1348892" y="5068094"/>
              <a:ext cx="744368"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4" name="Straight Arrow Connector 103"/>
            <p:cNvCxnSpPr/>
            <p:nvPr/>
          </p:nvCxnSpPr>
          <p:spPr>
            <a:xfrm flipV="1">
              <a:off x="1348892" y="5524500"/>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5" name="Straight Arrow Connector 104"/>
            <p:cNvCxnSpPr/>
            <p:nvPr/>
          </p:nvCxnSpPr>
          <p:spPr>
            <a:xfrm>
              <a:off x="1348892" y="5980906"/>
              <a:ext cx="744368"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6" name="Straight Arrow Connector 105"/>
            <p:cNvCxnSpPr/>
            <p:nvPr/>
          </p:nvCxnSpPr>
          <p:spPr>
            <a:xfrm flipV="1">
              <a:off x="2321087" y="4609704"/>
              <a:ext cx="742403"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7" name="Straight Arrow Connector 106"/>
            <p:cNvCxnSpPr/>
            <p:nvPr/>
          </p:nvCxnSpPr>
          <p:spPr>
            <a:xfrm>
              <a:off x="2321087" y="5068094"/>
              <a:ext cx="742403" cy="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8" name="Straight Arrow Connector 107"/>
            <p:cNvCxnSpPr/>
            <p:nvPr/>
          </p:nvCxnSpPr>
          <p:spPr>
            <a:xfrm>
              <a:off x="2321087" y="5068094"/>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09" name="Straight Arrow Connector 108"/>
            <p:cNvCxnSpPr/>
            <p:nvPr/>
          </p:nvCxnSpPr>
          <p:spPr>
            <a:xfrm>
              <a:off x="2321087" y="5068094"/>
              <a:ext cx="742403"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0" name="Straight Arrow Connector 109"/>
            <p:cNvCxnSpPr/>
            <p:nvPr/>
          </p:nvCxnSpPr>
          <p:spPr>
            <a:xfrm flipV="1">
              <a:off x="2321087" y="4609704"/>
              <a:ext cx="742403"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1" name="Straight Arrow Connector 110"/>
            <p:cNvCxnSpPr/>
            <p:nvPr/>
          </p:nvCxnSpPr>
          <p:spPr>
            <a:xfrm flipV="1">
              <a:off x="2321087" y="5068094"/>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2" name="Straight Arrow Connector 111"/>
            <p:cNvCxnSpPr/>
            <p:nvPr/>
          </p:nvCxnSpPr>
          <p:spPr>
            <a:xfrm>
              <a:off x="2321087" y="5524500"/>
              <a:ext cx="742403"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3" name="Straight Arrow Connector 112"/>
            <p:cNvCxnSpPr/>
            <p:nvPr/>
          </p:nvCxnSpPr>
          <p:spPr>
            <a:xfrm>
              <a:off x="2321087" y="5524500"/>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4" name="Straight Arrow Connector 113"/>
            <p:cNvCxnSpPr/>
            <p:nvPr/>
          </p:nvCxnSpPr>
          <p:spPr>
            <a:xfrm flipV="1">
              <a:off x="2321087" y="4609704"/>
              <a:ext cx="742403"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5" name="Straight Arrow Connector 114"/>
            <p:cNvCxnSpPr/>
            <p:nvPr/>
          </p:nvCxnSpPr>
          <p:spPr>
            <a:xfrm flipV="1">
              <a:off x="2321087" y="5068094"/>
              <a:ext cx="742403"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6" name="Straight Arrow Connector 115"/>
            <p:cNvCxnSpPr/>
            <p:nvPr/>
          </p:nvCxnSpPr>
          <p:spPr>
            <a:xfrm flipV="1">
              <a:off x="2321087" y="5524500"/>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7" name="Straight Arrow Connector 116"/>
            <p:cNvCxnSpPr/>
            <p:nvPr/>
          </p:nvCxnSpPr>
          <p:spPr>
            <a:xfrm>
              <a:off x="2321087" y="5980906"/>
              <a:ext cx="742403"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8" name="Straight Arrow Connector 117"/>
            <p:cNvCxnSpPr/>
            <p:nvPr/>
          </p:nvCxnSpPr>
          <p:spPr>
            <a:xfrm flipV="1">
              <a:off x="3293282" y="4609704"/>
              <a:ext cx="742403"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19" name="Straight Arrow Connector 118"/>
            <p:cNvCxnSpPr/>
            <p:nvPr/>
          </p:nvCxnSpPr>
          <p:spPr>
            <a:xfrm>
              <a:off x="3293282" y="5068094"/>
              <a:ext cx="742403" cy="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0" name="Straight Arrow Connector 119"/>
            <p:cNvCxnSpPr/>
            <p:nvPr/>
          </p:nvCxnSpPr>
          <p:spPr>
            <a:xfrm>
              <a:off x="3293282" y="5068094"/>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1" name="Straight Arrow Connector 120"/>
            <p:cNvCxnSpPr/>
            <p:nvPr/>
          </p:nvCxnSpPr>
          <p:spPr>
            <a:xfrm>
              <a:off x="3293282" y="5068094"/>
              <a:ext cx="742403"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2" name="Straight Arrow Connector 121"/>
            <p:cNvCxnSpPr/>
            <p:nvPr/>
          </p:nvCxnSpPr>
          <p:spPr>
            <a:xfrm flipV="1">
              <a:off x="3293282" y="4609704"/>
              <a:ext cx="742403"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3" name="Straight Arrow Connector 122"/>
            <p:cNvCxnSpPr/>
            <p:nvPr/>
          </p:nvCxnSpPr>
          <p:spPr>
            <a:xfrm flipV="1">
              <a:off x="3293282" y="5068094"/>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4" name="Straight Arrow Connector 123"/>
            <p:cNvCxnSpPr/>
            <p:nvPr/>
          </p:nvCxnSpPr>
          <p:spPr>
            <a:xfrm>
              <a:off x="3293282" y="5524500"/>
              <a:ext cx="742403"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5" name="Straight Arrow Connector 124"/>
            <p:cNvCxnSpPr/>
            <p:nvPr/>
          </p:nvCxnSpPr>
          <p:spPr>
            <a:xfrm>
              <a:off x="3293282" y="5524500"/>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6" name="Straight Arrow Connector 125"/>
            <p:cNvCxnSpPr/>
            <p:nvPr/>
          </p:nvCxnSpPr>
          <p:spPr>
            <a:xfrm flipV="1">
              <a:off x="3293282" y="4609704"/>
              <a:ext cx="742403"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7" name="Straight Arrow Connector 126"/>
            <p:cNvCxnSpPr/>
            <p:nvPr/>
          </p:nvCxnSpPr>
          <p:spPr>
            <a:xfrm flipV="1">
              <a:off x="3293282" y="5068094"/>
              <a:ext cx="742403"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8" name="Straight Arrow Connector 127"/>
            <p:cNvCxnSpPr/>
            <p:nvPr/>
          </p:nvCxnSpPr>
          <p:spPr>
            <a:xfrm flipV="1">
              <a:off x="3293282" y="5524500"/>
              <a:ext cx="742403"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29" name="Straight Arrow Connector 128"/>
            <p:cNvCxnSpPr/>
            <p:nvPr/>
          </p:nvCxnSpPr>
          <p:spPr>
            <a:xfrm>
              <a:off x="3293282" y="5980906"/>
              <a:ext cx="742403"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0" name="Straight Arrow Connector 129"/>
            <p:cNvCxnSpPr/>
            <p:nvPr/>
          </p:nvCxnSpPr>
          <p:spPr>
            <a:xfrm flipV="1">
              <a:off x="4263513" y="4609704"/>
              <a:ext cx="744368" cy="45839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1" name="Straight Arrow Connector 130"/>
            <p:cNvCxnSpPr/>
            <p:nvPr/>
          </p:nvCxnSpPr>
          <p:spPr>
            <a:xfrm>
              <a:off x="4263513" y="5068094"/>
              <a:ext cx="744368" cy="0"/>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2" name="Straight Arrow Connector 131"/>
            <p:cNvCxnSpPr/>
            <p:nvPr/>
          </p:nvCxnSpPr>
          <p:spPr>
            <a:xfrm>
              <a:off x="4263513" y="5068094"/>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3" name="Straight Arrow Connector 132"/>
            <p:cNvCxnSpPr/>
            <p:nvPr/>
          </p:nvCxnSpPr>
          <p:spPr>
            <a:xfrm>
              <a:off x="4263513" y="5068094"/>
              <a:ext cx="744368"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4" name="Straight Arrow Connector 133"/>
            <p:cNvCxnSpPr/>
            <p:nvPr/>
          </p:nvCxnSpPr>
          <p:spPr>
            <a:xfrm flipV="1">
              <a:off x="4263513" y="4609704"/>
              <a:ext cx="744368" cy="91479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5" name="Straight Arrow Connector 134"/>
            <p:cNvCxnSpPr/>
            <p:nvPr/>
          </p:nvCxnSpPr>
          <p:spPr>
            <a:xfrm flipV="1">
              <a:off x="4263513" y="5068094"/>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6" name="Straight Arrow Connector 135"/>
            <p:cNvCxnSpPr/>
            <p:nvPr/>
          </p:nvCxnSpPr>
          <p:spPr>
            <a:xfrm>
              <a:off x="4263513" y="5524500"/>
              <a:ext cx="744368"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7" name="Straight Arrow Connector 136"/>
            <p:cNvCxnSpPr/>
            <p:nvPr/>
          </p:nvCxnSpPr>
          <p:spPr>
            <a:xfrm>
              <a:off x="4263513" y="5524500"/>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8" name="Straight Arrow Connector 137"/>
            <p:cNvCxnSpPr/>
            <p:nvPr/>
          </p:nvCxnSpPr>
          <p:spPr>
            <a:xfrm flipV="1">
              <a:off x="4263513" y="4609704"/>
              <a:ext cx="744368" cy="137120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39" name="Straight Arrow Connector 138"/>
            <p:cNvCxnSpPr/>
            <p:nvPr/>
          </p:nvCxnSpPr>
          <p:spPr>
            <a:xfrm flipV="1">
              <a:off x="4263513" y="5068094"/>
              <a:ext cx="744368" cy="912813"/>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40" name="Straight Arrow Connector 139"/>
            <p:cNvCxnSpPr/>
            <p:nvPr/>
          </p:nvCxnSpPr>
          <p:spPr>
            <a:xfrm flipV="1">
              <a:off x="4263513" y="5524500"/>
              <a:ext cx="744368" cy="456406"/>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141" name="Straight Arrow Connector 140"/>
            <p:cNvCxnSpPr/>
            <p:nvPr/>
          </p:nvCxnSpPr>
          <p:spPr>
            <a:xfrm>
              <a:off x="4263513" y="5980906"/>
              <a:ext cx="744368" cy="1985"/>
            </a:xfrm>
            <a:prstGeom prst="straightConnector1">
              <a:avLst/>
            </a:prstGeom>
            <a:ln>
              <a:headEnd type="none" w="med" len="med"/>
              <a:tailEnd type="triangle" w="med" len="med"/>
            </a:ln>
          </p:spPr>
          <p:style>
            <a:lnRef idx="1">
              <a:schemeClr val="accent4"/>
            </a:lnRef>
            <a:fillRef idx="0">
              <a:schemeClr val="accent4"/>
            </a:fillRef>
            <a:effectRef idx="0">
              <a:schemeClr val="accent4"/>
            </a:effectRef>
            <a:fontRef idx="minor">
              <a:schemeClr val="tx1"/>
            </a:fontRef>
          </p:style>
        </p:cxnSp>
        <p:sp>
          <p:nvSpPr>
            <p:cNvPr id="42091" name="TextBox 141"/>
            <p:cNvSpPr txBox="1">
              <a:spLocks noChangeArrowheads="1"/>
            </p:cNvSpPr>
            <p:nvPr/>
          </p:nvSpPr>
          <p:spPr bwMode="auto">
            <a:xfrm>
              <a:off x="76200" y="4191000"/>
              <a:ext cx="886904"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Example:</a:t>
              </a:r>
            </a:p>
          </p:txBody>
        </p:sp>
        <p:sp>
          <p:nvSpPr>
            <p:cNvPr id="42092" name="TextBox 142"/>
            <p:cNvSpPr txBox="1">
              <a:spLocks noChangeArrowheads="1"/>
            </p:cNvSpPr>
            <p:nvPr/>
          </p:nvSpPr>
          <p:spPr bwMode="auto">
            <a:xfrm>
              <a:off x="1035769" y="4191000"/>
              <a:ext cx="446625"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the</a:t>
              </a:r>
            </a:p>
          </p:txBody>
        </p:sp>
        <p:sp>
          <p:nvSpPr>
            <p:cNvPr id="42093" name="TextBox 143"/>
            <p:cNvSpPr txBox="1">
              <a:spLocks noChangeArrowheads="1"/>
            </p:cNvSpPr>
            <p:nvPr/>
          </p:nvSpPr>
          <p:spPr bwMode="auto">
            <a:xfrm>
              <a:off x="3949070" y="4191000"/>
              <a:ext cx="446625"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the</a:t>
              </a:r>
            </a:p>
          </p:txBody>
        </p:sp>
        <p:sp>
          <p:nvSpPr>
            <p:cNvPr id="42094" name="TextBox 144"/>
            <p:cNvSpPr txBox="1">
              <a:spLocks noChangeArrowheads="1"/>
            </p:cNvSpPr>
            <p:nvPr/>
          </p:nvSpPr>
          <p:spPr bwMode="auto">
            <a:xfrm>
              <a:off x="1965912" y="4191000"/>
              <a:ext cx="535872"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man</a:t>
              </a:r>
            </a:p>
          </p:txBody>
        </p:sp>
        <p:sp>
          <p:nvSpPr>
            <p:cNvPr id="42095" name="TextBox 145"/>
            <p:cNvSpPr txBox="1">
              <a:spLocks noChangeArrowheads="1"/>
            </p:cNvSpPr>
            <p:nvPr/>
          </p:nvSpPr>
          <p:spPr bwMode="auto">
            <a:xfrm>
              <a:off x="2947830" y="4191000"/>
              <a:ext cx="510088"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saw</a:t>
              </a:r>
            </a:p>
          </p:txBody>
        </p:sp>
        <p:sp>
          <p:nvSpPr>
            <p:cNvPr id="42096" name="TextBox 146"/>
            <p:cNvSpPr txBox="1">
              <a:spLocks noChangeArrowheads="1"/>
            </p:cNvSpPr>
            <p:nvPr/>
          </p:nvSpPr>
          <p:spPr bwMode="auto">
            <a:xfrm>
              <a:off x="4900610" y="4191000"/>
              <a:ext cx="490256"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000"/>
                <a:t>dog</a:t>
              </a:r>
            </a:p>
          </p:txBody>
        </p:sp>
      </p:grpSp>
      <p:sp>
        <p:nvSpPr>
          <p:cNvPr id="144" name="Right Brace 143"/>
          <p:cNvSpPr/>
          <p:nvPr/>
        </p:nvSpPr>
        <p:spPr>
          <a:xfrm>
            <a:off x="6400800" y="4114800"/>
            <a:ext cx="152400" cy="1066800"/>
          </a:xfrm>
          <a:prstGeom prst="rightBrace">
            <a:avLst/>
          </a:prstGeom>
        </p:spPr>
        <p:style>
          <a:lnRef idx="1">
            <a:schemeClr val="dk1"/>
          </a:lnRef>
          <a:fillRef idx="0">
            <a:schemeClr val="dk1"/>
          </a:fillRef>
          <a:effectRef idx="0">
            <a:schemeClr val="dk1"/>
          </a:effectRef>
          <a:fontRef idx="minor">
            <a:schemeClr val="tx1"/>
          </a:fontRef>
        </p:style>
        <p:txBody>
          <a:bodyPr anchor="ctr"/>
          <a:lstStyle/>
          <a:p>
            <a:pPr algn="ctr">
              <a:defRPr/>
            </a:pPr>
            <a:endParaRPr lang="en-US"/>
          </a:p>
        </p:txBody>
      </p:sp>
      <p:sp>
        <p:nvSpPr>
          <p:cNvPr id="142" name="Rectangle 141"/>
          <p:cNvSpPr/>
          <p:nvPr/>
        </p:nvSpPr>
        <p:spPr>
          <a:xfrm>
            <a:off x="1295400" y="5226050"/>
            <a:ext cx="6553200" cy="76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2001" name="Slide Number Placeholder 147"/>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AA36B10D-E96F-493D-BCFF-62960FEADBEA}" type="slidenum">
              <a:rPr lang="en-US" altLang="zh-TW" smtClean="0">
                <a:cs typeface="Arial Unicode MS" pitchFamily="34" charset="-128"/>
              </a:rPr>
              <a:pPr eaLnBrk="1" hangingPunct="1"/>
              <a:t>24</a:t>
            </a:fld>
            <a:endParaRPr lang="en-US" altLang="zh-TW" smtClean="0">
              <a:cs typeface="Arial Unicode MS" pitchFamily="34" charset="-128"/>
            </a:endParaRPr>
          </a:p>
        </p:txBody>
      </p:sp>
      <p:pic>
        <p:nvPicPr>
          <p:cNvPr id="143" name="Picture 142" descr="TP_tmp.png"/>
          <p:cNvPicPr>
            <a:picLocks noChangeAspect="1"/>
          </p:cNvPicPr>
          <p:nvPr>
            <p:custDataLst>
              <p:tags r:id="rId2"/>
            </p:custDataLst>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1392876" y="4121150"/>
            <a:ext cx="4764400" cy="1023755"/>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145" name="Picture 144" descr="TP_tmp.png"/>
          <p:cNvPicPr>
            <a:picLocks noChangeAspect="1"/>
          </p:cNvPicPr>
          <p:nvPr>
            <p:custDataLst>
              <p:tags r:id="rId3"/>
            </p:custDataLst>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3083477" y="3581400"/>
            <a:ext cx="1313346" cy="470452"/>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148" name="Picture 147" descr="TP_tmp.png"/>
          <p:cNvPicPr>
            <a:picLocks noChangeAspect="1"/>
          </p:cNvPicPr>
          <p:nvPr>
            <p:custDataLst>
              <p:tags r:id="rId4"/>
            </p:custDataLst>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284624" y="2743200"/>
            <a:ext cx="5552153" cy="938673"/>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149" name="Picture 148" descr="TP_tmp.png"/>
          <p:cNvPicPr>
            <a:picLocks noChangeAspect="1"/>
          </p:cNvPicPr>
          <p:nvPr>
            <p:custDataLst>
              <p:tags r:id="rId5"/>
            </p:custDataLst>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6185457" y="2928938"/>
            <a:ext cx="2792888" cy="468484"/>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sp>
        <p:nvSpPr>
          <p:cNvPr id="146" name="TextBox 60"/>
          <p:cNvSpPr txBox="1">
            <a:spLocks noChangeArrowheads="1"/>
          </p:cNvSpPr>
          <p:nvPr/>
        </p:nvSpPr>
        <p:spPr bwMode="auto">
          <a:xfrm>
            <a:off x="6629401" y="4267200"/>
            <a:ext cx="2514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i="1" dirty="0">
                <a:solidFill>
                  <a:srgbClr val="FF0000"/>
                </a:solidFill>
              </a:rPr>
              <a:t>E</a:t>
            </a:r>
            <a:r>
              <a:rPr lang="en-US" i="1" dirty="0" smtClean="0">
                <a:solidFill>
                  <a:srgbClr val="FF0000"/>
                </a:solidFill>
              </a:rPr>
              <a:t>dges that are chosen must form a path</a:t>
            </a:r>
            <a:endParaRPr lang="en-US" i="1" dirty="0">
              <a:solidFill>
                <a:srgbClr val="FF0000"/>
              </a:solidFill>
            </a:endParaRPr>
          </a:p>
        </p:txBody>
      </p:sp>
      <p:pic>
        <p:nvPicPr>
          <p:cNvPr id="150" name="Picture 149" descr="TP_tmp.png"/>
          <p:cNvPicPr>
            <a:picLocks noChangeAspect="1"/>
          </p:cNvPicPr>
          <p:nvPr>
            <p:custDataLst>
              <p:tags r:id="rId6"/>
            </p:custDataLst>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237524" y="1524000"/>
            <a:ext cx="4334476" cy="591065"/>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spTree>
    <p:extLst>
      <p:ext uri="{BB962C8B-B14F-4D97-AF65-F5344CB8AC3E}">
        <p14:creationId xmlns:p14="http://schemas.microsoft.com/office/powerpoint/2010/main" val="1465917129"/>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animBg="1"/>
      <p:bldP spid="5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rgbClr val="FF0000"/>
                </a:solidFill>
              </a:rPr>
              <a:t>Constraints</a:t>
            </a:r>
            <a:endParaRPr lang="en-US" dirty="0">
              <a:solidFill>
                <a:srgbClr val="FF0000"/>
              </a:solidFill>
            </a:endParaRPr>
          </a:p>
        </p:txBody>
      </p:sp>
      <p:sp>
        <p:nvSpPr>
          <p:cNvPr id="6" name="Content Placeholder 5"/>
          <p:cNvSpPr>
            <a:spLocks noGrp="1"/>
          </p:cNvSpPr>
          <p:nvPr>
            <p:ph idx="1"/>
          </p:nvPr>
        </p:nvSpPr>
        <p:spPr/>
        <p:txBody>
          <a:bodyPr/>
          <a:lstStyle/>
          <a:p>
            <a:r>
              <a:rPr lang="en-US" dirty="0" smtClean="0"/>
              <a:t>We have seen three different constraints in this example</a:t>
            </a:r>
            <a:endParaRPr lang="en-US" dirty="0"/>
          </a:p>
          <a:p>
            <a:pPr marL="857250" lvl="1" indent="-457200">
              <a:buFont typeface="+mj-lt"/>
              <a:buAutoNum type="arabicPeriod"/>
            </a:pPr>
            <a:r>
              <a:rPr lang="en-US" dirty="0" smtClean="0"/>
              <a:t>Unique label for each word</a:t>
            </a:r>
          </a:p>
          <a:p>
            <a:pPr marL="857250" lvl="1" indent="-457200">
              <a:buFont typeface="+mj-lt"/>
              <a:buAutoNum type="arabicPeriod"/>
            </a:pPr>
            <a:r>
              <a:rPr lang="en-US" dirty="0" smtClean="0"/>
              <a:t>Chosen edges must form a path</a:t>
            </a:r>
          </a:p>
          <a:p>
            <a:pPr marL="857250" lvl="1" indent="-457200">
              <a:buFont typeface="+mj-lt"/>
              <a:buAutoNum type="arabicPeriod"/>
            </a:pPr>
            <a:r>
              <a:rPr lang="en-US" dirty="0" smtClean="0"/>
              <a:t>There must be a verb</a:t>
            </a:r>
            <a:endParaRPr lang="en-US" dirty="0"/>
          </a:p>
          <a:p>
            <a:r>
              <a:rPr lang="en-US" dirty="0" smtClean="0"/>
              <a:t>All three can be expressed as  linear inequalities</a:t>
            </a:r>
          </a:p>
          <a:p>
            <a:endParaRPr lang="en-US" dirty="0" smtClean="0"/>
          </a:p>
          <a:p>
            <a:r>
              <a:rPr lang="en-US" dirty="0" smtClean="0"/>
              <a:t>In terms of modeling, there is a difference</a:t>
            </a:r>
          </a:p>
          <a:p>
            <a:pPr lvl="1"/>
            <a:r>
              <a:rPr lang="en-US" dirty="0"/>
              <a:t>T</a:t>
            </a:r>
            <a:r>
              <a:rPr lang="en-US" dirty="0" smtClean="0"/>
              <a:t>he first two define the output structure (in this case, a sequence)</a:t>
            </a:r>
            <a:endParaRPr lang="en-US" dirty="0"/>
          </a:p>
          <a:p>
            <a:pPr lvl="1"/>
            <a:r>
              <a:rPr lang="en-US" dirty="0" smtClean="0"/>
              <a:t>The third one adds knowledge to the problem</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r>
              <a:rPr lang="en-US" altLang="zh-TW" smtClean="0"/>
              <a:t>2:</a:t>
            </a:r>
            <a:fld id="{2A28D7CB-3118-4503-A740-78D32FC12CB6}" type="slidenum">
              <a:rPr lang="en-US" altLang="zh-TW" smtClean="0"/>
              <a:pPr>
                <a:defRPr/>
              </a:pPr>
              <a:t>25</a:t>
            </a:fld>
            <a:endParaRPr lang="en-US" altLang="zh-TW"/>
          </a:p>
        </p:txBody>
      </p:sp>
      <p:sp>
        <p:nvSpPr>
          <p:cNvPr id="2" name="Rectangular Callout 1"/>
          <p:cNvSpPr/>
          <p:nvPr/>
        </p:nvSpPr>
        <p:spPr>
          <a:xfrm>
            <a:off x="7010400" y="3048000"/>
            <a:ext cx="1981200" cy="685800"/>
          </a:xfrm>
          <a:prstGeom prst="wedgeRectCallout">
            <a:avLst>
              <a:gd name="adj1" fmla="val -107216"/>
              <a:gd name="adj2" fmla="val 108555"/>
            </a:avLst>
          </a:prstGeom>
          <a:solidFill>
            <a:srgbClr val="FFFFCC"/>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Calibri" pitchFamily="34" charset="0"/>
                <a:cs typeface="Calibri" pitchFamily="34" charset="0"/>
              </a:rPr>
              <a:t>A conventional model</a:t>
            </a:r>
            <a:endParaRPr lang="en-US" dirty="0">
              <a:solidFill>
                <a:schemeClr val="tx1"/>
              </a:solidFill>
              <a:latin typeface="Calibri" pitchFamily="34" charset="0"/>
              <a:cs typeface="Calibri" pitchFamily="34" charset="0"/>
            </a:endParaRPr>
          </a:p>
        </p:txBody>
      </p:sp>
      <p:sp>
        <p:nvSpPr>
          <p:cNvPr id="7" name="Rectangular Callout 6"/>
          <p:cNvSpPr/>
          <p:nvPr/>
        </p:nvSpPr>
        <p:spPr>
          <a:xfrm>
            <a:off x="5638800" y="5029200"/>
            <a:ext cx="3352800" cy="838200"/>
          </a:xfrm>
          <a:prstGeom prst="wedgeRectCallout">
            <a:avLst>
              <a:gd name="adj1" fmla="val -131007"/>
              <a:gd name="adj2" fmla="val -82308"/>
            </a:avLst>
          </a:prstGeom>
          <a:solidFill>
            <a:srgbClr val="FFFFCC"/>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Calibri" pitchFamily="34" charset="0"/>
                <a:cs typeface="Calibri" pitchFamily="34" charset="0"/>
              </a:rPr>
              <a:t>In CCMs, knowledge is an integral part of the modeling</a:t>
            </a:r>
            <a:endParaRPr lang="en-US" dirty="0">
              <a:solidFill>
                <a:schemeClr val="tx1"/>
              </a:solidFill>
              <a:latin typeface="Calibri" pitchFamily="34" charset="0"/>
              <a:cs typeface="Calibri" pitchFamily="34" charset="0"/>
            </a:endParaRPr>
          </a:p>
        </p:txBody>
      </p:sp>
    </p:spTree>
    <p:extLst>
      <p:ext uri="{BB962C8B-B14F-4D97-AF65-F5344CB8AC3E}">
        <p14:creationId xmlns:p14="http://schemas.microsoft.com/office/powerpoint/2010/main" val="397146214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idx="4294967295"/>
          </p:nvPr>
        </p:nvSpPr>
        <p:spPr/>
        <p:txBody>
          <a:bodyPr/>
          <a:lstStyle/>
          <a:p>
            <a:r>
              <a:rPr lang="en-US" dirty="0" smtClean="0">
                <a:solidFill>
                  <a:srgbClr val="FF0000"/>
                </a:solidFill>
              </a:rPr>
              <a:t>CCM Examples</a:t>
            </a:r>
          </a:p>
        </p:txBody>
      </p:sp>
      <p:sp>
        <p:nvSpPr>
          <p:cNvPr id="49155" name="Content Placeholder 2"/>
          <p:cNvSpPr>
            <a:spLocks noGrp="1"/>
          </p:cNvSpPr>
          <p:nvPr>
            <p:ph idx="4294967295"/>
          </p:nvPr>
        </p:nvSpPr>
        <p:spPr/>
        <p:txBody>
          <a:bodyPr/>
          <a:lstStyle/>
          <a:p>
            <a:r>
              <a:rPr lang="en-US" dirty="0" smtClean="0"/>
              <a:t>Many works in NLP make use of constrained conditional models, implicitly or explicitly.</a:t>
            </a:r>
          </a:p>
          <a:p>
            <a:r>
              <a:rPr lang="en-US" dirty="0" smtClean="0"/>
              <a:t>Next we describe three examples in detail. </a:t>
            </a:r>
          </a:p>
          <a:p>
            <a:pPr>
              <a:buFont typeface="Wingdings" pitchFamily="2" charset="2"/>
              <a:buNone/>
            </a:pPr>
            <a:endParaRPr lang="en-US" dirty="0" smtClean="0"/>
          </a:p>
          <a:p>
            <a:r>
              <a:rPr lang="en-US" dirty="0" smtClean="0">
                <a:solidFill>
                  <a:srgbClr val="FF0000"/>
                </a:solidFill>
              </a:rPr>
              <a:t>Example 1: </a:t>
            </a:r>
            <a:r>
              <a:rPr lang="en-US" dirty="0" smtClean="0"/>
              <a:t>Semantic Role Labeling</a:t>
            </a:r>
          </a:p>
          <a:p>
            <a:pPr lvl="1"/>
            <a:r>
              <a:rPr lang="en-US" dirty="0" smtClean="0"/>
              <a:t>The use of inference with constraints to improve semantic parsing</a:t>
            </a:r>
          </a:p>
          <a:p>
            <a:r>
              <a:rPr lang="en-US" dirty="0">
                <a:solidFill>
                  <a:srgbClr val="FF0000"/>
                </a:solidFill>
              </a:rPr>
              <a:t>Example </a:t>
            </a:r>
            <a:r>
              <a:rPr lang="en-US" dirty="0" smtClean="0">
                <a:solidFill>
                  <a:srgbClr val="FF0000"/>
                </a:solidFill>
              </a:rPr>
              <a:t>2: </a:t>
            </a:r>
            <a:r>
              <a:rPr lang="en-US" dirty="0"/>
              <a:t>Sequence Tagging</a:t>
            </a:r>
          </a:p>
          <a:p>
            <a:pPr lvl="1"/>
            <a:r>
              <a:rPr lang="en-US" dirty="0"/>
              <a:t>Adding long range constraints to a simple </a:t>
            </a:r>
            <a:r>
              <a:rPr lang="en-US" dirty="0" smtClean="0"/>
              <a:t>model</a:t>
            </a:r>
          </a:p>
          <a:p>
            <a:r>
              <a:rPr lang="en-US" dirty="0" smtClean="0">
                <a:solidFill>
                  <a:srgbClr val="FF0000"/>
                </a:solidFill>
              </a:rPr>
              <a:t>Example 3:</a:t>
            </a:r>
            <a:r>
              <a:rPr lang="en-US" dirty="0" smtClean="0"/>
              <a:t> Sentence Compression</a:t>
            </a:r>
          </a:p>
          <a:p>
            <a:pPr lvl="1"/>
            <a:r>
              <a:rPr lang="en-US" dirty="0" smtClean="0"/>
              <a:t>Simple language model with constraints outperforms complex models</a:t>
            </a:r>
          </a:p>
        </p:txBody>
      </p:sp>
      <p:sp>
        <p:nvSpPr>
          <p:cNvPr id="49156" name="AutoShape 4"/>
          <p:cNvSpPr>
            <a:spLocks noChangeArrowheads="1"/>
          </p:cNvSpPr>
          <p:nvPr/>
        </p:nvSpPr>
        <p:spPr bwMode="auto">
          <a:xfrm>
            <a:off x="152400" y="4572000"/>
            <a:ext cx="609600" cy="381000"/>
          </a:xfrm>
          <a:prstGeom prst="rightArrow">
            <a:avLst>
              <a:gd name="adj1" fmla="val 50000"/>
              <a:gd name="adj2" fmla="val 40000"/>
            </a:avLst>
          </a:prstGeom>
          <a:solidFill>
            <a:srgbClr val="FF0000"/>
          </a:solidFill>
          <a:ln w="9525">
            <a:solidFill>
              <a:schemeClr val="tx1"/>
            </a:solidFill>
            <a:miter lim="800000"/>
            <a:headEnd/>
            <a:tailEnd/>
          </a:ln>
        </p:spPr>
        <p:txBody>
          <a:bodyPr wrap="none" anchor="ctr"/>
          <a:lstStyle/>
          <a:p>
            <a:endParaRPr lang="en-US"/>
          </a:p>
        </p:txBody>
      </p:sp>
      <p:sp>
        <p:nvSpPr>
          <p:cNvPr id="49157" name="Slide Number Placeholder 8"/>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2E91A61D-D39A-4876-ADC2-DECA8C7A750C}" type="slidenum">
              <a:rPr lang="en-US" altLang="zh-TW" smtClean="0">
                <a:cs typeface="Arial Unicode MS" pitchFamily="34" charset="-128"/>
              </a:rPr>
              <a:pPr eaLnBrk="1" hangingPunct="1"/>
              <a:t>26</a:t>
            </a:fld>
            <a:endParaRPr lang="en-US" altLang="zh-TW" smtClean="0">
              <a:cs typeface="Arial Unicode MS" pitchFamily="34" charset="-128"/>
            </a:endParaRPr>
          </a:p>
        </p:txBody>
      </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152400" y="609600"/>
            <a:ext cx="8229600" cy="457200"/>
          </a:xfrm>
        </p:spPr>
        <p:txBody>
          <a:bodyPr/>
          <a:lstStyle/>
          <a:p>
            <a:pPr eaLnBrk="1" hangingPunct="1"/>
            <a:r>
              <a:rPr lang="en-US" dirty="0" smtClean="0">
                <a:solidFill>
                  <a:srgbClr val="FF0000"/>
                </a:solidFill>
              </a:rPr>
              <a:t>Example 3: Sentence Compression (Clarke &amp; </a:t>
            </a:r>
            <a:r>
              <a:rPr lang="en-US" dirty="0" err="1" smtClean="0">
                <a:solidFill>
                  <a:srgbClr val="FF0000"/>
                </a:solidFill>
              </a:rPr>
              <a:t>Lapata</a:t>
            </a:r>
            <a:r>
              <a:rPr lang="en-US" dirty="0" smtClean="0">
                <a:solidFill>
                  <a:srgbClr val="FF0000"/>
                </a:solidFill>
              </a:rPr>
              <a:t>)</a:t>
            </a:r>
          </a:p>
        </p:txBody>
      </p:sp>
      <p:pic>
        <p:nvPicPr>
          <p:cNvPr id="5017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663" y="1933575"/>
            <a:ext cx="8448675" cy="2990850"/>
          </a:xfrm>
          <a:prstGeom prst="rect">
            <a:avLst/>
          </a:prstGeom>
          <a:solidFill>
            <a:srgbClr val="FF6600"/>
          </a:solidFill>
          <a:ln w="9525">
            <a:noFill/>
            <a:miter lim="800000"/>
            <a:headEnd/>
            <a:tailEnd/>
          </a:ln>
          <a:extLst/>
        </p:spPr>
      </p:pic>
      <p:sp>
        <p:nvSpPr>
          <p:cNvPr id="50180" name="Slide Number Placeholder 7"/>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325ADD67-BC47-412D-B7D4-919F7B7E33C9}" type="slidenum">
              <a:rPr lang="en-US" altLang="zh-TW" smtClean="0">
                <a:cs typeface="Arial Unicode MS" pitchFamily="34" charset="-128"/>
              </a:rPr>
              <a:pPr eaLnBrk="1" hangingPunct="1"/>
              <a:t>27</a:t>
            </a:fld>
            <a:endParaRPr lang="en-US" altLang="zh-TW" smtClean="0">
              <a:cs typeface="Arial Unicode MS" pitchFamily="34" charset="-128"/>
            </a:endParaRPr>
          </a:p>
        </p:txBody>
      </p:sp>
    </p:spTree>
    <p:extLst>
      <p:ext uri="{BB962C8B-B14F-4D97-AF65-F5344CB8AC3E}">
        <p14:creationId xmlns:p14="http://schemas.microsoft.com/office/powerpoint/2010/main" val="619236983"/>
      </p:ext>
    </p:extLst>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n-US" smtClean="0">
                <a:solidFill>
                  <a:srgbClr val="FF0000"/>
                </a:solidFill>
              </a:rPr>
              <a:t>Example</a:t>
            </a:r>
          </a:p>
        </p:txBody>
      </p:sp>
      <p:pic>
        <p:nvPicPr>
          <p:cNvPr id="205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138" y="1109663"/>
            <a:ext cx="8467725" cy="463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ded Corner 5"/>
          <p:cNvSpPr/>
          <p:nvPr/>
        </p:nvSpPr>
        <p:spPr>
          <a:xfrm>
            <a:off x="381000" y="2819400"/>
            <a:ext cx="8458200" cy="342900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a:solidFill>
                  <a:schemeClr val="tx1"/>
                </a:solidFill>
                <a:latin typeface="Calibri" pitchFamily="34" charset="0"/>
                <a:cs typeface="Calibri" pitchFamily="34" charset="0"/>
              </a:rPr>
              <a:t>Example:</a:t>
            </a:r>
          </a:p>
          <a:p>
            <a:pPr>
              <a:defRPr/>
            </a:pPr>
            <a:endParaRPr lang="en-US" sz="2400">
              <a:solidFill>
                <a:schemeClr val="tx1"/>
              </a:solidFill>
              <a:latin typeface="Calibri" pitchFamily="34" charset="0"/>
              <a:cs typeface="Calibri" pitchFamily="34" charset="0"/>
            </a:endParaRPr>
          </a:p>
          <a:p>
            <a:pPr>
              <a:defRPr/>
            </a:pPr>
            <a:endParaRPr lang="en-US" sz="2400">
              <a:solidFill>
                <a:schemeClr val="tx1"/>
              </a:solidFill>
              <a:latin typeface="Calibri" pitchFamily="34" charset="0"/>
              <a:cs typeface="Calibri" pitchFamily="34" charset="0"/>
            </a:endParaRPr>
          </a:p>
          <a:p>
            <a:pPr>
              <a:defRPr/>
            </a:pPr>
            <a:endParaRPr lang="en-US" sz="2400">
              <a:solidFill>
                <a:schemeClr val="tx1"/>
              </a:solidFill>
              <a:latin typeface="Calibri" pitchFamily="34" charset="0"/>
              <a:cs typeface="Calibri" pitchFamily="34" charset="0"/>
            </a:endParaRPr>
          </a:p>
          <a:p>
            <a:pPr>
              <a:defRPr/>
            </a:pPr>
            <a:endParaRPr lang="en-US" sz="2400">
              <a:solidFill>
                <a:schemeClr val="tx1"/>
              </a:solidFill>
              <a:latin typeface="Calibri" pitchFamily="34" charset="0"/>
              <a:cs typeface="Calibri" pitchFamily="34" charset="0"/>
            </a:endParaRPr>
          </a:p>
          <a:p>
            <a:pPr>
              <a:defRPr/>
            </a:pPr>
            <a:endParaRPr lang="en-US" sz="2400" b="1">
              <a:solidFill>
                <a:schemeClr val="tx1"/>
              </a:solidFill>
              <a:latin typeface="Calibri" pitchFamily="34" charset="0"/>
              <a:cs typeface="Calibri" pitchFamily="34" charset="0"/>
            </a:endParaRPr>
          </a:p>
          <a:p>
            <a:pPr>
              <a:defRPr/>
            </a:pPr>
            <a:endParaRPr lang="en-US" sz="2400">
              <a:solidFill>
                <a:srgbClr val="002060"/>
              </a:solidFill>
              <a:latin typeface="Calibri" pitchFamily="34" charset="0"/>
              <a:cs typeface="Calibri" pitchFamily="34" charset="0"/>
            </a:endParaRPr>
          </a:p>
        </p:txBody>
      </p:sp>
      <p:graphicFrame>
        <p:nvGraphicFramePr>
          <p:cNvPr id="7" name="Table 6"/>
          <p:cNvGraphicFramePr>
            <a:graphicFrameLocks noGrp="1"/>
          </p:cNvGraphicFramePr>
          <p:nvPr/>
        </p:nvGraphicFramePr>
        <p:xfrm>
          <a:off x="1447800" y="3581400"/>
          <a:ext cx="6781800" cy="1114425"/>
        </p:xfrm>
        <a:graphic>
          <a:graphicData uri="http://schemas.openxmlformats.org/drawingml/2006/table">
            <a:tbl>
              <a:tblPr/>
              <a:tblGrid>
                <a:gridCol w="754063"/>
                <a:gridCol w="752475"/>
                <a:gridCol w="627062"/>
                <a:gridCol w="881063"/>
                <a:gridCol w="752475"/>
                <a:gridCol w="754062"/>
                <a:gridCol w="431800"/>
                <a:gridCol w="914400"/>
                <a:gridCol w="9144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Tempus Sans ITC" pitchFamily="82" charset="0"/>
                          <a:cs typeface="Arial" pitchFamily="34"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Tempus Sans ITC" pitchFamily="82" charset="0"/>
                          <a:cs typeface="Arial" pitchFamily="34"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Tempus Sans ITC" pitchFamily="82" charset="0"/>
                          <a:cs typeface="Arial" pitchFamily="34"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Tempus Sans ITC" pitchFamily="82" charset="0"/>
                          <a:cs typeface="Arial" pitchFamily="34"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Tempus Sans ITC" pitchFamily="82" charset="0"/>
                          <a:cs typeface="Arial" pitchFamily="34" charset="0"/>
                        </a:rPr>
                        <a:t>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Tempus Sans ITC" pitchFamily="82" charset="0"/>
                          <a:cs typeface="Arial" pitchFamily="34"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Tempus Sans ITC" pitchFamily="82" charset="0"/>
                          <a:cs typeface="Arial" pitchFamily="34"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Tempus Sans ITC" pitchFamily="82" charset="0"/>
                          <a:cs typeface="Arial" pitchFamily="34"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Tempus Sans ITC" pitchFamily="82" charset="0"/>
                          <a:cs typeface="Arial" pitchFamily="34" charset="0"/>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empus Sans ITC" pitchFamily="82" charset="0"/>
                          <a:cs typeface="Arial" pitchFamily="34" charset="0"/>
                        </a:rPr>
                        <a:t>Big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empus Sans ITC" pitchFamily="82" charset="0"/>
                          <a:cs typeface="Arial" pitchFamily="34" charset="0"/>
                        </a:rPr>
                        <a:t>fish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empus Sans ITC" pitchFamily="82" charset="0"/>
                          <a:cs typeface="Arial" pitchFamily="34" charset="0"/>
                        </a:rPr>
                        <a:t>eat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empus Sans ITC" pitchFamily="82" charset="0"/>
                          <a:cs typeface="Arial" pitchFamily="34" charset="0"/>
                        </a:rPr>
                        <a:t>small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empus Sans ITC" pitchFamily="82" charset="0"/>
                          <a:cs typeface="Arial" pitchFamily="34" charset="0"/>
                        </a:rPr>
                        <a:t>fish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empus Sans ITC" pitchFamily="82" charset="0"/>
                          <a:cs typeface="Arial" pitchFamily="34" charset="0"/>
                        </a:rPr>
                        <a:t>in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empus Sans ITC" pitchFamily="82" charset="0"/>
                          <a:cs typeface="Arial" pitchFamily="34" charset="0"/>
                        </a:rPr>
                        <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empus Sans ITC" pitchFamily="82" charset="0"/>
                          <a:cs typeface="Arial" pitchFamily="34" charset="0"/>
                        </a:rPr>
                        <a:t>small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empus Sans ITC" pitchFamily="82" charset="0"/>
                          <a:cs typeface="Arial" pitchFamily="34" charset="0"/>
                        </a:rPr>
                        <a:t>pond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empus Sans ITC" pitchFamily="82" charset="0"/>
                          <a:cs typeface="Arial" pitchFamily="34" charset="0"/>
                        </a:rPr>
                        <a:t>Big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empus Sans ITC" pitchFamily="82" charset="0"/>
                          <a:cs typeface="Arial" pitchFamily="34" charset="0"/>
                        </a:rPr>
                        <a:t>fish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Tempus Sans ITC" pitchFamily="82" charset="0"/>
                        <a:cs typeface="Arial"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Tempus Sans ITC" pitchFamily="82" charset="0"/>
                        <a:cs typeface="Arial"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Tempus Sans ITC" pitchFamily="82" charset="0"/>
                        <a:cs typeface="Arial"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empus Sans ITC" pitchFamily="82" charset="0"/>
                          <a:cs typeface="Arial" pitchFamily="34" charset="0"/>
                        </a:rPr>
                        <a:t>in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empus Sans ITC" pitchFamily="82" charset="0"/>
                          <a:cs typeface="Arial" pitchFamily="34" charset="0"/>
                        </a:rPr>
                        <a:t>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Tempus Sans ITC" pitchFamily="82" charset="0"/>
                        <a:cs typeface="Arial"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empus Sans ITC" pitchFamily="82" charset="0"/>
                          <a:cs typeface="Arial" pitchFamily="34" charset="0"/>
                        </a:rPr>
                        <a:t>pond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r>
            </a:tbl>
          </a:graphicData>
        </a:graphic>
      </p:graphicFrame>
      <p:graphicFrame>
        <p:nvGraphicFramePr>
          <p:cNvPr id="1026" name="Object 2"/>
          <p:cNvGraphicFramePr>
            <a:graphicFrameLocks noChangeAspect="1"/>
          </p:cNvGraphicFramePr>
          <p:nvPr/>
        </p:nvGraphicFramePr>
        <p:xfrm>
          <a:off x="2667000" y="4922838"/>
          <a:ext cx="3657600" cy="1096962"/>
        </p:xfrm>
        <a:graphic>
          <a:graphicData uri="http://schemas.openxmlformats.org/presentationml/2006/ole">
            <mc:AlternateContent xmlns:mc="http://schemas.openxmlformats.org/markup-compatibility/2006">
              <mc:Choice xmlns:v="urn:schemas-microsoft-com:vml" Requires="v">
                <p:oleObj spid="_x0000_s1549" name="משוואה" r:id="rId5" imgW="1523880" imgH="457200" progId="Equation.3">
                  <p:embed/>
                </p:oleObj>
              </mc:Choice>
              <mc:Fallback>
                <p:oleObj name="משוואה" r:id="rId5" imgW="1523880" imgH="457200" progId="Equation.3">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7000" y="4922838"/>
                        <a:ext cx="3657600" cy="1096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72" name="Slide Number Placeholder 10"/>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107DD1F0-94B2-4398-8EA4-6D339847EC47}" type="slidenum">
              <a:rPr lang="en-US" altLang="zh-TW" smtClean="0">
                <a:cs typeface="Arial Unicode MS" pitchFamily="34" charset="-128"/>
              </a:rPr>
              <a:pPr eaLnBrk="1" hangingPunct="1"/>
              <a:t>28</a:t>
            </a:fld>
            <a:endParaRPr lang="en-US" altLang="zh-TW" smtClean="0">
              <a:cs typeface="Arial Unicode MS" pitchFamily="34" charset="-128"/>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smtClean="0">
                <a:solidFill>
                  <a:srgbClr val="FF0000"/>
                </a:solidFill>
              </a:rPr>
              <a:t>Language model-based compression</a:t>
            </a:r>
          </a:p>
        </p:txBody>
      </p:sp>
      <p:pic>
        <p:nvPicPr>
          <p:cNvPr id="5120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138" y="1109663"/>
            <a:ext cx="8467725" cy="463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4" name="Slide Number Placeholder 7"/>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B447E121-151E-42AC-B613-236B3903D5D0}" type="slidenum">
              <a:rPr lang="en-US" altLang="zh-TW" smtClean="0">
                <a:cs typeface="Arial Unicode MS" pitchFamily="34" charset="-128"/>
              </a:rPr>
              <a:pPr eaLnBrk="1" hangingPunct="1"/>
              <a:t>29</a:t>
            </a:fld>
            <a:endParaRPr lang="en-US" altLang="zh-TW" smtClean="0">
              <a:cs typeface="Arial Unicode MS" pitchFamily="34" charset="-128"/>
            </a:endParaRP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is a Constrained Conditional Model?</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837542251"/>
              </p:ext>
            </p:extLst>
          </p:nvPr>
        </p:nvGraphicFramePr>
        <p:xfrm>
          <a:off x="457200" y="2057400"/>
          <a:ext cx="8229600" cy="3901440"/>
        </p:xfrm>
        <a:graphic>
          <a:graphicData uri="http://schemas.openxmlformats.org/drawingml/2006/table">
            <a:tbl>
              <a:tblPr firstCol="1" bandRow="1">
                <a:tableStyleId>{3B4B98B0-60AC-42C2-AFA5-B58CD77FA1E5}</a:tableStyleId>
              </a:tblPr>
              <a:tblGrid>
                <a:gridCol w="4114800"/>
                <a:gridCol w="4114800"/>
              </a:tblGrid>
              <a:tr h="965200">
                <a:tc>
                  <a:txBody>
                    <a:bodyPr/>
                    <a:lstStyle/>
                    <a:p>
                      <a:pPr algn="l"/>
                      <a:r>
                        <a:rPr lang="en-US" sz="2000" dirty="0" smtClean="0"/>
                        <a:t>Modeling NLP problem</a:t>
                      </a:r>
                    </a:p>
                    <a:p>
                      <a:pPr marL="285750" indent="-285750" algn="l">
                        <a:buFont typeface="Arial"/>
                        <a:buChar char="•"/>
                      </a:pPr>
                      <a:r>
                        <a:rPr lang="en-US" sz="2000" b="0" baseline="0" dirty="0" smtClean="0"/>
                        <a:t>Variables, Features and constraints</a:t>
                      </a:r>
                      <a:endParaRPr lang="en-US" sz="20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alpha val="20000"/>
                      </a:srgbClr>
                    </a:solidFill>
                  </a:tcPr>
                </a:tc>
                <a:tc>
                  <a:txBody>
                    <a:bodyPr/>
                    <a:lstStyle/>
                    <a:p>
                      <a:r>
                        <a:rPr lang="en-US" sz="2000" b="1" dirty="0" smtClean="0"/>
                        <a:t>Objective</a:t>
                      </a:r>
                      <a:r>
                        <a:rPr lang="en-US" sz="2000" b="1" baseline="0" dirty="0" smtClean="0"/>
                        <a:t> function</a:t>
                      </a:r>
                      <a:endParaRPr lang="en-US" sz="2000" b="1" dirty="0" smtClean="0"/>
                    </a:p>
                    <a:p>
                      <a:pPr marL="285750" indent="-285750">
                        <a:buFont typeface="Arial"/>
                        <a:buChar char="•"/>
                      </a:pPr>
                      <a:r>
                        <a:rPr lang="en-US" sz="2000" dirty="0" smtClean="0"/>
                        <a:t>Constrained Conditional Model</a:t>
                      </a:r>
                    </a:p>
                  </a:txBody>
                  <a:tcPr anchor="ctr">
                    <a:lnL w="12700" cap="flat" cmpd="sng" algn="ctr">
                      <a:solidFill>
                        <a:schemeClr val="tx1"/>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99">
                        <a:alpha val="20000"/>
                      </a:srgbClr>
                    </a:solidFill>
                  </a:tcPr>
                </a:tc>
              </a:tr>
              <a:tr h="965200">
                <a:tc>
                  <a:txBody>
                    <a:bodyPr/>
                    <a:lstStyle/>
                    <a:p>
                      <a:pPr algn="l"/>
                      <a:r>
                        <a:rPr lang="en-US" sz="2000" dirty="0" smtClean="0"/>
                        <a:t>Constrained optimization</a:t>
                      </a:r>
                      <a:r>
                        <a:rPr lang="en-US" sz="2000" baseline="0" dirty="0" smtClean="0"/>
                        <a:t> language</a:t>
                      </a:r>
                    </a:p>
                    <a:p>
                      <a:pPr marL="285750" indent="-285750" algn="l">
                        <a:buFont typeface="Arial"/>
                        <a:buChar char="•"/>
                      </a:pPr>
                      <a:r>
                        <a:rPr lang="en-US" sz="2000" b="0" baseline="0" dirty="0" smtClean="0"/>
                        <a:t>How to represent inference?</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indent="0">
                        <a:buFont typeface="Arial"/>
                        <a:buNone/>
                      </a:pPr>
                      <a:r>
                        <a:rPr lang="en-US" sz="2000" dirty="0" smtClean="0"/>
                        <a:t>Integer linear program</a:t>
                      </a:r>
                      <a:endParaRPr lang="en-US" sz="20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965200">
                <a:tc>
                  <a:txBody>
                    <a:bodyPr/>
                    <a:lstStyle/>
                    <a:p>
                      <a:pPr algn="l"/>
                      <a:r>
                        <a:rPr lang="en-US" sz="2000" dirty="0" smtClean="0"/>
                        <a:t>Inference</a:t>
                      </a:r>
                    </a:p>
                    <a:p>
                      <a:pPr marL="285750" indent="-285750" algn="l">
                        <a:buFont typeface="Arial"/>
                        <a:buChar char="•"/>
                      </a:pPr>
                      <a:r>
                        <a:rPr lang="en-US" sz="2000" b="0" dirty="0" smtClean="0"/>
                        <a:t>How to solve it?</a:t>
                      </a:r>
                      <a:endParaRPr lang="en-US" sz="2000" b="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99">
                        <a:alpha val="20000"/>
                      </a:srgbClr>
                    </a:solidFill>
                  </a:tcPr>
                </a:tc>
                <a:tc>
                  <a:txBody>
                    <a:bodyPr/>
                    <a:lstStyle/>
                    <a:p>
                      <a:r>
                        <a:rPr lang="en-US" sz="2000" dirty="0" smtClean="0"/>
                        <a:t>Several inference algorithms: Exact ILP</a:t>
                      </a:r>
                      <a:r>
                        <a:rPr lang="en-US" sz="2000" baseline="0" dirty="0" smtClean="0"/>
                        <a:t>, search, relaxation; dynamic </a:t>
                      </a:r>
                      <a:r>
                        <a:rPr lang="en-US" sz="2000" baseline="0" dirty="0" err="1" smtClean="0"/>
                        <a:t>prog</a:t>
                      </a:r>
                      <a:r>
                        <a:rPr lang="en-US" sz="2000" baseline="0" dirty="0" smtClean="0"/>
                        <a:t>.</a:t>
                      </a:r>
                      <a:endParaRPr lang="en-US" sz="20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99">
                        <a:alpha val="20000"/>
                      </a:srgbClr>
                    </a:solidFill>
                  </a:tcPr>
                </a:tc>
              </a:tr>
              <a:tr h="965200">
                <a:tc>
                  <a:txBody>
                    <a:bodyPr/>
                    <a:lstStyle/>
                    <a:p>
                      <a:pPr marL="0" indent="0" algn="l">
                        <a:buFont typeface="Arial"/>
                        <a:buNone/>
                      </a:pPr>
                      <a:r>
                        <a:rPr lang="en-US" sz="2000" b="1" dirty="0" smtClean="0"/>
                        <a:t>Learning</a:t>
                      </a:r>
                    </a:p>
                    <a:p>
                      <a:pPr marL="285750" indent="-285750" algn="l">
                        <a:buFont typeface="Arial"/>
                        <a:buChar char="•"/>
                      </a:pPr>
                      <a:r>
                        <a:rPr lang="en-US" sz="2000" b="0" dirty="0" smtClean="0"/>
                        <a:t>How to learn the objective function?</a:t>
                      </a:r>
                      <a:endParaRPr lang="en-US" sz="2000" b="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2000" dirty="0" smtClean="0"/>
                        <a:t>Learning </a:t>
                      </a:r>
                      <a:r>
                        <a:rPr lang="el-GR" sz="2000" dirty="0" smtClean="0"/>
                        <a:t>λ</a:t>
                      </a:r>
                      <a:r>
                        <a:rPr lang="en-US" sz="2000" baseline="0" dirty="0" smtClean="0"/>
                        <a:t> and </a:t>
                      </a:r>
                      <a:r>
                        <a:rPr lang="el-GR" sz="2000" dirty="0" smtClean="0"/>
                        <a:t>ρ</a:t>
                      </a:r>
                      <a:r>
                        <a:rPr lang="en-US" sz="2000" dirty="0" smtClean="0"/>
                        <a:t>. Several learning strategies: L+I, IBT, others.</a:t>
                      </a:r>
                      <a:endParaRPr lang="en-US" sz="20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952500"/>
            <a:ext cx="530542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ight Arrow 13"/>
          <p:cNvSpPr/>
          <p:nvPr/>
        </p:nvSpPr>
        <p:spPr>
          <a:xfrm>
            <a:off x="0" y="2362200"/>
            <a:ext cx="533400" cy="4125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9" name="Slide Number Placeholder 18"/>
          <p:cNvSpPr>
            <a:spLocks noGrp="1"/>
          </p:cNvSpPr>
          <p:nvPr>
            <p:ph type="sldNum" sz="quarter" idx="11"/>
          </p:nvPr>
        </p:nvSpPr>
        <p:spPr/>
        <p:txBody>
          <a:bodyPr/>
          <a:lstStyle/>
          <a:p>
            <a:r>
              <a:rPr lang="en-US" altLang="zh-TW" smtClean="0">
                <a:solidFill>
                  <a:srgbClr val="000000"/>
                </a:solidFill>
              </a:rPr>
              <a:t>1: </a:t>
            </a:r>
            <a:fld id="{E8007264-EAB3-4E53-8D88-C175708AA4AD}" type="slidenum">
              <a:rPr lang="en-US" altLang="zh-TW" smtClean="0">
                <a:solidFill>
                  <a:srgbClr val="000000"/>
                </a:solidFill>
              </a:rPr>
              <a:pPr/>
              <a:t>3</a:t>
            </a:fld>
            <a:endParaRPr lang="en-US" altLang="zh-TW">
              <a:solidFill>
                <a:srgbClr val="000000"/>
              </a:solidFill>
            </a:endParaRPr>
          </a:p>
        </p:txBody>
      </p:sp>
      <p:sp>
        <p:nvSpPr>
          <p:cNvPr id="12" name="Right Arrow 11"/>
          <p:cNvSpPr/>
          <p:nvPr/>
        </p:nvSpPr>
        <p:spPr>
          <a:xfrm>
            <a:off x="0" y="3299660"/>
            <a:ext cx="533400" cy="4125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92188338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0-#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smtClean="0">
                <a:solidFill>
                  <a:srgbClr val="FF0000"/>
                </a:solidFill>
              </a:rPr>
              <a:t>Example: Summarization</a:t>
            </a:r>
          </a:p>
        </p:txBody>
      </p:sp>
      <p:pic>
        <p:nvPicPr>
          <p:cNvPr id="5222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138" y="1109663"/>
            <a:ext cx="8467725" cy="463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ded Corner 5"/>
          <p:cNvSpPr/>
          <p:nvPr/>
        </p:nvSpPr>
        <p:spPr>
          <a:xfrm>
            <a:off x="381000" y="2819400"/>
            <a:ext cx="8458200" cy="342900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dirty="0">
                <a:solidFill>
                  <a:schemeClr val="tx1"/>
                </a:solidFill>
                <a:latin typeface="Calibri" pitchFamily="34" charset="0"/>
                <a:cs typeface="Calibri" pitchFamily="34" charset="0"/>
              </a:rPr>
              <a:t>This formulation requires some additional constraints</a:t>
            </a:r>
          </a:p>
          <a:p>
            <a:pPr algn="ctr">
              <a:defRPr/>
            </a:pPr>
            <a:r>
              <a:rPr lang="en-US" sz="2400" b="1" dirty="0">
                <a:solidFill>
                  <a:srgbClr val="008000"/>
                </a:solidFill>
                <a:latin typeface="Calibri" pitchFamily="34" charset="0"/>
                <a:cs typeface="Calibri" pitchFamily="34" charset="0"/>
              </a:rPr>
              <a:t>Big</a:t>
            </a:r>
            <a:r>
              <a:rPr lang="en-US" sz="2400" b="1" dirty="0">
                <a:solidFill>
                  <a:schemeClr val="tx1"/>
                </a:solidFill>
                <a:latin typeface="Calibri" pitchFamily="34" charset="0"/>
                <a:cs typeface="Calibri" pitchFamily="34" charset="0"/>
              </a:rPr>
              <a:t> fish </a:t>
            </a:r>
            <a:r>
              <a:rPr lang="en-US" sz="2400" b="1" dirty="0">
                <a:solidFill>
                  <a:srgbClr val="008000"/>
                </a:solidFill>
                <a:latin typeface="Calibri" pitchFamily="34" charset="0"/>
                <a:cs typeface="Calibri" pitchFamily="34" charset="0"/>
              </a:rPr>
              <a:t>eat</a:t>
            </a:r>
            <a:r>
              <a:rPr lang="en-US" sz="2400" b="1" dirty="0">
                <a:solidFill>
                  <a:schemeClr val="tx1"/>
                </a:solidFill>
                <a:latin typeface="Calibri" pitchFamily="34" charset="0"/>
                <a:cs typeface="Calibri" pitchFamily="34" charset="0"/>
              </a:rPr>
              <a:t> small </a:t>
            </a:r>
            <a:r>
              <a:rPr lang="en-US" sz="2400" b="1" dirty="0">
                <a:solidFill>
                  <a:srgbClr val="FF0000"/>
                </a:solidFill>
                <a:latin typeface="Calibri" pitchFamily="34" charset="0"/>
                <a:cs typeface="Calibri" pitchFamily="34" charset="0"/>
              </a:rPr>
              <a:t>fish in </a:t>
            </a:r>
            <a:r>
              <a:rPr lang="en-US" sz="2400" b="1" dirty="0">
                <a:solidFill>
                  <a:schemeClr val="tx1"/>
                </a:solidFill>
                <a:latin typeface="Calibri" pitchFamily="34" charset="0"/>
                <a:cs typeface="Calibri" pitchFamily="34" charset="0"/>
              </a:rPr>
              <a:t>a </a:t>
            </a:r>
            <a:r>
              <a:rPr lang="en-US" sz="2400" b="1" dirty="0">
                <a:solidFill>
                  <a:srgbClr val="008000"/>
                </a:solidFill>
                <a:latin typeface="Calibri" pitchFamily="34" charset="0"/>
                <a:cs typeface="Calibri" pitchFamily="34" charset="0"/>
              </a:rPr>
              <a:t>small</a:t>
            </a:r>
            <a:r>
              <a:rPr lang="en-US" sz="2400" b="1" dirty="0">
                <a:solidFill>
                  <a:schemeClr val="tx1"/>
                </a:solidFill>
                <a:latin typeface="Calibri" pitchFamily="34" charset="0"/>
                <a:cs typeface="Calibri" pitchFamily="34" charset="0"/>
              </a:rPr>
              <a:t> </a:t>
            </a:r>
            <a:r>
              <a:rPr lang="en-US" sz="2400" b="1" dirty="0">
                <a:solidFill>
                  <a:srgbClr val="FF0000"/>
                </a:solidFill>
                <a:latin typeface="Calibri" pitchFamily="34" charset="0"/>
                <a:cs typeface="Calibri" pitchFamily="34" charset="0"/>
              </a:rPr>
              <a:t>pond</a:t>
            </a:r>
          </a:p>
          <a:p>
            <a:pPr>
              <a:defRPr/>
            </a:pPr>
            <a:r>
              <a:rPr lang="en-US" sz="2400" dirty="0">
                <a:solidFill>
                  <a:srgbClr val="002060"/>
                </a:solidFill>
                <a:latin typeface="Calibri" pitchFamily="34" charset="0"/>
                <a:cs typeface="Calibri" pitchFamily="34" charset="0"/>
              </a:rPr>
              <a:t>No selection of decision variables can make these trigrams appear consecutively in output</a:t>
            </a:r>
            <a:r>
              <a:rPr lang="en-US" sz="2400" dirty="0" smtClean="0">
                <a:solidFill>
                  <a:srgbClr val="002060"/>
                </a:solidFill>
                <a:latin typeface="Calibri" pitchFamily="34" charset="0"/>
                <a:cs typeface="Calibri" pitchFamily="34" charset="0"/>
              </a:rPr>
              <a:t>.</a:t>
            </a:r>
            <a:endParaRPr lang="en-US" sz="2400" dirty="0">
              <a:solidFill>
                <a:srgbClr val="002060"/>
              </a:solidFill>
              <a:latin typeface="Calibri" pitchFamily="34" charset="0"/>
              <a:cs typeface="Calibri" pitchFamily="34" charset="0"/>
            </a:endParaRPr>
          </a:p>
        </p:txBody>
      </p:sp>
      <p:sp>
        <p:nvSpPr>
          <p:cNvPr id="52229" name="Slide Number Placeholder 9"/>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E164D8B8-22FF-4009-BE2E-69DBE766D117}" type="slidenum">
              <a:rPr lang="en-US" altLang="zh-TW" smtClean="0">
                <a:cs typeface="Arial Unicode MS" pitchFamily="34" charset="-128"/>
              </a:rPr>
              <a:pPr eaLnBrk="1" hangingPunct="1"/>
              <a:t>30</a:t>
            </a:fld>
            <a:endParaRPr lang="en-US" altLang="zh-TW" smtClean="0">
              <a:cs typeface="Arial Unicode MS" pitchFamily="34" charset="-128"/>
            </a:endParaRPr>
          </a:p>
        </p:txBody>
      </p:sp>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smtClean="0">
                <a:solidFill>
                  <a:srgbClr val="FF0000"/>
                </a:solidFill>
              </a:rPr>
              <a:t>Trigram model in action</a:t>
            </a:r>
          </a:p>
        </p:txBody>
      </p:sp>
      <p:pic>
        <p:nvPicPr>
          <p:cNvPr id="5325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138" y="1943100"/>
            <a:ext cx="846772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2" name="Slide Number Placeholder 7"/>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D293BE00-FC2E-47DB-A5A5-B4BD2AA00DB0}" type="slidenum">
              <a:rPr lang="en-US" altLang="zh-TW" smtClean="0">
                <a:cs typeface="Arial Unicode MS" pitchFamily="34" charset="-128"/>
              </a:rPr>
              <a:pPr eaLnBrk="1" hangingPunct="1"/>
              <a:t>31</a:t>
            </a:fld>
            <a:endParaRPr lang="en-US" altLang="zh-TW" smtClean="0">
              <a:cs typeface="Arial Unicode MS" pitchFamily="34" charset="-128"/>
            </a:endParaRPr>
          </a:p>
        </p:txBody>
      </p:sp>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dirty="0" smtClean="0">
                <a:solidFill>
                  <a:srgbClr val="FF0000"/>
                </a:solidFill>
              </a:rPr>
              <a:t>Modifier Constraints</a:t>
            </a:r>
          </a:p>
        </p:txBody>
      </p:sp>
      <p:pic>
        <p:nvPicPr>
          <p:cNvPr id="5427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613" y="1595438"/>
            <a:ext cx="8486775"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6" name="Slide Number Placeholder 7"/>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A84B9D06-4115-4CD4-AC4E-ED531359DD73}" type="slidenum">
              <a:rPr lang="en-US" altLang="zh-TW" smtClean="0">
                <a:cs typeface="Arial Unicode MS" pitchFamily="34" charset="-128"/>
              </a:rPr>
              <a:pPr eaLnBrk="1" hangingPunct="1"/>
              <a:t>32</a:t>
            </a:fld>
            <a:endParaRPr lang="en-US" altLang="zh-TW" smtClean="0">
              <a:cs typeface="Arial Unicode MS" pitchFamily="34" charset="-128"/>
            </a:endParaRPr>
          </a:p>
        </p:txBody>
      </p:sp>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dirty="0" smtClean="0">
                <a:solidFill>
                  <a:srgbClr val="FF0000"/>
                </a:solidFill>
              </a:rPr>
              <a:t>Example</a:t>
            </a:r>
          </a:p>
        </p:txBody>
      </p:sp>
      <p:pic>
        <p:nvPicPr>
          <p:cNvPr id="5529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613" y="1943100"/>
            <a:ext cx="8486775"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0" name="Slide Number Placeholder 7"/>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FD9AA5A3-BC09-454C-8C24-D7B868FF4EC8}" type="slidenum">
              <a:rPr lang="en-US" altLang="zh-TW" smtClean="0">
                <a:cs typeface="Arial Unicode MS" pitchFamily="34" charset="-128"/>
              </a:rPr>
              <a:pPr eaLnBrk="1" hangingPunct="1"/>
              <a:t>33</a:t>
            </a:fld>
            <a:endParaRPr lang="en-US" altLang="zh-TW" smtClean="0">
              <a:cs typeface="Arial Unicode MS" pitchFamily="34" charset="-128"/>
            </a:endParaRPr>
          </a:p>
        </p:txBody>
      </p:sp>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dirty="0" smtClean="0">
                <a:solidFill>
                  <a:srgbClr val="FF0000"/>
                </a:solidFill>
              </a:rPr>
              <a:t>Example</a:t>
            </a:r>
          </a:p>
        </p:txBody>
      </p:sp>
      <p:pic>
        <p:nvPicPr>
          <p:cNvPr id="563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138" y="1952625"/>
            <a:ext cx="8467725"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4" name="Slide Number Placeholder 7"/>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5A5E3401-225C-4C25-B2E9-95CB08AACAC4}" type="slidenum">
              <a:rPr lang="en-US" altLang="zh-TW" smtClean="0">
                <a:cs typeface="Arial Unicode MS" pitchFamily="34" charset="-128"/>
              </a:rPr>
              <a:pPr eaLnBrk="1" hangingPunct="1"/>
              <a:t>34</a:t>
            </a:fld>
            <a:endParaRPr lang="en-US" altLang="zh-TW" smtClean="0">
              <a:cs typeface="Arial Unicode MS" pitchFamily="34" charset="-128"/>
            </a:endParaRPr>
          </a:p>
        </p:txBody>
      </p:sp>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dirty="0" smtClean="0">
                <a:solidFill>
                  <a:srgbClr val="FF0000"/>
                </a:solidFill>
              </a:rPr>
              <a:t>Sentential Constraints</a:t>
            </a:r>
          </a:p>
        </p:txBody>
      </p:sp>
      <p:pic>
        <p:nvPicPr>
          <p:cNvPr id="573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138" y="1771650"/>
            <a:ext cx="8467725" cy="331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48" name="Slide Number Placeholder 7"/>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F4FA3132-178A-4FA2-8963-48EE97400677}" type="slidenum">
              <a:rPr lang="en-US" altLang="zh-TW" smtClean="0">
                <a:cs typeface="Arial Unicode MS" pitchFamily="34" charset="-128"/>
              </a:rPr>
              <a:pPr eaLnBrk="1" hangingPunct="1"/>
              <a:t>35</a:t>
            </a:fld>
            <a:endParaRPr lang="en-US" altLang="zh-TW" smtClean="0">
              <a:cs typeface="Arial Unicode MS" pitchFamily="34" charset="-128"/>
            </a:endParaRPr>
          </a:p>
        </p:txBody>
      </p:sp>
    </p:spTree>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n-US" smtClean="0">
                <a:solidFill>
                  <a:srgbClr val="FF0000"/>
                </a:solidFill>
              </a:rPr>
              <a:t>Example</a:t>
            </a:r>
          </a:p>
        </p:txBody>
      </p:sp>
      <p:pic>
        <p:nvPicPr>
          <p:cNvPr id="5837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75" y="1952625"/>
            <a:ext cx="8477250"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2" name="Slide Number Placeholder 7"/>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16426556-F9FF-4C88-8AC2-935EE90620D6}" type="slidenum">
              <a:rPr lang="en-US" altLang="zh-TW" smtClean="0">
                <a:cs typeface="Arial Unicode MS" pitchFamily="34" charset="-128"/>
              </a:rPr>
              <a:pPr eaLnBrk="1" hangingPunct="1"/>
              <a:t>36</a:t>
            </a:fld>
            <a:endParaRPr lang="en-US" altLang="zh-TW" smtClean="0">
              <a:cs typeface="Arial Unicode MS" pitchFamily="34" charset="-128"/>
            </a:endParaRPr>
          </a:p>
        </p:txBody>
      </p:sp>
    </p:spTree>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smtClean="0">
                <a:solidFill>
                  <a:srgbClr val="FF0000"/>
                </a:solidFill>
              </a:rPr>
              <a:t>Example</a:t>
            </a:r>
          </a:p>
        </p:txBody>
      </p:sp>
      <p:pic>
        <p:nvPicPr>
          <p:cNvPr id="5939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663" y="1933575"/>
            <a:ext cx="8448675"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6" name="Slide Number Placeholder 7"/>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57458BA1-C1CE-4FC9-82E5-A5A3F5EAAF5F}" type="slidenum">
              <a:rPr lang="en-US" altLang="zh-TW" smtClean="0">
                <a:cs typeface="Arial Unicode MS" pitchFamily="34" charset="-128"/>
              </a:rPr>
              <a:pPr eaLnBrk="1" hangingPunct="1"/>
              <a:t>37</a:t>
            </a:fld>
            <a:endParaRPr lang="en-US" altLang="zh-TW" smtClean="0">
              <a:cs typeface="Arial Unicode MS" pitchFamily="34" charset="-128"/>
            </a:endParaRPr>
          </a:p>
        </p:txBody>
      </p:sp>
    </p:spTree>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dirty="0" smtClean="0">
                <a:solidFill>
                  <a:srgbClr val="FF0000"/>
                </a:solidFill>
              </a:rPr>
              <a:t>More constraints</a:t>
            </a:r>
          </a:p>
        </p:txBody>
      </p:sp>
      <p:pic>
        <p:nvPicPr>
          <p:cNvPr id="604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613" y="1676400"/>
            <a:ext cx="8486775"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0" name="Slide Number Placeholder 7"/>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B0EE04B8-49DA-4718-BC81-0BA09DDC2FCD}" type="slidenum">
              <a:rPr lang="en-US" altLang="zh-TW" smtClean="0">
                <a:cs typeface="Arial Unicode MS" pitchFamily="34" charset="-128"/>
              </a:rPr>
              <a:pPr eaLnBrk="1" hangingPunct="1"/>
              <a:t>38</a:t>
            </a:fld>
            <a:endParaRPr lang="en-US" altLang="zh-TW" smtClean="0">
              <a:cs typeface="Arial Unicode MS" pitchFamily="34" charset="-128"/>
            </a:endParaRPr>
          </a:p>
        </p:txBody>
      </p:sp>
    </p:spTree>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smtClean="0"/>
              <a:t>Sentence Compression: Posing the Problem</a:t>
            </a:r>
          </a:p>
        </p:txBody>
      </p:sp>
      <p:pic>
        <p:nvPicPr>
          <p:cNvPr id="61443" name="Picture 6" descr="TP_tmp.emf"/>
          <p:cNvPicPr>
            <a:picLocks noChangeAspect="1"/>
          </p:cNvPicPr>
          <p:nvPr>
            <p:custDataLst>
              <p:tags r:id="rId1"/>
            </p:custDataLst>
          </p:nvPr>
        </p:nvPicPr>
        <p:blipFill>
          <a:blip r:embed="rId5">
            <a:extLst>
              <a:ext uri="{28A0092B-C50C-407E-A947-70E740481C1C}">
                <a14:useLocalDpi xmlns:a14="http://schemas.microsoft.com/office/drawing/2010/main" val="0"/>
              </a:ext>
            </a:extLst>
          </a:blip>
          <a:srcRect/>
          <a:stretch>
            <a:fillRect/>
          </a:stretch>
        </p:blipFill>
        <p:spPr bwMode="auto">
          <a:xfrm>
            <a:off x="381000" y="1752600"/>
            <a:ext cx="3922713"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TP_tmp.emf"/>
          <p:cNvPicPr>
            <a:picLocks noChangeAspect="1"/>
          </p:cNvPicPr>
          <p:nvPr>
            <p:custDataLst>
              <p:tags r:id="rId2"/>
            </p:custDataLst>
          </p:nvPr>
        </p:nvPicPr>
        <p:blipFill>
          <a:blip r:embed="rId6">
            <a:extLst>
              <a:ext uri="{28A0092B-C50C-407E-A947-70E740481C1C}">
                <a14:useLocalDpi xmlns:a14="http://schemas.microsoft.com/office/drawing/2010/main" val="0"/>
              </a:ext>
            </a:extLst>
          </a:blip>
          <a:srcRect/>
          <a:stretch>
            <a:fillRect/>
          </a:stretch>
        </p:blipFill>
        <p:spPr bwMode="auto">
          <a:xfrm>
            <a:off x="1223963" y="3124200"/>
            <a:ext cx="5926137"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TP_tmp.emf"/>
          <p:cNvPicPr>
            <a:picLocks noChangeAspect="1"/>
          </p:cNvPicPr>
          <p:nvPr>
            <p:custDataLst>
              <p:tags r:id="rId3"/>
            </p:custDataLst>
          </p:nvPr>
        </p:nvPicPr>
        <p:blipFill>
          <a:blip r:embed="rId7">
            <a:extLst>
              <a:ext uri="{28A0092B-C50C-407E-A947-70E740481C1C}">
                <a14:useLocalDpi xmlns:a14="http://schemas.microsoft.com/office/drawing/2010/main" val="0"/>
              </a:ext>
            </a:extLst>
          </a:blip>
          <a:srcRect/>
          <a:stretch>
            <a:fillRect/>
          </a:stretch>
        </p:blipFill>
        <p:spPr bwMode="auto">
          <a:xfrm>
            <a:off x="1524000" y="3875088"/>
            <a:ext cx="5370513"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ounded Rectangle 15"/>
          <p:cNvSpPr/>
          <p:nvPr/>
        </p:nvSpPr>
        <p:spPr>
          <a:xfrm>
            <a:off x="2971800" y="1295400"/>
            <a:ext cx="2133600" cy="381000"/>
          </a:xfrm>
          <a:prstGeom prst="roundRect">
            <a:avLst/>
          </a:prstGeom>
          <a:solidFill>
            <a:srgbClr val="FFFFCC"/>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Calibri"/>
                <a:cs typeface="Calibri"/>
              </a:rPr>
              <a:t>Learned Parameters</a:t>
            </a:r>
          </a:p>
        </p:txBody>
      </p:sp>
      <p:cxnSp>
        <p:nvCxnSpPr>
          <p:cNvPr id="17" name="Straight Arrow Connector 16"/>
          <p:cNvCxnSpPr>
            <a:endCxn id="16" idx="2"/>
          </p:cNvCxnSpPr>
          <p:nvPr/>
        </p:nvCxnSpPr>
        <p:spPr>
          <a:xfrm flipV="1">
            <a:off x="3429000" y="1676400"/>
            <a:ext cx="609600" cy="381000"/>
          </a:xfrm>
          <a:prstGeom prst="straightConnector1">
            <a:avLst/>
          </a:prstGeom>
          <a:ln>
            <a:solidFill>
              <a:schemeClr val="accent5">
                <a:lumMod val="50000"/>
              </a:schemeClr>
            </a:solidFill>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9" name="Rounded Rectangle 18"/>
          <p:cNvSpPr/>
          <p:nvPr/>
        </p:nvSpPr>
        <p:spPr>
          <a:xfrm>
            <a:off x="5257800" y="1524000"/>
            <a:ext cx="2057400" cy="381000"/>
          </a:xfrm>
          <a:prstGeom prst="roundRect">
            <a:avLst/>
          </a:prstGeom>
          <a:solidFill>
            <a:srgbClr val="FFFFCC"/>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Calibri"/>
                <a:cs typeface="Calibri"/>
              </a:rPr>
              <a:t>Inference Variables</a:t>
            </a:r>
          </a:p>
        </p:txBody>
      </p:sp>
      <p:cxnSp>
        <p:nvCxnSpPr>
          <p:cNvPr id="20" name="Straight Arrow Connector 19"/>
          <p:cNvCxnSpPr>
            <a:endCxn id="19" idx="2"/>
          </p:cNvCxnSpPr>
          <p:nvPr/>
        </p:nvCxnSpPr>
        <p:spPr>
          <a:xfrm flipV="1">
            <a:off x="4267200" y="1905000"/>
            <a:ext cx="2019300" cy="152400"/>
          </a:xfrm>
          <a:prstGeom prst="straightConnector1">
            <a:avLst/>
          </a:prstGeom>
          <a:ln>
            <a:solidFill>
              <a:schemeClr val="accent5">
                <a:lumMod val="50000"/>
              </a:schemeClr>
            </a:solidFill>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21" name="Straight Arrow Connector 20"/>
          <p:cNvCxnSpPr>
            <a:endCxn id="19" idx="2"/>
          </p:cNvCxnSpPr>
          <p:nvPr/>
        </p:nvCxnSpPr>
        <p:spPr>
          <a:xfrm rot="5400000" flipH="1" flipV="1">
            <a:off x="5581650" y="2343150"/>
            <a:ext cx="1143000" cy="266700"/>
          </a:xfrm>
          <a:prstGeom prst="straightConnector1">
            <a:avLst/>
          </a:prstGeom>
          <a:ln>
            <a:solidFill>
              <a:schemeClr val="accent5">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a:xfrm>
            <a:off x="4784725" y="3063875"/>
            <a:ext cx="2438400" cy="381000"/>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5" name="Text Box 5"/>
          <p:cNvSpPr txBox="1">
            <a:spLocks noChangeArrowheads="1"/>
          </p:cNvSpPr>
          <p:nvPr/>
        </p:nvSpPr>
        <p:spPr bwMode="auto">
          <a:xfrm>
            <a:off x="3276600" y="2362200"/>
            <a:ext cx="5562600" cy="646113"/>
          </a:xfrm>
          <a:prstGeom prst="rect">
            <a:avLst/>
          </a:prstGeom>
          <a:solidFill>
            <a:schemeClr val="bg1"/>
          </a:solidFill>
          <a:ln w="9525">
            <a:solidFill>
              <a:srgbClr val="0033CC"/>
            </a:solidFill>
            <a:miter lim="800000"/>
            <a:headEnd/>
            <a:tailEnd/>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a:solidFill>
                  <a:srgbClr val="FF0000"/>
                </a:solidFill>
              </a:rPr>
              <a:t>If the inference variable is on, the three corresponding auxiliary variables must also be on.</a:t>
            </a:r>
          </a:p>
        </p:txBody>
      </p:sp>
      <p:sp>
        <p:nvSpPr>
          <p:cNvPr id="26" name="Rounded Rectangle 25"/>
          <p:cNvSpPr/>
          <p:nvPr/>
        </p:nvSpPr>
        <p:spPr>
          <a:xfrm>
            <a:off x="4495800" y="3444875"/>
            <a:ext cx="2743200" cy="381000"/>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7" name="Text Box 5"/>
          <p:cNvSpPr txBox="1">
            <a:spLocks noChangeArrowheads="1"/>
          </p:cNvSpPr>
          <p:nvPr/>
        </p:nvSpPr>
        <p:spPr bwMode="auto">
          <a:xfrm>
            <a:off x="3276600" y="2362200"/>
            <a:ext cx="5562600" cy="646113"/>
          </a:xfrm>
          <a:prstGeom prst="rect">
            <a:avLst/>
          </a:prstGeom>
          <a:solidFill>
            <a:schemeClr val="bg1"/>
          </a:solidFill>
          <a:ln w="9525">
            <a:solidFill>
              <a:srgbClr val="0033CC"/>
            </a:solidFill>
            <a:miter lim="800000"/>
            <a:headEnd/>
            <a:tailEnd/>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a:solidFill>
                  <a:srgbClr val="FF0000"/>
                </a:solidFill>
              </a:rPr>
              <a:t>If the three corresponding auxiliary variables are on, the inference variable must be on.</a:t>
            </a:r>
          </a:p>
        </p:txBody>
      </p:sp>
      <p:sp>
        <p:nvSpPr>
          <p:cNvPr id="28" name="Rounded Rectangle 27"/>
          <p:cNvSpPr/>
          <p:nvPr/>
        </p:nvSpPr>
        <p:spPr>
          <a:xfrm>
            <a:off x="1516063" y="3833813"/>
            <a:ext cx="5410200" cy="914400"/>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9" name="Text Box 5"/>
          <p:cNvSpPr txBox="1">
            <a:spLocks noChangeArrowheads="1"/>
          </p:cNvSpPr>
          <p:nvPr/>
        </p:nvSpPr>
        <p:spPr bwMode="auto">
          <a:xfrm>
            <a:off x="1447800" y="4800600"/>
            <a:ext cx="5562600" cy="646113"/>
          </a:xfrm>
          <a:prstGeom prst="rect">
            <a:avLst/>
          </a:prstGeom>
          <a:solidFill>
            <a:schemeClr val="bg1"/>
          </a:solidFill>
          <a:ln w="9525">
            <a:solidFill>
              <a:srgbClr val="0033CC"/>
            </a:solidFill>
            <a:miter lim="800000"/>
            <a:headEnd/>
            <a:tailEnd/>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a:solidFill>
                  <a:srgbClr val="FF0000"/>
                </a:solidFill>
              </a:rPr>
              <a:t>If the inference variable is on, no intermediate auxiliary variables may be on.</a:t>
            </a:r>
          </a:p>
        </p:txBody>
      </p:sp>
      <p:sp>
        <p:nvSpPr>
          <p:cNvPr id="61457" name="Slide Number Placeholder 29"/>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E6BA4CCD-FA26-40F1-96E4-E5443AE1B237}" type="slidenum">
              <a:rPr lang="en-US" altLang="zh-TW" smtClean="0">
                <a:cs typeface="Arial Unicode MS" pitchFamily="34" charset="-128"/>
              </a:rPr>
              <a:pPr eaLnBrk="1" hangingPunct="1"/>
              <a:t>39</a:t>
            </a:fld>
            <a:endParaRPr lang="en-US" altLang="zh-TW" smtClean="0">
              <a:cs typeface="Arial Unicode MS" pitchFamily="34" charset="-128"/>
            </a:endParaRPr>
          </a:p>
        </p:txBody>
      </p:sp>
      <p:sp>
        <p:nvSpPr>
          <p:cNvPr id="18" name="Text Box 5"/>
          <p:cNvSpPr txBox="1">
            <a:spLocks noChangeArrowheads="1"/>
          </p:cNvSpPr>
          <p:nvPr/>
        </p:nvSpPr>
        <p:spPr bwMode="auto">
          <a:xfrm>
            <a:off x="1790700" y="5678487"/>
            <a:ext cx="5562600" cy="646331"/>
          </a:xfrm>
          <a:prstGeom prst="rect">
            <a:avLst/>
          </a:prstGeom>
          <a:solidFill>
            <a:srgbClr val="FFFFCC"/>
          </a:solidFill>
          <a:ln w="9525">
            <a:solidFill>
              <a:srgbClr val="FFC000"/>
            </a:solidFill>
            <a:miter lim="800000"/>
            <a:headEnd/>
            <a:tailEnd/>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pPr>
            <a:r>
              <a:rPr lang="en-US" dirty="0" smtClean="0">
                <a:solidFill>
                  <a:srgbClr val="FF0000"/>
                </a:solidFill>
              </a:rPr>
              <a:t>The tutorial web page has good notes on how to convert Boolean constraints to linear inequalities. .</a:t>
            </a:r>
            <a:endParaRPr lang="en-US" dirty="0">
              <a:solidFill>
                <a:srgbClr val="FF0000"/>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1000"/>
                                        <p:tgtEl>
                                          <p:spTgt spid="1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xit" presetSubtype="0" fill="hold" nodeType="clickEffect">
                                  <p:stCondLst>
                                    <p:cond delay="0"/>
                                  </p:stCondLst>
                                  <p:childTnLst>
                                    <p:animEffect transition="out" filter="fade">
                                      <p:cBhvr>
                                        <p:cTn id="14" dur="500"/>
                                        <p:tgtEl>
                                          <p:spTgt spid="16"/>
                                        </p:tgtEl>
                                      </p:cBhvr>
                                    </p:animEffect>
                                    <p:set>
                                      <p:cBhvr>
                                        <p:cTn id="15" dur="1" fill="hold">
                                          <p:stCondLst>
                                            <p:cond delay="499"/>
                                          </p:stCondLst>
                                        </p:cTn>
                                        <p:tgtEl>
                                          <p:spTgt spid="16"/>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17"/>
                                        </p:tgtEl>
                                      </p:cBhvr>
                                    </p:animEffect>
                                    <p:set>
                                      <p:cBhvr>
                                        <p:cTn id="18" dur="1" fill="hold">
                                          <p:stCondLst>
                                            <p:cond delay="499"/>
                                          </p:stCondLst>
                                        </p:cTn>
                                        <p:tgtEl>
                                          <p:spTgt spid="17"/>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1000"/>
                                        <p:tgtEl>
                                          <p:spTgt spid="19"/>
                                        </p:tgtEl>
                                      </p:cBhvr>
                                    </p:animEffect>
                                  </p:childTnLst>
                                </p:cTn>
                              </p:par>
                              <p:par>
                                <p:cTn id="25" presetID="10"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childTnLst>
                                </p:cTn>
                              </p:par>
                              <p:par>
                                <p:cTn id="28" presetID="10" presetClass="entr" presetSubtype="0" fill="hold"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000"/>
                                        <p:tgtEl>
                                          <p:spTgt spid="21"/>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0" presetClass="exit" presetSubtype="0" fill="hold" nodeType="clickEffect">
                                  <p:stCondLst>
                                    <p:cond delay="0"/>
                                  </p:stCondLst>
                                  <p:childTnLst>
                                    <p:animEffect transition="out" filter="fade">
                                      <p:cBhvr>
                                        <p:cTn id="34" dur="500"/>
                                        <p:tgtEl>
                                          <p:spTgt spid="19"/>
                                        </p:tgtEl>
                                      </p:cBhvr>
                                    </p:animEffect>
                                    <p:set>
                                      <p:cBhvr>
                                        <p:cTn id="35" dur="1" fill="hold">
                                          <p:stCondLst>
                                            <p:cond delay="499"/>
                                          </p:stCondLst>
                                        </p:cTn>
                                        <p:tgtEl>
                                          <p:spTgt spid="19"/>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500"/>
                                        <p:tgtEl>
                                          <p:spTgt spid="20"/>
                                        </p:tgtEl>
                                      </p:cBhvr>
                                    </p:animEffect>
                                    <p:set>
                                      <p:cBhvr>
                                        <p:cTn id="38" dur="1" fill="hold">
                                          <p:stCondLst>
                                            <p:cond delay="499"/>
                                          </p:stCondLst>
                                        </p:cTn>
                                        <p:tgtEl>
                                          <p:spTgt spid="20"/>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500"/>
                                        <p:tgtEl>
                                          <p:spTgt spid="21"/>
                                        </p:tgtEl>
                                      </p:cBhvr>
                                    </p:animEffect>
                                    <p:set>
                                      <p:cBhvr>
                                        <p:cTn id="41" dur="1" fill="hold">
                                          <p:stCondLst>
                                            <p:cond delay="499"/>
                                          </p:stCondLst>
                                        </p:cTn>
                                        <p:tgtEl>
                                          <p:spTgt spid="21"/>
                                        </p:tgtEl>
                                        <p:attrNameLst>
                                          <p:attrName>style.visibility</p:attrName>
                                        </p:attrNameLst>
                                      </p:cBhvr>
                                      <p:to>
                                        <p:strVal val="hidden"/>
                                      </p:to>
                                    </p:set>
                                  </p:childTnLst>
                                </p:cTn>
                              </p:par>
                              <p:par>
                                <p:cTn id="42" presetID="10"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500"/>
                                        <p:tgtEl>
                                          <p:spTgt spid="2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xit" presetSubtype="0" fill="hold" grpId="1" nodeType="clickEffect">
                                  <p:stCondLst>
                                    <p:cond delay="0"/>
                                  </p:stCondLst>
                                  <p:childTnLst>
                                    <p:animEffect transition="out" filter="fade">
                                      <p:cBhvr>
                                        <p:cTn id="51" dur="500"/>
                                        <p:tgtEl>
                                          <p:spTgt spid="25"/>
                                        </p:tgtEl>
                                      </p:cBhvr>
                                    </p:animEffect>
                                    <p:set>
                                      <p:cBhvr>
                                        <p:cTn id="52" dur="1" fill="hold">
                                          <p:stCondLst>
                                            <p:cond delay="499"/>
                                          </p:stCondLst>
                                        </p:cTn>
                                        <p:tgtEl>
                                          <p:spTgt spid="25"/>
                                        </p:tgtEl>
                                        <p:attrNameLst>
                                          <p:attrName>style.visibility</p:attrName>
                                        </p:attrNameLst>
                                      </p:cBhvr>
                                      <p:to>
                                        <p:strVal val="hidden"/>
                                      </p:to>
                                    </p:set>
                                  </p:childTnLst>
                                </p:cTn>
                              </p:par>
                              <p:par>
                                <p:cTn id="53" presetID="10" presetClass="exit" presetSubtype="0" fill="hold" grpId="1" nodeType="withEffect">
                                  <p:stCondLst>
                                    <p:cond delay="0"/>
                                  </p:stCondLst>
                                  <p:childTnLst>
                                    <p:animEffect transition="out" filter="fade">
                                      <p:cBhvr>
                                        <p:cTn id="54" dur="500"/>
                                        <p:tgtEl>
                                          <p:spTgt spid="24"/>
                                        </p:tgtEl>
                                      </p:cBhvr>
                                    </p:animEffect>
                                    <p:set>
                                      <p:cBhvr>
                                        <p:cTn id="55" dur="1" fill="hold">
                                          <p:stCondLst>
                                            <p:cond delay="499"/>
                                          </p:stCondLst>
                                        </p:cTn>
                                        <p:tgtEl>
                                          <p:spTgt spid="24"/>
                                        </p:tgtEl>
                                        <p:attrNameLst>
                                          <p:attrName>style.visibility</p:attrName>
                                        </p:attrNameLst>
                                      </p:cBhvr>
                                      <p:to>
                                        <p:strVal val="hidden"/>
                                      </p:to>
                                    </p:set>
                                  </p:childTnLst>
                                </p:cTn>
                              </p:par>
                              <p:par>
                                <p:cTn id="56" presetID="10" presetClass="entr" presetSubtype="0" fill="hold" grpId="0" nodeType="with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10" presetClass="exit" presetSubtype="0" fill="hold" grpId="1" nodeType="clickEffect">
                                  <p:stCondLst>
                                    <p:cond delay="0"/>
                                  </p:stCondLst>
                                  <p:childTnLst>
                                    <p:animEffect transition="out" filter="fade">
                                      <p:cBhvr>
                                        <p:cTn id="65" dur="500"/>
                                        <p:tgtEl>
                                          <p:spTgt spid="27"/>
                                        </p:tgtEl>
                                      </p:cBhvr>
                                    </p:animEffect>
                                    <p:set>
                                      <p:cBhvr>
                                        <p:cTn id="66" dur="1" fill="hold">
                                          <p:stCondLst>
                                            <p:cond delay="499"/>
                                          </p:stCondLst>
                                        </p:cTn>
                                        <p:tgtEl>
                                          <p:spTgt spid="27"/>
                                        </p:tgtEl>
                                        <p:attrNameLst>
                                          <p:attrName>style.visibility</p:attrName>
                                        </p:attrNameLst>
                                      </p:cBhvr>
                                      <p:to>
                                        <p:strVal val="hidden"/>
                                      </p:to>
                                    </p:set>
                                  </p:childTnLst>
                                </p:cTn>
                              </p:par>
                              <p:par>
                                <p:cTn id="67" presetID="10" presetClass="exit" presetSubtype="0" fill="hold" grpId="1" nodeType="withEffect">
                                  <p:stCondLst>
                                    <p:cond delay="0"/>
                                  </p:stCondLst>
                                  <p:childTnLst>
                                    <p:animEffect transition="out" filter="fade">
                                      <p:cBhvr>
                                        <p:cTn id="68" dur="500"/>
                                        <p:tgtEl>
                                          <p:spTgt spid="26"/>
                                        </p:tgtEl>
                                      </p:cBhvr>
                                    </p:animEffect>
                                    <p:set>
                                      <p:cBhvr>
                                        <p:cTn id="69" dur="1" fill="hold">
                                          <p:stCondLst>
                                            <p:cond delay="499"/>
                                          </p:stCondLst>
                                        </p:cTn>
                                        <p:tgtEl>
                                          <p:spTgt spid="26"/>
                                        </p:tgtEl>
                                        <p:attrNameLst>
                                          <p:attrName>style.visibility</p:attrName>
                                        </p:attrNameLst>
                                      </p:cBhvr>
                                      <p:to>
                                        <p:strVal val="hidden"/>
                                      </p:to>
                                    </p:set>
                                  </p:childTnLst>
                                </p:cTn>
                              </p:par>
                            </p:childTnLst>
                          </p:cTn>
                        </p:par>
                        <p:par>
                          <p:cTn id="70" fill="hold" nodeType="afterGroup">
                            <p:stCondLst>
                              <p:cond delay="500"/>
                            </p:stCondLst>
                            <p:childTnLst>
                              <p:par>
                                <p:cTn id="71" presetID="10" presetClass="entr" presetSubtype="0" fill="hold" nodeType="after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fade">
                                      <p:cBhvr>
                                        <p:cTn id="73" dur="500"/>
                                        <p:tgtEl>
                                          <p:spTgt spid="15"/>
                                        </p:tgtEl>
                                      </p:cBhvr>
                                    </p:animEffect>
                                  </p:childTnLst>
                                </p:cTn>
                              </p:par>
                            </p:childTnLst>
                          </p:cTn>
                        </p:par>
                        <p:par>
                          <p:cTn id="74" fill="hold" nodeType="afterGroup">
                            <p:stCondLst>
                              <p:cond delay="1000"/>
                            </p:stCondLst>
                            <p:childTnLst>
                              <p:par>
                                <p:cTn id="75" presetID="10" presetClass="entr" presetSubtype="0" fill="hold" grpId="0" nodeType="after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fade">
                                      <p:cBhvr>
                                        <p:cTn id="77" dur="500"/>
                                        <p:tgtEl>
                                          <p:spTgt spid="2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fade">
                                      <p:cBhvr>
                                        <p:cTn id="80" dur="500"/>
                                        <p:tgtEl>
                                          <p:spTgt spid="29"/>
                                        </p:tgtEl>
                                      </p:cBhvr>
                                    </p:animEffec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5" grpId="0" animBg="1"/>
      <p:bldP spid="25" grpId="1" animBg="1"/>
      <p:bldP spid="26" grpId="0" animBg="1"/>
      <p:bldP spid="26" grpId="1" animBg="1"/>
      <p:bldP spid="27" grpId="0" animBg="1"/>
      <p:bldP spid="27" grpId="1" animBg="1"/>
      <p:bldP spid="28" grpId="0" animBg="1"/>
      <p:bldP spid="29" grpId="0" animBg="1"/>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dirty="0" smtClean="0">
                <a:solidFill>
                  <a:srgbClr val="FF0000"/>
                </a:solidFill>
              </a:rPr>
              <a:t>Modeling NLP via CCMs</a:t>
            </a:r>
          </a:p>
        </p:txBody>
      </p:sp>
      <p:sp>
        <p:nvSpPr>
          <p:cNvPr id="24579" name="Content Placeholder 2"/>
          <p:cNvSpPr>
            <a:spLocks noGrp="1"/>
          </p:cNvSpPr>
          <p:nvPr>
            <p:ph idx="1"/>
          </p:nvPr>
        </p:nvSpPr>
        <p:spPr/>
        <p:txBody>
          <a:bodyPr/>
          <a:lstStyle/>
          <a:p>
            <a:r>
              <a:rPr lang="en-US" dirty="0"/>
              <a:t>I</a:t>
            </a:r>
            <a:r>
              <a:rPr lang="en-US" dirty="0" smtClean="0"/>
              <a:t>nference is a discrete optimization problem</a:t>
            </a:r>
          </a:p>
          <a:p>
            <a:pPr lvl="1"/>
            <a:r>
              <a:rPr lang="en-US" dirty="0" smtClean="0"/>
              <a:t>Goal: To assign values to a collection of variables of interest</a:t>
            </a:r>
          </a:p>
          <a:p>
            <a:pPr lvl="1"/>
            <a:endParaRPr lang="en-US" dirty="0" smtClean="0"/>
          </a:p>
          <a:p>
            <a:r>
              <a:rPr lang="en-US" dirty="0"/>
              <a:t>W</a:t>
            </a:r>
            <a:r>
              <a:rPr lang="en-US" dirty="0" smtClean="0"/>
              <a:t>e choose to model the inference step using the language of Integer Linear Programming</a:t>
            </a:r>
          </a:p>
          <a:p>
            <a:endParaRPr lang="en-US" sz="1400" dirty="0" smtClean="0"/>
          </a:p>
          <a:p>
            <a:r>
              <a:rPr lang="en-US" dirty="0" smtClean="0"/>
              <a:t>CCMs provides:</a:t>
            </a:r>
          </a:p>
          <a:p>
            <a:pPr lvl="1"/>
            <a:r>
              <a:rPr lang="en-US" dirty="0" smtClean="0">
                <a:solidFill>
                  <a:srgbClr val="0066FF"/>
                </a:solidFill>
              </a:rPr>
              <a:t>A way to focus on problem definition rather than how to solve it</a:t>
            </a:r>
          </a:p>
          <a:p>
            <a:pPr lvl="1"/>
            <a:r>
              <a:rPr lang="en-US" dirty="0" smtClean="0"/>
              <a:t>Simple (to write down) but expressive formulation</a:t>
            </a:r>
          </a:p>
          <a:p>
            <a:pPr lvl="1"/>
            <a:r>
              <a:rPr lang="en-US" dirty="0" smtClean="0">
                <a:solidFill>
                  <a:srgbClr val="0066FF"/>
                </a:solidFill>
              </a:rPr>
              <a:t>A way to use of declarative knowledge </a:t>
            </a:r>
          </a:p>
        </p:txBody>
      </p:sp>
      <p:sp>
        <p:nvSpPr>
          <p:cNvPr id="24580" name="Slide Number Placeholder 7"/>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1ED10AE6-A7FA-45B3-8767-5813C9BAC116}" type="slidenum">
              <a:rPr lang="en-US" altLang="zh-TW" smtClean="0">
                <a:cs typeface="Arial Unicode MS" pitchFamily="34" charset="-128"/>
              </a:rPr>
              <a:pPr eaLnBrk="1" hangingPunct="1"/>
              <a:t>4</a:t>
            </a:fld>
            <a:endParaRPr lang="en-US" altLang="zh-TW" smtClean="0">
              <a:cs typeface="Arial Unicode MS" pitchFamily="34" charset="-128"/>
            </a:endParaRPr>
          </a:p>
        </p:txBody>
      </p:sp>
    </p:spTree>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lvl="0"/>
            <a:r>
              <a:rPr lang="en-US" altLang="zh-TW" dirty="0" smtClean="0"/>
              <a:t>Other examples: </a:t>
            </a:r>
            <a:r>
              <a:rPr lang="en-US" altLang="zh-TW" dirty="0" err="1" smtClean="0"/>
              <a:t>Coreference</a:t>
            </a:r>
            <a:r>
              <a:rPr lang="en-US" altLang="zh-TW" dirty="0" smtClean="0"/>
              <a:t> Resolution</a:t>
            </a:r>
            <a:endParaRPr lang="zh-TW" altLang="en-US" dirty="0"/>
          </a:p>
        </p:txBody>
      </p:sp>
      <p:sp>
        <p:nvSpPr>
          <p:cNvPr id="3" name="內容版面配置區 2"/>
          <p:cNvSpPr>
            <a:spLocks noGrp="1"/>
          </p:cNvSpPr>
          <p:nvPr>
            <p:ph idx="1"/>
          </p:nvPr>
        </p:nvSpPr>
        <p:spPr>
          <a:xfrm>
            <a:off x="457200" y="990600"/>
            <a:ext cx="8229600" cy="5159152"/>
          </a:xfrm>
        </p:spPr>
        <p:txBody>
          <a:bodyPr/>
          <a:lstStyle/>
          <a:p>
            <a:r>
              <a:rPr lang="en-US" altLang="zh-TW" dirty="0"/>
              <a:t> K. Chang </a:t>
            </a:r>
            <a:r>
              <a:rPr lang="en-US" altLang="zh-TW" dirty="0" smtClean="0"/>
              <a:t>et. al 2011</a:t>
            </a:r>
            <a:r>
              <a:rPr lang="en-US" altLang="zh-TW" dirty="0"/>
              <a:t>. Inference Protocols for </a:t>
            </a:r>
            <a:r>
              <a:rPr lang="en-US" altLang="zh-TW" dirty="0" err="1"/>
              <a:t>Coreference</a:t>
            </a:r>
            <a:r>
              <a:rPr lang="en-US" altLang="zh-TW" dirty="0"/>
              <a:t> </a:t>
            </a:r>
            <a:r>
              <a:rPr lang="en-US" altLang="zh-TW" dirty="0" smtClean="0"/>
              <a:t>Resolution</a:t>
            </a:r>
          </a:p>
          <a:p>
            <a:pPr lvl="1"/>
            <a:r>
              <a:rPr lang="en-US" altLang="zh-TW" dirty="0" smtClean="0"/>
              <a:t>Also Denis and </a:t>
            </a:r>
            <a:r>
              <a:rPr lang="en-US" dirty="0" err="1"/>
              <a:t>Baldridge</a:t>
            </a:r>
            <a:r>
              <a:rPr lang="en-US" altLang="zh-TW" dirty="0" smtClean="0"/>
              <a:t>, 2009</a:t>
            </a:r>
            <a:endParaRPr lang="en-US" altLang="zh-TW" dirty="0"/>
          </a:p>
          <a:p>
            <a:pPr marL="0" indent="0">
              <a:buNone/>
            </a:pPr>
            <a:endParaRPr lang="en-US" altLang="zh-TW" dirty="0" smtClean="0"/>
          </a:p>
          <a:p>
            <a:pPr marL="0" indent="0">
              <a:buNone/>
            </a:pPr>
            <a:endParaRPr lang="en-US" altLang="zh-TW" dirty="0"/>
          </a:p>
          <a:p>
            <a:pPr marL="0" indent="0">
              <a:buNone/>
            </a:pPr>
            <a:endParaRPr lang="en-US" altLang="zh-TW" dirty="0" smtClean="0"/>
          </a:p>
          <a:p>
            <a:pPr marL="0" indent="0">
              <a:buNone/>
            </a:pPr>
            <a:endParaRPr lang="en-US" altLang="zh-TW" dirty="0" smtClean="0"/>
          </a:p>
          <a:p>
            <a:pPr marL="0" indent="0">
              <a:buNone/>
            </a:pPr>
            <a:endParaRPr lang="en-US" altLang="zh-TW" dirty="0"/>
          </a:p>
          <a:p>
            <a:pPr marL="0" indent="0">
              <a:buNone/>
            </a:pPr>
            <a:endParaRPr lang="en-US" altLang="zh-TW" dirty="0"/>
          </a:p>
          <a:p>
            <a:pPr>
              <a:buNone/>
            </a:pPr>
            <a:endParaRPr lang="en-US" altLang="zh-TW" dirty="0" smtClean="0"/>
          </a:p>
          <a:p>
            <a:pPr>
              <a:buNone/>
            </a:pPr>
            <a:r>
              <a:rPr lang="en-US" altLang="zh-TW" dirty="0" smtClean="0"/>
              <a:t>	</a:t>
            </a:r>
            <a:r>
              <a:rPr lang="en-US" altLang="zh-TW" b="1" dirty="0" smtClean="0">
                <a:solidFill>
                  <a:srgbClr val="0070C0"/>
                </a:solidFill>
              </a:rPr>
              <a:t>Input:</a:t>
            </a:r>
            <a:r>
              <a:rPr lang="en-US" altLang="zh-TW" dirty="0" smtClean="0"/>
              <a:t> a set of pairwise mention scores over a document </a:t>
            </a:r>
          </a:p>
          <a:p>
            <a:pPr>
              <a:buNone/>
            </a:pPr>
            <a:r>
              <a:rPr lang="en-US" altLang="zh-TW" dirty="0" smtClean="0"/>
              <a:t>	</a:t>
            </a:r>
            <a:r>
              <a:rPr lang="en-US" altLang="zh-TW" b="1" dirty="0" smtClean="0">
                <a:solidFill>
                  <a:srgbClr val="0070C0"/>
                </a:solidFill>
              </a:rPr>
              <a:t>Output:</a:t>
            </a:r>
            <a:r>
              <a:rPr lang="en-US" altLang="zh-TW" dirty="0" smtClean="0"/>
              <a:t> globally consistent cliques representing entities</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 y="2202235"/>
            <a:ext cx="7848600" cy="2750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87"/>
          <p:cNvSpPr>
            <a:spLocks noGrp="1"/>
          </p:cNvSpPr>
          <p:nvPr>
            <p:ph type="sldNum" sz="quarter" idx="10"/>
          </p:nvPr>
        </p:nvSpPr>
        <p:spPr>
          <a:xfrm>
            <a:off x="7543800" y="6553200"/>
            <a:ext cx="914400" cy="228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dirty="0" smtClean="0">
                <a:cs typeface="Arial Unicode MS" pitchFamily="34" charset="-128"/>
              </a:rPr>
              <a:t>2:</a:t>
            </a:r>
            <a:fld id="{DF669FBA-3DF0-436D-815C-206F5F272D6A}" type="slidenum">
              <a:rPr lang="en-US" altLang="zh-TW" smtClean="0">
                <a:cs typeface="Arial Unicode MS" pitchFamily="34" charset="-128"/>
              </a:rPr>
              <a:pPr eaLnBrk="1" hangingPunct="1"/>
              <a:t>40</a:t>
            </a:fld>
            <a:endParaRPr lang="en-US" altLang="zh-TW" dirty="0" smtClean="0">
              <a:cs typeface="Arial Unicode MS" pitchFamily="34" charset="-128"/>
            </a:endParaRPr>
          </a:p>
        </p:txBody>
      </p:sp>
    </p:spTree>
    <p:extLst>
      <p:ext uri="{BB962C8B-B14F-4D97-AF65-F5344CB8AC3E}">
        <p14:creationId xmlns:p14="http://schemas.microsoft.com/office/powerpoint/2010/main" val="2808477220"/>
      </p:ext>
    </p:extLst>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圖說文字 36"/>
          <p:cNvSpPr/>
          <p:nvPr/>
        </p:nvSpPr>
        <p:spPr>
          <a:xfrm>
            <a:off x="5940152" y="2996952"/>
            <a:ext cx="648072" cy="337538"/>
          </a:xfrm>
          <a:prstGeom prst="wedgeRectCallout">
            <a:avLst>
              <a:gd name="adj1" fmla="val -147844"/>
              <a:gd name="adj2" fmla="val 9939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dirty="0" smtClean="0">
                <a:solidFill>
                  <a:schemeClr val="tx1"/>
                </a:solidFill>
                <a:latin typeface="Calibri" pitchFamily="34" charset="0"/>
                <a:cs typeface="Calibri" pitchFamily="34" charset="0"/>
              </a:rPr>
              <a:t>3.1</a:t>
            </a:r>
            <a:endParaRPr lang="zh-TW" altLang="en-US" dirty="0">
              <a:solidFill>
                <a:schemeClr val="tx1"/>
              </a:solidFill>
              <a:latin typeface="Calibri" pitchFamily="34" charset="0"/>
              <a:cs typeface="Calibri" pitchFamily="34" charset="0"/>
            </a:endParaRPr>
          </a:p>
        </p:txBody>
      </p:sp>
      <p:sp>
        <p:nvSpPr>
          <p:cNvPr id="2" name="標題 1"/>
          <p:cNvSpPr>
            <a:spLocks noGrp="1"/>
          </p:cNvSpPr>
          <p:nvPr>
            <p:ph type="title"/>
          </p:nvPr>
        </p:nvSpPr>
        <p:spPr/>
        <p:txBody>
          <a:bodyPr/>
          <a:lstStyle/>
          <a:p>
            <a:r>
              <a:rPr lang="en-US" altLang="zh-TW" dirty="0" smtClean="0"/>
              <a:t>Best-Link Inference</a:t>
            </a:r>
            <a:endParaRPr lang="zh-TW" altLang="en-US" dirty="0"/>
          </a:p>
        </p:txBody>
      </p:sp>
      <p:sp>
        <p:nvSpPr>
          <p:cNvPr id="3" name="內容版面配置區 2"/>
          <p:cNvSpPr>
            <a:spLocks noGrp="1"/>
          </p:cNvSpPr>
          <p:nvPr>
            <p:ph idx="1"/>
          </p:nvPr>
        </p:nvSpPr>
        <p:spPr>
          <a:xfrm>
            <a:off x="467544" y="1212304"/>
            <a:ext cx="8363272" cy="4953000"/>
          </a:xfrm>
        </p:spPr>
        <p:txBody>
          <a:bodyPr/>
          <a:lstStyle/>
          <a:p>
            <a:r>
              <a:rPr lang="en-US" altLang="zh-TW" dirty="0" smtClean="0"/>
              <a:t>For each mention </a:t>
            </a:r>
            <a:r>
              <a:rPr lang="en-US" altLang="zh-TW" i="1" dirty="0" smtClean="0"/>
              <a:t>u</a:t>
            </a:r>
            <a:r>
              <a:rPr lang="en-US" altLang="zh-TW" dirty="0" smtClean="0"/>
              <a:t>, Best-Link considers the best mention on its left to connect to</a:t>
            </a:r>
          </a:p>
          <a:p>
            <a:r>
              <a:rPr lang="en-US" altLang="zh-TW" dirty="0" smtClean="0"/>
              <a:t>Then, it creates a link between them if the score is above some threshold (typically 0)</a:t>
            </a:r>
          </a:p>
          <a:p>
            <a:pPr lvl="1"/>
            <a:endParaRPr lang="en-US" altLang="zh-TW" dirty="0" smtClean="0"/>
          </a:p>
          <a:p>
            <a:pPr lvl="1"/>
            <a:endParaRPr lang="en-US" altLang="zh-TW" dirty="0" smtClean="0"/>
          </a:p>
          <a:p>
            <a:pPr lvl="1"/>
            <a:endParaRPr lang="en-US" altLang="zh-TW" dirty="0" smtClean="0"/>
          </a:p>
          <a:p>
            <a:pPr lvl="1"/>
            <a:endParaRPr lang="en-US" altLang="zh-TW" dirty="0" smtClean="0"/>
          </a:p>
          <a:p>
            <a:pPr lvl="1">
              <a:buNone/>
            </a:pPr>
            <a:endParaRPr lang="en-US" altLang="zh-TW" dirty="0" smtClean="0"/>
          </a:p>
          <a:p>
            <a:endParaRPr lang="en-US" altLang="zh-TW" dirty="0" smtClean="0"/>
          </a:p>
          <a:p>
            <a:r>
              <a:rPr lang="en-US" altLang="zh-TW" dirty="0" smtClean="0"/>
              <a:t>Best-Link inference is </a:t>
            </a:r>
            <a:r>
              <a:rPr lang="en-US" altLang="zh-TW" dirty="0" smtClean="0">
                <a:solidFill>
                  <a:srgbClr val="FF0000"/>
                </a:solidFill>
              </a:rPr>
              <a:t>simple</a:t>
            </a:r>
            <a:r>
              <a:rPr lang="en-US" altLang="zh-TW" dirty="0" smtClean="0"/>
              <a:t> and </a:t>
            </a:r>
            <a:r>
              <a:rPr lang="en-US" altLang="zh-TW" dirty="0" smtClean="0">
                <a:solidFill>
                  <a:srgbClr val="FF0000"/>
                </a:solidFill>
              </a:rPr>
              <a:t>effective</a:t>
            </a:r>
            <a:r>
              <a:rPr lang="en-US" altLang="zh-TW" dirty="0" smtClean="0"/>
              <a:t> (Bengtson and Roth, 2008)</a:t>
            </a:r>
          </a:p>
          <a:p>
            <a:pPr lvl="1"/>
            <a:endParaRPr lang="en-US" altLang="zh-TW" dirty="0" smtClean="0"/>
          </a:p>
          <a:p>
            <a:pPr lvl="1"/>
            <a:endParaRPr lang="en-US" altLang="zh-TW" dirty="0" smtClean="0"/>
          </a:p>
          <a:p>
            <a:pPr lvl="1"/>
            <a:endParaRPr lang="en-US" altLang="zh-TW" dirty="0" smtClean="0"/>
          </a:p>
          <a:p>
            <a:pPr lvl="1"/>
            <a:endParaRPr lang="en-US" altLang="zh-TW" dirty="0" smtClean="0"/>
          </a:p>
          <a:p>
            <a:pPr lvl="1"/>
            <a:endParaRPr lang="en-US" altLang="zh-TW" dirty="0" smtClean="0"/>
          </a:p>
          <a:p>
            <a:pPr lvl="1"/>
            <a:endParaRPr lang="en-US" altLang="zh-TW" dirty="0" smtClean="0"/>
          </a:p>
          <a:p>
            <a:pPr lvl="1"/>
            <a:endParaRPr lang="zh-TW" altLang="en-US" dirty="0"/>
          </a:p>
        </p:txBody>
      </p:sp>
      <p:grpSp>
        <p:nvGrpSpPr>
          <p:cNvPr id="38" name="群組 37"/>
          <p:cNvGrpSpPr/>
          <p:nvPr/>
        </p:nvGrpSpPr>
        <p:grpSpPr>
          <a:xfrm>
            <a:off x="1979713" y="3897052"/>
            <a:ext cx="4619238" cy="0"/>
            <a:chOff x="1979713" y="3897052"/>
            <a:chExt cx="4619238" cy="0"/>
          </a:xfrm>
        </p:grpSpPr>
        <p:cxnSp>
          <p:nvCxnSpPr>
            <p:cNvPr id="14" name="直線接點 13"/>
            <p:cNvCxnSpPr/>
            <p:nvPr/>
          </p:nvCxnSpPr>
          <p:spPr>
            <a:xfrm>
              <a:off x="1979713" y="3897052"/>
              <a:ext cx="513250" cy="0"/>
            </a:xfrm>
            <a:prstGeom prst="line">
              <a:avLst/>
            </a:prstGeom>
            <a:ln>
              <a:solidFill>
                <a:srgbClr val="0070C0"/>
              </a:solidFill>
            </a:ln>
          </p:spPr>
          <p:style>
            <a:lnRef idx="3">
              <a:schemeClr val="accent2"/>
            </a:lnRef>
            <a:fillRef idx="0">
              <a:schemeClr val="accent2"/>
            </a:fillRef>
            <a:effectRef idx="2">
              <a:schemeClr val="accent2"/>
            </a:effectRef>
            <a:fontRef idx="minor">
              <a:schemeClr val="tx1"/>
            </a:fontRef>
          </p:style>
        </p:cxnSp>
        <p:cxnSp>
          <p:nvCxnSpPr>
            <p:cNvPr id="15" name="直線接點 14"/>
            <p:cNvCxnSpPr/>
            <p:nvPr/>
          </p:nvCxnSpPr>
          <p:spPr>
            <a:xfrm>
              <a:off x="2800910" y="3897052"/>
              <a:ext cx="513250" cy="0"/>
            </a:xfrm>
            <a:prstGeom prst="line">
              <a:avLst/>
            </a:prstGeom>
            <a:ln>
              <a:solidFill>
                <a:schemeClr val="accent2"/>
              </a:solidFill>
            </a:ln>
          </p:spPr>
          <p:style>
            <a:lnRef idx="3">
              <a:schemeClr val="accent2"/>
            </a:lnRef>
            <a:fillRef idx="0">
              <a:schemeClr val="accent2"/>
            </a:fillRef>
            <a:effectRef idx="2">
              <a:schemeClr val="accent2"/>
            </a:effectRef>
            <a:fontRef idx="minor">
              <a:schemeClr val="tx1"/>
            </a:fontRef>
          </p:style>
        </p:cxnSp>
        <p:cxnSp>
          <p:nvCxnSpPr>
            <p:cNvPr id="16" name="直線接點 15"/>
            <p:cNvCxnSpPr/>
            <p:nvPr/>
          </p:nvCxnSpPr>
          <p:spPr>
            <a:xfrm>
              <a:off x="3622108" y="3897052"/>
              <a:ext cx="513250" cy="0"/>
            </a:xfrm>
            <a:prstGeom prst="line">
              <a:avLst/>
            </a:prstGeom>
            <a:ln>
              <a:solidFill>
                <a:srgbClr val="0070C0"/>
              </a:solidFill>
            </a:ln>
          </p:spPr>
          <p:style>
            <a:lnRef idx="3">
              <a:schemeClr val="accent2"/>
            </a:lnRef>
            <a:fillRef idx="0">
              <a:schemeClr val="accent2"/>
            </a:fillRef>
            <a:effectRef idx="2">
              <a:schemeClr val="accent2"/>
            </a:effectRef>
            <a:fontRef idx="minor">
              <a:schemeClr val="tx1"/>
            </a:fontRef>
          </p:style>
        </p:cxnSp>
        <p:cxnSp>
          <p:nvCxnSpPr>
            <p:cNvPr id="17" name="直線接點 16"/>
            <p:cNvCxnSpPr/>
            <p:nvPr/>
          </p:nvCxnSpPr>
          <p:spPr>
            <a:xfrm>
              <a:off x="4443306" y="3897052"/>
              <a:ext cx="513250" cy="0"/>
            </a:xfrm>
            <a:prstGeom prst="line">
              <a:avLst/>
            </a:prstGeom>
            <a:ln>
              <a:solidFill>
                <a:schemeClr val="accent2"/>
              </a:solidFill>
            </a:ln>
          </p:spPr>
          <p:style>
            <a:lnRef idx="3">
              <a:schemeClr val="accent2"/>
            </a:lnRef>
            <a:fillRef idx="0">
              <a:schemeClr val="accent2"/>
            </a:fillRef>
            <a:effectRef idx="2">
              <a:schemeClr val="accent2"/>
            </a:effectRef>
            <a:fontRef idx="minor">
              <a:schemeClr val="tx1"/>
            </a:fontRef>
          </p:style>
        </p:cxnSp>
        <p:cxnSp>
          <p:nvCxnSpPr>
            <p:cNvPr id="18" name="直線接點 17"/>
            <p:cNvCxnSpPr/>
            <p:nvPr/>
          </p:nvCxnSpPr>
          <p:spPr>
            <a:xfrm>
              <a:off x="5264503" y="3897052"/>
              <a:ext cx="513250" cy="0"/>
            </a:xfrm>
            <a:prstGeom prst="line">
              <a:avLst/>
            </a:prstGeom>
            <a:ln>
              <a:solidFill>
                <a:srgbClr val="7030A0"/>
              </a:solidFill>
            </a:ln>
          </p:spPr>
          <p:style>
            <a:lnRef idx="3">
              <a:schemeClr val="accent2"/>
            </a:lnRef>
            <a:fillRef idx="0">
              <a:schemeClr val="accent2"/>
            </a:fillRef>
            <a:effectRef idx="2">
              <a:schemeClr val="accent2"/>
            </a:effectRef>
            <a:fontRef idx="minor">
              <a:schemeClr val="tx1"/>
            </a:fontRef>
          </p:style>
        </p:cxnSp>
        <p:cxnSp>
          <p:nvCxnSpPr>
            <p:cNvPr id="19" name="直線接點 18"/>
            <p:cNvCxnSpPr/>
            <p:nvPr/>
          </p:nvCxnSpPr>
          <p:spPr>
            <a:xfrm>
              <a:off x="6085701" y="3897052"/>
              <a:ext cx="513250" cy="0"/>
            </a:xfrm>
            <a:prstGeom prst="line">
              <a:avLst/>
            </a:prstGeom>
            <a:ln>
              <a:solidFill>
                <a:schemeClr val="tx1"/>
              </a:solidFill>
            </a:ln>
          </p:spPr>
          <p:style>
            <a:lnRef idx="3">
              <a:schemeClr val="accent2"/>
            </a:lnRef>
            <a:fillRef idx="0">
              <a:schemeClr val="accent2"/>
            </a:fillRef>
            <a:effectRef idx="2">
              <a:schemeClr val="accent2"/>
            </a:effectRef>
            <a:fontRef idx="minor">
              <a:schemeClr val="tx1"/>
            </a:fontRef>
          </p:style>
        </p:cxnSp>
      </p:grpSp>
      <p:sp>
        <p:nvSpPr>
          <p:cNvPr id="20" name="手繪多邊形 19"/>
          <p:cNvSpPr/>
          <p:nvPr/>
        </p:nvSpPr>
        <p:spPr>
          <a:xfrm flipV="1">
            <a:off x="5487102" y="4009565"/>
            <a:ext cx="803898" cy="225025"/>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a:solidFill>
              <a:srgbClr val="7030A0"/>
            </a:solidFill>
            <a:prstDash val="sysDot"/>
            <a:headEnd type="non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21" name="手繪多邊形 20"/>
          <p:cNvSpPr/>
          <p:nvPr/>
        </p:nvSpPr>
        <p:spPr>
          <a:xfrm flipV="1">
            <a:off x="4648605" y="3996762"/>
            <a:ext cx="1675220" cy="462852"/>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a:solidFill>
              <a:schemeClr val="accent5">
                <a:lumMod val="50000"/>
              </a:schemeClr>
            </a:solidFill>
            <a:prstDash val="sysDot"/>
            <a:headEnd type="non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22" name="手繪多邊形 21"/>
          <p:cNvSpPr/>
          <p:nvPr/>
        </p:nvSpPr>
        <p:spPr>
          <a:xfrm flipV="1">
            <a:off x="2903560" y="4009565"/>
            <a:ext cx="3420264" cy="787587"/>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a:solidFill>
              <a:schemeClr val="accent5">
                <a:lumMod val="50000"/>
              </a:schemeClr>
            </a:solidFill>
            <a:prstDash val="sysDot"/>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23" name="手繪多邊形 22"/>
          <p:cNvSpPr/>
          <p:nvPr/>
        </p:nvSpPr>
        <p:spPr>
          <a:xfrm>
            <a:off x="2287661" y="3221977"/>
            <a:ext cx="4036164" cy="562564"/>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a:solidFill>
              <a:srgbClr val="0070C0"/>
            </a:solidFill>
            <a:prstDash val="sysDot"/>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24" name="手繪多邊形 23"/>
          <p:cNvSpPr/>
          <p:nvPr/>
        </p:nvSpPr>
        <p:spPr>
          <a:xfrm>
            <a:off x="4122448" y="3523510"/>
            <a:ext cx="2393768" cy="337538"/>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w="57150">
            <a:solidFill>
              <a:srgbClr val="0070C0"/>
            </a:solidFill>
            <a:prstDash val="solid"/>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25" name="矩形圖說文字 24"/>
          <p:cNvSpPr/>
          <p:nvPr/>
        </p:nvSpPr>
        <p:spPr>
          <a:xfrm>
            <a:off x="2595611" y="2996952"/>
            <a:ext cx="615898" cy="337538"/>
          </a:xfrm>
          <a:prstGeom prst="wedgeRectCallout">
            <a:avLst>
              <a:gd name="adj1" fmla="val 192635"/>
              <a:gd name="adj2" fmla="val 150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dirty="0" smtClean="0">
                <a:solidFill>
                  <a:schemeClr val="tx1"/>
                </a:solidFill>
                <a:latin typeface="Calibri" pitchFamily="34" charset="0"/>
                <a:cs typeface="Calibri" pitchFamily="34" charset="0"/>
              </a:rPr>
              <a:t>1.5</a:t>
            </a:r>
            <a:endParaRPr lang="zh-TW" altLang="en-US" dirty="0">
              <a:solidFill>
                <a:schemeClr val="tx1"/>
              </a:solidFill>
              <a:latin typeface="Calibri" pitchFamily="34" charset="0"/>
              <a:cs typeface="Calibri" pitchFamily="34" charset="0"/>
            </a:endParaRPr>
          </a:p>
        </p:txBody>
      </p:sp>
      <p:sp>
        <p:nvSpPr>
          <p:cNvPr id="26" name="矩形圖說文字 25"/>
          <p:cNvSpPr/>
          <p:nvPr/>
        </p:nvSpPr>
        <p:spPr>
          <a:xfrm>
            <a:off x="5940152" y="2996952"/>
            <a:ext cx="658797" cy="337540"/>
          </a:xfrm>
          <a:prstGeom prst="wedgeRectCallout">
            <a:avLst>
              <a:gd name="adj1" fmla="val -160701"/>
              <a:gd name="adj2" fmla="val 104974"/>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b="1" dirty="0" smtClean="0">
                <a:solidFill>
                  <a:schemeClr val="tx1"/>
                </a:solidFill>
                <a:latin typeface="Calibri" pitchFamily="34" charset="0"/>
                <a:cs typeface="Calibri" pitchFamily="34" charset="0"/>
              </a:rPr>
              <a:t>3.1</a:t>
            </a:r>
            <a:endParaRPr lang="zh-TW" altLang="en-US" b="1" dirty="0">
              <a:solidFill>
                <a:schemeClr val="tx1"/>
              </a:solidFill>
              <a:latin typeface="Calibri" pitchFamily="34" charset="0"/>
              <a:cs typeface="Calibri" pitchFamily="34" charset="0"/>
            </a:endParaRPr>
          </a:p>
        </p:txBody>
      </p:sp>
      <p:sp>
        <p:nvSpPr>
          <p:cNvPr id="27" name="矩形圖說文字 26"/>
          <p:cNvSpPr/>
          <p:nvPr/>
        </p:nvSpPr>
        <p:spPr>
          <a:xfrm>
            <a:off x="2492961" y="4347104"/>
            <a:ext cx="615898" cy="337538"/>
          </a:xfrm>
          <a:prstGeom prst="wedgeRectCallout">
            <a:avLst>
              <a:gd name="adj1" fmla="val 139724"/>
              <a:gd name="adj2" fmla="val 77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dirty="0" smtClean="0">
                <a:solidFill>
                  <a:schemeClr val="tx1"/>
                </a:solidFill>
                <a:latin typeface="Calibri" pitchFamily="34" charset="0"/>
                <a:cs typeface="Calibri" pitchFamily="34" charset="0"/>
              </a:rPr>
              <a:t>-1.5</a:t>
            </a:r>
            <a:endParaRPr lang="zh-TW" altLang="en-US" dirty="0">
              <a:solidFill>
                <a:schemeClr val="tx1"/>
              </a:solidFill>
              <a:latin typeface="Calibri" pitchFamily="34" charset="0"/>
              <a:cs typeface="Calibri" pitchFamily="34" charset="0"/>
            </a:endParaRPr>
          </a:p>
        </p:txBody>
      </p:sp>
      <p:sp>
        <p:nvSpPr>
          <p:cNvPr id="28" name="矩形圖說文字 27"/>
          <p:cNvSpPr/>
          <p:nvPr/>
        </p:nvSpPr>
        <p:spPr>
          <a:xfrm>
            <a:off x="4135356" y="4234592"/>
            <a:ext cx="615898" cy="337538"/>
          </a:xfrm>
          <a:prstGeom prst="wedgeRectCallout">
            <a:avLst>
              <a:gd name="adj1" fmla="val 139724"/>
              <a:gd name="adj2" fmla="val 77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dirty="0" smtClean="0">
                <a:solidFill>
                  <a:schemeClr val="tx1"/>
                </a:solidFill>
                <a:latin typeface="Calibri" pitchFamily="34" charset="0"/>
                <a:cs typeface="Calibri" pitchFamily="34" charset="0"/>
              </a:rPr>
              <a:t>1.2</a:t>
            </a:r>
            <a:endParaRPr lang="zh-TW" altLang="en-US" dirty="0">
              <a:solidFill>
                <a:schemeClr val="tx1"/>
              </a:solidFill>
              <a:latin typeface="Calibri" pitchFamily="34" charset="0"/>
              <a:cs typeface="Calibri" pitchFamily="34" charset="0"/>
            </a:endParaRPr>
          </a:p>
        </p:txBody>
      </p:sp>
      <p:sp>
        <p:nvSpPr>
          <p:cNvPr id="29" name="矩形圖說文字 28"/>
          <p:cNvSpPr/>
          <p:nvPr/>
        </p:nvSpPr>
        <p:spPr>
          <a:xfrm>
            <a:off x="6188346" y="4459622"/>
            <a:ext cx="615898" cy="337538"/>
          </a:xfrm>
          <a:prstGeom prst="wedgeRectCallout">
            <a:avLst>
              <a:gd name="adj1" fmla="val -121181"/>
              <a:gd name="adj2" fmla="val -1126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dirty="0" smtClean="0">
                <a:solidFill>
                  <a:schemeClr val="tx1"/>
                </a:solidFill>
                <a:latin typeface="Calibri" pitchFamily="34" charset="0"/>
                <a:cs typeface="Calibri" pitchFamily="34" charset="0"/>
              </a:rPr>
              <a:t>0.2</a:t>
            </a:r>
            <a:endParaRPr lang="zh-TW" altLang="en-US" dirty="0">
              <a:solidFill>
                <a:schemeClr val="tx1"/>
              </a:solidFill>
              <a:latin typeface="Calibri" pitchFamily="34" charset="0"/>
              <a:cs typeface="Calibri" pitchFamily="34" charset="0"/>
            </a:endParaRPr>
          </a:p>
        </p:txBody>
      </p:sp>
      <p:sp>
        <p:nvSpPr>
          <p:cNvPr id="30" name="矩形 29"/>
          <p:cNvSpPr/>
          <p:nvPr/>
        </p:nvSpPr>
        <p:spPr>
          <a:xfrm>
            <a:off x="6372200" y="3563724"/>
            <a:ext cx="314510" cy="369332"/>
          </a:xfrm>
          <a:prstGeom prst="rect">
            <a:avLst/>
          </a:prstGeom>
        </p:spPr>
        <p:txBody>
          <a:bodyPr wrap="none">
            <a:spAutoFit/>
          </a:bodyPr>
          <a:lstStyle/>
          <a:p>
            <a:r>
              <a:rPr lang="en-US" altLang="zh-TW" b="1" i="1" dirty="0" smtClean="0"/>
              <a:t>u</a:t>
            </a:r>
            <a:endParaRPr lang="zh-TW" altLang="en-US" b="1" dirty="0"/>
          </a:p>
        </p:txBody>
      </p:sp>
      <p:sp>
        <p:nvSpPr>
          <p:cNvPr id="32" name="文字方塊 31"/>
          <p:cNvSpPr txBox="1"/>
          <p:nvPr/>
        </p:nvSpPr>
        <p:spPr>
          <a:xfrm>
            <a:off x="3563888" y="3573016"/>
            <a:ext cx="504056" cy="338554"/>
          </a:xfrm>
          <a:prstGeom prst="rect">
            <a:avLst/>
          </a:prstGeom>
          <a:noFill/>
        </p:spPr>
        <p:txBody>
          <a:bodyPr wrap="square" rtlCol="0">
            <a:spAutoFit/>
          </a:bodyPr>
          <a:lstStyle/>
          <a:p>
            <a:r>
              <a:rPr lang="en-US" altLang="zh-TW" sz="1600" b="1" i="1" dirty="0" smtClean="0"/>
              <a:t>m</a:t>
            </a:r>
            <a:r>
              <a:rPr lang="en-US" altLang="zh-TW" sz="2000" b="1" i="1" baseline="30000" dirty="0" smtClean="0">
                <a:latin typeface="Tempus Sans ITC"/>
              </a:rPr>
              <a:t>*</a:t>
            </a:r>
            <a:endParaRPr lang="zh-TW" altLang="en-US" sz="4000" b="1" i="1" baseline="30000" dirty="0">
              <a:latin typeface="Tempus Sans ITC"/>
            </a:endParaRPr>
          </a:p>
        </p:txBody>
      </p:sp>
      <p:sp>
        <p:nvSpPr>
          <p:cNvPr id="35" name="手繪多邊形 34"/>
          <p:cNvSpPr/>
          <p:nvPr/>
        </p:nvSpPr>
        <p:spPr>
          <a:xfrm>
            <a:off x="4211960" y="3501008"/>
            <a:ext cx="2304256" cy="346540"/>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a:solidFill>
              <a:srgbClr val="0070C0"/>
            </a:solidFill>
            <a:prstDash val="sysDot"/>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31" name="Slide Number Placeholder 87"/>
          <p:cNvSpPr>
            <a:spLocks noGrp="1"/>
          </p:cNvSpPr>
          <p:nvPr>
            <p:ph type="sldNum" sz="quarter" idx="10"/>
          </p:nvPr>
        </p:nvSpPr>
        <p:spPr>
          <a:xfrm>
            <a:off x="7543800" y="6553200"/>
            <a:ext cx="914400" cy="228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dirty="0" smtClean="0">
                <a:cs typeface="Arial Unicode MS" pitchFamily="34" charset="-128"/>
              </a:rPr>
              <a:t>2:</a:t>
            </a:r>
            <a:fld id="{DF669FBA-3DF0-436D-815C-206F5F272D6A}" type="slidenum">
              <a:rPr lang="en-US" altLang="zh-TW" smtClean="0">
                <a:cs typeface="Arial Unicode MS" pitchFamily="34" charset="-128"/>
              </a:rPr>
              <a:pPr eaLnBrk="1" hangingPunct="1"/>
              <a:t>41</a:t>
            </a:fld>
            <a:endParaRPr lang="en-US" altLang="zh-TW" dirty="0" smtClean="0">
              <a:cs typeface="Arial Unicode MS" pitchFamily="34" charset="-128"/>
            </a:endParaRPr>
          </a:p>
        </p:txBody>
      </p:sp>
    </p:spTree>
    <p:extLst>
      <p:ext uri="{BB962C8B-B14F-4D97-AF65-F5344CB8AC3E}">
        <p14:creationId xmlns:p14="http://schemas.microsoft.com/office/powerpoint/2010/main" val="12225913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2000"/>
                                        <p:tgtEl>
                                          <p:spTgt spid="38"/>
                                        </p:tgtEl>
                                      </p:cBhvr>
                                    </p:animEffect>
                                  </p:childTnLst>
                                </p:cTn>
                              </p:par>
                              <p:par>
                                <p:cTn id="8" presetID="1" presetClass="entr" presetSubtype="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dissolve">
                                      <p:cBhvr>
                                        <p:cTn id="14" dur="500"/>
                                        <p:tgtEl>
                                          <p:spTgt spid="23"/>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dissolve">
                                      <p:cBhvr>
                                        <p:cTn id="17" dur="500"/>
                                        <p:tgtEl>
                                          <p:spTgt spid="35"/>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dissolve">
                                      <p:cBhvr>
                                        <p:cTn id="20" dur="500"/>
                                        <p:tgtEl>
                                          <p:spTgt spid="25"/>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dissolve">
                                      <p:cBhvr>
                                        <p:cTn id="23" dur="500"/>
                                        <p:tgtEl>
                                          <p:spTgt spid="20"/>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dissolve">
                                      <p:cBhvr>
                                        <p:cTn id="26" dur="500"/>
                                        <p:tgtEl>
                                          <p:spTgt spid="21"/>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dissolve">
                                      <p:cBhvr>
                                        <p:cTn id="29" dur="500"/>
                                        <p:tgtEl>
                                          <p:spTgt spid="22"/>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dissolve">
                                      <p:cBhvr>
                                        <p:cTn id="32" dur="500"/>
                                        <p:tgtEl>
                                          <p:spTgt spid="27"/>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dissolve">
                                      <p:cBhvr>
                                        <p:cTn id="35" dur="500"/>
                                        <p:tgtEl>
                                          <p:spTgt spid="28"/>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dissolve">
                                      <p:cBhvr>
                                        <p:cTn id="38" dur="500"/>
                                        <p:tgtEl>
                                          <p:spTgt spid="29"/>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dissolve">
                                      <p:cBhvr>
                                        <p:cTn id="41" dur="500"/>
                                        <p:tgtEl>
                                          <p:spTgt spid="37"/>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dissolve">
                                      <p:cBhvr>
                                        <p:cTn id="46" dur="500"/>
                                        <p:tgtEl>
                                          <p:spTgt spid="32"/>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dissolve">
                                      <p:cBhvr>
                                        <p:cTn id="49" dur="500"/>
                                        <p:tgtEl>
                                          <p:spTgt spid="24"/>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dissolve">
                                      <p:cBhvr>
                                        <p:cTn id="5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p:bldP spid="32" grpId="0"/>
      <p:bldP spid="3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All-Link Inference</a:t>
            </a:r>
            <a:endParaRPr lang="zh-TW" altLang="en-US" dirty="0"/>
          </a:p>
        </p:txBody>
      </p:sp>
      <p:sp>
        <p:nvSpPr>
          <p:cNvPr id="3" name="內容版面配置區 2"/>
          <p:cNvSpPr>
            <a:spLocks noGrp="1"/>
          </p:cNvSpPr>
          <p:nvPr>
            <p:ph idx="1"/>
          </p:nvPr>
        </p:nvSpPr>
        <p:spPr/>
        <p:txBody>
          <a:bodyPr/>
          <a:lstStyle/>
          <a:p>
            <a:r>
              <a:rPr lang="en-US" altLang="zh-TW" dirty="0" smtClean="0">
                <a:solidFill>
                  <a:srgbClr val="000000"/>
                </a:solidFill>
                <a:ea typeface="新細明體" pitchFamily="18" charset="-120"/>
              </a:rPr>
              <a:t>It scores a clustering of mentions by including </a:t>
            </a:r>
            <a:r>
              <a:rPr lang="en-US" altLang="zh-TW" b="1" dirty="0" smtClean="0">
                <a:solidFill>
                  <a:srgbClr val="FF0000"/>
                </a:solidFill>
                <a:ea typeface="新細明體" pitchFamily="18" charset="-120"/>
              </a:rPr>
              <a:t>all possible pairwise links</a:t>
            </a:r>
            <a:r>
              <a:rPr lang="en-US" altLang="zh-TW" dirty="0" smtClean="0">
                <a:solidFill>
                  <a:srgbClr val="000000"/>
                </a:solidFill>
                <a:ea typeface="新細明體" pitchFamily="18" charset="-120"/>
              </a:rPr>
              <a:t> in the score:</a:t>
            </a:r>
          </a:p>
          <a:p>
            <a:endParaRPr lang="en-US" altLang="zh-TW" dirty="0" smtClean="0">
              <a:solidFill>
                <a:srgbClr val="000000"/>
              </a:solidFill>
              <a:ea typeface="新細明體" pitchFamily="18" charset="-120"/>
            </a:endParaRPr>
          </a:p>
          <a:p>
            <a:endParaRPr lang="en-US" altLang="zh-TW" dirty="0" smtClean="0">
              <a:solidFill>
                <a:srgbClr val="000000"/>
              </a:solidFill>
              <a:ea typeface="新細明體" pitchFamily="18" charset="-120"/>
            </a:endParaRPr>
          </a:p>
          <a:p>
            <a:endParaRPr lang="en-US" altLang="zh-TW" dirty="0" smtClean="0">
              <a:solidFill>
                <a:srgbClr val="000000"/>
              </a:solidFill>
              <a:ea typeface="新細明體" pitchFamily="18" charset="-120"/>
            </a:endParaRPr>
          </a:p>
          <a:p>
            <a:endParaRPr lang="en-US" altLang="zh-TW" dirty="0" smtClean="0">
              <a:solidFill>
                <a:srgbClr val="000000"/>
              </a:solidFill>
              <a:ea typeface="新細明體" pitchFamily="18" charset="-120"/>
            </a:endParaRPr>
          </a:p>
          <a:p>
            <a:endParaRPr lang="en-US" altLang="zh-TW" dirty="0" smtClean="0">
              <a:solidFill>
                <a:srgbClr val="000000"/>
              </a:solidFill>
              <a:ea typeface="新細明體" pitchFamily="18" charset="-120"/>
            </a:endParaRPr>
          </a:p>
          <a:p>
            <a:r>
              <a:rPr lang="en-US" altLang="zh-TW" dirty="0" smtClean="0"/>
              <a:t> McCallum and Wellner, 2003; Finley and Joachims, 2005</a:t>
            </a:r>
          </a:p>
          <a:p>
            <a:endParaRPr lang="en-US" altLang="zh-TW" dirty="0" smtClean="0"/>
          </a:p>
          <a:p>
            <a:pPr lvl="1"/>
            <a:endParaRPr lang="en-US" altLang="zh-TW" dirty="0" smtClean="0"/>
          </a:p>
          <a:p>
            <a:pPr lvl="1"/>
            <a:endParaRPr lang="en-US" altLang="zh-TW" dirty="0" smtClean="0"/>
          </a:p>
          <a:p>
            <a:pPr lvl="1"/>
            <a:endParaRPr lang="en-US" altLang="zh-TW" dirty="0" smtClean="0"/>
          </a:p>
          <a:p>
            <a:pPr lvl="1"/>
            <a:endParaRPr lang="en-US" altLang="zh-TW" dirty="0" smtClean="0"/>
          </a:p>
        </p:txBody>
      </p:sp>
      <p:grpSp>
        <p:nvGrpSpPr>
          <p:cNvPr id="38" name="群組 37"/>
          <p:cNvGrpSpPr/>
          <p:nvPr/>
        </p:nvGrpSpPr>
        <p:grpSpPr>
          <a:xfrm>
            <a:off x="1795862" y="1988840"/>
            <a:ext cx="5008386" cy="2016224"/>
            <a:chOff x="1835696" y="2060848"/>
            <a:chExt cx="5008386" cy="2016224"/>
          </a:xfrm>
        </p:grpSpPr>
        <p:cxnSp>
          <p:nvCxnSpPr>
            <p:cNvPr id="39" name="直線接點 38"/>
            <p:cNvCxnSpPr/>
            <p:nvPr/>
          </p:nvCxnSpPr>
          <p:spPr>
            <a:xfrm>
              <a:off x="2022306" y="3104970"/>
              <a:ext cx="513249" cy="0"/>
            </a:xfrm>
            <a:prstGeom prst="line">
              <a:avLst/>
            </a:prstGeom>
            <a:ln>
              <a:solidFill>
                <a:srgbClr val="0070C0"/>
              </a:solidFill>
            </a:ln>
          </p:spPr>
          <p:style>
            <a:lnRef idx="3">
              <a:schemeClr val="accent2"/>
            </a:lnRef>
            <a:fillRef idx="0">
              <a:schemeClr val="accent2"/>
            </a:fillRef>
            <a:effectRef idx="2">
              <a:schemeClr val="accent2"/>
            </a:effectRef>
            <a:fontRef idx="minor">
              <a:schemeClr val="tx1"/>
            </a:fontRef>
          </p:style>
        </p:cxnSp>
        <p:cxnSp>
          <p:nvCxnSpPr>
            <p:cNvPr id="40" name="直線接點 39"/>
            <p:cNvCxnSpPr/>
            <p:nvPr/>
          </p:nvCxnSpPr>
          <p:spPr>
            <a:xfrm>
              <a:off x="2843504" y="3104970"/>
              <a:ext cx="513249" cy="0"/>
            </a:xfrm>
            <a:prstGeom prst="line">
              <a:avLst/>
            </a:prstGeom>
            <a:ln>
              <a:solidFill>
                <a:schemeClr val="accent6"/>
              </a:solidFill>
            </a:ln>
          </p:spPr>
          <p:style>
            <a:lnRef idx="3">
              <a:schemeClr val="accent2"/>
            </a:lnRef>
            <a:fillRef idx="0">
              <a:schemeClr val="accent2"/>
            </a:fillRef>
            <a:effectRef idx="2">
              <a:schemeClr val="accent2"/>
            </a:effectRef>
            <a:fontRef idx="minor">
              <a:schemeClr val="tx1"/>
            </a:fontRef>
          </p:style>
        </p:cxnSp>
        <p:cxnSp>
          <p:nvCxnSpPr>
            <p:cNvPr id="41" name="直線接點 40"/>
            <p:cNvCxnSpPr/>
            <p:nvPr/>
          </p:nvCxnSpPr>
          <p:spPr>
            <a:xfrm>
              <a:off x="3664701" y="3104970"/>
              <a:ext cx="513249" cy="0"/>
            </a:xfrm>
            <a:prstGeom prst="line">
              <a:avLst/>
            </a:prstGeom>
            <a:ln>
              <a:solidFill>
                <a:srgbClr val="0070C0"/>
              </a:solidFill>
            </a:ln>
          </p:spPr>
          <p:style>
            <a:lnRef idx="3">
              <a:schemeClr val="accent2"/>
            </a:lnRef>
            <a:fillRef idx="0">
              <a:schemeClr val="accent2"/>
            </a:fillRef>
            <a:effectRef idx="2">
              <a:schemeClr val="accent2"/>
            </a:effectRef>
            <a:fontRef idx="minor">
              <a:schemeClr val="tx1"/>
            </a:fontRef>
          </p:style>
        </p:cxnSp>
        <p:cxnSp>
          <p:nvCxnSpPr>
            <p:cNvPr id="42" name="直線接點 41"/>
            <p:cNvCxnSpPr/>
            <p:nvPr/>
          </p:nvCxnSpPr>
          <p:spPr>
            <a:xfrm>
              <a:off x="4485899" y="3104970"/>
              <a:ext cx="513249" cy="0"/>
            </a:xfrm>
            <a:prstGeom prst="line">
              <a:avLst/>
            </a:prstGeom>
            <a:ln>
              <a:solidFill>
                <a:schemeClr val="accent6"/>
              </a:solidFill>
            </a:ln>
          </p:spPr>
          <p:style>
            <a:lnRef idx="3">
              <a:schemeClr val="accent2"/>
            </a:lnRef>
            <a:fillRef idx="0">
              <a:schemeClr val="accent2"/>
            </a:fillRef>
            <a:effectRef idx="2">
              <a:schemeClr val="accent2"/>
            </a:effectRef>
            <a:fontRef idx="minor">
              <a:schemeClr val="tx1"/>
            </a:fontRef>
          </p:style>
        </p:cxnSp>
        <p:cxnSp>
          <p:nvCxnSpPr>
            <p:cNvPr id="43" name="直線接點 42"/>
            <p:cNvCxnSpPr/>
            <p:nvPr/>
          </p:nvCxnSpPr>
          <p:spPr>
            <a:xfrm>
              <a:off x="5307097" y="3104970"/>
              <a:ext cx="513249" cy="0"/>
            </a:xfrm>
            <a:prstGeom prst="line">
              <a:avLst/>
            </a:prstGeom>
            <a:ln>
              <a:solidFill>
                <a:srgbClr val="7030A0"/>
              </a:solidFill>
            </a:ln>
          </p:spPr>
          <p:style>
            <a:lnRef idx="3">
              <a:schemeClr val="accent2"/>
            </a:lnRef>
            <a:fillRef idx="0">
              <a:schemeClr val="accent2"/>
            </a:fillRef>
            <a:effectRef idx="2">
              <a:schemeClr val="accent2"/>
            </a:effectRef>
            <a:fontRef idx="minor">
              <a:schemeClr val="tx1"/>
            </a:fontRef>
          </p:style>
        </p:cxnSp>
        <p:cxnSp>
          <p:nvCxnSpPr>
            <p:cNvPr id="44" name="直線接點 43"/>
            <p:cNvCxnSpPr/>
            <p:nvPr/>
          </p:nvCxnSpPr>
          <p:spPr>
            <a:xfrm>
              <a:off x="6128294" y="3104970"/>
              <a:ext cx="513249" cy="0"/>
            </a:xfrm>
            <a:prstGeom prst="line">
              <a:avLst/>
            </a:prstGeom>
            <a:ln>
              <a:solidFill>
                <a:srgbClr val="0070C0"/>
              </a:solidFill>
            </a:ln>
          </p:spPr>
          <p:style>
            <a:lnRef idx="3">
              <a:schemeClr val="accent2"/>
            </a:lnRef>
            <a:fillRef idx="0">
              <a:schemeClr val="accent2"/>
            </a:fillRef>
            <a:effectRef idx="2">
              <a:schemeClr val="accent2"/>
            </a:effectRef>
            <a:fontRef idx="minor">
              <a:schemeClr val="tx1"/>
            </a:fontRef>
          </p:style>
        </p:cxnSp>
        <p:grpSp>
          <p:nvGrpSpPr>
            <p:cNvPr id="45" name="群組 32"/>
            <p:cNvGrpSpPr/>
            <p:nvPr/>
          </p:nvGrpSpPr>
          <p:grpSpPr>
            <a:xfrm>
              <a:off x="1835696" y="2060848"/>
              <a:ext cx="5008386" cy="2016224"/>
              <a:chOff x="1835696" y="2060848"/>
              <a:chExt cx="5008386" cy="2016224"/>
            </a:xfrm>
          </p:grpSpPr>
          <p:sp>
            <p:nvSpPr>
              <p:cNvPr id="46" name="手繪多邊形 45"/>
              <p:cNvSpPr/>
              <p:nvPr/>
            </p:nvSpPr>
            <p:spPr>
              <a:xfrm flipV="1">
                <a:off x="3059831" y="3212974"/>
                <a:ext cx="1800200" cy="360041"/>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w="57150">
                <a:solidFill>
                  <a:schemeClr val="accent5">
                    <a:lumMod val="50000"/>
                  </a:schemeClr>
                </a:solidFill>
                <a:prstDash val="solid"/>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47" name="手繪多邊形 46"/>
              <p:cNvSpPr/>
              <p:nvPr/>
            </p:nvSpPr>
            <p:spPr>
              <a:xfrm>
                <a:off x="2330255" y="2504903"/>
                <a:ext cx="4036163" cy="500056"/>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w="57150">
                <a:solidFill>
                  <a:srgbClr val="0070C0"/>
                </a:solidFill>
                <a:prstDash val="solid"/>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48" name="手繪多邊形 47"/>
              <p:cNvSpPr/>
              <p:nvPr/>
            </p:nvSpPr>
            <p:spPr>
              <a:xfrm>
                <a:off x="3972651" y="2704925"/>
                <a:ext cx="2393768" cy="300034"/>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w="57150">
                <a:solidFill>
                  <a:srgbClr val="0070C0"/>
                </a:solidFill>
                <a:prstDash val="solid"/>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49" name="手繪多邊形 48"/>
              <p:cNvSpPr/>
              <p:nvPr/>
            </p:nvSpPr>
            <p:spPr>
              <a:xfrm>
                <a:off x="2339753" y="2708920"/>
                <a:ext cx="1728191" cy="288031"/>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w="57150">
                <a:solidFill>
                  <a:srgbClr val="0070C0"/>
                </a:solidFill>
                <a:prstDash val="solid"/>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50" name="矩形圖說文字 49"/>
              <p:cNvSpPr/>
              <p:nvPr/>
            </p:nvSpPr>
            <p:spPr>
              <a:xfrm>
                <a:off x="1835696" y="2276872"/>
                <a:ext cx="615898" cy="337538"/>
              </a:xfrm>
              <a:prstGeom prst="wedgeRectCallout">
                <a:avLst>
                  <a:gd name="adj1" fmla="val 120523"/>
                  <a:gd name="adj2" fmla="val 731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dirty="0" smtClean="0">
                    <a:solidFill>
                      <a:schemeClr val="tx1"/>
                    </a:solidFill>
                    <a:latin typeface="Calibri" pitchFamily="34" charset="0"/>
                    <a:cs typeface="Calibri" pitchFamily="34" charset="0"/>
                  </a:rPr>
                  <a:t>1.5</a:t>
                </a:r>
                <a:endParaRPr lang="zh-TW" altLang="en-US" dirty="0">
                  <a:solidFill>
                    <a:schemeClr val="tx1"/>
                  </a:solidFill>
                  <a:latin typeface="Calibri" pitchFamily="34" charset="0"/>
                  <a:cs typeface="Calibri" pitchFamily="34" charset="0"/>
                </a:endParaRPr>
              </a:p>
            </p:txBody>
          </p:sp>
          <p:sp>
            <p:nvSpPr>
              <p:cNvPr id="51" name="矩形圖說文字 50"/>
              <p:cNvSpPr/>
              <p:nvPr/>
            </p:nvSpPr>
            <p:spPr>
              <a:xfrm>
                <a:off x="6228184" y="2348880"/>
                <a:ext cx="615898" cy="337538"/>
              </a:xfrm>
              <a:prstGeom prst="wedgeRectCallout">
                <a:avLst>
                  <a:gd name="adj1" fmla="val -212199"/>
                  <a:gd name="adj2" fmla="val 5618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dirty="0" smtClean="0">
                    <a:solidFill>
                      <a:schemeClr val="tx1"/>
                    </a:solidFill>
                    <a:latin typeface="Calibri" pitchFamily="34" charset="0"/>
                    <a:cs typeface="Calibri" pitchFamily="34" charset="0"/>
                  </a:rPr>
                  <a:t>3.1</a:t>
                </a:r>
                <a:endParaRPr lang="zh-TW" altLang="en-US" dirty="0">
                  <a:solidFill>
                    <a:schemeClr val="tx1"/>
                  </a:solidFill>
                  <a:latin typeface="Calibri" pitchFamily="34" charset="0"/>
                  <a:cs typeface="Calibri" pitchFamily="34" charset="0"/>
                </a:endParaRPr>
              </a:p>
            </p:txBody>
          </p:sp>
          <p:sp>
            <p:nvSpPr>
              <p:cNvPr id="52" name="矩形圖說文字 51"/>
              <p:cNvSpPr/>
              <p:nvPr/>
            </p:nvSpPr>
            <p:spPr>
              <a:xfrm>
                <a:off x="5436096" y="2060848"/>
                <a:ext cx="615898" cy="337538"/>
              </a:xfrm>
              <a:prstGeom prst="wedgeRectCallout">
                <a:avLst>
                  <a:gd name="adj1" fmla="val -166003"/>
                  <a:gd name="adj2" fmla="val 8424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dirty="0" smtClean="0">
                    <a:solidFill>
                      <a:schemeClr val="tx1"/>
                    </a:solidFill>
                    <a:latin typeface="Calibri" pitchFamily="34" charset="0"/>
                    <a:cs typeface="Calibri" pitchFamily="34" charset="0"/>
                  </a:rPr>
                  <a:t>-0.5</a:t>
                </a:r>
                <a:endParaRPr lang="zh-TW" altLang="en-US" dirty="0">
                  <a:solidFill>
                    <a:schemeClr val="tx1"/>
                  </a:solidFill>
                  <a:latin typeface="Calibri" pitchFamily="34" charset="0"/>
                  <a:cs typeface="Calibri" pitchFamily="34" charset="0"/>
                </a:endParaRPr>
              </a:p>
            </p:txBody>
          </p:sp>
          <p:sp>
            <p:nvSpPr>
              <p:cNvPr id="53" name="矩形圖說文字 52"/>
              <p:cNvSpPr/>
              <p:nvPr/>
            </p:nvSpPr>
            <p:spPr>
              <a:xfrm>
                <a:off x="6156176" y="3284984"/>
                <a:ext cx="615898" cy="337538"/>
              </a:xfrm>
              <a:prstGeom prst="wedgeRectCallout">
                <a:avLst>
                  <a:gd name="adj1" fmla="val -284577"/>
                  <a:gd name="adj2" fmla="val 34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dirty="0" smtClean="0">
                    <a:solidFill>
                      <a:schemeClr val="tx1"/>
                    </a:solidFill>
                    <a:latin typeface="Calibri" pitchFamily="34" charset="0"/>
                    <a:cs typeface="Calibri" pitchFamily="34" charset="0"/>
                  </a:rPr>
                  <a:t>1.5</a:t>
                </a:r>
                <a:endParaRPr lang="zh-TW" altLang="en-US" dirty="0">
                  <a:solidFill>
                    <a:schemeClr val="tx1"/>
                  </a:solidFill>
                  <a:latin typeface="Calibri" pitchFamily="34" charset="0"/>
                  <a:cs typeface="Calibri" pitchFamily="34" charset="0"/>
                </a:endParaRPr>
              </a:p>
            </p:txBody>
          </p:sp>
          <p:sp>
            <p:nvSpPr>
              <p:cNvPr id="54" name="文字方塊 53"/>
              <p:cNvSpPr txBox="1"/>
              <p:nvPr/>
            </p:nvSpPr>
            <p:spPr>
              <a:xfrm>
                <a:off x="1835696" y="3615407"/>
                <a:ext cx="4320480" cy="461665"/>
              </a:xfrm>
              <a:prstGeom prst="rect">
                <a:avLst/>
              </a:prstGeom>
              <a:noFill/>
            </p:spPr>
            <p:txBody>
              <a:bodyPr wrap="square" rtlCol="0">
                <a:spAutoFit/>
              </a:bodyPr>
              <a:lstStyle/>
              <a:p>
                <a:r>
                  <a:rPr lang="en-US" altLang="zh-TW" sz="2400" dirty="0" smtClean="0">
                    <a:latin typeface="Calibri" pitchFamily="34" charset="0"/>
                    <a:cs typeface="Calibri" pitchFamily="34" charset="0"/>
                  </a:rPr>
                  <a:t>Score: </a:t>
                </a:r>
                <a:r>
                  <a:rPr lang="en-US" altLang="zh-TW" sz="2400" dirty="0" smtClean="0">
                    <a:solidFill>
                      <a:srgbClr val="0070C0"/>
                    </a:solidFill>
                    <a:latin typeface="Calibri" pitchFamily="34" charset="0"/>
                    <a:cs typeface="Calibri" pitchFamily="34" charset="0"/>
                  </a:rPr>
                  <a:t>1.5 + 3.1 - 0.5</a:t>
                </a:r>
                <a:r>
                  <a:rPr lang="en-US" altLang="zh-TW" sz="2400" dirty="0" smtClean="0">
                    <a:latin typeface="Calibri" pitchFamily="34" charset="0"/>
                    <a:cs typeface="Calibri" pitchFamily="34" charset="0"/>
                  </a:rPr>
                  <a:t> </a:t>
                </a:r>
                <a:r>
                  <a:rPr lang="en-US" altLang="zh-TW" sz="2400" dirty="0" smtClean="0">
                    <a:solidFill>
                      <a:schemeClr val="accent5">
                        <a:lumMod val="50000"/>
                      </a:schemeClr>
                    </a:solidFill>
                    <a:latin typeface="Calibri" pitchFamily="34" charset="0"/>
                    <a:cs typeface="Calibri" pitchFamily="34" charset="0"/>
                  </a:rPr>
                  <a:t>+ 1.5 </a:t>
                </a:r>
                <a:r>
                  <a:rPr lang="en-US" altLang="zh-TW" sz="2400" dirty="0" smtClean="0">
                    <a:latin typeface="Calibri" pitchFamily="34" charset="0"/>
                    <a:cs typeface="Calibri" pitchFamily="34" charset="0"/>
                  </a:rPr>
                  <a:t>= 5.6</a:t>
                </a:r>
                <a:r>
                  <a:rPr lang="en-US" altLang="zh-TW" sz="2400" dirty="0" smtClean="0">
                    <a:solidFill>
                      <a:schemeClr val="accent5">
                        <a:lumMod val="50000"/>
                      </a:schemeClr>
                    </a:solidFill>
                    <a:latin typeface="Calibri" pitchFamily="34" charset="0"/>
                    <a:cs typeface="Calibri" pitchFamily="34" charset="0"/>
                  </a:rPr>
                  <a:t> </a:t>
                </a:r>
                <a:endParaRPr lang="zh-TW" altLang="en-US" sz="2400" dirty="0">
                  <a:solidFill>
                    <a:schemeClr val="accent5">
                      <a:lumMod val="50000"/>
                    </a:schemeClr>
                  </a:solidFill>
                  <a:latin typeface="Calibri" pitchFamily="34" charset="0"/>
                  <a:cs typeface="Calibri" pitchFamily="34" charset="0"/>
                </a:endParaRPr>
              </a:p>
            </p:txBody>
          </p:sp>
        </p:grpSp>
      </p:grpSp>
      <p:grpSp>
        <p:nvGrpSpPr>
          <p:cNvPr id="79" name="群組 78"/>
          <p:cNvGrpSpPr/>
          <p:nvPr/>
        </p:nvGrpSpPr>
        <p:grpSpPr>
          <a:xfrm>
            <a:off x="1979712" y="2348880"/>
            <a:ext cx="4619237" cy="1368152"/>
            <a:chOff x="2022306" y="2420888"/>
            <a:chExt cx="4619237" cy="1368152"/>
          </a:xfrm>
        </p:grpSpPr>
        <p:cxnSp>
          <p:nvCxnSpPr>
            <p:cNvPr id="8" name="直線接點 7"/>
            <p:cNvCxnSpPr/>
            <p:nvPr/>
          </p:nvCxnSpPr>
          <p:spPr>
            <a:xfrm>
              <a:off x="2022306" y="3104970"/>
              <a:ext cx="513249" cy="0"/>
            </a:xfrm>
            <a:prstGeom prst="line">
              <a:avLst/>
            </a:prstGeom>
            <a:ln>
              <a:solidFill>
                <a:schemeClr val="tx1"/>
              </a:solidFill>
            </a:ln>
          </p:spPr>
          <p:style>
            <a:lnRef idx="3">
              <a:schemeClr val="accent2"/>
            </a:lnRef>
            <a:fillRef idx="0">
              <a:schemeClr val="accent2"/>
            </a:fillRef>
            <a:effectRef idx="2">
              <a:schemeClr val="accent2"/>
            </a:effectRef>
            <a:fontRef idx="minor">
              <a:schemeClr val="tx1"/>
            </a:fontRef>
          </p:style>
        </p:cxnSp>
        <p:cxnSp>
          <p:nvCxnSpPr>
            <p:cNvPr id="9" name="直線接點 8"/>
            <p:cNvCxnSpPr/>
            <p:nvPr/>
          </p:nvCxnSpPr>
          <p:spPr>
            <a:xfrm>
              <a:off x="2843504" y="3104970"/>
              <a:ext cx="513249" cy="0"/>
            </a:xfrm>
            <a:prstGeom prst="line">
              <a:avLst/>
            </a:prstGeom>
            <a:ln>
              <a:solidFill>
                <a:schemeClr val="tx1"/>
              </a:solidFill>
            </a:ln>
          </p:spPr>
          <p:style>
            <a:lnRef idx="3">
              <a:schemeClr val="accent2"/>
            </a:lnRef>
            <a:fillRef idx="0">
              <a:schemeClr val="accent2"/>
            </a:fillRef>
            <a:effectRef idx="2">
              <a:schemeClr val="accent2"/>
            </a:effectRef>
            <a:fontRef idx="minor">
              <a:schemeClr val="tx1"/>
            </a:fontRef>
          </p:style>
        </p:cxnSp>
        <p:cxnSp>
          <p:nvCxnSpPr>
            <p:cNvPr id="10" name="直線接點 9"/>
            <p:cNvCxnSpPr/>
            <p:nvPr/>
          </p:nvCxnSpPr>
          <p:spPr>
            <a:xfrm>
              <a:off x="3664701" y="3104970"/>
              <a:ext cx="513249" cy="0"/>
            </a:xfrm>
            <a:prstGeom prst="line">
              <a:avLst/>
            </a:prstGeom>
            <a:ln>
              <a:solidFill>
                <a:schemeClr val="tx1"/>
              </a:solidFill>
            </a:ln>
          </p:spPr>
          <p:style>
            <a:lnRef idx="3">
              <a:schemeClr val="accent2"/>
            </a:lnRef>
            <a:fillRef idx="0">
              <a:schemeClr val="accent2"/>
            </a:fillRef>
            <a:effectRef idx="2">
              <a:schemeClr val="accent2"/>
            </a:effectRef>
            <a:fontRef idx="minor">
              <a:schemeClr val="tx1"/>
            </a:fontRef>
          </p:style>
        </p:cxnSp>
        <p:cxnSp>
          <p:nvCxnSpPr>
            <p:cNvPr id="11" name="直線接點 10"/>
            <p:cNvCxnSpPr/>
            <p:nvPr/>
          </p:nvCxnSpPr>
          <p:spPr>
            <a:xfrm>
              <a:off x="4485899" y="3104970"/>
              <a:ext cx="513249" cy="0"/>
            </a:xfrm>
            <a:prstGeom prst="line">
              <a:avLst/>
            </a:prstGeom>
            <a:ln>
              <a:solidFill>
                <a:schemeClr val="tx1"/>
              </a:solidFill>
            </a:ln>
          </p:spPr>
          <p:style>
            <a:lnRef idx="3">
              <a:schemeClr val="accent2"/>
            </a:lnRef>
            <a:fillRef idx="0">
              <a:schemeClr val="accent2"/>
            </a:fillRef>
            <a:effectRef idx="2">
              <a:schemeClr val="accent2"/>
            </a:effectRef>
            <a:fontRef idx="minor">
              <a:schemeClr val="tx1"/>
            </a:fontRef>
          </p:style>
        </p:cxnSp>
        <p:cxnSp>
          <p:nvCxnSpPr>
            <p:cNvPr id="12" name="直線接點 11"/>
            <p:cNvCxnSpPr/>
            <p:nvPr/>
          </p:nvCxnSpPr>
          <p:spPr>
            <a:xfrm>
              <a:off x="5307097" y="3104970"/>
              <a:ext cx="513249" cy="0"/>
            </a:xfrm>
            <a:prstGeom prst="line">
              <a:avLst/>
            </a:prstGeom>
            <a:ln>
              <a:solidFill>
                <a:schemeClr val="tx1"/>
              </a:solidFill>
            </a:ln>
          </p:spPr>
          <p:style>
            <a:lnRef idx="3">
              <a:schemeClr val="accent2"/>
            </a:lnRef>
            <a:fillRef idx="0">
              <a:schemeClr val="accent2"/>
            </a:fillRef>
            <a:effectRef idx="2">
              <a:schemeClr val="accent2"/>
            </a:effectRef>
            <a:fontRef idx="minor">
              <a:schemeClr val="tx1"/>
            </a:fontRef>
          </p:style>
        </p:cxnSp>
        <p:cxnSp>
          <p:nvCxnSpPr>
            <p:cNvPr id="13" name="直線接點 12"/>
            <p:cNvCxnSpPr/>
            <p:nvPr/>
          </p:nvCxnSpPr>
          <p:spPr>
            <a:xfrm>
              <a:off x="6128294" y="3104970"/>
              <a:ext cx="513249" cy="0"/>
            </a:xfrm>
            <a:prstGeom prst="line">
              <a:avLst/>
            </a:prstGeom>
            <a:ln>
              <a:solidFill>
                <a:schemeClr val="tx1"/>
              </a:solidFill>
            </a:ln>
          </p:spPr>
          <p:style>
            <a:lnRef idx="3">
              <a:schemeClr val="accent2"/>
            </a:lnRef>
            <a:fillRef idx="0">
              <a:schemeClr val="accent2"/>
            </a:fillRef>
            <a:effectRef idx="2">
              <a:schemeClr val="accent2"/>
            </a:effectRef>
            <a:fontRef idx="minor">
              <a:schemeClr val="tx1"/>
            </a:fontRef>
          </p:style>
        </p:cxnSp>
        <p:sp>
          <p:nvSpPr>
            <p:cNvPr id="55" name="手繪多邊形 54"/>
            <p:cNvSpPr/>
            <p:nvPr/>
          </p:nvSpPr>
          <p:spPr>
            <a:xfrm>
              <a:off x="2287661" y="2434388"/>
              <a:ext cx="4036164" cy="562564"/>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a:solidFill>
                <a:schemeClr val="tx1"/>
              </a:solidFill>
              <a:prstDash val="sysDot"/>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56" name="手繪多邊形 55"/>
            <p:cNvSpPr/>
            <p:nvPr/>
          </p:nvSpPr>
          <p:spPr>
            <a:xfrm>
              <a:off x="3131840" y="2420888"/>
              <a:ext cx="3172068" cy="562564"/>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a:solidFill>
                <a:schemeClr val="tx1"/>
              </a:solidFill>
              <a:prstDash val="sysDot"/>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57" name="手繪多邊形 56"/>
            <p:cNvSpPr/>
            <p:nvPr/>
          </p:nvSpPr>
          <p:spPr>
            <a:xfrm>
              <a:off x="3851920" y="2492896"/>
              <a:ext cx="2604388" cy="562564"/>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a:solidFill>
                <a:schemeClr val="tx1"/>
              </a:solidFill>
              <a:prstDash val="sysDot"/>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58" name="手繪多邊形 57"/>
            <p:cNvSpPr/>
            <p:nvPr/>
          </p:nvSpPr>
          <p:spPr>
            <a:xfrm>
              <a:off x="4716016" y="2564904"/>
              <a:ext cx="1656184" cy="490556"/>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a:solidFill>
                <a:schemeClr val="tx1"/>
              </a:solidFill>
              <a:prstDash val="sysDot"/>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59" name="手繪多邊形 58"/>
            <p:cNvSpPr/>
            <p:nvPr/>
          </p:nvSpPr>
          <p:spPr>
            <a:xfrm>
              <a:off x="5580112" y="2780928"/>
              <a:ext cx="800472" cy="274532"/>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a:solidFill>
                <a:schemeClr val="tx1"/>
              </a:solidFill>
              <a:prstDash val="sysDot"/>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61" name="手繪多邊形 60"/>
            <p:cNvSpPr/>
            <p:nvPr/>
          </p:nvSpPr>
          <p:spPr>
            <a:xfrm flipV="1">
              <a:off x="2408044" y="3278345"/>
              <a:ext cx="3172068" cy="510695"/>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a:solidFill>
                <a:schemeClr val="tx1"/>
              </a:solidFill>
              <a:prstDash val="sysDot"/>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grpSp>
          <p:nvGrpSpPr>
            <p:cNvPr id="66" name="群組 65"/>
            <p:cNvGrpSpPr/>
            <p:nvPr/>
          </p:nvGrpSpPr>
          <p:grpSpPr>
            <a:xfrm>
              <a:off x="2975724" y="3212976"/>
              <a:ext cx="2604388" cy="510695"/>
              <a:chOff x="2975724" y="3212976"/>
              <a:chExt cx="2604388" cy="510695"/>
            </a:xfrm>
          </p:grpSpPr>
          <p:sp>
            <p:nvSpPr>
              <p:cNvPr id="62" name="手繪多邊形 61"/>
              <p:cNvSpPr/>
              <p:nvPr/>
            </p:nvSpPr>
            <p:spPr>
              <a:xfrm flipV="1">
                <a:off x="2975724" y="3212976"/>
                <a:ext cx="2604388" cy="510695"/>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a:solidFill>
                  <a:schemeClr val="tx1"/>
                </a:solidFill>
                <a:prstDash val="sysDot"/>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63" name="手繪多邊形 62"/>
              <p:cNvSpPr/>
              <p:nvPr/>
            </p:nvSpPr>
            <p:spPr>
              <a:xfrm flipV="1">
                <a:off x="3839820" y="3212976"/>
                <a:ext cx="1656184" cy="445326"/>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a:solidFill>
                  <a:schemeClr val="tx1"/>
                </a:solidFill>
                <a:prstDash val="sysDot"/>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64" name="手繪多邊形 63"/>
              <p:cNvSpPr/>
              <p:nvPr/>
            </p:nvSpPr>
            <p:spPr>
              <a:xfrm flipV="1">
                <a:off x="4703916" y="3212976"/>
                <a:ext cx="800472" cy="249220"/>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a:solidFill>
                  <a:schemeClr val="tx1"/>
                </a:solidFill>
                <a:prstDash val="sysDot"/>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grpSp>
        <p:grpSp>
          <p:nvGrpSpPr>
            <p:cNvPr id="67" name="群組 66"/>
            <p:cNvGrpSpPr/>
            <p:nvPr/>
          </p:nvGrpSpPr>
          <p:grpSpPr>
            <a:xfrm flipV="1">
              <a:off x="2195736" y="2636913"/>
              <a:ext cx="2604388" cy="360040"/>
              <a:chOff x="2975724" y="3212976"/>
              <a:chExt cx="2604388" cy="510695"/>
            </a:xfrm>
          </p:grpSpPr>
          <p:sp>
            <p:nvSpPr>
              <p:cNvPr id="68" name="手繪多邊形 67"/>
              <p:cNvSpPr/>
              <p:nvPr/>
            </p:nvSpPr>
            <p:spPr>
              <a:xfrm flipV="1">
                <a:off x="2975724" y="3212976"/>
                <a:ext cx="2604388" cy="510695"/>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a:solidFill>
                  <a:schemeClr val="tx1"/>
                </a:solidFill>
                <a:prstDash val="sysDot"/>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69" name="手繪多邊形 68"/>
              <p:cNvSpPr/>
              <p:nvPr/>
            </p:nvSpPr>
            <p:spPr>
              <a:xfrm flipV="1">
                <a:off x="3839820" y="3212976"/>
                <a:ext cx="1656184" cy="445326"/>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a:solidFill>
                  <a:schemeClr val="tx1"/>
                </a:solidFill>
                <a:prstDash val="sysDot"/>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70" name="手繪多邊形 69"/>
              <p:cNvSpPr/>
              <p:nvPr/>
            </p:nvSpPr>
            <p:spPr>
              <a:xfrm flipV="1">
                <a:off x="4703916" y="3212976"/>
                <a:ext cx="800472" cy="249220"/>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a:solidFill>
                  <a:schemeClr val="tx1"/>
                </a:solidFill>
                <a:prstDash val="sysDot"/>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grpSp>
        <p:sp>
          <p:nvSpPr>
            <p:cNvPr id="75" name="手繪多邊形 74"/>
            <p:cNvSpPr/>
            <p:nvPr/>
          </p:nvSpPr>
          <p:spPr>
            <a:xfrm flipV="1">
              <a:off x="2267744" y="3140968"/>
              <a:ext cx="1656184" cy="445326"/>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a:solidFill>
                <a:schemeClr val="tx1"/>
              </a:solidFill>
              <a:prstDash val="sysDot"/>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76" name="手繪多邊形 75"/>
            <p:cNvSpPr/>
            <p:nvPr/>
          </p:nvSpPr>
          <p:spPr>
            <a:xfrm flipV="1">
              <a:off x="3131840" y="3140968"/>
              <a:ext cx="800472" cy="249220"/>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a:solidFill>
                <a:schemeClr val="tx1"/>
              </a:solidFill>
              <a:prstDash val="sysDot"/>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sp>
          <p:nvSpPr>
            <p:cNvPr id="77" name="手繪多邊形 76"/>
            <p:cNvSpPr/>
            <p:nvPr/>
          </p:nvSpPr>
          <p:spPr>
            <a:xfrm>
              <a:off x="2267744" y="2780928"/>
              <a:ext cx="800472" cy="216024"/>
            </a:xfrm>
            <a:custGeom>
              <a:avLst/>
              <a:gdLst>
                <a:gd name="connsiteX0" fmla="*/ 599090 w 599090"/>
                <a:gd name="connsiteY0" fmla="*/ 279838 h 279838"/>
                <a:gd name="connsiteX1" fmla="*/ 323194 w 599090"/>
                <a:gd name="connsiteY1" fmla="*/ 3941 h 279838"/>
                <a:gd name="connsiteX2" fmla="*/ 0 w 599090"/>
                <a:gd name="connsiteY2" fmla="*/ 256190 h 279838"/>
              </a:gdLst>
              <a:ahLst/>
              <a:cxnLst>
                <a:cxn ang="0">
                  <a:pos x="connsiteX0" y="connsiteY0"/>
                </a:cxn>
                <a:cxn ang="0">
                  <a:pos x="connsiteX1" y="connsiteY1"/>
                </a:cxn>
                <a:cxn ang="0">
                  <a:pos x="connsiteX2" y="connsiteY2"/>
                </a:cxn>
              </a:cxnLst>
              <a:rect l="l" t="t" r="r" b="b"/>
              <a:pathLst>
                <a:path w="599090" h="279838">
                  <a:moveTo>
                    <a:pt x="599090" y="279838"/>
                  </a:moveTo>
                  <a:cubicBezTo>
                    <a:pt x="511066" y="143860"/>
                    <a:pt x="423042" y="7882"/>
                    <a:pt x="323194" y="3941"/>
                  </a:cubicBezTo>
                  <a:cubicBezTo>
                    <a:pt x="223346" y="0"/>
                    <a:pt x="111673" y="128095"/>
                    <a:pt x="0" y="256190"/>
                  </a:cubicBezTo>
                </a:path>
              </a:pathLst>
            </a:custGeom>
            <a:ln>
              <a:solidFill>
                <a:schemeClr val="tx1"/>
              </a:solidFill>
              <a:prstDash val="sysDot"/>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TW" altLang="en-US" sz="2800"/>
            </a:p>
          </p:txBody>
        </p:sp>
      </p:grpSp>
      <p:grpSp>
        <p:nvGrpSpPr>
          <p:cNvPr id="162" name="群組 161"/>
          <p:cNvGrpSpPr/>
          <p:nvPr/>
        </p:nvGrpSpPr>
        <p:grpSpPr>
          <a:xfrm>
            <a:off x="1979712" y="3032962"/>
            <a:ext cx="4619237" cy="0"/>
            <a:chOff x="1979712" y="3032962"/>
            <a:chExt cx="4619237" cy="0"/>
          </a:xfrm>
        </p:grpSpPr>
        <p:cxnSp>
          <p:nvCxnSpPr>
            <p:cNvPr id="139" name="直線接點 138"/>
            <p:cNvCxnSpPr/>
            <p:nvPr/>
          </p:nvCxnSpPr>
          <p:spPr>
            <a:xfrm>
              <a:off x="1979712" y="3032962"/>
              <a:ext cx="513249" cy="0"/>
            </a:xfrm>
            <a:prstGeom prst="line">
              <a:avLst/>
            </a:prstGeom>
            <a:ln>
              <a:solidFill>
                <a:schemeClr val="tx1"/>
              </a:solidFill>
            </a:ln>
          </p:spPr>
          <p:style>
            <a:lnRef idx="3">
              <a:schemeClr val="accent2"/>
            </a:lnRef>
            <a:fillRef idx="0">
              <a:schemeClr val="accent2"/>
            </a:fillRef>
            <a:effectRef idx="2">
              <a:schemeClr val="accent2"/>
            </a:effectRef>
            <a:fontRef idx="minor">
              <a:schemeClr val="tx1"/>
            </a:fontRef>
          </p:style>
        </p:cxnSp>
        <p:cxnSp>
          <p:nvCxnSpPr>
            <p:cNvPr id="140" name="直線接點 139"/>
            <p:cNvCxnSpPr/>
            <p:nvPr/>
          </p:nvCxnSpPr>
          <p:spPr>
            <a:xfrm>
              <a:off x="2800910" y="3032962"/>
              <a:ext cx="513249" cy="0"/>
            </a:xfrm>
            <a:prstGeom prst="line">
              <a:avLst/>
            </a:prstGeom>
            <a:ln>
              <a:solidFill>
                <a:schemeClr val="tx1"/>
              </a:solidFill>
            </a:ln>
          </p:spPr>
          <p:style>
            <a:lnRef idx="3">
              <a:schemeClr val="accent2"/>
            </a:lnRef>
            <a:fillRef idx="0">
              <a:schemeClr val="accent2"/>
            </a:fillRef>
            <a:effectRef idx="2">
              <a:schemeClr val="accent2"/>
            </a:effectRef>
            <a:fontRef idx="minor">
              <a:schemeClr val="tx1"/>
            </a:fontRef>
          </p:style>
        </p:cxnSp>
        <p:cxnSp>
          <p:nvCxnSpPr>
            <p:cNvPr id="141" name="直線接點 140"/>
            <p:cNvCxnSpPr/>
            <p:nvPr/>
          </p:nvCxnSpPr>
          <p:spPr>
            <a:xfrm>
              <a:off x="3622107" y="3032962"/>
              <a:ext cx="513249" cy="0"/>
            </a:xfrm>
            <a:prstGeom prst="line">
              <a:avLst/>
            </a:prstGeom>
            <a:ln>
              <a:solidFill>
                <a:schemeClr val="tx1"/>
              </a:solidFill>
            </a:ln>
          </p:spPr>
          <p:style>
            <a:lnRef idx="3">
              <a:schemeClr val="accent2"/>
            </a:lnRef>
            <a:fillRef idx="0">
              <a:schemeClr val="accent2"/>
            </a:fillRef>
            <a:effectRef idx="2">
              <a:schemeClr val="accent2"/>
            </a:effectRef>
            <a:fontRef idx="minor">
              <a:schemeClr val="tx1"/>
            </a:fontRef>
          </p:style>
        </p:cxnSp>
        <p:cxnSp>
          <p:nvCxnSpPr>
            <p:cNvPr id="142" name="直線接點 141"/>
            <p:cNvCxnSpPr/>
            <p:nvPr/>
          </p:nvCxnSpPr>
          <p:spPr>
            <a:xfrm>
              <a:off x="4443305" y="3032962"/>
              <a:ext cx="513249" cy="0"/>
            </a:xfrm>
            <a:prstGeom prst="line">
              <a:avLst/>
            </a:prstGeom>
            <a:ln>
              <a:solidFill>
                <a:schemeClr val="tx1"/>
              </a:solidFill>
            </a:ln>
          </p:spPr>
          <p:style>
            <a:lnRef idx="3">
              <a:schemeClr val="accent2"/>
            </a:lnRef>
            <a:fillRef idx="0">
              <a:schemeClr val="accent2"/>
            </a:fillRef>
            <a:effectRef idx="2">
              <a:schemeClr val="accent2"/>
            </a:effectRef>
            <a:fontRef idx="minor">
              <a:schemeClr val="tx1"/>
            </a:fontRef>
          </p:style>
        </p:cxnSp>
        <p:cxnSp>
          <p:nvCxnSpPr>
            <p:cNvPr id="143" name="直線接點 142"/>
            <p:cNvCxnSpPr/>
            <p:nvPr/>
          </p:nvCxnSpPr>
          <p:spPr>
            <a:xfrm>
              <a:off x="5264503" y="3032962"/>
              <a:ext cx="513249" cy="0"/>
            </a:xfrm>
            <a:prstGeom prst="line">
              <a:avLst/>
            </a:prstGeom>
            <a:ln>
              <a:solidFill>
                <a:schemeClr val="tx1"/>
              </a:solidFill>
            </a:ln>
          </p:spPr>
          <p:style>
            <a:lnRef idx="3">
              <a:schemeClr val="accent2"/>
            </a:lnRef>
            <a:fillRef idx="0">
              <a:schemeClr val="accent2"/>
            </a:fillRef>
            <a:effectRef idx="2">
              <a:schemeClr val="accent2"/>
            </a:effectRef>
            <a:fontRef idx="minor">
              <a:schemeClr val="tx1"/>
            </a:fontRef>
          </p:style>
        </p:cxnSp>
        <p:cxnSp>
          <p:nvCxnSpPr>
            <p:cNvPr id="144" name="直線接點 143"/>
            <p:cNvCxnSpPr/>
            <p:nvPr/>
          </p:nvCxnSpPr>
          <p:spPr>
            <a:xfrm>
              <a:off x="6085700" y="3032962"/>
              <a:ext cx="513249" cy="0"/>
            </a:xfrm>
            <a:prstGeom prst="line">
              <a:avLst/>
            </a:prstGeom>
            <a:ln>
              <a:solidFill>
                <a:schemeClr val="tx1"/>
              </a:solidFill>
            </a:ln>
          </p:spPr>
          <p:style>
            <a:lnRef idx="3">
              <a:schemeClr val="accent2"/>
            </a:lnRef>
            <a:fillRef idx="0">
              <a:schemeClr val="accent2"/>
            </a:fillRef>
            <a:effectRef idx="2">
              <a:schemeClr val="accent2"/>
            </a:effectRef>
            <a:fontRef idx="minor">
              <a:schemeClr val="tx1"/>
            </a:fontRef>
          </p:style>
        </p:cxnSp>
      </p:grpSp>
      <p:grpSp>
        <p:nvGrpSpPr>
          <p:cNvPr id="163" name="群組 162"/>
          <p:cNvGrpSpPr/>
          <p:nvPr/>
        </p:nvGrpSpPr>
        <p:grpSpPr>
          <a:xfrm>
            <a:off x="1979712" y="3036141"/>
            <a:ext cx="4619237" cy="0"/>
            <a:chOff x="2022306" y="3104970"/>
            <a:chExt cx="4619237" cy="0"/>
          </a:xfrm>
        </p:grpSpPr>
        <p:cxnSp>
          <p:nvCxnSpPr>
            <p:cNvPr id="164" name="直線接點 163"/>
            <p:cNvCxnSpPr/>
            <p:nvPr/>
          </p:nvCxnSpPr>
          <p:spPr>
            <a:xfrm>
              <a:off x="2022306" y="3104970"/>
              <a:ext cx="513249" cy="0"/>
            </a:xfrm>
            <a:prstGeom prst="line">
              <a:avLst/>
            </a:prstGeom>
            <a:ln>
              <a:solidFill>
                <a:srgbClr val="0070C0"/>
              </a:solidFill>
            </a:ln>
          </p:spPr>
          <p:style>
            <a:lnRef idx="3">
              <a:schemeClr val="accent2"/>
            </a:lnRef>
            <a:fillRef idx="0">
              <a:schemeClr val="accent2"/>
            </a:fillRef>
            <a:effectRef idx="2">
              <a:schemeClr val="accent2"/>
            </a:effectRef>
            <a:fontRef idx="minor">
              <a:schemeClr val="tx1"/>
            </a:fontRef>
          </p:style>
        </p:cxnSp>
        <p:cxnSp>
          <p:nvCxnSpPr>
            <p:cNvPr id="165" name="直線接點 164"/>
            <p:cNvCxnSpPr/>
            <p:nvPr/>
          </p:nvCxnSpPr>
          <p:spPr>
            <a:xfrm>
              <a:off x="2843504" y="3104970"/>
              <a:ext cx="513249" cy="0"/>
            </a:xfrm>
            <a:prstGeom prst="line">
              <a:avLst/>
            </a:prstGeom>
            <a:ln>
              <a:solidFill>
                <a:schemeClr val="accent6"/>
              </a:solidFill>
            </a:ln>
          </p:spPr>
          <p:style>
            <a:lnRef idx="3">
              <a:schemeClr val="accent2"/>
            </a:lnRef>
            <a:fillRef idx="0">
              <a:schemeClr val="accent2"/>
            </a:fillRef>
            <a:effectRef idx="2">
              <a:schemeClr val="accent2"/>
            </a:effectRef>
            <a:fontRef idx="minor">
              <a:schemeClr val="tx1"/>
            </a:fontRef>
          </p:style>
        </p:cxnSp>
        <p:cxnSp>
          <p:nvCxnSpPr>
            <p:cNvPr id="166" name="直線接點 165"/>
            <p:cNvCxnSpPr/>
            <p:nvPr/>
          </p:nvCxnSpPr>
          <p:spPr>
            <a:xfrm>
              <a:off x="3664701" y="3104970"/>
              <a:ext cx="513249" cy="0"/>
            </a:xfrm>
            <a:prstGeom prst="line">
              <a:avLst/>
            </a:prstGeom>
            <a:ln>
              <a:solidFill>
                <a:srgbClr val="0070C0"/>
              </a:solidFill>
            </a:ln>
          </p:spPr>
          <p:style>
            <a:lnRef idx="3">
              <a:schemeClr val="accent2"/>
            </a:lnRef>
            <a:fillRef idx="0">
              <a:schemeClr val="accent2"/>
            </a:fillRef>
            <a:effectRef idx="2">
              <a:schemeClr val="accent2"/>
            </a:effectRef>
            <a:fontRef idx="minor">
              <a:schemeClr val="tx1"/>
            </a:fontRef>
          </p:style>
        </p:cxnSp>
        <p:cxnSp>
          <p:nvCxnSpPr>
            <p:cNvPr id="167" name="直線接點 166"/>
            <p:cNvCxnSpPr/>
            <p:nvPr/>
          </p:nvCxnSpPr>
          <p:spPr>
            <a:xfrm>
              <a:off x="4485899" y="3104970"/>
              <a:ext cx="513249" cy="0"/>
            </a:xfrm>
            <a:prstGeom prst="line">
              <a:avLst/>
            </a:prstGeom>
            <a:ln>
              <a:solidFill>
                <a:schemeClr val="accent6"/>
              </a:solidFill>
            </a:ln>
          </p:spPr>
          <p:style>
            <a:lnRef idx="3">
              <a:schemeClr val="accent2"/>
            </a:lnRef>
            <a:fillRef idx="0">
              <a:schemeClr val="accent2"/>
            </a:fillRef>
            <a:effectRef idx="2">
              <a:schemeClr val="accent2"/>
            </a:effectRef>
            <a:fontRef idx="minor">
              <a:schemeClr val="tx1"/>
            </a:fontRef>
          </p:style>
        </p:cxnSp>
        <p:cxnSp>
          <p:nvCxnSpPr>
            <p:cNvPr id="168" name="直線接點 167"/>
            <p:cNvCxnSpPr/>
            <p:nvPr/>
          </p:nvCxnSpPr>
          <p:spPr>
            <a:xfrm>
              <a:off x="5307097" y="3104970"/>
              <a:ext cx="513249" cy="0"/>
            </a:xfrm>
            <a:prstGeom prst="line">
              <a:avLst/>
            </a:prstGeom>
            <a:ln>
              <a:solidFill>
                <a:srgbClr val="7030A0"/>
              </a:solidFill>
            </a:ln>
          </p:spPr>
          <p:style>
            <a:lnRef idx="3">
              <a:schemeClr val="accent2"/>
            </a:lnRef>
            <a:fillRef idx="0">
              <a:schemeClr val="accent2"/>
            </a:fillRef>
            <a:effectRef idx="2">
              <a:schemeClr val="accent2"/>
            </a:effectRef>
            <a:fontRef idx="minor">
              <a:schemeClr val="tx1"/>
            </a:fontRef>
          </p:style>
        </p:cxnSp>
        <p:cxnSp>
          <p:nvCxnSpPr>
            <p:cNvPr id="169" name="直線接點 168"/>
            <p:cNvCxnSpPr/>
            <p:nvPr/>
          </p:nvCxnSpPr>
          <p:spPr>
            <a:xfrm>
              <a:off x="6128294" y="3104970"/>
              <a:ext cx="513249" cy="0"/>
            </a:xfrm>
            <a:prstGeom prst="line">
              <a:avLst/>
            </a:prstGeom>
            <a:ln>
              <a:solidFill>
                <a:srgbClr val="0070C0"/>
              </a:solidFill>
            </a:ln>
          </p:spPr>
          <p:style>
            <a:lnRef idx="3">
              <a:schemeClr val="accent2"/>
            </a:lnRef>
            <a:fillRef idx="0">
              <a:schemeClr val="accent2"/>
            </a:fillRef>
            <a:effectRef idx="2">
              <a:schemeClr val="accent2"/>
            </a:effectRef>
            <a:fontRef idx="minor">
              <a:schemeClr val="tx1"/>
            </a:fontRef>
          </p:style>
        </p:cxnSp>
      </p:grpSp>
      <p:sp>
        <p:nvSpPr>
          <p:cNvPr id="60" name="Slide Number Placeholder 87"/>
          <p:cNvSpPr>
            <a:spLocks noGrp="1"/>
          </p:cNvSpPr>
          <p:nvPr>
            <p:ph type="sldNum" sz="quarter" idx="10"/>
          </p:nvPr>
        </p:nvSpPr>
        <p:spPr>
          <a:xfrm>
            <a:off x="7543800" y="6553200"/>
            <a:ext cx="914400" cy="228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dirty="0" smtClean="0">
                <a:cs typeface="Arial Unicode MS" pitchFamily="34" charset="-128"/>
              </a:rPr>
              <a:t>2:</a:t>
            </a:r>
            <a:fld id="{DF669FBA-3DF0-436D-815C-206F5F272D6A}" type="slidenum">
              <a:rPr lang="en-US" altLang="zh-TW" smtClean="0">
                <a:cs typeface="Arial Unicode MS" pitchFamily="34" charset="-128"/>
              </a:rPr>
              <a:pPr eaLnBrk="1" hangingPunct="1"/>
              <a:t>42</a:t>
            </a:fld>
            <a:endParaRPr lang="en-US" altLang="zh-TW" dirty="0" smtClean="0">
              <a:cs typeface="Arial Unicode MS" pitchFamily="34" charset="-128"/>
            </a:endParaRPr>
          </a:p>
        </p:txBody>
      </p:sp>
    </p:spTree>
    <p:extLst>
      <p:ext uri="{BB962C8B-B14F-4D97-AF65-F5344CB8AC3E}">
        <p14:creationId xmlns:p14="http://schemas.microsoft.com/office/powerpoint/2010/main" val="333679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2"/>
                                        </p:tgtEl>
                                        <p:attrNameLst>
                                          <p:attrName>style.visibility</p:attrName>
                                        </p:attrNameLst>
                                      </p:cBhvr>
                                      <p:to>
                                        <p:strVal val="visible"/>
                                      </p:to>
                                    </p:set>
                                    <p:animEffect transition="in" filter="fade">
                                      <p:cBhvr>
                                        <p:cTn id="7" dur="500"/>
                                        <p:tgtEl>
                                          <p:spTgt spid="16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9"/>
                                        </p:tgtEl>
                                        <p:attrNameLst>
                                          <p:attrName>style.visibility</p:attrName>
                                        </p:attrNameLst>
                                      </p:cBhvr>
                                      <p:to>
                                        <p:strVal val="visible"/>
                                      </p:to>
                                    </p:set>
                                    <p:animEffect transition="in" filter="dissolve">
                                      <p:cBhvr>
                                        <p:cTn id="12" dur="500"/>
                                        <p:tgtEl>
                                          <p:spTgt spid="7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79"/>
                                        </p:tgtEl>
                                      </p:cBhvr>
                                    </p:animEffect>
                                    <p:set>
                                      <p:cBhvr>
                                        <p:cTn id="17" dur="1" fill="hold">
                                          <p:stCondLst>
                                            <p:cond delay="499"/>
                                          </p:stCondLst>
                                        </p:cTn>
                                        <p:tgtEl>
                                          <p:spTgt spid="79"/>
                                        </p:tgtEl>
                                        <p:attrNameLst>
                                          <p:attrName>style.visibility</p:attrName>
                                        </p:attrNameLst>
                                      </p:cBhvr>
                                      <p:to>
                                        <p:strVal val="hidden"/>
                                      </p:to>
                                    </p:set>
                                  </p:childTnLst>
                                </p:cTn>
                              </p:par>
                              <p:par>
                                <p:cTn id="18" presetID="10" presetClass="entr" presetSubtype="0" fill="hold" nodeType="withEffect">
                                  <p:stCondLst>
                                    <p:cond delay="0"/>
                                  </p:stCondLst>
                                  <p:childTnLst>
                                    <p:set>
                                      <p:cBhvr>
                                        <p:cTn id="19" dur="1" fill="hold">
                                          <p:stCondLst>
                                            <p:cond delay="0"/>
                                          </p:stCondLst>
                                        </p:cTn>
                                        <p:tgtEl>
                                          <p:spTgt spid="163"/>
                                        </p:tgtEl>
                                        <p:attrNameLst>
                                          <p:attrName>style.visibility</p:attrName>
                                        </p:attrNameLst>
                                      </p:cBhvr>
                                      <p:to>
                                        <p:strVal val="visible"/>
                                      </p:to>
                                    </p:set>
                                    <p:animEffect transition="in" filter="fade">
                                      <p:cBhvr>
                                        <p:cTn id="20" dur="500"/>
                                        <p:tgtEl>
                                          <p:spTgt spid="16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4"/>
          <p:cNvPicPr>
            <a:picLocks noChangeAspect="1" noChangeArrowheads="1"/>
          </p:cNvPicPr>
          <p:nvPr/>
        </p:nvPicPr>
        <p:blipFill>
          <a:blip r:embed="rId3" cstate="print"/>
          <a:srcRect/>
          <a:stretch>
            <a:fillRect/>
          </a:stretch>
        </p:blipFill>
        <p:spPr bwMode="auto">
          <a:xfrm>
            <a:off x="1403648" y="4437112"/>
            <a:ext cx="5362894" cy="1579715"/>
          </a:xfrm>
          <a:prstGeom prst="rect">
            <a:avLst/>
          </a:prstGeom>
          <a:noFill/>
          <a:ln w="9525">
            <a:noFill/>
            <a:miter lim="800000"/>
            <a:headEnd/>
            <a:tailEnd/>
          </a:ln>
        </p:spPr>
      </p:pic>
      <p:sp>
        <p:nvSpPr>
          <p:cNvPr id="2" name="標題 1"/>
          <p:cNvSpPr>
            <a:spLocks noGrp="1"/>
          </p:cNvSpPr>
          <p:nvPr>
            <p:ph type="title"/>
          </p:nvPr>
        </p:nvSpPr>
        <p:spPr>
          <a:xfrm>
            <a:off x="152400" y="457200"/>
            <a:ext cx="8991600" cy="533400"/>
          </a:xfrm>
        </p:spPr>
        <p:txBody>
          <a:bodyPr/>
          <a:lstStyle/>
          <a:p>
            <a:r>
              <a:rPr lang="en-US" altLang="zh-TW" dirty="0" smtClean="0"/>
              <a:t>Integer Linear Programming (ILP) Formulation for Inference</a:t>
            </a:r>
            <a:endParaRPr lang="zh-TW" altLang="en-US" dirty="0"/>
          </a:p>
        </p:txBody>
      </p:sp>
      <p:sp>
        <p:nvSpPr>
          <p:cNvPr id="3" name="內容版面配置區 2"/>
          <p:cNvSpPr>
            <a:spLocks noGrp="1"/>
          </p:cNvSpPr>
          <p:nvPr>
            <p:ph idx="1"/>
          </p:nvPr>
        </p:nvSpPr>
        <p:spPr/>
        <p:txBody>
          <a:bodyPr/>
          <a:lstStyle/>
          <a:p>
            <a:r>
              <a:rPr lang="en-US" altLang="zh-TW" dirty="0" smtClean="0"/>
              <a:t>Best-Link</a:t>
            </a:r>
          </a:p>
          <a:p>
            <a:pPr lvl="1"/>
            <a:endParaRPr lang="en-US" altLang="zh-TW" dirty="0" smtClean="0"/>
          </a:p>
          <a:p>
            <a:pPr lvl="1"/>
            <a:endParaRPr lang="en-US" altLang="zh-TW" dirty="0" smtClean="0"/>
          </a:p>
          <a:p>
            <a:pPr lvl="1"/>
            <a:endParaRPr lang="en-US" altLang="zh-TW" dirty="0" smtClean="0"/>
          </a:p>
          <a:p>
            <a:pPr lvl="1"/>
            <a:endParaRPr lang="en-US" altLang="zh-TW" dirty="0" smtClean="0"/>
          </a:p>
          <a:p>
            <a:pPr lvl="1"/>
            <a:endParaRPr lang="en-US" altLang="zh-TW" dirty="0" smtClean="0"/>
          </a:p>
          <a:p>
            <a:pPr lvl="1"/>
            <a:endParaRPr lang="en-US" altLang="zh-TW" dirty="0"/>
          </a:p>
          <a:p>
            <a:r>
              <a:rPr lang="en-US" altLang="zh-TW" dirty="0" smtClean="0"/>
              <a:t>All-Link</a:t>
            </a:r>
          </a:p>
          <a:p>
            <a:pPr lvl="1"/>
            <a:endParaRPr lang="en-US" altLang="zh-TW" dirty="0" smtClean="0"/>
          </a:p>
          <a:p>
            <a:pPr lvl="1"/>
            <a:endParaRPr lang="en-US" altLang="zh-TW" dirty="0" smtClean="0"/>
          </a:p>
          <a:p>
            <a:pPr lvl="1"/>
            <a:endParaRPr lang="en-US" altLang="zh-TW" dirty="0" smtClean="0"/>
          </a:p>
          <a:p>
            <a:pPr lvl="1"/>
            <a:endParaRPr lang="en-US" altLang="zh-TW" dirty="0" smtClean="0"/>
          </a:p>
          <a:p>
            <a:pPr lvl="1"/>
            <a:endParaRPr lang="en-US" altLang="zh-TW" dirty="0" smtClean="0"/>
          </a:p>
          <a:p>
            <a:pPr lvl="1"/>
            <a:endParaRPr lang="en-US" altLang="zh-TW" dirty="0" smtClean="0"/>
          </a:p>
          <a:p>
            <a:pPr lvl="1"/>
            <a:endParaRPr lang="en-US" altLang="zh-TW" dirty="0" smtClean="0"/>
          </a:p>
          <a:p>
            <a:pPr lvl="1"/>
            <a:endParaRPr lang="en-US" altLang="zh-TW" dirty="0" smtClean="0"/>
          </a:p>
          <a:p>
            <a:pPr lvl="1"/>
            <a:endParaRPr lang="en-US" altLang="zh-TW" dirty="0" smtClean="0"/>
          </a:p>
          <a:p>
            <a:pPr lvl="1"/>
            <a:endParaRPr lang="en-US" altLang="zh-TW" dirty="0" smtClean="0"/>
          </a:p>
          <a:p>
            <a:pPr lvl="1"/>
            <a:endParaRPr lang="en-US" altLang="zh-TW" dirty="0" smtClean="0"/>
          </a:p>
          <a:p>
            <a:pPr lvl="1"/>
            <a:endParaRPr lang="en-US" altLang="zh-TW" dirty="0" smtClean="0"/>
          </a:p>
          <a:p>
            <a:pPr lvl="1"/>
            <a:endParaRPr lang="en-US" altLang="zh-TW" dirty="0" smtClean="0"/>
          </a:p>
          <a:p>
            <a:pPr lvl="1"/>
            <a:endParaRPr lang="zh-TW" altLang="en-US" dirty="0"/>
          </a:p>
        </p:txBody>
      </p:sp>
      <p:grpSp>
        <p:nvGrpSpPr>
          <p:cNvPr id="4" name="群組 11"/>
          <p:cNvGrpSpPr/>
          <p:nvPr/>
        </p:nvGrpSpPr>
        <p:grpSpPr>
          <a:xfrm>
            <a:off x="1475656" y="1916832"/>
            <a:ext cx="7344816" cy="2016224"/>
            <a:chOff x="1974951" y="2348880"/>
            <a:chExt cx="8857674" cy="2304256"/>
          </a:xfrm>
        </p:grpSpPr>
        <p:pic>
          <p:nvPicPr>
            <p:cNvPr id="19461" name="Picture 5"/>
            <p:cNvPicPr>
              <a:picLocks noChangeAspect="1" noChangeArrowheads="1"/>
            </p:cNvPicPr>
            <p:nvPr/>
          </p:nvPicPr>
          <p:blipFill>
            <a:blip r:embed="rId4" cstate="print"/>
            <a:srcRect/>
            <a:stretch>
              <a:fillRect/>
            </a:stretch>
          </p:blipFill>
          <p:spPr bwMode="auto">
            <a:xfrm>
              <a:off x="1974951" y="2780928"/>
              <a:ext cx="4541264" cy="1872208"/>
            </a:xfrm>
            <a:prstGeom prst="rect">
              <a:avLst/>
            </a:prstGeom>
            <a:noFill/>
            <a:ln w="9525">
              <a:noFill/>
              <a:miter lim="800000"/>
              <a:headEnd/>
              <a:tailEnd/>
            </a:ln>
          </p:spPr>
        </p:pic>
        <p:sp>
          <p:nvSpPr>
            <p:cNvPr id="8" name="矩形圖說文字 7"/>
            <p:cNvSpPr/>
            <p:nvPr/>
          </p:nvSpPr>
          <p:spPr>
            <a:xfrm>
              <a:off x="6837988" y="2348880"/>
              <a:ext cx="3994637" cy="576064"/>
            </a:xfrm>
            <a:prstGeom prst="wedgeRectCallout">
              <a:avLst>
                <a:gd name="adj1" fmla="val -96161"/>
                <a:gd name="adj2" fmla="val 61276"/>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TW" sz="2000" dirty="0" smtClean="0">
                  <a:latin typeface="Calibri" pitchFamily="34" charset="0"/>
                  <a:cs typeface="Calibri" pitchFamily="34" charset="0"/>
                </a:rPr>
                <a:t>Pairwise  mention score</a:t>
              </a:r>
              <a:endParaRPr lang="zh-TW" altLang="en-US" sz="2000" dirty="0">
                <a:latin typeface="Calibri" pitchFamily="34" charset="0"/>
                <a:cs typeface="Calibri" pitchFamily="34" charset="0"/>
              </a:endParaRPr>
            </a:p>
          </p:txBody>
        </p:sp>
        <p:sp>
          <p:nvSpPr>
            <p:cNvPr id="10" name="矩形圖說文字 9"/>
            <p:cNvSpPr/>
            <p:nvPr/>
          </p:nvSpPr>
          <p:spPr>
            <a:xfrm>
              <a:off x="6924828" y="3501008"/>
              <a:ext cx="3869532" cy="576064"/>
            </a:xfrm>
            <a:prstGeom prst="wedgeRectCallout">
              <a:avLst>
                <a:gd name="adj1" fmla="val -82749"/>
                <a:gd name="adj2" fmla="val -78081"/>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TW" sz="2000" dirty="0" smtClean="0">
                  <a:latin typeface="Calibri" pitchFamily="34" charset="0"/>
                  <a:cs typeface="Calibri" pitchFamily="34" charset="0"/>
                </a:rPr>
                <a:t>Binary variable: </a:t>
              </a:r>
            </a:p>
            <a:p>
              <a:pPr algn="ctr"/>
              <a:r>
                <a:rPr lang="en-US" altLang="zh-TW" sz="2000" dirty="0" smtClean="0">
                  <a:latin typeface="Calibri" pitchFamily="34" charset="0"/>
                  <a:cs typeface="Calibri" pitchFamily="34" charset="0"/>
                </a:rPr>
                <a:t> (  </a:t>
              </a:r>
              <a:r>
                <a:rPr lang="en-US" altLang="zh-TW" sz="2000" dirty="0" smtClean="0">
                  <a:latin typeface="cmsy10"/>
                  <a:cs typeface="Calibri" pitchFamily="34" charset="0"/>
                </a:rPr>
                <a:t>9</a:t>
              </a:r>
              <a:r>
                <a:rPr lang="en-US" altLang="zh-TW" sz="2000" dirty="0" smtClean="0">
                  <a:latin typeface="Calibri" pitchFamily="34" charset="0"/>
                  <a:cs typeface="Calibri" pitchFamily="34" charset="0"/>
                </a:rPr>
                <a:t> edge between u and v)</a:t>
              </a:r>
              <a:endParaRPr lang="zh-TW" altLang="en-US" sz="2000" dirty="0">
                <a:latin typeface="Calibri" pitchFamily="34" charset="0"/>
                <a:cs typeface="Calibri" pitchFamily="34" charset="0"/>
              </a:endParaRPr>
            </a:p>
          </p:txBody>
        </p:sp>
      </p:grpSp>
      <p:sp>
        <p:nvSpPr>
          <p:cNvPr id="13" name="矩形圖說文字 12"/>
          <p:cNvSpPr/>
          <p:nvPr/>
        </p:nvSpPr>
        <p:spPr>
          <a:xfrm>
            <a:off x="5112568" y="3933056"/>
            <a:ext cx="3851920" cy="576064"/>
          </a:xfrm>
          <a:prstGeom prst="wedgeRectCallout">
            <a:avLst>
              <a:gd name="adj1" fmla="val -49009"/>
              <a:gd name="adj2" fmla="val 125474"/>
            </a:avLst>
          </a:prstGeom>
        </p:spPr>
        <p:style>
          <a:lnRef idx="1">
            <a:schemeClr val="accent2"/>
          </a:lnRef>
          <a:fillRef idx="2">
            <a:schemeClr val="accent2"/>
          </a:fillRef>
          <a:effectRef idx="1">
            <a:schemeClr val="accent2"/>
          </a:effectRef>
          <a:fontRef idx="minor">
            <a:schemeClr val="dk1"/>
          </a:fontRef>
        </p:style>
        <p:txBody>
          <a:bodyPr rtlCol="0" anchor="ctr"/>
          <a:lstStyle/>
          <a:p>
            <a:pPr lvl="1"/>
            <a:r>
              <a:rPr lang="en-US" altLang="zh-TW" sz="2000" dirty="0" smtClean="0">
                <a:latin typeface="Calibri" pitchFamily="34" charset="0"/>
                <a:cs typeface="Calibri" pitchFamily="34" charset="0"/>
              </a:rPr>
              <a:t>Enforce the transitive closure of the clustering</a:t>
            </a:r>
          </a:p>
        </p:txBody>
      </p:sp>
      <p:sp>
        <p:nvSpPr>
          <p:cNvPr id="14" name="矩形 13"/>
          <p:cNvSpPr/>
          <p:nvPr/>
        </p:nvSpPr>
        <p:spPr>
          <a:xfrm>
            <a:off x="3707904" y="2420888"/>
            <a:ext cx="504056" cy="432048"/>
          </a:xfrm>
          <a:prstGeom prst="rect">
            <a:avLst/>
          </a:prstGeom>
          <a:no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TW" altLang="en-US"/>
          </a:p>
        </p:txBody>
      </p:sp>
      <p:sp>
        <p:nvSpPr>
          <p:cNvPr id="15" name="矩形 14"/>
          <p:cNvSpPr/>
          <p:nvPr/>
        </p:nvSpPr>
        <p:spPr>
          <a:xfrm>
            <a:off x="3851920" y="4552552"/>
            <a:ext cx="504056" cy="432048"/>
          </a:xfrm>
          <a:prstGeom prst="rect">
            <a:avLst/>
          </a:prstGeom>
          <a:no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TW" altLang="en-US"/>
          </a:p>
        </p:txBody>
      </p:sp>
      <p:sp>
        <p:nvSpPr>
          <p:cNvPr id="16" name="Slide Number Placeholder 87"/>
          <p:cNvSpPr>
            <a:spLocks noGrp="1"/>
          </p:cNvSpPr>
          <p:nvPr>
            <p:ph type="sldNum" sz="quarter" idx="10"/>
          </p:nvPr>
        </p:nvSpPr>
        <p:spPr>
          <a:xfrm>
            <a:off x="7543800" y="6553200"/>
            <a:ext cx="914400" cy="228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dirty="0" smtClean="0">
                <a:cs typeface="Arial Unicode MS" pitchFamily="34" charset="-128"/>
              </a:rPr>
              <a:t>2:</a:t>
            </a:r>
            <a:fld id="{DF669FBA-3DF0-436D-815C-206F5F272D6A}" type="slidenum">
              <a:rPr lang="en-US" altLang="zh-TW" smtClean="0">
                <a:cs typeface="Arial Unicode MS" pitchFamily="34" charset="-128"/>
              </a:rPr>
              <a:pPr eaLnBrk="1" hangingPunct="1"/>
              <a:t>43</a:t>
            </a:fld>
            <a:endParaRPr lang="en-US" altLang="zh-TW" dirty="0" smtClean="0">
              <a:cs typeface="Arial Unicode MS" pitchFamily="34" charset="-128"/>
            </a:endParaRPr>
          </a:p>
        </p:txBody>
      </p:sp>
      <p:sp>
        <p:nvSpPr>
          <p:cNvPr id="18" name="Rectangular Callout 17"/>
          <p:cNvSpPr/>
          <p:nvPr/>
        </p:nvSpPr>
        <p:spPr>
          <a:xfrm>
            <a:off x="152400" y="2924944"/>
            <a:ext cx="1752600" cy="885056"/>
          </a:xfrm>
          <a:prstGeom prst="wedgeRectCallout">
            <a:avLst>
              <a:gd name="adj1" fmla="val 75497"/>
              <a:gd name="adj2" fmla="val 12003"/>
            </a:avLst>
          </a:prstGeom>
          <a:solidFill>
            <a:srgbClr val="FFFFCC"/>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Calibri" pitchFamily="34" charset="0"/>
                <a:cs typeface="Calibri" pitchFamily="34" charset="0"/>
              </a:rPr>
              <a:t>This is a totally </a:t>
            </a:r>
            <a:r>
              <a:rPr lang="en-US" dirty="0" err="1" smtClean="0">
                <a:solidFill>
                  <a:schemeClr val="tx1"/>
                </a:solidFill>
                <a:latin typeface="Calibri" pitchFamily="34" charset="0"/>
                <a:cs typeface="Calibri" pitchFamily="34" charset="0"/>
              </a:rPr>
              <a:t>uni</a:t>
            </a:r>
            <a:r>
              <a:rPr lang="en-US" dirty="0" smtClean="0">
                <a:solidFill>
                  <a:schemeClr val="tx1"/>
                </a:solidFill>
                <a:latin typeface="Calibri" pitchFamily="34" charset="0"/>
                <a:cs typeface="Calibri" pitchFamily="34" charset="0"/>
              </a:rPr>
              <a:t>-modular formulation</a:t>
            </a:r>
            <a:endParaRPr lang="en-US" dirty="0">
              <a:solidFill>
                <a:schemeClr val="tx1"/>
              </a:solidFill>
              <a:latin typeface="Calibri" pitchFamily="34" charset="0"/>
              <a:cs typeface="Calibri" pitchFamily="34" charset="0"/>
            </a:endParaRPr>
          </a:p>
        </p:txBody>
      </p:sp>
      <p:sp>
        <p:nvSpPr>
          <p:cNvPr id="19" name="Rectangular Callout 18"/>
          <p:cNvSpPr/>
          <p:nvPr/>
        </p:nvSpPr>
        <p:spPr>
          <a:xfrm>
            <a:off x="152400" y="5029200"/>
            <a:ext cx="1752600" cy="1066800"/>
          </a:xfrm>
          <a:prstGeom prst="wedgeRectCallout">
            <a:avLst>
              <a:gd name="adj1" fmla="val 75497"/>
              <a:gd name="adj2" fmla="val 12003"/>
            </a:avLst>
          </a:prstGeom>
          <a:solidFill>
            <a:srgbClr val="FFFFCC"/>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Calibri" pitchFamily="34" charset="0"/>
                <a:cs typeface="Calibri" pitchFamily="34" charset="0"/>
              </a:rPr>
              <a:t>Transitivity constraints make the problem harder</a:t>
            </a:r>
            <a:endParaRPr lang="en-US" dirty="0">
              <a:solidFill>
                <a:schemeClr val="tx1"/>
              </a:solidFill>
              <a:latin typeface="Calibri" pitchFamily="34" charset="0"/>
              <a:cs typeface="Calibri" pitchFamily="34" charset="0"/>
            </a:endParaRPr>
          </a:p>
        </p:txBody>
      </p:sp>
      <p:sp>
        <p:nvSpPr>
          <p:cNvPr id="5" name="TextBox 4"/>
          <p:cNvSpPr txBox="1"/>
          <p:nvPr/>
        </p:nvSpPr>
        <p:spPr>
          <a:xfrm>
            <a:off x="2438400" y="959068"/>
            <a:ext cx="6248400" cy="646331"/>
          </a:xfrm>
          <a:prstGeom prst="rect">
            <a:avLst/>
          </a:prstGeom>
          <a:solidFill>
            <a:srgbClr val="FFFFCC"/>
          </a:solidFill>
          <a:ln w="28575">
            <a:solidFill>
              <a:schemeClr val="bg2"/>
            </a:solidFill>
          </a:ln>
        </p:spPr>
        <p:txBody>
          <a:bodyPr wrap="square" rtlCol="0">
            <a:spAutoFit/>
          </a:bodyPr>
          <a:lstStyle/>
          <a:p>
            <a:r>
              <a:rPr lang="en-US" dirty="0" smtClean="0">
                <a:latin typeface="Calibri" panose="020F0502020204030204" pitchFamily="34" charset="0"/>
              </a:rPr>
              <a:t>See Chang et. al, CoNLL’12 and EMNLP’13 for more general formulation that incorporate background knowledge. </a:t>
            </a:r>
            <a:endParaRPr lang="en-US" dirty="0">
              <a:latin typeface="Calibri" panose="020F0502020204030204" pitchFamily="34" charset="0"/>
            </a:endParaRPr>
          </a:p>
        </p:txBody>
      </p:sp>
    </p:spTree>
    <p:extLst>
      <p:ext uri="{BB962C8B-B14F-4D97-AF65-F5344CB8AC3E}">
        <p14:creationId xmlns:p14="http://schemas.microsoft.com/office/powerpoint/2010/main" val="315656364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8" grpId="0" animBg="1"/>
      <p:bldP spid="19" grpId="0" animBg="1"/>
      <p:bldP spid="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US" dirty="0" smtClean="0">
                <a:solidFill>
                  <a:srgbClr val="FF0000"/>
                </a:solidFill>
              </a:rPr>
              <a:t>Opinion Recognition </a:t>
            </a:r>
          </a:p>
        </p:txBody>
      </p:sp>
      <p:sp>
        <p:nvSpPr>
          <p:cNvPr id="65539" name="Content Placeholder 2"/>
          <p:cNvSpPr>
            <a:spLocks noGrp="1"/>
          </p:cNvSpPr>
          <p:nvPr>
            <p:ph idx="1"/>
          </p:nvPr>
        </p:nvSpPr>
        <p:spPr/>
        <p:txBody>
          <a:bodyPr/>
          <a:lstStyle/>
          <a:p>
            <a:r>
              <a:rPr lang="en-US" dirty="0" smtClean="0"/>
              <a:t>Y. Choi, E. </a:t>
            </a:r>
            <a:r>
              <a:rPr lang="en-US" dirty="0" err="1" smtClean="0"/>
              <a:t>Breck</a:t>
            </a:r>
            <a:r>
              <a:rPr lang="en-US" dirty="0" smtClean="0"/>
              <a:t>, and C. </a:t>
            </a:r>
            <a:r>
              <a:rPr lang="en-US" dirty="0" err="1" smtClean="0"/>
              <a:t>Cardie</a:t>
            </a:r>
            <a:r>
              <a:rPr lang="en-US" dirty="0" smtClean="0"/>
              <a:t>. Joint Extraction of Entities and Relations for Opinion Recognition EMNLP-2006</a:t>
            </a:r>
          </a:p>
          <a:p>
            <a:pPr>
              <a:buFont typeface="Wingdings" pitchFamily="2" charset="2"/>
              <a:buNone/>
            </a:pPr>
            <a:endParaRPr lang="en-US" dirty="0" smtClean="0"/>
          </a:p>
          <a:p>
            <a:pPr>
              <a:buFont typeface="Wingdings" pitchFamily="2" charset="2"/>
              <a:buNone/>
            </a:pPr>
            <a:endParaRPr lang="en-US" dirty="0" smtClean="0"/>
          </a:p>
          <a:p>
            <a:pPr>
              <a:buFont typeface="Wingdings" pitchFamily="2" charset="2"/>
              <a:buNone/>
            </a:pPr>
            <a:endParaRPr lang="en-US" dirty="0" smtClean="0"/>
          </a:p>
          <a:p>
            <a:r>
              <a:rPr lang="en-US" dirty="0" smtClean="0"/>
              <a:t>Semantic parsing variation:</a:t>
            </a:r>
          </a:p>
          <a:p>
            <a:pPr lvl="1"/>
            <a:r>
              <a:rPr lang="en-US" dirty="0" smtClean="0"/>
              <a:t>Agent=entity</a:t>
            </a:r>
          </a:p>
          <a:p>
            <a:pPr lvl="1"/>
            <a:r>
              <a:rPr lang="en-US" dirty="0" smtClean="0"/>
              <a:t>Relation=opinion</a:t>
            </a:r>
          </a:p>
          <a:p>
            <a:r>
              <a:rPr lang="en-US" dirty="0" smtClean="0"/>
              <a:t>Constraints:</a:t>
            </a:r>
          </a:p>
          <a:p>
            <a:pPr lvl="1"/>
            <a:r>
              <a:rPr lang="en-US" dirty="0" smtClean="0"/>
              <a:t>An agent can have at most two opinions.</a:t>
            </a:r>
          </a:p>
          <a:p>
            <a:pPr lvl="1"/>
            <a:r>
              <a:rPr lang="en-US" dirty="0" smtClean="0"/>
              <a:t>An opinion should be linked to only one agent.</a:t>
            </a:r>
          </a:p>
          <a:p>
            <a:pPr lvl="1"/>
            <a:r>
              <a:rPr lang="en-US" dirty="0" smtClean="0"/>
              <a:t>The usual non-overlap constraints.</a:t>
            </a:r>
          </a:p>
        </p:txBody>
      </p:sp>
      <p:sp>
        <p:nvSpPr>
          <p:cNvPr id="65541" name="Slide Number Placeholder 8"/>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E6CB7DCF-9231-4F09-98A9-22A9B3CA9A24}" type="slidenum">
              <a:rPr lang="en-US" altLang="zh-TW" smtClean="0">
                <a:cs typeface="Arial Unicode MS" pitchFamily="34" charset="-128"/>
              </a:rPr>
              <a:pPr eaLnBrk="1" hangingPunct="1"/>
              <a:t>44</a:t>
            </a:fld>
            <a:endParaRPr lang="en-US" altLang="zh-TW" smtClean="0">
              <a:cs typeface="Arial Unicode MS" pitchFamily="34" charset="-128"/>
            </a:endParaRPr>
          </a:p>
        </p:txBody>
      </p:sp>
      <p:pic>
        <p:nvPicPr>
          <p:cNvPr id="6554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2133600"/>
            <a:ext cx="4591050" cy="101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rgbClr val="FF0000"/>
                </a:solidFill>
              </a:rPr>
              <a:t>Extending Semantic role labeling</a:t>
            </a:r>
            <a:endParaRPr lang="en-US" dirty="0">
              <a:solidFill>
                <a:srgbClr val="FF0000"/>
              </a:solidFill>
            </a:endParaRPr>
          </a:p>
        </p:txBody>
      </p:sp>
      <p:sp>
        <p:nvSpPr>
          <p:cNvPr id="4" name="Slide Number Placeholder 3"/>
          <p:cNvSpPr>
            <a:spLocks noGrp="1"/>
          </p:cNvSpPr>
          <p:nvPr>
            <p:ph type="sldNum" sz="quarter" idx="10"/>
          </p:nvPr>
        </p:nvSpPr>
        <p:spPr/>
        <p:txBody>
          <a:bodyPr/>
          <a:lstStyle/>
          <a:p>
            <a:pPr>
              <a:defRPr/>
            </a:pPr>
            <a:r>
              <a:rPr lang="en-US" altLang="zh-TW" smtClean="0"/>
              <a:t>2:</a:t>
            </a:r>
            <a:fld id="{EBBA1AB9-6DB4-4AA0-A7C3-6F77D8EECF5F}" type="slidenum">
              <a:rPr lang="en-US" altLang="zh-TW" smtClean="0"/>
              <a:pPr>
                <a:defRPr/>
              </a:pPr>
              <a:t>45</a:t>
            </a:fld>
            <a:endParaRPr lang="en-US" altLang="zh-TW"/>
          </a:p>
        </p:txBody>
      </p:sp>
      <p:sp>
        <p:nvSpPr>
          <p:cNvPr id="7" name="Rounded Rectangle 6"/>
          <p:cNvSpPr/>
          <p:nvPr/>
        </p:nvSpPr>
        <p:spPr>
          <a:xfrm>
            <a:off x="3520242" y="1219200"/>
            <a:ext cx="1118194" cy="43748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ounded Rectangle 7"/>
          <p:cNvSpPr/>
          <p:nvPr/>
        </p:nvSpPr>
        <p:spPr>
          <a:xfrm>
            <a:off x="2471072" y="1219200"/>
            <a:ext cx="276097" cy="43722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ounded Rectangle 8"/>
          <p:cNvSpPr/>
          <p:nvPr/>
        </p:nvSpPr>
        <p:spPr>
          <a:xfrm>
            <a:off x="5879203" y="1226370"/>
            <a:ext cx="276097" cy="437221"/>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759268" y="1663591"/>
            <a:ext cx="2664339" cy="4572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Rectangle 11"/>
          <p:cNvSpPr/>
          <p:nvPr/>
        </p:nvSpPr>
        <p:spPr>
          <a:xfrm>
            <a:off x="5936094" y="1656421"/>
            <a:ext cx="2522106" cy="6006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Rectangle 12"/>
          <p:cNvSpPr/>
          <p:nvPr/>
        </p:nvSpPr>
        <p:spPr>
          <a:xfrm>
            <a:off x="4721266" y="1656421"/>
            <a:ext cx="1131999" cy="6006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Box 13"/>
          <p:cNvSpPr txBox="1"/>
          <p:nvPr/>
        </p:nvSpPr>
        <p:spPr>
          <a:xfrm>
            <a:off x="978811" y="1793964"/>
            <a:ext cx="1978875" cy="584775"/>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US" sz="1600" dirty="0" smtClean="0">
                <a:latin typeface="Calibri" pitchFamily="34" charset="0"/>
                <a:cs typeface="Calibri" pitchFamily="34" charset="0"/>
              </a:rPr>
              <a:t>A0: The causer </a:t>
            </a:r>
          </a:p>
          <a:p>
            <a:pPr algn="ctr"/>
            <a:r>
              <a:rPr lang="en-US" sz="1600" dirty="0" smtClean="0">
                <a:latin typeface="Calibri" pitchFamily="34" charset="0"/>
                <a:cs typeface="Calibri" pitchFamily="34" charset="0"/>
              </a:rPr>
              <a:t>of the transformation</a:t>
            </a:r>
            <a:endParaRPr lang="en-US" sz="1600" dirty="0">
              <a:latin typeface="Calibri" pitchFamily="34" charset="0"/>
              <a:cs typeface="Calibri" pitchFamily="34" charset="0"/>
            </a:endParaRPr>
          </a:p>
        </p:txBody>
      </p:sp>
      <p:sp>
        <p:nvSpPr>
          <p:cNvPr id="15" name="TextBox 14"/>
          <p:cNvSpPr txBox="1"/>
          <p:nvPr/>
        </p:nvSpPr>
        <p:spPr>
          <a:xfrm>
            <a:off x="4665195" y="1793964"/>
            <a:ext cx="1383712" cy="584775"/>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US" sz="1600" dirty="0" smtClean="0">
                <a:latin typeface="Calibri" pitchFamily="34" charset="0"/>
                <a:cs typeface="Calibri" pitchFamily="34" charset="0"/>
              </a:rPr>
              <a:t>A1:  The thing </a:t>
            </a:r>
          </a:p>
          <a:p>
            <a:pPr algn="ctr"/>
            <a:r>
              <a:rPr lang="en-US" sz="1600" dirty="0" smtClean="0">
                <a:latin typeface="Calibri" pitchFamily="34" charset="0"/>
                <a:cs typeface="Calibri" pitchFamily="34" charset="0"/>
              </a:rPr>
              <a:t>changing</a:t>
            </a:r>
            <a:endParaRPr lang="en-US" sz="1600" dirty="0">
              <a:latin typeface="Calibri" pitchFamily="34" charset="0"/>
              <a:cs typeface="Calibri" pitchFamily="34" charset="0"/>
            </a:endParaRPr>
          </a:p>
        </p:txBody>
      </p:sp>
      <p:sp>
        <p:nvSpPr>
          <p:cNvPr id="16" name="TextBox 15"/>
          <p:cNvSpPr txBox="1"/>
          <p:nvPr/>
        </p:nvSpPr>
        <p:spPr>
          <a:xfrm>
            <a:off x="6392697" y="1917075"/>
            <a:ext cx="1797287" cy="338554"/>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US" sz="1600" dirty="0" smtClean="0">
                <a:latin typeface="Calibri" pitchFamily="34" charset="0"/>
                <a:cs typeface="Calibri" pitchFamily="34" charset="0"/>
              </a:rPr>
              <a:t>AM-TMP: Temporal</a:t>
            </a:r>
            <a:endParaRPr lang="en-US" sz="1600" dirty="0">
              <a:latin typeface="Calibri" pitchFamily="34" charset="0"/>
              <a:cs typeface="Calibri" pitchFamily="34" charset="0"/>
            </a:endParaRPr>
          </a:p>
        </p:txBody>
      </p:sp>
      <p:sp>
        <p:nvSpPr>
          <p:cNvPr id="17" name="Rectangle 16"/>
          <p:cNvSpPr/>
          <p:nvPr/>
        </p:nvSpPr>
        <p:spPr>
          <a:xfrm>
            <a:off x="1836048" y="2982039"/>
            <a:ext cx="1587559" cy="74551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latin typeface="Calibri" pitchFamily="34" charset="0"/>
                <a:cs typeface="Calibri" pitchFamily="34" charset="0"/>
              </a:rPr>
              <a:t>Agent of action</a:t>
            </a:r>
            <a:endParaRPr lang="en-US" dirty="0">
              <a:latin typeface="Calibri" pitchFamily="34" charset="0"/>
              <a:cs typeface="Calibri" pitchFamily="34" charset="0"/>
            </a:endParaRPr>
          </a:p>
        </p:txBody>
      </p:sp>
      <p:sp>
        <p:nvSpPr>
          <p:cNvPr id="18" name="Rectangle 17"/>
          <p:cNvSpPr/>
          <p:nvPr/>
        </p:nvSpPr>
        <p:spPr>
          <a:xfrm>
            <a:off x="5237277" y="2982039"/>
            <a:ext cx="1587559" cy="74551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latin typeface="Calibri" pitchFamily="34" charset="0"/>
                <a:cs typeface="Calibri" pitchFamily="34" charset="0"/>
              </a:rPr>
              <a:t>Temporal</a:t>
            </a:r>
            <a:endParaRPr lang="en-US" dirty="0">
              <a:latin typeface="Calibri" pitchFamily="34" charset="0"/>
              <a:cs typeface="Calibri" pitchFamily="34" charset="0"/>
            </a:endParaRPr>
          </a:p>
        </p:txBody>
      </p:sp>
      <p:cxnSp>
        <p:nvCxnSpPr>
          <p:cNvPr id="19" name="Straight Arrow Connector 18"/>
          <p:cNvCxnSpPr>
            <a:stCxn id="8" idx="2"/>
            <a:endCxn id="17" idx="0"/>
          </p:cNvCxnSpPr>
          <p:nvPr/>
        </p:nvCxnSpPr>
        <p:spPr>
          <a:xfrm>
            <a:off x="2609121" y="1656421"/>
            <a:ext cx="20707" cy="132561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0" name="Straight Arrow Connector 19"/>
          <p:cNvCxnSpPr>
            <a:stCxn id="9" idx="2"/>
            <a:endCxn id="18" idx="0"/>
          </p:cNvCxnSpPr>
          <p:nvPr/>
        </p:nvCxnSpPr>
        <p:spPr>
          <a:xfrm>
            <a:off x="6017252" y="1663591"/>
            <a:ext cx="13805" cy="131844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
        <p:nvSpPr>
          <p:cNvPr id="21" name="TextBox 20"/>
          <p:cNvSpPr txBox="1"/>
          <p:nvPr/>
        </p:nvSpPr>
        <p:spPr>
          <a:xfrm>
            <a:off x="533400" y="4267200"/>
            <a:ext cx="1981200" cy="369332"/>
          </a:xfrm>
          <a:prstGeom prst="rect">
            <a:avLst/>
          </a:prstGeom>
          <a:noFill/>
        </p:spPr>
        <p:txBody>
          <a:bodyPr wrap="square" rtlCol="0">
            <a:spAutoFit/>
          </a:bodyPr>
          <a:lstStyle/>
          <a:p>
            <a:r>
              <a:rPr lang="en-US" dirty="0" smtClean="0"/>
              <a:t>Verb arguments</a:t>
            </a:r>
            <a:endParaRPr lang="en-US" dirty="0"/>
          </a:p>
        </p:txBody>
      </p:sp>
      <p:sp>
        <p:nvSpPr>
          <p:cNvPr id="22" name="TextBox 21"/>
          <p:cNvSpPr txBox="1"/>
          <p:nvPr/>
        </p:nvSpPr>
        <p:spPr>
          <a:xfrm>
            <a:off x="3429000" y="4267200"/>
            <a:ext cx="2438400" cy="369332"/>
          </a:xfrm>
          <a:prstGeom prst="rect">
            <a:avLst/>
          </a:prstGeom>
          <a:noFill/>
        </p:spPr>
        <p:txBody>
          <a:bodyPr wrap="square" rtlCol="0">
            <a:spAutoFit/>
          </a:bodyPr>
          <a:lstStyle/>
          <a:p>
            <a:r>
              <a:rPr lang="en-US" dirty="0" smtClean="0"/>
              <a:t>Preposition relations</a:t>
            </a:r>
            <a:endParaRPr lang="en-US" dirty="0"/>
          </a:p>
        </p:txBody>
      </p:sp>
      <p:grpSp>
        <p:nvGrpSpPr>
          <p:cNvPr id="43" name="Group 42"/>
          <p:cNvGrpSpPr/>
          <p:nvPr/>
        </p:nvGrpSpPr>
        <p:grpSpPr>
          <a:xfrm>
            <a:off x="1524000" y="2255629"/>
            <a:ext cx="5767341" cy="2011571"/>
            <a:chOff x="1524000" y="2255629"/>
            <a:chExt cx="5767341" cy="2011571"/>
          </a:xfrm>
        </p:grpSpPr>
        <p:cxnSp>
          <p:nvCxnSpPr>
            <p:cNvPr id="24" name="Straight Arrow Connector 23"/>
            <p:cNvCxnSpPr>
              <a:stCxn id="21" idx="0"/>
              <a:endCxn id="14" idx="2"/>
            </p:cNvCxnSpPr>
            <p:nvPr/>
          </p:nvCxnSpPr>
          <p:spPr>
            <a:xfrm flipV="1">
              <a:off x="1524000" y="2378739"/>
              <a:ext cx="444249" cy="1888461"/>
            </a:xfrm>
            <a:prstGeom prst="straightConnector1">
              <a:avLst/>
            </a:prstGeom>
            <a:ln>
              <a:prstDash val="sysDash"/>
              <a:tailEnd type="arrow"/>
            </a:ln>
          </p:spPr>
          <p:style>
            <a:lnRef idx="2">
              <a:schemeClr val="dk1"/>
            </a:lnRef>
            <a:fillRef idx="0">
              <a:schemeClr val="dk1"/>
            </a:fillRef>
            <a:effectRef idx="1">
              <a:schemeClr val="dk1"/>
            </a:effectRef>
            <a:fontRef idx="minor">
              <a:schemeClr val="tx1"/>
            </a:fontRef>
          </p:style>
        </p:cxnSp>
        <p:cxnSp>
          <p:nvCxnSpPr>
            <p:cNvPr id="25" name="Straight Arrow Connector 24"/>
            <p:cNvCxnSpPr>
              <a:stCxn id="21" idx="0"/>
              <a:endCxn id="15" idx="2"/>
            </p:cNvCxnSpPr>
            <p:nvPr/>
          </p:nvCxnSpPr>
          <p:spPr>
            <a:xfrm flipV="1">
              <a:off x="1524000" y="2378739"/>
              <a:ext cx="3833051" cy="1888461"/>
            </a:xfrm>
            <a:prstGeom prst="straightConnector1">
              <a:avLst/>
            </a:prstGeom>
            <a:ln>
              <a:prstDash val="sysDash"/>
              <a:tailEnd type="arrow"/>
            </a:ln>
          </p:spPr>
          <p:style>
            <a:lnRef idx="2">
              <a:schemeClr val="dk1"/>
            </a:lnRef>
            <a:fillRef idx="0">
              <a:schemeClr val="dk1"/>
            </a:fillRef>
            <a:effectRef idx="1">
              <a:schemeClr val="dk1"/>
            </a:effectRef>
            <a:fontRef idx="minor">
              <a:schemeClr val="tx1"/>
            </a:fontRef>
          </p:style>
        </p:cxnSp>
        <p:cxnSp>
          <p:nvCxnSpPr>
            <p:cNvPr id="28" name="Straight Arrow Connector 27"/>
            <p:cNvCxnSpPr>
              <a:stCxn id="21" idx="0"/>
              <a:endCxn id="16" idx="2"/>
            </p:cNvCxnSpPr>
            <p:nvPr/>
          </p:nvCxnSpPr>
          <p:spPr>
            <a:xfrm flipV="1">
              <a:off x="1524000" y="2255629"/>
              <a:ext cx="5767341" cy="2011571"/>
            </a:xfrm>
            <a:prstGeom prst="straightConnector1">
              <a:avLst/>
            </a:prstGeom>
            <a:ln>
              <a:prstDash val="sysDash"/>
              <a:tailEnd type="arrow"/>
            </a:ln>
          </p:spPr>
          <p:style>
            <a:lnRef idx="2">
              <a:schemeClr val="dk1"/>
            </a:lnRef>
            <a:fillRef idx="0">
              <a:schemeClr val="dk1"/>
            </a:fillRef>
            <a:effectRef idx="1">
              <a:schemeClr val="dk1"/>
            </a:effectRef>
            <a:fontRef idx="minor">
              <a:schemeClr val="tx1"/>
            </a:fontRef>
          </p:style>
        </p:cxnSp>
      </p:grpSp>
      <p:grpSp>
        <p:nvGrpSpPr>
          <p:cNvPr id="44" name="Group 43"/>
          <p:cNvGrpSpPr/>
          <p:nvPr/>
        </p:nvGrpSpPr>
        <p:grpSpPr>
          <a:xfrm>
            <a:off x="3423607" y="3354794"/>
            <a:ext cx="2607450" cy="912406"/>
            <a:chOff x="3423607" y="3354794"/>
            <a:chExt cx="2607450" cy="912406"/>
          </a:xfrm>
        </p:grpSpPr>
        <p:cxnSp>
          <p:nvCxnSpPr>
            <p:cNvPr id="37" name="Straight Arrow Connector 36"/>
            <p:cNvCxnSpPr>
              <a:stCxn id="22" idx="0"/>
              <a:endCxn id="18" idx="2"/>
            </p:cNvCxnSpPr>
            <p:nvPr/>
          </p:nvCxnSpPr>
          <p:spPr>
            <a:xfrm flipV="1">
              <a:off x="4648200" y="3727549"/>
              <a:ext cx="1382857" cy="539651"/>
            </a:xfrm>
            <a:prstGeom prst="straightConnector1">
              <a:avLst/>
            </a:prstGeom>
            <a:ln>
              <a:prstDash val="sysDash"/>
              <a:tailEnd type="arrow"/>
            </a:ln>
          </p:spPr>
          <p:style>
            <a:lnRef idx="2">
              <a:schemeClr val="dk1"/>
            </a:lnRef>
            <a:fillRef idx="0">
              <a:schemeClr val="dk1"/>
            </a:fillRef>
            <a:effectRef idx="1">
              <a:schemeClr val="dk1"/>
            </a:effectRef>
            <a:fontRef idx="minor">
              <a:schemeClr val="tx1"/>
            </a:fontRef>
          </p:style>
        </p:cxnSp>
        <p:cxnSp>
          <p:nvCxnSpPr>
            <p:cNvPr id="40" name="Straight Arrow Connector 39"/>
            <p:cNvCxnSpPr>
              <a:stCxn id="22" idx="0"/>
              <a:endCxn id="17" idx="3"/>
            </p:cNvCxnSpPr>
            <p:nvPr/>
          </p:nvCxnSpPr>
          <p:spPr>
            <a:xfrm flipH="1" flipV="1">
              <a:off x="3423607" y="3354794"/>
              <a:ext cx="1224593" cy="912406"/>
            </a:xfrm>
            <a:prstGeom prst="straightConnector1">
              <a:avLst/>
            </a:prstGeom>
            <a:ln>
              <a:prstDash val="sysDash"/>
              <a:tailEnd type="arrow"/>
            </a:ln>
          </p:spPr>
          <p:style>
            <a:lnRef idx="2">
              <a:schemeClr val="dk1"/>
            </a:lnRef>
            <a:fillRef idx="0">
              <a:schemeClr val="dk1"/>
            </a:fillRef>
            <a:effectRef idx="1">
              <a:schemeClr val="dk1"/>
            </a:effectRef>
            <a:fontRef idx="minor">
              <a:schemeClr val="tx1"/>
            </a:fontRef>
          </p:style>
        </p:cxnSp>
      </p:grpSp>
      <p:sp>
        <p:nvSpPr>
          <p:cNvPr id="45" name="TextBox 44"/>
          <p:cNvSpPr txBox="1"/>
          <p:nvPr/>
        </p:nvSpPr>
        <p:spPr>
          <a:xfrm>
            <a:off x="6172200" y="4267200"/>
            <a:ext cx="2404399" cy="369332"/>
          </a:xfrm>
          <a:prstGeom prst="rect">
            <a:avLst/>
          </a:prstGeom>
          <a:noFill/>
        </p:spPr>
        <p:txBody>
          <a:bodyPr wrap="none" rtlCol="0">
            <a:spAutoFit/>
          </a:bodyPr>
          <a:lstStyle/>
          <a:p>
            <a:r>
              <a:rPr lang="en-US" dirty="0" smtClean="0"/>
              <a:t>Consistency enforced</a:t>
            </a:r>
            <a:endParaRPr lang="en-US" dirty="0"/>
          </a:p>
        </p:txBody>
      </p:sp>
      <p:sp>
        <p:nvSpPr>
          <p:cNvPr id="46" name="Rectangle 45"/>
          <p:cNvSpPr/>
          <p:nvPr/>
        </p:nvSpPr>
        <p:spPr>
          <a:xfrm>
            <a:off x="609600" y="5029200"/>
            <a:ext cx="7848600" cy="707886"/>
          </a:xfrm>
          <a:prstGeom prst="rect">
            <a:avLst/>
          </a:prstGeom>
        </p:spPr>
        <p:txBody>
          <a:bodyPr wrap="square">
            <a:spAutoFit/>
          </a:bodyPr>
          <a:lstStyle/>
          <a:p>
            <a:r>
              <a:rPr lang="en-US" sz="2000" dirty="0" smtClean="0"/>
              <a:t>V. Srikumar and D. Roth. A </a:t>
            </a:r>
            <a:r>
              <a:rPr lang="en-US" sz="2000" dirty="0"/>
              <a:t>Joint Model for Extended Semantic Role </a:t>
            </a:r>
            <a:r>
              <a:rPr lang="en-US" sz="2000" dirty="0" smtClean="0"/>
              <a:t>Labeling. EMNLP 2011.</a:t>
            </a:r>
            <a:endParaRPr lang="en-US" sz="2000" dirty="0"/>
          </a:p>
        </p:txBody>
      </p:sp>
      <p:sp>
        <p:nvSpPr>
          <p:cNvPr id="6" name="Content Placeholder 5"/>
          <p:cNvSpPr>
            <a:spLocks noGrp="1"/>
          </p:cNvSpPr>
          <p:nvPr>
            <p:ph idx="1"/>
          </p:nvPr>
        </p:nvSpPr>
        <p:spPr/>
        <p:txBody>
          <a:bodyPr/>
          <a:lstStyle/>
          <a:p>
            <a:pPr marL="0" indent="0">
              <a:buNone/>
            </a:pPr>
            <a:r>
              <a:rPr lang="en-US" dirty="0"/>
              <a:t> </a:t>
            </a:r>
            <a:r>
              <a:rPr lang="en-US" dirty="0" smtClean="0"/>
              <a:t>  The field goal of Brien changed the game in the fourth quarter</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408413559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4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44"/>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3" presetClass="emph" presetSubtype="0" fill="hold" nodeType="clickEffect">
                                  <p:stCondLst>
                                    <p:cond delay="0"/>
                                  </p:stCondLst>
                                  <p:childTnLst>
                                    <p:animClr clrSpc="hsl" dir="cw">
                                      <p:cBhvr override="childStyle">
                                        <p:cTn id="28" dur="500" fill="hold"/>
                                        <p:tgtEl>
                                          <p:spTgt spid="18"/>
                                        </p:tgtEl>
                                        <p:attrNameLst>
                                          <p:attrName>style.color</p:attrName>
                                        </p:attrNameLst>
                                      </p:cBhvr>
                                      <p:by>
                                        <p:hsl h="10842353" s="0" l="0"/>
                                      </p:by>
                                    </p:animClr>
                                    <p:animClr clrSpc="hsl" dir="cw">
                                      <p:cBhvr>
                                        <p:cTn id="29" dur="500" fill="hold"/>
                                        <p:tgtEl>
                                          <p:spTgt spid="18"/>
                                        </p:tgtEl>
                                        <p:attrNameLst>
                                          <p:attrName>fillcolor</p:attrName>
                                        </p:attrNameLst>
                                      </p:cBhvr>
                                      <p:by>
                                        <p:hsl h="10842353" s="0" l="0"/>
                                      </p:by>
                                    </p:animClr>
                                    <p:animClr clrSpc="hsl" dir="cw">
                                      <p:cBhvr>
                                        <p:cTn id="30" dur="500" fill="hold"/>
                                        <p:tgtEl>
                                          <p:spTgt spid="18"/>
                                        </p:tgtEl>
                                        <p:attrNameLst>
                                          <p:attrName>stroke.color</p:attrName>
                                        </p:attrNameLst>
                                      </p:cBhvr>
                                      <p:by>
                                        <p:hsl h="10842353" s="0" l="0"/>
                                      </p:by>
                                    </p:animClr>
                                    <p:set>
                                      <p:cBhvr>
                                        <p:cTn id="31" dur="500" fill="hold"/>
                                        <p:tgtEl>
                                          <p:spTgt spid="18"/>
                                        </p:tgtEl>
                                        <p:attrNameLst>
                                          <p:attrName>fill.type</p:attrName>
                                        </p:attrNameLst>
                                      </p:cBhvr>
                                      <p:to>
                                        <p:strVal val="solid"/>
                                      </p:to>
                                    </p:set>
                                  </p:childTnLst>
                                </p:cTn>
                              </p:par>
                              <p:par>
                                <p:cTn id="32" presetID="23" presetClass="emph" presetSubtype="0" fill="hold" nodeType="withEffect">
                                  <p:stCondLst>
                                    <p:cond delay="0"/>
                                  </p:stCondLst>
                                  <p:childTnLst>
                                    <p:animClr clrSpc="hsl" dir="cw">
                                      <p:cBhvr override="childStyle">
                                        <p:cTn id="33" dur="500" fill="hold"/>
                                        <p:tgtEl>
                                          <p:spTgt spid="16"/>
                                        </p:tgtEl>
                                        <p:attrNameLst>
                                          <p:attrName>style.color</p:attrName>
                                        </p:attrNameLst>
                                      </p:cBhvr>
                                      <p:by>
                                        <p:hsl h="10842353" s="0" l="0"/>
                                      </p:by>
                                    </p:animClr>
                                    <p:animClr clrSpc="hsl" dir="cw">
                                      <p:cBhvr>
                                        <p:cTn id="34" dur="500" fill="hold"/>
                                        <p:tgtEl>
                                          <p:spTgt spid="16"/>
                                        </p:tgtEl>
                                        <p:attrNameLst>
                                          <p:attrName>fillcolor</p:attrName>
                                        </p:attrNameLst>
                                      </p:cBhvr>
                                      <p:by>
                                        <p:hsl h="10842353" s="0" l="0"/>
                                      </p:by>
                                    </p:animClr>
                                    <p:animClr clrSpc="hsl" dir="cw">
                                      <p:cBhvr>
                                        <p:cTn id="35" dur="500" fill="hold"/>
                                        <p:tgtEl>
                                          <p:spTgt spid="16"/>
                                        </p:tgtEl>
                                        <p:attrNameLst>
                                          <p:attrName>stroke.color</p:attrName>
                                        </p:attrNameLst>
                                      </p:cBhvr>
                                      <p:by>
                                        <p:hsl h="10842353" s="0" l="0"/>
                                      </p:by>
                                    </p:animClr>
                                    <p:set>
                                      <p:cBhvr>
                                        <p:cTn id="36" dur="500" fill="hold"/>
                                        <p:tgtEl>
                                          <p:spTgt spid="16"/>
                                        </p:tgtEl>
                                        <p:attrNameLst>
                                          <p:attrName>fill.type</p:attrName>
                                        </p:attrNameLst>
                                      </p:cBhvr>
                                      <p:to>
                                        <p:strVal val="solid"/>
                                      </p:to>
                                    </p:set>
                                  </p:childTnLst>
                                </p:cTn>
                              </p:par>
                            </p:childTnLst>
                          </p:cTn>
                        </p:par>
                        <p:par>
                          <p:cTn id="37" fill="hold">
                            <p:stCondLst>
                              <p:cond delay="500"/>
                            </p:stCondLst>
                            <p:childTnLst>
                              <p:par>
                                <p:cTn id="38" presetID="1" presetClass="entr" presetSubtype="0"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4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en-US" dirty="0" smtClean="0">
                <a:solidFill>
                  <a:srgbClr val="FF0000"/>
                </a:solidFill>
              </a:rPr>
              <a:t>Temporal Ordering</a:t>
            </a:r>
          </a:p>
        </p:txBody>
      </p:sp>
      <p:sp>
        <p:nvSpPr>
          <p:cNvPr id="66563" name="Content Placeholder 2"/>
          <p:cNvSpPr>
            <a:spLocks noGrp="1"/>
          </p:cNvSpPr>
          <p:nvPr>
            <p:ph idx="1"/>
          </p:nvPr>
        </p:nvSpPr>
        <p:spPr/>
        <p:txBody>
          <a:bodyPr/>
          <a:lstStyle/>
          <a:p>
            <a:r>
              <a:rPr lang="en-US" dirty="0" smtClean="0"/>
              <a:t>N. Chambers and D. </a:t>
            </a:r>
            <a:r>
              <a:rPr lang="en-US" dirty="0" err="1" smtClean="0"/>
              <a:t>Jurafsky</a:t>
            </a:r>
            <a:r>
              <a:rPr lang="en-US" dirty="0" smtClean="0"/>
              <a:t>. Jointly Combining Implicit Constraints Improves Temporal Ordering. EMNLP-2008.</a:t>
            </a:r>
          </a:p>
        </p:txBody>
      </p:sp>
      <p:pic>
        <p:nvPicPr>
          <p:cNvPr id="66564" name="Picture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143125"/>
            <a:ext cx="5200650" cy="22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5" name="Slide Number Placeholder 8"/>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3C16B0EE-2DBB-4B97-9C05-DF30641868AB}" type="slidenum">
              <a:rPr lang="en-US" altLang="zh-TW" smtClean="0">
                <a:cs typeface="Arial Unicode MS" pitchFamily="34" charset="-128"/>
              </a:rPr>
              <a:pPr eaLnBrk="1" hangingPunct="1"/>
              <a:t>46</a:t>
            </a:fld>
            <a:endParaRPr lang="en-US" altLang="zh-TW" smtClean="0">
              <a:cs typeface="Arial Unicode MS" pitchFamily="34" charset="-128"/>
            </a:endParaRPr>
          </a:p>
        </p:txBody>
      </p:sp>
    </p:spTree>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r>
              <a:rPr lang="en-US" dirty="0" smtClean="0">
                <a:solidFill>
                  <a:srgbClr val="FF0000"/>
                </a:solidFill>
              </a:rPr>
              <a:t>Temporal Ordering</a:t>
            </a:r>
          </a:p>
        </p:txBody>
      </p:sp>
      <p:sp>
        <p:nvSpPr>
          <p:cNvPr id="67587" name="Content Placeholder 2"/>
          <p:cNvSpPr>
            <a:spLocks noGrp="1"/>
          </p:cNvSpPr>
          <p:nvPr>
            <p:ph idx="1"/>
          </p:nvPr>
        </p:nvSpPr>
        <p:spPr/>
        <p:txBody>
          <a:bodyPr/>
          <a:lstStyle/>
          <a:p>
            <a:r>
              <a:rPr lang="en-US" dirty="0" smtClean="0"/>
              <a:t>N. Chambers and D. </a:t>
            </a:r>
            <a:r>
              <a:rPr lang="en-US" dirty="0" err="1" smtClean="0"/>
              <a:t>Jurafsky</a:t>
            </a:r>
            <a:r>
              <a:rPr lang="en-US" dirty="0" smtClean="0"/>
              <a:t>. Jointly Combining Implicit Constraints Improves Temporal Ordering. EMNLP-2008.</a:t>
            </a:r>
          </a:p>
        </p:txBody>
      </p:sp>
      <p:pic>
        <p:nvPicPr>
          <p:cNvPr id="67588" name="Picture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143125"/>
            <a:ext cx="5200650" cy="22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ounded Rectangle 6"/>
          <p:cNvSpPr/>
          <p:nvPr/>
        </p:nvSpPr>
        <p:spPr>
          <a:xfrm>
            <a:off x="4114800" y="4419600"/>
            <a:ext cx="4572000" cy="1676400"/>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latin typeface="Calibri" pitchFamily="34" charset="0"/>
                <a:cs typeface="Calibri" pitchFamily="34" charset="0"/>
              </a:rPr>
              <a:t>Three types of edges:</a:t>
            </a:r>
          </a:p>
          <a:p>
            <a:pPr marL="342900" indent="-342900">
              <a:buFontTx/>
              <a:buAutoNum type="arabicParenR"/>
              <a:defRPr/>
            </a:pPr>
            <a:r>
              <a:rPr lang="en-US" dirty="0">
                <a:solidFill>
                  <a:schemeClr val="tx1"/>
                </a:solidFill>
                <a:latin typeface="Calibri" pitchFamily="34" charset="0"/>
                <a:cs typeface="Calibri" pitchFamily="34" charset="0"/>
              </a:rPr>
              <a:t>Annotation relations before/after</a:t>
            </a:r>
          </a:p>
          <a:p>
            <a:pPr marL="342900" indent="-342900">
              <a:buFontTx/>
              <a:buAutoNum type="arabicParenR"/>
              <a:defRPr/>
            </a:pPr>
            <a:r>
              <a:rPr lang="en-US" dirty="0">
                <a:solidFill>
                  <a:schemeClr val="tx1"/>
                </a:solidFill>
                <a:latin typeface="Calibri" pitchFamily="34" charset="0"/>
                <a:cs typeface="Calibri" pitchFamily="34" charset="0"/>
              </a:rPr>
              <a:t>Transitive closure constraints</a:t>
            </a:r>
          </a:p>
          <a:p>
            <a:pPr marL="342900" indent="-342900">
              <a:buFontTx/>
              <a:buAutoNum type="arabicParenR"/>
              <a:defRPr/>
            </a:pPr>
            <a:r>
              <a:rPr lang="en-US" dirty="0">
                <a:solidFill>
                  <a:schemeClr val="tx1"/>
                </a:solidFill>
                <a:latin typeface="Calibri" pitchFamily="34" charset="0"/>
                <a:cs typeface="Calibri" pitchFamily="34" charset="0"/>
              </a:rPr>
              <a:t>Time normalization constraints</a:t>
            </a:r>
          </a:p>
        </p:txBody>
      </p:sp>
      <p:sp>
        <p:nvSpPr>
          <p:cNvPr id="67592" name="Slide Number Placeholder 1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A4A5E017-2E64-43B6-97D5-38BC1F190A07}" type="slidenum">
              <a:rPr lang="en-US" altLang="zh-TW" smtClean="0">
                <a:cs typeface="Arial Unicode MS" pitchFamily="34" charset="-128"/>
              </a:rPr>
              <a:pPr eaLnBrk="1" hangingPunct="1"/>
              <a:t>47</a:t>
            </a:fld>
            <a:endParaRPr lang="en-US" altLang="zh-TW" smtClean="0">
              <a:cs typeface="Arial Unicode MS" pitchFamily="34" charset="-128"/>
            </a:endParaRPr>
          </a:p>
        </p:txBody>
      </p:sp>
    </p:spTree>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1752600" y="4800600"/>
            <a:ext cx="640080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smtClean="0">
                <a:solidFill>
                  <a:srgbClr val="FF0000"/>
                </a:solidFill>
              </a:rPr>
              <a:t>Event </a:t>
            </a:r>
            <a:r>
              <a:rPr lang="en-US" dirty="0">
                <a:solidFill>
                  <a:srgbClr val="FF0000"/>
                </a:solidFill>
              </a:rPr>
              <a:t>Timeline </a:t>
            </a:r>
            <a:r>
              <a:rPr lang="en-US" dirty="0" smtClean="0">
                <a:solidFill>
                  <a:srgbClr val="FF0000"/>
                </a:solidFill>
              </a:rPr>
              <a:t>construction</a:t>
            </a:r>
            <a:endParaRPr lang="en-US" dirty="0">
              <a:solidFill>
                <a:srgbClr val="FF0000"/>
              </a:solidFill>
            </a:endParaRPr>
          </a:p>
        </p:txBody>
      </p:sp>
      <p:sp>
        <p:nvSpPr>
          <p:cNvPr id="7" name="Rectangle 6"/>
          <p:cNvSpPr/>
          <p:nvPr/>
        </p:nvSpPr>
        <p:spPr bwMode="auto">
          <a:xfrm>
            <a:off x="457200" y="1905000"/>
            <a:ext cx="8229600" cy="1871246"/>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lgn="just" eaLnBrk="0" hangingPunct="0">
              <a:lnSpc>
                <a:spcPct val="110000"/>
              </a:lnSpc>
            </a:pPr>
            <a:r>
              <a:rPr lang="en-US" sz="2200" dirty="0" smtClean="0">
                <a:latin typeface="Calibri" pitchFamily="34" charset="0"/>
                <a:cs typeface="Calibri" pitchFamily="34" charset="0"/>
              </a:rPr>
              <a:t>[…] The </a:t>
            </a:r>
            <a:r>
              <a:rPr lang="en-US" sz="2200" dirty="0" smtClean="0">
                <a:solidFill>
                  <a:srgbClr val="0000FF"/>
                </a:solidFill>
                <a:latin typeface="Calibri" pitchFamily="34" charset="0"/>
                <a:cs typeface="Calibri" pitchFamily="34" charset="0"/>
              </a:rPr>
              <a:t>Iraqi insurgents</a:t>
            </a:r>
            <a:r>
              <a:rPr lang="en-US" sz="2200" dirty="0" smtClean="0">
                <a:latin typeface="Calibri" pitchFamily="34" charset="0"/>
                <a:cs typeface="Calibri" pitchFamily="34" charset="0"/>
              </a:rPr>
              <a:t> </a:t>
            </a:r>
            <a:r>
              <a:rPr lang="en-US" sz="2200" i="1" dirty="0" smtClean="0">
                <a:solidFill>
                  <a:srgbClr val="FF0000"/>
                </a:solidFill>
                <a:latin typeface="Calibri" pitchFamily="34" charset="0"/>
                <a:cs typeface="Calibri" pitchFamily="34" charset="0"/>
              </a:rPr>
              <a:t>attacked</a:t>
            </a:r>
            <a:r>
              <a:rPr lang="en-US" sz="2200" dirty="0" smtClean="0">
                <a:latin typeface="Calibri" pitchFamily="34" charset="0"/>
                <a:cs typeface="Calibri" pitchFamily="34" charset="0"/>
              </a:rPr>
              <a:t> a </a:t>
            </a:r>
            <a:r>
              <a:rPr lang="en-US" sz="2200" dirty="0" smtClean="0">
                <a:solidFill>
                  <a:srgbClr val="0000FF"/>
                </a:solidFill>
                <a:latin typeface="Calibri" pitchFamily="34" charset="0"/>
                <a:cs typeface="Calibri" pitchFamily="34" charset="0"/>
              </a:rPr>
              <a:t>police station</a:t>
            </a:r>
            <a:r>
              <a:rPr lang="en-US" sz="2200" dirty="0" smtClean="0">
                <a:latin typeface="Calibri" pitchFamily="34" charset="0"/>
                <a:cs typeface="Calibri" pitchFamily="34" charset="0"/>
              </a:rPr>
              <a:t> in </a:t>
            </a:r>
            <a:r>
              <a:rPr lang="en-US" sz="2200" dirty="0" smtClean="0">
                <a:solidFill>
                  <a:srgbClr val="0000FF"/>
                </a:solidFill>
                <a:latin typeface="Calibri" pitchFamily="34" charset="0"/>
                <a:cs typeface="Calibri" pitchFamily="34" charset="0"/>
              </a:rPr>
              <a:t>Tal Afar</a:t>
            </a:r>
            <a:r>
              <a:rPr lang="en-US" sz="2200" dirty="0" smtClean="0">
                <a:latin typeface="Calibri" pitchFamily="34" charset="0"/>
                <a:cs typeface="Calibri" pitchFamily="34" charset="0"/>
              </a:rPr>
              <a:t> on </a:t>
            </a:r>
            <a:r>
              <a:rPr lang="en-US" sz="2200" u="sng" dirty="0" smtClean="0">
                <a:solidFill>
                  <a:srgbClr val="008000"/>
                </a:solidFill>
                <a:latin typeface="Calibri" pitchFamily="34" charset="0"/>
                <a:cs typeface="Calibri" pitchFamily="34" charset="0"/>
              </a:rPr>
              <a:t>Tuesday</a:t>
            </a:r>
            <a:r>
              <a:rPr lang="en-US" sz="2200" dirty="0" smtClean="0">
                <a:latin typeface="Calibri" pitchFamily="34" charset="0"/>
                <a:cs typeface="Calibri" pitchFamily="34" charset="0"/>
              </a:rPr>
              <a:t> </a:t>
            </a:r>
            <a:r>
              <a:rPr lang="en-US" sz="2200" i="1" dirty="0" smtClean="0">
                <a:solidFill>
                  <a:srgbClr val="FF0000"/>
                </a:solidFill>
                <a:latin typeface="Calibri" pitchFamily="34" charset="0"/>
                <a:cs typeface="Calibri" pitchFamily="34" charset="0"/>
              </a:rPr>
              <a:t>killing</a:t>
            </a:r>
            <a:r>
              <a:rPr lang="en-US" sz="2200" dirty="0" smtClean="0">
                <a:latin typeface="Calibri" pitchFamily="34" charset="0"/>
                <a:cs typeface="Calibri" pitchFamily="34" charset="0"/>
              </a:rPr>
              <a:t> </a:t>
            </a:r>
            <a:r>
              <a:rPr lang="en-US" sz="2200" dirty="0" smtClean="0">
                <a:solidFill>
                  <a:srgbClr val="0000FF"/>
                </a:solidFill>
                <a:latin typeface="Calibri" pitchFamily="34" charset="0"/>
                <a:cs typeface="Calibri" pitchFamily="34" charset="0"/>
              </a:rPr>
              <a:t>6 policemen</a:t>
            </a:r>
            <a:r>
              <a:rPr lang="en-US" sz="2200" dirty="0" smtClean="0">
                <a:latin typeface="Calibri" pitchFamily="34" charset="0"/>
                <a:cs typeface="Calibri" pitchFamily="34" charset="0"/>
              </a:rPr>
              <a:t> and </a:t>
            </a:r>
            <a:r>
              <a:rPr lang="en-US" sz="2200" i="1" dirty="0" smtClean="0">
                <a:solidFill>
                  <a:srgbClr val="FF0000"/>
                </a:solidFill>
                <a:latin typeface="Calibri" pitchFamily="34" charset="0"/>
                <a:cs typeface="Calibri" pitchFamily="34" charset="0"/>
              </a:rPr>
              <a:t>injuring</a:t>
            </a:r>
            <a:r>
              <a:rPr lang="en-US" sz="2200" dirty="0" smtClean="0">
                <a:latin typeface="Calibri" pitchFamily="34" charset="0"/>
                <a:cs typeface="Calibri" pitchFamily="34" charset="0"/>
              </a:rPr>
              <a:t> </a:t>
            </a:r>
            <a:r>
              <a:rPr lang="en-US" sz="2200" dirty="0" smtClean="0">
                <a:solidFill>
                  <a:srgbClr val="0000FF"/>
                </a:solidFill>
                <a:latin typeface="Calibri" pitchFamily="34" charset="0"/>
                <a:cs typeface="Calibri" pitchFamily="34" charset="0"/>
              </a:rPr>
              <a:t>8 other people</a:t>
            </a:r>
            <a:r>
              <a:rPr lang="en-US" sz="2200" dirty="0" smtClean="0">
                <a:latin typeface="Calibri" pitchFamily="34" charset="0"/>
                <a:cs typeface="Calibri" pitchFamily="34" charset="0"/>
              </a:rPr>
              <a:t>. This action brings the </a:t>
            </a:r>
            <a:r>
              <a:rPr lang="en-US" sz="2200" i="1" dirty="0" smtClean="0">
                <a:solidFill>
                  <a:srgbClr val="FF0000"/>
                </a:solidFill>
                <a:latin typeface="Calibri" pitchFamily="34" charset="0"/>
                <a:cs typeface="Calibri" pitchFamily="34" charset="0"/>
              </a:rPr>
              <a:t>casualties</a:t>
            </a:r>
            <a:r>
              <a:rPr lang="en-US" sz="2200" dirty="0" smtClean="0">
                <a:latin typeface="Calibri" pitchFamily="34" charset="0"/>
                <a:cs typeface="Calibri" pitchFamily="34" charset="0"/>
              </a:rPr>
              <a:t> to over </a:t>
            </a:r>
            <a:r>
              <a:rPr lang="en-US" sz="2200" dirty="0" smtClean="0">
                <a:solidFill>
                  <a:srgbClr val="0000FF"/>
                </a:solidFill>
                <a:latin typeface="Calibri" pitchFamily="34" charset="0"/>
                <a:cs typeface="Calibri" pitchFamily="34" charset="0"/>
              </a:rPr>
              <a:t>3000</a:t>
            </a:r>
            <a:r>
              <a:rPr lang="en-US" sz="2200" dirty="0" smtClean="0">
                <a:latin typeface="Calibri" pitchFamily="34" charset="0"/>
                <a:cs typeface="Calibri" pitchFamily="34" charset="0"/>
              </a:rPr>
              <a:t> </a:t>
            </a:r>
            <a:r>
              <a:rPr lang="en-US" sz="2200" u="sng" dirty="0" smtClean="0">
                <a:solidFill>
                  <a:srgbClr val="008000"/>
                </a:solidFill>
                <a:latin typeface="Calibri" pitchFamily="34" charset="0"/>
                <a:cs typeface="Calibri" pitchFamily="34" charset="0"/>
              </a:rPr>
              <a:t>since</a:t>
            </a:r>
            <a:r>
              <a:rPr lang="en-US" sz="2200" dirty="0" smtClean="0">
                <a:latin typeface="Calibri" pitchFamily="34" charset="0"/>
                <a:cs typeface="Calibri" pitchFamily="34" charset="0"/>
              </a:rPr>
              <a:t> the </a:t>
            </a:r>
            <a:r>
              <a:rPr lang="en-US" sz="2200" i="1" dirty="0" smtClean="0">
                <a:solidFill>
                  <a:srgbClr val="FF0000"/>
                </a:solidFill>
                <a:latin typeface="Calibri" pitchFamily="34" charset="0"/>
                <a:cs typeface="Calibri" pitchFamily="34" charset="0"/>
              </a:rPr>
              <a:t>invasion</a:t>
            </a:r>
            <a:r>
              <a:rPr lang="en-US" sz="2200" dirty="0" smtClean="0">
                <a:latin typeface="Calibri" pitchFamily="34" charset="0"/>
                <a:cs typeface="Calibri" pitchFamily="34" charset="0"/>
              </a:rPr>
              <a:t> of the coalition armies on </a:t>
            </a:r>
            <a:r>
              <a:rPr lang="en-US" sz="2200" u="sng" dirty="0" smtClean="0">
                <a:solidFill>
                  <a:srgbClr val="008000"/>
                </a:solidFill>
                <a:latin typeface="Calibri" pitchFamily="34" charset="0"/>
                <a:cs typeface="Calibri" pitchFamily="34" charset="0"/>
              </a:rPr>
              <a:t>3/20/2003</a:t>
            </a:r>
            <a:r>
              <a:rPr lang="en-US" sz="2200" dirty="0" smtClean="0">
                <a:latin typeface="Calibri" pitchFamily="34" charset="0"/>
                <a:cs typeface="Calibri" pitchFamily="34" charset="0"/>
              </a:rPr>
              <a:t>. </a:t>
            </a:r>
            <a:r>
              <a:rPr lang="en-US" sz="2200" dirty="0" smtClean="0">
                <a:solidFill>
                  <a:srgbClr val="0000FF"/>
                </a:solidFill>
                <a:latin typeface="Calibri" pitchFamily="34" charset="0"/>
                <a:cs typeface="Calibri" pitchFamily="34" charset="0"/>
              </a:rPr>
              <a:t>Police</a:t>
            </a:r>
            <a:r>
              <a:rPr lang="en-US" sz="2200" dirty="0" smtClean="0">
                <a:latin typeface="Calibri" pitchFamily="34" charset="0"/>
                <a:cs typeface="Calibri" pitchFamily="34" charset="0"/>
              </a:rPr>
              <a:t> wants to </a:t>
            </a:r>
            <a:r>
              <a:rPr lang="en-US" sz="2200" i="1" dirty="0" smtClean="0">
                <a:solidFill>
                  <a:srgbClr val="FF0000"/>
                </a:solidFill>
                <a:latin typeface="Calibri" pitchFamily="34" charset="0"/>
                <a:cs typeface="Calibri" pitchFamily="34" charset="0"/>
              </a:rPr>
              <a:t>arrest</a:t>
            </a:r>
            <a:r>
              <a:rPr lang="en-US" sz="2200" dirty="0" smtClean="0">
                <a:latin typeface="Calibri" pitchFamily="34" charset="0"/>
                <a:cs typeface="Calibri" pitchFamily="34" charset="0"/>
              </a:rPr>
              <a:t> the </a:t>
            </a:r>
            <a:r>
              <a:rPr lang="en-US" sz="2200" dirty="0" smtClean="0">
                <a:solidFill>
                  <a:srgbClr val="0000FF"/>
                </a:solidFill>
                <a:latin typeface="Calibri" pitchFamily="34" charset="0"/>
                <a:cs typeface="Calibri" pitchFamily="34" charset="0"/>
              </a:rPr>
              <a:t>insurgents</a:t>
            </a:r>
            <a:r>
              <a:rPr lang="en-US" sz="2200" dirty="0" smtClean="0">
                <a:latin typeface="Calibri" pitchFamily="34" charset="0"/>
                <a:cs typeface="Calibri" pitchFamily="34" charset="0"/>
              </a:rPr>
              <a:t> in a campaign </a:t>
            </a:r>
            <a:r>
              <a:rPr lang="en-US" sz="2200" u="sng" dirty="0" smtClean="0">
                <a:solidFill>
                  <a:srgbClr val="008000"/>
                </a:solidFill>
                <a:latin typeface="Calibri" pitchFamily="34" charset="0"/>
                <a:cs typeface="Calibri" pitchFamily="34" charset="0"/>
              </a:rPr>
              <a:t>next week</a:t>
            </a:r>
            <a:r>
              <a:rPr lang="en-US" sz="2200" dirty="0" smtClean="0">
                <a:latin typeface="Calibri" pitchFamily="34" charset="0"/>
                <a:cs typeface="Calibri" pitchFamily="34" charset="0"/>
              </a:rPr>
              <a:t>. […]</a:t>
            </a:r>
            <a:endParaRPr kumimoji="0" lang="en-US" sz="2200" b="0" i="0" u="none" strike="noStrike" cap="none" normalizeH="0" baseline="0" dirty="0" smtClean="0">
              <a:ln>
                <a:noFill/>
              </a:ln>
              <a:solidFill>
                <a:schemeClr val="tx1"/>
              </a:solidFill>
              <a:effectLst/>
              <a:latin typeface="Calibri" pitchFamily="34" charset="0"/>
              <a:ea typeface="ＭＳ Ｐゴシック" pitchFamily="-64" charset="-128"/>
              <a:cs typeface="Calibri" pitchFamily="34" charset="0"/>
            </a:endParaRPr>
          </a:p>
        </p:txBody>
      </p:sp>
      <p:sp>
        <p:nvSpPr>
          <p:cNvPr id="71" name="TextBox 70"/>
          <p:cNvSpPr txBox="1"/>
          <p:nvPr/>
        </p:nvSpPr>
        <p:spPr>
          <a:xfrm>
            <a:off x="4191000" y="3395246"/>
            <a:ext cx="4419600" cy="338554"/>
          </a:xfrm>
          <a:prstGeom prst="rect">
            <a:avLst/>
          </a:prstGeom>
          <a:noFill/>
        </p:spPr>
        <p:txBody>
          <a:bodyPr wrap="square" rtlCol="0">
            <a:spAutoFit/>
          </a:bodyPr>
          <a:lstStyle/>
          <a:p>
            <a:pPr algn="r"/>
            <a:r>
              <a:rPr lang="en-US" sz="1600" i="1" dirty="0" smtClean="0">
                <a:solidFill>
                  <a:srgbClr val="000000"/>
                </a:solidFill>
              </a:rPr>
              <a:t>Publishing date: </a:t>
            </a:r>
            <a:r>
              <a:rPr lang="en-US" sz="1600" i="1" u="sng" dirty="0" smtClean="0">
                <a:solidFill>
                  <a:srgbClr val="008000"/>
                </a:solidFill>
              </a:rPr>
              <a:t>Wed., May 24</a:t>
            </a:r>
            <a:r>
              <a:rPr lang="en-US" sz="1600" i="1" u="sng" baseline="30000" dirty="0" smtClean="0">
                <a:solidFill>
                  <a:srgbClr val="008000"/>
                </a:solidFill>
              </a:rPr>
              <a:t>th</a:t>
            </a:r>
            <a:r>
              <a:rPr lang="en-US" sz="1600" i="1" u="sng" dirty="0" smtClean="0">
                <a:solidFill>
                  <a:srgbClr val="008000"/>
                </a:solidFill>
              </a:rPr>
              <a:t>, 2006</a:t>
            </a:r>
          </a:p>
        </p:txBody>
      </p:sp>
      <p:cxnSp>
        <p:nvCxnSpPr>
          <p:cNvPr id="116" name="Straight Connector 115"/>
          <p:cNvCxnSpPr>
            <a:stCxn id="98" idx="6"/>
            <a:endCxn id="91" idx="2"/>
          </p:cNvCxnSpPr>
          <p:nvPr/>
        </p:nvCxnSpPr>
        <p:spPr bwMode="auto">
          <a:xfrm flipV="1">
            <a:off x="738423" y="4799012"/>
            <a:ext cx="1222376" cy="1588"/>
          </a:xfrm>
          <a:prstGeom prst="line">
            <a:avLst/>
          </a:prstGeom>
          <a:solidFill>
            <a:schemeClr val="accent1"/>
          </a:solidFill>
          <a:ln w="15875" cap="flat" cmpd="sng" algn="ctr">
            <a:solidFill>
              <a:schemeClr val="tx1"/>
            </a:solidFill>
            <a:prstDash val="dash"/>
            <a:round/>
            <a:headEnd type="none" w="med" len="med"/>
            <a:tailEnd type="none" w="med" len="med"/>
          </a:ln>
          <a:effectLst/>
        </p:spPr>
      </p:cxnSp>
      <p:cxnSp>
        <p:nvCxnSpPr>
          <p:cNvPr id="118" name="Straight Connector 117"/>
          <p:cNvCxnSpPr>
            <a:stCxn id="91" idx="6"/>
            <a:endCxn id="93" idx="2"/>
          </p:cNvCxnSpPr>
          <p:nvPr/>
        </p:nvCxnSpPr>
        <p:spPr bwMode="auto">
          <a:xfrm>
            <a:off x="2033823" y="4799012"/>
            <a:ext cx="993776" cy="1588"/>
          </a:xfrm>
          <a:prstGeom prst="line">
            <a:avLst/>
          </a:prstGeom>
          <a:solidFill>
            <a:schemeClr val="accent1"/>
          </a:solidFill>
          <a:ln w="15875" cap="flat" cmpd="sng" algn="ctr">
            <a:solidFill>
              <a:schemeClr val="tx1"/>
            </a:solidFill>
            <a:prstDash val="solid"/>
            <a:round/>
            <a:headEnd type="none" w="med" len="med"/>
            <a:tailEnd type="none" w="med" len="med"/>
          </a:ln>
          <a:effectLst/>
        </p:spPr>
      </p:cxnSp>
      <p:cxnSp>
        <p:nvCxnSpPr>
          <p:cNvPr id="120" name="Straight Connector 119"/>
          <p:cNvCxnSpPr>
            <a:stCxn id="93" idx="6"/>
            <a:endCxn id="77" idx="2"/>
          </p:cNvCxnSpPr>
          <p:nvPr/>
        </p:nvCxnSpPr>
        <p:spPr bwMode="auto">
          <a:xfrm flipV="1">
            <a:off x="3100623" y="4799012"/>
            <a:ext cx="384176" cy="1588"/>
          </a:xfrm>
          <a:prstGeom prst="line">
            <a:avLst/>
          </a:prstGeom>
          <a:solidFill>
            <a:schemeClr val="accent1"/>
          </a:solidFill>
          <a:ln w="15875" cap="flat" cmpd="sng" algn="ctr">
            <a:solidFill>
              <a:schemeClr val="tx1"/>
            </a:solidFill>
            <a:prstDash val="solid"/>
            <a:round/>
            <a:headEnd type="none" w="med" len="med"/>
            <a:tailEnd type="none" w="med" len="med"/>
          </a:ln>
          <a:effectLst/>
        </p:spPr>
      </p:cxnSp>
      <p:cxnSp>
        <p:nvCxnSpPr>
          <p:cNvPr id="122" name="Straight Connector 121"/>
          <p:cNvCxnSpPr>
            <a:stCxn id="77" idx="6"/>
            <a:endCxn id="106" idx="2"/>
          </p:cNvCxnSpPr>
          <p:nvPr/>
        </p:nvCxnSpPr>
        <p:spPr bwMode="auto">
          <a:xfrm>
            <a:off x="3557823" y="4799012"/>
            <a:ext cx="1831976" cy="1588"/>
          </a:xfrm>
          <a:prstGeom prst="line">
            <a:avLst/>
          </a:prstGeom>
          <a:solidFill>
            <a:schemeClr val="accent1"/>
          </a:solidFill>
          <a:ln w="15875" cap="flat" cmpd="sng" algn="ctr">
            <a:solidFill>
              <a:schemeClr val="tx1"/>
            </a:solidFill>
            <a:prstDash val="solid"/>
            <a:round/>
            <a:headEnd type="none" w="med" len="med"/>
            <a:tailEnd type="none" w="med" len="med"/>
          </a:ln>
          <a:effectLst/>
        </p:spPr>
      </p:cxnSp>
      <p:cxnSp>
        <p:nvCxnSpPr>
          <p:cNvPr id="124" name="Straight Connector 123"/>
          <p:cNvCxnSpPr>
            <a:stCxn id="106" idx="6"/>
            <a:endCxn id="107" idx="2"/>
          </p:cNvCxnSpPr>
          <p:nvPr/>
        </p:nvCxnSpPr>
        <p:spPr bwMode="auto">
          <a:xfrm>
            <a:off x="5462823" y="4799012"/>
            <a:ext cx="841376" cy="1588"/>
          </a:xfrm>
          <a:prstGeom prst="line">
            <a:avLst/>
          </a:prstGeom>
          <a:solidFill>
            <a:schemeClr val="accent1"/>
          </a:solidFill>
          <a:ln w="15875" cap="flat" cmpd="sng" algn="ctr">
            <a:solidFill>
              <a:schemeClr val="tx1"/>
            </a:solidFill>
            <a:prstDash val="solid"/>
            <a:round/>
            <a:headEnd type="none" w="med" len="med"/>
            <a:tailEnd type="none" w="med" len="med"/>
          </a:ln>
          <a:effectLst/>
        </p:spPr>
      </p:cxnSp>
      <p:cxnSp>
        <p:nvCxnSpPr>
          <p:cNvPr id="126" name="Straight Connector 125"/>
          <p:cNvCxnSpPr>
            <a:stCxn id="107" idx="6"/>
            <a:endCxn id="109" idx="2"/>
          </p:cNvCxnSpPr>
          <p:nvPr/>
        </p:nvCxnSpPr>
        <p:spPr bwMode="auto">
          <a:xfrm flipV="1">
            <a:off x="6377223" y="4799012"/>
            <a:ext cx="612776" cy="1588"/>
          </a:xfrm>
          <a:prstGeom prst="line">
            <a:avLst/>
          </a:prstGeom>
          <a:solidFill>
            <a:schemeClr val="accent1"/>
          </a:solidFill>
          <a:ln w="15875" cap="flat" cmpd="sng" algn="ctr">
            <a:solidFill>
              <a:schemeClr val="tx1"/>
            </a:solidFill>
            <a:prstDash val="solid"/>
            <a:round/>
            <a:headEnd type="none" w="med" len="med"/>
            <a:tailEnd type="none" w="med" len="med"/>
          </a:ln>
          <a:effectLst/>
        </p:spPr>
      </p:cxnSp>
      <p:cxnSp>
        <p:nvCxnSpPr>
          <p:cNvPr id="128" name="Straight Connector 127"/>
          <p:cNvCxnSpPr>
            <a:stCxn id="109" idx="6"/>
            <a:endCxn id="110" idx="2"/>
          </p:cNvCxnSpPr>
          <p:nvPr/>
        </p:nvCxnSpPr>
        <p:spPr bwMode="auto">
          <a:xfrm>
            <a:off x="7063023" y="4799012"/>
            <a:ext cx="841376" cy="1588"/>
          </a:xfrm>
          <a:prstGeom prst="line">
            <a:avLst/>
          </a:prstGeom>
          <a:solidFill>
            <a:schemeClr val="accent1"/>
          </a:solidFill>
          <a:ln w="15875" cap="flat" cmpd="sng" algn="ctr">
            <a:solidFill>
              <a:schemeClr val="tx1"/>
            </a:solidFill>
            <a:prstDash val="solid"/>
            <a:round/>
            <a:headEnd type="none" w="med" len="med"/>
            <a:tailEnd type="none" w="med" len="med"/>
          </a:ln>
          <a:effectLst/>
        </p:spPr>
      </p:cxnSp>
      <p:cxnSp>
        <p:nvCxnSpPr>
          <p:cNvPr id="133" name="Straight Connector 132"/>
          <p:cNvCxnSpPr>
            <a:stCxn id="110" idx="6"/>
            <a:endCxn id="129" idx="2"/>
          </p:cNvCxnSpPr>
          <p:nvPr/>
        </p:nvCxnSpPr>
        <p:spPr bwMode="auto">
          <a:xfrm>
            <a:off x="7977423" y="4800600"/>
            <a:ext cx="765176" cy="1588"/>
          </a:xfrm>
          <a:prstGeom prst="line">
            <a:avLst/>
          </a:prstGeom>
          <a:solidFill>
            <a:schemeClr val="accent1"/>
          </a:solidFill>
          <a:ln w="15875" cap="flat" cmpd="sng" algn="ctr">
            <a:solidFill>
              <a:schemeClr val="tx1"/>
            </a:solidFill>
            <a:prstDash val="dash"/>
            <a:round/>
            <a:headEnd type="none" w="med" len="med"/>
            <a:tailEnd type="none" w="med" len="med"/>
          </a:ln>
          <a:effectLst/>
        </p:spPr>
      </p:cxnSp>
      <p:sp>
        <p:nvSpPr>
          <p:cNvPr id="144" name="TextBox 143"/>
          <p:cNvSpPr txBox="1"/>
          <p:nvPr/>
        </p:nvSpPr>
        <p:spPr>
          <a:xfrm>
            <a:off x="401393" y="4796135"/>
            <a:ext cx="452918" cy="400110"/>
          </a:xfrm>
          <a:prstGeom prst="rect">
            <a:avLst/>
          </a:prstGeom>
          <a:noFill/>
        </p:spPr>
        <p:txBody>
          <a:bodyPr wrap="none" rtlCol="0">
            <a:spAutoFit/>
          </a:bodyPr>
          <a:lstStyle/>
          <a:p>
            <a:r>
              <a:rPr lang="en-US" sz="2000"/>
              <a:t>-∞</a:t>
            </a:r>
          </a:p>
        </p:txBody>
      </p:sp>
      <p:sp>
        <p:nvSpPr>
          <p:cNvPr id="145" name="TextBox 144"/>
          <p:cNvSpPr txBox="1"/>
          <p:nvPr/>
        </p:nvSpPr>
        <p:spPr>
          <a:xfrm>
            <a:off x="8626711" y="4800600"/>
            <a:ext cx="517289" cy="400110"/>
          </a:xfrm>
          <a:prstGeom prst="rect">
            <a:avLst/>
          </a:prstGeom>
          <a:noFill/>
        </p:spPr>
        <p:txBody>
          <a:bodyPr wrap="none" rtlCol="0">
            <a:spAutoFit/>
          </a:bodyPr>
          <a:lstStyle/>
          <a:p>
            <a:r>
              <a:rPr lang="en-US" sz="2000"/>
              <a:t>+∞</a:t>
            </a:r>
          </a:p>
        </p:txBody>
      </p:sp>
      <p:grpSp>
        <p:nvGrpSpPr>
          <p:cNvPr id="5" name="Group 4"/>
          <p:cNvGrpSpPr/>
          <p:nvPr/>
        </p:nvGrpSpPr>
        <p:grpSpPr>
          <a:xfrm>
            <a:off x="397111" y="3886200"/>
            <a:ext cx="7517982" cy="888582"/>
            <a:chOff x="397111" y="3886200"/>
            <a:chExt cx="7517982" cy="888582"/>
          </a:xfrm>
        </p:grpSpPr>
        <p:cxnSp>
          <p:nvCxnSpPr>
            <p:cNvPr id="86" name="Curved Connector 85"/>
            <p:cNvCxnSpPr>
              <a:stCxn id="77" idx="7"/>
              <a:endCxn id="106" idx="1"/>
            </p:cNvCxnSpPr>
            <p:nvPr/>
          </p:nvCxnSpPr>
          <p:spPr bwMode="auto">
            <a:xfrm rot="5400000" flipH="1" flipV="1">
              <a:off x="4473811" y="3846512"/>
              <a:ext cx="1588" cy="1853364"/>
            </a:xfrm>
            <a:prstGeom prst="curvedConnector3">
              <a:avLst>
                <a:gd name="adj1" fmla="val 17268199"/>
              </a:avLst>
            </a:prstGeom>
            <a:solidFill>
              <a:schemeClr val="accent1"/>
            </a:solidFill>
            <a:ln w="9525" cap="flat" cmpd="sng" algn="ctr">
              <a:solidFill>
                <a:schemeClr val="tx1"/>
              </a:solidFill>
              <a:prstDash val="solid"/>
              <a:round/>
              <a:headEnd type="none" w="med" len="med"/>
              <a:tailEnd type="none" w="med" len="med"/>
            </a:ln>
            <a:effectLst/>
          </p:spPr>
        </p:cxnSp>
        <p:cxnSp>
          <p:nvCxnSpPr>
            <p:cNvPr id="96" name="Curved Connector 95"/>
            <p:cNvCxnSpPr>
              <a:stCxn id="91" idx="7"/>
              <a:endCxn id="93" idx="1"/>
            </p:cNvCxnSpPr>
            <p:nvPr/>
          </p:nvCxnSpPr>
          <p:spPr bwMode="auto">
            <a:xfrm rot="16200000" flipH="1">
              <a:off x="2529917" y="4266406"/>
              <a:ext cx="1588" cy="1015164"/>
            </a:xfrm>
            <a:prstGeom prst="curvedConnector3">
              <a:avLst>
                <a:gd name="adj1" fmla="val -15068892"/>
              </a:avLst>
            </a:prstGeom>
            <a:solidFill>
              <a:schemeClr val="accent1"/>
            </a:solidFill>
            <a:ln w="9525" cap="flat" cmpd="sng" algn="ctr">
              <a:solidFill>
                <a:schemeClr val="tx1"/>
              </a:solidFill>
              <a:prstDash val="solid"/>
              <a:round/>
              <a:headEnd type="none" w="med" len="med"/>
              <a:tailEnd type="none" w="med" len="med"/>
            </a:ln>
            <a:effectLst/>
          </p:spPr>
        </p:cxnSp>
        <p:cxnSp>
          <p:nvCxnSpPr>
            <p:cNvPr id="100" name="Curved Connector 99"/>
            <p:cNvCxnSpPr>
              <a:stCxn id="98" idx="0"/>
              <a:endCxn id="93" idx="0"/>
            </p:cNvCxnSpPr>
            <p:nvPr/>
          </p:nvCxnSpPr>
          <p:spPr bwMode="auto">
            <a:xfrm rot="5400000" flipH="1" flipV="1">
              <a:off x="1883011" y="3582988"/>
              <a:ext cx="1588" cy="2362200"/>
            </a:xfrm>
            <a:prstGeom prst="curvedConnector3">
              <a:avLst>
                <a:gd name="adj1" fmla="val 35188917"/>
              </a:avLst>
            </a:prstGeom>
            <a:solidFill>
              <a:schemeClr val="accent1"/>
            </a:solidFill>
            <a:ln w="9525" cap="flat" cmpd="sng" algn="ctr">
              <a:solidFill>
                <a:schemeClr val="tx1"/>
              </a:solidFill>
              <a:prstDash val="solid"/>
              <a:round/>
              <a:headEnd type="none" w="med" len="med"/>
              <a:tailEnd type="none" w="med" len="med"/>
            </a:ln>
            <a:effectLst/>
          </p:spPr>
        </p:cxnSp>
        <p:cxnSp>
          <p:nvCxnSpPr>
            <p:cNvPr id="108" name="Curved Connector 107"/>
            <p:cNvCxnSpPr>
              <a:stCxn id="106" idx="7"/>
              <a:endCxn id="107" idx="1"/>
            </p:cNvCxnSpPr>
            <p:nvPr/>
          </p:nvCxnSpPr>
          <p:spPr bwMode="auto">
            <a:xfrm rot="16200000" flipH="1">
              <a:off x="5882717" y="4342606"/>
              <a:ext cx="1588" cy="862764"/>
            </a:xfrm>
            <a:prstGeom prst="curvedConnector3">
              <a:avLst>
                <a:gd name="adj1" fmla="val -15068892"/>
              </a:avLst>
            </a:prstGeom>
            <a:solidFill>
              <a:schemeClr val="accent1"/>
            </a:solidFill>
            <a:ln w="9525" cap="flat" cmpd="sng" algn="ctr">
              <a:solidFill>
                <a:schemeClr val="tx1"/>
              </a:solidFill>
              <a:prstDash val="solid"/>
              <a:round/>
              <a:headEnd type="none" w="med" len="med"/>
              <a:tailEnd type="none" w="med" len="med"/>
            </a:ln>
            <a:effectLst/>
          </p:spPr>
        </p:cxnSp>
        <p:cxnSp>
          <p:nvCxnSpPr>
            <p:cNvPr id="111" name="Curved Connector 110"/>
            <p:cNvCxnSpPr>
              <a:stCxn id="109" idx="7"/>
              <a:endCxn id="110" idx="1"/>
            </p:cNvCxnSpPr>
            <p:nvPr/>
          </p:nvCxnSpPr>
          <p:spPr bwMode="auto">
            <a:xfrm rot="16200000" flipH="1">
              <a:off x="7482917" y="4342606"/>
              <a:ext cx="1588" cy="862764"/>
            </a:xfrm>
            <a:prstGeom prst="curvedConnector3">
              <a:avLst>
                <a:gd name="adj1" fmla="val -15068892"/>
              </a:avLst>
            </a:prstGeom>
            <a:solidFill>
              <a:schemeClr val="accent1"/>
            </a:solidFill>
            <a:ln w="9525" cap="flat" cmpd="sng" algn="ctr">
              <a:solidFill>
                <a:schemeClr val="tx1"/>
              </a:solidFill>
              <a:prstDash val="solid"/>
              <a:round/>
              <a:headEnd type="none" w="med" len="med"/>
              <a:tailEnd type="none" w="med" len="med"/>
            </a:ln>
            <a:effectLst/>
          </p:spPr>
        </p:cxnSp>
        <p:sp>
          <p:nvSpPr>
            <p:cNvPr id="152" name="TextBox 151"/>
            <p:cNvSpPr txBox="1"/>
            <p:nvPr/>
          </p:nvSpPr>
          <p:spPr>
            <a:xfrm>
              <a:off x="2378311" y="4325779"/>
              <a:ext cx="228600" cy="246221"/>
            </a:xfrm>
            <a:prstGeom prst="rect">
              <a:avLst/>
            </a:prstGeom>
            <a:solidFill>
              <a:schemeClr val="bg1"/>
            </a:solidFill>
          </p:spPr>
          <p:txBody>
            <a:bodyPr wrap="square" lIns="0" tIns="0" rIns="0" bIns="0" rtlCol="0" anchor="ctr" anchorCtr="0">
              <a:spAutoFit/>
            </a:bodyPr>
            <a:lstStyle/>
            <a:p>
              <a:pPr algn="ctr"/>
              <a:r>
                <a:rPr lang="en-US" sz="1600">
                  <a:latin typeface="Book Antiqua"/>
                  <a:cs typeface="Book Antiqua"/>
                </a:rPr>
                <a:t>e</a:t>
              </a:r>
              <a:r>
                <a:rPr lang="en-US" sz="1600" baseline="-25000">
                  <a:latin typeface="Book Antiqua"/>
                  <a:cs typeface="Book Antiqua"/>
                </a:rPr>
                <a:t>5</a:t>
              </a:r>
            </a:p>
          </p:txBody>
        </p:sp>
        <p:sp>
          <p:nvSpPr>
            <p:cNvPr id="154" name="TextBox 153"/>
            <p:cNvSpPr txBox="1"/>
            <p:nvPr/>
          </p:nvSpPr>
          <p:spPr>
            <a:xfrm>
              <a:off x="1768711" y="4004045"/>
              <a:ext cx="228600" cy="246221"/>
            </a:xfrm>
            <a:prstGeom prst="rect">
              <a:avLst/>
            </a:prstGeom>
            <a:solidFill>
              <a:schemeClr val="bg1"/>
            </a:solidFill>
          </p:spPr>
          <p:txBody>
            <a:bodyPr wrap="square" lIns="0" tIns="0" rIns="0" bIns="0" rtlCol="0" anchor="ctr" anchorCtr="0">
              <a:spAutoFit/>
            </a:bodyPr>
            <a:lstStyle/>
            <a:p>
              <a:pPr algn="ctr"/>
              <a:r>
                <a:rPr lang="en-US" sz="1600" dirty="0">
                  <a:latin typeface="Book Antiqua"/>
                  <a:cs typeface="Book Antiqua"/>
                </a:rPr>
                <a:t>e</a:t>
              </a:r>
              <a:r>
                <a:rPr lang="en-US" sz="1600" baseline="-25000" dirty="0">
                  <a:latin typeface="Book Antiqua"/>
                  <a:cs typeface="Book Antiqua"/>
                </a:rPr>
                <a:t>4</a:t>
              </a:r>
            </a:p>
          </p:txBody>
        </p:sp>
        <p:sp>
          <p:nvSpPr>
            <p:cNvPr id="158" name="TextBox 157"/>
            <p:cNvSpPr txBox="1"/>
            <p:nvPr/>
          </p:nvSpPr>
          <p:spPr>
            <a:xfrm>
              <a:off x="3978511" y="4351867"/>
              <a:ext cx="228600" cy="246221"/>
            </a:xfrm>
            <a:prstGeom prst="rect">
              <a:avLst/>
            </a:prstGeom>
            <a:solidFill>
              <a:schemeClr val="bg1"/>
            </a:solidFill>
          </p:spPr>
          <p:txBody>
            <a:bodyPr wrap="square" lIns="0" tIns="0" rIns="0" bIns="0" rtlCol="0" anchor="ctr" anchorCtr="0">
              <a:spAutoFit/>
            </a:bodyPr>
            <a:lstStyle/>
            <a:p>
              <a:pPr algn="ctr"/>
              <a:r>
                <a:rPr lang="en-US" sz="1600">
                  <a:latin typeface="Book Antiqua"/>
                  <a:cs typeface="Book Antiqua"/>
                </a:rPr>
                <a:t>e</a:t>
              </a:r>
              <a:r>
                <a:rPr lang="en-US" sz="1600" baseline="-25000">
                  <a:latin typeface="Book Antiqua"/>
                  <a:cs typeface="Book Antiqua"/>
                </a:rPr>
                <a:t>1</a:t>
              </a:r>
            </a:p>
          </p:txBody>
        </p:sp>
        <p:sp>
          <p:nvSpPr>
            <p:cNvPr id="159" name="TextBox 158"/>
            <p:cNvSpPr txBox="1"/>
            <p:nvPr/>
          </p:nvSpPr>
          <p:spPr>
            <a:xfrm>
              <a:off x="4511911" y="4326466"/>
              <a:ext cx="533400" cy="246221"/>
            </a:xfrm>
            <a:prstGeom prst="rect">
              <a:avLst/>
            </a:prstGeom>
            <a:solidFill>
              <a:schemeClr val="bg1"/>
            </a:solidFill>
          </p:spPr>
          <p:txBody>
            <a:bodyPr wrap="square" lIns="0" tIns="0" rIns="0" bIns="0" rtlCol="0" anchor="ctr" anchorCtr="0">
              <a:spAutoFit/>
            </a:bodyPr>
            <a:lstStyle/>
            <a:p>
              <a:pPr algn="ctr"/>
              <a:r>
                <a:rPr lang="en-US" sz="1600">
                  <a:latin typeface="Book Antiqua"/>
                  <a:cs typeface="Book Antiqua"/>
                </a:rPr>
                <a:t>e</a:t>
              </a:r>
              <a:r>
                <a:rPr lang="en-US" sz="1600" baseline="-25000">
                  <a:latin typeface="Book Antiqua"/>
                  <a:cs typeface="Book Antiqua"/>
                </a:rPr>
                <a:t>2</a:t>
              </a:r>
              <a:r>
                <a:rPr lang="en-US" sz="1600">
                  <a:latin typeface="Book Antiqua"/>
                  <a:cs typeface="Book Antiqua"/>
                </a:rPr>
                <a:t>/e</a:t>
              </a:r>
              <a:r>
                <a:rPr lang="en-US" sz="1600" baseline="-25000">
                  <a:latin typeface="Book Antiqua"/>
                  <a:cs typeface="Book Antiqua"/>
                </a:rPr>
                <a:t>3</a:t>
              </a:r>
            </a:p>
          </p:txBody>
        </p:sp>
        <p:sp>
          <p:nvSpPr>
            <p:cNvPr id="164" name="TextBox 163"/>
            <p:cNvSpPr txBox="1"/>
            <p:nvPr/>
          </p:nvSpPr>
          <p:spPr>
            <a:xfrm>
              <a:off x="7356712" y="4317312"/>
              <a:ext cx="228600" cy="246221"/>
            </a:xfrm>
            <a:prstGeom prst="rect">
              <a:avLst/>
            </a:prstGeom>
            <a:solidFill>
              <a:schemeClr val="bg1"/>
            </a:solidFill>
          </p:spPr>
          <p:txBody>
            <a:bodyPr wrap="square" lIns="0" tIns="0" rIns="0" bIns="0" rtlCol="0" anchor="ctr" anchorCtr="0">
              <a:spAutoFit/>
            </a:bodyPr>
            <a:lstStyle/>
            <a:p>
              <a:pPr algn="ctr"/>
              <a:r>
                <a:rPr lang="en-US" sz="1600">
                  <a:latin typeface="Book Antiqua"/>
                  <a:cs typeface="Book Antiqua"/>
                </a:rPr>
                <a:t>e</a:t>
              </a:r>
              <a:r>
                <a:rPr lang="en-US" sz="1600" baseline="-25000">
                  <a:latin typeface="Book Antiqua"/>
                  <a:cs typeface="Book Antiqua"/>
                </a:rPr>
                <a:t>6</a:t>
              </a:r>
            </a:p>
          </p:txBody>
        </p:sp>
        <p:sp>
          <p:nvSpPr>
            <p:cNvPr id="60" name="Line Callout 1 59"/>
            <p:cNvSpPr/>
            <p:nvPr/>
          </p:nvSpPr>
          <p:spPr bwMode="auto">
            <a:xfrm>
              <a:off x="6645511" y="3886200"/>
              <a:ext cx="762000" cy="304800"/>
            </a:xfrm>
            <a:prstGeom prst="borderCallout1">
              <a:avLst>
                <a:gd name="adj1" fmla="val 122917"/>
                <a:gd name="adj2" fmla="val 1667"/>
                <a:gd name="adj3" fmla="val 170833"/>
                <a:gd name="adj4" fmla="val 85000"/>
              </a:avLst>
            </a:prstGeom>
            <a:ln w="12700" cmpd="sng">
              <a:solidFill>
                <a:schemeClr val="tx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pitchFamily="-64" charset="-128"/>
                </a:rPr>
                <a:t>arrest</a:t>
              </a:r>
            </a:p>
          </p:txBody>
        </p:sp>
        <p:sp>
          <p:nvSpPr>
            <p:cNvPr id="65" name="Line Callout 1 64"/>
            <p:cNvSpPr/>
            <p:nvPr/>
          </p:nvSpPr>
          <p:spPr bwMode="auto">
            <a:xfrm>
              <a:off x="3216511" y="3886200"/>
              <a:ext cx="990600" cy="304800"/>
            </a:xfrm>
            <a:prstGeom prst="borderCallout1">
              <a:avLst>
                <a:gd name="adj1" fmla="val 127083"/>
                <a:gd name="adj2" fmla="val 8334"/>
                <a:gd name="adj3" fmla="val 179167"/>
                <a:gd name="adj4" fmla="val 71538"/>
              </a:avLst>
            </a:prstGeom>
            <a:ln w="12700" cmpd="sng">
              <a:solidFill>
                <a:schemeClr val="tx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pitchFamily="-64" charset="-128"/>
                </a:rPr>
                <a:t>attacked</a:t>
              </a:r>
            </a:p>
          </p:txBody>
        </p:sp>
        <p:sp>
          <p:nvSpPr>
            <p:cNvPr id="66" name="Line Callout 1 65"/>
            <p:cNvSpPr/>
            <p:nvPr/>
          </p:nvSpPr>
          <p:spPr bwMode="auto">
            <a:xfrm>
              <a:off x="4359511" y="3886200"/>
              <a:ext cx="762000" cy="304800"/>
            </a:xfrm>
            <a:prstGeom prst="borderCallout1">
              <a:avLst>
                <a:gd name="adj1" fmla="val 118750"/>
                <a:gd name="adj2" fmla="val 6668"/>
                <a:gd name="adj3" fmla="val 158334"/>
                <a:gd name="adj4" fmla="val 20000"/>
              </a:avLst>
            </a:prstGeom>
            <a:ln w="12700" cmpd="sng">
              <a:solidFill>
                <a:schemeClr val="tx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pitchFamily="-64" charset="-128"/>
                </a:rPr>
                <a:t>killing</a:t>
              </a:r>
            </a:p>
          </p:txBody>
        </p:sp>
        <p:sp>
          <p:nvSpPr>
            <p:cNvPr id="67" name="Line Callout 1 66"/>
            <p:cNvSpPr/>
            <p:nvPr/>
          </p:nvSpPr>
          <p:spPr bwMode="auto">
            <a:xfrm>
              <a:off x="5273911" y="3886200"/>
              <a:ext cx="838200" cy="304800"/>
            </a:xfrm>
            <a:prstGeom prst="borderCallout1">
              <a:avLst>
                <a:gd name="adj1" fmla="val 118751"/>
                <a:gd name="adj2" fmla="val -908"/>
                <a:gd name="adj3" fmla="val 166667"/>
                <a:gd name="adj4" fmla="val -30000"/>
              </a:avLst>
            </a:prstGeom>
            <a:ln w="12700" cmpd="sng">
              <a:solidFill>
                <a:schemeClr val="tx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pitchFamily="-64" charset="-128"/>
                </a:rPr>
                <a:t>injuring</a:t>
              </a:r>
            </a:p>
          </p:txBody>
        </p:sp>
        <p:sp>
          <p:nvSpPr>
            <p:cNvPr id="68" name="Line Callout 1 67"/>
            <p:cNvSpPr/>
            <p:nvPr/>
          </p:nvSpPr>
          <p:spPr bwMode="auto">
            <a:xfrm>
              <a:off x="2149711" y="3886200"/>
              <a:ext cx="990600" cy="304800"/>
            </a:xfrm>
            <a:prstGeom prst="borderCallout1">
              <a:avLst>
                <a:gd name="adj1" fmla="val 122916"/>
                <a:gd name="adj2" fmla="val 91667"/>
                <a:gd name="adj3" fmla="val 187500"/>
                <a:gd name="adj4" fmla="val 47179"/>
              </a:avLst>
            </a:prstGeom>
            <a:ln w="12700" cmpd="sng">
              <a:solidFill>
                <a:schemeClr val="tx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64" charset="-128"/>
                </a:rPr>
                <a:t>invasion</a:t>
              </a:r>
            </a:p>
          </p:txBody>
        </p:sp>
        <p:sp>
          <p:nvSpPr>
            <p:cNvPr id="69" name="Line Callout 1 68"/>
            <p:cNvSpPr/>
            <p:nvPr/>
          </p:nvSpPr>
          <p:spPr bwMode="auto">
            <a:xfrm>
              <a:off x="397111" y="3886200"/>
              <a:ext cx="1143000" cy="304800"/>
            </a:xfrm>
            <a:prstGeom prst="borderCallout1">
              <a:avLst>
                <a:gd name="adj1" fmla="val 18749"/>
                <a:gd name="adj2" fmla="val 105000"/>
                <a:gd name="adj3" fmla="val 54167"/>
                <a:gd name="adj4" fmla="val 119401"/>
              </a:avLst>
            </a:prstGeom>
            <a:ln w="12700" cmpd="sng">
              <a:solidFill>
                <a:schemeClr val="tx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charset="0"/>
                  <a:ea typeface="ＭＳ Ｐゴシック" pitchFamily="-64" charset="-128"/>
                </a:rPr>
                <a:t>casualties</a:t>
              </a:r>
            </a:p>
          </p:txBody>
        </p:sp>
      </p:grpSp>
      <p:grpSp>
        <p:nvGrpSpPr>
          <p:cNvPr id="3" name="Group 2"/>
          <p:cNvGrpSpPr/>
          <p:nvPr/>
        </p:nvGrpSpPr>
        <p:grpSpPr>
          <a:xfrm>
            <a:off x="665399" y="4762500"/>
            <a:ext cx="8150224" cy="1333500"/>
            <a:chOff x="665399" y="4762500"/>
            <a:chExt cx="8150224" cy="1333500"/>
          </a:xfrm>
        </p:grpSpPr>
        <p:sp>
          <p:nvSpPr>
            <p:cNvPr id="77" name="Oval 76"/>
            <p:cNvSpPr/>
            <p:nvPr/>
          </p:nvSpPr>
          <p:spPr bwMode="auto">
            <a:xfrm>
              <a:off x="3484799" y="4762500"/>
              <a:ext cx="73024" cy="73024"/>
            </a:xfrm>
            <a:prstGeom prst="ellipse">
              <a:avLst/>
            </a:prstGeom>
            <a:solidFill>
              <a:schemeClr val="bg2"/>
            </a:soli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64" charset="-128"/>
              </a:endParaRPr>
            </a:p>
          </p:txBody>
        </p:sp>
        <p:sp>
          <p:nvSpPr>
            <p:cNvPr id="91" name="Oval 90"/>
            <p:cNvSpPr/>
            <p:nvPr/>
          </p:nvSpPr>
          <p:spPr bwMode="auto">
            <a:xfrm>
              <a:off x="1960799" y="4762500"/>
              <a:ext cx="73024" cy="73024"/>
            </a:xfrm>
            <a:prstGeom prst="ellipse">
              <a:avLst/>
            </a:prstGeom>
            <a:solidFill>
              <a:schemeClr val="bg2"/>
            </a:soli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64" charset="-128"/>
              </a:endParaRPr>
            </a:p>
          </p:txBody>
        </p:sp>
        <p:sp>
          <p:nvSpPr>
            <p:cNvPr id="93" name="Oval 92"/>
            <p:cNvSpPr/>
            <p:nvPr/>
          </p:nvSpPr>
          <p:spPr bwMode="auto">
            <a:xfrm>
              <a:off x="3027599" y="4764088"/>
              <a:ext cx="73024" cy="73024"/>
            </a:xfrm>
            <a:prstGeom prst="ellipse">
              <a:avLst/>
            </a:prstGeom>
            <a:solidFill>
              <a:schemeClr val="bg2"/>
            </a:soli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64" charset="-128"/>
              </a:endParaRPr>
            </a:p>
          </p:txBody>
        </p:sp>
        <p:sp>
          <p:nvSpPr>
            <p:cNvPr id="98" name="Oval 97"/>
            <p:cNvSpPr/>
            <p:nvPr/>
          </p:nvSpPr>
          <p:spPr bwMode="auto">
            <a:xfrm>
              <a:off x="665399" y="4764088"/>
              <a:ext cx="73024" cy="73024"/>
            </a:xfrm>
            <a:prstGeom prst="ellipse">
              <a:avLst/>
            </a:prstGeom>
            <a:solidFill>
              <a:schemeClr val="bg2"/>
            </a:soli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64" charset="-128"/>
              </a:endParaRPr>
            </a:p>
          </p:txBody>
        </p:sp>
        <p:sp>
          <p:nvSpPr>
            <p:cNvPr id="106" name="Oval 105"/>
            <p:cNvSpPr/>
            <p:nvPr/>
          </p:nvSpPr>
          <p:spPr bwMode="auto">
            <a:xfrm>
              <a:off x="5389799" y="4762500"/>
              <a:ext cx="73024" cy="73024"/>
            </a:xfrm>
            <a:prstGeom prst="ellipse">
              <a:avLst/>
            </a:prstGeom>
            <a:solidFill>
              <a:schemeClr val="bg2"/>
            </a:soli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64" charset="-128"/>
              </a:endParaRPr>
            </a:p>
          </p:txBody>
        </p:sp>
        <p:sp>
          <p:nvSpPr>
            <p:cNvPr id="107" name="Oval 106"/>
            <p:cNvSpPr/>
            <p:nvPr/>
          </p:nvSpPr>
          <p:spPr bwMode="auto">
            <a:xfrm>
              <a:off x="6304199" y="4764088"/>
              <a:ext cx="73024" cy="73024"/>
            </a:xfrm>
            <a:prstGeom prst="ellipse">
              <a:avLst/>
            </a:prstGeom>
            <a:solidFill>
              <a:schemeClr val="bg2"/>
            </a:soli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64" charset="-128"/>
              </a:endParaRPr>
            </a:p>
          </p:txBody>
        </p:sp>
        <p:sp>
          <p:nvSpPr>
            <p:cNvPr id="109" name="Oval 108"/>
            <p:cNvSpPr/>
            <p:nvPr/>
          </p:nvSpPr>
          <p:spPr bwMode="auto">
            <a:xfrm>
              <a:off x="6989999" y="4762500"/>
              <a:ext cx="73024" cy="73024"/>
            </a:xfrm>
            <a:prstGeom prst="ellipse">
              <a:avLst/>
            </a:prstGeom>
            <a:solidFill>
              <a:schemeClr val="bg2"/>
            </a:soli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64" charset="-128"/>
              </a:endParaRPr>
            </a:p>
          </p:txBody>
        </p:sp>
        <p:sp>
          <p:nvSpPr>
            <p:cNvPr id="110" name="Oval 109"/>
            <p:cNvSpPr/>
            <p:nvPr/>
          </p:nvSpPr>
          <p:spPr bwMode="auto">
            <a:xfrm>
              <a:off x="7904399" y="4764088"/>
              <a:ext cx="73024" cy="73024"/>
            </a:xfrm>
            <a:prstGeom prst="ellipse">
              <a:avLst/>
            </a:prstGeom>
            <a:solidFill>
              <a:schemeClr val="bg2"/>
            </a:soli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64" charset="-128"/>
              </a:endParaRPr>
            </a:p>
          </p:txBody>
        </p:sp>
        <p:sp>
          <p:nvSpPr>
            <p:cNvPr id="129" name="Oval 128"/>
            <p:cNvSpPr/>
            <p:nvPr/>
          </p:nvSpPr>
          <p:spPr bwMode="auto">
            <a:xfrm>
              <a:off x="8742599" y="4764088"/>
              <a:ext cx="73024" cy="73024"/>
            </a:xfrm>
            <a:prstGeom prst="ellipse">
              <a:avLst/>
            </a:prstGeom>
            <a:solidFill>
              <a:schemeClr val="bg2"/>
            </a:soli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64" charset="-128"/>
              </a:endParaRPr>
            </a:p>
          </p:txBody>
        </p:sp>
        <p:cxnSp>
          <p:nvCxnSpPr>
            <p:cNvPr id="136" name="Straight Connector 135"/>
            <p:cNvCxnSpPr/>
            <p:nvPr/>
          </p:nvCxnSpPr>
          <p:spPr bwMode="auto">
            <a:xfrm>
              <a:off x="1997311" y="5105400"/>
              <a:ext cx="1066800" cy="1588"/>
            </a:xfrm>
            <a:prstGeom prst="line">
              <a:avLst/>
            </a:prstGeom>
            <a:ln>
              <a:headEnd type="stealth" w="med" len="med"/>
              <a:tailEnd type="stealth" w="med" len="med"/>
            </a:ln>
          </p:spPr>
          <p:style>
            <a:lnRef idx="2">
              <a:schemeClr val="accent4"/>
            </a:lnRef>
            <a:fillRef idx="0">
              <a:schemeClr val="accent4"/>
            </a:fillRef>
            <a:effectRef idx="1">
              <a:schemeClr val="accent4"/>
            </a:effectRef>
            <a:fontRef idx="minor">
              <a:schemeClr val="tx1"/>
            </a:fontRef>
          </p:style>
        </p:cxnSp>
        <p:cxnSp>
          <p:nvCxnSpPr>
            <p:cNvPr id="137" name="Straight Connector 136"/>
            <p:cNvCxnSpPr/>
            <p:nvPr/>
          </p:nvCxnSpPr>
          <p:spPr bwMode="auto">
            <a:xfrm>
              <a:off x="701911" y="5335588"/>
              <a:ext cx="2362200" cy="1588"/>
            </a:xfrm>
            <a:prstGeom prst="line">
              <a:avLst/>
            </a:prstGeom>
            <a:ln>
              <a:headEnd type="stealth" w="med" len="med"/>
              <a:tailEnd type="stealth" w="med" len="med"/>
            </a:ln>
          </p:spPr>
          <p:style>
            <a:lnRef idx="2">
              <a:schemeClr val="accent4"/>
            </a:lnRef>
            <a:fillRef idx="0">
              <a:schemeClr val="accent4"/>
            </a:fillRef>
            <a:effectRef idx="1">
              <a:schemeClr val="accent4"/>
            </a:effectRef>
            <a:fontRef idx="minor">
              <a:schemeClr val="tx1"/>
            </a:fontRef>
          </p:style>
        </p:cxnSp>
        <p:cxnSp>
          <p:nvCxnSpPr>
            <p:cNvPr id="139" name="Straight Connector 138"/>
            <p:cNvCxnSpPr/>
            <p:nvPr/>
          </p:nvCxnSpPr>
          <p:spPr bwMode="auto">
            <a:xfrm>
              <a:off x="3521311" y="5106988"/>
              <a:ext cx="1905000" cy="1588"/>
            </a:xfrm>
            <a:prstGeom prst="line">
              <a:avLst/>
            </a:prstGeom>
            <a:ln>
              <a:headEnd type="stealth" w="med" len="med"/>
              <a:tailEnd type="stealth" w="med" len="med"/>
            </a:ln>
          </p:spPr>
          <p:style>
            <a:lnRef idx="2">
              <a:schemeClr val="accent4"/>
            </a:lnRef>
            <a:fillRef idx="0">
              <a:schemeClr val="accent4"/>
            </a:fillRef>
            <a:effectRef idx="1">
              <a:schemeClr val="accent4"/>
            </a:effectRef>
            <a:fontRef idx="minor">
              <a:schemeClr val="tx1"/>
            </a:fontRef>
          </p:style>
        </p:cxnSp>
        <p:cxnSp>
          <p:nvCxnSpPr>
            <p:cNvPr id="141" name="Straight Connector 140"/>
            <p:cNvCxnSpPr/>
            <p:nvPr/>
          </p:nvCxnSpPr>
          <p:spPr bwMode="auto">
            <a:xfrm>
              <a:off x="5426311" y="5105400"/>
              <a:ext cx="914400" cy="1588"/>
            </a:xfrm>
            <a:prstGeom prst="line">
              <a:avLst/>
            </a:prstGeom>
            <a:ln>
              <a:headEnd type="stealth" w="med" len="med"/>
              <a:tailEnd type="stealth" w="med" len="med"/>
            </a:ln>
          </p:spPr>
          <p:style>
            <a:lnRef idx="2">
              <a:schemeClr val="accent4"/>
            </a:lnRef>
            <a:fillRef idx="0">
              <a:schemeClr val="accent4"/>
            </a:fillRef>
            <a:effectRef idx="1">
              <a:schemeClr val="accent4"/>
            </a:effectRef>
            <a:fontRef idx="minor">
              <a:schemeClr val="tx1"/>
            </a:fontRef>
          </p:style>
        </p:cxnSp>
        <p:cxnSp>
          <p:nvCxnSpPr>
            <p:cNvPr id="143" name="Straight Connector 142"/>
            <p:cNvCxnSpPr/>
            <p:nvPr/>
          </p:nvCxnSpPr>
          <p:spPr bwMode="auto">
            <a:xfrm>
              <a:off x="7026511" y="5105400"/>
              <a:ext cx="914400" cy="1588"/>
            </a:xfrm>
            <a:prstGeom prst="line">
              <a:avLst/>
            </a:prstGeom>
            <a:ln>
              <a:headEnd type="stealth" w="med" len="med"/>
              <a:tailEnd type="stealth" w="med" len="med"/>
            </a:ln>
          </p:spPr>
          <p:style>
            <a:lnRef idx="2">
              <a:schemeClr val="accent4"/>
            </a:lnRef>
            <a:fillRef idx="0">
              <a:schemeClr val="accent4"/>
            </a:fillRef>
            <a:effectRef idx="1">
              <a:schemeClr val="accent4"/>
            </a:effectRef>
            <a:fontRef idx="minor">
              <a:schemeClr val="tx1"/>
            </a:fontRef>
          </p:style>
        </p:cxnSp>
        <p:sp>
          <p:nvSpPr>
            <p:cNvPr id="146" name="TextBox 145"/>
            <p:cNvSpPr txBox="1"/>
            <p:nvPr/>
          </p:nvSpPr>
          <p:spPr>
            <a:xfrm>
              <a:off x="2437121" y="4919246"/>
              <a:ext cx="245990" cy="338554"/>
            </a:xfrm>
            <a:prstGeom prst="rect">
              <a:avLst/>
            </a:prstGeom>
            <a:solidFill>
              <a:schemeClr val="bg1"/>
            </a:solidFill>
            <a:ln>
              <a:noFill/>
            </a:ln>
          </p:spPr>
          <p:txBody>
            <a:bodyPr wrap="square" lIns="0" rIns="0" rtlCol="0" anchor="ctr" anchorCtr="0">
              <a:spAutoFit/>
            </a:bodyPr>
            <a:lstStyle/>
            <a:p>
              <a:pPr algn="ctr"/>
              <a:r>
                <a:rPr lang="en-US" sz="1600">
                  <a:latin typeface="Book Antiqua"/>
                  <a:cs typeface="Book Antiqua"/>
                </a:rPr>
                <a:t>I</a:t>
              </a:r>
              <a:r>
                <a:rPr lang="en-US" sz="1600" baseline="-25000">
                  <a:latin typeface="Book Antiqua"/>
                  <a:cs typeface="Book Antiqua"/>
                </a:rPr>
                <a:t>3</a:t>
              </a:r>
            </a:p>
          </p:txBody>
        </p:sp>
        <p:sp>
          <p:nvSpPr>
            <p:cNvPr id="147" name="TextBox 146"/>
            <p:cNvSpPr txBox="1"/>
            <p:nvPr/>
          </p:nvSpPr>
          <p:spPr>
            <a:xfrm>
              <a:off x="1675121" y="5139379"/>
              <a:ext cx="245990" cy="338554"/>
            </a:xfrm>
            <a:prstGeom prst="rect">
              <a:avLst/>
            </a:prstGeom>
            <a:solidFill>
              <a:schemeClr val="bg1"/>
            </a:solidFill>
            <a:ln>
              <a:noFill/>
            </a:ln>
          </p:spPr>
          <p:txBody>
            <a:bodyPr wrap="square" lIns="0" rIns="0" rtlCol="0" anchor="ctr" anchorCtr="0">
              <a:spAutoFit/>
            </a:bodyPr>
            <a:lstStyle/>
            <a:p>
              <a:pPr algn="ctr"/>
              <a:r>
                <a:rPr lang="en-US" sz="1600">
                  <a:latin typeface="Book Antiqua"/>
                  <a:cs typeface="Book Antiqua"/>
                </a:rPr>
                <a:t>I</a:t>
              </a:r>
              <a:r>
                <a:rPr lang="en-US" sz="1600" baseline="-25000">
                  <a:latin typeface="Book Antiqua"/>
                  <a:cs typeface="Book Antiqua"/>
                </a:rPr>
                <a:t>4</a:t>
              </a:r>
            </a:p>
          </p:txBody>
        </p:sp>
        <p:sp>
          <p:nvSpPr>
            <p:cNvPr id="148" name="TextBox 147"/>
            <p:cNvSpPr txBox="1"/>
            <p:nvPr/>
          </p:nvSpPr>
          <p:spPr>
            <a:xfrm>
              <a:off x="4342121" y="4910779"/>
              <a:ext cx="245990" cy="338554"/>
            </a:xfrm>
            <a:prstGeom prst="rect">
              <a:avLst/>
            </a:prstGeom>
            <a:solidFill>
              <a:schemeClr val="bg1"/>
            </a:solidFill>
          </p:spPr>
          <p:txBody>
            <a:bodyPr wrap="square" lIns="0" rIns="0" rtlCol="0" anchor="ctr" anchorCtr="0">
              <a:spAutoFit/>
            </a:bodyPr>
            <a:lstStyle/>
            <a:p>
              <a:pPr algn="ctr"/>
              <a:r>
                <a:rPr lang="en-US" sz="1600">
                  <a:latin typeface="Book Antiqua"/>
                  <a:cs typeface="Book Antiqua"/>
                </a:rPr>
                <a:t>I</a:t>
              </a:r>
              <a:r>
                <a:rPr lang="en-US" sz="1600" baseline="-25000">
                  <a:latin typeface="Book Antiqua"/>
                  <a:cs typeface="Book Antiqua"/>
                </a:rPr>
                <a:t>2</a:t>
              </a:r>
            </a:p>
          </p:txBody>
        </p:sp>
        <p:sp>
          <p:nvSpPr>
            <p:cNvPr id="149" name="TextBox 148"/>
            <p:cNvSpPr txBox="1"/>
            <p:nvPr/>
          </p:nvSpPr>
          <p:spPr>
            <a:xfrm>
              <a:off x="5781454" y="4910665"/>
              <a:ext cx="245990" cy="338554"/>
            </a:xfrm>
            <a:prstGeom prst="rect">
              <a:avLst/>
            </a:prstGeom>
            <a:solidFill>
              <a:schemeClr val="bg1"/>
            </a:solidFill>
          </p:spPr>
          <p:txBody>
            <a:bodyPr wrap="square" lIns="0" rIns="0" rtlCol="0" anchor="ctr" anchorCtr="0">
              <a:spAutoFit/>
            </a:bodyPr>
            <a:lstStyle/>
            <a:p>
              <a:pPr algn="ctr"/>
              <a:r>
                <a:rPr lang="en-US" sz="1600">
                  <a:latin typeface="Book Antiqua"/>
                  <a:cs typeface="Book Antiqua"/>
                </a:rPr>
                <a:t>I</a:t>
              </a:r>
              <a:r>
                <a:rPr lang="en-US" sz="1600" baseline="-25000">
                  <a:latin typeface="Book Antiqua"/>
                  <a:cs typeface="Book Antiqua"/>
                </a:rPr>
                <a:t>1</a:t>
              </a:r>
            </a:p>
          </p:txBody>
        </p:sp>
        <p:sp>
          <p:nvSpPr>
            <p:cNvPr id="150" name="TextBox 149"/>
            <p:cNvSpPr txBox="1"/>
            <p:nvPr/>
          </p:nvSpPr>
          <p:spPr>
            <a:xfrm>
              <a:off x="7390121" y="4902312"/>
              <a:ext cx="245990" cy="338554"/>
            </a:xfrm>
            <a:prstGeom prst="rect">
              <a:avLst/>
            </a:prstGeom>
            <a:solidFill>
              <a:schemeClr val="bg1"/>
            </a:solidFill>
          </p:spPr>
          <p:txBody>
            <a:bodyPr wrap="square" lIns="0" rIns="0" rtlCol="0" anchor="ctr" anchorCtr="0">
              <a:spAutoFit/>
            </a:bodyPr>
            <a:lstStyle/>
            <a:p>
              <a:pPr algn="ctr"/>
              <a:r>
                <a:rPr lang="en-US" sz="1600">
                  <a:latin typeface="Book Antiqua"/>
                  <a:cs typeface="Book Antiqua"/>
                </a:rPr>
                <a:t>I</a:t>
              </a:r>
              <a:r>
                <a:rPr lang="en-US" sz="1600" baseline="-25000">
                  <a:latin typeface="Book Antiqua"/>
                  <a:cs typeface="Book Antiqua"/>
                </a:rPr>
                <a:t>5</a:t>
              </a:r>
            </a:p>
          </p:txBody>
        </p:sp>
        <p:sp>
          <p:nvSpPr>
            <p:cNvPr id="70" name="Line Callout 1 69"/>
            <p:cNvSpPr/>
            <p:nvPr/>
          </p:nvSpPr>
          <p:spPr bwMode="auto">
            <a:xfrm>
              <a:off x="854311" y="5562600"/>
              <a:ext cx="1143000" cy="533400"/>
            </a:xfrm>
            <a:prstGeom prst="borderCallout1">
              <a:avLst>
                <a:gd name="adj1" fmla="val -12204"/>
                <a:gd name="adj2" fmla="val 2778"/>
                <a:gd name="adj3" fmla="val -24404"/>
                <a:gd name="adj4" fmla="val 59401"/>
              </a:avLst>
            </a:prstGeom>
            <a:ln w="12700" cmpd="sng">
              <a:solidFill>
                <a:schemeClr val="tx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pitchFamily="-64" charset="-128"/>
                </a:rPr>
                <a:t>since […] 3/20/2003</a:t>
              </a:r>
            </a:p>
          </p:txBody>
        </p:sp>
        <p:sp>
          <p:nvSpPr>
            <p:cNvPr id="72" name="Line Callout 1 71"/>
            <p:cNvSpPr/>
            <p:nvPr/>
          </p:nvSpPr>
          <p:spPr bwMode="auto">
            <a:xfrm>
              <a:off x="2302111" y="5562600"/>
              <a:ext cx="1143000" cy="533400"/>
            </a:xfrm>
            <a:prstGeom prst="borderCallout1">
              <a:avLst>
                <a:gd name="adj1" fmla="val -12204"/>
                <a:gd name="adj2" fmla="val 8333"/>
                <a:gd name="adj3" fmla="val -55356"/>
                <a:gd name="adj4" fmla="val 18290"/>
              </a:avLst>
            </a:prstGeom>
            <a:ln w="12700" cmpd="sng">
              <a:solidFill>
                <a:schemeClr val="tx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pitchFamily="-64" charset="-128"/>
                </a:rPr>
                <a:t>3/20/2003</a:t>
              </a:r>
            </a:p>
          </p:txBody>
        </p:sp>
        <p:sp>
          <p:nvSpPr>
            <p:cNvPr id="73" name="Line Callout 1 72"/>
            <p:cNvSpPr/>
            <p:nvPr/>
          </p:nvSpPr>
          <p:spPr bwMode="auto">
            <a:xfrm>
              <a:off x="3673711" y="5562600"/>
              <a:ext cx="990600" cy="533400"/>
            </a:xfrm>
            <a:prstGeom prst="borderCallout1">
              <a:avLst>
                <a:gd name="adj1" fmla="val -12204"/>
                <a:gd name="adj2" fmla="val 8333"/>
                <a:gd name="adj3" fmla="val -57737"/>
                <a:gd name="adj4" fmla="val 64871"/>
              </a:avLst>
            </a:prstGeom>
            <a:ln w="12700" cmpd="sng">
              <a:solidFill>
                <a:schemeClr val="tx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pitchFamily="-64" charset="-128"/>
                </a:rPr>
                <a:t>Tuesday</a:t>
              </a:r>
            </a:p>
          </p:txBody>
        </p:sp>
        <p:sp>
          <p:nvSpPr>
            <p:cNvPr id="74" name="Line Callout 1 73"/>
            <p:cNvSpPr/>
            <p:nvPr/>
          </p:nvSpPr>
          <p:spPr bwMode="auto">
            <a:xfrm>
              <a:off x="4740511" y="5562600"/>
              <a:ext cx="1600200" cy="533400"/>
            </a:xfrm>
            <a:prstGeom prst="borderCallout1">
              <a:avLst>
                <a:gd name="adj1" fmla="val -16966"/>
                <a:gd name="adj2" fmla="val 93254"/>
                <a:gd name="adj3" fmla="val -55356"/>
                <a:gd name="adj4" fmla="val 78363"/>
              </a:avLst>
            </a:prstGeom>
            <a:ln w="12700" cmpd="sng">
              <a:solidFill>
                <a:schemeClr val="tx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pitchFamily="-64" charset="-128"/>
                </a:rPr>
                <a:t>Wed., May 24</a:t>
              </a:r>
              <a:r>
                <a:rPr kumimoji="0" lang="en-US" sz="1600" b="0" i="0" u="none" strike="noStrike" cap="none" normalizeH="0" baseline="30000" smtClean="0">
                  <a:ln>
                    <a:noFill/>
                  </a:ln>
                  <a:solidFill>
                    <a:srgbClr val="000000"/>
                  </a:solidFill>
                  <a:effectLst/>
                  <a:latin typeface="Arial" charset="0"/>
                  <a:ea typeface="ＭＳ Ｐゴシック" pitchFamily="-64" charset="-128"/>
                </a:rPr>
                <a:t>th</a:t>
              </a:r>
              <a:r>
                <a:rPr kumimoji="0" lang="en-US" sz="1600" b="0" i="0" u="none" strike="noStrike" cap="none" normalizeH="0" baseline="0" smtClean="0">
                  <a:ln>
                    <a:noFill/>
                  </a:ln>
                  <a:solidFill>
                    <a:srgbClr val="000000"/>
                  </a:solidFill>
                  <a:effectLst/>
                  <a:latin typeface="Arial" charset="0"/>
                  <a:ea typeface="ＭＳ Ｐゴシック" pitchFamily="-64" charset="-128"/>
                </a:rPr>
                <a:t>, 2006</a:t>
              </a:r>
            </a:p>
          </p:txBody>
        </p:sp>
        <p:sp>
          <p:nvSpPr>
            <p:cNvPr id="75" name="Line Callout 1 74"/>
            <p:cNvSpPr/>
            <p:nvPr/>
          </p:nvSpPr>
          <p:spPr bwMode="auto">
            <a:xfrm>
              <a:off x="6493111" y="5562600"/>
              <a:ext cx="1600200" cy="533400"/>
            </a:xfrm>
            <a:prstGeom prst="borderCallout1">
              <a:avLst>
                <a:gd name="adj1" fmla="val -16966"/>
                <a:gd name="adj2" fmla="val 93254"/>
                <a:gd name="adj3" fmla="val -55356"/>
                <a:gd name="adj4" fmla="val 71220"/>
              </a:avLst>
            </a:prstGeom>
            <a:ln w="12700" cmpd="sng">
              <a:solidFill>
                <a:schemeClr val="tx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Arial" charset="0"/>
                  <a:ea typeface="ＭＳ Ｐゴシック" pitchFamily="-64" charset="-128"/>
                </a:rPr>
                <a:t>next week</a:t>
              </a:r>
            </a:p>
          </p:txBody>
        </p:sp>
      </p:grpSp>
      <p:sp>
        <p:nvSpPr>
          <p:cNvPr id="76" name="Content Placeholder 2"/>
          <p:cNvSpPr>
            <a:spLocks noGrp="1"/>
          </p:cNvSpPr>
          <p:nvPr>
            <p:ph idx="1"/>
          </p:nvPr>
        </p:nvSpPr>
        <p:spPr>
          <a:xfrm>
            <a:off x="457200" y="990600"/>
            <a:ext cx="8229600" cy="4953000"/>
          </a:xfrm>
        </p:spPr>
        <p:txBody>
          <a:bodyPr/>
          <a:lstStyle/>
          <a:p>
            <a:r>
              <a:rPr lang="en-US" dirty="0" smtClean="0"/>
              <a:t>Q. Do,  L. Wei and D. Roth. Joint inference for Event Timeline Construction. EMNLP 2012</a:t>
            </a:r>
          </a:p>
        </p:txBody>
      </p:sp>
      <p:sp>
        <p:nvSpPr>
          <p:cNvPr id="4" name="Slide Number Placeholder 3"/>
          <p:cNvSpPr>
            <a:spLocks noGrp="1"/>
          </p:cNvSpPr>
          <p:nvPr>
            <p:ph type="sldNum" sz="quarter" idx="10"/>
          </p:nvPr>
        </p:nvSpPr>
        <p:spPr/>
        <p:txBody>
          <a:bodyPr/>
          <a:lstStyle/>
          <a:p>
            <a:pPr>
              <a:defRPr/>
            </a:pPr>
            <a:r>
              <a:rPr lang="en-US" altLang="zh-TW" smtClean="0"/>
              <a:t>2:</a:t>
            </a:r>
            <a:fld id="{4B57985B-F66D-4320-B73E-47A98E5DC8BC}" type="slidenum">
              <a:rPr lang="en-US" altLang="zh-TW" smtClean="0"/>
              <a:pPr>
                <a:defRPr/>
              </a:pPr>
              <a:t>48</a:t>
            </a:fld>
            <a:endParaRPr lang="en-US" altLang="zh-TW"/>
          </a:p>
        </p:txBody>
      </p:sp>
    </p:spTree>
    <p:extLst>
      <p:ext uri="{BB962C8B-B14F-4D97-AF65-F5344CB8AC3E}">
        <p14:creationId xmlns:p14="http://schemas.microsoft.com/office/powerpoint/2010/main" val="156386848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4" name="Title 1"/>
          <p:cNvSpPr>
            <a:spLocks noGrp="1"/>
          </p:cNvSpPr>
          <p:nvPr>
            <p:ph type="title" idx="4294967295"/>
          </p:nvPr>
        </p:nvSpPr>
        <p:spPr/>
        <p:txBody>
          <a:bodyPr/>
          <a:lstStyle/>
          <a:p>
            <a:r>
              <a:rPr lang="en-US" sz="3200" smtClean="0">
                <a:ea typeface="ＭＳ Ｐゴシック" pitchFamily="34" charset="-128"/>
              </a:rPr>
              <a:t>Interval Based Event Timeline Construction</a:t>
            </a:r>
          </a:p>
        </p:txBody>
      </p:sp>
      <p:sp>
        <p:nvSpPr>
          <p:cNvPr id="361475" name="TextBox 5"/>
          <p:cNvSpPr txBox="1">
            <a:spLocks noChangeArrowheads="1"/>
          </p:cNvSpPr>
          <p:nvPr/>
        </p:nvSpPr>
        <p:spPr bwMode="auto">
          <a:xfrm>
            <a:off x="4267200" y="838200"/>
            <a:ext cx="4419600" cy="338138"/>
          </a:xfrm>
          <a:prstGeom prst="rect">
            <a:avLst/>
          </a:prstGeom>
          <a:noFill/>
          <a:ln w="9525">
            <a:noFill/>
            <a:miter lim="800000"/>
            <a:headEnd/>
            <a:tailEnd/>
          </a:ln>
        </p:spPr>
        <p:txBody>
          <a:bodyPr>
            <a:spAutoFit/>
          </a:bodyPr>
          <a:lstStyle/>
          <a:p>
            <a:pPr algn="r"/>
            <a:r>
              <a:rPr lang="en-US" sz="1600" i="1">
                <a:solidFill>
                  <a:srgbClr val="000000"/>
                </a:solidFill>
              </a:rPr>
              <a:t>Publishing date: Wed., May 24</a:t>
            </a:r>
            <a:r>
              <a:rPr lang="en-US" sz="1600" i="1" baseline="30000">
                <a:solidFill>
                  <a:srgbClr val="000000"/>
                </a:solidFill>
              </a:rPr>
              <a:t>th</a:t>
            </a:r>
            <a:r>
              <a:rPr lang="en-US" sz="1600" i="1">
                <a:solidFill>
                  <a:srgbClr val="000000"/>
                </a:solidFill>
              </a:rPr>
              <a:t>, 2006</a:t>
            </a:r>
          </a:p>
        </p:txBody>
      </p:sp>
      <p:sp>
        <p:nvSpPr>
          <p:cNvPr id="361476" name="Rectangle 6"/>
          <p:cNvSpPr>
            <a:spLocks noChangeArrowheads="1"/>
          </p:cNvSpPr>
          <p:nvPr/>
        </p:nvSpPr>
        <p:spPr bwMode="auto">
          <a:xfrm>
            <a:off x="457200" y="1176338"/>
            <a:ext cx="8229600" cy="2514600"/>
          </a:xfrm>
          <a:prstGeom prst="rect">
            <a:avLst/>
          </a:prstGeom>
          <a:solidFill>
            <a:schemeClr val="accent1"/>
          </a:solidFill>
          <a:ln w="19050">
            <a:solidFill>
              <a:srgbClr val="008000"/>
            </a:solidFill>
            <a:round/>
            <a:headEnd/>
            <a:tailEnd/>
          </a:ln>
        </p:spPr>
        <p:txBody>
          <a:bodyPr/>
          <a:lstStyle/>
          <a:p>
            <a:pPr algn="just" eaLnBrk="0" hangingPunct="0">
              <a:lnSpc>
                <a:spcPct val="150000"/>
              </a:lnSpc>
            </a:pPr>
            <a:r>
              <a:rPr lang="en-US" sz="2000"/>
              <a:t>[…] The Iraqi insurgents attacked a police station in Tal Afar on Tuesday killing 6 policemen and injuring 8 other people. This action brings the casualties to over 3000 since the invasion of the coalition armies on 3/20/2003. Police wants to arrest the insurgents in a campaign next week. […]</a:t>
            </a:r>
          </a:p>
        </p:txBody>
      </p:sp>
      <p:sp>
        <p:nvSpPr>
          <p:cNvPr id="2" name="Slide Number Placeholder 1"/>
          <p:cNvSpPr>
            <a:spLocks noGrp="1"/>
          </p:cNvSpPr>
          <p:nvPr>
            <p:ph type="sldNum" sz="quarter" idx="10"/>
          </p:nvPr>
        </p:nvSpPr>
        <p:spPr/>
        <p:txBody>
          <a:bodyPr/>
          <a:lstStyle/>
          <a:p>
            <a:pPr>
              <a:defRPr/>
            </a:pPr>
            <a:r>
              <a:rPr lang="en-US" altLang="zh-TW" smtClean="0"/>
              <a:t>2:</a:t>
            </a:r>
            <a:fld id="{38C3A6C8-7635-49E2-992A-59049AC71ED8}" type="slidenum">
              <a:rPr lang="en-US" altLang="zh-TW" smtClean="0"/>
              <a:pPr>
                <a:defRPr/>
              </a:pPr>
              <a:t>49</a:t>
            </a:fld>
            <a:endParaRPr lang="en-US" altLang="zh-TW"/>
          </a:p>
        </p:txBody>
      </p:sp>
    </p:spTree>
    <p:extLst>
      <p:ext uri="{BB962C8B-B14F-4D97-AF65-F5344CB8AC3E}">
        <p14:creationId xmlns:p14="http://schemas.microsoft.com/office/powerpoint/2010/main" val="1751442883"/>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dirty="0" smtClean="0">
                <a:solidFill>
                  <a:srgbClr val="FF0000"/>
                </a:solidFill>
              </a:rPr>
              <a:t>Integer Linear Programming: Review</a:t>
            </a:r>
          </a:p>
        </p:txBody>
      </p:sp>
      <p:sp>
        <p:nvSpPr>
          <p:cNvPr id="25603" name="Content Placeholder 2"/>
          <p:cNvSpPr>
            <a:spLocks noGrp="1"/>
          </p:cNvSpPr>
          <p:nvPr>
            <p:ph idx="1"/>
          </p:nvPr>
        </p:nvSpPr>
        <p:spPr>
          <a:xfrm>
            <a:off x="533400" y="1219200"/>
            <a:ext cx="8229600" cy="4953000"/>
          </a:xfrm>
        </p:spPr>
        <p:txBody>
          <a:bodyPr/>
          <a:lstStyle/>
          <a:p>
            <a:pPr eaLnBrk="1" hangingPunct="1"/>
            <a:r>
              <a:rPr lang="en-US" sz="2000" dirty="0" err="1" smtClean="0"/>
              <a:t>Telfa</a:t>
            </a:r>
            <a:r>
              <a:rPr lang="en-US" sz="2000" dirty="0" smtClean="0"/>
              <a:t> Co. produces tables and chairs; </a:t>
            </a:r>
            <a:r>
              <a:rPr lang="en-US" sz="2000" u="sng" dirty="0" smtClean="0"/>
              <a:t>wants to maximize profit</a:t>
            </a:r>
          </a:p>
          <a:p>
            <a:pPr lvl="1" eaLnBrk="1" hangingPunct="1"/>
            <a:r>
              <a:rPr lang="en-US" sz="1800" dirty="0" smtClean="0"/>
              <a:t>Each table makes </a:t>
            </a:r>
            <a:r>
              <a:rPr lang="en-US" sz="1800" dirty="0" smtClean="0">
                <a:solidFill>
                  <a:srgbClr val="FF0000"/>
                </a:solidFill>
              </a:rPr>
              <a:t>$8</a:t>
            </a:r>
            <a:r>
              <a:rPr lang="en-US" sz="1800" dirty="0" smtClean="0"/>
              <a:t> profit, each chair makes </a:t>
            </a:r>
            <a:r>
              <a:rPr lang="en-US" sz="1800" dirty="0" smtClean="0">
                <a:solidFill>
                  <a:srgbClr val="FF0000"/>
                </a:solidFill>
              </a:rPr>
              <a:t>$5</a:t>
            </a:r>
            <a:r>
              <a:rPr lang="en-US" sz="1800" dirty="0" smtClean="0"/>
              <a:t> profit.</a:t>
            </a:r>
          </a:p>
          <a:p>
            <a:pPr lvl="1" eaLnBrk="1" hangingPunct="1"/>
            <a:r>
              <a:rPr lang="en-US" sz="1800" dirty="0">
                <a:solidFill>
                  <a:srgbClr val="FF0000"/>
                </a:solidFill>
              </a:rPr>
              <a:t>A table requires 1 hour of labor and 9 sq. feet of </a:t>
            </a:r>
            <a:r>
              <a:rPr lang="en-US" sz="1800" dirty="0" smtClean="0">
                <a:solidFill>
                  <a:srgbClr val="FF0000"/>
                </a:solidFill>
              </a:rPr>
              <a:t>wood</a:t>
            </a:r>
            <a:endParaRPr lang="en-US" sz="1800" dirty="0">
              <a:solidFill>
                <a:srgbClr val="FF0000"/>
              </a:solidFill>
            </a:endParaRPr>
          </a:p>
          <a:p>
            <a:pPr lvl="1" eaLnBrk="1" hangingPunct="1"/>
            <a:r>
              <a:rPr lang="en-US" sz="1800" dirty="0">
                <a:solidFill>
                  <a:srgbClr val="FF0000"/>
                </a:solidFill>
              </a:rPr>
              <a:t>A chair requires 1 hour of labor and 5 sq. feet of </a:t>
            </a:r>
            <a:r>
              <a:rPr lang="en-US" sz="1800" dirty="0" smtClean="0">
                <a:solidFill>
                  <a:srgbClr val="FF0000"/>
                </a:solidFill>
              </a:rPr>
              <a:t>wood</a:t>
            </a:r>
            <a:endParaRPr lang="en-US" sz="1800" dirty="0">
              <a:solidFill>
                <a:srgbClr val="FF0000"/>
              </a:solidFill>
            </a:endParaRPr>
          </a:p>
          <a:p>
            <a:pPr lvl="1" eaLnBrk="1" hangingPunct="1"/>
            <a:r>
              <a:rPr lang="en-US" sz="1800" dirty="0">
                <a:solidFill>
                  <a:srgbClr val="FF0000"/>
                </a:solidFill>
              </a:rPr>
              <a:t>We have only 6 hours of work and 45sq. feet of </a:t>
            </a:r>
            <a:r>
              <a:rPr lang="en-US" sz="1800" dirty="0" smtClean="0">
                <a:solidFill>
                  <a:srgbClr val="FF0000"/>
                </a:solidFill>
              </a:rPr>
              <a:t>wood</a:t>
            </a:r>
            <a:endParaRPr lang="en-US" sz="1800" dirty="0" smtClean="0"/>
          </a:p>
          <a:p>
            <a:pPr eaLnBrk="1" hangingPunct="1"/>
            <a:r>
              <a:rPr lang="en-US" sz="2000" dirty="0"/>
              <a:t>V</a:t>
            </a:r>
            <a:r>
              <a:rPr lang="en-US" sz="2000" dirty="0" smtClean="0"/>
              <a:t>ariables</a:t>
            </a:r>
            <a:endParaRPr lang="en-US" sz="2000" dirty="0" smtClean="0">
              <a:latin typeface="Calibri"/>
            </a:endParaRPr>
          </a:p>
          <a:p>
            <a:pPr eaLnBrk="1" hangingPunct="1"/>
            <a:r>
              <a:rPr lang="en-US" sz="2000" dirty="0">
                <a:latin typeface="Calibri"/>
              </a:rPr>
              <a:t>O</a:t>
            </a:r>
            <a:r>
              <a:rPr lang="en-US" sz="2000" dirty="0" smtClean="0">
                <a:latin typeface="Calibri"/>
              </a:rPr>
              <a:t>bjective function</a:t>
            </a:r>
          </a:p>
          <a:p>
            <a:pPr eaLnBrk="1" hangingPunct="1"/>
            <a:endParaRPr lang="en-US" sz="2000" dirty="0">
              <a:latin typeface="Calibri"/>
            </a:endParaRPr>
          </a:p>
          <a:p>
            <a:pPr eaLnBrk="1" hangingPunct="1"/>
            <a:r>
              <a:rPr lang="en-US" sz="2000" dirty="0" smtClean="0">
                <a:latin typeface="Calibri"/>
              </a:rPr>
              <a:t>Constraints</a:t>
            </a:r>
          </a:p>
          <a:p>
            <a:pPr lvl="1" eaLnBrk="1" hangingPunct="1"/>
            <a:r>
              <a:rPr lang="en-US" sz="1800" dirty="0" smtClean="0">
                <a:latin typeface="Calibri"/>
              </a:rPr>
              <a:t>Labor</a:t>
            </a:r>
          </a:p>
          <a:p>
            <a:pPr lvl="1" eaLnBrk="1" hangingPunct="1"/>
            <a:r>
              <a:rPr lang="en-US" sz="1800" dirty="0" smtClean="0">
                <a:latin typeface="Calibri"/>
              </a:rPr>
              <a:t>Wood</a:t>
            </a:r>
          </a:p>
          <a:p>
            <a:pPr lvl="1" eaLnBrk="1" hangingPunct="1"/>
            <a:r>
              <a:rPr lang="en-US" sz="1800" dirty="0" smtClean="0">
                <a:latin typeface="Calibri"/>
              </a:rPr>
              <a:t>Variables</a:t>
            </a:r>
          </a:p>
        </p:txBody>
      </p:sp>
      <p:sp>
        <p:nvSpPr>
          <p:cNvPr id="25606" name="Slide Number Placeholder 9"/>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01B18768-FC91-4BEE-9989-208D01AF6B40}" type="slidenum">
              <a:rPr lang="en-US" altLang="zh-TW" smtClean="0">
                <a:cs typeface="Arial Unicode MS" pitchFamily="34" charset="-128"/>
              </a:rPr>
              <a:pPr eaLnBrk="1" hangingPunct="1"/>
              <a:t>5</a:t>
            </a:fld>
            <a:endParaRPr lang="en-US" altLang="zh-TW" smtClean="0">
              <a:cs typeface="Arial Unicode MS" pitchFamily="34" charset="-128"/>
            </a:endParaRPr>
          </a:p>
        </p:txBody>
      </p:sp>
      <p:pic>
        <p:nvPicPr>
          <p:cNvPr id="17" name="Picture 16" descr="TP_tmp.png"/>
          <p:cNvPicPr>
            <a:picLocks noChangeAspect="1"/>
          </p:cNvPicPr>
          <p:nvPr>
            <p:custDataLst>
              <p:tags r:id="rId1"/>
            </p:custDataLst>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2743200" y="3810000"/>
            <a:ext cx="2032000" cy="254000"/>
          </a:xfrm>
          <a:prstGeom prst="rect">
            <a:avLst/>
          </a:prstGeom>
          <a:noFill/>
          <a:ln/>
          <a:effectLst/>
          <a:extLst>
            <a:ext uri="{909E8E84-426E-40DD-AFC4-6F175D3DCCD1}">
              <a14:hiddenFill xmlns:a14="http://schemas.microsoft.com/office/drawing/2010/main">
                <a:solidFill>
                  <a:srgbClr val="000000">
                    <a:alpha val="0"/>
                  </a:srgbClr>
                </a:solidFill>
              </a14:hiddenFill>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18" name="Picture 17" descr="TP_tmp.png"/>
          <p:cNvPicPr>
            <a:picLocks noChangeAspect="1"/>
          </p:cNvPicPr>
          <p:nvPr>
            <p:custDataLst>
              <p:tags r:id="rId2"/>
            </p:custDataLst>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6824840" y="3778468"/>
            <a:ext cx="1419226" cy="3983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sp>
        <p:nvSpPr>
          <p:cNvPr id="9" name="TextBox 8"/>
          <p:cNvSpPr txBox="1"/>
          <p:nvPr/>
        </p:nvSpPr>
        <p:spPr>
          <a:xfrm>
            <a:off x="4419600" y="2971800"/>
            <a:ext cx="3124200" cy="58477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600" dirty="0">
                <a:latin typeface="Calibri"/>
              </a:rPr>
              <a:t>y</a:t>
            </a:r>
            <a:r>
              <a:rPr lang="en-US" sz="1600" baseline="-25000" dirty="0">
                <a:latin typeface="Calibri"/>
              </a:rPr>
              <a:t>1</a:t>
            </a:r>
            <a:r>
              <a:rPr lang="en-US" sz="1600" dirty="0">
                <a:latin typeface="Calibri"/>
              </a:rPr>
              <a:t>: Number of tables manufactured</a:t>
            </a:r>
          </a:p>
          <a:p>
            <a:r>
              <a:rPr lang="en-US" sz="1600" dirty="0">
                <a:latin typeface="Calibri"/>
              </a:rPr>
              <a:t>y</a:t>
            </a:r>
            <a:r>
              <a:rPr lang="en-US" sz="1600" baseline="-25000" dirty="0">
                <a:latin typeface="Calibri"/>
              </a:rPr>
              <a:t>2</a:t>
            </a:r>
            <a:r>
              <a:rPr lang="en-US" sz="1600" dirty="0">
                <a:latin typeface="Calibri"/>
              </a:rPr>
              <a:t>: Number of chairs manufactured</a:t>
            </a:r>
            <a:endParaRPr lang="en-US" sz="1600" dirty="0"/>
          </a:p>
        </p:txBody>
      </p:sp>
      <p:pic>
        <p:nvPicPr>
          <p:cNvPr id="25" name="Picture 24" descr="TP_tmp.png"/>
          <p:cNvPicPr>
            <a:picLocks noChangeAspect="1"/>
          </p:cNvPicPr>
          <p:nvPr>
            <p:custDataLst>
              <p:tags r:id="rId3"/>
            </p:custDataLst>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2971800" y="4390698"/>
            <a:ext cx="1803400" cy="990600"/>
          </a:xfrm>
          <a:prstGeom prst="rect">
            <a:avLst/>
          </a:prstGeom>
          <a:noFill/>
          <a:ln/>
          <a:effectLst/>
          <a:extLst>
            <a:ext uri="{909E8E84-426E-40DD-AFC4-6F175D3DCCD1}">
              <a14:hiddenFill xmlns:a14="http://schemas.microsoft.com/office/drawing/2010/main">
                <a:solidFill>
                  <a:srgbClr val="000000">
                    <a:alpha val="0"/>
                  </a:srgbClr>
                </a:solidFill>
              </a14:hiddenFill>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24" name="Picture 23" descr="TP_tmp.png"/>
          <p:cNvPicPr>
            <a:picLocks noChangeAspect="1"/>
          </p:cNvPicPr>
          <p:nvPr>
            <p:custDataLst>
              <p:tags r:id="rId4"/>
            </p:custDataLst>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352800" y="5562600"/>
            <a:ext cx="1549400" cy="22860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25600" name="Picture 25599" descr="TP_tmp.png"/>
          <p:cNvPicPr>
            <a:picLocks noChangeAspect="1"/>
          </p:cNvPicPr>
          <p:nvPr>
            <p:custDataLst>
              <p:tags r:id="rId5"/>
            </p:custDataLst>
          </p:nvPr>
        </p:nvPicPr>
        <p:blipFill>
          <a:blip r:embed="rId13" cstate="print">
            <a:extLst>
              <a:ext uri="{28A0092B-C50C-407E-A947-70E740481C1C}">
                <a14:useLocalDpi xmlns:a14="http://schemas.microsoft.com/office/drawing/2010/main" val="0"/>
              </a:ext>
            </a:extLst>
          </a:blip>
          <a:stretch>
            <a:fillRect/>
          </a:stretch>
        </p:blipFill>
        <p:spPr bwMode="auto">
          <a:xfrm>
            <a:off x="6824840" y="4191000"/>
            <a:ext cx="2014360" cy="327334"/>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sp>
        <p:nvSpPr>
          <p:cNvPr id="30" name="TextBox 29"/>
          <p:cNvSpPr txBox="1"/>
          <p:nvPr/>
        </p:nvSpPr>
        <p:spPr>
          <a:xfrm>
            <a:off x="1295400" y="5879068"/>
            <a:ext cx="4216732"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solidFill>
                  <a:srgbClr val="FF0000"/>
                </a:solidFill>
                <a:latin typeface="Calibri" pitchFamily="34" charset="0"/>
                <a:cs typeface="Calibri" pitchFamily="34" charset="0"/>
              </a:rPr>
              <a:t>We cannot build fractional tables or chairs!</a:t>
            </a:r>
            <a:endParaRPr lang="en-US" dirty="0">
              <a:solidFill>
                <a:srgbClr val="FF0000"/>
              </a:solidFill>
              <a:latin typeface="Calibri" pitchFamily="34" charset="0"/>
              <a:cs typeface="Calibri" pitchFamily="34" charset="0"/>
            </a:endParaRPr>
          </a:p>
        </p:txBody>
      </p:sp>
      <p:pic>
        <p:nvPicPr>
          <p:cNvPr id="25601" name="Picture 25600" descr="TP_tmp.png"/>
          <p:cNvPicPr>
            <a:picLocks noChangeAspect="1"/>
          </p:cNvPicPr>
          <p:nvPr>
            <p:custDataLst>
              <p:tags r:id="rId6"/>
            </p:custDataLst>
          </p:nvPr>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6824840" y="4724400"/>
            <a:ext cx="1981200" cy="254000"/>
          </a:xfrm>
          <a:prstGeom prst="rect">
            <a:avLst/>
          </a:prstGeom>
          <a:noFill/>
          <a:ln/>
          <a:effectLst/>
          <a:extLst>
            <a:ext uri="{909E8E84-426E-40DD-AFC4-6F175D3DCCD1}">
              <a14:hiddenFill xmlns:a14="http://schemas.microsoft.com/office/drawing/2010/main">
                <a:solidFill>
                  <a:srgbClr val="000000">
                    <a:alpha val="0"/>
                  </a:srgbClr>
                </a:solidFill>
              </a14:hiddenFill>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2" name="Picture 1"/>
          <p:cNvPicPr>
            <a:picLocks noChangeAspect="1"/>
          </p:cNvPicPr>
          <p:nvPr/>
        </p:nvPicPr>
        <p:blipFill>
          <a:blip r:embed="rId15"/>
          <a:stretch>
            <a:fillRect/>
          </a:stretch>
        </p:blipFill>
        <p:spPr>
          <a:xfrm>
            <a:off x="6934200" y="1752600"/>
            <a:ext cx="1758950" cy="1155700"/>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0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560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5603">
                                            <p:txEl>
                                              <p:pRg st="2" end="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5603">
                                            <p:txEl>
                                              <p:pRg st="3" end="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5603">
                                            <p:txEl>
                                              <p:pRg st="4" end="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5603">
                                            <p:txEl>
                                              <p:pRg st="8" end="8"/>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5603">
                                            <p:txEl>
                                              <p:pRg st="9" end="9"/>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5603">
                                            <p:txEl>
                                              <p:pRg st="10" end="10"/>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5603">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25600"/>
                                        </p:tgtEl>
                                        <p:attrNameLst>
                                          <p:attrName>style.visibility</p:attrName>
                                        </p:attrNameLst>
                                      </p:cBhvr>
                                      <p:to>
                                        <p:strVal val="visible"/>
                                      </p:to>
                                    </p:set>
                                    <p:anim calcmode="lin" valueType="num">
                                      <p:cBhvr additive="base">
                                        <p:cTn id="55" dur="500" fill="hold"/>
                                        <p:tgtEl>
                                          <p:spTgt spid="25600"/>
                                        </p:tgtEl>
                                        <p:attrNameLst>
                                          <p:attrName>ppt_x</p:attrName>
                                        </p:attrNameLst>
                                      </p:cBhvr>
                                      <p:tavLst>
                                        <p:tav tm="0">
                                          <p:val>
                                            <p:strVal val="0-#ppt_w/2"/>
                                          </p:val>
                                        </p:tav>
                                        <p:tav tm="100000">
                                          <p:val>
                                            <p:strVal val="#ppt_x"/>
                                          </p:val>
                                        </p:tav>
                                      </p:tavLst>
                                    </p:anim>
                                    <p:anim calcmode="lin" valueType="num">
                                      <p:cBhvr additive="base">
                                        <p:cTn id="56" dur="500" fill="hold"/>
                                        <p:tgtEl>
                                          <p:spTgt spid="25600"/>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9" presetClass="entr" presetSubtype="0" fill="hold" grpId="0" nodeType="click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dissolve">
                                      <p:cBhvr>
                                        <p:cTn id="61" dur="500"/>
                                        <p:tgtEl>
                                          <p:spTgt spid="30"/>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nodeType="clickEffect">
                                  <p:stCondLst>
                                    <p:cond delay="0"/>
                                  </p:stCondLst>
                                  <p:childTnLst>
                                    <p:set>
                                      <p:cBhvr>
                                        <p:cTn id="65" dur="1" fill="hold">
                                          <p:stCondLst>
                                            <p:cond delay="0"/>
                                          </p:stCondLst>
                                        </p:cTn>
                                        <p:tgtEl>
                                          <p:spTgt spid="24"/>
                                        </p:tgtEl>
                                        <p:attrNameLst>
                                          <p:attrName>style.visibility</p:attrName>
                                        </p:attrNameLst>
                                      </p:cBhvr>
                                      <p:to>
                                        <p:strVal val="visible"/>
                                      </p:to>
                                    </p:set>
                                    <p:anim calcmode="lin" valueType="num">
                                      <p:cBhvr additive="base">
                                        <p:cTn id="66" dur="500" fill="hold"/>
                                        <p:tgtEl>
                                          <p:spTgt spid="24"/>
                                        </p:tgtEl>
                                        <p:attrNameLst>
                                          <p:attrName>ppt_x</p:attrName>
                                        </p:attrNameLst>
                                      </p:cBhvr>
                                      <p:tavLst>
                                        <p:tav tm="0">
                                          <p:val>
                                            <p:strVal val="#ppt_x"/>
                                          </p:val>
                                        </p:tav>
                                        <p:tav tm="100000">
                                          <p:val>
                                            <p:strVal val="#ppt_x"/>
                                          </p:val>
                                        </p:tav>
                                      </p:tavLst>
                                    </p:anim>
                                    <p:anim calcmode="lin" valueType="num">
                                      <p:cBhvr additive="base">
                                        <p:cTn id="67"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nodeType="clickEffect">
                                  <p:stCondLst>
                                    <p:cond delay="0"/>
                                  </p:stCondLst>
                                  <p:childTnLst>
                                    <p:set>
                                      <p:cBhvr>
                                        <p:cTn id="71" dur="1" fill="hold">
                                          <p:stCondLst>
                                            <p:cond delay="0"/>
                                          </p:stCondLst>
                                        </p:cTn>
                                        <p:tgtEl>
                                          <p:spTgt spid="25601"/>
                                        </p:tgtEl>
                                        <p:attrNameLst>
                                          <p:attrName>style.visibility</p:attrName>
                                        </p:attrNameLst>
                                      </p:cBhvr>
                                      <p:to>
                                        <p:strVal val="visible"/>
                                      </p:to>
                                    </p:set>
                                    <p:anim calcmode="lin" valueType="num">
                                      <p:cBhvr additive="base">
                                        <p:cTn id="72" dur="500" fill="hold"/>
                                        <p:tgtEl>
                                          <p:spTgt spid="25601"/>
                                        </p:tgtEl>
                                        <p:attrNameLst>
                                          <p:attrName>ppt_x</p:attrName>
                                        </p:attrNameLst>
                                      </p:cBhvr>
                                      <p:tavLst>
                                        <p:tav tm="0">
                                          <p:val>
                                            <p:strVal val="#ppt_x"/>
                                          </p:val>
                                        </p:tav>
                                        <p:tav tm="100000">
                                          <p:val>
                                            <p:strVal val="#ppt_x"/>
                                          </p:val>
                                        </p:tav>
                                      </p:tavLst>
                                    </p:anim>
                                    <p:anim calcmode="lin" valueType="num">
                                      <p:cBhvr additive="base">
                                        <p:cTn id="73" dur="500" fill="hold"/>
                                        <p:tgtEl>
                                          <p:spTgt spid="2560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0"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Title 1"/>
          <p:cNvSpPr>
            <a:spLocks noGrp="1"/>
          </p:cNvSpPr>
          <p:nvPr>
            <p:ph type="title" idx="4294967295"/>
          </p:nvPr>
        </p:nvSpPr>
        <p:spPr/>
        <p:txBody>
          <a:bodyPr/>
          <a:lstStyle/>
          <a:p>
            <a:r>
              <a:rPr lang="en-US" sz="3200" smtClean="0">
                <a:ea typeface="ＭＳ Ｐゴシック" pitchFamily="34" charset="-128"/>
              </a:rPr>
              <a:t>Interval Based Event Timeline Construction</a:t>
            </a:r>
          </a:p>
        </p:txBody>
      </p:sp>
      <p:sp>
        <p:nvSpPr>
          <p:cNvPr id="363523" name="Rectangle 6"/>
          <p:cNvSpPr>
            <a:spLocks noChangeArrowheads="1"/>
          </p:cNvSpPr>
          <p:nvPr/>
        </p:nvSpPr>
        <p:spPr bwMode="auto">
          <a:xfrm>
            <a:off x="457200" y="1176338"/>
            <a:ext cx="8229600" cy="2514600"/>
          </a:xfrm>
          <a:prstGeom prst="rect">
            <a:avLst/>
          </a:prstGeom>
          <a:solidFill>
            <a:schemeClr val="accent1"/>
          </a:solidFill>
          <a:ln w="19050">
            <a:solidFill>
              <a:srgbClr val="008000"/>
            </a:solidFill>
            <a:round/>
            <a:headEnd/>
            <a:tailEnd/>
          </a:ln>
        </p:spPr>
        <p:txBody>
          <a:bodyPr/>
          <a:lstStyle/>
          <a:p>
            <a:pPr algn="just" eaLnBrk="0" hangingPunct="0">
              <a:lnSpc>
                <a:spcPct val="150000"/>
              </a:lnSpc>
            </a:pPr>
            <a:r>
              <a:rPr lang="en-US" sz="2000"/>
              <a:t>[…] The Iraqi insurgents </a:t>
            </a:r>
            <a:r>
              <a:rPr lang="en-US" sz="2000" i="1">
                <a:solidFill>
                  <a:srgbClr val="FF0000"/>
                </a:solidFill>
              </a:rPr>
              <a:t>attacked</a:t>
            </a:r>
            <a:r>
              <a:rPr lang="en-US" sz="2000"/>
              <a:t> a police station in Tal Afar on </a:t>
            </a:r>
            <a:r>
              <a:rPr lang="en-US" sz="2000">
                <a:solidFill>
                  <a:srgbClr val="000000"/>
                </a:solidFill>
              </a:rPr>
              <a:t>Tuesday </a:t>
            </a:r>
            <a:r>
              <a:rPr lang="en-US" sz="2000" i="1">
                <a:solidFill>
                  <a:srgbClr val="FF0000"/>
                </a:solidFill>
              </a:rPr>
              <a:t>killing</a:t>
            </a:r>
            <a:r>
              <a:rPr lang="en-US" sz="2000"/>
              <a:t> 6 policemen and </a:t>
            </a:r>
            <a:r>
              <a:rPr lang="en-US" sz="2000" i="1">
                <a:solidFill>
                  <a:srgbClr val="FF0000"/>
                </a:solidFill>
              </a:rPr>
              <a:t>injuring</a:t>
            </a:r>
            <a:r>
              <a:rPr lang="en-US" sz="2000"/>
              <a:t> 8 other people. This action brings the </a:t>
            </a:r>
            <a:r>
              <a:rPr lang="en-US" sz="2000" i="1">
                <a:solidFill>
                  <a:srgbClr val="FF0000"/>
                </a:solidFill>
              </a:rPr>
              <a:t>casualties</a:t>
            </a:r>
            <a:r>
              <a:rPr lang="en-US" sz="2000"/>
              <a:t> to over 3000 since the </a:t>
            </a:r>
            <a:r>
              <a:rPr lang="en-US" sz="2000" i="1">
                <a:solidFill>
                  <a:srgbClr val="FF0000"/>
                </a:solidFill>
              </a:rPr>
              <a:t>invasion</a:t>
            </a:r>
            <a:r>
              <a:rPr lang="en-US" sz="2000"/>
              <a:t> of the coalition armies on 3/20/2003. Police wants to </a:t>
            </a:r>
            <a:r>
              <a:rPr lang="en-US" sz="2000" i="1">
                <a:solidFill>
                  <a:srgbClr val="FF0000"/>
                </a:solidFill>
              </a:rPr>
              <a:t>arrest</a:t>
            </a:r>
            <a:r>
              <a:rPr lang="en-US" sz="2000"/>
              <a:t> the insurgents in a campaign </a:t>
            </a:r>
            <a:r>
              <a:rPr lang="en-US" sz="2000">
                <a:solidFill>
                  <a:srgbClr val="000000"/>
                </a:solidFill>
              </a:rPr>
              <a:t>next week</a:t>
            </a:r>
            <a:r>
              <a:rPr lang="en-US" sz="2000"/>
              <a:t>. […]</a:t>
            </a:r>
          </a:p>
        </p:txBody>
      </p:sp>
      <p:sp>
        <p:nvSpPr>
          <p:cNvPr id="363524" name="TextBox 10"/>
          <p:cNvSpPr txBox="1">
            <a:spLocks noChangeArrowheads="1"/>
          </p:cNvSpPr>
          <p:nvPr/>
        </p:nvSpPr>
        <p:spPr bwMode="auto">
          <a:xfrm>
            <a:off x="4267200" y="838200"/>
            <a:ext cx="4419600" cy="338138"/>
          </a:xfrm>
          <a:prstGeom prst="rect">
            <a:avLst/>
          </a:prstGeom>
          <a:noFill/>
          <a:ln w="9525">
            <a:noFill/>
            <a:miter lim="800000"/>
            <a:headEnd/>
            <a:tailEnd/>
          </a:ln>
        </p:spPr>
        <p:txBody>
          <a:bodyPr>
            <a:spAutoFit/>
          </a:bodyPr>
          <a:lstStyle/>
          <a:p>
            <a:pPr algn="r"/>
            <a:r>
              <a:rPr lang="en-US" sz="1600" i="1">
                <a:solidFill>
                  <a:srgbClr val="000000"/>
                </a:solidFill>
              </a:rPr>
              <a:t>Publishing date: Wed., May 24</a:t>
            </a:r>
            <a:r>
              <a:rPr lang="en-US" sz="1600" i="1" baseline="30000">
                <a:solidFill>
                  <a:srgbClr val="000000"/>
                </a:solidFill>
              </a:rPr>
              <a:t>th</a:t>
            </a:r>
            <a:r>
              <a:rPr lang="en-US" sz="1600" i="1">
                <a:solidFill>
                  <a:srgbClr val="000000"/>
                </a:solidFill>
              </a:rPr>
              <a:t>, 2006</a:t>
            </a:r>
          </a:p>
        </p:txBody>
      </p:sp>
      <p:sp>
        <p:nvSpPr>
          <p:cNvPr id="363525" name="Rounded Rectangle 7"/>
          <p:cNvSpPr>
            <a:spLocks noChangeArrowheads="1"/>
          </p:cNvSpPr>
          <p:nvPr/>
        </p:nvSpPr>
        <p:spPr bwMode="auto">
          <a:xfrm>
            <a:off x="3657600" y="1358900"/>
            <a:ext cx="1066800" cy="381000"/>
          </a:xfrm>
          <a:prstGeom prst="roundRect">
            <a:avLst>
              <a:gd name="adj" fmla="val 16667"/>
            </a:avLst>
          </a:prstGeom>
          <a:solidFill>
            <a:srgbClr val="FFFFFF">
              <a:alpha val="78038"/>
            </a:srgbClr>
          </a:solidFill>
          <a:ln w="9525">
            <a:solidFill>
              <a:srgbClr val="FF0000"/>
            </a:solidFill>
            <a:round/>
            <a:headEnd/>
            <a:tailEnd/>
          </a:ln>
        </p:spPr>
        <p:txBody>
          <a:bodyPr anchor="ctr"/>
          <a:lstStyle/>
          <a:p>
            <a:pPr algn="ctr" eaLnBrk="0" hangingPunct="0"/>
            <a:r>
              <a:rPr lang="en-US" b="1">
                <a:latin typeface="Book Antiqua" pitchFamily="18" charset="0"/>
              </a:rPr>
              <a:t>e</a:t>
            </a:r>
            <a:r>
              <a:rPr lang="en-US" b="1" baseline="-25000">
                <a:latin typeface="Book Antiqua" pitchFamily="18" charset="0"/>
              </a:rPr>
              <a:t>1</a:t>
            </a:r>
          </a:p>
        </p:txBody>
      </p:sp>
      <p:sp>
        <p:nvSpPr>
          <p:cNvPr id="363526" name="Rounded Rectangle 9"/>
          <p:cNvSpPr>
            <a:spLocks noChangeArrowheads="1"/>
          </p:cNvSpPr>
          <p:nvPr/>
        </p:nvSpPr>
        <p:spPr bwMode="auto">
          <a:xfrm>
            <a:off x="1676400" y="1790700"/>
            <a:ext cx="736600" cy="381000"/>
          </a:xfrm>
          <a:prstGeom prst="roundRect">
            <a:avLst>
              <a:gd name="adj" fmla="val 16667"/>
            </a:avLst>
          </a:prstGeom>
          <a:solidFill>
            <a:srgbClr val="FFFFFF">
              <a:alpha val="78038"/>
            </a:srgbClr>
          </a:solidFill>
          <a:ln w="9525">
            <a:solidFill>
              <a:srgbClr val="FF0000"/>
            </a:solidFill>
            <a:round/>
            <a:headEnd/>
            <a:tailEnd/>
          </a:ln>
        </p:spPr>
        <p:txBody>
          <a:bodyPr anchor="ctr"/>
          <a:lstStyle/>
          <a:p>
            <a:pPr algn="ctr" eaLnBrk="0" hangingPunct="0"/>
            <a:r>
              <a:rPr lang="en-US" b="1">
                <a:latin typeface="Book Antiqua" pitchFamily="18" charset="0"/>
              </a:rPr>
              <a:t>e</a:t>
            </a:r>
            <a:r>
              <a:rPr lang="en-US" b="1" baseline="-25000">
                <a:latin typeface="Book Antiqua" pitchFamily="18" charset="0"/>
              </a:rPr>
              <a:t>2</a:t>
            </a:r>
          </a:p>
        </p:txBody>
      </p:sp>
      <p:sp>
        <p:nvSpPr>
          <p:cNvPr id="363527" name="Rounded Rectangle 11"/>
          <p:cNvSpPr>
            <a:spLocks noChangeArrowheads="1"/>
          </p:cNvSpPr>
          <p:nvPr/>
        </p:nvSpPr>
        <p:spPr bwMode="auto">
          <a:xfrm>
            <a:off x="4470400" y="1790700"/>
            <a:ext cx="901700" cy="381000"/>
          </a:xfrm>
          <a:prstGeom prst="roundRect">
            <a:avLst>
              <a:gd name="adj" fmla="val 16667"/>
            </a:avLst>
          </a:prstGeom>
          <a:solidFill>
            <a:srgbClr val="FFFFFF">
              <a:alpha val="78038"/>
            </a:srgbClr>
          </a:solidFill>
          <a:ln w="9525">
            <a:solidFill>
              <a:srgbClr val="FF0000"/>
            </a:solidFill>
            <a:round/>
            <a:headEnd/>
            <a:tailEnd/>
          </a:ln>
        </p:spPr>
        <p:txBody>
          <a:bodyPr anchor="ctr"/>
          <a:lstStyle/>
          <a:p>
            <a:pPr algn="ctr" eaLnBrk="0" hangingPunct="0"/>
            <a:r>
              <a:rPr lang="en-US" b="1">
                <a:latin typeface="Book Antiqua" pitchFamily="18" charset="0"/>
              </a:rPr>
              <a:t>e</a:t>
            </a:r>
            <a:r>
              <a:rPr lang="en-US" b="1" baseline="-25000">
                <a:latin typeface="Book Antiqua" pitchFamily="18" charset="0"/>
              </a:rPr>
              <a:t>3</a:t>
            </a:r>
          </a:p>
        </p:txBody>
      </p:sp>
      <p:sp>
        <p:nvSpPr>
          <p:cNvPr id="363528" name="Rounded Rectangle 12"/>
          <p:cNvSpPr>
            <a:spLocks noChangeArrowheads="1"/>
          </p:cNvSpPr>
          <p:nvPr/>
        </p:nvSpPr>
        <p:spPr bwMode="auto">
          <a:xfrm>
            <a:off x="1854200" y="2247900"/>
            <a:ext cx="1219200" cy="381000"/>
          </a:xfrm>
          <a:prstGeom prst="roundRect">
            <a:avLst>
              <a:gd name="adj" fmla="val 16667"/>
            </a:avLst>
          </a:prstGeom>
          <a:solidFill>
            <a:srgbClr val="FFFFFF">
              <a:alpha val="78038"/>
            </a:srgbClr>
          </a:solidFill>
          <a:ln w="9525">
            <a:solidFill>
              <a:srgbClr val="FF0000"/>
            </a:solidFill>
            <a:round/>
            <a:headEnd/>
            <a:tailEnd/>
          </a:ln>
        </p:spPr>
        <p:txBody>
          <a:bodyPr anchor="ctr"/>
          <a:lstStyle/>
          <a:p>
            <a:pPr algn="ctr" eaLnBrk="0" hangingPunct="0"/>
            <a:r>
              <a:rPr lang="en-US" b="1">
                <a:latin typeface="Book Antiqua" pitchFamily="18" charset="0"/>
              </a:rPr>
              <a:t>e</a:t>
            </a:r>
            <a:r>
              <a:rPr lang="en-US" b="1" baseline="-25000">
                <a:latin typeface="Book Antiqua" pitchFamily="18" charset="0"/>
              </a:rPr>
              <a:t>4</a:t>
            </a:r>
          </a:p>
        </p:txBody>
      </p:sp>
      <p:sp>
        <p:nvSpPr>
          <p:cNvPr id="363529" name="Rounded Rectangle 13"/>
          <p:cNvSpPr>
            <a:spLocks noChangeArrowheads="1"/>
          </p:cNvSpPr>
          <p:nvPr/>
        </p:nvSpPr>
        <p:spPr bwMode="auto">
          <a:xfrm>
            <a:off x="5816600" y="2247900"/>
            <a:ext cx="1003300" cy="381000"/>
          </a:xfrm>
          <a:prstGeom prst="roundRect">
            <a:avLst>
              <a:gd name="adj" fmla="val 16667"/>
            </a:avLst>
          </a:prstGeom>
          <a:solidFill>
            <a:srgbClr val="FFFFFF">
              <a:alpha val="78038"/>
            </a:srgbClr>
          </a:solidFill>
          <a:ln w="9525">
            <a:solidFill>
              <a:srgbClr val="FF0000"/>
            </a:solidFill>
            <a:round/>
            <a:headEnd/>
            <a:tailEnd/>
          </a:ln>
        </p:spPr>
        <p:txBody>
          <a:bodyPr anchor="ctr"/>
          <a:lstStyle/>
          <a:p>
            <a:pPr algn="ctr" eaLnBrk="0" hangingPunct="0"/>
            <a:r>
              <a:rPr lang="en-US" b="1">
                <a:latin typeface="Book Antiqua" pitchFamily="18" charset="0"/>
              </a:rPr>
              <a:t>e</a:t>
            </a:r>
            <a:r>
              <a:rPr lang="en-US" b="1" baseline="-25000">
                <a:latin typeface="Book Antiqua" pitchFamily="18" charset="0"/>
              </a:rPr>
              <a:t>5</a:t>
            </a:r>
          </a:p>
        </p:txBody>
      </p:sp>
      <p:sp>
        <p:nvSpPr>
          <p:cNvPr id="363530" name="Rounded Rectangle 14"/>
          <p:cNvSpPr>
            <a:spLocks noChangeArrowheads="1"/>
          </p:cNvSpPr>
          <p:nvPr/>
        </p:nvSpPr>
        <p:spPr bwMode="auto">
          <a:xfrm>
            <a:off x="5410200" y="2730500"/>
            <a:ext cx="762000" cy="381000"/>
          </a:xfrm>
          <a:prstGeom prst="roundRect">
            <a:avLst>
              <a:gd name="adj" fmla="val 16667"/>
            </a:avLst>
          </a:prstGeom>
          <a:solidFill>
            <a:srgbClr val="FFFFFF">
              <a:alpha val="78038"/>
            </a:srgbClr>
          </a:solidFill>
          <a:ln w="9525">
            <a:solidFill>
              <a:srgbClr val="FF0000"/>
            </a:solidFill>
            <a:round/>
            <a:headEnd/>
            <a:tailEnd/>
          </a:ln>
        </p:spPr>
        <p:txBody>
          <a:bodyPr anchor="ctr"/>
          <a:lstStyle/>
          <a:p>
            <a:pPr algn="ctr" eaLnBrk="0" hangingPunct="0"/>
            <a:r>
              <a:rPr lang="en-US" b="1">
                <a:latin typeface="Book Antiqua" pitchFamily="18" charset="0"/>
              </a:rPr>
              <a:t>e</a:t>
            </a:r>
            <a:r>
              <a:rPr lang="en-US" b="1" baseline="-25000">
                <a:latin typeface="Book Antiqua" pitchFamily="18" charset="0"/>
              </a:rPr>
              <a:t>6</a:t>
            </a:r>
          </a:p>
        </p:txBody>
      </p:sp>
      <p:sp>
        <p:nvSpPr>
          <p:cNvPr id="2" name="Slide Number Placeholder 1"/>
          <p:cNvSpPr>
            <a:spLocks noGrp="1"/>
          </p:cNvSpPr>
          <p:nvPr>
            <p:ph type="sldNum" sz="quarter" idx="10"/>
          </p:nvPr>
        </p:nvSpPr>
        <p:spPr/>
        <p:txBody>
          <a:bodyPr/>
          <a:lstStyle/>
          <a:p>
            <a:pPr>
              <a:defRPr/>
            </a:pPr>
            <a:r>
              <a:rPr lang="en-US" altLang="zh-TW" smtClean="0"/>
              <a:t>2:</a:t>
            </a:r>
            <a:fld id="{38C3A6C8-7635-49E2-992A-59049AC71ED8}" type="slidenum">
              <a:rPr lang="en-US" altLang="zh-TW" smtClean="0"/>
              <a:pPr>
                <a:defRPr/>
              </a:pPr>
              <a:t>50</a:t>
            </a:fld>
            <a:endParaRPr lang="en-US" altLang="zh-TW"/>
          </a:p>
        </p:txBody>
      </p:sp>
    </p:spTree>
    <p:extLst>
      <p:ext uri="{BB962C8B-B14F-4D97-AF65-F5344CB8AC3E}">
        <p14:creationId xmlns:p14="http://schemas.microsoft.com/office/powerpoint/2010/main" val="1320294812"/>
      </p:ext>
    </p:extLst>
  </p:cSld>
  <p:clrMapOvr>
    <a:masterClrMapping/>
  </p:clrMapOvr>
  <p:transition spd="med"/>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Title 1"/>
          <p:cNvSpPr>
            <a:spLocks noGrp="1"/>
          </p:cNvSpPr>
          <p:nvPr>
            <p:ph type="title" idx="4294967295"/>
          </p:nvPr>
        </p:nvSpPr>
        <p:spPr/>
        <p:txBody>
          <a:bodyPr/>
          <a:lstStyle/>
          <a:p>
            <a:r>
              <a:rPr lang="en-US" sz="3200" smtClean="0">
                <a:ea typeface="ＭＳ Ｐゴシック" pitchFamily="34" charset="-128"/>
              </a:rPr>
              <a:t>Interval Based Event Timeline Construction</a:t>
            </a:r>
            <a:endParaRPr lang="en-US" sz="4200" smtClean="0">
              <a:ea typeface="ＭＳ Ｐゴシック" pitchFamily="34" charset="-128"/>
            </a:endParaRPr>
          </a:p>
        </p:txBody>
      </p:sp>
      <p:sp>
        <p:nvSpPr>
          <p:cNvPr id="365571" name="Rectangle 6"/>
          <p:cNvSpPr>
            <a:spLocks noChangeArrowheads="1"/>
          </p:cNvSpPr>
          <p:nvPr/>
        </p:nvSpPr>
        <p:spPr bwMode="auto">
          <a:xfrm>
            <a:off x="457200" y="1176338"/>
            <a:ext cx="8229600" cy="2514600"/>
          </a:xfrm>
          <a:prstGeom prst="rect">
            <a:avLst/>
          </a:prstGeom>
          <a:solidFill>
            <a:schemeClr val="accent1"/>
          </a:solidFill>
          <a:ln w="19050">
            <a:solidFill>
              <a:srgbClr val="008000"/>
            </a:solidFill>
            <a:round/>
            <a:headEnd/>
            <a:tailEnd/>
          </a:ln>
        </p:spPr>
        <p:txBody>
          <a:bodyPr/>
          <a:lstStyle/>
          <a:p>
            <a:pPr algn="just" eaLnBrk="0" hangingPunct="0">
              <a:lnSpc>
                <a:spcPct val="150000"/>
              </a:lnSpc>
            </a:pPr>
            <a:r>
              <a:rPr lang="en-US" sz="2000"/>
              <a:t>[…] The Iraqi insurgents </a:t>
            </a:r>
            <a:r>
              <a:rPr lang="en-US" sz="2000" i="1">
                <a:solidFill>
                  <a:srgbClr val="FF0000"/>
                </a:solidFill>
              </a:rPr>
              <a:t>attacked</a:t>
            </a:r>
            <a:r>
              <a:rPr lang="en-US" sz="2000"/>
              <a:t> a police station in Tal Afar on </a:t>
            </a:r>
            <a:r>
              <a:rPr lang="en-US" sz="2000">
                <a:solidFill>
                  <a:srgbClr val="000000"/>
                </a:solidFill>
              </a:rPr>
              <a:t>Tuesday </a:t>
            </a:r>
            <a:r>
              <a:rPr lang="en-US" sz="2000" i="1">
                <a:solidFill>
                  <a:srgbClr val="FF0000"/>
                </a:solidFill>
              </a:rPr>
              <a:t>killing</a:t>
            </a:r>
            <a:r>
              <a:rPr lang="en-US" sz="2000"/>
              <a:t> 6 policemen and </a:t>
            </a:r>
            <a:r>
              <a:rPr lang="en-US" sz="2000" i="1">
                <a:solidFill>
                  <a:srgbClr val="FF0000"/>
                </a:solidFill>
              </a:rPr>
              <a:t>injuring</a:t>
            </a:r>
            <a:r>
              <a:rPr lang="en-US" sz="2000"/>
              <a:t> 8 other people. This action brings the </a:t>
            </a:r>
            <a:r>
              <a:rPr lang="en-US" sz="2000" i="1">
                <a:solidFill>
                  <a:srgbClr val="FF0000"/>
                </a:solidFill>
              </a:rPr>
              <a:t>casualties</a:t>
            </a:r>
            <a:r>
              <a:rPr lang="en-US" sz="2000"/>
              <a:t> to over 3000 since the </a:t>
            </a:r>
            <a:r>
              <a:rPr lang="en-US" sz="2000" i="1">
                <a:solidFill>
                  <a:srgbClr val="FF0000"/>
                </a:solidFill>
              </a:rPr>
              <a:t>invasion</a:t>
            </a:r>
            <a:r>
              <a:rPr lang="en-US" sz="2000"/>
              <a:t> of the coalition armies on 3/20/2003. Police wants to </a:t>
            </a:r>
            <a:r>
              <a:rPr lang="en-US" sz="2000" i="1">
                <a:solidFill>
                  <a:srgbClr val="FF0000"/>
                </a:solidFill>
              </a:rPr>
              <a:t>arrest</a:t>
            </a:r>
            <a:r>
              <a:rPr lang="en-US" sz="2000"/>
              <a:t> the insurgents in a campaign </a:t>
            </a:r>
            <a:r>
              <a:rPr lang="en-US" sz="2000">
                <a:solidFill>
                  <a:srgbClr val="000000"/>
                </a:solidFill>
              </a:rPr>
              <a:t>next week</a:t>
            </a:r>
            <a:r>
              <a:rPr lang="en-US" sz="2000"/>
              <a:t>. […]</a:t>
            </a:r>
          </a:p>
        </p:txBody>
      </p:sp>
      <p:sp>
        <p:nvSpPr>
          <p:cNvPr id="365572" name="TextBox 10"/>
          <p:cNvSpPr txBox="1">
            <a:spLocks noChangeArrowheads="1"/>
          </p:cNvSpPr>
          <p:nvPr/>
        </p:nvSpPr>
        <p:spPr bwMode="auto">
          <a:xfrm>
            <a:off x="4267200" y="838200"/>
            <a:ext cx="4419600" cy="338138"/>
          </a:xfrm>
          <a:prstGeom prst="rect">
            <a:avLst/>
          </a:prstGeom>
          <a:noFill/>
          <a:ln w="9525">
            <a:noFill/>
            <a:miter lim="800000"/>
            <a:headEnd/>
            <a:tailEnd/>
          </a:ln>
        </p:spPr>
        <p:txBody>
          <a:bodyPr>
            <a:spAutoFit/>
          </a:bodyPr>
          <a:lstStyle/>
          <a:p>
            <a:pPr algn="r"/>
            <a:r>
              <a:rPr lang="en-US" sz="1600" i="1">
                <a:solidFill>
                  <a:srgbClr val="000000"/>
                </a:solidFill>
              </a:rPr>
              <a:t>Publishing date: Wed., May 24</a:t>
            </a:r>
            <a:r>
              <a:rPr lang="en-US" sz="1600" i="1" baseline="30000">
                <a:solidFill>
                  <a:srgbClr val="000000"/>
                </a:solidFill>
              </a:rPr>
              <a:t>th</a:t>
            </a:r>
            <a:r>
              <a:rPr lang="en-US" sz="1600" i="1">
                <a:solidFill>
                  <a:srgbClr val="000000"/>
                </a:solidFill>
              </a:rPr>
              <a:t>, 2006</a:t>
            </a:r>
          </a:p>
        </p:txBody>
      </p:sp>
      <p:sp>
        <p:nvSpPr>
          <p:cNvPr id="365573" name="Rounded Rectangle 7"/>
          <p:cNvSpPr>
            <a:spLocks noChangeArrowheads="1"/>
          </p:cNvSpPr>
          <p:nvPr/>
        </p:nvSpPr>
        <p:spPr bwMode="auto">
          <a:xfrm>
            <a:off x="3657600" y="1358900"/>
            <a:ext cx="1066800" cy="381000"/>
          </a:xfrm>
          <a:prstGeom prst="roundRect">
            <a:avLst>
              <a:gd name="adj" fmla="val 16667"/>
            </a:avLst>
          </a:prstGeom>
          <a:solidFill>
            <a:srgbClr val="FFFFFF">
              <a:alpha val="78038"/>
            </a:srgbClr>
          </a:solidFill>
          <a:ln w="9525">
            <a:solidFill>
              <a:srgbClr val="FF0000"/>
            </a:solidFill>
            <a:round/>
            <a:headEnd/>
            <a:tailEnd/>
          </a:ln>
        </p:spPr>
        <p:txBody>
          <a:bodyPr anchor="ctr"/>
          <a:lstStyle/>
          <a:p>
            <a:pPr algn="ctr" eaLnBrk="0" hangingPunct="0"/>
            <a:r>
              <a:rPr lang="en-US" b="1">
                <a:latin typeface="Book Antiqua" pitchFamily="18" charset="0"/>
              </a:rPr>
              <a:t>e</a:t>
            </a:r>
            <a:r>
              <a:rPr lang="en-US" b="1" baseline="-25000">
                <a:latin typeface="Book Antiqua" pitchFamily="18" charset="0"/>
              </a:rPr>
              <a:t>1</a:t>
            </a:r>
          </a:p>
        </p:txBody>
      </p:sp>
      <p:sp>
        <p:nvSpPr>
          <p:cNvPr id="365574" name="Rounded Rectangle 9"/>
          <p:cNvSpPr>
            <a:spLocks noChangeArrowheads="1"/>
          </p:cNvSpPr>
          <p:nvPr/>
        </p:nvSpPr>
        <p:spPr bwMode="auto">
          <a:xfrm>
            <a:off x="1676400" y="1790700"/>
            <a:ext cx="736600" cy="381000"/>
          </a:xfrm>
          <a:prstGeom prst="roundRect">
            <a:avLst>
              <a:gd name="adj" fmla="val 16667"/>
            </a:avLst>
          </a:prstGeom>
          <a:solidFill>
            <a:srgbClr val="FFFFFF">
              <a:alpha val="78038"/>
            </a:srgbClr>
          </a:solidFill>
          <a:ln w="9525">
            <a:solidFill>
              <a:srgbClr val="FF0000"/>
            </a:solidFill>
            <a:round/>
            <a:headEnd/>
            <a:tailEnd/>
          </a:ln>
        </p:spPr>
        <p:txBody>
          <a:bodyPr anchor="ctr"/>
          <a:lstStyle/>
          <a:p>
            <a:pPr algn="ctr" eaLnBrk="0" hangingPunct="0"/>
            <a:r>
              <a:rPr lang="en-US" b="1">
                <a:latin typeface="Book Antiqua" pitchFamily="18" charset="0"/>
              </a:rPr>
              <a:t>e</a:t>
            </a:r>
            <a:r>
              <a:rPr lang="en-US" b="1" baseline="-25000">
                <a:latin typeface="Book Antiqua" pitchFamily="18" charset="0"/>
              </a:rPr>
              <a:t>2</a:t>
            </a:r>
          </a:p>
        </p:txBody>
      </p:sp>
      <p:sp>
        <p:nvSpPr>
          <p:cNvPr id="365575" name="Rounded Rectangle 11"/>
          <p:cNvSpPr>
            <a:spLocks noChangeArrowheads="1"/>
          </p:cNvSpPr>
          <p:nvPr/>
        </p:nvSpPr>
        <p:spPr bwMode="auto">
          <a:xfrm>
            <a:off x="4470400" y="1790700"/>
            <a:ext cx="901700" cy="381000"/>
          </a:xfrm>
          <a:prstGeom prst="roundRect">
            <a:avLst>
              <a:gd name="adj" fmla="val 16667"/>
            </a:avLst>
          </a:prstGeom>
          <a:solidFill>
            <a:srgbClr val="FFFFFF">
              <a:alpha val="78038"/>
            </a:srgbClr>
          </a:solidFill>
          <a:ln w="9525">
            <a:solidFill>
              <a:srgbClr val="FF0000"/>
            </a:solidFill>
            <a:round/>
            <a:headEnd/>
            <a:tailEnd/>
          </a:ln>
        </p:spPr>
        <p:txBody>
          <a:bodyPr anchor="ctr"/>
          <a:lstStyle/>
          <a:p>
            <a:pPr algn="ctr" eaLnBrk="0" hangingPunct="0"/>
            <a:r>
              <a:rPr lang="en-US" b="1">
                <a:latin typeface="Book Antiqua" pitchFamily="18" charset="0"/>
              </a:rPr>
              <a:t>e</a:t>
            </a:r>
            <a:r>
              <a:rPr lang="en-US" b="1" baseline="-25000">
                <a:latin typeface="Book Antiqua" pitchFamily="18" charset="0"/>
              </a:rPr>
              <a:t>3</a:t>
            </a:r>
          </a:p>
        </p:txBody>
      </p:sp>
      <p:sp>
        <p:nvSpPr>
          <p:cNvPr id="365576" name="Rounded Rectangle 12"/>
          <p:cNvSpPr>
            <a:spLocks noChangeArrowheads="1"/>
          </p:cNvSpPr>
          <p:nvPr/>
        </p:nvSpPr>
        <p:spPr bwMode="auto">
          <a:xfrm>
            <a:off x="1854200" y="2247900"/>
            <a:ext cx="1219200" cy="381000"/>
          </a:xfrm>
          <a:prstGeom prst="roundRect">
            <a:avLst>
              <a:gd name="adj" fmla="val 16667"/>
            </a:avLst>
          </a:prstGeom>
          <a:solidFill>
            <a:srgbClr val="FFFFFF">
              <a:alpha val="78038"/>
            </a:srgbClr>
          </a:solidFill>
          <a:ln w="9525">
            <a:solidFill>
              <a:srgbClr val="FF0000"/>
            </a:solidFill>
            <a:round/>
            <a:headEnd/>
            <a:tailEnd/>
          </a:ln>
        </p:spPr>
        <p:txBody>
          <a:bodyPr anchor="ctr"/>
          <a:lstStyle/>
          <a:p>
            <a:pPr algn="ctr" eaLnBrk="0" hangingPunct="0"/>
            <a:r>
              <a:rPr lang="en-US" b="1">
                <a:latin typeface="Book Antiqua" pitchFamily="18" charset="0"/>
              </a:rPr>
              <a:t>e</a:t>
            </a:r>
            <a:r>
              <a:rPr lang="en-US" b="1" baseline="-25000">
                <a:latin typeface="Book Antiqua" pitchFamily="18" charset="0"/>
              </a:rPr>
              <a:t>4</a:t>
            </a:r>
          </a:p>
        </p:txBody>
      </p:sp>
      <p:sp>
        <p:nvSpPr>
          <p:cNvPr id="365577" name="Rounded Rectangle 13"/>
          <p:cNvSpPr>
            <a:spLocks noChangeArrowheads="1"/>
          </p:cNvSpPr>
          <p:nvPr/>
        </p:nvSpPr>
        <p:spPr bwMode="auto">
          <a:xfrm>
            <a:off x="5816600" y="2247900"/>
            <a:ext cx="1003300" cy="381000"/>
          </a:xfrm>
          <a:prstGeom prst="roundRect">
            <a:avLst>
              <a:gd name="adj" fmla="val 16667"/>
            </a:avLst>
          </a:prstGeom>
          <a:solidFill>
            <a:srgbClr val="FFFFFF">
              <a:alpha val="78038"/>
            </a:srgbClr>
          </a:solidFill>
          <a:ln w="9525">
            <a:solidFill>
              <a:srgbClr val="FF0000"/>
            </a:solidFill>
            <a:round/>
            <a:headEnd/>
            <a:tailEnd/>
          </a:ln>
        </p:spPr>
        <p:txBody>
          <a:bodyPr anchor="ctr"/>
          <a:lstStyle/>
          <a:p>
            <a:pPr algn="ctr" eaLnBrk="0" hangingPunct="0"/>
            <a:r>
              <a:rPr lang="en-US" b="1">
                <a:latin typeface="Book Antiqua" pitchFamily="18" charset="0"/>
              </a:rPr>
              <a:t>e</a:t>
            </a:r>
            <a:r>
              <a:rPr lang="en-US" b="1" baseline="-25000">
                <a:latin typeface="Book Antiqua" pitchFamily="18" charset="0"/>
              </a:rPr>
              <a:t>5</a:t>
            </a:r>
          </a:p>
        </p:txBody>
      </p:sp>
      <p:sp>
        <p:nvSpPr>
          <p:cNvPr id="365578" name="Rounded Rectangle 14"/>
          <p:cNvSpPr>
            <a:spLocks noChangeArrowheads="1"/>
          </p:cNvSpPr>
          <p:nvPr/>
        </p:nvSpPr>
        <p:spPr bwMode="auto">
          <a:xfrm>
            <a:off x="5410200" y="2730500"/>
            <a:ext cx="762000" cy="381000"/>
          </a:xfrm>
          <a:prstGeom prst="roundRect">
            <a:avLst>
              <a:gd name="adj" fmla="val 16667"/>
            </a:avLst>
          </a:prstGeom>
          <a:solidFill>
            <a:srgbClr val="FFFFFF">
              <a:alpha val="78038"/>
            </a:srgbClr>
          </a:solidFill>
          <a:ln w="9525">
            <a:solidFill>
              <a:srgbClr val="FF0000"/>
            </a:solidFill>
            <a:round/>
            <a:headEnd/>
            <a:tailEnd/>
          </a:ln>
        </p:spPr>
        <p:txBody>
          <a:bodyPr anchor="ctr"/>
          <a:lstStyle/>
          <a:p>
            <a:pPr algn="ctr" eaLnBrk="0" hangingPunct="0"/>
            <a:r>
              <a:rPr lang="en-US" b="1">
                <a:latin typeface="Book Antiqua" pitchFamily="18" charset="0"/>
              </a:rPr>
              <a:t>e</a:t>
            </a:r>
            <a:r>
              <a:rPr lang="en-US" b="1" baseline="-25000">
                <a:latin typeface="Book Antiqua" pitchFamily="18" charset="0"/>
              </a:rPr>
              <a:t>6</a:t>
            </a:r>
          </a:p>
        </p:txBody>
      </p:sp>
      <p:grpSp>
        <p:nvGrpSpPr>
          <p:cNvPr id="16" name="Group 48"/>
          <p:cNvGrpSpPr>
            <a:grpSpLocks/>
          </p:cNvGrpSpPr>
          <p:nvPr/>
        </p:nvGrpSpPr>
        <p:grpSpPr bwMode="auto">
          <a:xfrm>
            <a:off x="457200" y="1739900"/>
            <a:ext cx="3733800" cy="4127500"/>
            <a:chOff x="457200" y="1739900"/>
            <a:chExt cx="3733800" cy="4127500"/>
          </a:xfrm>
        </p:grpSpPr>
        <p:sp>
          <p:nvSpPr>
            <p:cNvPr id="17" name="Rounded Rectangle 16"/>
            <p:cNvSpPr/>
            <p:nvPr/>
          </p:nvSpPr>
          <p:spPr bwMode="auto">
            <a:xfrm>
              <a:off x="457200" y="4267200"/>
              <a:ext cx="2667000" cy="1600200"/>
            </a:xfrm>
            <a:prstGeom prst="roundRect">
              <a:avLst>
                <a:gd name="adj" fmla="val 7408"/>
              </a:avLst>
            </a:prstGeom>
            <a:solidFill>
              <a:schemeClr val="accent5"/>
            </a:solidFill>
            <a:ln w="25400" cap="flat" cmpd="sng" algn="ctr">
              <a:solidFill>
                <a:srgbClr val="008000"/>
              </a:solidFill>
              <a:prstDash val="solid"/>
              <a:round/>
              <a:headEnd type="none" w="med" len="med"/>
              <a:tailEnd type="none" w="med" len="med"/>
            </a:ln>
            <a:effectLst/>
          </p:spPr>
          <p:txBody>
            <a:bodyPr/>
            <a:lstStyle/>
            <a:p>
              <a:pPr algn="ctr" eaLnBrk="0" hangingPunct="0">
                <a:defRPr/>
              </a:pPr>
              <a:r>
                <a:rPr lang="en-US" b="1" u="sng" dirty="0">
                  <a:solidFill>
                    <a:srgbClr val="FF0000"/>
                  </a:solidFill>
                  <a:ea typeface="ＭＳ Ｐゴシック" pitchFamily="-64" charset="-128"/>
                  <a:cs typeface="+mn-cs"/>
                </a:rPr>
                <a:t>EVENT:</a:t>
              </a:r>
              <a:r>
                <a:rPr lang="en-US" b="1" dirty="0">
                  <a:solidFill>
                    <a:srgbClr val="FF0000"/>
                  </a:solidFill>
                  <a:ea typeface="ＭＳ Ｐゴシック" pitchFamily="-64" charset="-128"/>
                  <a:cs typeface="+mn-cs"/>
                </a:rPr>
                <a:t> </a:t>
              </a:r>
              <a:r>
                <a:rPr lang="en-US" b="1" i="1" dirty="0">
                  <a:solidFill>
                    <a:srgbClr val="FF0000"/>
                  </a:solidFill>
                  <a:ea typeface="ＭＳ Ｐゴシック" pitchFamily="-64" charset="-128"/>
                  <a:cs typeface="+mn-cs"/>
                </a:rPr>
                <a:t>attacked</a:t>
              </a:r>
            </a:p>
            <a:p>
              <a:pPr eaLnBrk="0" hangingPunct="0">
                <a:defRPr/>
              </a:pPr>
              <a:r>
                <a:rPr lang="en-US" b="1" dirty="0">
                  <a:solidFill>
                    <a:srgbClr val="0000FF"/>
                  </a:solidFill>
                  <a:ea typeface="ＭＳ Ｐゴシック" pitchFamily="-64" charset="-128"/>
                  <a:cs typeface="+mn-cs"/>
                </a:rPr>
                <a:t>Agent:</a:t>
              </a:r>
              <a:r>
                <a:rPr lang="en-US" dirty="0">
                  <a:ea typeface="ＭＳ Ｐゴシック" pitchFamily="-64" charset="-128"/>
                  <a:cs typeface="+mn-cs"/>
                </a:rPr>
                <a:t> </a:t>
              </a:r>
              <a:r>
                <a:rPr lang="en-US" dirty="0">
                  <a:solidFill>
                    <a:srgbClr val="008000"/>
                  </a:solidFill>
                  <a:ea typeface="ＭＳ Ｐゴシック" pitchFamily="-64" charset="-128"/>
                  <a:cs typeface="+mn-cs"/>
                </a:rPr>
                <a:t>Iraqi insurgents</a:t>
              </a:r>
            </a:p>
            <a:p>
              <a:pPr eaLnBrk="0" hangingPunct="0">
                <a:defRPr/>
              </a:pPr>
              <a:r>
                <a:rPr lang="en-US" b="1" dirty="0">
                  <a:solidFill>
                    <a:srgbClr val="0000FF"/>
                  </a:solidFill>
                  <a:ea typeface="ＭＳ Ｐゴシック" pitchFamily="-64" charset="-128"/>
                  <a:cs typeface="+mn-cs"/>
                </a:rPr>
                <a:t>Victim:</a:t>
              </a:r>
              <a:r>
                <a:rPr lang="en-US" dirty="0">
                  <a:ea typeface="ＭＳ Ｐゴシック" pitchFamily="-64" charset="-128"/>
                  <a:cs typeface="+mn-cs"/>
                </a:rPr>
                <a:t> </a:t>
              </a:r>
              <a:r>
                <a:rPr lang="en-US" dirty="0">
                  <a:solidFill>
                    <a:srgbClr val="008000"/>
                  </a:solidFill>
                  <a:ea typeface="ＭＳ Ｐゴシック" pitchFamily="-64" charset="-128"/>
                  <a:cs typeface="+mn-cs"/>
                </a:rPr>
                <a:t>a police station</a:t>
              </a:r>
            </a:p>
            <a:p>
              <a:pPr eaLnBrk="0" hangingPunct="0">
                <a:defRPr/>
              </a:pPr>
              <a:r>
                <a:rPr lang="en-US" b="1" dirty="0">
                  <a:solidFill>
                    <a:srgbClr val="0000FF"/>
                  </a:solidFill>
                  <a:ea typeface="ＭＳ Ｐゴシック" pitchFamily="-64" charset="-128"/>
                  <a:cs typeface="+mn-cs"/>
                </a:rPr>
                <a:t>Location:</a:t>
              </a:r>
              <a:r>
                <a:rPr lang="en-US" dirty="0">
                  <a:ea typeface="ＭＳ Ｐゴシック" pitchFamily="-64" charset="-128"/>
                  <a:cs typeface="+mn-cs"/>
                </a:rPr>
                <a:t> </a:t>
              </a:r>
              <a:r>
                <a:rPr lang="en-US" dirty="0">
                  <a:solidFill>
                    <a:srgbClr val="008000"/>
                  </a:solidFill>
                  <a:ea typeface="ＭＳ Ｐゴシック" pitchFamily="-64" charset="-128"/>
                  <a:cs typeface="+mn-cs"/>
                </a:rPr>
                <a:t>Tal Afar</a:t>
              </a:r>
            </a:p>
            <a:p>
              <a:pPr eaLnBrk="0" hangingPunct="0">
                <a:defRPr/>
              </a:pPr>
              <a:r>
                <a:rPr lang="en-US" b="1" dirty="0">
                  <a:solidFill>
                    <a:srgbClr val="0000FF"/>
                  </a:solidFill>
                  <a:ea typeface="ＭＳ Ｐゴシック" pitchFamily="-64" charset="-128"/>
                  <a:cs typeface="+mn-cs"/>
                </a:rPr>
                <a:t>Time:</a:t>
              </a:r>
              <a:r>
                <a:rPr lang="en-US" dirty="0">
                  <a:ea typeface="ＭＳ Ｐゴシック" pitchFamily="-64" charset="-128"/>
                  <a:cs typeface="+mn-cs"/>
                </a:rPr>
                <a:t> </a:t>
              </a:r>
              <a:r>
                <a:rPr lang="en-US" dirty="0">
                  <a:solidFill>
                    <a:srgbClr val="008000"/>
                  </a:solidFill>
                  <a:ea typeface="ＭＳ Ｐゴシック" pitchFamily="-64" charset="-128"/>
                  <a:cs typeface="+mn-cs"/>
                </a:rPr>
                <a:t>Tuesday</a:t>
              </a:r>
            </a:p>
          </p:txBody>
        </p:sp>
        <p:cxnSp>
          <p:nvCxnSpPr>
            <p:cNvPr id="365592" name="Straight Arrow Connector 17"/>
            <p:cNvCxnSpPr>
              <a:cxnSpLocks noChangeShapeType="1"/>
              <a:endCxn id="17" idx="0"/>
            </p:cNvCxnSpPr>
            <p:nvPr/>
          </p:nvCxnSpPr>
          <p:spPr bwMode="auto">
            <a:xfrm rot="5400000">
              <a:off x="1727200" y="1803400"/>
              <a:ext cx="2527300" cy="2400300"/>
            </a:xfrm>
            <a:prstGeom prst="straightConnector1">
              <a:avLst/>
            </a:prstGeom>
            <a:noFill/>
            <a:ln w="25400">
              <a:solidFill>
                <a:srgbClr val="0000FF"/>
              </a:solidFill>
              <a:round/>
              <a:headEnd/>
              <a:tailEnd type="arrow" w="med" len="med"/>
            </a:ln>
          </p:spPr>
        </p:cxnSp>
      </p:grpSp>
      <p:grpSp>
        <p:nvGrpSpPr>
          <p:cNvPr id="19" name="Group 49"/>
          <p:cNvGrpSpPr>
            <a:grpSpLocks/>
          </p:cNvGrpSpPr>
          <p:nvPr/>
        </p:nvGrpSpPr>
        <p:grpSpPr bwMode="auto">
          <a:xfrm>
            <a:off x="2413000" y="1981200"/>
            <a:ext cx="6273800" cy="3886200"/>
            <a:chOff x="2413000" y="1981200"/>
            <a:chExt cx="6273800" cy="3886200"/>
          </a:xfrm>
        </p:grpSpPr>
        <p:sp>
          <p:nvSpPr>
            <p:cNvPr id="20" name="Rounded Rectangle 19"/>
            <p:cNvSpPr/>
            <p:nvPr/>
          </p:nvSpPr>
          <p:spPr bwMode="auto">
            <a:xfrm>
              <a:off x="3962400" y="4267200"/>
              <a:ext cx="1295400" cy="457200"/>
            </a:xfrm>
            <a:prstGeom prst="roundRect">
              <a:avLst>
                <a:gd name="adj" fmla="val 7408"/>
              </a:avLst>
            </a:prstGeom>
            <a:solidFill>
              <a:schemeClr val="accent5"/>
            </a:solidFill>
            <a:ln w="25400" cap="flat" cmpd="sng" algn="ctr">
              <a:solidFill>
                <a:srgbClr val="008000"/>
              </a:solidFill>
              <a:prstDash val="solid"/>
              <a:round/>
              <a:headEnd type="none" w="med" len="med"/>
              <a:tailEnd type="none" w="med" len="med"/>
            </a:ln>
            <a:effectLst/>
          </p:spPr>
          <p:txBody>
            <a:bodyPr/>
            <a:lstStyle/>
            <a:p>
              <a:pPr algn="ctr" eaLnBrk="0" hangingPunct="0">
                <a:defRPr/>
              </a:pPr>
              <a:r>
                <a:rPr lang="en-US" b="1" i="1">
                  <a:solidFill>
                    <a:srgbClr val="FF0000"/>
                  </a:solidFill>
                  <a:latin typeface="Arial" pitchFamily="34" charset="0"/>
                  <a:cs typeface="+mn-cs"/>
                </a:rPr>
                <a:t>killing</a:t>
              </a:r>
              <a:r>
                <a:rPr lang="en-US">
                  <a:solidFill>
                    <a:srgbClr val="008000"/>
                  </a:solidFill>
                  <a:latin typeface="Arial" pitchFamily="34" charset="0"/>
                  <a:cs typeface="+mn-cs"/>
                </a:rPr>
                <a:t>(…)</a:t>
              </a:r>
            </a:p>
          </p:txBody>
        </p:sp>
        <p:sp>
          <p:nvSpPr>
            <p:cNvPr id="21" name="Rounded Rectangle 20"/>
            <p:cNvSpPr/>
            <p:nvPr/>
          </p:nvSpPr>
          <p:spPr bwMode="auto">
            <a:xfrm>
              <a:off x="5257800" y="5410200"/>
              <a:ext cx="1447800" cy="457200"/>
            </a:xfrm>
            <a:prstGeom prst="roundRect">
              <a:avLst>
                <a:gd name="adj" fmla="val 7408"/>
              </a:avLst>
            </a:prstGeom>
            <a:solidFill>
              <a:schemeClr val="accent5"/>
            </a:solidFill>
            <a:ln w="25400" cap="flat" cmpd="sng" algn="ctr">
              <a:solidFill>
                <a:srgbClr val="008000"/>
              </a:solidFill>
              <a:prstDash val="solid"/>
              <a:round/>
              <a:headEnd type="none" w="med" len="med"/>
              <a:tailEnd type="none" w="med" len="med"/>
            </a:ln>
            <a:effectLst/>
          </p:spPr>
          <p:txBody>
            <a:bodyPr/>
            <a:lstStyle/>
            <a:p>
              <a:pPr algn="ctr" eaLnBrk="0" hangingPunct="0">
                <a:defRPr/>
              </a:pPr>
              <a:r>
                <a:rPr lang="en-US" b="1" i="1">
                  <a:solidFill>
                    <a:srgbClr val="FF0000"/>
                  </a:solidFill>
                  <a:latin typeface="Arial" pitchFamily="34" charset="0"/>
                  <a:cs typeface="+mn-cs"/>
                </a:rPr>
                <a:t>injuring</a:t>
              </a:r>
              <a:r>
                <a:rPr lang="en-US">
                  <a:solidFill>
                    <a:srgbClr val="008000"/>
                  </a:solidFill>
                  <a:latin typeface="Arial" pitchFamily="34" charset="0"/>
                  <a:cs typeface="+mn-cs"/>
                </a:rPr>
                <a:t>(…)</a:t>
              </a:r>
            </a:p>
          </p:txBody>
        </p:sp>
        <p:sp>
          <p:nvSpPr>
            <p:cNvPr id="22" name="Rounded Rectangle 21"/>
            <p:cNvSpPr/>
            <p:nvPr/>
          </p:nvSpPr>
          <p:spPr bwMode="auto">
            <a:xfrm>
              <a:off x="3276600" y="5410200"/>
              <a:ext cx="1752600" cy="457200"/>
            </a:xfrm>
            <a:prstGeom prst="roundRect">
              <a:avLst>
                <a:gd name="adj" fmla="val 7408"/>
              </a:avLst>
            </a:prstGeom>
            <a:solidFill>
              <a:schemeClr val="accent5"/>
            </a:solidFill>
            <a:ln w="25400" cap="flat" cmpd="sng" algn="ctr">
              <a:solidFill>
                <a:srgbClr val="008000"/>
              </a:solidFill>
              <a:prstDash val="solid"/>
              <a:round/>
              <a:headEnd type="none" w="med" len="med"/>
              <a:tailEnd type="none" w="med" len="med"/>
            </a:ln>
            <a:effectLst/>
          </p:spPr>
          <p:txBody>
            <a:bodyPr/>
            <a:lstStyle/>
            <a:p>
              <a:pPr algn="ctr" eaLnBrk="0" hangingPunct="0">
                <a:defRPr/>
              </a:pPr>
              <a:r>
                <a:rPr lang="en-US" b="1" i="1">
                  <a:solidFill>
                    <a:srgbClr val="FF0000"/>
                  </a:solidFill>
                  <a:latin typeface="Arial" pitchFamily="34" charset="0"/>
                  <a:cs typeface="+mn-cs"/>
                </a:rPr>
                <a:t>casualties</a:t>
              </a:r>
              <a:r>
                <a:rPr lang="en-US">
                  <a:solidFill>
                    <a:srgbClr val="008000"/>
                  </a:solidFill>
                  <a:latin typeface="Arial" pitchFamily="34" charset="0"/>
                  <a:cs typeface="+mn-cs"/>
                </a:rPr>
                <a:t>(…)</a:t>
              </a:r>
            </a:p>
          </p:txBody>
        </p:sp>
        <p:sp>
          <p:nvSpPr>
            <p:cNvPr id="23" name="Rounded Rectangle 22"/>
            <p:cNvSpPr/>
            <p:nvPr/>
          </p:nvSpPr>
          <p:spPr bwMode="auto">
            <a:xfrm>
              <a:off x="7162800" y="5410200"/>
              <a:ext cx="1524000" cy="457200"/>
            </a:xfrm>
            <a:prstGeom prst="roundRect">
              <a:avLst>
                <a:gd name="adj" fmla="val 7408"/>
              </a:avLst>
            </a:prstGeom>
            <a:solidFill>
              <a:schemeClr val="accent5"/>
            </a:solidFill>
            <a:ln w="25400" cap="flat" cmpd="sng" algn="ctr">
              <a:solidFill>
                <a:srgbClr val="008000"/>
              </a:solidFill>
              <a:prstDash val="solid"/>
              <a:round/>
              <a:headEnd type="none" w="med" len="med"/>
              <a:tailEnd type="none" w="med" len="med"/>
            </a:ln>
            <a:effectLst/>
          </p:spPr>
          <p:txBody>
            <a:bodyPr/>
            <a:lstStyle/>
            <a:p>
              <a:pPr algn="ctr" eaLnBrk="0" hangingPunct="0">
                <a:defRPr/>
              </a:pPr>
              <a:r>
                <a:rPr lang="en-US" b="1" i="1">
                  <a:solidFill>
                    <a:srgbClr val="FF0000"/>
                  </a:solidFill>
                  <a:latin typeface="Arial" pitchFamily="34" charset="0"/>
                  <a:cs typeface="+mn-cs"/>
                </a:rPr>
                <a:t>invasion</a:t>
              </a:r>
              <a:r>
                <a:rPr lang="en-US">
                  <a:solidFill>
                    <a:srgbClr val="008000"/>
                  </a:solidFill>
                  <a:latin typeface="Arial" pitchFamily="34" charset="0"/>
                  <a:cs typeface="+mn-cs"/>
                </a:rPr>
                <a:t>(…)</a:t>
              </a:r>
            </a:p>
          </p:txBody>
        </p:sp>
        <p:sp>
          <p:nvSpPr>
            <p:cNvPr id="24" name="Rounded Rectangle 23"/>
            <p:cNvSpPr/>
            <p:nvPr/>
          </p:nvSpPr>
          <p:spPr bwMode="auto">
            <a:xfrm>
              <a:off x="5867400" y="4267200"/>
              <a:ext cx="1219200" cy="457200"/>
            </a:xfrm>
            <a:prstGeom prst="roundRect">
              <a:avLst>
                <a:gd name="adj" fmla="val 7408"/>
              </a:avLst>
            </a:prstGeom>
            <a:solidFill>
              <a:schemeClr val="accent5"/>
            </a:solidFill>
            <a:ln w="25400" cap="flat" cmpd="sng" algn="ctr">
              <a:solidFill>
                <a:srgbClr val="008000"/>
              </a:solidFill>
              <a:prstDash val="solid"/>
              <a:round/>
              <a:headEnd type="none" w="med" len="med"/>
              <a:tailEnd type="none" w="med" len="med"/>
            </a:ln>
            <a:effectLst/>
          </p:spPr>
          <p:txBody>
            <a:bodyPr/>
            <a:lstStyle/>
            <a:p>
              <a:pPr algn="ctr" eaLnBrk="0" hangingPunct="0">
                <a:defRPr/>
              </a:pPr>
              <a:r>
                <a:rPr lang="en-US" b="1" i="1">
                  <a:solidFill>
                    <a:srgbClr val="FF0000"/>
                  </a:solidFill>
                  <a:latin typeface="Arial" pitchFamily="34" charset="0"/>
                  <a:cs typeface="+mn-cs"/>
                </a:rPr>
                <a:t>arrest</a:t>
              </a:r>
              <a:r>
                <a:rPr lang="en-US">
                  <a:solidFill>
                    <a:srgbClr val="008000"/>
                  </a:solidFill>
                  <a:latin typeface="Arial" pitchFamily="34" charset="0"/>
                  <a:cs typeface="+mn-cs"/>
                </a:rPr>
                <a:t>(…)</a:t>
              </a:r>
            </a:p>
          </p:txBody>
        </p:sp>
        <p:cxnSp>
          <p:nvCxnSpPr>
            <p:cNvPr id="365586" name="Straight Arrow Connector 24"/>
            <p:cNvCxnSpPr>
              <a:cxnSpLocks noChangeShapeType="1"/>
              <a:endCxn id="20" idx="0"/>
            </p:cNvCxnSpPr>
            <p:nvPr/>
          </p:nvCxnSpPr>
          <p:spPr bwMode="auto">
            <a:xfrm>
              <a:off x="2413000" y="1981200"/>
              <a:ext cx="2197100" cy="2286000"/>
            </a:xfrm>
            <a:prstGeom prst="straightConnector1">
              <a:avLst/>
            </a:prstGeom>
            <a:noFill/>
            <a:ln w="25400">
              <a:solidFill>
                <a:srgbClr val="0000FF"/>
              </a:solidFill>
              <a:round/>
              <a:headEnd/>
              <a:tailEnd type="arrow" w="med" len="med"/>
            </a:ln>
          </p:spPr>
        </p:cxnSp>
        <p:cxnSp>
          <p:nvCxnSpPr>
            <p:cNvPr id="365587" name="Straight Arrow Connector 25"/>
            <p:cNvCxnSpPr>
              <a:cxnSpLocks noChangeShapeType="1"/>
              <a:endCxn id="21" idx="0"/>
            </p:cNvCxnSpPr>
            <p:nvPr/>
          </p:nvCxnSpPr>
          <p:spPr bwMode="auto">
            <a:xfrm rot="16200000" flipH="1">
              <a:off x="3832225" y="3260725"/>
              <a:ext cx="3238500" cy="1060450"/>
            </a:xfrm>
            <a:prstGeom prst="straightConnector1">
              <a:avLst/>
            </a:prstGeom>
            <a:noFill/>
            <a:ln w="25400">
              <a:solidFill>
                <a:srgbClr val="0000FF"/>
              </a:solidFill>
              <a:round/>
              <a:headEnd/>
              <a:tailEnd type="arrow" w="med" len="med"/>
            </a:ln>
          </p:spPr>
        </p:cxnSp>
        <p:cxnSp>
          <p:nvCxnSpPr>
            <p:cNvPr id="365588" name="Straight Arrow Connector 26"/>
            <p:cNvCxnSpPr>
              <a:cxnSpLocks noChangeShapeType="1"/>
              <a:endCxn id="23" idx="0"/>
            </p:cNvCxnSpPr>
            <p:nvPr/>
          </p:nvCxnSpPr>
          <p:spPr bwMode="auto">
            <a:xfrm rot="16200000" flipH="1">
              <a:off x="5730875" y="3216275"/>
              <a:ext cx="2781300" cy="1606550"/>
            </a:xfrm>
            <a:prstGeom prst="straightConnector1">
              <a:avLst/>
            </a:prstGeom>
            <a:noFill/>
            <a:ln w="25400">
              <a:solidFill>
                <a:srgbClr val="0000FF"/>
              </a:solidFill>
              <a:round/>
              <a:headEnd/>
              <a:tailEnd type="arrow" w="med" len="med"/>
            </a:ln>
          </p:spPr>
        </p:cxnSp>
        <p:cxnSp>
          <p:nvCxnSpPr>
            <p:cNvPr id="365589" name="Straight Arrow Connector 27"/>
            <p:cNvCxnSpPr>
              <a:cxnSpLocks noChangeShapeType="1"/>
              <a:endCxn id="24" idx="0"/>
            </p:cNvCxnSpPr>
            <p:nvPr/>
          </p:nvCxnSpPr>
          <p:spPr bwMode="auto">
            <a:xfrm rot="16200000" flipH="1">
              <a:off x="5556250" y="3346450"/>
              <a:ext cx="1155700" cy="685800"/>
            </a:xfrm>
            <a:prstGeom prst="straightConnector1">
              <a:avLst/>
            </a:prstGeom>
            <a:noFill/>
            <a:ln w="25400">
              <a:solidFill>
                <a:srgbClr val="0000FF"/>
              </a:solidFill>
              <a:round/>
              <a:headEnd/>
              <a:tailEnd type="arrow" w="med" len="med"/>
            </a:ln>
          </p:spPr>
        </p:cxnSp>
        <p:cxnSp>
          <p:nvCxnSpPr>
            <p:cNvPr id="365590" name="Straight Arrow Connector 28"/>
            <p:cNvCxnSpPr>
              <a:cxnSpLocks noChangeShapeType="1"/>
              <a:endCxn id="22" idx="0"/>
            </p:cNvCxnSpPr>
            <p:nvPr/>
          </p:nvCxnSpPr>
          <p:spPr bwMode="auto">
            <a:xfrm rot="16200000" flipH="1">
              <a:off x="1917700" y="3175000"/>
              <a:ext cx="2781300" cy="1689100"/>
            </a:xfrm>
            <a:prstGeom prst="straightConnector1">
              <a:avLst/>
            </a:prstGeom>
            <a:noFill/>
            <a:ln w="25400">
              <a:solidFill>
                <a:srgbClr val="0000FF"/>
              </a:solidFill>
              <a:round/>
              <a:headEnd/>
              <a:tailEnd type="arrow" w="med" len="med"/>
            </a:ln>
          </p:spPr>
        </p:cxnSp>
      </p:grpSp>
      <p:sp>
        <p:nvSpPr>
          <p:cNvPr id="2" name="Slide Number Placeholder 1"/>
          <p:cNvSpPr>
            <a:spLocks noGrp="1"/>
          </p:cNvSpPr>
          <p:nvPr>
            <p:ph type="sldNum" sz="quarter" idx="10"/>
          </p:nvPr>
        </p:nvSpPr>
        <p:spPr/>
        <p:txBody>
          <a:bodyPr/>
          <a:lstStyle/>
          <a:p>
            <a:pPr>
              <a:defRPr/>
            </a:pPr>
            <a:r>
              <a:rPr lang="en-US" altLang="zh-TW" smtClean="0"/>
              <a:t>2:</a:t>
            </a:r>
            <a:fld id="{38C3A6C8-7635-49E2-992A-59049AC71ED8}" type="slidenum">
              <a:rPr lang="en-US" altLang="zh-TW" smtClean="0"/>
              <a:pPr>
                <a:defRPr/>
              </a:pPr>
              <a:t>51</a:t>
            </a:fld>
            <a:endParaRPr lang="en-US" altLang="zh-TW"/>
          </a:p>
        </p:txBody>
      </p:sp>
    </p:spTree>
    <p:extLst>
      <p:ext uri="{BB962C8B-B14F-4D97-AF65-F5344CB8AC3E}">
        <p14:creationId xmlns:p14="http://schemas.microsoft.com/office/powerpoint/2010/main" val="294172608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18" name="Title 1"/>
          <p:cNvSpPr>
            <a:spLocks noGrp="1"/>
          </p:cNvSpPr>
          <p:nvPr>
            <p:ph type="title" idx="4294967295"/>
          </p:nvPr>
        </p:nvSpPr>
        <p:spPr/>
        <p:txBody>
          <a:bodyPr/>
          <a:lstStyle/>
          <a:p>
            <a:r>
              <a:rPr lang="en-US" sz="3200" smtClean="0">
                <a:ea typeface="ＭＳ Ｐゴシック" pitchFamily="34" charset="-128"/>
              </a:rPr>
              <a:t>Interval Based Event Timeline Construction</a:t>
            </a:r>
            <a:endParaRPr lang="en-US" sz="4200" smtClean="0">
              <a:ea typeface="ＭＳ Ｐゴシック" pitchFamily="34" charset="-128"/>
            </a:endParaRPr>
          </a:p>
        </p:txBody>
      </p:sp>
      <p:sp>
        <p:nvSpPr>
          <p:cNvPr id="367619" name="Rectangle 6"/>
          <p:cNvSpPr>
            <a:spLocks noChangeArrowheads="1"/>
          </p:cNvSpPr>
          <p:nvPr/>
        </p:nvSpPr>
        <p:spPr bwMode="auto">
          <a:xfrm>
            <a:off x="457200" y="1176338"/>
            <a:ext cx="8229600" cy="2514600"/>
          </a:xfrm>
          <a:prstGeom prst="rect">
            <a:avLst/>
          </a:prstGeom>
          <a:solidFill>
            <a:schemeClr val="accent1"/>
          </a:solidFill>
          <a:ln w="19050">
            <a:solidFill>
              <a:srgbClr val="008000"/>
            </a:solidFill>
            <a:round/>
            <a:headEnd/>
            <a:tailEnd/>
          </a:ln>
        </p:spPr>
        <p:txBody>
          <a:bodyPr/>
          <a:lstStyle/>
          <a:p>
            <a:pPr algn="just" eaLnBrk="0" hangingPunct="0">
              <a:lnSpc>
                <a:spcPct val="150000"/>
              </a:lnSpc>
            </a:pPr>
            <a:r>
              <a:rPr lang="en-US" sz="2000"/>
              <a:t>[…] The Iraqi insurgents </a:t>
            </a:r>
            <a:r>
              <a:rPr lang="en-US" sz="2000" i="1">
                <a:solidFill>
                  <a:srgbClr val="FF0000"/>
                </a:solidFill>
              </a:rPr>
              <a:t>attacked</a:t>
            </a:r>
            <a:r>
              <a:rPr lang="en-US" sz="2000"/>
              <a:t> a police station in Tal Afar on </a:t>
            </a:r>
            <a:r>
              <a:rPr lang="en-US" sz="2000" u="sng">
                <a:solidFill>
                  <a:srgbClr val="008000"/>
                </a:solidFill>
              </a:rPr>
              <a:t>Tuesday</a:t>
            </a:r>
            <a:r>
              <a:rPr lang="en-US" sz="2000"/>
              <a:t> </a:t>
            </a:r>
            <a:r>
              <a:rPr lang="en-US" sz="2000" i="1">
                <a:solidFill>
                  <a:srgbClr val="FF0000"/>
                </a:solidFill>
              </a:rPr>
              <a:t>killing</a:t>
            </a:r>
            <a:r>
              <a:rPr lang="en-US" sz="2000"/>
              <a:t> 6 policemen and </a:t>
            </a:r>
            <a:r>
              <a:rPr lang="en-US" sz="2000" i="1">
                <a:solidFill>
                  <a:srgbClr val="FF0000"/>
                </a:solidFill>
              </a:rPr>
              <a:t>injuring</a:t>
            </a:r>
            <a:r>
              <a:rPr lang="en-US" sz="2000"/>
              <a:t> 8 other people. This action brings the </a:t>
            </a:r>
            <a:r>
              <a:rPr lang="en-US" sz="2000" i="1">
                <a:solidFill>
                  <a:srgbClr val="FF0000"/>
                </a:solidFill>
              </a:rPr>
              <a:t>casualties</a:t>
            </a:r>
            <a:r>
              <a:rPr lang="en-US" sz="2000"/>
              <a:t> to over 3000 </a:t>
            </a:r>
            <a:r>
              <a:rPr lang="en-US" sz="2000" u="sng">
                <a:solidFill>
                  <a:srgbClr val="008000"/>
                </a:solidFill>
              </a:rPr>
              <a:t>since</a:t>
            </a:r>
            <a:r>
              <a:rPr lang="en-US" sz="2000"/>
              <a:t> the </a:t>
            </a:r>
            <a:r>
              <a:rPr lang="en-US" sz="2000" i="1">
                <a:solidFill>
                  <a:srgbClr val="FF0000"/>
                </a:solidFill>
              </a:rPr>
              <a:t>invasion</a:t>
            </a:r>
            <a:r>
              <a:rPr lang="en-US" sz="2000"/>
              <a:t> of the coalition armies on </a:t>
            </a:r>
            <a:r>
              <a:rPr lang="en-US" sz="2000" u="sng">
                <a:solidFill>
                  <a:srgbClr val="008000"/>
                </a:solidFill>
              </a:rPr>
              <a:t>3/20/2003</a:t>
            </a:r>
            <a:r>
              <a:rPr lang="en-US" sz="2000"/>
              <a:t>. Police wants to </a:t>
            </a:r>
            <a:r>
              <a:rPr lang="en-US" sz="2000" i="1">
                <a:solidFill>
                  <a:srgbClr val="FF0000"/>
                </a:solidFill>
              </a:rPr>
              <a:t>arrest</a:t>
            </a:r>
            <a:r>
              <a:rPr lang="en-US" sz="2000"/>
              <a:t> the insurgents in a campaign </a:t>
            </a:r>
            <a:r>
              <a:rPr lang="en-US" sz="2000" u="sng">
                <a:solidFill>
                  <a:srgbClr val="008000"/>
                </a:solidFill>
              </a:rPr>
              <a:t>next week</a:t>
            </a:r>
            <a:r>
              <a:rPr lang="en-US" sz="2000"/>
              <a:t>. […]</a:t>
            </a:r>
          </a:p>
        </p:txBody>
      </p:sp>
      <p:sp>
        <p:nvSpPr>
          <p:cNvPr id="367620" name="TextBox 12"/>
          <p:cNvSpPr txBox="1">
            <a:spLocks noChangeArrowheads="1"/>
          </p:cNvSpPr>
          <p:nvPr/>
        </p:nvSpPr>
        <p:spPr bwMode="auto">
          <a:xfrm>
            <a:off x="4267200" y="838200"/>
            <a:ext cx="4419600" cy="338138"/>
          </a:xfrm>
          <a:prstGeom prst="rect">
            <a:avLst/>
          </a:prstGeom>
          <a:noFill/>
          <a:ln w="9525">
            <a:noFill/>
            <a:miter lim="800000"/>
            <a:headEnd/>
            <a:tailEnd/>
          </a:ln>
        </p:spPr>
        <p:txBody>
          <a:bodyPr>
            <a:spAutoFit/>
          </a:bodyPr>
          <a:lstStyle/>
          <a:p>
            <a:pPr algn="r"/>
            <a:r>
              <a:rPr lang="en-US" sz="1600" i="1">
                <a:solidFill>
                  <a:srgbClr val="000000"/>
                </a:solidFill>
              </a:rPr>
              <a:t>Publishing date: </a:t>
            </a:r>
            <a:r>
              <a:rPr lang="en-US" sz="1600" i="1" u="sng">
                <a:solidFill>
                  <a:srgbClr val="008000"/>
                </a:solidFill>
              </a:rPr>
              <a:t>Wed., May 24</a:t>
            </a:r>
            <a:r>
              <a:rPr lang="en-US" sz="1600" i="1" u="sng" baseline="30000">
                <a:solidFill>
                  <a:srgbClr val="008000"/>
                </a:solidFill>
              </a:rPr>
              <a:t>th</a:t>
            </a:r>
            <a:r>
              <a:rPr lang="en-US" sz="1600" i="1" u="sng">
                <a:solidFill>
                  <a:srgbClr val="008000"/>
                </a:solidFill>
              </a:rPr>
              <a:t>, 2006</a:t>
            </a:r>
          </a:p>
        </p:txBody>
      </p:sp>
      <p:grpSp>
        <p:nvGrpSpPr>
          <p:cNvPr id="367621" name="Group 49"/>
          <p:cNvGrpSpPr>
            <a:grpSpLocks/>
          </p:cNvGrpSpPr>
          <p:nvPr/>
        </p:nvGrpSpPr>
        <p:grpSpPr bwMode="auto">
          <a:xfrm>
            <a:off x="901700" y="812800"/>
            <a:ext cx="7023100" cy="2743200"/>
            <a:chOff x="901700" y="812800"/>
            <a:chExt cx="7023100" cy="2743200"/>
          </a:xfrm>
        </p:grpSpPr>
        <p:sp>
          <p:nvSpPr>
            <p:cNvPr id="367633" name="Oval 13"/>
            <p:cNvSpPr>
              <a:spLocks noChangeArrowheads="1"/>
            </p:cNvSpPr>
            <p:nvPr/>
          </p:nvSpPr>
          <p:spPr bwMode="auto">
            <a:xfrm>
              <a:off x="901700" y="1790700"/>
              <a:ext cx="533400" cy="381000"/>
            </a:xfrm>
            <a:prstGeom prst="ellipse">
              <a:avLst/>
            </a:prstGeom>
            <a:solidFill>
              <a:srgbClr val="FFFFFF">
                <a:alpha val="78038"/>
              </a:srgbClr>
            </a:solidFill>
            <a:ln w="9525">
              <a:solidFill>
                <a:srgbClr val="008000"/>
              </a:solidFill>
              <a:round/>
              <a:headEnd/>
              <a:tailEnd/>
            </a:ln>
          </p:spPr>
          <p:txBody>
            <a:bodyPr anchor="ctr"/>
            <a:lstStyle/>
            <a:p>
              <a:pPr algn="ctr" eaLnBrk="0" hangingPunct="0"/>
              <a:r>
                <a:rPr lang="en-US" b="1">
                  <a:latin typeface="Book Antiqua" pitchFamily="18" charset="0"/>
                </a:rPr>
                <a:t>I</a:t>
              </a:r>
              <a:r>
                <a:rPr lang="en-US" b="1" baseline="-25000">
                  <a:latin typeface="Book Antiqua" pitchFamily="18" charset="0"/>
                </a:rPr>
                <a:t>2</a:t>
              </a:r>
            </a:p>
          </p:txBody>
        </p:sp>
        <p:sp>
          <p:nvSpPr>
            <p:cNvPr id="367634" name="Oval 16"/>
            <p:cNvSpPr>
              <a:spLocks noChangeArrowheads="1"/>
            </p:cNvSpPr>
            <p:nvPr/>
          </p:nvSpPr>
          <p:spPr bwMode="auto">
            <a:xfrm>
              <a:off x="2336800" y="2692400"/>
              <a:ext cx="533400" cy="381000"/>
            </a:xfrm>
            <a:prstGeom prst="ellipse">
              <a:avLst/>
            </a:prstGeom>
            <a:solidFill>
              <a:srgbClr val="FFFFFF">
                <a:alpha val="78038"/>
              </a:srgbClr>
            </a:solidFill>
            <a:ln w="9525">
              <a:solidFill>
                <a:srgbClr val="008000"/>
              </a:solidFill>
              <a:round/>
              <a:headEnd/>
              <a:tailEnd/>
            </a:ln>
          </p:spPr>
          <p:txBody>
            <a:bodyPr anchor="ctr"/>
            <a:lstStyle/>
            <a:p>
              <a:pPr algn="ctr" eaLnBrk="0" hangingPunct="0"/>
              <a:r>
                <a:rPr lang="en-US" b="1">
                  <a:latin typeface="Book Antiqua" pitchFamily="18" charset="0"/>
                </a:rPr>
                <a:t>I</a:t>
              </a:r>
              <a:r>
                <a:rPr lang="en-US" b="1" baseline="-25000">
                  <a:latin typeface="Book Antiqua" pitchFamily="18" charset="0"/>
                </a:rPr>
                <a:t>3</a:t>
              </a:r>
            </a:p>
          </p:txBody>
        </p:sp>
        <p:sp>
          <p:nvSpPr>
            <p:cNvPr id="367635" name="Oval 17"/>
            <p:cNvSpPr>
              <a:spLocks noChangeArrowheads="1"/>
            </p:cNvSpPr>
            <p:nvPr/>
          </p:nvSpPr>
          <p:spPr bwMode="auto">
            <a:xfrm>
              <a:off x="4737100" y="2235200"/>
              <a:ext cx="533400" cy="381000"/>
            </a:xfrm>
            <a:prstGeom prst="ellipse">
              <a:avLst/>
            </a:prstGeom>
            <a:solidFill>
              <a:srgbClr val="FFFFFF">
                <a:alpha val="78038"/>
              </a:srgbClr>
            </a:solidFill>
            <a:ln w="9525">
              <a:solidFill>
                <a:srgbClr val="008000"/>
              </a:solidFill>
              <a:round/>
              <a:headEnd/>
              <a:tailEnd/>
            </a:ln>
          </p:spPr>
          <p:txBody>
            <a:bodyPr anchor="ctr"/>
            <a:lstStyle/>
            <a:p>
              <a:pPr algn="ctr" eaLnBrk="0" hangingPunct="0"/>
              <a:r>
                <a:rPr lang="en-US" b="1">
                  <a:latin typeface="Book Antiqua" pitchFamily="18" charset="0"/>
                </a:rPr>
                <a:t>I</a:t>
              </a:r>
              <a:r>
                <a:rPr lang="en-US" b="1" baseline="-25000">
                  <a:latin typeface="Book Antiqua" pitchFamily="18" charset="0"/>
                </a:rPr>
                <a:t>4</a:t>
              </a:r>
            </a:p>
          </p:txBody>
        </p:sp>
        <p:sp>
          <p:nvSpPr>
            <p:cNvPr id="367636" name="Oval 18"/>
            <p:cNvSpPr>
              <a:spLocks noChangeArrowheads="1"/>
            </p:cNvSpPr>
            <p:nvPr/>
          </p:nvSpPr>
          <p:spPr bwMode="auto">
            <a:xfrm>
              <a:off x="2082800" y="3175000"/>
              <a:ext cx="533400" cy="381000"/>
            </a:xfrm>
            <a:prstGeom prst="ellipse">
              <a:avLst/>
            </a:prstGeom>
            <a:solidFill>
              <a:srgbClr val="FFFFFF">
                <a:alpha val="78038"/>
              </a:srgbClr>
            </a:solidFill>
            <a:ln w="9525">
              <a:solidFill>
                <a:srgbClr val="008000"/>
              </a:solidFill>
              <a:round/>
              <a:headEnd/>
              <a:tailEnd/>
            </a:ln>
          </p:spPr>
          <p:txBody>
            <a:bodyPr anchor="ctr"/>
            <a:lstStyle/>
            <a:p>
              <a:pPr algn="ctr" eaLnBrk="0" hangingPunct="0"/>
              <a:r>
                <a:rPr lang="en-US" b="1">
                  <a:latin typeface="Book Antiqua" pitchFamily="18" charset="0"/>
                </a:rPr>
                <a:t>I</a:t>
              </a:r>
              <a:r>
                <a:rPr lang="en-US" b="1" baseline="-25000">
                  <a:latin typeface="Book Antiqua" pitchFamily="18" charset="0"/>
                </a:rPr>
                <a:t>5</a:t>
              </a:r>
            </a:p>
          </p:txBody>
        </p:sp>
        <p:sp>
          <p:nvSpPr>
            <p:cNvPr id="367637" name="Oval 19"/>
            <p:cNvSpPr>
              <a:spLocks noChangeArrowheads="1"/>
            </p:cNvSpPr>
            <p:nvPr/>
          </p:nvSpPr>
          <p:spPr bwMode="auto">
            <a:xfrm>
              <a:off x="7391400" y="812800"/>
              <a:ext cx="533400" cy="381000"/>
            </a:xfrm>
            <a:prstGeom prst="ellipse">
              <a:avLst/>
            </a:prstGeom>
            <a:solidFill>
              <a:srgbClr val="FFFFFF">
                <a:alpha val="78038"/>
              </a:srgbClr>
            </a:solidFill>
            <a:ln w="9525">
              <a:solidFill>
                <a:srgbClr val="008000"/>
              </a:solidFill>
              <a:round/>
              <a:headEnd/>
              <a:tailEnd/>
            </a:ln>
          </p:spPr>
          <p:txBody>
            <a:bodyPr anchor="ctr"/>
            <a:lstStyle/>
            <a:p>
              <a:pPr algn="ctr" eaLnBrk="0" hangingPunct="0"/>
              <a:r>
                <a:rPr lang="en-US" b="1">
                  <a:latin typeface="Book Antiqua" pitchFamily="18" charset="0"/>
                </a:rPr>
                <a:t>I</a:t>
              </a:r>
              <a:r>
                <a:rPr lang="en-US" b="1" baseline="-25000">
                  <a:latin typeface="Book Antiqua" pitchFamily="18" charset="0"/>
                </a:rPr>
                <a:t>1</a:t>
              </a:r>
            </a:p>
          </p:txBody>
        </p:sp>
      </p:grpSp>
      <p:grpSp>
        <p:nvGrpSpPr>
          <p:cNvPr id="52" name="Group 51"/>
          <p:cNvGrpSpPr>
            <a:grpSpLocks/>
          </p:cNvGrpSpPr>
          <p:nvPr/>
        </p:nvGrpSpPr>
        <p:grpSpPr bwMode="auto">
          <a:xfrm>
            <a:off x="76200" y="1193800"/>
            <a:ext cx="8991600" cy="5207000"/>
            <a:chOff x="76200" y="1193800"/>
            <a:chExt cx="8991600" cy="5207000"/>
          </a:xfrm>
        </p:grpSpPr>
        <p:sp>
          <p:nvSpPr>
            <p:cNvPr id="21" name="Oval 20"/>
            <p:cNvSpPr/>
            <p:nvPr/>
          </p:nvSpPr>
          <p:spPr bwMode="auto">
            <a:xfrm>
              <a:off x="76200" y="3810000"/>
              <a:ext cx="3505200" cy="990600"/>
            </a:xfrm>
            <a:prstGeom prst="ellipse">
              <a:avLst/>
            </a:prstGeom>
            <a:solidFill>
              <a:schemeClr val="accent5"/>
            </a:solidFill>
            <a:ln w="19050" cap="flat" cmpd="sng" algn="ctr">
              <a:solidFill>
                <a:srgbClr val="008000"/>
              </a:solidFill>
              <a:prstDash val="solid"/>
              <a:round/>
              <a:headEnd type="none" w="med" len="med"/>
              <a:tailEnd type="none" w="med" len="med"/>
            </a:ln>
            <a:effectLst/>
          </p:spPr>
          <p:txBody>
            <a:bodyPr lIns="0" tIns="0" rIns="0" bIns="0" anchor="ctr"/>
            <a:lstStyle/>
            <a:p>
              <a:pPr algn="ctr" eaLnBrk="0" hangingPunct="0">
                <a:defRPr/>
              </a:pPr>
              <a:r>
                <a:rPr lang="en-US" sz="1600" b="1" dirty="0">
                  <a:solidFill>
                    <a:srgbClr val="008000"/>
                  </a:solidFill>
                  <a:ea typeface="ＭＳ Ｐゴシック" pitchFamily="-64" charset="-128"/>
                  <a:cs typeface="+mn-cs"/>
                </a:rPr>
                <a:t>Wed., May 24</a:t>
              </a:r>
              <a:r>
                <a:rPr lang="en-US" sz="1600" b="1" baseline="30000" dirty="0">
                  <a:solidFill>
                    <a:srgbClr val="008000"/>
                  </a:solidFill>
                  <a:ea typeface="ＭＳ Ｐゴシック" pitchFamily="-64" charset="-128"/>
                  <a:cs typeface="+mn-cs"/>
                </a:rPr>
                <a:t>th</a:t>
              </a:r>
              <a:r>
                <a:rPr lang="en-US" sz="1600" b="1" dirty="0">
                  <a:solidFill>
                    <a:srgbClr val="008000"/>
                  </a:solidFill>
                  <a:ea typeface="ＭＳ Ｐゴシック" pitchFamily="-64" charset="-128"/>
                  <a:cs typeface="+mn-cs"/>
                </a:rPr>
                <a:t>, 2006</a:t>
              </a:r>
            </a:p>
            <a:p>
              <a:pPr algn="ctr" eaLnBrk="0" hangingPunct="0">
                <a:defRPr/>
              </a:pPr>
              <a:r>
                <a:rPr lang="en-US" sz="1600" dirty="0">
                  <a:solidFill>
                    <a:srgbClr val="008000"/>
                  </a:solidFill>
                  <a:ea typeface="ＭＳ Ｐゴシック" pitchFamily="-64" charset="-128"/>
                  <a:cs typeface="+mn-cs"/>
                </a:rPr>
                <a:t>From: </a:t>
              </a:r>
              <a:r>
                <a:rPr lang="en-US" sz="1600" dirty="0">
                  <a:solidFill>
                    <a:srgbClr val="000000"/>
                  </a:solidFill>
                  <a:ea typeface="+mn-ea"/>
                  <a:cs typeface="+mn-cs"/>
                </a:rPr>
                <a:t>2006-05-24 00:00:00</a:t>
              </a:r>
            </a:p>
            <a:p>
              <a:pPr algn="ctr" eaLnBrk="0" hangingPunct="0">
                <a:defRPr/>
              </a:pPr>
              <a:r>
                <a:rPr lang="en-US" sz="1600" dirty="0">
                  <a:solidFill>
                    <a:srgbClr val="008000"/>
                  </a:solidFill>
                  <a:ea typeface="+mn-ea"/>
                  <a:cs typeface="+mn-cs"/>
                </a:rPr>
                <a:t>To:</a:t>
              </a:r>
              <a:r>
                <a:rPr lang="en-US" sz="1600" dirty="0">
                  <a:solidFill>
                    <a:srgbClr val="000000"/>
                  </a:solidFill>
                  <a:ea typeface="+mn-ea"/>
                  <a:cs typeface="+mn-cs"/>
                </a:rPr>
                <a:t> 2006-05-24 23:59:59</a:t>
              </a:r>
            </a:p>
          </p:txBody>
        </p:sp>
        <p:sp>
          <p:nvSpPr>
            <p:cNvPr id="22" name="Oval 21"/>
            <p:cNvSpPr/>
            <p:nvPr/>
          </p:nvSpPr>
          <p:spPr bwMode="auto">
            <a:xfrm>
              <a:off x="5562600" y="3810000"/>
              <a:ext cx="3505200" cy="990600"/>
            </a:xfrm>
            <a:prstGeom prst="ellipse">
              <a:avLst/>
            </a:prstGeom>
            <a:solidFill>
              <a:schemeClr val="accent5"/>
            </a:solidFill>
            <a:ln w="19050" cap="flat" cmpd="sng" algn="ctr">
              <a:solidFill>
                <a:srgbClr val="008000"/>
              </a:solidFill>
              <a:prstDash val="solid"/>
              <a:round/>
              <a:headEnd type="none" w="med" len="med"/>
              <a:tailEnd type="none" w="med" len="med"/>
            </a:ln>
            <a:effectLst/>
          </p:spPr>
          <p:txBody>
            <a:bodyPr lIns="0" tIns="0" rIns="0" bIns="0" anchor="ctr"/>
            <a:lstStyle/>
            <a:p>
              <a:pPr algn="ctr" eaLnBrk="0" hangingPunct="0">
                <a:defRPr/>
              </a:pPr>
              <a:r>
                <a:rPr lang="en-US" sz="1600" b="1" dirty="0">
                  <a:solidFill>
                    <a:srgbClr val="008000"/>
                  </a:solidFill>
                  <a:ea typeface="ＭＳ Ｐゴシック" pitchFamily="-64" charset="-128"/>
                  <a:cs typeface="+mn-cs"/>
                </a:rPr>
                <a:t>Tuesday</a:t>
              </a:r>
            </a:p>
            <a:p>
              <a:pPr algn="ctr" eaLnBrk="0" hangingPunct="0">
                <a:defRPr/>
              </a:pPr>
              <a:r>
                <a:rPr lang="en-US" sz="1600" dirty="0">
                  <a:solidFill>
                    <a:srgbClr val="008000"/>
                  </a:solidFill>
                  <a:ea typeface="ＭＳ Ｐゴシック" pitchFamily="-64" charset="-128"/>
                  <a:cs typeface="+mn-cs"/>
                </a:rPr>
                <a:t>From: </a:t>
              </a:r>
              <a:r>
                <a:rPr lang="en-US" sz="1600" dirty="0">
                  <a:solidFill>
                    <a:srgbClr val="000000"/>
                  </a:solidFill>
                  <a:ea typeface="+mn-ea"/>
                  <a:cs typeface="+mn-cs"/>
                </a:rPr>
                <a:t>2006-05-23 00:00:00</a:t>
              </a:r>
            </a:p>
            <a:p>
              <a:pPr algn="ctr" eaLnBrk="0" hangingPunct="0">
                <a:defRPr/>
              </a:pPr>
              <a:r>
                <a:rPr lang="en-US" sz="1600" dirty="0">
                  <a:solidFill>
                    <a:srgbClr val="008000"/>
                  </a:solidFill>
                  <a:ea typeface="+mn-ea"/>
                  <a:cs typeface="+mn-cs"/>
                </a:rPr>
                <a:t>To:</a:t>
              </a:r>
              <a:r>
                <a:rPr lang="en-US" sz="1600" dirty="0">
                  <a:solidFill>
                    <a:srgbClr val="000000"/>
                  </a:solidFill>
                  <a:ea typeface="+mn-ea"/>
                  <a:cs typeface="+mn-cs"/>
                </a:rPr>
                <a:t> 2006-05-23 23:59:59</a:t>
              </a:r>
            </a:p>
          </p:txBody>
        </p:sp>
        <p:sp>
          <p:nvSpPr>
            <p:cNvPr id="23" name="Oval 22"/>
            <p:cNvSpPr/>
            <p:nvPr/>
          </p:nvSpPr>
          <p:spPr bwMode="auto">
            <a:xfrm>
              <a:off x="76200" y="5334000"/>
              <a:ext cx="3505200" cy="990600"/>
            </a:xfrm>
            <a:prstGeom prst="ellipse">
              <a:avLst/>
            </a:prstGeom>
            <a:solidFill>
              <a:schemeClr val="accent5"/>
            </a:solidFill>
            <a:ln w="19050" cap="flat" cmpd="sng" algn="ctr">
              <a:solidFill>
                <a:srgbClr val="008000"/>
              </a:solidFill>
              <a:prstDash val="solid"/>
              <a:round/>
              <a:headEnd type="none" w="med" len="med"/>
              <a:tailEnd type="none" w="med" len="med"/>
            </a:ln>
            <a:effectLst/>
          </p:spPr>
          <p:txBody>
            <a:bodyPr lIns="0" tIns="0" rIns="0" bIns="0" anchor="ctr"/>
            <a:lstStyle/>
            <a:p>
              <a:pPr algn="ctr" eaLnBrk="0" hangingPunct="0">
                <a:defRPr/>
              </a:pPr>
              <a:r>
                <a:rPr lang="en-US" sz="1600" b="1" dirty="0">
                  <a:solidFill>
                    <a:srgbClr val="008000"/>
                  </a:solidFill>
                  <a:ea typeface="ＭＳ Ｐゴシック" pitchFamily="-64" charset="-128"/>
                  <a:cs typeface="+mn-cs"/>
                </a:rPr>
                <a:t>3/20/2003</a:t>
              </a:r>
            </a:p>
            <a:p>
              <a:pPr algn="ctr" eaLnBrk="0" hangingPunct="0">
                <a:defRPr/>
              </a:pPr>
              <a:r>
                <a:rPr lang="en-US" sz="1600" dirty="0">
                  <a:solidFill>
                    <a:srgbClr val="008000"/>
                  </a:solidFill>
                  <a:ea typeface="ＭＳ Ｐゴシック" pitchFamily="-64" charset="-128"/>
                  <a:cs typeface="+mn-cs"/>
                </a:rPr>
                <a:t>From: </a:t>
              </a:r>
              <a:r>
                <a:rPr lang="en-US" sz="1600" dirty="0">
                  <a:solidFill>
                    <a:srgbClr val="000000"/>
                  </a:solidFill>
                  <a:ea typeface="+mn-ea"/>
                  <a:cs typeface="+mn-cs"/>
                </a:rPr>
                <a:t>2003-03-20 00:00:00</a:t>
              </a:r>
            </a:p>
            <a:p>
              <a:pPr algn="ctr" eaLnBrk="0" hangingPunct="0">
                <a:defRPr/>
              </a:pPr>
              <a:r>
                <a:rPr lang="en-US" sz="1600" dirty="0">
                  <a:solidFill>
                    <a:srgbClr val="008000"/>
                  </a:solidFill>
                  <a:ea typeface="+mn-ea"/>
                  <a:cs typeface="+mn-cs"/>
                </a:rPr>
                <a:t>To:</a:t>
              </a:r>
              <a:r>
                <a:rPr lang="en-US" sz="1600" dirty="0">
                  <a:solidFill>
                    <a:srgbClr val="000000"/>
                  </a:solidFill>
                  <a:ea typeface="+mn-ea"/>
                  <a:cs typeface="+mn-cs"/>
                </a:rPr>
                <a:t> 2003-03-20 23:59:59</a:t>
              </a:r>
            </a:p>
          </p:txBody>
        </p:sp>
        <p:sp>
          <p:nvSpPr>
            <p:cNvPr id="24" name="Oval 23"/>
            <p:cNvSpPr/>
            <p:nvPr/>
          </p:nvSpPr>
          <p:spPr bwMode="auto">
            <a:xfrm>
              <a:off x="2895600" y="4597400"/>
              <a:ext cx="3505200" cy="990600"/>
            </a:xfrm>
            <a:prstGeom prst="ellipse">
              <a:avLst/>
            </a:prstGeom>
            <a:solidFill>
              <a:schemeClr val="accent5"/>
            </a:solidFill>
            <a:ln w="19050" cap="flat" cmpd="sng" algn="ctr">
              <a:solidFill>
                <a:srgbClr val="008000"/>
              </a:solidFill>
              <a:prstDash val="solid"/>
              <a:round/>
              <a:headEnd type="none" w="med" len="med"/>
              <a:tailEnd type="none" w="med" len="med"/>
            </a:ln>
            <a:effectLst/>
          </p:spPr>
          <p:txBody>
            <a:bodyPr lIns="0" tIns="0" rIns="0" bIns="0" anchor="ctr"/>
            <a:lstStyle/>
            <a:p>
              <a:pPr algn="ctr" eaLnBrk="0" hangingPunct="0">
                <a:defRPr/>
              </a:pPr>
              <a:r>
                <a:rPr lang="en-US" sz="1600" b="1">
                  <a:solidFill>
                    <a:srgbClr val="008000"/>
                  </a:solidFill>
                  <a:latin typeface="Arial" pitchFamily="34" charset="0"/>
                  <a:cs typeface="+mn-cs"/>
                </a:rPr>
                <a:t>since […] 3/20/2003</a:t>
              </a:r>
            </a:p>
            <a:p>
              <a:pPr algn="ctr" eaLnBrk="0" hangingPunct="0">
                <a:defRPr/>
              </a:pPr>
              <a:r>
                <a:rPr lang="en-US" sz="1600">
                  <a:solidFill>
                    <a:srgbClr val="008000"/>
                  </a:solidFill>
                  <a:latin typeface="Arial" pitchFamily="34" charset="0"/>
                  <a:cs typeface="+mn-cs"/>
                </a:rPr>
                <a:t>From: </a:t>
              </a:r>
              <a:r>
                <a:rPr lang="en-US" sz="1600">
                  <a:solidFill>
                    <a:srgbClr val="000000"/>
                  </a:solidFill>
                  <a:latin typeface="Arial" pitchFamily="34" charset="0"/>
                  <a:cs typeface="+mn-cs"/>
                </a:rPr>
                <a:t>2003-03-20 00:00:00</a:t>
              </a:r>
            </a:p>
            <a:p>
              <a:pPr algn="ctr" eaLnBrk="0" hangingPunct="0">
                <a:defRPr/>
              </a:pPr>
              <a:r>
                <a:rPr lang="en-US" sz="1600">
                  <a:solidFill>
                    <a:srgbClr val="008000"/>
                  </a:solidFill>
                  <a:latin typeface="Arial" pitchFamily="34" charset="0"/>
                  <a:cs typeface="+mn-cs"/>
                </a:rPr>
                <a:t>To:</a:t>
              </a:r>
              <a:r>
                <a:rPr lang="en-US" sz="1600">
                  <a:solidFill>
                    <a:srgbClr val="000000"/>
                  </a:solidFill>
                  <a:latin typeface="Arial" pitchFamily="34" charset="0"/>
                  <a:cs typeface="+mn-cs"/>
                </a:rPr>
                <a:t> 2006-05-24 23:59:59</a:t>
              </a:r>
            </a:p>
          </p:txBody>
        </p:sp>
        <p:sp>
          <p:nvSpPr>
            <p:cNvPr id="25" name="Oval 24"/>
            <p:cNvSpPr/>
            <p:nvPr/>
          </p:nvSpPr>
          <p:spPr bwMode="auto">
            <a:xfrm>
              <a:off x="5562600" y="5410200"/>
              <a:ext cx="3505200" cy="990600"/>
            </a:xfrm>
            <a:prstGeom prst="ellipse">
              <a:avLst/>
            </a:prstGeom>
            <a:solidFill>
              <a:schemeClr val="accent5"/>
            </a:solidFill>
            <a:ln w="19050" cap="flat" cmpd="sng" algn="ctr">
              <a:solidFill>
                <a:srgbClr val="008000"/>
              </a:solidFill>
              <a:prstDash val="solid"/>
              <a:round/>
              <a:headEnd type="none" w="med" len="med"/>
              <a:tailEnd type="none" w="med" len="med"/>
            </a:ln>
            <a:effectLst/>
          </p:spPr>
          <p:txBody>
            <a:bodyPr lIns="0" tIns="0" rIns="0" bIns="0" anchor="ctr"/>
            <a:lstStyle/>
            <a:p>
              <a:pPr algn="ctr" eaLnBrk="0" hangingPunct="0">
                <a:defRPr/>
              </a:pPr>
              <a:r>
                <a:rPr lang="en-US" sz="1600" b="1" dirty="0">
                  <a:solidFill>
                    <a:srgbClr val="008000"/>
                  </a:solidFill>
                  <a:ea typeface="ＭＳ Ｐゴシック" pitchFamily="-64" charset="-128"/>
                  <a:cs typeface="+mn-cs"/>
                </a:rPr>
                <a:t>next week</a:t>
              </a:r>
            </a:p>
            <a:p>
              <a:pPr algn="ctr" eaLnBrk="0" hangingPunct="0">
                <a:defRPr/>
              </a:pPr>
              <a:r>
                <a:rPr lang="en-US" sz="1600" dirty="0">
                  <a:solidFill>
                    <a:srgbClr val="008000"/>
                  </a:solidFill>
                  <a:ea typeface="ＭＳ Ｐゴシック" pitchFamily="-64" charset="-128"/>
                  <a:cs typeface="+mn-cs"/>
                </a:rPr>
                <a:t>From: </a:t>
              </a:r>
              <a:r>
                <a:rPr lang="en-US" sz="1600" dirty="0">
                  <a:solidFill>
                    <a:srgbClr val="000000"/>
                  </a:solidFill>
                  <a:ea typeface="+mn-ea"/>
                  <a:cs typeface="+mn-cs"/>
                </a:rPr>
                <a:t>2006-05-29 00:00:00</a:t>
              </a:r>
            </a:p>
            <a:p>
              <a:pPr algn="ctr" eaLnBrk="0" hangingPunct="0">
                <a:defRPr/>
              </a:pPr>
              <a:r>
                <a:rPr lang="en-US" sz="1600" dirty="0">
                  <a:solidFill>
                    <a:srgbClr val="008000"/>
                  </a:solidFill>
                  <a:ea typeface="+mn-ea"/>
                  <a:cs typeface="+mn-cs"/>
                </a:rPr>
                <a:t>To:</a:t>
              </a:r>
              <a:r>
                <a:rPr lang="en-US" sz="1600" dirty="0">
                  <a:solidFill>
                    <a:srgbClr val="000000"/>
                  </a:solidFill>
                  <a:ea typeface="+mn-ea"/>
                  <a:cs typeface="+mn-cs"/>
                </a:rPr>
                <a:t> 2006-06-04 23:59:59</a:t>
              </a:r>
            </a:p>
          </p:txBody>
        </p:sp>
        <p:cxnSp>
          <p:nvCxnSpPr>
            <p:cNvPr id="367628" name="Straight Arrow Connector 26"/>
            <p:cNvCxnSpPr>
              <a:cxnSpLocks noChangeShapeType="1"/>
              <a:stCxn id="367637" idx="4"/>
              <a:endCxn id="21" idx="6"/>
            </p:cNvCxnSpPr>
            <p:nvPr/>
          </p:nvCxnSpPr>
          <p:spPr bwMode="auto">
            <a:xfrm rot="5400000">
              <a:off x="4064000" y="711200"/>
              <a:ext cx="3111500" cy="4076700"/>
            </a:xfrm>
            <a:prstGeom prst="straightConnector1">
              <a:avLst/>
            </a:prstGeom>
            <a:noFill/>
            <a:ln w="25400">
              <a:solidFill>
                <a:srgbClr val="0000FF"/>
              </a:solidFill>
              <a:round/>
              <a:headEnd/>
              <a:tailEnd type="arrow" w="med" len="med"/>
            </a:ln>
          </p:spPr>
        </p:cxnSp>
        <p:cxnSp>
          <p:nvCxnSpPr>
            <p:cNvPr id="367629" name="Straight Arrow Connector 28"/>
            <p:cNvCxnSpPr>
              <a:cxnSpLocks noChangeShapeType="1"/>
              <a:stCxn id="367633" idx="5"/>
              <a:endCxn id="22" idx="1"/>
            </p:cNvCxnSpPr>
            <p:nvPr/>
          </p:nvCxnSpPr>
          <p:spPr bwMode="auto">
            <a:xfrm rot="16200000" flipH="1">
              <a:off x="2796872" y="676017"/>
              <a:ext cx="1839166" cy="4718940"/>
            </a:xfrm>
            <a:prstGeom prst="straightConnector1">
              <a:avLst/>
            </a:prstGeom>
            <a:noFill/>
            <a:ln w="25400">
              <a:solidFill>
                <a:srgbClr val="0000FF"/>
              </a:solidFill>
              <a:round/>
              <a:headEnd/>
              <a:tailEnd type="arrow" w="med" len="med"/>
            </a:ln>
          </p:spPr>
        </p:cxnSp>
        <p:cxnSp>
          <p:nvCxnSpPr>
            <p:cNvPr id="367630" name="Straight Arrow Connector 29"/>
            <p:cNvCxnSpPr>
              <a:cxnSpLocks noChangeShapeType="1"/>
              <a:stCxn id="367634" idx="4"/>
              <a:endCxn id="23" idx="0"/>
            </p:cNvCxnSpPr>
            <p:nvPr/>
          </p:nvCxnSpPr>
          <p:spPr bwMode="auto">
            <a:xfrm rot="5400000">
              <a:off x="1085850" y="3816350"/>
              <a:ext cx="2260600" cy="774700"/>
            </a:xfrm>
            <a:prstGeom prst="straightConnector1">
              <a:avLst/>
            </a:prstGeom>
            <a:noFill/>
            <a:ln w="25400">
              <a:solidFill>
                <a:srgbClr val="0000FF"/>
              </a:solidFill>
              <a:round/>
              <a:headEnd/>
              <a:tailEnd type="arrow" w="med" len="med"/>
            </a:ln>
          </p:spPr>
        </p:cxnSp>
        <p:cxnSp>
          <p:nvCxnSpPr>
            <p:cNvPr id="367631" name="Straight Arrow Connector 34"/>
            <p:cNvCxnSpPr>
              <a:cxnSpLocks noChangeShapeType="1"/>
              <a:stCxn id="367635" idx="4"/>
              <a:endCxn id="24" idx="0"/>
            </p:cNvCxnSpPr>
            <p:nvPr/>
          </p:nvCxnSpPr>
          <p:spPr bwMode="auto">
            <a:xfrm rot="5400000">
              <a:off x="3835400" y="3429000"/>
              <a:ext cx="1981200" cy="355600"/>
            </a:xfrm>
            <a:prstGeom prst="straightConnector1">
              <a:avLst/>
            </a:prstGeom>
            <a:noFill/>
            <a:ln w="25400">
              <a:solidFill>
                <a:srgbClr val="0000FF"/>
              </a:solidFill>
              <a:round/>
              <a:headEnd/>
              <a:tailEnd type="arrow" w="med" len="med"/>
            </a:ln>
          </p:spPr>
        </p:cxnSp>
        <p:cxnSp>
          <p:nvCxnSpPr>
            <p:cNvPr id="367632" name="Straight Arrow Connector 37"/>
            <p:cNvCxnSpPr>
              <a:cxnSpLocks noChangeShapeType="1"/>
              <a:stCxn id="367636" idx="6"/>
              <a:endCxn id="25" idx="0"/>
            </p:cNvCxnSpPr>
            <p:nvPr/>
          </p:nvCxnSpPr>
          <p:spPr bwMode="auto">
            <a:xfrm>
              <a:off x="2616200" y="3365500"/>
              <a:ext cx="4699000" cy="2044700"/>
            </a:xfrm>
            <a:prstGeom prst="straightConnector1">
              <a:avLst/>
            </a:prstGeom>
            <a:noFill/>
            <a:ln w="25400">
              <a:solidFill>
                <a:srgbClr val="0000FF"/>
              </a:solidFill>
              <a:round/>
              <a:headEnd/>
              <a:tailEnd type="arrow" w="med" len="med"/>
            </a:ln>
          </p:spPr>
        </p:cxnSp>
      </p:grpSp>
      <p:sp>
        <p:nvSpPr>
          <p:cNvPr id="2" name="Slide Number Placeholder 1"/>
          <p:cNvSpPr>
            <a:spLocks noGrp="1"/>
          </p:cNvSpPr>
          <p:nvPr>
            <p:ph type="sldNum" sz="quarter" idx="10"/>
          </p:nvPr>
        </p:nvSpPr>
        <p:spPr/>
        <p:txBody>
          <a:bodyPr/>
          <a:lstStyle/>
          <a:p>
            <a:pPr>
              <a:defRPr/>
            </a:pPr>
            <a:r>
              <a:rPr lang="en-US" altLang="zh-TW" smtClean="0"/>
              <a:t>2:</a:t>
            </a:r>
            <a:fld id="{38C3A6C8-7635-49E2-992A-59049AC71ED8}" type="slidenum">
              <a:rPr lang="en-US" altLang="zh-TW" smtClean="0"/>
              <a:pPr>
                <a:defRPr/>
              </a:pPr>
              <a:t>52</a:t>
            </a:fld>
            <a:endParaRPr lang="en-US" altLang="zh-TW"/>
          </a:p>
        </p:txBody>
      </p:sp>
    </p:spTree>
    <p:extLst>
      <p:ext uri="{BB962C8B-B14F-4D97-AF65-F5344CB8AC3E}">
        <p14:creationId xmlns:p14="http://schemas.microsoft.com/office/powerpoint/2010/main" val="3076447958"/>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6" name="Title 1"/>
          <p:cNvSpPr>
            <a:spLocks noGrp="1"/>
          </p:cNvSpPr>
          <p:nvPr>
            <p:ph type="title" idx="4294967295"/>
          </p:nvPr>
        </p:nvSpPr>
        <p:spPr/>
        <p:txBody>
          <a:bodyPr/>
          <a:lstStyle/>
          <a:p>
            <a:r>
              <a:rPr lang="en-US" sz="3200" smtClean="0">
                <a:ea typeface="ＭＳ Ｐゴシック" pitchFamily="34" charset="-128"/>
              </a:rPr>
              <a:t>Interval Based Event Timeline Construction</a:t>
            </a:r>
            <a:endParaRPr lang="en-US" sz="4200" smtClean="0">
              <a:ea typeface="ＭＳ Ｐゴシック" pitchFamily="34" charset="-128"/>
            </a:endParaRPr>
          </a:p>
        </p:txBody>
      </p:sp>
      <p:grpSp>
        <p:nvGrpSpPr>
          <p:cNvPr id="82" name="Group 81"/>
          <p:cNvGrpSpPr>
            <a:grpSpLocks/>
          </p:cNvGrpSpPr>
          <p:nvPr/>
        </p:nvGrpSpPr>
        <p:grpSpPr bwMode="auto">
          <a:xfrm>
            <a:off x="457200" y="812800"/>
            <a:ext cx="8229600" cy="2878138"/>
            <a:chOff x="457200" y="812800"/>
            <a:chExt cx="8229600" cy="2878554"/>
          </a:xfrm>
        </p:grpSpPr>
        <p:sp>
          <p:nvSpPr>
            <p:cNvPr id="369712" name="Rectangle 6"/>
            <p:cNvSpPr>
              <a:spLocks noChangeArrowheads="1"/>
            </p:cNvSpPr>
            <p:nvPr/>
          </p:nvSpPr>
          <p:spPr bwMode="auto">
            <a:xfrm>
              <a:off x="457200" y="1176754"/>
              <a:ext cx="8229600" cy="2514600"/>
            </a:xfrm>
            <a:prstGeom prst="rect">
              <a:avLst/>
            </a:prstGeom>
            <a:solidFill>
              <a:schemeClr val="accent1"/>
            </a:solidFill>
            <a:ln w="19050">
              <a:solidFill>
                <a:srgbClr val="008000"/>
              </a:solidFill>
              <a:round/>
              <a:headEnd/>
              <a:tailEnd/>
            </a:ln>
          </p:spPr>
          <p:txBody>
            <a:bodyPr/>
            <a:lstStyle/>
            <a:p>
              <a:pPr algn="just" eaLnBrk="0" hangingPunct="0">
                <a:lnSpc>
                  <a:spcPct val="150000"/>
                </a:lnSpc>
              </a:pPr>
              <a:r>
                <a:rPr lang="en-US" sz="2000"/>
                <a:t>[…] The </a:t>
              </a:r>
              <a:r>
                <a:rPr lang="en-US" sz="2000">
                  <a:solidFill>
                    <a:srgbClr val="0000FF"/>
                  </a:solidFill>
                </a:rPr>
                <a:t>Iraqi insurgents</a:t>
              </a:r>
              <a:r>
                <a:rPr lang="en-US" sz="2000"/>
                <a:t> </a:t>
              </a:r>
              <a:r>
                <a:rPr lang="en-US" sz="2000" i="1">
                  <a:solidFill>
                    <a:srgbClr val="FF0000"/>
                  </a:solidFill>
                </a:rPr>
                <a:t>attacked</a:t>
              </a:r>
              <a:r>
                <a:rPr lang="en-US" sz="2000"/>
                <a:t> a </a:t>
              </a:r>
              <a:r>
                <a:rPr lang="en-US" sz="2000">
                  <a:solidFill>
                    <a:srgbClr val="0000FF"/>
                  </a:solidFill>
                </a:rPr>
                <a:t>police station</a:t>
              </a:r>
              <a:r>
                <a:rPr lang="en-US" sz="2000"/>
                <a:t> in </a:t>
              </a:r>
              <a:r>
                <a:rPr lang="en-US" sz="2000">
                  <a:solidFill>
                    <a:srgbClr val="0000FF"/>
                  </a:solidFill>
                </a:rPr>
                <a:t>Tal Afar</a:t>
              </a:r>
              <a:r>
                <a:rPr lang="en-US" sz="2000"/>
                <a:t> on </a:t>
              </a:r>
              <a:r>
                <a:rPr lang="en-US" sz="2000" u="sng">
                  <a:solidFill>
                    <a:srgbClr val="008000"/>
                  </a:solidFill>
                </a:rPr>
                <a:t>Tuesday</a:t>
              </a:r>
              <a:r>
                <a:rPr lang="en-US" sz="2000"/>
                <a:t> </a:t>
              </a:r>
              <a:r>
                <a:rPr lang="en-US" sz="2000" i="1">
                  <a:solidFill>
                    <a:srgbClr val="FF0000"/>
                  </a:solidFill>
                </a:rPr>
                <a:t>killing</a:t>
              </a:r>
              <a:r>
                <a:rPr lang="en-US" sz="2000"/>
                <a:t> </a:t>
              </a:r>
              <a:r>
                <a:rPr lang="en-US" sz="2000">
                  <a:solidFill>
                    <a:srgbClr val="0000FF"/>
                  </a:solidFill>
                </a:rPr>
                <a:t>6 policemen</a:t>
              </a:r>
              <a:r>
                <a:rPr lang="en-US" sz="2000"/>
                <a:t> and </a:t>
              </a:r>
              <a:r>
                <a:rPr lang="en-US" sz="2000" i="1">
                  <a:solidFill>
                    <a:srgbClr val="FF0000"/>
                  </a:solidFill>
                </a:rPr>
                <a:t>injuring</a:t>
              </a:r>
              <a:r>
                <a:rPr lang="en-US" sz="2000"/>
                <a:t> </a:t>
              </a:r>
              <a:r>
                <a:rPr lang="en-US" sz="2000">
                  <a:solidFill>
                    <a:srgbClr val="0000FF"/>
                  </a:solidFill>
                </a:rPr>
                <a:t>8 other people</a:t>
              </a:r>
              <a:r>
                <a:rPr lang="en-US" sz="2000"/>
                <a:t>. This action brings the </a:t>
              </a:r>
              <a:r>
                <a:rPr lang="en-US" sz="2000" i="1">
                  <a:solidFill>
                    <a:srgbClr val="FF0000"/>
                  </a:solidFill>
                </a:rPr>
                <a:t>casualties</a:t>
              </a:r>
              <a:r>
                <a:rPr lang="en-US" sz="2000"/>
                <a:t> to over </a:t>
              </a:r>
              <a:r>
                <a:rPr lang="en-US" sz="2000">
                  <a:solidFill>
                    <a:srgbClr val="0000FF"/>
                  </a:solidFill>
                </a:rPr>
                <a:t>3000</a:t>
              </a:r>
              <a:r>
                <a:rPr lang="en-US" sz="2000"/>
                <a:t> </a:t>
              </a:r>
              <a:r>
                <a:rPr lang="en-US" sz="2000" u="sng">
                  <a:solidFill>
                    <a:srgbClr val="008000"/>
                  </a:solidFill>
                </a:rPr>
                <a:t>since</a:t>
              </a:r>
              <a:r>
                <a:rPr lang="en-US" sz="2000"/>
                <a:t> the </a:t>
              </a:r>
              <a:r>
                <a:rPr lang="en-US" sz="2000" i="1">
                  <a:solidFill>
                    <a:srgbClr val="FF0000"/>
                  </a:solidFill>
                </a:rPr>
                <a:t>invasion</a:t>
              </a:r>
              <a:r>
                <a:rPr lang="en-US" sz="2000"/>
                <a:t> of the coalition armies on </a:t>
              </a:r>
              <a:r>
                <a:rPr lang="en-US" sz="2000" u="sng">
                  <a:solidFill>
                    <a:srgbClr val="008000"/>
                  </a:solidFill>
                </a:rPr>
                <a:t>3/20/2003</a:t>
              </a:r>
              <a:r>
                <a:rPr lang="en-US" sz="2000"/>
                <a:t>. </a:t>
              </a:r>
              <a:r>
                <a:rPr lang="en-US" sz="2000">
                  <a:solidFill>
                    <a:srgbClr val="0000FF"/>
                  </a:solidFill>
                </a:rPr>
                <a:t>Police</a:t>
              </a:r>
              <a:r>
                <a:rPr lang="en-US" sz="2000"/>
                <a:t> wants to </a:t>
              </a:r>
              <a:r>
                <a:rPr lang="en-US" sz="2000" i="1">
                  <a:solidFill>
                    <a:srgbClr val="FF0000"/>
                  </a:solidFill>
                </a:rPr>
                <a:t>arrest</a:t>
              </a:r>
              <a:r>
                <a:rPr lang="en-US" sz="2000"/>
                <a:t> the </a:t>
              </a:r>
              <a:r>
                <a:rPr lang="en-US" sz="2000">
                  <a:solidFill>
                    <a:srgbClr val="0000FF"/>
                  </a:solidFill>
                </a:rPr>
                <a:t>insurgents</a:t>
              </a:r>
              <a:r>
                <a:rPr lang="en-US" sz="2000"/>
                <a:t> in a campaign </a:t>
              </a:r>
              <a:r>
                <a:rPr lang="en-US" sz="2000" u="sng">
                  <a:solidFill>
                    <a:srgbClr val="008000"/>
                  </a:solidFill>
                </a:rPr>
                <a:t>next week</a:t>
              </a:r>
              <a:r>
                <a:rPr lang="en-US" sz="2000"/>
                <a:t>. […]</a:t>
              </a:r>
            </a:p>
          </p:txBody>
        </p:sp>
        <p:sp>
          <p:nvSpPr>
            <p:cNvPr id="369713" name="Rounded Rectangle 52"/>
            <p:cNvSpPr>
              <a:spLocks noChangeArrowheads="1"/>
            </p:cNvSpPr>
            <p:nvPr/>
          </p:nvSpPr>
          <p:spPr bwMode="auto">
            <a:xfrm>
              <a:off x="3657600" y="1358900"/>
              <a:ext cx="1066800" cy="381000"/>
            </a:xfrm>
            <a:prstGeom prst="roundRect">
              <a:avLst>
                <a:gd name="adj" fmla="val 16667"/>
              </a:avLst>
            </a:prstGeom>
            <a:solidFill>
              <a:srgbClr val="FFFFFF">
                <a:alpha val="78038"/>
              </a:srgbClr>
            </a:solidFill>
            <a:ln w="9525">
              <a:solidFill>
                <a:srgbClr val="FF0000"/>
              </a:solidFill>
              <a:round/>
              <a:headEnd/>
              <a:tailEnd/>
            </a:ln>
          </p:spPr>
          <p:txBody>
            <a:bodyPr anchor="ctr"/>
            <a:lstStyle/>
            <a:p>
              <a:pPr algn="ctr" eaLnBrk="0" hangingPunct="0"/>
              <a:r>
                <a:rPr lang="en-US" b="1">
                  <a:latin typeface="Book Antiqua" pitchFamily="18" charset="0"/>
                </a:rPr>
                <a:t>e</a:t>
              </a:r>
              <a:r>
                <a:rPr lang="en-US" b="1" baseline="-25000">
                  <a:latin typeface="Book Antiqua" pitchFamily="18" charset="0"/>
                </a:rPr>
                <a:t>1</a:t>
              </a:r>
            </a:p>
          </p:txBody>
        </p:sp>
        <p:sp>
          <p:nvSpPr>
            <p:cNvPr id="369714" name="Rounded Rectangle 53"/>
            <p:cNvSpPr>
              <a:spLocks noChangeArrowheads="1"/>
            </p:cNvSpPr>
            <p:nvPr/>
          </p:nvSpPr>
          <p:spPr bwMode="auto">
            <a:xfrm>
              <a:off x="1676400" y="1790700"/>
              <a:ext cx="736600" cy="381000"/>
            </a:xfrm>
            <a:prstGeom prst="roundRect">
              <a:avLst>
                <a:gd name="adj" fmla="val 16667"/>
              </a:avLst>
            </a:prstGeom>
            <a:solidFill>
              <a:srgbClr val="FFFFFF">
                <a:alpha val="78038"/>
              </a:srgbClr>
            </a:solidFill>
            <a:ln w="9525">
              <a:solidFill>
                <a:srgbClr val="FF0000"/>
              </a:solidFill>
              <a:round/>
              <a:headEnd/>
              <a:tailEnd/>
            </a:ln>
          </p:spPr>
          <p:txBody>
            <a:bodyPr anchor="ctr"/>
            <a:lstStyle/>
            <a:p>
              <a:pPr algn="ctr" eaLnBrk="0" hangingPunct="0"/>
              <a:r>
                <a:rPr lang="en-US" b="1">
                  <a:latin typeface="Book Antiqua" pitchFamily="18" charset="0"/>
                </a:rPr>
                <a:t>e</a:t>
              </a:r>
              <a:r>
                <a:rPr lang="en-US" b="1" baseline="-25000">
                  <a:latin typeface="Book Antiqua" pitchFamily="18" charset="0"/>
                </a:rPr>
                <a:t>2</a:t>
              </a:r>
            </a:p>
          </p:txBody>
        </p:sp>
        <p:sp>
          <p:nvSpPr>
            <p:cNvPr id="369715" name="Rounded Rectangle 54"/>
            <p:cNvSpPr>
              <a:spLocks noChangeArrowheads="1"/>
            </p:cNvSpPr>
            <p:nvPr/>
          </p:nvSpPr>
          <p:spPr bwMode="auto">
            <a:xfrm>
              <a:off x="4470400" y="1790700"/>
              <a:ext cx="901700" cy="381000"/>
            </a:xfrm>
            <a:prstGeom prst="roundRect">
              <a:avLst>
                <a:gd name="adj" fmla="val 16667"/>
              </a:avLst>
            </a:prstGeom>
            <a:solidFill>
              <a:srgbClr val="FFFFFF">
                <a:alpha val="78038"/>
              </a:srgbClr>
            </a:solidFill>
            <a:ln w="9525">
              <a:solidFill>
                <a:srgbClr val="FF0000"/>
              </a:solidFill>
              <a:round/>
              <a:headEnd/>
              <a:tailEnd/>
            </a:ln>
          </p:spPr>
          <p:txBody>
            <a:bodyPr anchor="ctr"/>
            <a:lstStyle/>
            <a:p>
              <a:pPr algn="ctr" eaLnBrk="0" hangingPunct="0"/>
              <a:r>
                <a:rPr lang="en-US" b="1">
                  <a:latin typeface="Book Antiqua" pitchFamily="18" charset="0"/>
                </a:rPr>
                <a:t>e</a:t>
              </a:r>
              <a:r>
                <a:rPr lang="en-US" b="1" baseline="-25000">
                  <a:latin typeface="Book Antiqua" pitchFamily="18" charset="0"/>
                </a:rPr>
                <a:t>3</a:t>
              </a:r>
            </a:p>
          </p:txBody>
        </p:sp>
        <p:sp>
          <p:nvSpPr>
            <p:cNvPr id="369716" name="Rounded Rectangle 55"/>
            <p:cNvSpPr>
              <a:spLocks noChangeArrowheads="1"/>
            </p:cNvSpPr>
            <p:nvPr/>
          </p:nvSpPr>
          <p:spPr bwMode="auto">
            <a:xfrm>
              <a:off x="1854200" y="2247900"/>
              <a:ext cx="1219200" cy="381000"/>
            </a:xfrm>
            <a:prstGeom prst="roundRect">
              <a:avLst>
                <a:gd name="adj" fmla="val 16667"/>
              </a:avLst>
            </a:prstGeom>
            <a:solidFill>
              <a:srgbClr val="FFFFFF">
                <a:alpha val="78038"/>
              </a:srgbClr>
            </a:solidFill>
            <a:ln w="9525">
              <a:solidFill>
                <a:srgbClr val="FF0000"/>
              </a:solidFill>
              <a:round/>
              <a:headEnd/>
              <a:tailEnd/>
            </a:ln>
          </p:spPr>
          <p:txBody>
            <a:bodyPr anchor="ctr"/>
            <a:lstStyle/>
            <a:p>
              <a:pPr algn="ctr" eaLnBrk="0" hangingPunct="0"/>
              <a:r>
                <a:rPr lang="en-US" b="1">
                  <a:latin typeface="Book Antiqua" pitchFamily="18" charset="0"/>
                </a:rPr>
                <a:t>e</a:t>
              </a:r>
              <a:r>
                <a:rPr lang="en-US" b="1" baseline="-25000">
                  <a:latin typeface="Book Antiqua" pitchFamily="18" charset="0"/>
                </a:rPr>
                <a:t>4</a:t>
              </a:r>
            </a:p>
          </p:txBody>
        </p:sp>
        <p:sp>
          <p:nvSpPr>
            <p:cNvPr id="369717" name="Rounded Rectangle 56"/>
            <p:cNvSpPr>
              <a:spLocks noChangeArrowheads="1"/>
            </p:cNvSpPr>
            <p:nvPr/>
          </p:nvSpPr>
          <p:spPr bwMode="auto">
            <a:xfrm>
              <a:off x="5816600" y="2247900"/>
              <a:ext cx="1003300" cy="381000"/>
            </a:xfrm>
            <a:prstGeom prst="roundRect">
              <a:avLst>
                <a:gd name="adj" fmla="val 16667"/>
              </a:avLst>
            </a:prstGeom>
            <a:solidFill>
              <a:srgbClr val="FFFFFF">
                <a:alpha val="78038"/>
              </a:srgbClr>
            </a:solidFill>
            <a:ln w="9525">
              <a:solidFill>
                <a:srgbClr val="FF0000"/>
              </a:solidFill>
              <a:round/>
              <a:headEnd/>
              <a:tailEnd/>
            </a:ln>
          </p:spPr>
          <p:txBody>
            <a:bodyPr anchor="ctr"/>
            <a:lstStyle/>
            <a:p>
              <a:pPr algn="ctr" eaLnBrk="0" hangingPunct="0"/>
              <a:r>
                <a:rPr lang="en-US" b="1">
                  <a:latin typeface="Book Antiqua" pitchFamily="18" charset="0"/>
                </a:rPr>
                <a:t>e</a:t>
              </a:r>
              <a:r>
                <a:rPr lang="en-US" b="1" baseline="-25000">
                  <a:latin typeface="Book Antiqua" pitchFamily="18" charset="0"/>
                </a:rPr>
                <a:t>5</a:t>
              </a:r>
            </a:p>
          </p:txBody>
        </p:sp>
        <p:sp>
          <p:nvSpPr>
            <p:cNvPr id="369718" name="Rounded Rectangle 57"/>
            <p:cNvSpPr>
              <a:spLocks noChangeArrowheads="1"/>
            </p:cNvSpPr>
            <p:nvPr/>
          </p:nvSpPr>
          <p:spPr bwMode="auto">
            <a:xfrm>
              <a:off x="5410200" y="2730500"/>
              <a:ext cx="762000" cy="381000"/>
            </a:xfrm>
            <a:prstGeom prst="roundRect">
              <a:avLst>
                <a:gd name="adj" fmla="val 16667"/>
              </a:avLst>
            </a:prstGeom>
            <a:solidFill>
              <a:srgbClr val="FFFFFF">
                <a:alpha val="78038"/>
              </a:srgbClr>
            </a:solidFill>
            <a:ln w="9525">
              <a:solidFill>
                <a:srgbClr val="FF0000"/>
              </a:solidFill>
              <a:round/>
              <a:headEnd/>
              <a:tailEnd/>
            </a:ln>
          </p:spPr>
          <p:txBody>
            <a:bodyPr anchor="ctr"/>
            <a:lstStyle/>
            <a:p>
              <a:pPr algn="ctr" eaLnBrk="0" hangingPunct="0"/>
              <a:r>
                <a:rPr lang="en-US" b="1">
                  <a:latin typeface="Book Antiqua" pitchFamily="18" charset="0"/>
                </a:rPr>
                <a:t>e</a:t>
              </a:r>
              <a:r>
                <a:rPr lang="en-US" b="1" baseline="-25000">
                  <a:latin typeface="Book Antiqua" pitchFamily="18" charset="0"/>
                </a:rPr>
                <a:t>6</a:t>
              </a:r>
            </a:p>
          </p:txBody>
        </p:sp>
        <p:sp>
          <p:nvSpPr>
            <p:cNvPr id="369719" name="Oval 60"/>
            <p:cNvSpPr>
              <a:spLocks noChangeArrowheads="1"/>
            </p:cNvSpPr>
            <p:nvPr/>
          </p:nvSpPr>
          <p:spPr bwMode="auto">
            <a:xfrm>
              <a:off x="901700" y="1790700"/>
              <a:ext cx="533400" cy="381000"/>
            </a:xfrm>
            <a:prstGeom prst="ellipse">
              <a:avLst/>
            </a:prstGeom>
            <a:solidFill>
              <a:srgbClr val="FFFFFF">
                <a:alpha val="78038"/>
              </a:srgbClr>
            </a:solidFill>
            <a:ln w="9525">
              <a:solidFill>
                <a:srgbClr val="008000"/>
              </a:solidFill>
              <a:round/>
              <a:headEnd/>
              <a:tailEnd/>
            </a:ln>
          </p:spPr>
          <p:txBody>
            <a:bodyPr anchor="ctr"/>
            <a:lstStyle/>
            <a:p>
              <a:pPr algn="ctr" eaLnBrk="0" hangingPunct="0"/>
              <a:r>
                <a:rPr lang="en-US" b="1">
                  <a:latin typeface="Book Antiqua" pitchFamily="18" charset="0"/>
                </a:rPr>
                <a:t>I</a:t>
              </a:r>
              <a:r>
                <a:rPr lang="en-US" b="1" baseline="-25000">
                  <a:latin typeface="Book Antiqua" pitchFamily="18" charset="0"/>
                </a:rPr>
                <a:t>2</a:t>
              </a:r>
            </a:p>
          </p:txBody>
        </p:sp>
        <p:sp>
          <p:nvSpPr>
            <p:cNvPr id="369720" name="Oval 61"/>
            <p:cNvSpPr>
              <a:spLocks noChangeArrowheads="1"/>
            </p:cNvSpPr>
            <p:nvPr/>
          </p:nvSpPr>
          <p:spPr bwMode="auto">
            <a:xfrm>
              <a:off x="2336800" y="2692400"/>
              <a:ext cx="533400" cy="381000"/>
            </a:xfrm>
            <a:prstGeom prst="ellipse">
              <a:avLst/>
            </a:prstGeom>
            <a:solidFill>
              <a:srgbClr val="FFFFFF">
                <a:alpha val="78038"/>
              </a:srgbClr>
            </a:solidFill>
            <a:ln w="9525">
              <a:solidFill>
                <a:srgbClr val="008000"/>
              </a:solidFill>
              <a:round/>
              <a:headEnd/>
              <a:tailEnd/>
            </a:ln>
          </p:spPr>
          <p:txBody>
            <a:bodyPr anchor="ctr"/>
            <a:lstStyle/>
            <a:p>
              <a:pPr algn="ctr" eaLnBrk="0" hangingPunct="0"/>
              <a:r>
                <a:rPr lang="en-US" b="1">
                  <a:latin typeface="Book Antiqua" pitchFamily="18" charset="0"/>
                </a:rPr>
                <a:t>I</a:t>
              </a:r>
              <a:r>
                <a:rPr lang="en-US" b="1" baseline="-25000">
                  <a:latin typeface="Book Antiqua" pitchFamily="18" charset="0"/>
                </a:rPr>
                <a:t>3</a:t>
              </a:r>
            </a:p>
          </p:txBody>
        </p:sp>
        <p:sp>
          <p:nvSpPr>
            <p:cNvPr id="369721" name="Oval 62"/>
            <p:cNvSpPr>
              <a:spLocks noChangeArrowheads="1"/>
            </p:cNvSpPr>
            <p:nvPr/>
          </p:nvSpPr>
          <p:spPr bwMode="auto">
            <a:xfrm>
              <a:off x="4737100" y="2235200"/>
              <a:ext cx="533400" cy="381000"/>
            </a:xfrm>
            <a:prstGeom prst="ellipse">
              <a:avLst/>
            </a:prstGeom>
            <a:solidFill>
              <a:srgbClr val="FFFFFF">
                <a:alpha val="78038"/>
              </a:srgbClr>
            </a:solidFill>
            <a:ln w="9525">
              <a:solidFill>
                <a:srgbClr val="008000"/>
              </a:solidFill>
              <a:round/>
              <a:headEnd/>
              <a:tailEnd/>
            </a:ln>
          </p:spPr>
          <p:txBody>
            <a:bodyPr anchor="ctr"/>
            <a:lstStyle/>
            <a:p>
              <a:pPr algn="ctr" eaLnBrk="0" hangingPunct="0"/>
              <a:r>
                <a:rPr lang="en-US" b="1">
                  <a:latin typeface="Book Antiqua" pitchFamily="18" charset="0"/>
                </a:rPr>
                <a:t>I</a:t>
              </a:r>
              <a:r>
                <a:rPr lang="en-US" b="1" baseline="-25000">
                  <a:latin typeface="Book Antiqua" pitchFamily="18" charset="0"/>
                </a:rPr>
                <a:t>4</a:t>
              </a:r>
            </a:p>
          </p:txBody>
        </p:sp>
        <p:sp>
          <p:nvSpPr>
            <p:cNvPr id="369722" name="Oval 63"/>
            <p:cNvSpPr>
              <a:spLocks noChangeArrowheads="1"/>
            </p:cNvSpPr>
            <p:nvPr/>
          </p:nvSpPr>
          <p:spPr bwMode="auto">
            <a:xfrm>
              <a:off x="2082800" y="3175000"/>
              <a:ext cx="533400" cy="381000"/>
            </a:xfrm>
            <a:prstGeom prst="ellipse">
              <a:avLst/>
            </a:prstGeom>
            <a:solidFill>
              <a:srgbClr val="FFFFFF">
                <a:alpha val="78038"/>
              </a:srgbClr>
            </a:solidFill>
            <a:ln w="9525">
              <a:solidFill>
                <a:srgbClr val="008000"/>
              </a:solidFill>
              <a:round/>
              <a:headEnd/>
              <a:tailEnd/>
            </a:ln>
          </p:spPr>
          <p:txBody>
            <a:bodyPr anchor="ctr"/>
            <a:lstStyle/>
            <a:p>
              <a:pPr algn="ctr" eaLnBrk="0" hangingPunct="0"/>
              <a:r>
                <a:rPr lang="en-US" b="1">
                  <a:latin typeface="Book Antiqua" pitchFamily="18" charset="0"/>
                </a:rPr>
                <a:t>I</a:t>
              </a:r>
              <a:r>
                <a:rPr lang="en-US" b="1" baseline="-25000">
                  <a:latin typeface="Book Antiqua" pitchFamily="18" charset="0"/>
                </a:rPr>
                <a:t>5</a:t>
              </a:r>
            </a:p>
          </p:txBody>
        </p:sp>
        <p:sp>
          <p:nvSpPr>
            <p:cNvPr id="369723" name="TextBox 70"/>
            <p:cNvSpPr txBox="1">
              <a:spLocks noChangeArrowheads="1"/>
            </p:cNvSpPr>
            <p:nvPr/>
          </p:nvSpPr>
          <p:spPr bwMode="auto">
            <a:xfrm>
              <a:off x="4267200" y="838200"/>
              <a:ext cx="4419600" cy="338554"/>
            </a:xfrm>
            <a:prstGeom prst="rect">
              <a:avLst/>
            </a:prstGeom>
            <a:noFill/>
            <a:ln w="9525">
              <a:noFill/>
              <a:miter lim="800000"/>
              <a:headEnd/>
              <a:tailEnd/>
            </a:ln>
          </p:spPr>
          <p:txBody>
            <a:bodyPr>
              <a:spAutoFit/>
            </a:bodyPr>
            <a:lstStyle/>
            <a:p>
              <a:pPr algn="r"/>
              <a:r>
                <a:rPr lang="en-US" sz="1600" i="1">
                  <a:solidFill>
                    <a:srgbClr val="000000"/>
                  </a:solidFill>
                </a:rPr>
                <a:t>Publishing date: </a:t>
              </a:r>
              <a:r>
                <a:rPr lang="en-US" sz="1600" i="1" u="sng">
                  <a:solidFill>
                    <a:srgbClr val="008000"/>
                  </a:solidFill>
                </a:rPr>
                <a:t>Wed., May 24</a:t>
              </a:r>
              <a:r>
                <a:rPr lang="en-US" sz="1600" i="1" u="sng" baseline="30000">
                  <a:solidFill>
                    <a:srgbClr val="008000"/>
                  </a:solidFill>
                </a:rPr>
                <a:t>th</a:t>
              </a:r>
              <a:r>
                <a:rPr lang="en-US" sz="1600" i="1" u="sng">
                  <a:solidFill>
                    <a:srgbClr val="008000"/>
                  </a:solidFill>
                </a:rPr>
                <a:t>, 2006</a:t>
              </a:r>
            </a:p>
          </p:txBody>
        </p:sp>
        <p:sp>
          <p:nvSpPr>
            <p:cNvPr id="369724" name="Oval 58"/>
            <p:cNvSpPr>
              <a:spLocks noChangeArrowheads="1"/>
            </p:cNvSpPr>
            <p:nvPr/>
          </p:nvSpPr>
          <p:spPr bwMode="auto">
            <a:xfrm>
              <a:off x="7391400" y="812800"/>
              <a:ext cx="533400" cy="381000"/>
            </a:xfrm>
            <a:prstGeom prst="ellipse">
              <a:avLst/>
            </a:prstGeom>
            <a:solidFill>
              <a:srgbClr val="FFFFFF">
                <a:alpha val="78038"/>
              </a:srgbClr>
            </a:solidFill>
            <a:ln w="9525">
              <a:solidFill>
                <a:srgbClr val="008000"/>
              </a:solidFill>
              <a:round/>
              <a:headEnd/>
              <a:tailEnd/>
            </a:ln>
          </p:spPr>
          <p:txBody>
            <a:bodyPr anchor="ctr"/>
            <a:lstStyle/>
            <a:p>
              <a:pPr algn="ctr" eaLnBrk="0" hangingPunct="0"/>
              <a:r>
                <a:rPr lang="en-US" b="1">
                  <a:latin typeface="Book Antiqua" pitchFamily="18" charset="0"/>
                </a:rPr>
                <a:t>I</a:t>
              </a:r>
              <a:r>
                <a:rPr lang="en-US" b="1" baseline="-25000">
                  <a:latin typeface="Book Antiqua" pitchFamily="18" charset="0"/>
                </a:rPr>
                <a:t>1</a:t>
              </a:r>
            </a:p>
          </p:txBody>
        </p:sp>
      </p:grpSp>
      <p:sp>
        <p:nvSpPr>
          <p:cNvPr id="77" name="Oval 76"/>
          <p:cNvSpPr>
            <a:spLocks noChangeArrowheads="1"/>
          </p:cNvSpPr>
          <p:nvPr/>
        </p:nvSpPr>
        <p:spPr bwMode="auto">
          <a:xfrm>
            <a:off x="3316288" y="5295900"/>
            <a:ext cx="73025" cy="73025"/>
          </a:xfrm>
          <a:prstGeom prst="ellipse">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sp>
        <p:nvSpPr>
          <p:cNvPr id="91" name="Oval 90"/>
          <p:cNvSpPr>
            <a:spLocks noChangeArrowheads="1"/>
          </p:cNvSpPr>
          <p:nvPr/>
        </p:nvSpPr>
        <p:spPr bwMode="auto">
          <a:xfrm>
            <a:off x="1792288" y="5295900"/>
            <a:ext cx="73025" cy="73025"/>
          </a:xfrm>
          <a:prstGeom prst="ellipse">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sp>
        <p:nvSpPr>
          <p:cNvPr id="93" name="Oval 92"/>
          <p:cNvSpPr>
            <a:spLocks noChangeArrowheads="1"/>
          </p:cNvSpPr>
          <p:nvPr/>
        </p:nvSpPr>
        <p:spPr bwMode="auto">
          <a:xfrm>
            <a:off x="2859088" y="5297488"/>
            <a:ext cx="73025" cy="73025"/>
          </a:xfrm>
          <a:prstGeom prst="ellipse">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sp>
        <p:nvSpPr>
          <p:cNvPr id="98" name="Oval 97"/>
          <p:cNvSpPr>
            <a:spLocks noChangeArrowheads="1"/>
          </p:cNvSpPr>
          <p:nvPr/>
        </p:nvSpPr>
        <p:spPr bwMode="auto">
          <a:xfrm>
            <a:off x="496888" y="5297488"/>
            <a:ext cx="73025" cy="73025"/>
          </a:xfrm>
          <a:prstGeom prst="ellipse">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sp>
        <p:nvSpPr>
          <p:cNvPr id="106" name="Oval 105"/>
          <p:cNvSpPr>
            <a:spLocks noChangeArrowheads="1"/>
          </p:cNvSpPr>
          <p:nvPr/>
        </p:nvSpPr>
        <p:spPr bwMode="auto">
          <a:xfrm>
            <a:off x="5221288" y="5295900"/>
            <a:ext cx="73025" cy="73025"/>
          </a:xfrm>
          <a:prstGeom prst="ellipse">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sp>
        <p:nvSpPr>
          <p:cNvPr id="107" name="Oval 106"/>
          <p:cNvSpPr>
            <a:spLocks noChangeArrowheads="1"/>
          </p:cNvSpPr>
          <p:nvPr/>
        </p:nvSpPr>
        <p:spPr bwMode="auto">
          <a:xfrm>
            <a:off x="6135688" y="5297488"/>
            <a:ext cx="73025" cy="73025"/>
          </a:xfrm>
          <a:prstGeom prst="ellipse">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sp>
        <p:nvSpPr>
          <p:cNvPr id="109" name="Oval 108"/>
          <p:cNvSpPr>
            <a:spLocks noChangeArrowheads="1"/>
          </p:cNvSpPr>
          <p:nvPr/>
        </p:nvSpPr>
        <p:spPr bwMode="auto">
          <a:xfrm>
            <a:off x="6821488" y="5295900"/>
            <a:ext cx="73025" cy="73025"/>
          </a:xfrm>
          <a:prstGeom prst="ellipse">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sp>
        <p:nvSpPr>
          <p:cNvPr id="110" name="Oval 109"/>
          <p:cNvSpPr>
            <a:spLocks noChangeArrowheads="1"/>
          </p:cNvSpPr>
          <p:nvPr/>
        </p:nvSpPr>
        <p:spPr bwMode="auto">
          <a:xfrm>
            <a:off x="7735888" y="5297488"/>
            <a:ext cx="73025" cy="73025"/>
          </a:xfrm>
          <a:prstGeom prst="ellipse">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cxnSp>
        <p:nvCxnSpPr>
          <p:cNvPr id="369676" name="Straight Connector 115"/>
          <p:cNvCxnSpPr>
            <a:cxnSpLocks noChangeShapeType="1"/>
            <a:stCxn id="98" idx="6"/>
            <a:endCxn id="91" idx="2"/>
          </p:cNvCxnSpPr>
          <p:nvPr/>
        </p:nvCxnSpPr>
        <p:spPr bwMode="auto">
          <a:xfrm flipV="1">
            <a:off x="569913" y="5332413"/>
            <a:ext cx="1222375" cy="1587"/>
          </a:xfrm>
          <a:prstGeom prst="line">
            <a:avLst/>
          </a:prstGeom>
          <a:noFill/>
          <a:ln w="15875">
            <a:solidFill>
              <a:schemeClr val="tx1"/>
            </a:solidFill>
            <a:prstDash val="dash"/>
            <a:round/>
            <a:headEnd/>
            <a:tailEnd/>
          </a:ln>
        </p:spPr>
      </p:cxnSp>
      <p:cxnSp>
        <p:nvCxnSpPr>
          <p:cNvPr id="369677" name="Straight Connector 117"/>
          <p:cNvCxnSpPr>
            <a:cxnSpLocks noChangeShapeType="1"/>
            <a:stCxn id="91" idx="6"/>
            <a:endCxn id="93" idx="2"/>
          </p:cNvCxnSpPr>
          <p:nvPr/>
        </p:nvCxnSpPr>
        <p:spPr bwMode="auto">
          <a:xfrm>
            <a:off x="1865313" y="5332413"/>
            <a:ext cx="993775" cy="1587"/>
          </a:xfrm>
          <a:prstGeom prst="line">
            <a:avLst/>
          </a:prstGeom>
          <a:noFill/>
          <a:ln w="15875">
            <a:solidFill>
              <a:schemeClr val="tx1"/>
            </a:solidFill>
            <a:round/>
            <a:headEnd/>
            <a:tailEnd/>
          </a:ln>
        </p:spPr>
      </p:cxnSp>
      <p:cxnSp>
        <p:nvCxnSpPr>
          <p:cNvPr id="369678" name="Straight Connector 119"/>
          <p:cNvCxnSpPr>
            <a:cxnSpLocks noChangeShapeType="1"/>
            <a:stCxn id="93" idx="6"/>
            <a:endCxn id="77" idx="2"/>
          </p:cNvCxnSpPr>
          <p:nvPr/>
        </p:nvCxnSpPr>
        <p:spPr bwMode="auto">
          <a:xfrm flipV="1">
            <a:off x="2932113" y="5332413"/>
            <a:ext cx="384175" cy="1587"/>
          </a:xfrm>
          <a:prstGeom prst="line">
            <a:avLst/>
          </a:prstGeom>
          <a:noFill/>
          <a:ln w="15875">
            <a:solidFill>
              <a:schemeClr val="tx1"/>
            </a:solidFill>
            <a:round/>
            <a:headEnd/>
            <a:tailEnd/>
          </a:ln>
        </p:spPr>
      </p:cxnSp>
      <p:cxnSp>
        <p:nvCxnSpPr>
          <p:cNvPr id="369679" name="Straight Connector 121"/>
          <p:cNvCxnSpPr>
            <a:cxnSpLocks noChangeShapeType="1"/>
            <a:stCxn id="77" idx="6"/>
            <a:endCxn id="106" idx="2"/>
          </p:cNvCxnSpPr>
          <p:nvPr/>
        </p:nvCxnSpPr>
        <p:spPr bwMode="auto">
          <a:xfrm>
            <a:off x="3389313" y="5332413"/>
            <a:ext cx="1831975" cy="1587"/>
          </a:xfrm>
          <a:prstGeom prst="line">
            <a:avLst/>
          </a:prstGeom>
          <a:noFill/>
          <a:ln w="15875">
            <a:solidFill>
              <a:schemeClr val="tx1"/>
            </a:solidFill>
            <a:round/>
            <a:headEnd/>
            <a:tailEnd/>
          </a:ln>
        </p:spPr>
      </p:cxnSp>
      <p:cxnSp>
        <p:nvCxnSpPr>
          <p:cNvPr id="369680" name="Straight Connector 123"/>
          <p:cNvCxnSpPr>
            <a:cxnSpLocks noChangeShapeType="1"/>
            <a:stCxn id="106" idx="6"/>
            <a:endCxn id="107" idx="2"/>
          </p:cNvCxnSpPr>
          <p:nvPr/>
        </p:nvCxnSpPr>
        <p:spPr bwMode="auto">
          <a:xfrm>
            <a:off x="5294313" y="5332413"/>
            <a:ext cx="841375" cy="1587"/>
          </a:xfrm>
          <a:prstGeom prst="line">
            <a:avLst/>
          </a:prstGeom>
          <a:noFill/>
          <a:ln w="15875">
            <a:solidFill>
              <a:schemeClr val="tx1"/>
            </a:solidFill>
            <a:round/>
            <a:headEnd/>
            <a:tailEnd/>
          </a:ln>
        </p:spPr>
      </p:cxnSp>
      <p:cxnSp>
        <p:nvCxnSpPr>
          <p:cNvPr id="369681" name="Straight Connector 125"/>
          <p:cNvCxnSpPr>
            <a:cxnSpLocks noChangeShapeType="1"/>
            <a:stCxn id="107" idx="6"/>
            <a:endCxn id="109" idx="2"/>
          </p:cNvCxnSpPr>
          <p:nvPr/>
        </p:nvCxnSpPr>
        <p:spPr bwMode="auto">
          <a:xfrm flipV="1">
            <a:off x="6208713" y="5332413"/>
            <a:ext cx="612775" cy="1587"/>
          </a:xfrm>
          <a:prstGeom prst="line">
            <a:avLst/>
          </a:prstGeom>
          <a:noFill/>
          <a:ln w="15875">
            <a:solidFill>
              <a:schemeClr val="tx1"/>
            </a:solidFill>
            <a:round/>
            <a:headEnd/>
            <a:tailEnd/>
          </a:ln>
        </p:spPr>
      </p:cxnSp>
      <p:cxnSp>
        <p:nvCxnSpPr>
          <p:cNvPr id="369682" name="Straight Connector 127"/>
          <p:cNvCxnSpPr>
            <a:cxnSpLocks noChangeShapeType="1"/>
            <a:stCxn id="109" idx="6"/>
            <a:endCxn id="110" idx="2"/>
          </p:cNvCxnSpPr>
          <p:nvPr/>
        </p:nvCxnSpPr>
        <p:spPr bwMode="auto">
          <a:xfrm>
            <a:off x="6894513" y="5332413"/>
            <a:ext cx="841375" cy="1587"/>
          </a:xfrm>
          <a:prstGeom prst="line">
            <a:avLst/>
          </a:prstGeom>
          <a:noFill/>
          <a:ln w="15875">
            <a:solidFill>
              <a:schemeClr val="tx1"/>
            </a:solidFill>
            <a:round/>
            <a:headEnd/>
            <a:tailEnd/>
          </a:ln>
        </p:spPr>
      </p:cxnSp>
      <p:sp>
        <p:nvSpPr>
          <p:cNvPr id="129" name="Oval 128"/>
          <p:cNvSpPr>
            <a:spLocks noChangeArrowheads="1"/>
          </p:cNvSpPr>
          <p:nvPr/>
        </p:nvSpPr>
        <p:spPr bwMode="auto">
          <a:xfrm>
            <a:off x="8574088" y="5297488"/>
            <a:ext cx="73025" cy="73025"/>
          </a:xfrm>
          <a:prstGeom prst="ellipse">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cxnSp>
        <p:nvCxnSpPr>
          <p:cNvPr id="369684" name="Straight Connector 132"/>
          <p:cNvCxnSpPr>
            <a:cxnSpLocks noChangeShapeType="1"/>
            <a:stCxn id="110" idx="6"/>
            <a:endCxn id="129" idx="2"/>
          </p:cNvCxnSpPr>
          <p:nvPr/>
        </p:nvCxnSpPr>
        <p:spPr bwMode="auto">
          <a:xfrm>
            <a:off x="7808913" y="5334000"/>
            <a:ext cx="765175" cy="1588"/>
          </a:xfrm>
          <a:prstGeom prst="line">
            <a:avLst/>
          </a:prstGeom>
          <a:noFill/>
          <a:ln w="15875">
            <a:solidFill>
              <a:schemeClr val="tx1"/>
            </a:solidFill>
            <a:prstDash val="dash"/>
            <a:round/>
            <a:headEnd/>
            <a:tailEnd/>
          </a:ln>
        </p:spPr>
      </p:cxnSp>
      <p:sp>
        <p:nvSpPr>
          <p:cNvPr id="369685" name="TextBox 143"/>
          <p:cNvSpPr txBox="1">
            <a:spLocks noChangeArrowheads="1"/>
          </p:cNvSpPr>
          <p:nvPr/>
        </p:nvSpPr>
        <p:spPr bwMode="auto">
          <a:xfrm>
            <a:off x="233363" y="5329238"/>
            <a:ext cx="452437" cy="400050"/>
          </a:xfrm>
          <a:prstGeom prst="rect">
            <a:avLst/>
          </a:prstGeom>
          <a:noFill/>
          <a:ln w="9525">
            <a:noFill/>
            <a:miter lim="800000"/>
            <a:headEnd/>
            <a:tailEnd/>
          </a:ln>
        </p:spPr>
        <p:txBody>
          <a:bodyPr wrap="none">
            <a:spAutoFit/>
          </a:bodyPr>
          <a:lstStyle/>
          <a:p>
            <a:r>
              <a:rPr lang="en-US" sz="2000"/>
              <a:t>-∞</a:t>
            </a:r>
          </a:p>
        </p:txBody>
      </p:sp>
      <p:sp>
        <p:nvSpPr>
          <p:cNvPr id="369686" name="TextBox 144"/>
          <p:cNvSpPr txBox="1">
            <a:spLocks noChangeArrowheads="1"/>
          </p:cNvSpPr>
          <p:nvPr/>
        </p:nvSpPr>
        <p:spPr bwMode="auto">
          <a:xfrm>
            <a:off x="8458200" y="5334000"/>
            <a:ext cx="517525" cy="400050"/>
          </a:xfrm>
          <a:prstGeom prst="rect">
            <a:avLst/>
          </a:prstGeom>
          <a:noFill/>
          <a:ln w="9525">
            <a:noFill/>
            <a:miter lim="800000"/>
            <a:headEnd/>
            <a:tailEnd/>
          </a:ln>
        </p:spPr>
        <p:txBody>
          <a:bodyPr wrap="none">
            <a:spAutoFit/>
          </a:bodyPr>
          <a:lstStyle/>
          <a:p>
            <a:r>
              <a:rPr lang="en-US" sz="2000"/>
              <a:t>+∞</a:t>
            </a:r>
          </a:p>
        </p:txBody>
      </p:sp>
      <p:grpSp>
        <p:nvGrpSpPr>
          <p:cNvPr id="369687" name="Group 75"/>
          <p:cNvGrpSpPr>
            <a:grpSpLocks/>
          </p:cNvGrpSpPr>
          <p:nvPr/>
        </p:nvGrpSpPr>
        <p:grpSpPr bwMode="auto">
          <a:xfrm>
            <a:off x="1828800" y="5435600"/>
            <a:ext cx="6781800" cy="576263"/>
            <a:chOff x="1828800" y="5435712"/>
            <a:chExt cx="6781800" cy="575621"/>
          </a:xfrm>
        </p:grpSpPr>
        <p:cxnSp>
          <p:nvCxnSpPr>
            <p:cNvPr id="369702" name="Straight Connector 135"/>
            <p:cNvCxnSpPr>
              <a:cxnSpLocks noChangeShapeType="1"/>
            </p:cNvCxnSpPr>
            <p:nvPr/>
          </p:nvCxnSpPr>
          <p:spPr bwMode="auto">
            <a:xfrm>
              <a:off x="1828800" y="5638800"/>
              <a:ext cx="1066800" cy="1588"/>
            </a:xfrm>
            <a:prstGeom prst="line">
              <a:avLst/>
            </a:prstGeom>
            <a:noFill/>
            <a:ln w="9525">
              <a:solidFill>
                <a:srgbClr val="008000"/>
              </a:solidFill>
              <a:round/>
              <a:headEnd type="stealth" w="med" len="med"/>
              <a:tailEnd type="stealth" w="med" len="med"/>
            </a:ln>
          </p:spPr>
        </p:cxnSp>
        <p:cxnSp>
          <p:nvCxnSpPr>
            <p:cNvPr id="369703" name="Straight Connector 136"/>
            <p:cNvCxnSpPr>
              <a:cxnSpLocks noChangeShapeType="1"/>
            </p:cNvCxnSpPr>
            <p:nvPr/>
          </p:nvCxnSpPr>
          <p:spPr bwMode="auto">
            <a:xfrm>
              <a:off x="1828800" y="5868988"/>
              <a:ext cx="6781800" cy="0"/>
            </a:xfrm>
            <a:prstGeom prst="line">
              <a:avLst/>
            </a:prstGeom>
            <a:noFill/>
            <a:ln w="9525">
              <a:solidFill>
                <a:srgbClr val="008000"/>
              </a:solidFill>
              <a:round/>
              <a:headEnd type="stealth" w="med" len="med"/>
              <a:tailEnd/>
            </a:ln>
          </p:spPr>
        </p:cxnSp>
        <p:cxnSp>
          <p:nvCxnSpPr>
            <p:cNvPr id="369704" name="Straight Connector 138"/>
            <p:cNvCxnSpPr>
              <a:cxnSpLocks noChangeShapeType="1"/>
            </p:cNvCxnSpPr>
            <p:nvPr/>
          </p:nvCxnSpPr>
          <p:spPr bwMode="auto">
            <a:xfrm>
              <a:off x="3352800" y="5640388"/>
              <a:ext cx="1905000" cy="1588"/>
            </a:xfrm>
            <a:prstGeom prst="line">
              <a:avLst/>
            </a:prstGeom>
            <a:noFill/>
            <a:ln w="9525">
              <a:solidFill>
                <a:srgbClr val="008000"/>
              </a:solidFill>
              <a:round/>
              <a:headEnd type="stealth" w="med" len="med"/>
              <a:tailEnd type="stealth" w="med" len="med"/>
            </a:ln>
          </p:spPr>
        </p:cxnSp>
        <p:cxnSp>
          <p:nvCxnSpPr>
            <p:cNvPr id="369705" name="Straight Connector 140"/>
            <p:cNvCxnSpPr>
              <a:cxnSpLocks noChangeShapeType="1"/>
            </p:cNvCxnSpPr>
            <p:nvPr/>
          </p:nvCxnSpPr>
          <p:spPr bwMode="auto">
            <a:xfrm>
              <a:off x="5257800" y="5638800"/>
              <a:ext cx="914400" cy="1588"/>
            </a:xfrm>
            <a:prstGeom prst="line">
              <a:avLst/>
            </a:prstGeom>
            <a:noFill/>
            <a:ln w="9525">
              <a:solidFill>
                <a:srgbClr val="008000"/>
              </a:solidFill>
              <a:round/>
              <a:headEnd type="stealth" w="med" len="med"/>
              <a:tailEnd type="stealth" w="med" len="med"/>
            </a:ln>
          </p:spPr>
        </p:cxnSp>
        <p:cxnSp>
          <p:nvCxnSpPr>
            <p:cNvPr id="369706" name="Straight Connector 142"/>
            <p:cNvCxnSpPr>
              <a:cxnSpLocks noChangeShapeType="1"/>
            </p:cNvCxnSpPr>
            <p:nvPr/>
          </p:nvCxnSpPr>
          <p:spPr bwMode="auto">
            <a:xfrm>
              <a:off x="6858000" y="5638800"/>
              <a:ext cx="914400" cy="1588"/>
            </a:xfrm>
            <a:prstGeom prst="line">
              <a:avLst/>
            </a:prstGeom>
            <a:noFill/>
            <a:ln w="9525">
              <a:solidFill>
                <a:srgbClr val="008000"/>
              </a:solidFill>
              <a:round/>
              <a:headEnd type="stealth" w="med" len="med"/>
              <a:tailEnd type="stealth" w="med" len="med"/>
            </a:ln>
          </p:spPr>
        </p:cxnSp>
        <p:sp>
          <p:nvSpPr>
            <p:cNvPr id="369707" name="TextBox 145"/>
            <p:cNvSpPr txBox="1">
              <a:spLocks noChangeArrowheads="1"/>
            </p:cNvSpPr>
            <p:nvPr/>
          </p:nvSpPr>
          <p:spPr bwMode="auto">
            <a:xfrm>
              <a:off x="2268610" y="5452646"/>
              <a:ext cx="245990" cy="338554"/>
            </a:xfrm>
            <a:prstGeom prst="rect">
              <a:avLst/>
            </a:prstGeom>
            <a:solidFill>
              <a:schemeClr val="bg1"/>
            </a:solidFill>
            <a:ln w="9525">
              <a:noFill/>
              <a:miter lim="800000"/>
              <a:headEnd/>
              <a:tailEnd/>
            </a:ln>
          </p:spPr>
          <p:txBody>
            <a:bodyPr lIns="0" rIns="0" anchor="ctr">
              <a:spAutoFit/>
            </a:bodyPr>
            <a:lstStyle/>
            <a:p>
              <a:pPr algn="ctr"/>
              <a:r>
                <a:rPr lang="en-US" sz="1600">
                  <a:latin typeface="Book Antiqua" pitchFamily="18" charset="0"/>
                </a:rPr>
                <a:t>I</a:t>
              </a:r>
              <a:r>
                <a:rPr lang="en-US" sz="1600" baseline="-25000">
                  <a:latin typeface="Book Antiqua" pitchFamily="18" charset="0"/>
                </a:rPr>
                <a:t>3</a:t>
              </a:r>
            </a:p>
          </p:txBody>
        </p:sp>
        <p:sp>
          <p:nvSpPr>
            <p:cNvPr id="369708" name="TextBox 146"/>
            <p:cNvSpPr txBox="1">
              <a:spLocks noChangeArrowheads="1"/>
            </p:cNvSpPr>
            <p:nvPr/>
          </p:nvSpPr>
          <p:spPr bwMode="auto">
            <a:xfrm>
              <a:off x="2802010" y="5672779"/>
              <a:ext cx="245990" cy="338554"/>
            </a:xfrm>
            <a:prstGeom prst="rect">
              <a:avLst/>
            </a:prstGeom>
            <a:solidFill>
              <a:schemeClr val="bg1"/>
            </a:solidFill>
            <a:ln w="9525">
              <a:noFill/>
              <a:miter lim="800000"/>
              <a:headEnd/>
              <a:tailEnd/>
            </a:ln>
          </p:spPr>
          <p:txBody>
            <a:bodyPr lIns="0" rIns="0" anchor="ctr">
              <a:spAutoFit/>
            </a:bodyPr>
            <a:lstStyle/>
            <a:p>
              <a:pPr algn="ctr"/>
              <a:r>
                <a:rPr lang="en-US" sz="1600">
                  <a:latin typeface="Book Antiqua" pitchFamily="18" charset="0"/>
                </a:rPr>
                <a:t>I</a:t>
              </a:r>
              <a:r>
                <a:rPr lang="en-US" sz="1600" baseline="-25000">
                  <a:latin typeface="Book Antiqua" pitchFamily="18" charset="0"/>
                </a:rPr>
                <a:t>4</a:t>
              </a:r>
            </a:p>
          </p:txBody>
        </p:sp>
        <p:sp>
          <p:nvSpPr>
            <p:cNvPr id="369709" name="TextBox 147"/>
            <p:cNvSpPr txBox="1">
              <a:spLocks noChangeArrowheads="1"/>
            </p:cNvSpPr>
            <p:nvPr/>
          </p:nvSpPr>
          <p:spPr bwMode="auto">
            <a:xfrm>
              <a:off x="4173610" y="5444179"/>
              <a:ext cx="245990" cy="338554"/>
            </a:xfrm>
            <a:prstGeom prst="rect">
              <a:avLst/>
            </a:prstGeom>
            <a:solidFill>
              <a:schemeClr val="bg1"/>
            </a:solidFill>
            <a:ln w="9525">
              <a:noFill/>
              <a:miter lim="800000"/>
              <a:headEnd/>
              <a:tailEnd/>
            </a:ln>
          </p:spPr>
          <p:txBody>
            <a:bodyPr lIns="0" rIns="0" anchor="ctr">
              <a:spAutoFit/>
            </a:bodyPr>
            <a:lstStyle/>
            <a:p>
              <a:pPr algn="ctr"/>
              <a:r>
                <a:rPr lang="en-US" sz="1600">
                  <a:latin typeface="Book Antiqua" pitchFamily="18" charset="0"/>
                </a:rPr>
                <a:t>I</a:t>
              </a:r>
              <a:r>
                <a:rPr lang="en-US" sz="1600" baseline="-25000">
                  <a:latin typeface="Book Antiqua" pitchFamily="18" charset="0"/>
                </a:rPr>
                <a:t>2</a:t>
              </a:r>
            </a:p>
          </p:txBody>
        </p:sp>
        <p:sp>
          <p:nvSpPr>
            <p:cNvPr id="369710" name="TextBox 148"/>
            <p:cNvSpPr txBox="1">
              <a:spLocks noChangeArrowheads="1"/>
            </p:cNvSpPr>
            <p:nvPr/>
          </p:nvSpPr>
          <p:spPr bwMode="auto">
            <a:xfrm>
              <a:off x="5612943" y="5444065"/>
              <a:ext cx="245990" cy="338554"/>
            </a:xfrm>
            <a:prstGeom prst="rect">
              <a:avLst/>
            </a:prstGeom>
            <a:solidFill>
              <a:schemeClr val="bg1"/>
            </a:solidFill>
            <a:ln w="9525">
              <a:noFill/>
              <a:miter lim="800000"/>
              <a:headEnd/>
              <a:tailEnd/>
            </a:ln>
          </p:spPr>
          <p:txBody>
            <a:bodyPr lIns="0" rIns="0" anchor="ctr">
              <a:spAutoFit/>
            </a:bodyPr>
            <a:lstStyle/>
            <a:p>
              <a:pPr algn="ctr"/>
              <a:r>
                <a:rPr lang="en-US" sz="1600">
                  <a:latin typeface="Book Antiqua" pitchFamily="18" charset="0"/>
                </a:rPr>
                <a:t>I</a:t>
              </a:r>
              <a:r>
                <a:rPr lang="en-US" sz="1600" baseline="-25000">
                  <a:latin typeface="Book Antiqua" pitchFamily="18" charset="0"/>
                </a:rPr>
                <a:t>1</a:t>
              </a:r>
            </a:p>
          </p:txBody>
        </p:sp>
        <p:sp>
          <p:nvSpPr>
            <p:cNvPr id="369711" name="TextBox 149"/>
            <p:cNvSpPr txBox="1">
              <a:spLocks noChangeArrowheads="1"/>
            </p:cNvSpPr>
            <p:nvPr/>
          </p:nvSpPr>
          <p:spPr bwMode="auto">
            <a:xfrm>
              <a:off x="7221610" y="5435712"/>
              <a:ext cx="245990" cy="338554"/>
            </a:xfrm>
            <a:prstGeom prst="rect">
              <a:avLst/>
            </a:prstGeom>
            <a:solidFill>
              <a:schemeClr val="bg1"/>
            </a:solidFill>
            <a:ln w="9525">
              <a:noFill/>
              <a:miter lim="800000"/>
              <a:headEnd/>
              <a:tailEnd/>
            </a:ln>
          </p:spPr>
          <p:txBody>
            <a:bodyPr lIns="0" rIns="0" anchor="ctr">
              <a:spAutoFit/>
            </a:bodyPr>
            <a:lstStyle/>
            <a:p>
              <a:pPr algn="ctr"/>
              <a:r>
                <a:rPr lang="en-US" sz="1600">
                  <a:latin typeface="Book Antiqua" pitchFamily="18" charset="0"/>
                </a:rPr>
                <a:t>I</a:t>
              </a:r>
              <a:r>
                <a:rPr lang="en-US" sz="1600" baseline="-25000">
                  <a:latin typeface="Book Antiqua" pitchFamily="18" charset="0"/>
                </a:rPr>
                <a:t>5</a:t>
              </a:r>
            </a:p>
          </p:txBody>
        </p:sp>
      </p:grpSp>
      <p:grpSp>
        <p:nvGrpSpPr>
          <p:cNvPr id="369688" name="Group 79"/>
          <p:cNvGrpSpPr>
            <a:grpSpLocks/>
          </p:cNvGrpSpPr>
          <p:nvPr/>
        </p:nvGrpSpPr>
        <p:grpSpPr bwMode="auto">
          <a:xfrm>
            <a:off x="534988" y="4537075"/>
            <a:ext cx="7212012" cy="771525"/>
            <a:chOff x="534194" y="4537445"/>
            <a:chExt cx="7212388" cy="770737"/>
          </a:xfrm>
        </p:grpSpPr>
        <p:cxnSp>
          <p:nvCxnSpPr>
            <p:cNvPr id="369692" name="Curved Connector 85"/>
            <p:cNvCxnSpPr>
              <a:cxnSpLocks noChangeShapeType="1"/>
              <a:stCxn id="77" idx="7"/>
              <a:endCxn id="106" idx="1"/>
            </p:cNvCxnSpPr>
            <p:nvPr/>
          </p:nvCxnSpPr>
          <p:spPr bwMode="auto">
            <a:xfrm rot="5400000" flipH="1" flipV="1">
              <a:off x="4305300" y="4379912"/>
              <a:ext cx="1588" cy="1853364"/>
            </a:xfrm>
            <a:prstGeom prst="curvedConnector3">
              <a:avLst>
                <a:gd name="adj1" fmla="val 17268199"/>
              </a:avLst>
            </a:prstGeom>
            <a:noFill/>
            <a:ln w="9525">
              <a:solidFill>
                <a:schemeClr val="tx1"/>
              </a:solidFill>
              <a:round/>
              <a:headEnd/>
              <a:tailEnd/>
            </a:ln>
          </p:spPr>
        </p:cxnSp>
        <p:cxnSp>
          <p:nvCxnSpPr>
            <p:cNvPr id="369693" name="Curved Connector 95"/>
            <p:cNvCxnSpPr>
              <a:cxnSpLocks noChangeShapeType="1"/>
              <a:stCxn id="91" idx="7"/>
              <a:endCxn id="93" idx="1"/>
            </p:cNvCxnSpPr>
            <p:nvPr/>
          </p:nvCxnSpPr>
          <p:spPr bwMode="auto">
            <a:xfrm rot="16200000" flipH="1">
              <a:off x="2361406" y="4799806"/>
              <a:ext cx="1588" cy="1015164"/>
            </a:xfrm>
            <a:prstGeom prst="curvedConnector3">
              <a:avLst>
                <a:gd name="adj1" fmla="val -15068894"/>
              </a:avLst>
            </a:prstGeom>
            <a:noFill/>
            <a:ln w="9525">
              <a:solidFill>
                <a:schemeClr val="tx1"/>
              </a:solidFill>
              <a:round/>
              <a:headEnd/>
              <a:tailEnd/>
            </a:ln>
          </p:spPr>
        </p:cxnSp>
        <p:cxnSp>
          <p:nvCxnSpPr>
            <p:cNvPr id="369694" name="Curved Connector 99"/>
            <p:cNvCxnSpPr>
              <a:cxnSpLocks noChangeShapeType="1"/>
              <a:stCxn id="98" idx="0"/>
              <a:endCxn id="93" idx="0"/>
            </p:cNvCxnSpPr>
            <p:nvPr/>
          </p:nvCxnSpPr>
          <p:spPr bwMode="auto">
            <a:xfrm rot="5400000" flipH="1" flipV="1">
              <a:off x="1714500" y="4116388"/>
              <a:ext cx="1588" cy="2362200"/>
            </a:xfrm>
            <a:prstGeom prst="curvedConnector3">
              <a:avLst>
                <a:gd name="adj1" fmla="val 35188912"/>
              </a:avLst>
            </a:prstGeom>
            <a:noFill/>
            <a:ln w="9525">
              <a:solidFill>
                <a:schemeClr val="tx1"/>
              </a:solidFill>
              <a:round/>
              <a:headEnd/>
              <a:tailEnd/>
            </a:ln>
          </p:spPr>
        </p:cxnSp>
        <p:cxnSp>
          <p:nvCxnSpPr>
            <p:cNvPr id="369695" name="Curved Connector 107"/>
            <p:cNvCxnSpPr>
              <a:cxnSpLocks noChangeShapeType="1"/>
              <a:stCxn id="106" idx="7"/>
              <a:endCxn id="107" idx="1"/>
            </p:cNvCxnSpPr>
            <p:nvPr/>
          </p:nvCxnSpPr>
          <p:spPr bwMode="auto">
            <a:xfrm rot="16200000" flipH="1">
              <a:off x="5714206" y="4876006"/>
              <a:ext cx="1588" cy="862764"/>
            </a:xfrm>
            <a:prstGeom prst="curvedConnector3">
              <a:avLst>
                <a:gd name="adj1" fmla="val -15068894"/>
              </a:avLst>
            </a:prstGeom>
            <a:noFill/>
            <a:ln w="9525">
              <a:solidFill>
                <a:schemeClr val="tx1"/>
              </a:solidFill>
              <a:round/>
              <a:headEnd/>
              <a:tailEnd/>
            </a:ln>
          </p:spPr>
        </p:cxnSp>
        <p:cxnSp>
          <p:nvCxnSpPr>
            <p:cNvPr id="369696" name="Curved Connector 110"/>
            <p:cNvCxnSpPr>
              <a:cxnSpLocks noChangeShapeType="1"/>
              <a:stCxn id="109" idx="7"/>
              <a:endCxn id="110" idx="1"/>
            </p:cNvCxnSpPr>
            <p:nvPr/>
          </p:nvCxnSpPr>
          <p:spPr bwMode="auto">
            <a:xfrm rot="16200000" flipH="1">
              <a:off x="7314406" y="4876006"/>
              <a:ext cx="1588" cy="862764"/>
            </a:xfrm>
            <a:prstGeom prst="curvedConnector3">
              <a:avLst>
                <a:gd name="adj1" fmla="val -15068894"/>
              </a:avLst>
            </a:prstGeom>
            <a:noFill/>
            <a:ln w="9525">
              <a:solidFill>
                <a:schemeClr val="tx1"/>
              </a:solidFill>
              <a:round/>
              <a:headEnd/>
              <a:tailEnd/>
            </a:ln>
          </p:spPr>
        </p:cxnSp>
        <p:sp>
          <p:nvSpPr>
            <p:cNvPr id="369697" name="TextBox 151"/>
            <p:cNvSpPr txBox="1">
              <a:spLocks noChangeArrowheads="1"/>
            </p:cNvSpPr>
            <p:nvPr/>
          </p:nvSpPr>
          <p:spPr bwMode="auto">
            <a:xfrm>
              <a:off x="2209800" y="4859179"/>
              <a:ext cx="228600" cy="246221"/>
            </a:xfrm>
            <a:prstGeom prst="rect">
              <a:avLst/>
            </a:prstGeom>
            <a:solidFill>
              <a:schemeClr val="bg1"/>
            </a:solidFill>
            <a:ln w="9525">
              <a:noFill/>
              <a:miter lim="800000"/>
              <a:headEnd/>
              <a:tailEnd/>
            </a:ln>
          </p:spPr>
          <p:txBody>
            <a:bodyPr lIns="0" tIns="0" rIns="0" bIns="0" anchor="ctr">
              <a:spAutoFit/>
            </a:bodyPr>
            <a:lstStyle/>
            <a:p>
              <a:pPr algn="ctr"/>
              <a:r>
                <a:rPr lang="en-US" sz="1600">
                  <a:latin typeface="Book Antiqua" pitchFamily="18" charset="0"/>
                </a:rPr>
                <a:t>e</a:t>
              </a:r>
              <a:r>
                <a:rPr lang="en-US" sz="1600" baseline="-25000">
                  <a:latin typeface="Book Antiqua" pitchFamily="18" charset="0"/>
                </a:rPr>
                <a:t>5</a:t>
              </a:r>
            </a:p>
          </p:txBody>
        </p:sp>
        <p:sp>
          <p:nvSpPr>
            <p:cNvPr id="369698" name="TextBox 153"/>
            <p:cNvSpPr txBox="1">
              <a:spLocks noChangeArrowheads="1"/>
            </p:cNvSpPr>
            <p:nvPr/>
          </p:nvSpPr>
          <p:spPr bwMode="auto">
            <a:xfrm>
              <a:off x="1600200" y="4537445"/>
              <a:ext cx="228600" cy="246221"/>
            </a:xfrm>
            <a:prstGeom prst="rect">
              <a:avLst/>
            </a:prstGeom>
            <a:solidFill>
              <a:schemeClr val="bg1"/>
            </a:solidFill>
            <a:ln w="9525">
              <a:noFill/>
              <a:miter lim="800000"/>
              <a:headEnd/>
              <a:tailEnd/>
            </a:ln>
          </p:spPr>
          <p:txBody>
            <a:bodyPr lIns="0" tIns="0" rIns="0" bIns="0" anchor="ctr">
              <a:spAutoFit/>
            </a:bodyPr>
            <a:lstStyle/>
            <a:p>
              <a:pPr algn="ctr"/>
              <a:r>
                <a:rPr lang="en-US" sz="1600">
                  <a:latin typeface="Book Antiqua" pitchFamily="18" charset="0"/>
                </a:rPr>
                <a:t>e</a:t>
              </a:r>
              <a:r>
                <a:rPr lang="en-US" sz="1600" baseline="-25000">
                  <a:latin typeface="Book Antiqua" pitchFamily="18" charset="0"/>
                </a:rPr>
                <a:t>4</a:t>
              </a:r>
            </a:p>
          </p:txBody>
        </p:sp>
        <p:sp>
          <p:nvSpPr>
            <p:cNvPr id="369699" name="TextBox 157"/>
            <p:cNvSpPr txBox="1">
              <a:spLocks noChangeArrowheads="1"/>
            </p:cNvSpPr>
            <p:nvPr/>
          </p:nvSpPr>
          <p:spPr bwMode="auto">
            <a:xfrm>
              <a:off x="3810000" y="4885267"/>
              <a:ext cx="228600" cy="246221"/>
            </a:xfrm>
            <a:prstGeom prst="rect">
              <a:avLst/>
            </a:prstGeom>
            <a:solidFill>
              <a:schemeClr val="bg1"/>
            </a:solidFill>
            <a:ln w="9525">
              <a:noFill/>
              <a:miter lim="800000"/>
              <a:headEnd/>
              <a:tailEnd/>
            </a:ln>
          </p:spPr>
          <p:txBody>
            <a:bodyPr lIns="0" tIns="0" rIns="0" bIns="0" anchor="ctr">
              <a:spAutoFit/>
            </a:bodyPr>
            <a:lstStyle/>
            <a:p>
              <a:pPr algn="ctr"/>
              <a:r>
                <a:rPr lang="en-US" sz="1600">
                  <a:latin typeface="Book Antiqua" pitchFamily="18" charset="0"/>
                </a:rPr>
                <a:t>e</a:t>
              </a:r>
              <a:r>
                <a:rPr lang="en-US" sz="1600" baseline="-25000">
                  <a:latin typeface="Book Antiqua" pitchFamily="18" charset="0"/>
                </a:rPr>
                <a:t>1</a:t>
              </a:r>
            </a:p>
          </p:txBody>
        </p:sp>
        <p:sp>
          <p:nvSpPr>
            <p:cNvPr id="369700" name="TextBox 158"/>
            <p:cNvSpPr txBox="1">
              <a:spLocks noChangeArrowheads="1"/>
            </p:cNvSpPr>
            <p:nvPr/>
          </p:nvSpPr>
          <p:spPr bwMode="auto">
            <a:xfrm>
              <a:off x="4343400" y="4859866"/>
              <a:ext cx="533400" cy="246221"/>
            </a:xfrm>
            <a:prstGeom prst="rect">
              <a:avLst/>
            </a:prstGeom>
            <a:solidFill>
              <a:schemeClr val="bg1"/>
            </a:solidFill>
            <a:ln w="9525">
              <a:noFill/>
              <a:miter lim="800000"/>
              <a:headEnd/>
              <a:tailEnd/>
            </a:ln>
          </p:spPr>
          <p:txBody>
            <a:bodyPr lIns="0" tIns="0" rIns="0" bIns="0" anchor="ctr">
              <a:spAutoFit/>
            </a:bodyPr>
            <a:lstStyle/>
            <a:p>
              <a:pPr algn="ctr"/>
              <a:r>
                <a:rPr lang="en-US" sz="1600">
                  <a:latin typeface="Book Antiqua" pitchFamily="18" charset="0"/>
                </a:rPr>
                <a:t>e</a:t>
              </a:r>
              <a:r>
                <a:rPr lang="en-US" sz="1600" baseline="-25000">
                  <a:latin typeface="Book Antiqua" pitchFamily="18" charset="0"/>
                </a:rPr>
                <a:t>2</a:t>
              </a:r>
              <a:r>
                <a:rPr lang="en-US" sz="1600">
                  <a:latin typeface="Book Antiqua" pitchFamily="18" charset="0"/>
                </a:rPr>
                <a:t>/e</a:t>
              </a:r>
              <a:r>
                <a:rPr lang="en-US" sz="1600" baseline="-25000">
                  <a:latin typeface="Book Antiqua" pitchFamily="18" charset="0"/>
                </a:rPr>
                <a:t>3</a:t>
              </a:r>
            </a:p>
          </p:txBody>
        </p:sp>
        <p:sp>
          <p:nvSpPr>
            <p:cNvPr id="369701" name="TextBox 163"/>
            <p:cNvSpPr txBox="1">
              <a:spLocks noChangeArrowheads="1"/>
            </p:cNvSpPr>
            <p:nvPr/>
          </p:nvSpPr>
          <p:spPr bwMode="auto">
            <a:xfrm>
              <a:off x="7188201" y="4850712"/>
              <a:ext cx="228600" cy="246221"/>
            </a:xfrm>
            <a:prstGeom prst="rect">
              <a:avLst/>
            </a:prstGeom>
            <a:solidFill>
              <a:schemeClr val="bg1"/>
            </a:solidFill>
            <a:ln w="9525">
              <a:noFill/>
              <a:miter lim="800000"/>
              <a:headEnd/>
              <a:tailEnd/>
            </a:ln>
          </p:spPr>
          <p:txBody>
            <a:bodyPr lIns="0" tIns="0" rIns="0" bIns="0" anchor="ctr">
              <a:spAutoFit/>
            </a:bodyPr>
            <a:lstStyle/>
            <a:p>
              <a:pPr algn="ctr"/>
              <a:r>
                <a:rPr lang="en-US" sz="1600">
                  <a:latin typeface="Book Antiqua" pitchFamily="18" charset="0"/>
                </a:rPr>
                <a:t>e</a:t>
              </a:r>
              <a:r>
                <a:rPr lang="en-US" sz="1600" baseline="-25000">
                  <a:latin typeface="Book Antiqua" pitchFamily="18" charset="0"/>
                </a:rPr>
                <a:t>6</a:t>
              </a:r>
            </a:p>
          </p:txBody>
        </p:sp>
      </p:grpSp>
      <p:sp>
        <p:nvSpPr>
          <p:cNvPr id="369689" name="TextBox 194"/>
          <p:cNvSpPr txBox="1">
            <a:spLocks noChangeArrowheads="1"/>
          </p:cNvSpPr>
          <p:nvPr/>
        </p:nvSpPr>
        <p:spPr bwMode="auto">
          <a:xfrm>
            <a:off x="1600200" y="3810000"/>
            <a:ext cx="5943600" cy="400050"/>
          </a:xfrm>
          <a:prstGeom prst="rect">
            <a:avLst/>
          </a:prstGeom>
          <a:noFill/>
          <a:ln w="9525">
            <a:noFill/>
            <a:miter lim="800000"/>
            <a:headEnd/>
            <a:tailEnd/>
          </a:ln>
        </p:spPr>
        <p:txBody>
          <a:bodyPr>
            <a:spAutoFit/>
          </a:bodyPr>
          <a:lstStyle/>
          <a:p>
            <a:pPr algn="ctr"/>
            <a:r>
              <a:rPr lang="en-US" sz="2000" b="1" u="sng">
                <a:solidFill>
                  <a:srgbClr val="0000FF"/>
                </a:solidFill>
              </a:rPr>
              <a:t>Our interval representation: </a:t>
            </a:r>
          </a:p>
        </p:txBody>
      </p:sp>
      <p:grpSp>
        <p:nvGrpSpPr>
          <p:cNvPr id="81" name="Group 80"/>
          <p:cNvGrpSpPr/>
          <p:nvPr/>
        </p:nvGrpSpPr>
        <p:grpSpPr>
          <a:xfrm>
            <a:off x="228600" y="4419600"/>
            <a:ext cx="7010400" cy="304800"/>
            <a:chOff x="228600" y="4419600"/>
            <a:chExt cx="7010400" cy="304800"/>
          </a:xfrm>
          <a:blipFill rotWithShape="1">
            <a:blip r:embed="rId3"/>
            <a:tile tx="0" ty="0" sx="100000" sy="100000" flip="none" algn="tl"/>
          </a:blipFill>
        </p:grpSpPr>
        <p:sp>
          <p:nvSpPr>
            <p:cNvPr id="60" name="Line Callout 1 59"/>
            <p:cNvSpPr/>
            <p:nvPr/>
          </p:nvSpPr>
          <p:spPr bwMode="auto">
            <a:xfrm>
              <a:off x="6477000" y="4419600"/>
              <a:ext cx="762000" cy="304800"/>
            </a:xfrm>
            <a:prstGeom prst="borderCallout1">
              <a:avLst>
                <a:gd name="adj1" fmla="val 122917"/>
                <a:gd name="adj2" fmla="val 1667"/>
                <a:gd name="adj3" fmla="val 170833"/>
                <a:gd name="adj4" fmla="val 85000"/>
              </a:avLst>
            </a:prstGeom>
            <a:gradFill flip="none" rotWithShape="1">
              <a:gsLst>
                <a:gs pos="0">
                  <a:schemeClr val="accent6"/>
                </a:gs>
                <a:gs pos="100000">
                  <a:schemeClr val="accent3"/>
                </a:gs>
              </a:gsLst>
              <a:lin ang="0" scaled="1"/>
              <a:tileRect/>
            </a:gradFill>
            <a:ln w="9525" cap="flat" cmpd="sng" algn="ctr">
              <a:solidFill>
                <a:schemeClr val="accent6"/>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arrest</a:t>
              </a:r>
            </a:p>
          </p:txBody>
        </p:sp>
        <p:sp>
          <p:nvSpPr>
            <p:cNvPr id="65" name="Line Callout 1 64"/>
            <p:cNvSpPr/>
            <p:nvPr/>
          </p:nvSpPr>
          <p:spPr bwMode="auto">
            <a:xfrm>
              <a:off x="3048000" y="4419600"/>
              <a:ext cx="990600" cy="304800"/>
            </a:xfrm>
            <a:prstGeom prst="borderCallout1">
              <a:avLst>
                <a:gd name="adj1" fmla="val 127083"/>
                <a:gd name="adj2" fmla="val 8334"/>
                <a:gd name="adj3" fmla="val 179167"/>
                <a:gd name="adj4" fmla="val 71538"/>
              </a:avLst>
            </a:prstGeom>
            <a:gradFill flip="none" rotWithShape="1">
              <a:gsLst>
                <a:gs pos="0">
                  <a:schemeClr val="accent6"/>
                </a:gs>
                <a:gs pos="100000">
                  <a:schemeClr val="accent3"/>
                </a:gs>
              </a:gsLst>
              <a:lin ang="0" scaled="1"/>
              <a:tileRect/>
            </a:gradFill>
            <a:ln w="9525" cap="flat" cmpd="sng" algn="ctr">
              <a:solidFill>
                <a:schemeClr val="accent6"/>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attacked</a:t>
              </a:r>
            </a:p>
          </p:txBody>
        </p:sp>
        <p:sp>
          <p:nvSpPr>
            <p:cNvPr id="66" name="Line Callout 1 65"/>
            <p:cNvSpPr/>
            <p:nvPr/>
          </p:nvSpPr>
          <p:spPr bwMode="auto">
            <a:xfrm>
              <a:off x="4191000" y="4419600"/>
              <a:ext cx="762000" cy="304800"/>
            </a:xfrm>
            <a:prstGeom prst="borderCallout1">
              <a:avLst>
                <a:gd name="adj1" fmla="val 118750"/>
                <a:gd name="adj2" fmla="val 6668"/>
                <a:gd name="adj3" fmla="val 158334"/>
                <a:gd name="adj4" fmla="val 20000"/>
              </a:avLst>
            </a:prstGeom>
            <a:gradFill flip="none" rotWithShape="1">
              <a:gsLst>
                <a:gs pos="0">
                  <a:schemeClr val="accent6"/>
                </a:gs>
                <a:gs pos="100000">
                  <a:schemeClr val="accent3"/>
                </a:gs>
              </a:gsLst>
              <a:lin ang="0" scaled="1"/>
              <a:tileRect/>
            </a:gradFill>
            <a:ln w="9525" cap="flat" cmpd="sng" algn="ctr">
              <a:solidFill>
                <a:schemeClr val="accent6"/>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killing</a:t>
              </a:r>
            </a:p>
          </p:txBody>
        </p:sp>
        <p:sp>
          <p:nvSpPr>
            <p:cNvPr id="67" name="Line Callout 1 66"/>
            <p:cNvSpPr/>
            <p:nvPr/>
          </p:nvSpPr>
          <p:spPr bwMode="auto">
            <a:xfrm>
              <a:off x="5105400" y="4419600"/>
              <a:ext cx="838200" cy="304800"/>
            </a:xfrm>
            <a:prstGeom prst="borderCallout1">
              <a:avLst>
                <a:gd name="adj1" fmla="val 118751"/>
                <a:gd name="adj2" fmla="val -908"/>
                <a:gd name="adj3" fmla="val 166667"/>
                <a:gd name="adj4" fmla="val -30000"/>
              </a:avLst>
            </a:prstGeom>
            <a:gradFill flip="none" rotWithShape="1">
              <a:gsLst>
                <a:gs pos="0">
                  <a:schemeClr val="accent6"/>
                </a:gs>
                <a:gs pos="100000">
                  <a:schemeClr val="accent3"/>
                </a:gs>
              </a:gsLst>
              <a:lin ang="0" scaled="1"/>
              <a:tileRect/>
            </a:gradFill>
            <a:ln w="9525" cap="flat" cmpd="sng" algn="ctr">
              <a:solidFill>
                <a:schemeClr val="accent6"/>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injuring</a:t>
              </a:r>
            </a:p>
          </p:txBody>
        </p:sp>
        <p:sp>
          <p:nvSpPr>
            <p:cNvPr id="68" name="Line Callout 1 67"/>
            <p:cNvSpPr/>
            <p:nvPr/>
          </p:nvSpPr>
          <p:spPr bwMode="auto">
            <a:xfrm>
              <a:off x="1981200" y="4419600"/>
              <a:ext cx="990600" cy="304800"/>
            </a:xfrm>
            <a:prstGeom prst="borderCallout1">
              <a:avLst>
                <a:gd name="adj1" fmla="val 122916"/>
                <a:gd name="adj2" fmla="val 91667"/>
                <a:gd name="adj3" fmla="val 187500"/>
                <a:gd name="adj4" fmla="val 47179"/>
              </a:avLst>
            </a:prstGeom>
            <a:gradFill flip="none" rotWithShape="1">
              <a:gsLst>
                <a:gs pos="0">
                  <a:schemeClr val="accent6"/>
                </a:gs>
                <a:gs pos="100000">
                  <a:schemeClr val="accent3"/>
                </a:gs>
              </a:gsLst>
              <a:lin ang="0" scaled="1"/>
              <a:tileRect/>
            </a:gradFill>
            <a:ln w="9525" cap="flat" cmpd="sng" algn="ctr">
              <a:solidFill>
                <a:schemeClr val="accent6"/>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invasion</a:t>
              </a:r>
            </a:p>
          </p:txBody>
        </p:sp>
        <p:sp>
          <p:nvSpPr>
            <p:cNvPr id="69" name="Line Callout 1 68"/>
            <p:cNvSpPr/>
            <p:nvPr/>
          </p:nvSpPr>
          <p:spPr bwMode="auto">
            <a:xfrm>
              <a:off x="228600" y="4419600"/>
              <a:ext cx="1143000" cy="304800"/>
            </a:xfrm>
            <a:prstGeom prst="borderCallout1">
              <a:avLst>
                <a:gd name="adj1" fmla="val 18749"/>
                <a:gd name="adj2" fmla="val 105000"/>
                <a:gd name="adj3" fmla="val 54167"/>
                <a:gd name="adj4" fmla="val 119401"/>
              </a:avLst>
            </a:prstGeom>
            <a:gradFill flip="none" rotWithShape="1">
              <a:gsLst>
                <a:gs pos="0">
                  <a:schemeClr val="accent6"/>
                </a:gs>
                <a:gs pos="100000">
                  <a:schemeClr val="accent3"/>
                </a:gs>
              </a:gsLst>
              <a:lin ang="0" scaled="0"/>
              <a:tileRect/>
            </a:gradFill>
            <a:ln w="9525" cap="flat" cmpd="sng" algn="ctr">
              <a:solidFill>
                <a:schemeClr val="accent6"/>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casualties</a:t>
              </a:r>
            </a:p>
          </p:txBody>
        </p:sp>
      </p:grpSp>
      <p:grpSp>
        <p:nvGrpSpPr>
          <p:cNvPr id="79" name="Group 78"/>
          <p:cNvGrpSpPr/>
          <p:nvPr/>
        </p:nvGrpSpPr>
        <p:grpSpPr>
          <a:xfrm>
            <a:off x="990600" y="6096000"/>
            <a:ext cx="6934200" cy="533400"/>
            <a:chOff x="990600" y="6096000"/>
            <a:chExt cx="6934200" cy="533400"/>
          </a:xfrm>
          <a:blipFill rotWithShape="1">
            <a:blip r:embed="rId3"/>
            <a:tile tx="0" ty="0" sx="100000" sy="100000" flip="none" algn="tl"/>
          </a:blipFill>
        </p:grpSpPr>
        <p:sp>
          <p:nvSpPr>
            <p:cNvPr id="70" name="Line Callout 1 69"/>
            <p:cNvSpPr/>
            <p:nvPr/>
          </p:nvSpPr>
          <p:spPr bwMode="auto">
            <a:xfrm>
              <a:off x="2286000" y="6096000"/>
              <a:ext cx="1143000" cy="533400"/>
            </a:xfrm>
            <a:prstGeom prst="borderCallout1">
              <a:avLst>
                <a:gd name="adj1" fmla="val -12204"/>
                <a:gd name="adj2" fmla="val 2778"/>
                <a:gd name="adj3" fmla="val -29073"/>
                <a:gd name="adj4" fmla="val 43060"/>
              </a:avLst>
            </a:prstGeom>
            <a:gradFill flip="none" rotWithShape="1">
              <a:gsLst>
                <a:gs pos="0">
                  <a:schemeClr val="accent6"/>
                </a:gs>
                <a:gs pos="100000">
                  <a:schemeClr val="accent3"/>
                </a:gs>
              </a:gsLst>
              <a:lin ang="0" scaled="1"/>
              <a:tileRect/>
            </a:gradFill>
            <a:ln w="9525" cap="flat" cmpd="sng" algn="ctr">
              <a:solidFill>
                <a:srgbClr val="E39310"/>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since […] 3/20/2003</a:t>
              </a:r>
            </a:p>
          </p:txBody>
        </p:sp>
        <p:sp>
          <p:nvSpPr>
            <p:cNvPr id="72" name="Line Callout 1 71"/>
            <p:cNvSpPr/>
            <p:nvPr/>
          </p:nvSpPr>
          <p:spPr bwMode="auto">
            <a:xfrm>
              <a:off x="990600" y="6096000"/>
              <a:ext cx="1143000" cy="533400"/>
            </a:xfrm>
            <a:prstGeom prst="borderCallout1">
              <a:avLst>
                <a:gd name="adj1" fmla="val -12204"/>
                <a:gd name="adj2" fmla="val 8333"/>
                <a:gd name="adj3" fmla="val -71696"/>
                <a:gd name="adj4" fmla="val 108162"/>
              </a:avLst>
            </a:prstGeom>
            <a:gradFill flip="none" rotWithShape="1">
              <a:gsLst>
                <a:gs pos="0">
                  <a:schemeClr val="accent6"/>
                </a:gs>
                <a:gs pos="100000">
                  <a:schemeClr val="accent3"/>
                </a:gs>
              </a:gsLst>
              <a:lin ang="0" scaled="1"/>
              <a:tileRect/>
            </a:gradFill>
            <a:ln w="9525" cap="flat" cmpd="sng" algn="ctr">
              <a:solidFill>
                <a:srgbClr val="E39310"/>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3/20/2003</a:t>
              </a:r>
            </a:p>
          </p:txBody>
        </p:sp>
        <p:sp>
          <p:nvSpPr>
            <p:cNvPr id="73" name="Line Callout 1 72"/>
            <p:cNvSpPr/>
            <p:nvPr/>
          </p:nvSpPr>
          <p:spPr bwMode="auto">
            <a:xfrm>
              <a:off x="3505200" y="6096000"/>
              <a:ext cx="990600" cy="533400"/>
            </a:xfrm>
            <a:prstGeom prst="borderCallout1">
              <a:avLst>
                <a:gd name="adj1" fmla="val -12204"/>
                <a:gd name="adj2" fmla="val 8333"/>
                <a:gd name="adj3" fmla="val -57737"/>
                <a:gd name="adj4" fmla="val 64871"/>
              </a:avLst>
            </a:prstGeom>
            <a:gradFill flip="none" rotWithShape="1">
              <a:gsLst>
                <a:gs pos="0">
                  <a:schemeClr val="accent6"/>
                </a:gs>
                <a:gs pos="100000">
                  <a:schemeClr val="accent3"/>
                </a:gs>
              </a:gsLst>
              <a:lin ang="0" scaled="1"/>
              <a:tileRect/>
            </a:gradFill>
            <a:ln w="9525" cap="flat" cmpd="sng" algn="ctr">
              <a:solidFill>
                <a:srgbClr val="E39310"/>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Tuesday</a:t>
              </a:r>
            </a:p>
          </p:txBody>
        </p:sp>
        <p:sp>
          <p:nvSpPr>
            <p:cNvPr id="74" name="Line Callout 1 73"/>
            <p:cNvSpPr/>
            <p:nvPr/>
          </p:nvSpPr>
          <p:spPr bwMode="auto">
            <a:xfrm>
              <a:off x="4572000" y="6096000"/>
              <a:ext cx="1600200" cy="533400"/>
            </a:xfrm>
            <a:prstGeom prst="borderCallout1">
              <a:avLst>
                <a:gd name="adj1" fmla="val -16966"/>
                <a:gd name="adj2" fmla="val 93254"/>
                <a:gd name="adj3" fmla="val -55356"/>
                <a:gd name="adj4" fmla="val 78363"/>
              </a:avLst>
            </a:prstGeom>
            <a:gradFill flip="none" rotWithShape="1">
              <a:gsLst>
                <a:gs pos="0">
                  <a:schemeClr val="accent6"/>
                </a:gs>
                <a:gs pos="100000">
                  <a:schemeClr val="accent3"/>
                </a:gs>
              </a:gsLst>
              <a:lin ang="0" scaled="1"/>
              <a:tileRect/>
            </a:gradFill>
            <a:ln w="9525" cap="flat" cmpd="sng" algn="ctr">
              <a:solidFill>
                <a:srgbClr val="E39310"/>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Wed., May 24</a:t>
              </a:r>
              <a:r>
                <a:rPr lang="en-US" sz="1600" baseline="30000" dirty="0">
                  <a:solidFill>
                    <a:srgbClr val="FF0000"/>
                  </a:solidFill>
                  <a:ea typeface="ＭＳ Ｐゴシック" pitchFamily="-64" charset="-128"/>
                  <a:cs typeface="+mn-cs"/>
                </a:rPr>
                <a:t>th</a:t>
              </a:r>
              <a:r>
                <a:rPr lang="en-US" sz="1600" dirty="0">
                  <a:solidFill>
                    <a:srgbClr val="FF0000"/>
                  </a:solidFill>
                  <a:ea typeface="ＭＳ Ｐゴシック" pitchFamily="-64" charset="-128"/>
                  <a:cs typeface="+mn-cs"/>
                </a:rPr>
                <a:t>, 2006</a:t>
              </a:r>
            </a:p>
          </p:txBody>
        </p:sp>
        <p:sp>
          <p:nvSpPr>
            <p:cNvPr id="75" name="Line Callout 1 74"/>
            <p:cNvSpPr/>
            <p:nvPr/>
          </p:nvSpPr>
          <p:spPr bwMode="auto">
            <a:xfrm>
              <a:off x="6324600" y="6096000"/>
              <a:ext cx="1600200" cy="533400"/>
            </a:xfrm>
            <a:prstGeom prst="borderCallout1">
              <a:avLst>
                <a:gd name="adj1" fmla="val -16966"/>
                <a:gd name="adj2" fmla="val 93254"/>
                <a:gd name="adj3" fmla="val -55356"/>
                <a:gd name="adj4" fmla="val 71220"/>
              </a:avLst>
            </a:prstGeom>
            <a:gradFill flip="none" rotWithShape="1">
              <a:gsLst>
                <a:gs pos="0">
                  <a:schemeClr val="accent6"/>
                </a:gs>
                <a:gs pos="100000">
                  <a:schemeClr val="accent3"/>
                </a:gs>
              </a:gsLst>
              <a:lin ang="0" scaled="1"/>
              <a:tileRect/>
            </a:gradFill>
            <a:ln w="9525" cap="flat" cmpd="sng" algn="ctr">
              <a:solidFill>
                <a:srgbClr val="E39310"/>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next week</a:t>
              </a:r>
            </a:p>
          </p:txBody>
        </p:sp>
      </p:grpSp>
      <p:sp>
        <p:nvSpPr>
          <p:cNvPr id="2" name="Slide Number Placeholder 1"/>
          <p:cNvSpPr>
            <a:spLocks noGrp="1"/>
          </p:cNvSpPr>
          <p:nvPr>
            <p:ph type="sldNum" sz="quarter" idx="10"/>
          </p:nvPr>
        </p:nvSpPr>
        <p:spPr/>
        <p:txBody>
          <a:bodyPr/>
          <a:lstStyle/>
          <a:p>
            <a:pPr>
              <a:defRPr/>
            </a:pPr>
            <a:r>
              <a:rPr lang="en-US" altLang="zh-TW" smtClean="0"/>
              <a:t>2:</a:t>
            </a:r>
            <a:fld id="{38C3A6C8-7635-49E2-992A-59049AC71ED8}" type="slidenum">
              <a:rPr lang="en-US" altLang="zh-TW" smtClean="0"/>
              <a:pPr>
                <a:defRPr/>
              </a:pPr>
              <a:t>53</a:t>
            </a:fld>
            <a:endParaRPr lang="en-US" altLang="zh-TW"/>
          </a:p>
        </p:txBody>
      </p:sp>
    </p:spTree>
    <p:extLst>
      <p:ext uri="{BB962C8B-B14F-4D97-AF65-F5344CB8AC3E}">
        <p14:creationId xmlns:p14="http://schemas.microsoft.com/office/powerpoint/2010/main" val="2875881754"/>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xit" presetSubtype="2" accel="50000" decel="50000" fill="hold" nodeType="clickEffect">
                                  <p:stCondLst>
                                    <p:cond delay="0"/>
                                  </p:stCondLst>
                                  <p:childTnLst>
                                    <p:anim calcmode="lin" valueType="num">
                                      <p:cBhvr additive="base">
                                        <p:cTn id="6" dur="500"/>
                                        <p:tgtEl>
                                          <p:spTgt spid="82"/>
                                        </p:tgtEl>
                                        <p:attrNameLst>
                                          <p:attrName>ppt_x</p:attrName>
                                        </p:attrNameLst>
                                      </p:cBhvr>
                                      <p:tavLst>
                                        <p:tav tm="0">
                                          <p:val>
                                            <p:strVal val="ppt_x"/>
                                          </p:val>
                                        </p:tav>
                                        <p:tav tm="100000">
                                          <p:val>
                                            <p:strVal val="1+ppt_w/2"/>
                                          </p:val>
                                        </p:tav>
                                      </p:tavLst>
                                    </p:anim>
                                    <p:anim calcmode="lin" valueType="num">
                                      <p:cBhvr additive="base">
                                        <p:cTn id="7" dur="500"/>
                                        <p:tgtEl>
                                          <p:spTgt spid="82"/>
                                        </p:tgtEl>
                                        <p:attrNameLst>
                                          <p:attrName>ppt_y</p:attrName>
                                        </p:attrNameLst>
                                      </p:cBhvr>
                                      <p:tavLst>
                                        <p:tav tm="0">
                                          <p:val>
                                            <p:strVal val="ppt_y"/>
                                          </p:val>
                                        </p:tav>
                                        <p:tav tm="100000">
                                          <p:val>
                                            <p:strVal val="ppt_y"/>
                                          </p:val>
                                        </p:tav>
                                      </p:tavLst>
                                    </p:anim>
                                    <p:set>
                                      <p:cBhvr>
                                        <p:cTn id="8" dur="1" fill="hold">
                                          <p:stCondLst>
                                            <p:cond delay="499"/>
                                          </p:stCondLst>
                                        </p:cTn>
                                        <p:tgtEl>
                                          <p:spTgt spid="8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4" name="Title 1"/>
          <p:cNvSpPr>
            <a:spLocks noGrp="1"/>
          </p:cNvSpPr>
          <p:nvPr>
            <p:ph type="title" idx="4294967295"/>
          </p:nvPr>
        </p:nvSpPr>
        <p:spPr/>
        <p:txBody>
          <a:bodyPr/>
          <a:lstStyle/>
          <a:p>
            <a:r>
              <a:rPr lang="en-US" sz="3200" smtClean="0">
                <a:ea typeface="ＭＳ Ｐゴシック" pitchFamily="34" charset="-128"/>
              </a:rPr>
              <a:t>Interval Based Event Timeline Construction</a:t>
            </a:r>
            <a:endParaRPr lang="en-US" sz="4200" smtClean="0">
              <a:ea typeface="ＭＳ Ｐゴシック" pitchFamily="34" charset="-128"/>
            </a:endParaRPr>
          </a:p>
        </p:txBody>
      </p:sp>
      <p:grpSp>
        <p:nvGrpSpPr>
          <p:cNvPr id="201" name="Group 200"/>
          <p:cNvGrpSpPr>
            <a:grpSpLocks/>
          </p:cNvGrpSpPr>
          <p:nvPr/>
        </p:nvGrpSpPr>
        <p:grpSpPr bwMode="auto">
          <a:xfrm>
            <a:off x="152400" y="1295400"/>
            <a:ext cx="8534400" cy="2514600"/>
            <a:chOff x="152400" y="1295400"/>
            <a:chExt cx="8534400" cy="2514600"/>
          </a:xfrm>
        </p:grpSpPr>
        <p:grpSp>
          <p:nvGrpSpPr>
            <p:cNvPr id="371761" name="Group 66"/>
            <p:cNvGrpSpPr>
              <a:grpSpLocks/>
            </p:cNvGrpSpPr>
            <p:nvPr/>
          </p:nvGrpSpPr>
          <p:grpSpPr bwMode="auto">
            <a:xfrm>
              <a:off x="2133600" y="1295400"/>
              <a:ext cx="6553200" cy="2514600"/>
              <a:chOff x="2133600" y="4038600"/>
              <a:chExt cx="6553200" cy="2514600"/>
            </a:xfrm>
          </p:grpSpPr>
          <p:cxnSp>
            <p:nvCxnSpPr>
              <p:cNvPr id="371763" name="Curved Connector 96"/>
              <p:cNvCxnSpPr>
                <a:cxnSpLocks noChangeShapeType="1"/>
                <a:stCxn id="371770" idx="2"/>
                <a:endCxn id="371771" idx="2"/>
              </p:cNvCxnSpPr>
              <p:nvPr/>
            </p:nvCxnSpPr>
            <p:spPr bwMode="auto">
              <a:xfrm rot="16200000" flipH="1">
                <a:off x="4495800" y="5067300"/>
                <a:ext cx="1588" cy="990600"/>
              </a:xfrm>
              <a:prstGeom prst="curvedConnector3">
                <a:avLst>
                  <a:gd name="adj1" fmla="val 11996222"/>
                </a:avLst>
              </a:prstGeom>
              <a:noFill/>
              <a:ln w="9525">
                <a:solidFill>
                  <a:schemeClr val="tx1"/>
                </a:solidFill>
                <a:round/>
                <a:headEnd/>
                <a:tailEnd/>
              </a:ln>
            </p:spPr>
          </p:cxnSp>
          <p:sp>
            <p:nvSpPr>
              <p:cNvPr id="371764" name="Oval 10"/>
              <p:cNvSpPr>
                <a:spLocks noChangeArrowheads="1"/>
              </p:cNvSpPr>
              <p:nvPr/>
            </p:nvSpPr>
            <p:spPr bwMode="auto">
              <a:xfrm>
                <a:off x="2133600" y="4038600"/>
                <a:ext cx="533400" cy="533400"/>
              </a:xfrm>
              <a:prstGeom prst="ellipse">
                <a:avLst/>
              </a:prstGeom>
              <a:solidFill>
                <a:schemeClr val="accent1"/>
              </a:solidFill>
              <a:ln w="9525">
                <a:solidFill>
                  <a:srgbClr val="008000"/>
                </a:solidFill>
                <a:round/>
                <a:headEnd/>
                <a:tailEnd/>
              </a:ln>
            </p:spPr>
            <p:txBody>
              <a:bodyPr/>
              <a:lstStyle/>
              <a:p>
                <a:pPr algn="ctr" eaLnBrk="0" hangingPunct="0"/>
                <a:r>
                  <a:rPr lang="en-US">
                    <a:latin typeface="Book Antiqua" pitchFamily="18" charset="0"/>
                  </a:rPr>
                  <a:t>I</a:t>
                </a:r>
                <a:r>
                  <a:rPr lang="en-US" baseline="-25000">
                    <a:latin typeface="Book Antiqua" pitchFamily="18" charset="0"/>
                  </a:rPr>
                  <a:t>1</a:t>
                </a:r>
              </a:p>
            </p:txBody>
          </p:sp>
          <p:sp>
            <p:nvSpPr>
              <p:cNvPr id="371765" name="Oval 11"/>
              <p:cNvSpPr>
                <a:spLocks noChangeArrowheads="1"/>
              </p:cNvSpPr>
              <p:nvPr/>
            </p:nvSpPr>
            <p:spPr bwMode="auto">
              <a:xfrm>
                <a:off x="8153400" y="4038600"/>
                <a:ext cx="533400" cy="533400"/>
              </a:xfrm>
              <a:prstGeom prst="ellipse">
                <a:avLst/>
              </a:prstGeom>
              <a:solidFill>
                <a:schemeClr val="accent1"/>
              </a:solidFill>
              <a:ln w="9525">
                <a:solidFill>
                  <a:srgbClr val="008000"/>
                </a:solidFill>
                <a:round/>
                <a:headEnd/>
                <a:tailEnd/>
              </a:ln>
            </p:spPr>
            <p:txBody>
              <a:bodyPr/>
              <a:lstStyle/>
              <a:p>
                <a:pPr algn="ctr" eaLnBrk="0" hangingPunct="0"/>
                <a:r>
                  <a:rPr lang="en-US">
                    <a:latin typeface="Book Antiqua" pitchFamily="18" charset="0"/>
                  </a:rPr>
                  <a:t>I</a:t>
                </a:r>
                <a:r>
                  <a:rPr lang="en-US" baseline="-25000">
                    <a:latin typeface="Book Antiqua" pitchFamily="18" charset="0"/>
                  </a:rPr>
                  <a:t>5</a:t>
                </a:r>
              </a:p>
            </p:txBody>
          </p:sp>
          <p:sp>
            <p:nvSpPr>
              <p:cNvPr id="371766" name="Oval 14"/>
              <p:cNvSpPr>
                <a:spLocks noChangeArrowheads="1"/>
              </p:cNvSpPr>
              <p:nvPr/>
            </p:nvSpPr>
            <p:spPr bwMode="auto">
              <a:xfrm>
                <a:off x="7010400" y="4038600"/>
                <a:ext cx="533400" cy="533400"/>
              </a:xfrm>
              <a:prstGeom prst="ellipse">
                <a:avLst/>
              </a:prstGeom>
              <a:solidFill>
                <a:schemeClr val="accent1"/>
              </a:solidFill>
              <a:ln w="9525">
                <a:solidFill>
                  <a:srgbClr val="008000"/>
                </a:solidFill>
                <a:round/>
                <a:headEnd/>
                <a:tailEnd/>
              </a:ln>
            </p:spPr>
            <p:txBody>
              <a:bodyPr/>
              <a:lstStyle/>
              <a:p>
                <a:pPr algn="ctr" eaLnBrk="0" hangingPunct="0"/>
                <a:r>
                  <a:rPr lang="en-US">
                    <a:latin typeface="Book Antiqua" pitchFamily="18" charset="0"/>
                  </a:rPr>
                  <a:t>I</a:t>
                </a:r>
                <a:r>
                  <a:rPr lang="en-US" baseline="-25000">
                    <a:latin typeface="Book Antiqua" pitchFamily="18" charset="0"/>
                  </a:rPr>
                  <a:t>4</a:t>
                </a:r>
              </a:p>
            </p:txBody>
          </p:sp>
          <p:sp>
            <p:nvSpPr>
              <p:cNvPr id="371767" name="Oval 16"/>
              <p:cNvSpPr>
                <a:spLocks noChangeArrowheads="1"/>
              </p:cNvSpPr>
              <p:nvPr/>
            </p:nvSpPr>
            <p:spPr bwMode="auto">
              <a:xfrm>
                <a:off x="3733800" y="4038600"/>
                <a:ext cx="533400" cy="533400"/>
              </a:xfrm>
              <a:prstGeom prst="ellipse">
                <a:avLst/>
              </a:prstGeom>
              <a:solidFill>
                <a:schemeClr val="accent1"/>
              </a:solidFill>
              <a:ln w="9525">
                <a:solidFill>
                  <a:srgbClr val="008000"/>
                </a:solidFill>
                <a:round/>
                <a:headEnd/>
                <a:tailEnd/>
              </a:ln>
            </p:spPr>
            <p:txBody>
              <a:bodyPr/>
              <a:lstStyle/>
              <a:p>
                <a:pPr algn="ctr" eaLnBrk="0" hangingPunct="0"/>
                <a:r>
                  <a:rPr lang="en-US">
                    <a:latin typeface="Book Antiqua" pitchFamily="18" charset="0"/>
                  </a:rPr>
                  <a:t>I</a:t>
                </a:r>
                <a:r>
                  <a:rPr lang="en-US" baseline="-25000">
                    <a:latin typeface="Book Antiqua" pitchFamily="18" charset="0"/>
                  </a:rPr>
                  <a:t>2</a:t>
                </a:r>
              </a:p>
            </p:txBody>
          </p:sp>
          <p:sp>
            <p:nvSpPr>
              <p:cNvPr id="371768" name="Oval 17"/>
              <p:cNvSpPr>
                <a:spLocks noChangeArrowheads="1"/>
              </p:cNvSpPr>
              <p:nvPr/>
            </p:nvSpPr>
            <p:spPr bwMode="auto">
              <a:xfrm>
                <a:off x="5715000" y="4038600"/>
                <a:ext cx="533400" cy="533400"/>
              </a:xfrm>
              <a:prstGeom prst="ellipse">
                <a:avLst/>
              </a:prstGeom>
              <a:solidFill>
                <a:schemeClr val="accent1"/>
              </a:solidFill>
              <a:ln w="9525">
                <a:solidFill>
                  <a:srgbClr val="008000"/>
                </a:solidFill>
                <a:round/>
                <a:headEnd/>
                <a:tailEnd/>
              </a:ln>
            </p:spPr>
            <p:txBody>
              <a:bodyPr/>
              <a:lstStyle/>
              <a:p>
                <a:pPr algn="ctr" eaLnBrk="0" hangingPunct="0"/>
                <a:r>
                  <a:rPr lang="en-US">
                    <a:latin typeface="Book Antiqua" pitchFamily="18" charset="0"/>
                  </a:rPr>
                  <a:t>I</a:t>
                </a:r>
                <a:r>
                  <a:rPr lang="en-US" baseline="-25000">
                    <a:latin typeface="Book Antiqua" pitchFamily="18" charset="0"/>
                  </a:rPr>
                  <a:t>3</a:t>
                </a:r>
              </a:p>
            </p:txBody>
          </p:sp>
          <p:sp>
            <p:nvSpPr>
              <p:cNvPr id="371769" name="Rounded Rectangle 18"/>
              <p:cNvSpPr>
                <a:spLocks noChangeArrowheads="1"/>
              </p:cNvSpPr>
              <p:nvPr/>
            </p:nvSpPr>
            <p:spPr bwMode="auto">
              <a:xfrm>
                <a:off x="2781300" y="5105400"/>
                <a:ext cx="457200" cy="457200"/>
              </a:xfrm>
              <a:prstGeom prst="roundRect">
                <a:avLst>
                  <a:gd name="adj" fmla="val 16667"/>
                </a:avLst>
              </a:prstGeom>
              <a:solidFill>
                <a:schemeClr val="accent1"/>
              </a:solidFill>
              <a:ln w="9525">
                <a:solidFill>
                  <a:srgbClr val="FF0000"/>
                </a:solidFill>
                <a:round/>
                <a:headEnd/>
                <a:tailEnd/>
              </a:ln>
            </p:spPr>
            <p:txBody>
              <a:bodyPr/>
              <a:lstStyle/>
              <a:p>
                <a:pPr algn="ctr" eaLnBrk="0" hangingPunct="0"/>
                <a:r>
                  <a:rPr lang="en-US">
                    <a:latin typeface="Book Antiqua" pitchFamily="18" charset="0"/>
                  </a:rPr>
                  <a:t>e</a:t>
                </a:r>
                <a:r>
                  <a:rPr lang="en-US" baseline="-25000">
                    <a:latin typeface="Book Antiqua" pitchFamily="18" charset="0"/>
                  </a:rPr>
                  <a:t>1</a:t>
                </a:r>
              </a:p>
            </p:txBody>
          </p:sp>
          <p:sp>
            <p:nvSpPr>
              <p:cNvPr id="371770" name="Rounded Rectangle 19"/>
              <p:cNvSpPr>
                <a:spLocks noChangeArrowheads="1"/>
              </p:cNvSpPr>
              <p:nvPr/>
            </p:nvSpPr>
            <p:spPr bwMode="auto">
              <a:xfrm>
                <a:off x="3771900" y="5105400"/>
                <a:ext cx="457200" cy="457200"/>
              </a:xfrm>
              <a:prstGeom prst="roundRect">
                <a:avLst>
                  <a:gd name="adj" fmla="val 16667"/>
                </a:avLst>
              </a:prstGeom>
              <a:solidFill>
                <a:schemeClr val="accent1"/>
              </a:solidFill>
              <a:ln w="9525">
                <a:solidFill>
                  <a:srgbClr val="FF0000"/>
                </a:solidFill>
                <a:round/>
                <a:headEnd/>
                <a:tailEnd/>
              </a:ln>
            </p:spPr>
            <p:txBody>
              <a:bodyPr/>
              <a:lstStyle/>
              <a:p>
                <a:pPr algn="ctr" eaLnBrk="0" hangingPunct="0"/>
                <a:r>
                  <a:rPr lang="en-US">
                    <a:latin typeface="Book Antiqua" pitchFamily="18" charset="0"/>
                  </a:rPr>
                  <a:t>e</a:t>
                </a:r>
                <a:r>
                  <a:rPr lang="en-US" baseline="-25000">
                    <a:latin typeface="Book Antiqua" pitchFamily="18" charset="0"/>
                  </a:rPr>
                  <a:t>2</a:t>
                </a:r>
              </a:p>
            </p:txBody>
          </p:sp>
          <p:sp>
            <p:nvSpPr>
              <p:cNvPr id="371771" name="Rounded Rectangle 20"/>
              <p:cNvSpPr>
                <a:spLocks noChangeArrowheads="1"/>
              </p:cNvSpPr>
              <p:nvPr/>
            </p:nvSpPr>
            <p:spPr bwMode="auto">
              <a:xfrm>
                <a:off x="4762500" y="5105400"/>
                <a:ext cx="457200" cy="457200"/>
              </a:xfrm>
              <a:prstGeom prst="roundRect">
                <a:avLst>
                  <a:gd name="adj" fmla="val 16667"/>
                </a:avLst>
              </a:prstGeom>
              <a:solidFill>
                <a:schemeClr val="accent1"/>
              </a:solidFill>
              <a:ln w="9525">
                <a:solidFill>
                  <a:srgbClr val="FF0000"/>
                </a:solidFill>
                <a:round/>
                <a:headEnd/>
                <a:tailEnd/>
              </a:ln>
            </p:spPr>
            <p:txBody>
              <a:bodyPr/>
              <a:lstStyle/>
              <a:p>
                <a:pPr algn="ctr" eaLnBrk="0" hangingPunct="0"/>
                <a:r>
                  <a:rPr lang="en-US">
                    <a:latin typeface="Book Antiqua" pitchFamily="18" charset="0"/>
                  </a:rPr>
                  <a:t>e</a:t>
                </a:r>
                <a:r>
                  <a:rPr lang="en-US" baseline="-25000">
                    <a:latin typeface="Book Antiqua" pitchFamily="18" charset="0"/>
                  </a:rPr>
                  <a:t>3</a:t>
                </a:r>
              </a:p>
            </p:txBody>
          </p:sp>
          <p:sp>
            <p:nvSpPr>
              <p:cNvPr id="371772" name="Rounded Rectangle 21"/>
              <p:cNvSpPr>
                <a:spLocks noChangeArrowheads="1"/>
              </p:cNvSpPr>
              <p:nvPr/>
            </p:nvSpPr>
            <p:spPr bwMode="auto">
              <a:xfrm>
                <a:off x="7048500" y="5105400"/>
                <a:ext cx="457200" cy="457200"/>
              </a:xfrm>
              <a:prstGeom prst="roundRect">
                <a:avLst>
                  <a:gd name="adj" fmla="val 16667"/>
                </a:avLst>
              </a:prstGeom>
              <a:solidFill>
                <a:schemeClr val="accent1"/>
              </a:solidFill>
              <a:ln w="9525">
                <a:solidFill>
                  <a:srgbClr val="FF0000"/>
                </a:solidFill>
                <a:round/>
                <a:headEnd/>
                <a:tailEnd/>
              </a:ln>
            </p:spPr>
            <p:txBody>
              <a:bodyPr/>
              <a:lstStyle/>
              <a:p>
                <a:pPr algn="ctr" eaLnBrk="0" hangingPunct="0"/>
                <a:r>
                  <a:rPr lang="en-US">
                    <a:latin typeface="Book Antiqua" pitchFamily="18" charset="0"/>
                  </a:rPr>
                  <a:t>e</a:t>
                </a:r>
                <a:r>
                  <a:rPr lang="en-US" baseline="-25000">
                    <a:latin typeface="Book Antiqua" pitchFamily="18" charset="0"/>
                  </a:rPr>
                  <a:t>4</a:t>
                </a:r>
              </a:p>
            </p:txBody>
          </p:sp>
          <p:sp>
            <p:nvSpPr>
              <p:cNvPr id="371773" name="Rounded Rectangle 22"/>
              <p:cNvSpPr>
                <a:spLocks noChangeArrowheads="1"/>
              </p:cNvSpPr>
              <p:nvPr/>
            </p:nvSpPr>
            <p:spPr bwMode="auto">
              <a:xfrm>
                <a:off x="5753100" y="5105400"/>
                <a:ext cx="457200" cy="457200"/>
              </a:xfrm>
              <a:prstGeom prst="roundRect">
                <a:avLst>
                  <a:gd name="adj" fmla="val 16667"/>
                </a:avLst>
              </a:prstGeom>
              <a:solidFill>
                <a:schemeClr val="accent1"/>
              </a:solidFill>
              <a:ln w="9525">
                <a:solidFill>
                  <a:srgbClr val="FF0000"/>
                </a:solidFill>
                <a:round/>
                <a:headEnd/>
                <a:tailEnd/>
              </a:ln>
            </p:spPr>
            <p:txBody>
              <a:bodyPr/>
              <a:lstStyle/>
              <a:p>
                <a:pPr algn="ctr" eaLnBrk="0" hangingPunct="0"/>
                <a:r>
                  <a:rPr lang="en-US">
                    <a:latin typeface="Book Antiqua" pitchFamily="18" charset="0"/>
                  </a:rPr>
                  <a:t>e</a:t>
                </a:r>
                <a:r>
                  <a:rPr lang="en-US" baseline="-25000">
                    <a:latin typeface="Book Antiqua" pitchFamily="18" charset="0"/>
                  </a:rPr>
                  <a:t>5</a:t>
                </a:r>
              </a:p>
            </p:txBody>
          </p:sp>
          <p:sp>
            <p:nvSpPr>
              <p:cNvPr id="371774" name="Rounded Rectangle 23"/>
              <p:cNvSpPr>
                <a:spLocks noChangeArrowheads="1"/>
              </p:cNvSpPr>
              <p:nvPr/>
            </p:nvSpPr>
            <p:spPr bwMode="auto">
              <a:xfrm>
                <a:off x="8191500" y="5105400"/>
                <a:ext cx="457200" cy="457200"/>
              </a:xfrm>
              <a:prstGeom prst="roundRect">
                <a:avLst>
                  <a:gd name="adj" fmla="val 16667"/>
                </a:avLst>
              </a:prstGeom>
              <a:solidFill>
                <a:schemeClr val="accent1"/>
              </a:solidFill>
              <a:ln w="9525">
                <a:solidFill>
                  <a:srgbClr val="FF0000"/>
                </a:solidFill>
                <a:round/>
                <a:headEnd/>
                <a:tailEnd/>
              </a:ln>
            </p:spPr>
            <p:txBody>
              <a:bodyPr/>
              <a:lstStyle/>
              <a:p>
                <a:pPr algn="ctr" eaLnBrk="0" hangingPunct="0"/>
                <a:r>
                  <a:rPr lang="en-US">
                    <a:latin typeface="Book Antiqua" pitchFamily="18" charset="0"/>
                  </a:rPr>
                  <a:t>e</a:t>
                </a:r>
                <a:r>
                  <a:rPr lang="en-US" baseline="-25000">
                    <a:latin typeface="Book Antiqua" pitchFamily="18" charset="0"/>
                  </a:rPr>
                  <a:t>6</a:t>
                </a:r>
              </a:p>
            </p:txBody>
          </p:sp>
          <p:cxnSp>
            <p:nvCxnSpPr>
              <p:cNvPr id="371775" name="Straight Arrow Connector 25"/>
              <p:cNvCxnSpPr>
                <a:cxnSpLocks noChangeShapeType="1"/>
                <a:stCxn id="371767" idx="3"/>
                <a:endCxn id="371769" idx="0"/>
              </p:cNvCxnSpPr>
              <p:nvPr/>
            </p:nvCxnSpPr>
            <p:spPr bwMode="auto">
              <a:xfrm rot="5400000">
                <a:off x="3105151" y="4398635"/>
                <a:ext cx="611515" cy="802015"/>
              </a:xfrm>
              <a:prstGeom prst="straightConnector1">
                <a:avLst/>
              </a:prstGeom>
              <a:noFill/>
              <a:ln w="25400">
                <a:solidFill>
                  <a:schemeClr val="tx1"/>
                </a:solidFill>
                <a:round/>
                <a:headEnd/>
                <a:tailEnd type="arrow" w="med" len="med"/>
              </a:ln>
            </p:spPr>
          </p:cxnSp>
          <p:cxnSp>
            <p:nvCxnSpPr>
              <p:cNvPr id="371776" name="Straight Arrow Connector 27"/>
              <p:cNvCxnSpPr>
                <a:cxnSpLocks noChangeShapeType="1"/>
                <a:stCxn id="371767" idx="4"/>
                <a:endCxn id="371770" idx="0"/>
              </p:cNvCxnSpPr>
              <p:nvPr/>
            </p:nvCxnSpPr>
            <p:spPr bwMode="auto">
              <a:xfrm rot="5400000">
                <a:off x="3733800" y="4838700"/>
                <a:ext cx="533400" cy="1588"/>
              </a:xfrm>
              <a:prstGeom prst="straightConnector1">
                <a:avLst/>
              </a:prstGeom>
              <a:noFill/>
              <a:ln w="25400">
                <a:solidFill>
                  <a:schemeClr val="tx1"/>
                </a:solidFill>
                <a:round/>
                <a:headEnd/>
                <a:tailEnd type="arrow" w="med" len="med"/>
              </a:ln>
            </p:spPr>
          </p:cxnSp>
          <p:cxnSp>
            <p:nvCxnSpPr>
              <p:cNvPr id="371777" name="Straight Arrow Connector 29"/>
              <p:cNvCxnSpPr>
                <a:cxnSpLocks noChangeShapeType="1"/>
                <a:stCxn id="371767" idx="5"/>
                <a:endCxn id="371771" idx="0"/>
              </p:cNvCxnSpPr>
              <p:nvPr/>
            </p:nvCxnSpPr>
            <p:spPr bwMode="auto">
              <a:xfrm rot="16200000" flipH="1">
                <a:off x="4284335" y="4398634"/>
                <a:ext cx="611515" cy="802015"/>
              </a:xfrm>
              <a:prstGeom prst="straightConnector1">
                <a:avLst/>
              </a:prstGeom>
              <a:noFill/>
              <a:ln w="25400">
                <a:solidFill>
                  <a:schemeClr val="tx1"/>
                </a:solidFill>
                <a:round/>
                <a:headEnd/>
                <a:tailEnd type="arrow" w="med" len="med"/>
              </a:ln>
            </p:spPr>
          </p:cxnSp>
          <p:cxnSp>
            <p:nvCxnSpPr>
              <p:cNvPr id="371778" name="Straight Arrow Connector 31"/>
              <p:cNvCxnSpPr>
                <a:cxnSpLocks noChangeShapeType="1"/>
                <a:stCxn id="371768" idx="4"/>
                <a:endCxn id="371773" idx="0"/>
              </p:cNvCxnSpPr>
              <p:nvPr/>
            </p:nvCxnSpPr>
            <p:spPr bwMode="auto">
              <a:xfrm rot="5400000">
                <a:off x="5715000" y="4838700"/>
                <a:ext cx="533400" cy="1588"/>
              </a:xfrm>
              <a:prstGeom prst="straightConnector1">
                <a:avLst/>
              </a:prstGeom>
              <a:noFill/>
              <a:ln w="25400">
                <a:solidFill>
                  <a:schemeClr val="tx1"/>
                </a:solidFill>
                <a:round/>
                <a:headEnd/>
                <a:tailEnd type="arrow" w="med" len="med"/>
              </a:ln>
            </p:spPr>
          </p:cxnSp>
          <p:cxnSp>
            <p:nvCxnSpPr>
              <p:cNvPr id="371779" name="Straight Arrow Connector 34"/>
              <p:cNvCxnSpPr>
                <a:cxnSpLocks noChangeShapeType="1"/>
                <a:stCxn id="371766" idx="4"/>
                <a:endCxn id="371772" idx="0"/>
              </p:cNvCxnSpPr>
              <p:nvPr/>
            </p:nvCxnSpPr>
            <p:spPr bwMode="auto">
              <a:xfrm rot="5400000">
                <a:off x="7010400" y="4838700"/>
                <a:ext cx="533400" cy="1588"/>
              </a:xfrm>
              <a:prstGeom prst="straightConnector1">
                <a:avLst/>
              </a:prstGeom>
              <a:noFill/>
              <a:ln w="25400">
                <a:solidFill>
                  <a:schemeClr val="tx1"/>
                </a:solidFill>
                <a:round/>
                <a:headEnd/>
                <a:tailEnd type="arrow" w="med" len="med"/>
              </a:ln>
            </p:spPr>
          </p:cxnSp>
          <p:cxnSp>
            <p:nvCxnSpPr>
              <p:cNvPr id="371780" name="Straight Arrow Connector 36"/>
              <p:cNvCxnSpPr>
                <a:cxnSpLocks noChangeShapeType="1"/>
                <a:stCxn id="371765" idx="4"/>
                <a:endCxn id="371774" idx="0"/>
              </p:cNvCxnSpPr>
              <p:nvPr/>
            </p:nvCxnSpPr>
            <p:spPr bwMode="auto">
              <a:xfrm rot="5400000">
                <a:off x="8153400" y="4838700"/>
                <a:ext cx="533400" cy="1588"/>
              </a:xfrm>
              <a:prstGeom prst="straightConnector1">
                <a:avLst/>
              </a:prstGeom>
              <a:noFill/>
              <a:ln w="25400">
                <a:solidFill>
                  <a:schemeClr val="tx1"/>
                </a:solidFill>
                <a:round/>
                <a:headEnd/>
                <a:tailEnd type="arrow" w="med" len="med"/>
              </a:ln>
            </p:spPr>
          </p:cxnSp>
          <p:cxnSp>
            <p:nvCxnSpPr>
              <p:cNvPr id="371781" name="Curved Connector 41"/>
              <p:cNvCxnSpPr>
                <a:cxnSpLocks noChangeShapeType="1"/>
                <a:stCxn id="371769" idx="2"/>
                <a:endCxn id="371770" idx="2"/>
              </p:cNvCxnSpPr>
              <p:nvPr/>
            </p:nvCxnSpPr>
            <p:spPr bwMode="auto">
              <a:xfrm rot="16200000" flipH="1">
                <a:off x="3505200" y="5067300"/>
                <a:ext cx="1588" cy="990600"/>
              </a:xfrm>
              <a:prstGeom prst="curvedConnector3">
                <a:avLst>
                  <a:gd name="adj1" fmla="val 14395468"/>
                </a:avLst>
              </a:prstGeom>
              <a:noFill/>
              <a:ln w="9525">
                <a:solidFill>
                  <a:schemeClr val="tx1"/>
                </a:solidFill>
                <a:round/>
                <a:headEnd/>
                <a:tailEnd/>
              </a:ln>
            </p:spPr>
          </p:cxnSp>
          <p:cxnSp>
            <p:nvCxnSpPr>
              <p:cNvPr id="371782" name="Curved Connector 43"/>
              <p:cNvCxnSpPr>
                <a:cxnSpLocks noChangeShapeType="1"/>
                <a:stCxn id="371769" idx="2"/>
                <a:endCxn id="371771" idx="2"/>
              </p:cNvCxnSpPr>
              <p:nvPr/>
            </p:nvCxnSpPr>
            <p:spPr bwMode="auto">
              <a:xfrm rot="16200000" flipH="1">
                <a:off x="4000500" y="4572000"/>
                <a:ext cx="1588" cy="1981200"/>
              </a:xfrm>
              <a:prstGeom prst="curvedConnector3">
                <a:avLst>
                  <a:gd name="adj1" fmla="val 23992440"/>
                </a:avLst>
              </a:prstGeom>
              <a:noFill/>
              <a:ln w="9525">
                <a:solidFill>
                  <a:schemeClr val="tx1"/>
                </a:solidFill>
                <a:round/>
                <a:headEnd/>
                <a:tailEnd/>
              </a:ln>
            </p:spPr>
          </p:cxnSp>
          <p:cxnSp>
            <p:nvCxnSpPr>
              <p:cNvPr id="371783" name="Straight Connector 65"/>
              <p:cNvCxnSpPr>
                <a:cxnSpLocks noChangeShapeType="1"/>
                <a:stCxn id="371764" idx="6"/>
                <a:endCxn id="371767" idx="2"/>
              </p:cNvCxnSpPr>
              <p:nvPr/>
            </p:nvCxnSpPr>
            <p:spPr bwMode="auto">
              <a:xfrm>
                <a:off x="2667000" y="4305300"/>
                <a:ext cx="1066800" cy="1588"/>
              </a:xfrm>
              <a:prstGeom prst="line">
                <a:avLst/>
              </a:prstGeom>
              <a:noFill/>
              <a:ln w="9525">
                <a:solidFill>
                  <a:schemeClr val="tx1"/>
                </a:solidFill>
                <a:prstDash val="dash"/>
                <a:round/>
                <a:headEnd/>
                <a:tailEnd/>
              </a:ln>
            </p:spPr>
          </p:cxnSp>
          <p:cxnSp>
            <p:nvCxnSpPr>
              <p:cNvPr id="371784" name="Straight Connector 67"/>
              <p:cNvCxnSpPr>
                <a:cxnSpLocks noChangeShapeType="1"/>
                <a:stCxn id="371767" idx="6"/>
                <a:endCxn id="371768" idx="2"/>
              </p:cNvCxnSpPr>
              <p:nvPr/>
            </p:nvCxnSpPr>
            <p:spPr bwMode="auto">
              <a:xfrm>
                <a:off x="4267200" y="4305300"/>
                <a:ext cx="1447800" cy="1588"/>
              </a:xfrm>
              <a:prstGeom prst="line">
                <a:avLst/>
              </a:prstGeom>
              <a:noFill/>
              <a:ln w="9525">
                <a:solidFill>
                  <a:schemeClr val="tx1"/>
                </a:solidFill>
                <a:prstDash val="dash"/>
                <a:round/>
                <a:headEnd/>
                <a:tailEnd/>
              </a:ln>
            </p:spPr>
          </p:cxnSp>
          <p:cxnSp>
            <p:nvCxnSpPr>
              <p:cNvPr id="371785" name="Straight Connector 69"/>
              <p:cNvCxnSpPr>
                <a:cxnSpLocks noChangeShapeType="1"/>
                <a:stCxn id="371768" idx="6"/>
                <a:endCxn id="371766" idx="2"/>
              </p:cNvCxnSpPr>
              <p:nvPr/>
            </p:nvCxnSpPr>
            <p:spPr bwMode="auto">
              <a:xfrm>
                <a:off x="6248400" y="4305300"/>
                <a:ext cx="762000" cy="1588"/>
              </a:xfrm>
              <a:prstGeom prst="line">
                <a:avLst/>
              </a:prstGeom>
              <a:noFill/>
              <a:ln w="9525">
                <a:solidFill>
                  <a:schemeClr val="tx1"/>
                </a:solidFill>
                <a:prstDash val="dash"/>
                <a:round/>
                <a:headEnd/>
                <a:tailEnd/>
              </a:ln>
            </p:spPr>
          </p:cxnSp>
          <p:cxnSp>
            <p:nvCxnSpPr>
              <p:cNvPr id="371786" name="Straight Connector 71"/>
              <p:cNvCxnSpPr>
                <a:cxnSpLocks noChangeShapeType="1"/>
                <a:stCxn id="371766" idx="6"/>
                <a:endCxn id="371765" idx="2"/>
              </p:cNvCxnSpPr>
              <p:nvPr/>
            </p:nvCxnSpPr>
            <p:spPr bwMode="auto">
              <a:xfrm>
                <a:off x="7543800" y="4305300"/>
                <a:ext cx="609600" cy="1588"/>
              </a:xfrm>
              <a:prstGeom prst="line">
                <a:avLst/>
              </a:prstGeom>
              <a:noFill/>
              <a:ln w="9525">
                <a:solidFill>
                  <a:schemeClr val="tx1"/>
                </a:solidFill>
                <a:prstDash val="dash"/>
                <a:round/>
                <a:headEnd/>
                <a:tailEnd/>
              </a:ln>
            </p:spPr>
          </p:cxnSp>
          <p:sp>
            <p:nvSpPr>
              <p:cNvPr id="371787" name="Right Arrow 72"/>
              <p:cNvSpPr>
                <a:spLocks noChangeArrowheads="1"/>
              </p:cNvSpPr>
              <p:nvPr/>
            </p:nvSpPr>
            <p:spPr bwMode="auto">
              <a:xfrm>
                <a:off x="4114800" y="57912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sp>
            <p:nvSpPr>
              <p:cNvPr id="371788" name="Right Arrow 73"/>
              <p:cNvSpPr>
                <a:spLocks noChangeArrowheads="1"/>
              </p:cNvSpPr>
              <p:nvPr/>
            </p:nvSpPr>
            <p:spPr bwMode="auto">
              <a:xfrm>
                <a:off x="3505200" y="56388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sp>
            <p:nvSpPr>
              <p:cNvPr id="371789" name="Right Arrow 74"/>
              <p:cNvSpPr>
                <a:spLocks noChangeArrowheads="1"/>
              </p:cNvSpPr>
              <p:nvPr/>
            </p:nvSpPr>
            <p:spPr bwMode="auto">
              <a:xfrm>
                <a:off x="4495800" y="56134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sp>
            <p:nvSpPr>
              <p:cNvPr id="371790" name="Right Arrow 75"/>
              <p:cNvSpPr>
                <a:spLocks noChangeArrowheads="1"/>
              </p:cNvSpPr>
              <p:nvPr/>
            </p:nvSpPr>
            <p:spPr bwMode="auto">
              <a:xfrm flipH="1">
                <a:off x="4343400" y="56134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cxnSp>
            <p:nvCxnSpPr>
              <p:cNvPr id="371791" name="Curved Connector 77"/>
              <p:cNvCxnSpPr>
                <a:cxnSpLocks noChangeShapeType="1"/>
                <a:stCxn id="371771" idx="2"/>
                <a:endCxn id="371773" idx="2"/>
              </p:cNvCxnSpPr>
              <p:nvPr/>
            </p:nvCxnSpPr>
            <p:spPr bwMode="auto">
              <a:xfrm rot="16200000" flipH="1">
                <a:off x="5486400" y="5067300"/>
                <a:ext cx="1588" cy="990600"/>
              </a:xfrm>
              <a:prstGeom prst="curvedConnector3">
                <a:avLst>
                  <a:gd name="adj1" fmla="val 14395468"/>
                </a:avLst>
              </a:prstGeom>
              <a:noFill/>
              <a:ln w="9525">
                <a:solidFill>
                  <a:schemeClr val="tx1"/>
                </a:solidFill>
                <a:round/>
                <a:headEnd/>
                <a:tailEnd/>
              </a:ln>
            </p:spPr>
          </p:cxnSp>
          <p:cxnSp>
            <p:nvCxnSpPr>
              <p:cNvPr id="371792" name="Curved Connector 79"/>
              <p:cNvCxnSpPr>
                <a:cxnSpLocks noChangeShapeType="1"/>
                <a:stCxn id="371773" idx="2"/>
                <a:endCxn id="371772" idx="2"/>
              </p:cNvCxnSpPr>
              <p:nvPr/>
            </p:nvCxnSpPr>
            <p:spPr bwMode="auto">
              <a:xfrm rot="16200000" flipH="1">
                <a:off x="6629400" y="4914900"/>
                <a:ext cx="1588" cy="1295400"/>
              </a:xfrm>
              <a:prstGeom prst="curvedConnector3">
                <a:avLst>
                  <a:gd name="adj1" fmla="val 14395468"/>
                </a:avLst>
              </a:prstGeom>
              <a:noFill/>
              <a:ln w="9525">
                <a:solidFill>
                  <a:schemeClr val="tx1"/>
                </a:solidFill>
                <a:round/>
                <a:headEnd/>
                <a:tailEnd/>
              </a:ln>
            </p:spPr>
          </p:cxnSp>
          <p:cxnSp>
            <p:nvCxnSpPr>
              <p:cNvPr id="371793" name="Curved Connector 81"/>
              <p:cNvCxnSpPr>
                <a:cxnSpLocks noChangeShapeType="1"/>
                <a:stCxn id="371772" idx="2"/>
                <a:endCxn id="371774" idx="2"/>
              </p:cNvCxnSpPr>
              <p:nvPr/>
            </p:nvCxnSpPr>
            <p:spPr bwMode="auto">
              <a:xfrm rot="16200000" flipH="1">
                <a:off x="7848600" y="4991100"/>
                <a:ext cx="1588" cy="1143000"/>
              </a:xfrm>
              <a:prstGeom prst="curvedConnector3">
                <a:avLst>
                  <a:gd name="adj1" fmla="val 14395468"/>
                </a:avLst>
              </a:prstGeom>
              <a:noFill/>
              <a:ln w="9525">
                <a:solidFill>
                  <a:schemeClr val="tx1"/>
                </a:solidFill>
                <a:round/>
                <a:headEnd/>
                <a:tailEnd/>
              </a:ln>
            </p:spPr>
          </p:cxnSp>
          <p:sp>
            <p:nvSpPr>
              <p:cNvPr id="371794" name="Right Arrow 82"/>
              <p:cNvSpPr>
                <a:spLocks noChangeArrowheads="1"/>
              </p:cNvSpPr>
              <p:nvPr/>
            </p:nvSpPr>
            <p:spPr bwMode="auto">
              <a:xfrm flipH="1">
                <a:off x="5410200" y="56388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sp>
            <p:nvSpPr>
              <p:cNvPr id="371795" name="Right Arrow 83"/>
              <p:cNvSpPr>
                <a:spLocks noChangeArrowheads="1"/>
              </p:cNvSpPr>
              <p:nvPr/>
            </p:nvSpPr>
            <p:spPr bwMode="auto">
              <a:xfrm>
                <a:off x="6629400" y="56388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sp>
            <p:nvSpPr>
              <p:cNvPr id="371796" name="Right Arrow 84"/>
              <p:cNvSpPr>
                <a:spLocks noChangeArrowheads="1"/>
              </p:cNvSpPr>
              <p:nvPr/>
            </p:nvSpPr>
            <p:spPr bwMode="auto">
              <a:xfrm flipH="1">
                <a:off x="6477000" y="56388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cxnSp>
            <p:nvCxnSpPr>
              <p:cNvPr id="371797" name="Curved Connector 86"/>
              <p:cNvCxnSpPr>
                <a:cxnSpLocks noChangeShapeType="1"/>
                <a:stCxn id="371771" idx="2"/>
                <a:endCxn id="371772" idx="2"/>
              </p:cNvCxnSpPr>
              <p:nvPr/>
            </p:nvCxnSpPr>
            <p:spPr bwMode="auto">
              <a:xfrm rot="16200000" flipH="1">
                <a:off x="6134100" y="4419600"/>
                <a:ext cx="1588" cy="2286000"/>
              </a:xfrm>
              <a:prstGeom prst="curvedConnector3">
                <a:avLst>
                  <a:gd name="adj1" fmla="val 32789671"/>
                </a:avLst>
              </a:prstGeom>
              <a:noFill/>
              <a:ln w="9525">
                <a:solidFill>
                  <a:schemeClr val="tx1"/>
                </a:solidFill>
                <a:round/>
                <a:headEnd/>
                <a:tailEnd/>
              </a:ln>
            </p:spPr>
          </p:cxnSp>
          <p:sp>
            <p:nvSpPr>
              <p:cNvPr id="371798" name="Right Arrow 88"/>
              <p:cNvSpPr>
                <a:spLocks noChangeArrowheads="1"/>
              </p:cNvSpPr>
              <p:nvPr/>
            </p:nvSpPr>
            <p:spPr bwMode="auto">
              <a:xfrm>
                <a:off x="6172200" y="59436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sp>
            <p:nvSpPr>
              <p:cNvPr id="371799" name="Right Arrow 89"/>
              <p:cNvSpPr>
                <a:spLocks noChangeArrowheads="1"/>
              </p:cNvSpPr>
              <p:nvPr/>
            </p:nvSpPr>
            <p:spPr bwMode="auto">
              <a:xfrm flipH="1">
                <a:off x="6019800" y="59436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cxnSp>
            <p:nvCxnSpPr>
              <p:cNvPr id="371800" name="Curved Connector 91"/>
              <p:cNvCxnSpPr>
                <a:cxnSpLocks noChangeShapeType="1"/>
                <a:stCxn id="371771" idx="2"/>
                <a:endCxn id="371774" idx="2"/>
              </p:cNvCxnSpPr>
              <p:nvPr/>
            </p:nvCxnSpPr>
            <p:spPr bwMode="auto">
              <a:xfrm rot="16200000" flipH="1">
                <a:off x="6705600" y="3848100"/>
                <a:ext cx="1588" cy="3429000"/>
              </a:xfrm>
              <a:prstGeom prst="curvedConnector3">
                <a:avLst>
                  <a:gd name="adj1" fmla="val 55182606"/>
                </a:avLst>
              </a:prstGeom>
              <a:noFill/>
              <a:ln w="9525">
                <a:solidFill>
                  <a:schemeClr val="tx1"/>
                </a:solidFill>
                <a:round/>
                <a:headEnd/>
                <a:tailEnd/>
              </a:ln>
            </p:spPr>
          </p:cxnSp>
          <p:sp>
            <p:nvSpPr>
              <p:cNvPr id="371801" name="Right Arrow 93"/>
              <p:cNvSpPr>
                <a:spLocks noChangeArrowheads="1"/>
              </p:cNvSpPr>
              <p:nvPr/>
            </p:nvSpPr>
            <p:spPr bwMode="auto">
              <a:xfrm>
                <a:off x="7848600" y="56388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sp>
            <p:nvSpPr>
              <p:cNvPr id="371802" name="Right Arrow 94"/>
              <p:cNvSpPr>
                <a:spLocks noChangeArrowheads="1"/>
              </p:cNvSpPr>
              <p:nvPr/>
            </p:nvSpPr>
            <p:spPr bwMode="auto">
              <a:xfrm>
                <a:off x="6705600" y="63246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grpSp>
        <p:sp>
          <p:nvSpPr>
            <p:cNvPr id="371762" name="TextBox 64"/>
            <p:cNvSpPr txBox="1">
              <a:spLocks noChangeArrowheads="1"/>
            </p:cNvSpPr>
            <p:nvPr/>
          </p:nvSpPr>
          <p:spPr bwMode="auto">
            <a:xfrm>
              <a:off x="152400" y="1295400"/>
              <a:ext cx="1905000" cy="1323439"/>
            </a:xfrm>
            <a:prstGeom prst="rect">
              <a:avLst/>
            </a:prstGeom>
            <a:noFill/>
            <a:ln w="9525">
              <a:noFill/>
              <a:miter lim="800000"/>
              <a:headEnd/>
              <a:tailEnd/>
            </a:ln>
          </p:spPr>
          <p:txBody>
            <a:bodyPr>
              <a:spAutoFit/>
            </a:bodyPr>
            <a:lstStyle/>
            <a:p>
              <a:pPr algn="r"/>
              <a:r>
                <a:rPr lang="en-US" sz="2000" b="1">
                  <a:solidFill>
                    <a:srgbClr val="0000FF"/>
                  </a:solidFill>
                </a:rPr>
                <a:t>Our proposed document temporal structure:</a:t>
              </a:r>
            </a:p>
          </p:txBody>
        </p:sp>
      </p:grpSp>
      <p:grpSp>
        <p:nvGrpSpPr>
          <p:cNvPr id="371716" name="Group 214"/>
          <p:cNvGrpSpPr>
            <a:grpSpLocks/>
          </p:cNvGrpSpPr>
          <p:nvPr/>
        </p:nvGrpSpPr>
        <p:grpSpPr bwMode="auto">
          <a:xfrm>
            <a:off x="228600" y="3810000"/>
            <a:ext cx="8747125" cy="2819400"/>
            <a:chOff x="228600" y="3810000"/>
            <a:chExt cx="8746889" cy="2819400"/>
          </a:xfrm>
        </p:grpSpPr>
        <p:sp>
          <p:nvSpPr>
            <p:cNvPr id="145" name="Oval 144"/>
            <p:cNvSpPr>
              <a:spLocks noChangeArrowheads="1"/>
            </p:cNvSpPr>
            <p:nvPr/>
          </p:nvSpPr>
          <p:spPr bwMode="auto">
            <a:xfrm>
              <a:off x="3316205" y="5295900"/>
              <a:ext cx="73023" cy="73025"/>
            </a:xfrm>
            <a:prstGeom prst="ellipse">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sp>
          <p:nvSpPr>
            <p:cNvPr id="146" name="Oval 145"/>
            <p:cNvSpPr>
              <a:spLocks noChangeArrowheads="1"/>
            </p:cNvSpPr>
            <p:nvPr/>
          </p:nvSpPr>
          <p:spPr bwMode="auto">
            <a:xfrm>
              <a:off x="1792246" y="5295900"/>
              <a:ext cx="73023" cy="73025"/>
            </a:xfrm>
            <a:prstGeom prst="ellipse">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sp>
          <p:nvSpPr>
            <p:cNvPr id="147" name="Oval 146"/>
            <p:cNvSpPr>
              <a:spLocks noChangeArrowheads="1"/>
            </p:cNvSpPr>
            <p:nvPr/>
          </p:nvSpPr>
          <p:spPr bwMode="auto">
            <a:xfrm>
              <a:off x="2859017" y="5297488"/>
              <a:ext cx="73023" cy="73025"/>
            </a:xfrm>
            <a:prstGeom prst="ellipse">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sp>
          <p:nvSpPr>
            <p:cNvPr id="148" name="Oval 147"/>
            <p:cNvSpPr>
              <a:spLocks noChangeArrowheads="1"/>
            </p:cNvSpPr>
            <p:nvPr/>
          </p:nvSpPr>
          <p:spPr bwMode="auto">
            <a:xfrm>
              <a:off x="496881" y="5297488"/>
              <a:ext cx="73023" cy="73025"/>
            </a:xfrm>
            <a:prstGeom prst="ellipse">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sp>
          <p:nvSpPr>
            <p:cNvPr id="149" name="Oval 148"/>
            <p:cNvSpPr>
              <a:spLocks noChangeArrowheads="1"/>
            </p:cNvSpPr>
            <p:nvPr/>
          </p:nvSpPr>
          <p:spPr bwMode="auto">
            <a:xfrm>
              <a:off x="5221153" y="5295900"/>
              <a:ext cx="73023" cy="73025"/>
            </a:xfrm>
            <a:prstGeom prst="ellipse">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sp>
          <p:nvSpPr>
            <p:cNvPr id="150" name="Oval 149"/>
            <p:cNvSpPr>
              <a:spLocks noChangeArrowheads="1"/>
            </p:cNvSpPr>
            <p:nvPr/>
          </p:nvSpPr>
          <p:spPr bwMode="auto">
            <a:xfrm>
              <a:off x="6135529" y="5297488"/>
              <a:ext cx="73023" cy="73025"/>
            </a:xfrm>
            <a:prstGeom prst="ellipse">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sp>
          <p:nvSpPr>
            <p:cNvPr id="151" name="Oval 150"/>
            <p:cNvSpPr>
              <a:spLocks noChangeArrowheads="1"/>
            </p:cNvSpPr>
            <p:nvPr/>
          </p:nvSpPr>
          <p:spPr bwMode="auto">
            <a:xfrm>
              <a:off x="6821310" y="5295900"/>
              <a:ext cx="73023" cy="73025"/>
            </a:xfrm>
            <a:prstGeom prst="ellipse">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sp>
          <p:nvSpPr>
            <p:cNvPr id="152" name="Oval 151"/>
            <p:cNvSpPr>
              <a:spLocks noChangeArrowheads="1"/>
            </p:cNvSpPr>
            <p:nvPr/>
          </p:nvSpPr>
          <p:spPr bwMode="auto">
            <a:xfrm>
              <a:off x="7735685" y="5297488"/>
              <a:ext cx="73023" cy="73025"/>
            </a:xfrm>
            <a:prstGeom prst="ellipse">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cxnSp>
          <p:nvCxnSpPr>
            <p:cNvPr id="371725" name="Straight Connector 152"/>
            <p:cNvCxnSpPr>
              <a:cxnSpLocks noChangeShapeType="1"/>
              <a:stCxn id="148" idx="6"/>
              <a:endCxn id="146" idx="2"/>
            </p:cNvCxnSpPr>
            <p:nvPr/>
          </p:nvCxnSpPr>
          <p:spPr bwMode="auto">
            <a:xfrm flipV="1">
              <a:off x="569912" y="5332412"/>
              <a:ext cx="1222376" cy="1588"/>
            </a:xfrm>
            <a:prstGeom prst="line">
              <a:avLst/>
            </a:prstGeom>
            <a:noFill/>
            <a:ln w="15875">
              <a:solidFill>
                <a:schemeClr val="tx1"/>
              </a:solidFill>
              <a:prstDash val="dash"/>
              <a:round/>
              <a:headEnd/>
              <a:tailEnd/>
            </a:ln>
          </p:spPr>
        </p:cxnSp>
        <p:cxnSp>
          <p:nvCxnSpPr>
            <p:cNvPr id="371726" name="Straight Connector 153"/>
            <p:cNvCxnSpPr>
              <a:cxnSpLocks noChangeShapeType="1"/>
              <a:stCxn id="146" idx="6"/>
              <a:endCxn id="147" idx="2"/>
            </p:cNvCxnSpPr>
            <p:nvPr/>
          </p:nvCxnSpPr>
          <p:spPr bwMode="auto">
            <a:xfrm>
              <a:off x="1865312" y="5332412"/>
              <a:ext cx="993776" cy="1588"/>
            </a:xfrm>
            <a:prstGeom prst="line">
              <a:avLst/>
            </a:prstGeom>
            <a:noFill/>
            <a:ln w="15875">
              <a:solidFill>
                <a:schemeClr val="tx1"/>
              </a:solidFill>
              <a:round/>
              <a:headEnd/>
              <a:tailEnd/>
            </a:ln>
          </p:spPr>
        </p:cxnSp>
        <p:cxnSp>
          <p:nvCxnSpPr>
            <p:cNvPr id="371727" name="Straight Connector 154"/>
            <p:cNvCxnSpPr>
              <a:cxnSpLocks noChangeShapeType="1"/>
              <a:stCxn id="147" idx="6"/>
              <a:endCxn id="145" idx="2"/>
            </p:cNvCxnSpPr>
            <p:nvPr/>
          </p:nvCxnSpPr>
          <p:spPr bwMode="auto">
            <a:xfrm flipV="1">
              <a:off x="2932112" y="5332412"/>
              <a:ext cx="384176" cy="1588"/>
            </a:xfrm>
            <a:prstGeom prst="line">
              <a:avLst/>
            </a:prstGeom>
            <a:noFill/>
            <a:ln w="15875">
              <a:solidFill>
                <a:schemeClr val="tx1"/>
              </a:solidFill>
              <a:round/>
              <a:headEnd/>
              <a:tailEnd/>
            </a:ln>
          </p:spPr>
        </p:cxnSp>
        <p:cxnSp>
          <p:nvCxnSpPr>
            <p:cNvPr id="371728" name="Straight Connector 155"/>
            <p:cNvCxnSpPr>
              <a:cxnSpLocks noChangeShapeType="1"/>
              <a:stCxn id="145" idx="6"/>
              <a:endCxn id="149" idx="2"/>
            </p:cNvCxnSpPr>
            <p:nvPr/>
          </p:nvCxnSpPr>
          <p:spPr bwMode="auto">
            <a:xfrm>
              <a:off x="3389312" y="5332412"/>
              <a:ext cx="1831976" cy="1588"/>
            </a:xfrm>
            <a:prstGeom prst="line">
              <a:avLst/>
            </a:prstGeom>
            <a:noFill/>
            <a:ln w="15875">
              <a:solidFill>
                <a:schemeClr val="tx1"/>
              </a:solidFill>
              <a:round/>
              <a:headEnd/>
              <a:tailEnd/>
            </a:ln>
          </p:spPr>
        </p:cxnSp>
        <p:cxnSp>
          <p:nvCxnSpPr>
            <p:cNvPr id="371729" name="Straight Connector 156"/>
            <p:cNvCxnSpPr>
              <a:cxnSpLocks noChangeShapeType="1"/>
              <a:stCxn id="149" idx="6"/>
              <a:endCxn id="150" idx="2"/>
            </p:cNvCxnSpPr>
            <p:nvPr/>
          </p:nvCxnSpPr>
          <p:spPr bwMode="auto">
            <a:xfrm>
              <a:off x="5294312" y="5332412"/>
              <a:ext cx="841376" cy="1588"/>
            </a:xfrm>
            <a:prstGeom prst="line">
              <a:avLst/>
            </a:prstGeom>
            <a:noFill/>
            <a:ln w="15875">
              <a:solidFill>
                <a:schemeClr val="tx1"/>
              </a:solidFill>
              <a:round/>
              <a:headEnd/>
              <a:tailEnd/>
            </a:ln>
          </p:spPr>
        </p:cxnSp>
        <p:cxnSp>
          <p:nvCxnSpPr>
            <p:cNvPr id="371730" name="Straight Connector 157"/>
            <p:cNvCxnSpPr>
              <a:cxnSpLocks noChangeShapeType="1"/>
              <a:stCxn id="150" idx="6"/>
              <a:endCxn id="151" idx="2"/>
            </p:cNvCxnSpPr>
            <p:nvPr/>
          </p:nvCxnSpPr>
          <p:spPr bwMode="auto">
            <a:xfrm flipV="1">
              <a:off x="6208712" y="5332412"/>
              <a:ext cx="612776" cy="1588"/>
            </a:xfrm>
            <a:prstGeom prst="line">
              <a:avLst/>
            </a:prstGeom>
            <a:noFill/>
            <a:ln w="15875">
              <a:solidFill>
                <a:schemeClr val="tx1"/>
              </a:solidFill>
              <a:round/>
              <a:headEnd/>
              <a:tailEnd/>
            </a:ln>
          </p:spPr>
        </p:cxnSp>
        <p:cxnSp>
          <p:nvCxnSpPr>
            <p:cNvPr id="371731" name="Straight Connector 158"/>
            <p:cNvCxnSpPr>
              <a:cxnSpLocks noChangeShapeType="1"/>
              <a:stCxn id="151" idx="6"/>
              <a:endCxn id="152" idx="2"/>
            </p:cNvCxnSpPr>
            <p:nvPr/>
          </p:nvCxnSpPr>
          <p:spPr bwMode="auto">
            <a:xfrm>
              <a:off x="6894512" y="5332412"/>
              <a:ext cx="841376" cy="1588"/>
            </a:xfrm>
            <a:prstGeom prst="line">
              <a:avLst/>
            </a:prstGeom>
            <a:noFill/>
            <a:ln w="15875">
              <a:solidFill>
                <a:schemeClr val="tx1"/>
              </a:solidFill>
              <a:round/>
              <a:headEnd/>
              <a:tailEnd/>
            </a:ln>
          </p:spPr>
        </p:cxnSp>
        <p:sp>
          <p:nvSpPr>
            <p:cNvPr id="160" name="Oval 159"/>
            <p:cNvSpPr>
              <a:spLocks noChangeArrowheads="1"/>
            </p:cNvSpPr>
            <p:nvPr/>
          </p:nvSpPr>
          <p:spPr bwMode="auto">
            <a:xfrm>
              <a:off x="8573863" y="5297488"/>
              <a:ext cx="73023" cy="73025"/>
            </a:xfrm>
            <a:prstGeom prst="ellipse">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cxnSp>
          <p:nvCxnSpPr>
            <p:cNvPr id="371733" name="Straight Connector 160"/>
            <p:cNvCxnSpPr>
              <a:cxnSpLocks noChangeShapeType="1"/>
              <a:stCxn id="152" idx="6"/>
              <a:endCxn id="160" idx="2"/>
            </p:cNvCxnSpPr>
            <p:nvPr/>
          </p:nvCxnSpPr>
          <p:spPr bwMode="auto">
            <a:xfrm>
              <a:off x="7808912" y="5334000"/>
              <a:ext cx="765176" cy="1588"/>
            </a:xfrm>
            <a:prstGeom prst="line">
              <a:avLst/>
            </a:prstGeom>
            <a:noFill/>
            <a:ln w="15875">
              <a:solidFill>
                <a:schemeClr val="tx1"/>
              </a:solidFill>
              <a:prstDash val="dash"/>
              <a:round/>
              <a:headEnd/>
              <a:tailEnd/>
            </a:ln>
          </p:spPr>
        </p:cxnSp>
        <p:sp>
          <p:nvSpPr>
            <p:cNvPr id="371734" name="TextBox 161"/>
            <p:cNvSpPr txBox="1">
              <a:spLocks noChangeArrowheads="1"/>
            </p:cNvSpPr>
            <p:nvPr/>
          </p:nvSpPr>
          <p:spPr bwMode="auto">
            <a:xfrm>
              <a:off x="232882" y="5329535"/>
              <a:ext cx="452918" cy="400110"/>
            </a:xfrm>
            <a:prstGeom prst="rect">
              <a:avLst/>
            </a:prstGeom>
            <a:noFill/>
            <a:ln w="9525">
              <a:noFill/>
              <a:miter lim="800000"/>
              <a:headEnd/>
              <a:tailEnd/>
            </a:ln>
          </p:spPr>
          <p:txBody>
            <a:bodyPr wrap="none">
              <a:spAutoFit/>
            </a:bodyPr>
            <a:lstStyle/>
            <a:p>
              <a:r>
                <a:rPr lang="en-US" sz="2000"/>
                <a:t>-∞</a:t>
              </a:r>
            </a:p>
          </p:txBody>
        </p:sp>
        <p:sp>
          <p:nvSpPr>
            <p:cNvPr id="371735" name="TextBox 162"/>
            <p:cNvSpPr txBox="1">
              <a:spLocks noChangeArrowheads="1"/>
            </p:cNvSpPr>
            <p:nvPr/>
          </p:nvSpPr>
          <p:spPr bwMode="auto">
            <a:xfrm>
              <a:off x="8458200" y="5334000"/>
              <a:ext cx="517289" cy="400110"/>
            </a:xfrm>
            <a:prstGeom prst="rect">
              <a:avLst/>
            </a:prstGeom>
            <a:noFill/>
            <a:ln w="9525">
              <a:noFill/>
              <a:miter lim="800000"/>
              <a:headEnd/>
              <a:tailEnd/>
            </a:ln>
          </p:spPr>
          <p:txBody>
            <a:bodyPr wrap="none">
              <a:spAutoFit/>
            </a:bodyPr>
            <a:lstStyle/>
            <a:p>
              <a:r>
                <a:rPr lang="en-US" sz="2000"/>
                <a:t>+∞</a:t>
              </a:r>
            </a:p>
          </p:txBody>
        </p:sp>
        <p:grpSp>
          <p:nvGrpSpPr>
            <p:cNvPr id="371736" name="Group 163"/>
            <p:cNvGrpSpPr>
              <a:grpSpLocks/>
            </p:cNvGrpSpPr>
            <p:nvPr/>
          </p:nvGrpSpPr>
          <p:grpSpPr bwMode="auto">
            <a:xfrm>
              <a:off x="533400" y="5435712"/>
              <a:ext cx="7239000" cy="575621"/>
              <a:chOff x="533400" y="5435712"/>
              <a:chExt cx="7239000" cy="575621"/>
            </a:xfrm>
          </p:grpSpPr>
          <p:cxnSp>
            <p:nvCxnSpPr>
              <p:cNvPr id="371751" name="Straight Connector 164"/>
              <p:cNvCxnSpPr>
                <a:cxnSpLocks noChangeShapeType="1"/>
              </p:cNvCxnSpPr>
              <p:nvPr/>
            </p:nvCxnSpPr>
            <p:spPr bwMode="auto">
              <a:xfrm>
                <a:off x="1828800" y="5638800"/>
                <a:ext cx="1066800" cy="1588"/>
              </a:xfrm>
              <a:prstGeom prst="line">
                <a:avLst/>
              </a:prstGeom>
              <a:noFill/>
              <a:ln w="9525">
                <a:solidFill>
                  <a:srgbClr val="008000"/>
                </a:solidFill>
                <a:round/>
                <a:headEnd type="stealth" w="med" len="med"/>
                <a:tailEnd type="stealth" w="med" len="med"/>
              </a:ln>
            </p:spPr>
          </p:cxnSp>
          <p:cxnSp>
            <p:nvCxnSpPr>
              <p:cNvPr id="371752" name="Straight Connector 165"/>
              <p:cNvCxnSpPr>
                <a:cxnSpLocks noChangeShapeType="1"/>
              </p:cNvCxnSpPr>
              <p:nvPr/>
            </p:nvCxnSpPr>
            <p:spPr bwMode="auto">
              <a:xfrm>
                <a:off x="533400" y="5868988"/>
                <a:ext cx="2362200" cy="1588"/>
              </a:xfrm>
              <a:prstGeom prst="line">
                <a:avLst/>
              </a:prstGeom>
              <a:noFill/>
              <a:ln w="9525">
                <a:solidFill>
                  <a:srgbClr val="008000"/>
                </a:solidFill>
                <a:round/>
                <a:headEnd type="stealth" w="med" len="med"/>
                <a:tailEnd type="stealth" w="med" len="med"/>
              </a:ln>
            </p:spPr>
          </p:cxnSp>
          <p:cxnSp>
            <p:nvCxnSpPr>
              <p:cNvPr id="371753" name="Straight Connector 166"/>
              <p:cNvCxnSpPr>
                <a:cxnSpLocks noChangeShapeType="1"/>
              </p:cNvCxnSpPr>
              <p:nvPr/>
            </p:nvCxnSpPr>
            <p:spPr bwMode="auto">
              <a:xfrm>
                <a:off x="3352800" y="5640388"/>
                <a:ext cx="1905000" cy="1588"/>
              </a:xfrm>
              <a:prstGeom prst="line">
                <a:avLst/>
              </a:prstGeom>
              <a:noFill/>
              <a:ln w="9525">
                <a:solidFill>
                  <a:srgbClr val="008000"/>
                </a:solidFill>
                <a:round/>
                <a:headEnd type="stealth" w="med" len="med"/>
                <a:tailEnd type="stealth" w="med" len="med"/>
              </a:ln>
            </p:spPr>
          </p:cxnSp>
          <p:cxnSp>
            <p:nvCxnSpPr>
              <p:cNvPr id="371754" name="Straight Connector 167"/>
              <p:cNvCxnSpPr>
                <a:cxnSpLocks noChangeShapeType="1"/>
              </p:cNvCxnSpPr>
              <p:nvPr/>
            </p:nvCxnSpPr>
            <p:spPr bwMode="auto">
              <a:xfrm>
                <a:off x="5257800" y="5638800"/>
                <a:ext cx="914400" cy="1588"/>
              </a:xfrm>
              <a:prstGeom prst="line">
                <a:avLst/>
              </a:prstGeom>
              <a:noFill/>
              <a:ln w="9525">
                <a:solidFill>
                  <a:srgbClr val="008000"/>
                </a:solidFill>
                <a:round/>
                <a:headEnd type="stealth" w="med" len="med"/>
                <a:tailEnd type="stealth" w="med" len="med"/>
              </a:ln>
            </p:spPr>
          </p:cxnSp>
          <p:cxnSp>
            <p:nvCxnSpPr>
              <p:cNvPr id="371755" name="Straight Connector 168"/>
              <p:cNvCxnSpPr>
                <a:cxnSpLocks noChangeShapeType="1"/>
              </p:cNvCxnSpPr>
              <p:nvPr/>
            </p:nvCxnSpPr>
            <p:spPr bwMode="auto">
              <a:xfrm>
                <a:off x="6858000" y="5638800"/>
                <a:ext cx="914400" cy="1588"/>
              </a:xfrm>
              <a:prstGeom prst="line">
                <a:avLst/>
              </a:prstGeom>
              <a:noFill/>
              <a:ln w="9525">
                <a:solidFill>
                  <a:srgbClr val="008000"/>
                </a:solidFill>
                <a:round/>
                <a:headEnd type="stealth" w="med" len="med"/>
                <a:tailEnd type="stealth" w="med" len="med"/>
              </a:ln>
            </p:spPr>
          </p:cxnSp>
          <p:sp>
            <p:nvSpPr>
              <p:cNvPr id="371756" name="TextBox 169"/>
              <p:cNvSpPr txBox="1">
                <a:spLocks noChangeArrowheads="1"/>
              </p:cNvSpPr>
              <p:nvPr/>
            </p:nvSpPr>
            <p:spPr bwMode="auto">
              <a:xfrm>
                <a:off x="2268610" y="5452646"/>
                <a:ext cx="245990" cy="338554"/>
              </a:xfrm>
              <a:prstGeom prst="rect">
                <a:avLst/>
              </a:prstGeom>
              <a:solidFill>
                <a:schemeClr val="bg1"/>
              </a:solidFill>
              <a:ln w="9525">
                <a:noFill/>
                <a:miter lim="800000"/>
                <a:headEnd/>
                <a:tailEnd/>
              </a:ln>
            </p:spPr>
            <p:txBody>
              <a:bodyPr lIns="0" rIns="0" anchor="ctr">
                <a:spAutoFit/>
              </a:bodyPr>
              <a:lstStyle/>
              <a:p>
                <a:pPr algn="ctr"/>
                <a:r>
                  <a:rPr lang="en-US" sz="1600">
                    <a:latin typeface="Book Antiqua" pitchFamily="18" charset="0"/>
                  </a:rPr>
                  <a:t>I</a:t>
                </a:r>
                <a:r>
                  <a:rPr lang="en-US" sz="1600" baseline="-25000">
                    <a:latin typeface="Book Antiqua" pitchFamily="18" charset="0"/>
                  </a:rPr>
                  <a:t>3</a:t>
                </a:r>
              </a:p>
            </p:txBody>
          </p:sp>
          <p:sp>
            <p:nvSpPr>
              <p:cNvPr id="371757" name="TextBox 170"/>
              <p:cNvSpPr txBox="1">
                <a:spLocks noChangeArrowheads="1"/>
              </p:cNvSpPr>
              <p:nvPr/>
            </p:nvSpPr>
            <p:spPr bwMode="auto">
              <a:xfrm>
                <a:off x="1506610" y="5672779"/>
                <a:ext cx="245990" cy="338554"/>
              </a:xfrm>
              <a:prstGeom prst="rect">
                <a:avLst/>
              </a:prstGeom>
              <a:solidFill>
                <a:schemeClr val="bg1"/>
              </a:solidFill>
              <a:ln w="9525">
                <a:noFill/>
                <a:miter lim="800000"/>
                <a:headEnd/>
                <a:tailEnd/>
              </a:ln>
            </p:spPr>
            <p:txBody>
              <a:bodyPr lIns="0" rIns="0" anchor="ctr">
                <a:spAutoFit/>
              </a:bodyPr>
              <a:lstStyle/>
              <a:p>
                <a:pPr algn="ctr"/>
                <a:r>
                  <a:rPr lang="en-US" sz="1600">
                    <a:latin typeface="Book Antiqua" pitchFamily="18" charset="0"/>
                  </a:rPr>
                  <a:t>I</a:t>
                </a:r>
                <a:r>
                  <a:rPr lang="en-US" sz="1600" baseline="-25000">
                    <a:latin typeface="Book Antiqua" pitchFamily="18" charset="0"/>
                  </a:rPr>
                  <a:t>4</a:t>
                </a:r>
              </a:p>
            </p:txBody>
          </p:sp>
          <p:sp>
            <p:nvSpPr>
              <p:cNvPr id="371758" name="TextBox 171"/>
              <p:cNvSpPr txBox="1">
                <a:spLocks noChangeArrowheads="1"/>
              </p:cNvSpPr>
              <p:nvPr/>
            </p:nvSpPr>
            <p:spPr bwMode="auto">
              <a:xfrm>
                <a:off x="4173610" y="5444179"/>
                <a:ext cx="245990" cy="338554"/>
              </a:xfrm>
              <a:prstGeom prst="rect">
                <a:avLst/>
              </a:prstGeom>
              <a:solidFill>
                <a:schemeClr val="bg1"/>
              </a:solidFill>
              <a:ln w="9525">
                <a:noFill/>
                <a:miter lim="800000"/>
                <a:headEnd/>
                <a:tailEnd/>
              </a:ln>
            </p:spPr>
            <p:txBody>
              <a:bodyPr lIns="0" rIns="0" anchor="ctr">
                <a:spAutoFit/>
              </a:bodyPr>
              <a:lstStyle/>
              <a:p>
                <a:pPr algn="ctr"/>
                <a:r>
                  <a:rPr lang="en-US" sz="1600">
                    <a:latin typeface="Book Antiqua" pitchFamily="18" charset="0"/>
                  </a:rPr>
                  <a:t>I</a:t>
                </a:r>
                <a:r>
                  <a:rPr lang="en-US" sz="1600" baseline="-25000">
                    <a:latin typeface="Book Antiqua" pitchFamily="18" charset="0"/>
                  </a:rPr>
                  <a:t>2</a:t>
                </a:r>
              </a:p>
            </p:txBody>
          </p:sp>
          <p:sp>
            <p:nvSpPr>
              <p:cNvPr id="371759" name="TextBox 172"/>
              <p:cNvSpPr txBox="1">
                <a:spLocks noChangeArrowheads="1"/>
              </p:cNvSpPr>
              <p:nvPr/>
            </p:nvSpPr>
            <p:spPr bwMode="auto">
              <a:xfrm>
                <a:off x="5612943" y="5444065"/>
                <a:ext cx="245990" cy="338554"/>
              </a:xfrm>
              <a:prstGeom prst="rect">
                <a:avLst/>
              </a:prstGeom>
              <a:solidFill>
                <a:schemeClr val="bg1"/>
              </a:solidFill>
              <a:ln w="9525">
                <a:noFill/>
                <a:miter lim="800000"/>
                <a:headEnd/>
                <a:tailEnd/>
              </a:ln>
            </p:spPr>
            <p:txBody>
              <a:bodyPr lIns="0" rIns="0" anchor="ctr">
                <a:spAutoFit/>
              </a:bodyPr>
              <a:lstStyle/>
              <a:p>
                <a:pPr algn="ctr"/>
                <a:r>
                  <a:rPr lang="en-US" sz="1600">
                    <a:latin typeface="Book Antiqua" pitchFamily="18" charset="0"/>
                  </a:rPr>
                  <a:t>I</a:t>
                </a:r>
                <a:r>
                  <a:rPr lang="en-US" sz="1600" baseline="-25000">
                    <a:latin typeface="Book Antiqua" pitchFamily="18" charset="0"/>
                  </a:rPr>
                  <a:t>1</a:t>
                </a:r>
              </a:p>
            </p:txBody>
          </p:sp>
          <p:sp>
            <p:nvSpPr>
              <p:cNvPr id="371760" name="TextBox 173"/>
              <p:cNvSpPr txBox="1">
                <a:spLocks noChangeArrowheads="1"/>
              </p:cNvSpPr>
              <p:nvPr/>
            </p:nvSpPr>
            <p:spPr bwMode="auto">
              <a:xfrm>
                <a:off x="7221610" y="5435712"/>
                <a:ext cx="245990" cy="338554"/>
              </a:xfrm>
              <a:prstGeom prst="rect">
                <a:avLst/>
              </a:prstGeom>
              <a:solidFill>
                <a:schemeClr val="bg1"/>
              </a:solidFill>
              <a:ln w="9525">
                <a:noFill/>
                <a:miter lim="800000"/>
                <a:headEnd/>
                <a:tailEnd/>
              </a:ln>
            </p:spPr>
            <p:txBody>
              <a:bodyPr lIns="0" rIns="0" anchor="ctr">
                <a:spAutoFit/>
              </a:bodyPr>
              <a:lstStyle/>
              <a:p>
                <a:pPr algn="ctr"/>
                <a:r>
                  <a:rPr lang="en-US" sz="1600">
                    <a:latin typeface="Book Antiqua" pitchFamily="18" charset="0"/>
                  </a:rPr>
                  <a:t>I</a:t>
                </a:r>
                <a:r>
                  <a:rPr lang="en-US" sz="1600" baseline="-25000">
                    <a:latin typeface="Book Antiqua" pitchFamily="18" charset="0"/>
                  </a:rPr>
                  <a:t>5</a:t>
                </a:r>
              </a:p>
            </p:txBody>
          </p:sp>
        </p:grpSp>
        <p:grpSp>
          <p:nvGrpSpPr>
            <p:cNvPr id="371737" name="Group 174"/>
            <p:cNvGrpSpPr>
              <a:grpSpLocks/>
            </p:cNvGrpSpPr>
            <p:nvPr/>
          </p:nvGrpSpPr>
          <p:grpSpPr bwMode="auto">
            <a:xfrm>
              <a:off x="534194" y="4537445"/>
              <a:ext cx="7212388" cy="770737"/>
              <a:chOff x="534194" y="4537445"/>
              <a:chExt cx="7212388" cy="770737"/>
            </a:xfrm>
          </p:grpSpPr>
          <p:cxnSp>
            <p:nvCxnSpPr>
              <p:cNvPr id="371741" name="Curved Connector 175"/>
              <p:cNvCxnSpPr>
                <a:cxnSpLocks noChangeShapeType="1"/>
                <a:stCxn id="145" idx="7"/>
                <a:endCxn id="149" idx="1"/>
              </p:cNvCxnSpPr>
              <p:nvPr/>
            </p:nvCxnSpPr>
            <p:spPr bwMode="auto">
              <a:xfrm rot="5400000" flipH="1" flipV="1">
                <a:off x="4305300" y="4379912"/>
                <a:ext cx="1588" cy="1853364"/>
              </a:xfrm>
              <a:prstGeom prst="curvedConnector3">
                <a:avLst>
                  <a:gd name="adj1" fmla="val 17268199"/>
                </a:avLst>
              </a:prstGeom>
              <a:noFill/>
              <a:ln w="9525">
                <a:solidFill>
                  <a:schemeClr val="tx1"/>
                </a:solidFill>
                <a:round/>
                <a:headEnd/>
                <a:tailEnd/>
              </a:ln>
            </p:spPr>
          </p:cxnSp>
          <p:cxnSp>
            <p:nvCxnSpPr>
              <p:cNvPr id="371742" name="Curved Connector 176"/>
              <p:cNvCxnSpPr>
                <a:cxnSpLocks noChangeShapeType="1"/>
                <a:stCxn id="146" idx="7"/>
                <a:endCxn id="147" idx="1"/>
              </p:cNvCxnSpPr>
              <p:nvPr/>
            </p:nvCxnSpPr>
            <p:spPr bwMode="auto">
              <a:xfrm rot="16200000" flipH="1">
                <a:off x="2361406" y="4799806"/>
                <a:ext cx="1588" cy="1015164"/>
              </a:xfrm>
              <a:prstGeom prst="curvedConnector3">
                <a:avLst>
                  <a:gd name="adj1" fmla="val -15068894"/>
                </a:avLst>
              </a:prstGeom>
              <a:noFill/>
              <a:ln w="9525">
                <a:solidFill>
                  <a:schemeClr val="tx1"/>
                </a:solidFill>
                <a:round/>
                <a:headEnd/>
                <a:tailEnd/>
              </a:ln>
            </p:spPr>
          </p:cxnSp>
          <p:cxnSp>
            <p:nvCxnSpPr>
              <p:cNvPr id="371743" name="Curved Connector 177"/>
              <p:cNvCxnSpPr>
                <a:cxnSpLocks noChangeShapeType="1"/>
                <a:stCxn id="148" idx="0"/>
                <a:endCxn id="147" idx="0"/>
              </p:cNvCxnSpPr>
              <p:nvPr/>
            </p:nvCxnSpPr>
            <p:spPr bwMode="auto">
              <a:xfrm rot="5400000" flipH="1" flipV="1">
                <a:off x="1714500" y="4116388"/>
                <a:ext cx="1588" cy="2362200"/>
              </a:xfrm>
              <a:prstGeom prst="curvedConnector3">
                <a:avLst>
                  <a:gd name="adj1" fmla="val 35188912"/>
                </a:avLst>
              </a:prstGeom>
              <a:noFill/>
              <a:ln w="9525">
                <a:solidFill>
                  <a:schemeClr val="tx1"/>
                </a:solidFill>
                <a:round/>
                <a:headEnd/>
                <a:tailEnd/>
              </a:ln>
            </p:spPr>
          </p:cxnSp>
          <p:cxnSp>
            <p:nvCxnSpPr>
              <p:cNvPr id="371744" name="Curved Connector 178"/>
              <p:cNvCxnSpPr>
                <a:cxnSpLocks noChangeShapeType="1"/>
                <a:stCxn id="149" idx="7"/>
                <a:endCxn id="150" idx="1"/>
              </p:cNvCxnSpPr>
              <p:nvPr/>
            </p:nvCxnSpPr>
            <p:spPr bwMode="auto">
              <a:xfrm rot="16200000" flipH="1">
                <a:off x="5714206" y="4876006"/>
                <a:ext cx="1588" cy="862764"/>
              </a:xfrm>
              <a:prstGeom prst="curvedConnector3">
                <a:avLst>
                  <a:gd name="adj1" fmla="val -15068894"/>
                </a:avLst>
              </a:prstGeom>
              <a:noFill/>
              <a:ln w="9525">
                <a:solidFill>
                  <a:schemeClr val="tx1"/>
                </a:solidFill>
                <a:round/>
                <a:headEnd/>
                <a:tailEnd/>
              </a:ln>
            </p:spPr>
          </p:cxnSp>
          <p:cxnSp>
            <p:nvCxnSpPr>
              <p:cNvPr id="371745" name="Curved Connector 179"/>
              <p:cNvCxnSpPr>
                <a:cxnSpLocks noChangeShapeType="1"/>
                <a:stCxn id="151" idx="7"/>
                <a:endCxn id="152" idx="1"/>
              </p:cNvCxnSpPr>
              <p:nvPr/>
            </p:nvCxnSpPr>
            <p:spPr bwMode="auto">
              <a:xfrm rot="16200000" flipH="1">
                <a:off x="7314406" y="4876006"/>
                <a:ext cx="1588" cy="862764"/>
              </a:xfrm>
              <a:prstGeom prst="curvedConnector3">
                <a:avLst>
                  <a:gd name="adj1" fmla="val -15068894"/>
                </a:avLst>
              </a:prstGeom>
              <a:noFill/>
              <a:ln w="9525">
                <a:solidFill>
                  <a:schemeClr val="tx1"/>
                </a:solidFill>
                <a:round/>
                <a:headEnd/>
                <a:tailEnd/>
              </a:ln>
            </p:spPr>
          </p:cxnSp>
          <p:sp>
            <p:nvSpPr>
              <p:cNvPr id="371746" name="TextBox 180"/>
              <p:cNvSpPr txBox="1">
                <a:spLocks noChangeArrowheads="1"/>
              </p:cNvSpPr>
              <p:nvPr/>
            </p:nvSpPr>
            <p:spPr bwMode="auto">
              <a:xfrm>
                <a:off x="2209800" y="4859179"/>
                <a:ext cx="228600" cy="246221"/>
              </a:xfrm>
              <a:prstGeom prst="rect">
                <a:avLst/>
              </a:prstGeom>
              <a:solidFill>
                <a:schemeClr val="bg1"/>
              </a:solidFill>
              <a:ln w="9525">
                <a:noFill/>
                <a:miter lim="800000"/>
                <a:headEnd/>
                <a:tailEnd/>
              </a:ln>
            </p:spPr>
            <p:txBody>
              <a:bodyPr lIns="0" tIns="0" rIns="0" bIns="0" anchor="ctr">
                <a:spAutoFit/>
              </a:bodyPr>
              <a:lstStyle/>
              <a:p>
                <a:pPr algn="ctr"/>
                <a:r>
                  <a:rPr lang="en-US" sz="1600">
                    <a:latin typeface="Book Antiqua" pitchFamily="18" charset="0"/>
                  </a:rPr>
                  <a:t>e</a:t>
                </a:r>
                <a:r>
                  <a:rPr lang="en-US" sz="1600" baseline="-25000">
                    <a:latin typeface="Book Antiqua" pitchFamily="18" charset="0"/>
                  </a:rPr>
                  <a:t>5</a:t>
                </a:r>
              </a:p>
            </p:txBody>
          </p:sp>
          <p:sp>
            <p:nvSpPr>
              <p:cNvPr id="371747" name="TextBox 181"/>
              <p:cNvSpPr txBox="1">
                <a:spLocks noChangeArrowheads="1"/>
              </p:cNvSpPr>
              <p:nvPr/>
            </p:nvSpPr>
            <p:spPr bwMode="auto">
              <a:xfrm>
                <a:off x="1600200" y="4537445"/>
                <a:ext cx="228600" cy="246221"/>
              </a:xfrm>
              <a:prstGeom prst="rect">
                <a:avLst/>
              </a:prstGeom>
              <a:solidFill>
                <a:schemeClr val="bg1"/>
              </a:solidFill>
              <a:ln w="9525">
                <a:noFill/>
                <a:miter lim="800000"/>
                <a:headEnd/>
                <a:tailEnd/>
              </a:ln>
            </p:spPr>
            <p:txBody>
              <a:bodyPr lIns="0" tIns="0" rIns="0" bIns="0" anchor="ctr">
                <a:spAutoFit/>
              </a:bodyPr>
              <a:lstStyle/>
              <a:p>
                <a:pPr algn="ctr"/>
                <a:r>
                  <a:rPr lang="en-US" sz="1600">
                    <a:latin typeface="Book Antiqua" pitchFamily="18" charset="0"/>
                  </a:rPr>
                  <a:t>e</a:t>
                </a:r>
                <a:r>
                  <a:rPr lang="en-US" sz="1600" baseline="-25000">
                    <a:latin typeface="Book Antiqua" pitchFamily="18" charset="0"/>
                  </a:rPr>
                  <a:t>4</a:t>
                </a:r>
              </a:p>
            </p:txBody>
          </p:sp>
          <p:sp>
            <p:nvSpPr>
              <p:cNvPr id="371748" name="TextBox 182"/>
              <p:cNvSpPr txBox="1">
                <a:spLocks noChangeArrowheads="1"/>
              </p:cNvSpPr>
              <p:nvPr/>
            </p:nvSpPr>
            <p:spPr bwMode="auto">
              <a:xfrm>
                <a:off x="3810000" y="4885267"/>
                <a:ext cx="228600" cy="246221"/>
              </a:xfrm>
              <a:prstGeom prst="rect">
                <a:avLst/>
              </a:prstGeom>
              <a:solidFill>
                <a:schemeClr val="bg1"/>
              </a:solidFill>
              <a:ln w="9525">
                <a:noFill/>
                <a:miter lim="800000"/>
                <a:headEnd/>
                <a:tailEnd/>
              </a:ln>
            </p:spPr>
            <p:txBody>
              <a:bodyPr lIns="0" tIns="0" rIns="0" bIns="0" anchor="ctr">
                <a:spAutoFit/>
              </a:bodyPr>
              <a:lstStyle/>
              <a:p>
                <a:pPr algn="ctr"/>
                <a:r>
                  <a:rPr lang="en-US" sz="1600">
                    <a:latin typeface="Book Antiqua" pitchFamily="18" charset="0"/>
                  </a:rPr>
                  <a:t>e</a:t>
                </a:r>
                <a:r>
                  <a:rPr lang="en-US" sz="1600" baseline="-25000">
                    <a:latin typeface="Book Antiqua" pitchFamily="18" charset="0"/>
                  </a:rPr>
                  <a:t>1</a:t>
                </a:r>
              </a:p>
            </p:txBody>
          </p:sp>
          <p:sp>
            <p:nvSpPr>
              <p:cNvPr id="371749" name="TextBox 183"/>
              <p:cNvSpPr txBox="1">
                <a:spLocks noChangeArrowheads="1"/>
              </p:cNvSpPr>
              <p:nvPr/>
            </p:nvSpPr>
            <p:spPr bwMode="auto">
              <a:xfrm>
                <a:off x="4343400" y="4859866"/>
                <a:ext cx="533400" cy="246221"/>
              </a:xfrm>
              <a:prstGeom prst="rect">
                <a:avLst/>
              </a:prstGeom>
              <a:solidFill>
                <a:schemeClr val="bg1"/>
              </a:solidFill>
              <a:ln w="9525">
                <a:noFill/>
                <a:miter lim="800000"/>
                <a:headEnd/>
                <a:tailEnd/>
              </a:ln>
            </p:spPr>
            <p:txBody>
              <a:bodyPr lIns="0" tIns="0" rIns="0" bIns="0" anchor="ctr">
                <a:spAutoFit/>
              </a:bodyPr>
              <a:lstStyle/>
              <a:p>
                <a:pPr algn="ctr"/>
                <a:r>
                  <a:rPr lang="en-US" sz="1600">
                    <a:latin typeface="Book Antiqua" pitchFamily="18" charset="0"/>
                  </a:rPr>
                  <a:t>e</a:t>
                </a:r>
                <a:r>
                  <a:rPr lang="en-US" sz="1600" baseline="-25000">
                    <a:latin typeface="Book Antiqua" pitchFamily="18" charset="0"/>
                  </a:rPr>
                  <a:t>2</a:t>
                </a:r>
                <a:r>
                  <a:rPr lang="en-US" sz="1600">
                    <a:latin typeface="Book Antiqua" pitchFamily="18" charset="0"/>
                  </a:rPr>
                  <a:t>/e</a:t>
                </a:r>
                <a:r>
                  <a:rPr lang="en-US" sz="1600" baseline="-25000">
                    <a:latin typeface="Book Antiqua" pitchFamily="18" charset="0"/>
                  </a:rPr>
                  <a:t>3</a:t>
                </a:r>
              </a:p>
            </p:txBody>
          </p:sp>
          <p:sp>
            <p:nvSpPr>
              <p:cNvPr id="371750" name="TextBox 184"/>
              <p:cNvSpPr txBox="1">
                <a:spLocks noChangeArrowheads="1"/>
              </p:cNvSpPr>
              <p:nvPr/>
            </p:nvSpPr>
            <p:spPr bwMode="auto">
              <a:xfrm>
                <a:off x="7188201" y="4850712"/>
                <a:ext cx="228600" cy="246221"/>
              </a:xfrm>
              <a:prstGeom prst="rect">
                <a:avLst/>
              </a:prstGeom>
              <a:solidFill>
                <a:schemeClr val="bg1"/>
              </a:solidFill>
              <a:ln w="9525">
                <a:noFill/>
                <a:miter lim="800000"/>
                <a:headEnd/>
                <a:tailEnd/>
              </a:ln>
            </p:spPr>
            <p:txBody>
              <a:bodyPr lIns="0" tIns="0" rIns="0" bIns="0" anchor="ctr">
                <a:spAutoFit/>
              </a:bodyPr>
              <a:lstStyle/>
              <a:p>
                <a:pPr algn="ctr"/>
                <a:r>
                  <a:rPr lang="en-US" sz="1600">
                    <a:latin typeface="Book Antiqua" pitchFamily="18" charset="0"/>
                  </a:rPr>
                  <a:t>e</a:t>
                </a:r>
                <a:r>
                  <a:rPr lang="en-US" sz="1600" baseline="-25000">
                    <a:latin typeface="Book Antiqua" pitchFamily="18" charset="0"/>
                  </a:rPr>
                  <a:t>6</a:t>
                </a:r>
              </a:p>
            </p:txBody>
          </p:sp>
        </p:grpSp>
        <p:sp>
          <p:nvSpPr>
            <p:cNvPr id="371738" name="TextBox 185"/>
            <p:cNvSpPr txBox="1">
              <a:spLocks noChangeArrowheads="1"/>
            </p:cNvSpPr>
            <p:nvPr/>
          </p:nvSpPr>
          <p:spPr bwMode="auto">
            <a:xfrm>
              <a:off x="1600200" y="3810000"/>
              <a:ext cx="5943600" cy="400110"/>
            </a:xfrm>
            <a:prstGeom prst="rect">
              <a:avLst/>
            </a:prstGeom>
            <a:noFill/>
            <a:ln w="9525">
              <a:noFill/>
              <a:miter lim="800000"/>
              <a:headEnd/>
              <a:tailEnd/>
            </a:ln>
          </p:spPr>
          <p:txBody>
            <a:bodyPr>
              <a:spAutoFit/>
            </a:bodyPr>
            <a:lstStyle/>
            <a:p>
              <a:pPr algn="ctr"/>
              <a:r>
                <a:rPr lang="en-US" sz="2000" b="1" u="sng">
                  <a:solidFill>
                    <a:srgbClr val="0000FF"/>
                  </a:solidFill>
                </a:rPr>
                <a:t>Our interval representation:</a:t>
              </a:r>
            </a:p>
          </p:txBody>
        </p:sp>
        <p:grpSp>
          <p:nvGrpSpPr>
            <p:cNvPr id="202" name="Group 201"/>
            <p:cNvGrpSpPr/>
            <p:nvPr/>
          </p:nvGrpSpPr>
          <p:grpSpPr>
            <a:xfrm>
              <a:off x="228600" y="4419600"/>
              <a:ext cx="7010400" cy="304800"/>
              <a:chOff x="228600" y="4419600"/>
              <a:chExt cx="7010400" cy="304800"/>
            </a:xfrm>
            <a:blipFill rotWithShape="1">
              <a:blip r:embed="rId3"/>
              <a:tile tx="0" ty="0" sx="100000" sy="100000" flip="none" algn="tl"/>
            </a:blipFill>
          </p:grpSpPr>
          <p:sp>
            <p:nvSpPr>
              <p:cNvPr id="203" name="Line Callout 1 202"/>
              <p:cNvSpPr/>
              <p:nvPr/>
            </p:nvSpPr>
            <p:spPr bwMode="auto">
              <a:xfrm>
                <a:off x="6477000" y="4419600"/>
                <a:ext cx="762000" cy="304800"/>
              </a:xfrm>
              <a:prstGeom prst="borderCallout1">
                <a:avLst>
                  <a:gd name="adj1" fmla="val 122917"/>
                  <a:gd name="adj2" fmla="val 1667"/>
                  <a:gd name="adj3" fmla="val 170833"/>
                  <a:gd name="adj4" fmla="val 85000"/>
                </a:avLst>
              </a:prstGeom>
              <a:gradFill flip="none" rotWithShape="1">
                <a:gsLst>
                  <a:gs pos="0">
                    <a:schemeClr val="accent6"/>
                  </a:gs>
                  <a:gs pos="100000">
                    <a:schemeClr val="accent3"/>
                  </a:gs>
                </a:gsLst>
                <a:lin ang="0" scaled="1"/>
                <a:tileRect/>
              </a:gradFill>
              <a:ln w="9525" cap="flat" cmpd="sng" algn="ctr">
                <a:solidFill>
                  <a:srgbClr val="E39310"/>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arrest</a:t>
                </a:r>
              </a:p>
            </p:txBody>
          </p:sp>
          <p:sp>
            <p:nvSpPr>
              <p:cNvPr id="204" name="Line Callout 1 203"/>
              <p:cNvSpPr/>
              <p:nvPr/>
            </p:nvSpPr>
            <p:spPr bwMode="auto">
              <a:xfrm>
                <a:off x="3048000" y="4419600"/>
                <a:ext cx="990600" cy="304800"/>
              </a:xfrm>
              <a:prstGeom prst="borderCallout1">
                <a:avLst>
                  <a:gd name="adj1" fmla="val 127083"/>
                  <a:gd name="adj2" fmla="val 8334"/>
                  <a:gd name="adj3" fmla="val 179167"/>
                  <a:gd name="adj4" fmla="val 71538"/>
                </a:avLst>
              </a:prstGeom>
              <a:gradFill flip="none" rotWithShape="1">
                <a:gsLst>
                  <a:gs pos="0">
                    <a:schemeClr val="accent6"/>
                  </a:gs>
                  <a:gs pos="100000">
                    <a:schemeClr val="accent3"/>
                  </a:gs>
                </a:gsLst>
                <a:lin ang="0" scaled="1"/>
                <a:tileRect/>
              </a:gradFill>
              <a:ln w="9525" cap="flat" cmpd="sng" algn="ctr">
                <a:solidFill>
                  <a:srgbClr val="E39310"/>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attacked</a:t>
                </a:r>
              </a:p>
            </p:txBody>
          </p:sp>
          <p:sp>
            <p:nvSpPr>
              <p:cNvPr id="205" name="Line Callout 1 204"/>
              <p:cNvSpPr/>
              <p:nvPr/>
            </p:nvSpPr>
            <p:spPr bwMode="auto">
              <a:xfrm>
                <a:off x="4191000" y="4419600"/>
                <a:ext cx="762000" cy="304800"/>
              </a:xfrm>
              <a:prstGeom prst="borderCallout1">
                <a:avLst>
                  <a:gd name="adj1" fmla="val 118750"/>
                  <a:gd name="adj2" fmla="val 6668"/>
                  <a:gd name="adj3" fmla="val 158334"/>
                  <a:gd name="adj4" fmla="val 20000"/>
                </a:avLst>
              </a:prstGeom>
              <a:gradFill flip="none" rotWithShape="1">
                <a:gsLst>
                  <a:gs pos="0">
                    <a:schemeClr val="accent6"/>
                  </a:gs>
                  <a:gs pos="100000">
                    <a:schemeClr val="accent3"/>
                  </a:gs>
                </a:gsLst>
                <a:lin ang="0" scaled="1"/>
                <a:tileRect/>
              </a:gradFill>
              <a:ln w="9525" cap="flat" cmpd="sng" algn="ctr">
                <a:solidFill>
                  <a:srgbClr val="E39310"/>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killing</a:t>
                </a:r>
              </a:p>
            </p:txBody>
          </p:sp>
          <p:sp>
            <p:nvSpPr>
              <p:cNvPr id="206" name="Line Callout 1 205"/>
              <p:cNvSpPr/>
              <p:nvPr/>
            </p:nvSpPr>
            <p:spPr bwMode="auto">
              <a:xfrm>
                <a:off x="5105400" y="4419600"/>
                <a:ext cx="838200" cy="304800"/>
              </a:xfrm>
              <a:prstGeom prst="borderCallout1">
                <a:avLst>
                  <a:gd name="adj1" fmla="val 118751"/>
                  <a:gd name="adj2" fmla="val -908"/>
                  <a:gd name="adj3" fmla="val 166667"/>
                  <a:gd name="adj4" fmla="val -30000"/>
                </a:avLst>
              </a:prstGeom>
              <a:gradFill flip="none" rotWithShape="1">
                <a:gsLst>
                  <a:gs pos="0">
                    <a:schemeClr val="accent6"/>
                  </a:gs>
                  <a:gs pos="100000">
                    <a:schemeClr val="accent3"/>
                  </a:gs>
                </a:gsLst>
                <a:lin ang="0" scaled="1"/>
                <a:tileRect/>
              </a:gradFill>
              <a:ln w="9525" cap="flat" cmpd="sng" algn="ctr">
                <a:solidFill>
                  <a:srgbClr val="E39310"/>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injuring</a:t>
                </a:r>
              </a:p>
            </p:txBody>
          </p:sp>
          <p:sp>
            <p:nvSpPr>
              <p:cNvPr id="207" name="Line Callout 1 206"/>
              <p:cNvSpPr/>
              <p:nvPr/>
            </p:nvSpPr>
            <p:spPr bwMode="auto">
              <a:xfrm>
                <a:off x="1981200" y="4419600"/>
                <a:ext cx="990600" cy="304800"/>
              </a:xfrm>
              <a:prstGeom prst="borderCallout1">
                <a:avLst>
                  <a:gd name="adj1" fmla="val 122916"/>
                  <a:gd name="adj2" fmla="val 91667"/>
                  <a:gd name="adj3" fmla="val 187500"/>
                  <a:gd name="adj4" fmla="val 47179"/>
                </a:avLst>
              </a:prstGeom>
              <a:gradFill flip="none" rotWithShape="1">
                <a:gsLst>
                  <a:gs pos="0">
                    <a:schemeClr val="accent6"/>
                  </a:gs>
                  <a:gs pos="100000">
                    <a:schemeClr val="accent3"/>
                  </a:gs>
                </a:gsLst>
                <a:lin ang="0" scaled="1"/>
                <a:tileRect/>
              </a:gradFill>
              <a:ln w="9525" cap="flat" cmpd="sng" algn="ctr">
                <a:solidFill>
                  <a:srgbClr val="E39310"/>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invasion</a:t>
                </a:r>
              </a:p>
            </p:txBody>
          </p:sp>
          <p:sp>
            <p:nvSpPr>
              <p:cNvPr id="208" name="Line Callout 1 207"/>
              <p:cNvSpPr/>
              <p:nvPr/>
            </p:nvSpPr>
            <p:spPr bwMode="auto">
              <a:xfrm>
                <a:off x="228600" y="4419600"/>
                <a:ext cx="1143000" cy="304800"/>
              </a:xfrm>
              <a:prstGeom prst="borderCallout1">
                <a:avLst>
                  <a:gd name="adj1" fmla="val 18749"/>
                  <a:gd name="adj2" fmla="val 105000"/>
                  <a:gd name="adj3" fmla="val 54167"/>
                  <a:gd name="adj4" fmla="val 119401"/>
                </a:avLst>
              </a:prstGeom>
              <a:gradFill flip="none" rotWithShape="1">
                <a:gsLst>
                  <a:gs pos="0">
                    <a:schemeClr val="accent6"/>
                  </a:gs>
                  <a:gs pos="100000">
                    <a:schemeClr val="accent3"/>
                  </a:gs>
                </a:gsLst>
                <a:lin ang="0" scaled="0"/>
                <a:tileRect/>
              </a:gradFill>
              <a:ln w="9525" cap="flat" cmpd="sng" algn="ctr">
                <a:solidFill>
                  <a:srgbClr val="E39310"/>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casualties</a:t>
                </a:r>
              </a:p>
            </p:txBody>
          </p:sp>
        </p:grpSp>
        <p:grpSp>
          <p:nvGrpSpPr>
            <p:cNvPr id="209" name="Group 208"/>
            <p:cNvGrpSpPr/>
            <p:nvPr/>
          </p:nvGrpSpPr>
          <p:grpSpPr>
            <a:xfrm>
              <a:off x="685800" y="6096000"/>
              <a:ext cx="7239000" cy="533400"/>
              <a:chOff x="685800" y="6096000"/>
              <a:chExt cx="7239000" cy="533400"/>
            </a:xfrm>
            <a:blipFill rotWithShape="1">
              <a:blip r:embed="rId3"/>
              <a:tile tx="0" ty="0" sx="100000" sy="100000" flip="none" algn="tl"/>
            </a:blipFill>
          </p:grpSpPr>
          <p:sp>
            <p:nvSpPr>
              <p:cNvPr id="210" name="Line Callout 1 209"/>
              <p:cNvSpPr/>
              <p:nvPr/>
            </p:nvSpPr>
            <p:spPr bwMode="auto">
              <a:xfrm>
                <a:off x="685800" y="6096000"/>
                <a:ext cx="1143000" cy="533400"/>
              </a:xfrm>
              <a:prstGeom prst="borderCallout1">
                <a:avLst>
                  <a:gd name="adj1" fmla="val -12204"/>
                  <a:gd name="adj2" fmla="val 2778"/>
                  <a:gd name="adj3" fmla="val -24404"/>
                  <a:gd name="adj4" fmla="val 59401"/>
                </a:avLst>
              </a:prstGeom>
              <a:gradFill flip="none" rotWithShape="1">
                <a:gsLst>
                  <a:gs pos="0">
                    <a:schemeClr val="accent6"/>
                  </a:gs>
                  <a:gs pos="100000">
                    <a:schemeClr val="accent3"/>
                  </a:gs>
                </a:gsLst>
                <a:lin ang="0" scaled="1"/>
                <a:tileRect/>
              </a:gradFill>
              <a:ln w="9525" cap="flat" cmpd="sng" algn="ctr">
                <a:solidFill>
                  <a:srgbClr val="E39310"/>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since […] 3/20/2003</a:t>
                </a:r>
              </a:p>
            </p:txBody>
          </p:sp>
          <p:sp>
            <p:nvSpPr>
              <p:cNvPr id="211" name="Line Callout 1 210"/>
              <p:cNvSpPr/>
              <p:nvPr/>
            </p:nvSpPr>
            <p:spPr bwMode="auto">
              <a:xfrm>
                <a:off x="2133600" y="6096000"/>
                <a:ext cx="1143000" cy="533400"/>
              </a:xfrm>
              <a:prstGeom prst="borderCallout1">
                <a:avLst>
                  <a:gd name="adj1" fmla="val -12204"/>
                  <a:gd name="adj2" fmla="val 8333"/>
                  <a:gd name="adj3" fmla="val -55356"/>
                  <a:gd name="adj4" fmla="val 18290"/>
                </a:avLst>
              </a:prstGeom>
              <a:gradFill flip="none" rotWithShape="1">
                <a:gsLst>
                  <a:gs pos="0">
                    <a:schemeClr val="accent6"/>
                  </a:gs>
                  <a:gs pos="100000">
                    <a:schemeClr val="accent3"/>
                  </a:gs>
                </a:gsLst>
                <a:lin ang="0" scaled="1"/>
                <a:tileRect/>
              </a:gradFill>
              <a:ln w="9525" cap="flat" cmpd="sng" algn="ctr">
                <a:solidFill>
                  <a:srgbClr val="E39310"/>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3/20/2003</a:t>
                </a:r>
              </a:p>
            </p:txBody>
          </p:sp>
          <p:sp>
            <p:nvSpPr>
              <p:cNvPr id="212" name="Line Callout 1 211"/>
              <p:cNvSpPr/>
              <p:nvPr/>
            </p:nvSpPr>
            <p:spPr bwMode="auto">
              <a:xfrm>
                <a:off x="3505200" y="6096000"/>
                <a:ext cx="990600" cy="533400"/>
              </a:xfrm>
              <a:prstGeom prst="borderCallout1">
                <a:avLst>
                  <a:gd name="adj1" fmla="val -12204"/>
                  <a:gd name="adj2" fmla="val 8333"/>
                  <a:gd name="adj3" fmla="val -57737"/>
                  <a:gd name="adj4" fmla="val 64871"/>
                </a:avLst>
              </a:prstGeom>
              <a:gradFill flip="none" rotWithShape="1">
                <a:gsLst>
                  <a:gs pos="0">
                    <a:schemeClr val="accent6"/>
                  </a:gs>
                  <a:gs pos="100000">
                    <a:schemeClr val="accent3"/>
                  </a:gs>
                </a:gsLst>
                <a:lin ang="0" scaled="1"/>
                <a:tileRect/>
              </a:gradFill>
              <a:ln w="9525" cap="flat" cmpd="sng" algn="ctr">
                <a:solidFill>
                  <a:srgbClr val="E39310"/>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Tuesday</a:t>
                </a:r>
              </a:p>
            </p:txBody>
          </p:sp>
          <p:sp>
            <p:nvSpPr>
              <p:cNvPr id="213" name="Line Callout 1 212"/>
              <p:cNvSpPr/>
              <p:nvPr/>
            </p:nvSpPr>
            <p:spPr bwMode="auto">
              <a:xfrm>
                <a:off x="4572000" y="6096000"/>
                <a:ext cx="1600200" cy="533400"/>
              </a:xfrm>
              <a:prstGeom prst="borderCallout1">
                <a:avLst>
                  <a:gd name="adj1" fmla="val -16966"/>
                  <a:gd name="adj2" fmla="val 93254"/>
                  <a:gd name="adj3" fmla="val -55356"/>
                  <a:gd name="adj4" fmla="val 78363"/>
                </a:avLst>
              </a:prstGeom>
              <a:gradFill flip="none" rotWithShape="1">
                <a:gsLst>
                  <a:gs pos="0">
                    <a:schemeClr val="accent6"/>
                  </a:gs>
                  <a:gs pos="100000">
                    <a:schemeClr val="accent3"/>
                  </a:gs>
                </a:gsLst>
                <a:lin ang="0" scaled="1"/>
                <a:tileRect/>
              </a:gradFill>
              <a:ln w="9525" cap="flat" cmpd="sng" algn="ctr">
                <a:solidFill>
                  <a:srgbClr val="E39310"/>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Wed., May 24</a:t>
                </a:r>
                <a:r>
                  <a:rPr lang="en-US" sz="1600" baseline="30000" dirty="0">
                    <a:solidFill>
                      <a:srgbClr val="FF0000"/>
                    </a:solidFill>
                    <a:ea typeface="ＭＳ Ｐゴシック" pitchFamily="-64" charset="-128"/>
                    <a:cs typeface="+mn-cs"/>
                  </a:rPr>
                  <a:t>th</a:t>
                </a:r>
                <a:r>
                  <a:rPr lang="en-US" sz="1600" dirty="0">
                    <a:solidFill>
                      <a:srgbClr val="FF0000"/>
                    </a:solidFill>
                    <a:ea typeface="ＭＳ Ｐゴシック" pitchFamily="-64" charset="-128"/>
                    <a:cs typeface="+mn-cs"/>
                  </a:rPr>
                  <a:t>, 2006</a:t>
                </a:r>
              </a:p>
            </p:txBody>
          </p:sp>
          <p:sp>
            <p:nvSpPr>
              <p:cNvPr id="214" name="Line Callout 1 213"/>
              <p:cNvSpPr/>
              <p:nvPr/>
            </p:nvSpPr>
            <p:spPr bwMode="auto">
              <a:xfrm>
                <a:off x="6324600" y="6096000"/>
                <a:ext cx="1600200" cy="533400"/>
              </a:xfrm>
              <a:prstGeom prst="borderCallout1">
                <a:avLst>
                  <a:gd name="adj1" fmla="val -16966"/>
                  <a:gd name="adj2" fmla="val 93254"/>
                  <a:gd name="adj3" fmla="val -55356"/>
                  <a:gd name="adj4" fmla="val 71220"/>
                </a:avLst>
              </a:prstGeom>
              <a:gradFill flip="none" rotWithShape="1">
                <a:gsLst>
                  <a:gs pos="0">
                    <a:schemeClr val="accent6"/>
                  </a:gs>
                  <a:gs pos="100000">
                    <a:schemeClr val="accent3"/>
                  </a:gs>
                </a:gsLst>
                <a:lin ang="0" scaled="1"/>
                <a:tileRect/>
              </a:gradFill>
              <a:ln w="9525" cap="flat" cmpd="sng" algn="ctr">
                <a:solidFill>
                  <a:srgbClr val="E39310"/>
                </a:solidFill>
                <a:prstDash val="solid"/>
                <a:round/>
                <a:headEnd type="none" w="med" len="med"/>
                <a:tailEnd type="none" w="med" len="med"/>
              </a:ln>
              <a:effectLst/>
            </p:spPr>
            <p:txBody>
              <a:bodyPr anchor="ctr"/>
              <a:lstStyle/>
              <a:p>
                <a:pPr algn="ctr" eaLnBrk="0" hangingPunct="0">
                  <a:defRPr/>
                </a:pPr>
                <a:r>
                  <a:rPr lang="en-US" sz="1600" dirty="0">
                    <a:solidFill>
                      <a:srgbClr val="FF0000"/>
                    </a:solidFill>
                    <a:ea typeface="ＭＳ Ｐゴシック" pitchFamily="-64" charset="-128"/>
                    <a:cs typeface="+mn-cs"/>
                  </a:rPr>
                  <a:t>next week</a:t>
                </a:r>
              </a:p>
            </p:txBody>
          </p:sp>
        </p:grpSp>
      </p:grpSp>
      <p:sp>
        <p:nvSpPr>
          <p:cNvPr id="2" name="Slide Number Placeholder 1"/>
          <p:cNvSpPr>
            <a:spLocks noGrp="1"/>
          </p:cNvSpPr>
          <p:nvPr>
            <p:ph type="sldNum" sz="quarter" idx="10"/>
          </p:nvPr>
        </p:nvSpPr>
        <p:spPr/>
        <p:txBody>
          <a:bodyPr/>
          <a:lstStyle/>
          <a:p>
            <a:pPr>
              <a:defRPr/>
            </a:pPr>
            <a:r>
              <a:rPr lang="en-US" altLang="zh-TW" smtClean="0"/>
              <a:t>2:</a:t>
            </a:r>
            <a:fld id="{38C3A6C8-7635-49E2-992A-59049AC71ED8}" type="slidenum">
              <a:rPr lang="en-US" altLang="zh-TW" smtClean="0"/>
              <a:pPr>
                <a:defRPr/>
              </a:pPr>
              <a:t>54</a:t>
            </a:fld>
            <a:endParaRPr lang="en-US" altLang="zh-TW"/>
          </a:p>
        </p:txBody>
      </p:sp>
    </p:spTree>
    <p:extLst>
      <p:ext uri="{BB962C8B-B14F-4D97-AF65-F5344CB8AC3E}">
        <p14:creationId xmlns:p14="http://schemas.microsoft.com/office/powerpoint/2010/main" val="3617581577"/>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accel="50000" decel="50000" fill="hold" nodeType="withEffect">
                                  <p:stCondLst>
                                    <p:cond delay="0"/>
                                  </p:stCondLst>
                                  <p:childTnLst>
                                    <p:set>
                                      <p:cBhvr>
                                        <p:cTn id="6" dur="1" fill="hold">
                                          <p:stCondLst>
                                            <p:cond delay="0"/>
                                          </p:stCondLst>
                                        </p:cTn>
                                        <p:tgtEl>
                                          <p:spTgt spid="201"/>
                                        </p:tgtEl>
                                        <p:attrNameLst>
                                          <p:attrName>style.visibility</p:attrName>
                                        </p:attrNameLst>
                                      </p:cBhvr>
                                      <p:to>
                                        <p:strVal val="visible"/>
                                      </p:to>
                                    </p:set>
                                    <p:anim calcmode="lin" valueType="num">
                                      <p:cBhvr additive="base">
                                        <p:cTn id="7" dur="500" fill="hold"/>
                                        <p:tgtEl>
                                          <p:spTgt spid="201"/>
                                        </p:tgtEl>
                                        <p:attrNameLst>
                                          <p:attrName>ppt_x</p:attrName>
                                        </p:attrNameLst>
                                      </p:cBhvr>
                                      <p:tavLst>
                                        <p:tav tm="0">
                                          <p:val>
                                            <p:strVal val="0-#ppt_w/2"/>
                                          </p:val>
                                        </p:tav>
                                        <p:tav tm="100000">
                                          <p:val>
                                            <p:strVal val="#ppt_x"/>
                                          </p:val>
                                        </p:tav>
                                      </p:tavLst>
                                    </p:anim>
                                    <p:anim calcmode="lin" valueType="num">
                                      <p:cBhvr additive="base">
                                        <p:cTn id="8" dur="500" fill="hold"/>
                                        <p:tgtEl>
                                          <p:spTgt spid="2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Title 1"/>
          <p:cNvSpPr>
            <a:spLocks noGrp="1"/>
          </p:cNvSpPr>
          <p:nvPr>
            <p:ph type="title" idx="4294967295"/>
          </p:nvPr>
        </p:nvSpPr>
        <p:spPr>
          <a:xfrm>
            <a:off x="895350" y="257175"/>
            <a:ext cx="8686800" cy="533400"/>
          </a:xfrm>
        </p:spPr>
        <p:txBody>
          <a:bodyPr/>
          <a:lstStyle/>
          <a:p>
            <a:r>
              <a:rPr lang="en-US" sz="3400" smtClean="0">
                <a:ea typeface="ＭＳ Ｐゴシック" pitchFamily="34" charset="-128"/>
              </a:rPr>
              <a:t>Global Inference for Timeline construction</a:t>
            </a:r>
          </a:p>
        </p:txBody>
      </p:sp>
      <p:sp>
        <p:nvSpPr>
          <p:cNvPr id="373763" name="Content Placeholder 2"/>
          <p:cNvSpPr>
            <a:spLocks noGrp="1"/>
          </p:cNvSpPr>
          <p:nvPr>
            <p:ph idx="4294967295"/>
          </p:nvPr>
        </p:nvSpPr>
        <p:spPr/>
        <p:txBody>
          <a:bodyPr/>
          <a:lstStyle/>
          <a:p>
            <a:r>
              <a:rPr lang="en-US" smtClean="0">
                <a:latin typeface="Arial" charset="0"/>
                <a:ea typeface="ＭＳ Ｐゴシック" pitchFamily="34" charset="-128"/>
              </a:rPr>
              <a:t>Given the interval-based representation we can now reason about </a:t>
            </a:r>
            <a:r>
              <a:rPr lang="en-US" smtClean="0">
                <a:solidFill>
                  <a:srgbClr val="FF0000"/>
                </a:solidFill>
                <a:latin typeface="Arial" charset="0"/>
                <a:ea typeface="ＭＳ Ｐゴシック" pitchFamily="34" charset="-128"/>
              </a:rPr>
              <a:t>relations between events </a:t>
            </a:r>
            <a:r>
              <a:rPr lang="en-US" smtClean="0">
                <a:latin typeface="Arial" charset="0"/>
                <a:ea typeface="ＭＳ Ｐゴシック" pitchFamily="34" charset="-128"/>
              </a:rPr>
              <a:t>and</a:t>
            </a:r>
            <a:r>
              <a:rPr lang="en-US" smtClean="0">
                <a:solidFill>
                  <a:srgbClr val="FF0000"/>
                </a:solidFill>
                <a:latin typeface="Arial" charset="0"/>
                <a:ea typeface="ＭＳ Ｐゴシック" pitchFamily="34" charset="-128"/>
              </a:rPr>
              <a:t> relations between events and temporal intervals</a:t>
            </a:r>
          </a:p>
          <a:p>
            <a:r>
              <a:rPr lang="en-US" smtClean="0">
                <a:latin typeface="Arial" charset="0"/>
                <a:ea typeface="ＭＳ Ｐゴシック" pitchFamily="34" charset="-128"/>
              </a:rPr>
              <a:t>We will learn two models:</a:t>
            </a:r>
          </a:p>
          <a:p>
            <a:pPr lvl="1"/>
            <a:r>
              <a:rPr lang="en-US" smtClean="0">
                <a:latin typeface="Arial" charset="0"/>
              </a:rPr>
              <a:t>C_{E-E}: Does event A follows event B?</a:t>
            </a:r>
          </a:p>
          <a:p>
            <a:pPr lvl="1"/>
            <a:r>
              <a:rPr lang="en-US" smtClean="0">
                <a:latin typeface="Arial" charset="0"/>
              </a:rPr>
              <a:t>C_{T-E}: The relation between event E and time interval T</a:t>
            </a:r>
          </a:p>
          <a:p>
            <a:pPr lvl="1"/>
            <a:endParaRPr lang="en-US" smtClean="0">
              <a:latin typeface="Arial" charset="0"/>
            </a:endParaRPr>
          </a:p>
          <a:p>
            <a:r>
              <a:rPr lang="en-US" smtClean="0">
                <a:latin typeface="Arial" charset="0"/>
                <a:ea typeface="ＭＳ Ｐゴシック" pitchFamily="34" charset="-128"/>
              </a:rPr>
              <a:t>We then generate a timeline, via a </a:t>
            </a:r>
            <a:r>
              <a:rPr lang="en-US" smtClean="0">
                <a:solidFill>
                  <a:srgbClr val="FF0000"/>
                </a:solidFill>
                <a:latin typeface="Arial" charset="0"/>
                <a:ea typeface="ＭＳ Ｐゴシック" pitchFamily="34" charset="-128"/>
              </a:rPr>
              <a:t>constrained conditional model</a:t>
            </a:r>
            <a:r>
              <a:rPr lang="en-US" smtClean="0">
                <a:latin typeface="Arial" charset="0"/>
                <a:ea typeface="ＭＳ Ｐゴシック" pitchFamily="34" charset="-128"/>
              </a:rPr>
              <a:t> that attempts to optimize:</a:t>
            </a:r>
          </a:p>
          <a:p>
            <a:pPr lvl="1"/>
            <a:r>
              <a:rPr lang="en-US" smtClean="0">
                <a:latin typeface="Arial" charset="0"/>
              </a:rPr>
              <a:t>Respecting the proposals of the two models</a:t>
            </a:r>
          </a:p>
          <a:p>
            <a:pPr lvl="1"/>
            <a:r>
              <a:rPr lang="en-US" smtClean="0">
                <a:latin typeface="Arial" charset="0"/>
              </a:rPr>
              <a:t>Respecting common sense constraints</a:t>
            </a:r>
          </a:p>
        </p:txBody>
      </p:sp>
      <p:sp>
        <p:nvSpPr>
          <p:cNvPr id="2" name="Slide Number Placeholder 1"/>
          <p:cNvSpPr>
            <a:spLocks noGrp="1"/>
          </p:cNvSpPr>
          <p:nvPr>
            <p:ph type="sldNum" sz="quarter" idx="10"/>
          </p:nvPr>
        </p:nvSpPr>
        <p:spPr/>
        <p:txBody>
          <a:bodyPr/>
          <a:lstStyle/>
          <a:p>
            <a:pPr>
              <a:defRPr/>
            </a:pPr>
            <a:r>
              <a:rPr lang="en-US" altLang="zh-TW" smtClean="0"/>
              <a:t>2:</a:t>
            </a:r>
            <a:fld id="{38C3A6C8-7635-49E2-992A-59049AC71ED8}" type="slidenum">
              <a:rPr lang="en-US" altLang="zh-TW" smtClean="0"/>
              <a:pPr>
                <a:defRPr/>
              </a:pPr>
              <a:t>55</a:t>
            </a:fld>
            <a:endParaRPr lang="en-US" altLang="zh-TW"/>
          </a:p>
        </p:txBody>
      </p:sp>
    </p:spTree>
    <p:extLst>
      <p:ext uri="{BB962C8B-B14F-4D97-AF65-F5344CB8AC3E}">
        <p14:creationId xmlns:p14="http://schemas.microsoft.com/office/powerpoint/2010/main" val="748137913"/>
      </p:ext>
    </p:extLst>
  </p:cSld>
  <p:clrMapOvr>
    <a:masterClrMapping/>
  </p:clrMapOvr>
  <p:transition spd="med"/>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Title 1"/>
          <p:cNvSpPr>
            <a:spLocks noGrp="1"/>
          </p:cNvSpPr>
          <p:nvPr>
            <p:ph type="title" idx="4294967295"/>
          </p:nvPr>
        </p:nvSpPr>
        <p:spPr/>
        <p:txBody>
          <a:bodyPr/>
          <a:lstStyle/>
          <a:p>
            <a:r>
              <a:rPr lang="en-US" smtClean="0">
                <a:ea typeface="ＭＳ Ｐゴシック" pitchFamily="34" charset="-128"/>
              </a:rPr>
              <a:t>Background Knowledge for Timeline</a:t>
            </a:r>
          </a:p>
        </p:txBody>
      </p:sp>
      <p:sp>
        <p:nvSpPr>
          <p:cNvPr id="374787" name="Content Placeholder 2"/>
          <p:cNvSpPr>
            <a:spLocks noGrp="1"/>
          </p:cNvSpPr>
          <p:nvPr>
            <p:ph idx="4294967295"/>
          </p:nvPr>
        </p:nvSpPr>
        <p:spPr>
          <a:xfrm>
            <a:off x="457200" y="1219200"/>
            <a:ext cx="8458200" cy="4953000"/>
          </a:xfrm>
        </p:spPr>
        <p:txBody>
          <a:bodyPr/>
          <a:lstStyle/>
          <a:p>
            <a:r>
              <a:rPr lang="en-US" smtClean="0">
                <a:latin typeface="Arial" charset="0"/>
                <a:ea typeface="ＭＳ Ｐゴシック" pitchFamily="34" charset="-128"/>
              </a:rPr>
              <a:t>Constructing a timeline requires </a:t>
            </a:r>
            <a:r>
              <a:rPr lang="ja-JP" altLang="en-US" smtClean="0">
                <a:latin typeface="Arial" charset="0"/>
                <a:ea typeface="ＭＳ Ｐゴシック" pitchFamily="34" charset="-128"/>
              </a:rPr>
              <a:t>“</a:t>
            </a:r>
            <a:r>
              <a:rPr lang="en-US" altLang="ja-JP" smtClean="0">
                <a:latin typeface="Arial" charset="0"/>
                <a:ea typeface="ＭＳ Ｐゴシック" pitchFamily="34" charset="-128"/>
              </a:rPr>
              <a:t>putting things together</a:t>
            </a:r>
            <a:r>
              <a:rPr lang="ja-JP" altLang="en-US" smtClean="0">
                <a:latin typeface="Arial" charset="0"/>
                <a:ea typeface="ＭＳ Ｐゴシック" pitchFamily="34" charset="-128"/>
              </a:rPr>
              <a:t>”</a:t>
            </a:r>
            <a:r>
              <a:rPr lang="en-US" altLang="ja-JP" smtClean="0">
                <a:latin typeface="Arial" charset="0"/>
                <a:ea typeface="ＭＳ Ｐゴシック" pitchFamily="34" charset="-128"/>
              </a:rPr>
              <a:t>: reasoning about </a:t>
            </a:r>
            <a:r>
              <a:rPr lang="en-US" altLang="ja-JP" smtClean="0">
                <a:solidFill>
                  <a:srgbClr val="FF0000"/>
                </a:solidFill>
                <a:latin typeface="Arial" charset="0"/>
                <a:ea typeface="ＭＳ Ｐゴシック" pitchFamily="34" charset="-128"/>
              </a:rPr>
              <a:t>temporal intervals </a:t>
            </a:r>
            <a:r>
              <a:rPr lang="en-US" altLang="ja-JP" smtClean="0">
                <a:latin typeface="Arial" charset="0"/>
                <a:ea typeface="ＭＳ Ｐゴシック" pitchFamily="34" charset="-128"/>
              </a:rPr>
              <a:t>&amp; about </a:t>
            </a:r>
            <a:r>
              <a:rPr lang="en-US" altLang="ja-JP" smtClean="0">
                <a:solidFill>
                  <a:srgbClr val="FF0000"/>
                </a:solidFill>
                <a:latin typeface="Arial" charset="0"/>
                <a:ea typeface="ＭＳ Ｐゴシック" pitchFamily="34" charset="-128"/>
              </a:rPr>
              <a:t>events</a:t>
            </a:r>
            <a:r>
              <a:rPr lang="en-US" altLang="ja-JP" smtClean="0">
                <a:latin typeface="Arial" charset="0"/>
                <a:ea typeface="ＭＳ Ｐゴシック" pitchFamily="34" charset="-128"/>
              </a:rPr>
              <a:t> and requires incorporating background knowledge</a:t>
            </a:r>
          </a:p>
          <a:p>
            <a:pPr lvl="1"/>
            <a:r>
              <a:rPr lang="en-US" smtClean="0">
                <a:latin typeface="Arial" charset="0"/>
              </a:rPr>
              <a:t>Temporal Constraints</a:t>
            </a:r>
          </a:p>
          <a:p>
            <a:pPr lvl="2"/>
            <a:r>
              <a:rPr lang="en-US" smtClean="0">
                <a:solidFill>
                  <a:srgbClr val="FF0000"/>
                </a:solidFill>
                <a:latin typeface="Arial" charset="0"/>
              </a:rPr>
              <a:t>Enforcing global agreement</a:t>
            </a:r>
            <a:r>
              <a:rPr lang="en-US" smtClean="0">
                <a:latin typeface="Arial" charset="0"/>
              </a:rPr>
              <a:t> among the relations between </a:t>
            </a:r>
            <a:r>
              <a:rPr lang="en-US" smtClean="0">
                <a:solidFill>
                  <a:srgbClr val="FF0000"/>
                </a:solidFill>
                <a:latin typeface="Arial" charset="0"/>
              </a:rPr>
              <a:t>pairs of events </a:t>
            </a:r>
            <a:r>
              <a:rPr lang="en-US" smtClean="0">
                <a:latin typeface="Arial" charset="0"/>
              </a:rPr>
              <a:t>and between </a:t>
            </a:r>
            <a:r>
              <a:rPr lang="en-US" smtClean="0">
                <a:solidFill>
                  <a:srgbClr val="FF0000"/>
                </a:solidFill>
                <a:latin typeface="Arial" charset="0"/>
              </a:rPr>
              <a:t>events and temporal intervals</a:t>
            </a:r>
            <a:r>
              <a:rPr lang="en-US" smtClean="0">
                <a:latin typeface="Arial" charset="0"/>
              </a:rPr>
              <a:t> (e.g. reflexivity and transitivity) </a:t>
            </a:r>
          </a:p>
          <a:p>
            <a:pPr lvl="1"/>
            <a:r>
              <a:rPr lang="en-US" smtClean="0">
                <a:latin typeface="Arial" charset="0"/>
              </a:rPr>
              <a:t>Statistical Properties</a:t>
            </a:r>
          </a:p>
          <a:p>
            <a:pPr lvl="2"/>
            <a:r>
              <a:rPr lang="en-US" smtClean="0">
                <a:solidFill>
                  <a:srgbClr val="FF0000"/>
                </a:solidFill>
                <a:latin typeface="Arial" charset="0"/>
              </a:rPr>
              <a:t>Events </a:t>
            </a:r>
            <a:r>
              <a:rPr lang="en-US" smtClean="0">
                <a:latin typeface="Arial" charset="0"/>
              </a:rPr>
              <a:t>described in text </a:t>
            </a:r>
            <a:r>
              <a:rPr lang="en-US" smtClean="0">
                <a:solidFill>
                  <a:srgbClr val="FF0000"/>
                </a:solidFill>
                <a:latin typeface="Arial" charset="0"/>
              </a:rPr>
              <a:t>usually follow a temporal order </a:t>
            </a:r>
            <a:r>
              <a:rPr lang="en-US" smtClean="0">
                <a:latin typeface="Arial" charset="0"/>
              </a:rPr>
              <a:t>conveyed via </a:t>
            </a:r>
            <a:r>
              <a:rPr lang="en-US" smtClean="0">
                <a:solidFill>
                  <a:srgbClr val="FF0000"/>
                </a:solidFill>
                <a:latin typeface="Arial" charset="0"/>
              </a:rPr>
              <a:t>language markers</a:t>
            </a:r>
            <a:r>
              <a:rPr lang="en-US" smtClean="0">
                <a:latin typeface="Arial" charset="0"/>
              </a:rPr>
              <a:t> (discourse connectives).</a:t>
            </a:r>
          </a:p>
          <a:p>
            <a:pPr lvl="2"/>
            <a:r>
              <a:rPr lang="en-US" smtClean="0">
                <a:latin typeface="Arial" charset="0"/>
              </a:rPr>
              <a:t>Discourse markers and the surrounding context to can be used to time-line temporal entities.</a:t>
            </a:r>
          </a:p>
          <a:p>
            <a:pPr lvl="2"/>
            <a:endParaRPr lang="en-US" smtClean="0">
              <a:latin typeface="Arial" charset="0"/>
            </a:endParaRPr>
          </a:p>
        </p:txBody>
      </p:sp>
      <p:sp>
        <p:nvSpPr>
          <p:cNvPr id="2" name="Slide Number Placeholder 1"/>
          <p:cNvSpPr>
            <a:spLocks noGrp="1"/>
          </p:cNvSpPr>
          <p:nvPr>
            <p:ph type="sldNum" sz="quarter" idx="10"/>
          </p:nvPr>
        </p:nvSpPr>
        <p:spPr/>
        <p:txBody>
          <a:bodyPr/>
          <a:lstStyle/>
          <a:p>
            <a:pPr>
              <a:defRPr/>
            </a:pPr>
            <a:r>
              <a:rPr lang="en-US" altLang="zh-TW" smtClean="0"/>
              <a:t>2:</a:t>
            </a:r>
            <a:fld id="{38C3A6C8-7635-49E2-992A-59049AC71ED8}" type="slidenum">
              <a:rPr lang="en-US" altLang="zh-TW" smtClean="0"/>
              <a:pPr>
                <a:defRPr/>
              </a:pPr>
              <a:t>56</a:t>
            </a:fld>
            <a:endParaRPr lang="en-US" altLang="zh-TW"/>
          </a:p>
        </p:txBody>
      </p:sp>
    </p:spTree>
    <p:extLst>
      <p:ext uri="{BB962C8B-B14F-4D97-AF65-F5344CB8AC3E}">
        <p14:creationId xmlns:p14="http://schemas.microsoft.com/office/powerpoint/2010/main" val="2134645264"/>
      </p:ext>
    </p:extLst>
  </p:cSld>
  <p:clrMapOvr>
    <a:masterClrMapping/>
  </p:clrMapOvr>
  <p:transition spd="med"/>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87" name="Title 1"/>
          <p:cNvSpPr>
            <a:spLocks noGrp="1"/>
          </p:cNvSpPr>
          <p:nvPr>
            <p:ph type="title" idx="4294967295"/>
          </p:nvPr>
        </p:nvSpPr>
        <p:spPr/>
        <p:txBody>
          <a:bodyPr/>
          <a:lstStyle/>
          <a:p>
            <a:r>
              <a:rPr lang="en-US" sz="4200" smtClean="0">
                <a:ea typeface="ＭＳ Ｐゴシック" pitchFamily="34" charset="-128"/>
              </a:rPr>
              <a:t>A Joint Timeline Model</a:t>
            </a:r>
          </a:p>
        </p:txBody>
      </p:sp>
      <p:grpSp>
        <p:nvGrpSpPr>
          <p:cNvPr id="348288" name="Group 44"/>
          <p:cNvGrpSpPr>
            <a:grpSpLocks/>
          </p:cNvGrpSpPr>
          <p:nvPr/>
        </p:nvGrpSpPr>
        <p:grpSpPr bwMode="auto">
          <a:xfrm>
            <a:off x="1257300" y="2438400"/>
            <a:ext cx="6553200" cy="2514600"/>
            <a:chOff x="2133600" y="4038600"/>
            <a:chExt cx="6553200" cy="2514600"/>
          </a:xfrm>
        </p:grpSpPr>
        <p:cxnSp>
          <p:nvCxnSpPr>
            <p:cNvPr id="348297" name="Curved Connector 4"/>
            <p:cNvCxnSpPr>
              <a:cxnSpLocks noChangeShapeType="1"/>
              <a:stCxn id="348304" idx="2"/>
              <a:endCxn id="348305" idx="2"/>
            </p:cNvCxnSpPr>
            <p:nvPr/>
          </p:nvCxnSpPr>
          <p:spPr bwMode="auto">
            <a:xfrm rot="16200000" flipH="1">
              <a:off x="4495800" y="5067300"/>
              <a:ext cx="1588" cy="990600"/>
            </a:xfrm>
            <a:prstGeom prst="curvedConnector3">
              <a:avLst>
                <a:gd name="adj1" fmla="val 11996222"/>
              </a:avLst>
            </a:prstGeom>
            <a:noFill/>
            <a:ln w="9525">
              <a:solidFill>
                <a:schemeClr val="tx1"/>
              </a:solidFill>
              <a:round/>
              <a:headEnd/>
              <a:tailEnd/>
            </a:ln>
          </p:spPr>
        </p:cxnSp>
        <p:sp>
          <p:nvSpPr>
            <p:cNvPr id="348298" name="Oval 5"/>
            <p:cNvSpPr>
              <a:spLocks noChangeArrowheads="1"/>
            </p:cNvSpPr>
            <p:nvPr/>
          </p:nvSpPr>
          <p:spPr bwMode="auto">
            <a:xfrm>
              <a:off x="2133600" y="4038600"/>
              <a:ext cx="533400" cy="533400"/>
            </a:xfrm>
            <a:prstGeom prst="ellipse">
              <a:avLst/>
            </a:prstGeom>
            <a:solidFill>
              <a:schemeClr val="accent1"/>
            </a:solidFill>
            <a:ln w="9525">
              <a:solidFill>
                <a:srgbClr val="008000"/>
              </a:solidFill>
              <a:round/>
              <a:headEnd/>
              <a:tailEnd/>
            </a:ln>
          </p:spPr>
          <p:txBody>
            <a:bodyPr/>
            <a:lstStyle/>
            <a:p>
              <a:pPr algn="ctr" eaLnBrk="0" hangingPunct="0"/>
              <a:r>
                <a:rPr lang="en-US">
                  <a:latin typeface="Book Antiqua" pitchFamily="18" charset="0"/>
                </a:rPr>
                <a:t>I</a:t>
              </a:r>
              <a:r>
                <a:rPr lang="en-US" baseline="-25000">
                  <a:latin typeface="Book Antiqua" pitchFamily="18" charset="0"/>
                </a:rPr>
                <a:t>1</a:t>
              </a:r>
            </a:p>
          </p:txBody>
        </p:sp>
        <p:sp>
          <p:nvSpPr>
            <p:cNvPr id="348299" name="Oval 6"/>
            <p:cNvSpPr>
              <a:spLocks noChangeArrowheads="1"/>
            </p:cNvSpPr>
            <p:nvPr/>
          </p:nvSpPr>
          <p:spPr bwMode="auto">
            <a:xfrm>
              <a:off x="8153400" y="4038600"/>
              <a:ext cx="533400" cy="533400"/>
            </a:xfrm>
            <a:prstGeom prst="ellipse">
              <a:avLst/>
            </a:prstGeom>
            <a:solidFill>
              <a:schemeClr val="accent1"/>
            </a:solidFill>
            <a:ln w="9525">
              <a:solidFill>
                <a:srgbClr val="008000"/>
              </a:solidFill>
              <a:round/>
              <a:headEnd/>
              <a:tailEnd/>
            </a:ln>
          </p:spPr>
          <p:txBody>
            <a:bodyPr/>
            <a:lstStyle/>
            <a:p>
              <a:pPr algn="ctr" eaLnBrk="0" hangingPunct="0"/>
              <a:r>
                <a:rPr lang="en-US">
                  <a:latin typeface="Book Antiqua" pitchFamily="18" charset="0"/>
                </a:rPr>
                <a:t>I</a:t>
              </a:r>
              <a:r>
                <a:rPr lang="en-US" baseline="-25000">
                  <a:latin typeface="Book Antiqua" pitchFamily="18" charset="0"/>
                </a:rPr>
                <a:t>5</a:t>
              </a:r>
            </a:p>
          </p:txBody>
        </p:sp>
        <p:sp>
          <p:nvSpPr>
            <p:cNvPr id="348300" name="Oval 7"/>
            <p:cNvSpPr>
              <a:spLocks noChangeArrowheads="1"/>
            </p:cNvSpPr>
            <p:nvPr/>
          </p:nvSpPr>
          <p:spPr bwMode="auto">
            <a:xfrm>
              <a:off x="7010400" y="4038600"/>
              <a:ext cx="533400" cy="533400"/>
            </a:xfrm>
            <a:prstGeom prst="ellipse">
              <a:avLst/>
            </a:prstGeom>
            <a:solidFill>
              <a:schemeClr val="accent1"/>
            </a:solidFill>
            <a:ln w="9525">
              <a:solidFill>
                <a:srgbClr val="008000"/>
              </a:solidFill>
              <a:round/>
              <a:headEnd/>
              <a:tailEnd/>
            </a:ln>
          </p:spPr>
          <p:txBody>
            <a:bodyPr/>
            <a:lstStyle/>
            <a:p>
              <a:pPr algn="ctr" eaLnBrk="0" hangingPunct="0"/>
              <a:r>
                <a:rPr lang="en-US">
                  <a:latin typeface="Book Antiqua" pitchFamily="18" charset="0"/>
                </a:rPr>
                <a:t>I</a:t>
              </a:r>
              <a:r>
                <a:rPr lang="en-US" baseline="-25000">
                  <a:latin typeface="Book Antiqua" pitchFamily="18" charset="0"/>
                </a:rPr>
                <a:t>4</a:t>
              </a:r>
            </a:p>
          </p:txBody>
        </p:sp>
        <p:sp>
          <p:nvSpPr>
            <p:cNvPr id="348301" name="Oval 8"/>
            <p:cNvSpPr>
              <a:spLocks noChangeArrowheads="1"/>
            </p:cNvSpPr>
            <p:nvPr/>
          </p:nvSpPr>
          <p:spPr bwMode="auto">
            <a:xfrm>
              <a:off x="3733800" y="4038600"/>
              <a:ext cx="533400" cy="533400"/>
            </a:xfrm>
            <a:prstGeom prst="ellipse">
              <a:avLst/>
            </a:prstGeom>
            <a:solidFill>
              <a:schemeClr val="accent1"/>
            </a:solidFill>
            <a:ln w="9525">
              <a:solidFill>
                <a:srgbClr val="008000"/>
              </a:solidFill>
              <a:round/>
              <a:headEnd/>
              <a:tailEnd/>
            </a:ln>
          </p:spPr>
          <p:txBody>
            <a:bodyPr/>
            <a:lstStyle/>
            <a:p>
              <a:pPr algn="ctr" eaLnBrk="0" hangingPunct="0"/>
              <a:r>
                <a:rPr lang="en-US">
                  <a:latin typeface="Book Antiqua" pitchFamily="18" charset="0"/>
                </a:rPr>
                <a:t>I</a:t>
              </a:r>
              <a:r>
                <a:rPr lang="en-US" baseline="-25000">
                  <a:latin typeface="Book Antiqua" pitchFamily="18" charset="0"/>
                </a:rPr>
                <a:t>2</a:t>
              </a:r>
            </a:p>
          </p:txBody>
        </p:sp>
        <p:sp>
          <p:nvSpPr>
            <p:cNvPr id="348302" name="Oval 9"/>
            <p:cNvSpPr>
              <a:spLocks noChangeArrowheads="1"/>
            </p:cNvSpPr>
            <p:nvPr/>
          </p:nvSpPr>
          <p:spPr bwMode="auto">
            <a:xfrm>
              <a:off x="5715000" y="4038600"/>
              <a:ext cx="533400" cy="533400"/>
            </a:xfrm>
            <a:prstGeom prst="ellipse">
              <a:avLst/>
            </a:prstGeom>
            <a:solidFill>
              <a:schemeClr val="accent1"/>
            </a:solidFill>
            <a:ln w="9525">
              <a:solidFill>
                <a:srgbClr val="008000"/>
              </a:solidFill>
              <a:round/>
              <a:headEnd/>
              <a:tailEnd/>
            </a:ln>
          </p:spPr>
          <p:txBody>
            <a:bodyPr/>
            <a:lstStyle/>
            <a:p>
              <a:pPr algn="ctr" eaLnBrk="0" hangingPunct="0"/>
              <a:r>
                <a:rPr lang="en-US">
                  <a:latin typeface="Book Antiqua" pitchFamily="18" charset="0"/>
                </a:rPr>
                <a:t>I</a:t>
              </a:r>
              <a:r>
                <a:rPr lang="en-US" baseline="-25000">
                  <a:latin typeface="Book Antiqua" pitchFamily="18" charset="0"/>
                </a:rPr>
                <a:t>3</a:t>
              </a:r>
            </a:p>
          </p:txBody>
        </p:sp>
        <p:sp>
          <p:nvSpPr>
            <p:cNvPr id="348303" name="Rounded Rectangle 10"/>
            <p:cNvSpPr>
              <a:spLocks noChangeArrowheads="1"/>
            </p:cNvSpPr>
            <p:nvPr/>
          </p:nvSpPr>
          <p:spPr bwMode="auto">
            <a:xfrm>
              <a:off x="2781300" y="5105400"/>
              <a:ext cx="457200" cy="457200"/>
            </a:xfrm>
            <a:prstGeom prst="roundRect">
              <a:avLst>
                <a:gd name="adj" fmla="val 16667"/>
              </a:avLst>
            </a:prstGeom>
            <a:solidFill>
              <a:schemeClr val="accent1"/>
            </a:solidFill>
            <a:ln w="9525">
              <a:solidFill>
                <a:srgbClr val="FF0000"/>
              </a:solidFill>
              <a:round/>
              <a:headEnd/>
              <a:tailEnd/>
            </a:ln>
          </p:spPr>
          <p:txBody>
            <a:bodyPr/>
            <a:lstStyle/>
            <a:p>
              <a:pPr algn="ctr" eaLnBrk="0" hangingPunct="0"/>
              <a:r>
                <a:rPr lang="en-US">
                  <a:latin typeface="Book Antiqua" pitchFamily="18" charset="0"/>
                </a:rPr>
                <a:t>e</a:t>
              </a:r>
              <a:r>
                <a:rPr lang="en-US" baseline="-25000">
                  <a:latin typeface="Book Antiqua" pitchFamily="18" charset="0"/>
                </a:rPr>
                <a:t>1</a:t>
              </a:r>
            </a:p>
          </p:txBody>
        </p:sp>
        <p:sp>
          <p:nvSpPr>
            <p:cNvPr id="348304" name="Rounded Rectangle 11"/>
            <p:cNvSpPr>
              <a:spLocks noChangeArrowheads="1"/>
            </p:cNvSpPr>
            <p:nvPr/>
          </p:nvSpPr>
          <p:spPr bwMode="auto">
            <a:xfrm>
              <a:off x="3771900" y="5105400"/>
              <a:ext cx="457200" cy="457200"/>
            </a:xfrm>
            <a:prstGeom prst="roundRect">
              <a:avLst>
                <a:gd name="adj" fmla="val 16667"/>
              </a:avLst>
            </a:prstGeom>
            <a:solidFill>
              <a:schemeClr val="accent1"/>
            </a:solidFill>
            <a:ln w="9525">
              <a:solidFill>
                <a:srgbClr val="FF0000"/>
              </a:solidFill>
              <a:round/>
              <a:headEnd/>
              <a:tailEnd/>
            </a:ln>
          </p:spPr>
          <p:txBody>
            <a:bodyPr/>
            <a:lstStyle/>
            <a:p>
              <a:pPr algn="ctr" eaLnBrk="0" hangingPunct="0"/>
              <a:r>
                <a:rPr lang="en-US">
                  <a:latin typeface="Book Antiqua" pitchFamily="18" charset="0"/>
                </a:rPr>
                <a:t>e</a:t>
              </a:r>
              <a:r>
                <a:rPr lang="en-US" baseline="-25000">
                  <a:latin typeface="Book Antiqua" pitchFamily="18" charset="0"/>
                </a:rPr>
                <a:t>2</a:t>
              </a:r>
            </a:p>
          </p:txBody>
        </p:sp>
        <p:sp>
          <p:nvSpPr>
            <p:cNvPr id="348305" name="Rounded Rectangle 12"/>
            <p:cNvSpPr>
              <a:spLocks noChangeArrowheads="1"/>
            </p:cNvSpPr>
            <p:nvPr/>
          </p:nvSpPr>
          <p:spPr bwMode="auto">
            <a:xfrm>
              <a:off x="4762500" y="5105400"/>
              <a:ext cx="457200" cy="457200"/>
            </a:xfrm>
            <a:prstGeom prst="roundRect">
              <a:avLst>
                <a:gd name="adj" fmla="val 16667"/>
              </a:avLst>
            </a:prstGeom>
            <a:solidFill>
              <a:schemeClr val="accent1"/>
            </a:solidFill>
            <a:ln w="9525">
              <a:solidFill>
                <a:srgbClr val="FF0000"/>
              </a:solidFill>
              <a:round/>
              <a:headEnd/>
              <a:tailEnd/>
            </a:ln>
          </p:spPr>
          <p:txBody>
            <a:bodyPr/>
            <a:lstStyle/>
            <a:p>
              <a:pPr algn="ctr" eaLnBrk="0" hangingPunct="0"/>
              <a:r>
                <a:rPr lang="en-US">
                  <a:latin typeface="Book Antiqua" pitchFamily="18" charset="0"/>
                </a:rPr>
                <a:t>e</a:t>
              </a:r>
              <a:r>
                <a:rPr lang="en-US" baseline="-25000">
                  <a:latin typeface="Book Antiqua" pitchFamily="18" charset="0"/>
                </a:rPr>
                <a:t>3</a:t>
              </a:r>
            </a:p>
          </p:txBody>
        </p:sp>
        <p:sp>
          <p:nvSpPr>
            <p:cNvPr id="348306" name="Rounded Rectangle 13"/>
            <p:cNvSpPr>
              <a:spLocks noChangeArrowheads="1"/>
            </p:cNvSpPr>
            <p:nvPr/>
          </p:nvSpPr>
          <p:spPr bwMode="auto">
            <a:xfrm>
              <a:off x="7048500" y="5105400"/>
              <a:ext cx="457200" cy="457200"/>
            </a:xfrm>
            <a:prstGeom prst="roundRect">
              <a:avLst>
                <a:gd name="adj" fmla="val 16667"/>
              </a:avLst>
            </a:prstGeom>
            <a:solidFill>
              <a:schemeClr val="accent1"/>
            </a:solidFill>
            <a:ln w="9525">
              <a:solidFill>
                <a:srgbClr val="FF0000"/>
              </a:solidFill>
              <a:round/>
              <a:headEnd/>
              <a:tailEnd/>
            </a:ln>
          </p:spPr>
          <p:txBody>
            <a:bodyPr/>
            <a:lstStyle/>
            <a:p>
              <a:pPr algn="ctr" eaLnBrk="0" hangingPunct="0"/>
              <a:r>
                <a:rPr lang="en-US">
                  <a:latin typeface="Book Antiqua" pitchFamily="18" charset="0"/>
                </a:rPr>
                <a:t>e</a:t>
              </a:r>
              <a:r>
                <a:rPr lang="en-US" baseline="-25000">
                  <a:latin typeface="Book Antiqua" pitchFamily="18" charset="0"/>
                </a:rPr>
                <a:t>4</a:t>
              </a:r>
            </a:p>
          </p:txBody>
        </p:sp>
        <p:sp>
          <p:nvSpPr>
            <p:cNvPr id="348307" name="Rounded Rectangle 14"/>
            <p:cNvSpPr>
              <a:spLocks noChangeArrowheads="1"/>
            </p:cNvSpPr>
            <p:nvPr/>
          </p:nvSpPr>
          <p:spPr bwMode="auto">
            <a:xfrm>
              <a:off x="5753100" y="5105400"/>
              <a:ext cx="457200" cy="457200"/>
            </a:xfrm>
            <a:prstGeom prst="roundRect">
              <a:avLst>
                <a:gd name="adj" fmla="val 16667"/>
              </a:avLst>
            </a:prstGeom>
            <a:solidFill>
              <a:schemeClr val="accent1"/>
            </a:solidFill>
            <a:ln w="9525">
              <a:solidFill>
                <a:srgbClr val="FF0000"/>
              </a:solidFill>
              <a:round/>
              <a:headEnd/>
              <a:tailEnd/>
            </a:ln>
          </p:spPr>
          <p:txBody>
            <a:bodyPr/>
            <a:lstStyle/>
            <a:p>
              <a:pPr algn="ctr" eaLnBrk="0" hangingPunct="0"/>
              <a:r>
                <a:rPr lang="en-US">
                  <a:latin typeface="Book Antiqua" pitchFamily="18" charset="0"/>
                </a:rPr>
                <a:t>e</a:t>
              </a:r>
              <a:r>
                <a:rPr lang="en-US" baseline="-25000">
                  <a:latin typeface="Book Antiqua" pitchFamily="18" charset="0"/>
                </a:rPr>
                <a:t>5</a:t>
              </a:r>
            </a:p>
          </p:txBody>
        </p:sp>
        <p:sp>
          <p:nvSpPr>
            <p:cNvPr id="348308" name="Rounded Rectangle 15"/>
            <p:cNvSpPr>
              <a:spLocks noChangeArrowheads="1"/>
            </p:cNvSpPr>
            <p:nvPr/>
          </p:nvSpPr>
          <p:spPr bwMode="auto">
            <a:xfrm>
              <a:off x="8191500" y="5105400"/>
              <a:ext cx="457200" cy="457200"/>
            </a:xfrm>
            <a:prstGeom prst="roundRect">
              <a:avLst>
                <a:gd name="adj" fmla="val 16667"/>
              </a:avLst>
            </a:prstGeom>
            <a:solidFill>
              <a:schemeClr val="accent1"/>
            </a:solidFill>
            <a:ln w="9525">
              <a:solidFill>
                <a:srgbClr val="FF0000"/>
              </a:solidFill>
              <a:round/>
              <a:headEnd/>
              <a:tailEnd/>
            </a:ln>
          </p:spPr>
          <p:txBody>
            <a:bodyPr/>
            <a:lstStyle/>
            <a:p>
              <a:pPr algn="ctr" eaLnBrk="0" hangingPunct="0"/>
              <a:r>
                <a:rPr lang="en-US">
                  <a:latin typeface="Book Antiqua" pitchFamily="18" charset="0"/>
                </a:rPr>
                <a:t>e</a:t>
              </a:r>
              <a:r>
                <a:rPr lang="en-US" baseline="-25000">
                  <a:latin typeface="Book Antiqua" pitchFamily="18" charset="0"/>
                </a:rPr>
                <a:t>6</a:t>
              </a:r>
            </a:p>
          </p:txBody>
        </p:sp>
        <p:cxnSp>
          <p:nvCxnSpPr>
            <p:cNvPr id="348309" name="Straight Arrow Connector 16"/>
            <p:cNvCxnSpPr>
              <a:cxnSpLocks noChangeShapeType="1"/>
              <a:stCxn id="348301" idx="3"/>
              <a:endCxn id="348303" idx="0"/>
            </p:cNvCxnSpPr>
            <p:nvPr/>
          </p:nvCxnSpPr>
          <p:spPr bwMode="auto">
            <a:xfrm rot="5400000">
              <a:off x="3105151" y="4398635"/>
              <a:ext cx="611515" cy="802015"/>
            </a:xfrm>
            <a:prstGeom prst="straightConnector1">
              <a:avLst/>
            </a:prstGeom>
            <a:noFill/>
            <a:ln w="25400">
              <a:solidFill>
                <a:schemeClr val="tx1"/>
              </a:solidFill>
              <a:round/>
              <a:headEnd/>
              <a:tailEnd type="arrow" w="med" len="med"/>
            </a:ln>
          </p:spPr>
        </p:cxnSp>
        <p:cxnSp>
          <p:nvCxnSpPr>
            <p:cNvPr id="348310" name="Straight Arrow Connector 17"/>
            <p:cNvCxnSpPr>
              <a:cxnSpLocks noChangeShapeType="1"/>
              <a:stCxn id="348301" idx="4"/>
              <a:endCxn id="348304" idx="0"/>
            </p:cNvCxnSpPr>
            <p:nvPr/>
          </p:nvCxnSpPr>
          <p:spPr bwMode="auto">
            <a:xfrm rot="5400000">
              <a:off x="3733800" y="4838700"/>
              <a:ext cx="533400" cy="1588"/>
            </a:xfrm>
            <a:prstGeom prst="straightConnector1">
              <a:avLst/>
            </a:prstGeom>
            <a:noFill/>
            <a:ln w="25400">
              <a:solidFill>
                <a:schemeClr val="tx1"/>
              </a:solidFill>
              <a:round/>
              <a:headEnd/>
              <a:tailEnd type="arrow" w="med" len="med"/>
            </a:ln>
          </p:spPr>
        </p:cxnSp>
        <p:cxnSp>
          <p:nvCxnSpPr>
            <p:cNvPr id="348311" name="Straight Arrow Connector 18"/>
            <p:cNvCxnSpPr>
              <a:cxnSpLocks noChangeShapeType="1"/>
              <a:stCxn id="348301" idx="5"/>
              <a:endCxn id="348305" idx="0"/>
            </p:cNvCxnSpPr>
            <p:nvPr/>
          </p:nvCxnSpPr>
          <p:spPr bwMode="auto">
            <a:xfrm rot="16200000" flipH="1">
              <a:off x="4284335" y="4398634"/>
              <a:ext cx="611515" cy="802015"/>
            </a:xfrm>
            <a:prstGeom prst="straightConnector1">
              <a:avLst/>
            </a:prstGeom>
            <a:noFill/>
            <a:ln w="25400">
              <a:solidFill>
                <a:schemeClr val="tx1"/>
              </a:solidFill>
              <a:round/>
              <a:headEnd/>
              <a:tailEnd type="arrow" w="med" len="med"/>
            </a:ln>
          </p:spPr>
        </p:cxnSp>
        <p:cxnSp>
          <p:nvCxnSpPr>
            <p:cNvPr id="348312" name="Straight Arrow Connector 19"/>
            <p:cNvCxnSpPr>
              <a:cxnSpLocks noChangeShapeType="1"/>
              <a:stCxn id="348302" idx="4"/>
              <a:endCxn id="348307" idx="0"/>
            </p:cNvCxnSpPr>
            <p:nvPr/>
          </p:nvCxnSpPr>
          <p:spPr bwMode="auto">
            <a:xfrm rot="5400000">
              <a:off x="5715000" y="4838700"/>
              <a:ext cx="533400" cy="1588"/>
            </a:xfrm>
            <a:prstGeom prst="straightConnector1">
              <a:avLst/>
            </a:prstGeom>
            <a:noFill/>
            <a:ln w="25400">
              <a:solidFill>
                <a:schemeClr val="tx1"/>
              </a:solidFill>
              <a:round/>
              <a:headEnd/>
              <a:tailEnd type="arrow" w="med" len="med"/>
            </a:ln>
          </p:spPr>
        </p:cxnSp>
        <p:cxnSp>
          <p:nvCxnSpPr>
            <p:cNvPr id="348313" name="Straight Arrow Connector 20"/>
            <p:cNvCxnSpPr>
              <a:cxnSpLocks noChangeShapeType="1"/>
              <a:stCxn id="348300" idx="4"/>
              <a:endCxn id="348306" idx="0"/>
            </p:cNvCxnSpPr>
            <p:nvPr/>
          </p:nvCxnSpPr>
          <p:spPr bwMode="auto">
            <a:xfrm rot="5400000">
              <a:off x="7010400" y="4838700"/>
              <a:ext cx="533400" cy="1588"/>
            </a:xfrm>
            <a:prstGeom prst="straightConnector1">
              <a:avLst/>
            </a:prstGeom>
            <a:noFill/>
            <a:ln w="25400">
              <a:solidFill>
                <a:schemeClr val="tx1"/>
              </a:solidFill>
              <a:round/>
              <a:headEnd/>
              <a:tailEnd type="arrow" w="med" len="med"/>
            </a:ln>
          </p:spPr>
        </p:cxnSp>
        <p:cxnSp>
          <p:nvCxnSpPr>
            <p:cNvPr id="348314" name="Straight Arrow Connector 21"/>
            <p:cNvCxnSpPr>
              <a:cxnSpLocks noChangeShapeType="1"/>
              <a:stCxn id="348299" idx="4"/>
              <a:endCxn id="348308" idx="0"/>
            </p:cNvCxnSpPr>
            <p:nvPr/>
          </p:nvCxnSpPr>
          <p:spPr bwMode="auto">
            <a:xfrm rot="5400000">
              <a:off x="8153400" y="4838700"/>
              <a:ext cx="533400" cy="1588"/>
            </a:xfrm>
            <a:prstGeom prst="straightConnector1">
              <a:avLst/>
            </a:prstGeom>
            <a:noFill/>
            <a:ln w="25400">
              <a:solidFill>
                <a:schemeClr val="tx1"/>
              </a:solidFill>
              <a:round/>
              <a:headEnd/>
              <a:tailEnd type="arrow" w="med" len="med"/>
            </a:ln>
          </p:spPr>
        </p:cxnSp>
        <p:cxnSp>
          <p:nvCxnSpPr>
            <p:cNvPr id="348315" name="Curved Connector 22"/>
            <p:cNvCxnSpPr>
              <a:cxnSpLocks noChangeShapeType="1"/>
              <a:stCxn id="348303" idx="2"/>
              <a:endCxn id="348304" idx="2"/>
            </p:cNvCxnSpPr>
            <p:nvPr/>
          </p:nvCxnSpPr>
          <p:spPr bwMode="auto">
            <a:xfrm rot="16200000" flipH="1">
              <a:off x="3505200" y="5067300"/>
              <a:ext cx="1588" cy="990600"/>
            </a:xfrm>
            <a:prstGeom prst="curvedConnector3">
              <a:avLst>
                <a:gd name="adj1" fmla="val 14395468"/>
              </a:avLst>
            </a:prstGeom>
            <a:noFill/>
            <a:ln w="9525">
              <a:solidFill>
                <a:schemeClr val="tx1"/>
              </a:solidFill>
              <a:round/>
              <a:headEnd/>
              <a:tailEnd/>
            </a:ln>
          </p:spPr>
        </p:cxnSp>
        <p:cxnSp>
          <p:nvCxnSpPr>
            <p:cNvPr id="348316" name="Curved Connector 23"/>
            <p:cNvCxnSpPr>
              <a:cxnSpLocks noChangeShapeType="1"/>
              <a:stCxn id="348303" idx="2"/>
              <a:endCxn id="348305" idx="2"/>
            </p:cNvCxnSpPr>
            <p:nvPr/>
          </p:nvCxnSpPr>
          <p:spPr bwMode="auto">
            <a:xfrm rot="16200000" flipH="1">
              <a:off x="4000500" y="4572000"/>
              <a:ext cx="1588" cy="1981200"/>
            </a:xfrm>
            <a:prstGeom prst="curvedConnector3">
              <a:avLst>
                <a:gd name="adj1" fmla="val 23992440"/>
              </a:avLst>
            </a:prstGeom>
            <a:noFill/>
            <a:ln w="9525">
              <a:solidFill>
                <a:schemeClr val="tx1"/>
              </a:solidFill>
              <a:round/>
              <a:headEnd/>
              <a:tailEnd/>
            </a:ln>
          </p:spPr>
        </p:cxnSp>
        <p:cxnSp>
          <p:nvCxnSpPr>
            <p:cNvPr id="348317" name="Straight Connector 24"/>
            <p:cNvCxnSpPr>
              <a:cxnSpLocks noChangeShapeType="1"/>
              <a:stCxn id="348298" idx="6"/>
              <a:endCxn id="348301" idx="2"/>
            </p:cNvCxnSpPr>
            <p:nvPr/>
          </p:nvCxnSpPr>
          <p:spPr bwMode="auto">
            <a:xfrm>
              <a:off x="2667000" y="4305300"/>
              <a:ext cx="1066800" cy="1588"/>
            </a:xfrm>
            <a:prstGeom prst="line">
              <a:avLst/>
            </a:prstGeom>
            <a:noFill/>
            <a:ln w="9525">
              <a:solidFill>
                <a:schemeClr val="tx1"/>
              </a:solidFill>
              <a:prstDash val="dash"/>
              <a:round/>
              <a:headEnd/>
              <a:tailEnd/>
            </a:ln>
          </p:spPr>
        </p:cxnSp>
        <p:cxnSp>
          <p:nvCxnSpPr>
            <p:cNvPr id="348318" name="Straight Connector 25"/>
            <p:cNvCxnSpPr>
              <a:cxnSpLocks noChangeShapeType="1"/>
              <a:stCxn id="348301" idx="6"/>
              <a:endCxn id="348302" idx="2"/>
            </p:cNvCxnSpPr>
            <p:nvPr/>
          </p:nvCxnSpPr>
          <p:spPr bwMode="auto">
            <a:xfrm>
              <a:off x="4267200" y="4305300"/>
              <a:ext cx="1447800" cy="1588"/>
            </a:xfrm>
            <a:prstGeom prst="line">
              <a:avLst/>
            </a:prstGeom>
            <a:noFill/>
            <a:ln w="9525">
              <a:solidFill>
                <a:schemeClr val="tx1"/>
              </a:solidFill>
              <a:prstDash val="dash"/>
              <a:round/>
              <a:headEnd/>
              <a:tailEnd/>
            </a:ln>
          </p:spPr>
        </p:cxnSp>
        <p:cxnSp>
          <p:nvCxnSpPr>
            <p:cNvPr id="348319" name="Straight Connector 26"/>
            <p:cNvCxnSpPr>
              <a:cxnSpLocks noChangeShapeType="1"/>
              <a:stCxn id="348302" idx="6"/>
              <a:endCxn id="348300" idx="2"/>
            </p:cNvCxnSpPr>
            <p:nvPr/>
          </p:nvCxnSpPr>
          <p:spPr bwMode="auto">
            <a:xfrm>
              <a:off x="6248400" y="4305300"/>
              <a:ext cx="762000" cy="1588"/>
            </a:xfrm>
            <a:prstGeom prst="line">
              <a:avLst/>
            </a:prstGeom>
            <a:noFill/>
            <a:ln w="9525">
              <a:solidFill>
                <a:schemeClr val="tx1"/>
              </a:solidFill>
              <a:prstDash val="dash"/>
              <a:round/>
              <a:headEnd/>
              <a:tailEnd/>
            </a:ln>
          </p:spPr>
        </p:cxnSp>
        <p:cxnSp>
          <p:nvCxnSpPr>
            <p:cNvPr id="348320" name="Straight Connector 27"/>
            <p:cNvCxnSpPr>
              <a:cxnSpLocks noChangeShapeType="1"/>
              <a:stCxn id="348300" idx="6"/>
              <a:endCxn id="348299" idx="2"/>
            </p:cNvCxnSpPr>
            <p:nvPr/>
          </p:nvCxnSpPr>
          <p:spPr bwMode="auto">
            <a:xfrm>
              <a:off x="7543800" y="4305300"/>
              <a:ext cx="609600" cy="1588"/>
            </a:xfrm>
            <a:prstGeom prst="line">
              <a:avLst/>
            </a:prstGeom>
            <a:noFill/>
            <a:ln w="9525">
              <a:solidFill>
                <a:schemeClr val="tx1"/>
              </a:solidFill>
              <a:prstDash val="dash"/>
              <a:round/>
              <a:headEnd/>
              <a:tailEnd/>
            </a:ln>
          </p:spPr>
        </p:cxnSp>
        <p:sp>
          <p:nvSpPr>
            <p:cNvPr id="348321" name="Right Arrow 28"/>
            <p:cNvSpPr>
              <a:spLocks noChangeArrowheads="1"/>
            </p:cNvSpPr>
            <p:nvPr/>
          </p:nvSpPr>
          <p:spPr bwMode="auto">
            <a:xfrm>
              <a:off x="4114800" y="57912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sp>
          <p:nvSpPr>
            <p:cNvPr id="348322" name="Right Arrow 29"/>
            <p:cNvSpPr>
              <a:spLocks noChangeArrowheads="1"/>
            </p:cNvSpPr>
            <p:nvPr/>
          </p:nvSpPr>
          <p:spPr bwMode="auto">
            <a:xfrm>
              <a:off x="3505200" y="56388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sp>
          <p:nvSpPr>
            <p:cNvPr id="348323" name="Right Arrow 30"/>
            <p:cNvSpPr>
              <a:spLocks noChangeArrowheads="1"/>
            </p:cNvSpPr>
            <p:nvPr/>
          </p:nvSpPr>
          <p:spPr bwMode="auto">
            <a:xfrm>
              <a:off x="4495800" y="56134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sp>
          <p:nvSpPr>
            <p:cNvPr id="348324" name="Right Arrow 31"/>
            <p:cNvSpPr>
              <a:spLocks noChangeArrowheads="1"/>
            </p:cNvSpPr>
            <p:nvPr/>
          </p:nvSpPr>
          <p:spPr bwMode="auto">
            <a:xfrm flipH="1">
              <a:off x="4343400" y="56134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cxnSp>
          <p:nvCxnSpPr>
            <p:cNvPr id="348325" name="Curved Connector 32"/>
            <p:cNvCxnSpPr>
              <a:cxnSpLocks noChangeShapeType="1"/>
              <a:stCxn id="348305" idx="2"/>
              <a:endCxn id="348307" idx="2"/>
            </p:cNvCxnSpPr>
            <p:nvPr/>
          </p:nvCxnSpPr>
          <p:spPr bwMode="auto">
            <a:xfrm rot="16200000" flipH="1">
              <a:off x="5486400" y="5067300"/>
              <a:ext cx="1588" cy="990600"/>
            </a:xfrm>
            <a:prstGeom prst="curvedConnector3">
              <a:avLst>
                <a:gd name="adj1" fmla="val 14395468"/>
              </a:avLst>
            </a:prstGeom>
            <a:noFill/>
            <a:ln w="9525">
              <a:solidFill>
                <a:schemeClr val="tx1"/>
              </a:solidFill>
              <a:round/>
              <a:headEnd/>
              <a:tailEnd/>
            </a:ln>
          </p:spPr>
        </p:cxnSp>
        <p:cxnSp>
          <p:nvCxnSpPr>
            <p:cNvPr id="348326" name="Curved Connector 33"/>
            <p:cNvCxnSpPr>
              <a:cxnSpLocks noChangeShapeType="1"/>
              <a:stCxn id="348307" idx="2"/>
              <a:endCxn id="348306" idx="2"/>
            </p:cNvCxnSpPr>
            <p:nvPr/>
          </p:nvCxnSpPr>
          <p:spPr bwMode="auto">
            <a:xfrm rot="16200000" flipH="1">
              <a:off x="6629400" y="4914900"/>
              <a:ext cx="1588" cy="1295400"/>
            </a:xfrm>
            <a:prstGeom prst="curvedConnector3">
              <a:avLst>
                <a:gd name="adj1" fmla="val 14395468"/>
              </a:avLst>
            </a:prstGeom>
            <a:noFill/>
            <a:ln w="9525">
              <a:solidFill>
                <a:schemeClr val="tx1"/>
              </a:solidFill>
              <a:round/>
              <a:headEnd/>
              <a:tailEnd/>
            </a:ln>
          </p:spPr>
        </p:cxnSp>
        <p:cxnSp>
          <p:nvCxnSpPr>
            <p:cNvPr id="348327" name="Curved Connector 34"/>
            <p:cNvCxnSpPr>
              <a:cxnSpLocks noChangeShapeType="1"/>
              <a:stCxn id="348306" idx="2"/>
              <a:endCxn id="348308" idx="2"/>
            </p:cNvCxnSpPr>
            <p:nvPr/>
          </p:nvCxnSpPr>
          <p:spPr bwMode="auto">
            <a:xfrm rot="16200000" flipH="1">
              <a:off x="7848600" y="4991100"/>
              <a:ext cx="1588" cy="1143000"/>
            </a:xfrm>
            <a:prstGeom prst="curvedConnector3">
              <a:avLst>
                <a:gd name="adj1" fmla="val 14395468"/>
              </a:avLst>
            </a:prstGeom>
            <a:noFill/>
            <a:ln w="9525">
              <a:solidFill>
                <a:schemeClr val="tx1"/>
              </a:solidFill>
              <a:round/>
              <a:headEnd/>
              <a:tailEnd/>
            </a:ln>
          </p:spPr>
        </p:cxnSp>
        <p:sp>
          <p:nvSpPr>
            <p:cNvPr id="348328" name="Right Arrow 35"/>
            <p:cNvSpPr>
              <a:spLocks noChangeArrowheads="1"/>
            </p:cNvSpPr>
            <p:nvPr/>
          </p:nvSpPr>
          <p:spPr bwMode="auto">
            <a:xfrm flipH="1">
              <a:off x="5410200" y="56388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sp>
          <p:nvSpPr>
            <p:cNvPr id="348329" name="Right Arrow 36"/>
            <p:cNvSpPr>
              <a:spLocks noChangeArrowheads="1"/>
            </p:cNvSpPr>
            <p:nvPr/>
          </p:nvSpPr>
          <p:spPr bwMode="auto">
            <a:xfrm>
              <a:off x="6629400" y="56388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sp>
          <p:nvSpPr>
            <p:cNvPr id="348330" name="Right Arrow 37"/>
            <p:cNvSpPr>
              <a:spLocks noChangeArrowheads="1"/>
            </p:cNvSpPr>
            <p:nvPr/>
          </p:nvSpPr>
          <p:spPr bwMode="auto">
            <a:xfrm flipH="1">
              <a:off x="6477000" y="56388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cxnSp>
          <p:nvCxnSpPr>
            <p:cNvPr id="348331" name="Curved Connector 38"/>
            <p:cNvCxnSpPr>
              <a:cxnSpLocks noChangeShapeType="1"/>
              <a:stCxn id="348305" idx="2"/>
              <a:endCxn id="348306" idx="2"/>
            </p:cNvCxnSpPr>
            <p:nvPr/>
          </p:nvCxnSpPr>
          <p:spPr bwMode="auto">
            <a:xfrm rot="16200000" flipH="1">
              <a:off x="6134100" y="4419600"/>
              <a:ext cx="1588" cy="2286000"/>
            </a:xfrm>
            <a:prstGeom prst="curvedConnector3">
              <a:avLst>
                <a:gd name="adj1" fmla="val 32789671"/>
              </a:avLst>
            </a:prstGeom>
            <a:noFill/>
            <a:ln w="9525">
              <a:solidFill>
                <a:schemeClr val="tx1"/>
              </a:solidFill>
              <a:round/>
              <a:headEnd/>
              <a:tailEnd/>
            </a:ln>
          </p:spPr>
        </p:cxnSp>
        <p:sp>
          <p:nvSpPr>
            <p:cNvPr id="348332" name="Right Arrow 39"/>
            <p:cNvSpPr>
              <a:spLocks noChangeArrowheads="1"/>
            </p:cNvSpPr>
            <p:nvPr/>
          </p:nvSpPr>
          <p:spPr bwMode="auto">
            <a:xfrm>
              <a:off x="6172200" y="59436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sp>
          <p:nvSpPr>
            <p:cNvPr id="348333" name="Right Arrow 40"/>
            <p:cNvSpPr>
              <a:spLocks noChangeArrowheads="1"/>
            </p:cNvSpPr>
            <p:nvPr/>
          </p:nvSpPr>
          <p:spPr bwMode="auto">
            <a:xfrm flipH="1">
              <a:off x="6019800" y="59436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cxnSp>
          <p:nvCxnSpPr>
            <p:cNvPr id="348334" name="Curved Connector 41"/>
            <p:cNvCxnSpPr>
              <a:cxnSpLocks noChangeShapeType="1"/>
              <a:stCxn id="348305" idx="2"/>
              <a:endCxn id="348308" idx="2"/>
            </p:cNvCxnSpPr>
            <p:nvPr/>
          </p:nvCxnSpPr>
          <p:spPr bwMode="auto">
            <a:xfrm rot="16200000" flipH="1">
              <a:off x="6705600" y="3848100"/>
              <a:ext cx="1588" cy="3429000"/>
            </a:xfrm>
            <a:prstGeom prst="curvedConnector3">
              <a:avLst>
                <a:gd name="adj1" fmla="val 55182606"/>
              </a:avLst>
            </a:prstGeom>
            <a:noFill/>
            <a:ln w="9525">
              <a:solidFill>
                <a:schemeClr val="tx1"/>
              </a:solidFill>
              <a:round/>
              <a:headEnd/>
              <a:tailEnd/>
            </a:ln>
          </p:spPr>
        </p:cxnSp>
        <p:sp>
          <p:nvSpPr>
            <p:cNvPr id="348335" name="Right Arrow 42"/>
            <p:cNvSpPr>
              <a:spLocks noChangeArrowheads="1"/>
            </p:cNvSpPr>
            <p:nvPr/>
          </p:nvSpPr>
          <p:spPr bwMode="auto">
            <a:xfrm>
              <a:off x="7848600" y="56388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sp>
          <p:nvSpPr>
            <p:cNvPr id="348336" name="Right Arrow 43"/>
            <p:cNvSpPr>
              <a:spLocks noChangeArrowheads="1"/>
            </p:cNvSpPr>
            <p:nvPr/>
          </p:nvSpPr>
          <p:spPr bwMode="auto">
            <a:xfrm>
              <a:off x="6705600" y="6324600"/>
              <a:ext cx="1524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pPr eaLnBrk="0" hangingPunct="0"/>
              <a:endParaRPr lang="en-US" sz="2400"/>
            </a:p>
          </p:txBody>
        </p:sp>
      </p:grpSp>
      <p:sp>
        <p:nvSpPr>
          <p:cNvPr id="48" name="Rectangle 47"/>
          <p:cNvSpPr>
            <a:spLocks noChangeArrowheads="1"/>
          </p:cNvSpPr>
          <p:nvPr/>
        </p:nvSpPr>
        <p:spPr bwMode="auto">
          <a:xfrm>
            <a:off x="1104900" y="2362200"/>
            <a:ext cx="6934200" cy="2743200"/>
          </a:xfrm>
          <a:prstGeom prst="rect">
            <a:avLst/>
          </a:prstGeom>
          <a:solidFill>
            <a:srgbClr val="FFFFFF">
              <a:alpha val="54117"/>
            </a:srgbClr>
          </a:solidFill>
          <a:ln w="9525">
            <a:noFill/>
            <a:miter lim="800000"/>
            <a:headEnd/>
            <a:tailEnd/>
          </a:ln>
        </p:spPr>
        <p:txBody>
          <a:bodyPr/>
          <a:lstStyle/>
          <a:p>
            <a:pPr eaLnBrk="0" hangingPunct="0"/>
            <a:endParaRPr lang="en-US" sz="2400"/>
          </a:p>
        </p:txBody>
      </p:sp>
      <p:sp>
        <p:nvSpPr>
          <p:cNvPr id="46" name="Rectangle 45"/>
          <p:cNvSpPr>
            <a:spLocks noChangeArrowheads="1"/>
          </p:cNvSpPr>
          <p:nvPr/>
        </p:nvSpPr>
        <p:spPr bwMode="auto">
          <a:xfrm>
            <a:off x="1181100" y="2819400"/>
            <a:ext cx="6705600" cy="838200"/>
          </a:xfrm>
          <a:prstGeom prst="rect">
            <a:avLst/>
          </a:prstGeom>
          <a:noFill/>
          <a:ln w="25400">
            <a:solidFill>
              <a:srgbClr val="800000"/>
            </a:solidFill>
            <a:prstDash val="dash"/>
            <a:round/>
            <a:headEnd/>
            <a:tailEnd/>
          </a:ln>
        </p:spPr>
        <p:txBody>
          <a:bodyPr/>
          <a:lstStyle/>
          <a:p>
            <a:pPr eaLnBrk="0" hangingPunct="0"/>
            <a:endParaRPr lang="en-US" sz="2400"/>
          </a:p>
        </p:txBody>
      </p:sp>
      <p:sp>
        <p:nvSpPr>
          <p:cNvPr id="47" name="Rectangle 46"/>
          <p:cNvSpPr>
            <a:spLocks noChangeArrowheads="1"/>
          </p:cNvSpPr>
          <p:nvPr/>
        </p:nvSpPr>
        <p:spPr bwMode="auto">
          <a:xfrm>
            <a:off x="1181100" y="3810000"/>
            <a:ext cx="6705600" cy="1219200"/>
          </a:xfrm>
          <a:prstGeom prst="rect">
            <a:avLst/>
          </a:prstGeom>
          <a:noFill/>
          <a:ln w="25400">
            <a:solidFill>
              <a:srgbClr val="0000FF"/>
            </a:solidFill>
            <a:prstDash val="dash"/>
            <a:round/>
            <a:headEnd/>
            <a:tailEnd/>
          </a:ln>
        </p:spPr>
        <p:txBody>
          <a:bodyPr/>
          <a:lstStyle/>
          <a:p>
            <a:pPr eaLnBrk="0" hangingPunct="0"/>
            <a:endParaRPr lang="en-US" sz="2400"/>
          </a:p>
        </p:txBody>
      </p:sp>
      <p:grpSp>
        <p:nvGrpSpPr>
          <p:cNvPr id="56" name="Group 55"/>
          <p:cNvGrpSpPr>
            <a:grpSpLocks/>
          </p:cNvGrpSpPr>
          <p:nvPr/>
        </p:nvGrpSpPr>
        <p:grpSpPr bwMode="auto">
          <a:xfrm>
            <a:off x="2133600" y="1066800"/>
            <a:ext cx="4876800" cy="1295400"/>
            <a:chOff x="2133600" y="1066800"/>
            <a:chExt cx="4876800" cy="1295400"/>
          </a:xfrm>
        </p:grpSpPr>
        <p:sp>
          <p:nvSpPr>
            <p:cNvPr id="348296" name="Rounded Rectangle 50"/>
            <p:cNvSpPr>
              <a:spLocks noChangeArrowheads="1"/>
            </p:cNvSpPr>
            <p:nvPr/>
          </p:nvSpPr>
          <p:spPr bwMode="auto">
            <a:xfrm>
              <a:off x="2133600" y="1066800"/>
              <a:ext cx="4876800" cy="1295400"/>
            </a:xfrm>
            <a:prstGeom prst="roundRect">
              <a:avLst>
                <a:gd name="adj" fmla="val 16667"/>
              </a:avLst>
            </a:prstGeom>
            <a:solidFill>
              <a:schemeClr val="accent1"/>
            </a:solidFill>
            <a:ln w="25400">
              <a:solidFill>
                <a:srgbClr val="800000"/>
              </a:solidFill>
              <a:round/>
              <a:headEnd/>
              <a:tailEnd/>
            </a:ln>
          </p:spPr>
          <p:txBody>
            <a:bodyPr/>
            <a:lstStyle/>
            <a:p>
              <a:pPr algn="ctr" eaLnBrk="0" hangingPunct="0"/>
              <a:r>
                <a:rPr lang="en-US">
                  <a:solidFill>
                    <a:srgbClr val="008000"/>
                  </a:solidFill>
                </a:rPr>
                <a:t>[1] Event-Time Association: the </a:t>
              </a:r>
              <a:r>
                <a:rPr lang="en-US" i="1">
                  <a:solidFill>
                    <a:srgbClr val="FF0000"/>
                  </a:solidFill>
                </a:rPr>
                <a:t>E-T</a:t>
              </a:r>
              <a:r>
                <a:rPr lang="en-US">
                  <a:solidFill>
                    <a:srgbClr val="008000"/>
                  </a:solidFill>
                </a:rPr>
                <a:t> classifier</a:t>
              </a:r>
            </a:p>
          </p:txBody>
        </p:sp>
        <p:graphicFrame>
          <p:nvGraphicFramePr>
            <p:cNvPr id="348284" name="Object 124"/>
            <p:cNvGraphicFramePr>
              <a:graphicFrameLocks noChangeAspect="1"/>
            </p:cNvGraphicFramePr>
            <p:nvPr/>
          </p:nvGraphicFramePr>
          <p:xfrm>
            <a:off x="3273425" y="1435100"/>
            <a:ext cx="2597150" cy="850900"/>
          </p:xfrm>
          <a:graphic>
            <a:graphicData uri="http://schemas.openxmlformats.org/presentationml/2006/ole">
              <mc:AlternateContent xmlns:mc="http://schemas.openxmlformats.org/markup-compatibility/2006">
                <mc:Choice xmlns:v="urn:schemas-microsoft-com:vml" Requires="v">
                  <p:oleObj spid="_x0000_s2062" name="Equation" r:id="rId4" imgW="1435100" imgH="469900" progId="Equation.3">
                    <p:embed/>
                  </p:oleObj>
                </mc:Choice>
                <mc:Fallback>
                  <p:oleObj name="Equation" r:id="rId4" imgW="1435100" imgH="4699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3425" y="1435100"/>
                          <a:ext cx="2597150" cy="850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57" name="Group 56"/>
          <p:cNvGrpSpPr>
            <a:grpSpLocks/>
          </p:cNvGrpSpPr>
          <p:nvPr/>
        </p:nvGrpSpPr>
        <p:grpSpPr bwMode="auto">
          <a:xfrm>
            <a:off x="1828800" y="5105400"/>
            <a:ext cx="5486400" cy="1295400"/>
            <a:chOff x="1828800" y="5105400"/>
            <a:chExt cx="5486400" cy="1295400"/>
          </a:xfrm>
        </p:grpSpPr>
        <p:sp>
          <p:nvSpPr>
            <p:cNvPr id="348295" name="Rounded Rectangle 52"/>
            <p:cNvSpPr>
              <a:spLocks noChangeArrowheads="1"/>
            </p:cNvSpPr>
            <p:nvPr/>
          </p:nvSpPr>
          <p:spPr bwMode="auto">
            <a:xfrm>
              <a:off x="1828800" y="5105400"/>
              <a:ext cx="5486400" cy="1295400"/>
            </a:xfrm>
            <a:prstGeom prst="roundRect">
              <a:avLst>
                <a:gd name="adj" fmla="val 16667"/>
              </a:avLst>
            </a:prstGeom>
            <a:solidFill>
              <a:schemeClr val="accent1"/>
            </a:solidFill>
            <a:ln w="25400">
              <a:solidFill>
                <a:srgbClr val="0000FF"/>
              </a:solidFill>
              <a:round/>
              <a:headEnd/>
              <a:tailEnd/>
            </a:ln>
          </p:spPr>
          <p:txBody>
            <a:bodyPr/>
            <a:lstStyle/>
            <a:p>
              <a:pPr algn="ctr" eaLnBrk="0" hangingPunct="0"/>
              <a:r>
                <a:rPr lang="en-US">
                  <a:solidFill>
                    <a:srgbClr val="008000"/>
                  </a:solidFill>
                </a:rPr>
                <a:t>[2] Event-Event Temporal Order: the </a:t>
              </a:r>
              <a:r>
                <a:rPr lang="en-US" i="1">
                  <a:solidFill>
                    <a:srgbClr val="FF0000"/>
                  </a:solidFill>
                </a:rPr>
                <a:t>E-E</a:t>
              </a:r>
              <a:r>
                <a:rPr lang="en-US">
                  <a:solidFill>
                    <a:srgbClr val="008000"/>
                  </a:solidFill>
                </a:rPr>
                <a:t> classifier</a:t>
              </a:r>
            </a:p>
          </p:txBody>
        </p:sp>
        <p:graphicFrame>
          <p:nvGraphicFramePr>
            <p:cNvPr id="348285" name="Object 125"/>
            <p:cNvGraphicFramePr>
              <a:graphicFrameLocks noChangeAspect="1"/>
            </p:cNvGraphicFramePr>
            <p:nvPr/>
          </p:nvGraphicFramePr>
          <p:xfrm>
            <a:off x="3169444" y="5448300"/>
            <a:ext cx="2805112" cy="942975"/>
          </p:xfrm>
          <a:graphic>
            <a:graphicData uri="http://schemas.openxmlformats.org/presentationml/2006/ole">
              <mc:AlternateContent xmlns:mc="http://schemas.openxmlformats.org/markup-compatibility/2006">
                <mc:Choice xmlns:v="urn:schemas-microsoft-com:vml" Requires="v">
                  <p:oleObj spid="_x0000_s2063" name="Equation" r:id="rId6" imgW="1549400" imgH="520700" progId="Equation.3">
                    <p:embed/>
                  </p:oleObj>
                </mc:Choice>
                <mc:Fallback>
                  <p:oleObj name="Equation" r:id="rId6" imgW="1549400" imgH="5207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69444" y="5448300"/>
                          <a:ext cx="2805112" cy="942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58" name="Rectangle 57"/>
          <p:cNvSpPr/>
          <p:nvPr/>
        </p:nvSpPr>
        <p:spPr bwMode="auto">
          <a:xfrm>
            <a:off x="6553200" y="4800600"/>
            <a:ext cx="2133600" cy="1219200"/>
          </a:xfrm>
          <a:prstGeom prst="rect">
            <a:avLst/>
          </a:prstGeom>
          <a:solidFill>
            <a:schemeClr val="accent5"/>
          </a:solidFill>
          <a:ln w="25400" cap="flat" cmpd="sng" algn="ctr">
            <a:solidFill>
              <a:srgbClr val="008000"/>
            </a:solidFill>
            <a:prstDash val="solid"/>
            <a:round/>
            <a:headEnd type="none" w="med" len="med"/>
            <a:tailEnd type="none" w="med" len="med"/>
          </a:ln>
          <a:effectLst/>
        </p:spPr>
        <p:txBody>
          <a:bodyPr/>
          <a:lstStyle/>
          <a:p>
            <a:pPr algn="ctr" eaLnBrk="0" hangingPunct="0">
              <a:defRPr/>
            </a:pPr>
            <a:r>
              <a:rPr lang="en-US" u="sng" dirty="0">
                <a:solidFill>
                  <a:srgbClr val="008000"/>
                </a:solidFill>
                <a:ea typeface="ＭＳ Ｐゴシック" pitchFamily="-64" charset="-128"/>
                <a:cs typeface="+mn-cs"/>
              </a:rPr>
              <a:t>Temporal relations:</a:t>
            </a:r>
          </a:p>
          <a:p>
            <a:pPr algn="ctr" eaLnBrk="0" hangingPunct="0">
              <a:defRPr/>
            </a:pPr>
            <a:r>
              <a:rPr lang="en-US" i="1" dirty="0">
                <a:solidFill>
                  <a:srgbClr val="FF0000"/>
                </a:solidFill>
                <a:ea typeface="ＭＳ Ｐゴシック" pitchFamily="-64" charset="-128"/>
                <a:cs typeface="+mn-cs"/>
              </a:rPr>
              <a:t>before</a:t>
            </a:r>
            <a:r>
              <a:rPr lang="en-US" dirty="0">
                <a:ea typeface="ＭＳ Ｐゴシック" pitchFamily="-64" charset="-128"/>
                <a:cs typeface="+mn-cs"/>
              </a:rPr>
              <a:t>, </a:t>
            </a:r>
            <a:r>
              <a:rPr lang="en-US" i="1" dirty="0">
                <a:solidFill>
                  <a:srgbClr val="FF0000"/>
                </a:solidFill>
                <a:ea typeface="ＭＳ Ｐゴシック" pitchFamily="-64" charset="-128"/>
                <a:cs typeface="+mn-cs"/>
              </a:rPr>
              <a:t>after</a:t>
            </a:r>
            <a:r>
              <a:rPr lang="en-US" dirty="0">
                <a:ea typeface="ＭＳ Ｐゴシック" pitchFamily="-64" charset="-128"/>
                <a:cs typeface="+mn-cs"/>
              </a:rPr>
              <a:t>, </a:t>
            </a:r>
            <a:r>
              <a:rPr lang="en-US" i="1" dirty="0">
                <a:solidFill>
                  <a:srgbClr val="FF0000"/>
                </a:solidFill>
                <a:ea typeface="ＭＳ Ｐゴシック" pitchFamily="-64" charset="-128"/>
                <a:cs typeface="+mn-cs"/>
              </a:rPr>
              <a:t>overlap</a:t>
            </a:r>
            <a:r>
              <a:rPr lang="en-US" dirty="0">
                <a:ea typeface="ＭＳ Ｐゴシック" pitchFamily="-64" charset="-128"/>
                <a:cs typeface="+mn-cs"/>
              </a:rPr>
              <a:t> and </a:t>
            </a:r>
            <a:r>
              <a:rPr lang="en-US" i="1" dirty="0">
                <a:solidFill>
                  <a:srgbClr val="FF0000"/>
                </a:solidFill>
                <a:ea typeface="ＭＳ Ｐゴシック" pitchFamily="-64" charset="-128"/>
                <a:cs typeface="+mn-cs"/>
              </a:rPr>
              <a:t>no</a:t>
            </a:r>
            <a:r>
              <a:rPr lang="en-US" i="1" dirty="0">
                <a:ea typeface="ＭＳ Ｐゴシック" pitchFamily="-64" charset="-128"/>
                <a:cs typeface="+mn-cs"/>
              </a:rPr>
              <a:t> </a:t>
            </a:r>
            <a:r>
              <a:rPr lang="en-US" i="1" dirty="0">
                <a:solidFill>
                  <a:srgbClr val="FF0000"/>
                </a:solidFill>
                <a:ea typeface="ＭＳ Ｐゴシック" pitchFamily="-64" charset="-128"/>
                <a:cs typeface="+mn-cs"/>
              </a:rPr>
              <a:t>relation</a:t>
            </a:r>
          </a:p>
        </p:txBody>
      </p:sp>
      <p:sp>
        <p:nvSpPr>
          <p:cNvPr id="2" name="Slide Number Placeholder 1"/>
          <p:cNvSpPr>
            <a:spLocks noGrp="1"/>
          </p:cNvSpPr>
          <p:nvPr>
            <p:ph type="sldNum" sz="quarter" idx="10"/>
          </p:nvPr>
        </p:nvSpPr>
        <p:spPr/>
        <p:txBody>
          <a:bodyPr/>
          <a:lstStyle/>
          <a:p>
            <a:pPr>
              <a:defRPr/>
            </a:pPr>
            <a:r>
              <a:rPr lang="en-US" altLang="zh-TW" smtClean="0"/>
              <a:t>2:</a:t>
            </a:r>
            <a:fld id="{38C3A6C8-7635-49E2-992A-59049AC71ED8}" type="slidenum">
              <a:rPr lang="en-US" altLang="zh-TW" smtClean="0"/>
              <a:pPr>
                <a:defRPr/>
              </a:pPr>
              <a:t>57</a:t>
            </a:fld>
            <a:endParaRPr lang="en-US" altLang="zh-TW"/>
          </a:p>
        </p:txBody>
      </p:sp>
    </p:spTree>
    <p:extLst>
      <p:ext uri="{BB962C8B-B14F-4D97-AF65-F5344CB8AC3E}">
        <p14:creationId xmlns:p14="http://schemas.microsoft.com/office/powerpoint/2010/main" val="106692026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7"/>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6" grpId="0" animBg="1"/>
      <p:bldP spid="47" grpId="0" animBg="1"/>
      <p:bldP spid="58"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304" name="Title 1"/>
          <p:cNvSpPr>
            <a:spLocks noGrp="1"/>
          </p:cNvSpPr>
          <p:nvPr>
            <p:ph type="title" idx="4294967295"/>
          </p:nvPr>
        </p:nvSpPr>
        <p:spPr/>
        <p:txBody>
          <a:bodyPr/>
          <a:lstStyle/>
          <a:p>
            <a:r>
              <a:rPr lang="en-US" sz="4200" smtClean="0">
                <a:ea typeface="ＭＳ Ｐゴシック" pitchFamily="34" charset="-128"/>
              </a:rPr>
              <a:t>A Joint Timeline Model</a:t>
            </a:r>
          </a:p>
        </p:txBody>
      </p:sp>
      <p:grpSp>
        <p:nvGrpSpPr>
          <p:cNvPr id="350305" name="Group 55"/>
          <p:cNvGrpSpPr>
            <a:grpSpLocks/>
          </p:cNvGrpSpPr>
          <p:nvPr/>
        </p:nvGrpSpPr>
        <p:grpSpPr bwMode="auto">
          <a:xfrm>
            <a:off x="2133600" y="1066800"/>
            <a:ext cx="4876800" cy="1295400"/>
            <a:chOff x="2133600" y="1066800"/>
            <a:chExt cx="4876800" cy="1295400"/>
          </a:xfrm>
        </p:grpSpPr>
        <p:sp>
          <p:nvSpPr>
            <p:cNvPr id="350320" name="Rounded Rectangle 50"/>
            <p:cNvSpPr>
              <a:spLocks noChangeArrowheads="1"/>
            </p:cNvSpPr>
            <p:nvPr/>
          </p:nvSpPr>
          <p:spPr bwMode="auto">
            <a:xfrm>
              <a:off x="2133600" y="1066800"/>
              <a:ext cx="4876800" cy="1295400"/>
            </a:xfrm>
            <a:prstGeom prst="roundRect">
              <a:avLst>
                <a:gd name="adj" fmla="val 16667"/>
              </a:avLst>
            </a:prstGeom>
            <a:solidFill>
              <a:schemeClr val="accent1"/>
            </a:solidFill>
            <a:ln w="25400">
              <a:solidFill>
                <a:srgbClr val="800000"/>
              </a:solidFill>
              <a:round/>
              <a:headEnd/>
              <a:tailEnd/>
            </a:ln>
          </p:spPr>
          <p:txBody>
            <a:bodyPr/>
            <a:lstStyle/>
            <a:p>
              <a:pPr algn="ctr" eaLnBrk="0" hangingPunct="0"/>
              <a:r>
                <a:rPr lang="en-US">
                  <a:solidFill>
                    <a:srgbClr val="008000"/>
                  </a:solidFill>
                </a:rPr>
                <a:t>[1] Event-Time Association: the </a:t>
              </a:r>
              <a:r>
                <a:rPr lang="en-US" i="1">
                  <a:solidFill>
                    <a:srgbClr val="FF0000"/>
                  </a:solidFill>
                </a:rPr>
                <a:t>E-T</a:t>
              </a:r>
              <a:r>
                <a:rPr lang="en-US">
                  <a:solidFill>
                    <a:srgbClr val="008000"/>
                  </a:solidFill>
                </a:rPr>
                <a:t> classifier</a:t>
              </a:r>
            </a:p>
          </p:txBody>
        </p:sp>
        <p:graphicFrame>
          <p:nvGraphicFramePr>
            <p:cNvPr id="350301" name="Object 93"/>
            <p:cNvGraphicFramePr>
              <a:graphicFrameLocks noChangeAspect="1"/>
            </p:cNvGraphicFramePr>
            <p:nvPr/>
          </p:nvGraphicFramePr>
          <p:xfrm>
            <a:off x="3273425" y="1435100"/>
            <a:ext cx="2597150" cy="850900"/>
          </p:xfrm>
          <a:graphic>
            <a:graphicData uri="http://schemas.openxmlformats.org/presentationml/2006/ole">
              <mc:AlternateContent xmlns:mc="http://schemas.openxmlformats.org/markup-compatibility/2006">
                <mc:Choice xmlns:v="urn:schemas-microsoft-com:vml" Requires="v">
                  <p:oleObj spid="_x0000_s3086" name="Equation" r:id="rId4" imgW="1435100" imgH="469900" progId="Equation.3">
                    <p:embed/>
                  </p:oleObj>
                </mc:Choice>
                <mc:Fallback>
                  <p:oleObj name="Equation" r:id="rId4" imgW="1435100" imgH="4699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3425" y="1435100"/>
                          <a:ext cx="2597150" cy="850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350306" name="Group 56"/>
          <p:cNvGrpSpPr>
            <a:grpSpLocks/>
          </p:cNvGrpSpPr>
          <p:nvPr/>
        </p:nvGrpSpPr>
        <p:grpSpPr bwMode="auto">
          <a:xfrm>
            <a:off x="1828800" y="5105400"/>
            <a:ext cx="5486400" cy="1295400"/>
            <a:chOff x="1828800" y="5105400"/>
            <a:chExt cx="5486400" cy="1295400"/>
          </a:xfrm>
        </p:grpSpPr>
        <p:sp>
          <p:nvSpPr>
            <p:cNvPr id="350319" name="Rounded Rectangle 52"/>
            <p:cNvSpPr>
              <a:spLocks noChangeArrowheads="1"/>
            </p:cNvSpPr>
            <p:nvPr/>
          </p:nvSpPr>
          <p:spPr bwMode="auto">
            <a:xfrm>
              <a:off x="1828800" y="5105400"/>
              <a:ext cx="5486400" cy="1295400"/>
            </a:xfrm>
            <a:prstGeom prst="roundRect">
              <a:avLst>
                <a:gd name="adj" fmla="val 16667"/>
              </a:avLst>
            </a:prstGeom>
            <a:solidFill>
              <a:schemeClr val="accent1"/>
            </a:solidFill>
            <a:ln w="25400">
              <a:solidFill>
                <a:srgbClr val="0000FF"/>
              </a:solidFill>
              <a:round/>
              <a:headEnd/>
              <a:tailEnd/>
            </a:ln>
          </p:spPr>
          <p:txBody>
            <a:bodyPr/>
            <a:lstStyle/>
            <a:p>
              <a:pPr algn="ctr" eaLnBrk="0" hangingPunct="0"/>
              <a:r>
                <a:rPr lang="en-US">
                  <a:solidFill>
                    <a:srgbClr val="008000"/>
                  </a:solidFill>
                </a:rPr>
                <a:t>[2] Event-Event Temporal Order: the </a:t>
              </a:r>
              <a:r>
                <a:rPr lang="en-US" i="1">
                  <a:solidFill>
                    <a:srgbClr val="FF0000"/>
                  </a:solidFill>
                </a:rPr>
                <a:t>E-E</a:t>
              </a:r>
              <a:r>
                <a:rPr lang="en-US">
                  <a:solidFill>
                    <a:srgbClr val="008000"/>
                  </a:solidFill>
                </a:rPr>
                <a:t> classifier</a:t>
              </a:r>
            </a:p>
          </p:txBody>
        </p:sp>
        <p:graphicFrame>
          <p:nvGraphicFramePr>
            <p:cNvPr id="350302" name="Object 94"/>
            <p:cNvGraphicFramePr>
              <a:graphicFrameLocks noChangeAspect="1"/>
            </p:cNvGraphicFramePr>
            <p:nvPr/>
          </p:nvGraphicFramePr>
          <p:xfrm>
            <a:off x="3169444" y="5448300"/>
            <a:ext cx="2805112" cy="942975"/>
          </p:xfrm>
          <a:graphic>
            <a:graphicData uri="http://schemas.openxmlformats.org/presentationml/2006/ole">
              <mc:AlternateContent xmlns:mc="http://schemas.openxmlformats.org/markup-compatibility/2006">
                <mc:Choice xmlns:v="urn:schemas-microsoft-com:vml" Requires="v">
                  <p:oleObj spid="_x0000_s3087" name="Equation" r:id="rId6" imgW="1549400" imgH="520700" progId="Equation.3">
                    <p:embed/>
                  </p:oleObj>
                </mc:Choice>
                <mc:Fallback>
                  <p:oleObj name="Equation" r:id="rId6" imgW="1549400" imgH="5207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69444" y="5448300"/>
                          <a:ext cx="2805112" cy="942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21" name="Group 20"/>
          <p:cNvGrpSpPr>
            <a:grpSpLocks/>
          </p:cNvGrpSpPr>
          <p:nvPr/>
        </p:nvGrpSpPr>
        <p:grpSpPr bwMode="auto">
          <a:xfrm>
            <a:off x="2667000" y="2514600"/>
            <a:ext cx="3810000" cy="2514600"/>
            <a:chOff x="2667000" y="2514600"/>
            <a:chExt cx="3810000" cy="2514599"/>
          </a:xfrm>
        </p:grpSpPr>
        <p:sp>
          <p:nvSpPr>
            <p:cNvPr id="350316" name="Rounded Rectangle 54"/>
            <p:cNvSpPr>
              <a:spLocks noChangeArrowheads="1"/>
            </p:cNvSpPr>
            <p:nvPr/>
          </p:nvSpPr>
          <p:spPr bwMode="auto">
            <a:xfrm>
              <a:off x="2667000" y="3352800"/>
              <a:ext cx="3810000" cy="838200"/>
            </a:xfrm>
            <a:prstGeom prst="roundRect">
              <a:avLst>
                <a:gd name="adj" fmla="val 16667"/>
              </a:avLst>
            </a:prstGeom>
            <a:solidFill>
              <a:schemeClr val="accent1"/>
            </a:solidFill>
            <a:ln w="25400">
              <a:solidFill>
                <a:srgbClr val="800000"/>
              </a:solidFill>
              <a:round/>
              <a:headEnd/>
              <a:tailEnd/>
            </a:ln>
          </p:spPr>
          <p:txBody>
            <a:bodyPr/>
            <a:lstStyle/>
            <a:p>
              <a:pPr algn="ctr" eaLnBrk="0" hangingPunct="0"/>
              <a:r>
                <a:rPr lang="en-US">
                  <a:solidFill>
                    <a:srgbClr val="008000"/>
                  </a:solidFill>
                </a:rPr>
                <a:t>[3] A Global Joint Inference Model</a:t>
              </a:r>
            </a:p>
            <a:p>
              <a:pPr algn="ctr" eaLnBrk="0" hangingPunct="0"/>
              <a:r>
                <a:rPr lang="en-US">
                  <a:solidFill>
                    <a:srgbClr val="008000"/>
                  </a:solidFill>
                </a:rPr>
                <a:t>with </a:t>
              </a:r>
              <a:r>
                <a:rPr lang="en-US" i="1">
                  <a:solidFill>
                    <a:srgbClr val="FF0000"/>
                  </a:solidFill>
                </a:rPr>
                <a:t>Common Sense</a:t>
              </a:r>
              <a:r>
                <a:rPr lang="en-US">
                  <a:solidFill>
                    <a:srgbClr val="008000"/>
                  </a:solidFill>
                </a:rPr>
                <a:t> Knowledge</a:t>
              </a:r>
            </a:p>
          </p:txBody>
        </p:sp>
        <p:sp>
          <p:nvSpPr>
            <p:cNvPr id="57" name="Down Arrow 56"/>
            <p:cNvSpPr>
              <a:spLocks noChangeArrowheads="1"/>
            </p:cNvSpPr>
            <p:nvPr/>
          </p:nvSpPr>
          <p:spPr bwMode="auto">
            <a:xfrm>
              <a:off x="4305300" y="2514600"/>
              <a:ext cx="533400" cy="685800"/>
            </a:xfrm>
            <a:prstGeom prst="downArrow">
              <a:avLst>
                <a:gd name="adj1" fmla="val 50000"/>
                <a:gd name="adj2" fmla="val 50000"/>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sp>
          <p:nvSpPr>
            <p:cNvPr id="58" name="Down Arrow 57"/>
            <p:cNvSpPr>
              <a:spLocks noChangeArrowheads="1"/>
            </p:cNvSpPr>
            <p:nvPr/>
          </p:nvSpPr>
          <p:spPr bwMode="auto">
            <a:xfrm rot="10800000" flipH="1">
              <a:off x="4305300" y="4343399"/>
              <a:ext cx="533400" cy="685800"/>
            </a:xfrm>
            <a:prstGeom prst="downArrow">
              <a:avLst>
                <a:gd name="adj1" fmla="val 50000"/>
                <a:gd name="adj2" fmla="val 50000"/>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grpSp>
      <p:grpSp>
        <p:nvGrpSpPr>
          <p:cNvPr id="350308" name="Group 65"/>
          <p:cNvGrpSpPr>
            <a:grpSpLocks/>
          </p:cNvGrpSpPr>
          <p:nvPr/>
        </p:nvGrpSpPr>
        <p:grpSpPr bwMode="auto">
          <a:xfrm>
            <a:off x="304800" y="2763838"/>
            <a:ext cx="1919288" cy="2395537"/>
            <a:chOff x="304800" y="2763604"/>
            <a:chExt cx="1918866" cy="2396471"/>
          </a:xfrm>
        </p:grpSpPr>
        <p:sp>
          <p:nvSpPr>
            <p:cNvPr id="350313" name="TextBox 60"/>
            <p:cNvSpPr txBox="1">
              <a:spLocks noChangeArrowheads="1"/>
            </p:cNvSpPr>
            <p:nvPr/>
          </p:nvSpPr>
          <p:spPr bwMode="auto">
            <a:xfrm>
              <a:off x="304800" y="3429000"/>
              <a:ext cx="1752599" cy="646331"/>
            </a:xfrm>
            <a:prstGeom prst="rect">
              <a:avLst/>
            </a:prstGeom>
            <a:noFill/>
            <a:ln w="9525">
              <a:noFill/>
              <a:miter lim="800000"/>
              <a:headEnd/>
              <a:tailEnd/>
            </a:ln>
          </p:spPr>
          <p:txBody>
            <a:bodyPr>
              <a:spAutoFit/>
            </a:bodyPr>
            <a:lstStyle/>
            <a:p>
              <a:pPr algn="ctr"/>
              <a:r>
                <a:rPr lang="en-US">
                  <a:solidFill>
                    <a:srgbClr val="FF0000"/>
                  </a:solidFill>
                </a:rPr>
                <a:t>Supervised Learning</a:t>
              </a:r>
            </a:p>
          </p:txBody>
        </p:sp>
        <p:sp>
          <p:nvSpPr>
            <p:cNvPr id="62" name="Right Arrow 61"/>
            <p:cNvSpPr>
              <a:spLocks noChangeArrowheads="1"/>
            </p:cNvSpPr>
            <p:nvPr/>
          </p:nvSpPr>
          <p:spPr bwMode="auto">
            <a:xfrm rot="-2700000">
              <a:off x="1196779" y="2763604"/>
              <a:ext cx="1026887" cy="260452"/>
            </a:xfrm>
            <a:prstGeom prst="rightArrow">
              <a:avLst>
                <a:gd name="adj1" fmla="val 50000"/>
                <a:gd name="adj2" fmla="val 49996"/>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sp>
          <p:nvSpPr>
            <p:cNvPr id="63" name="Right Arrow 62"/>
            <p:cNvSpPr>
              <a:spLocks noChangeArrowheads="1"/>
            </p:cNvSpPr>
            <p:nvPr/>
          </p:nvSpPr>
          <p:spPr bwMode="auto">
            <a:xfrm rot="2700000" flipV="1">
              <a:off x="1160275" y="4516887"/>
              <a:ext cx="1028474" cy="258863"/>
            </a:xfrm>
            <a:prstGeom prst="rightArrow">
              <a:avLst>
                <a:gd name="adj1" fmla="val 50000"/>
                <a:gd name="adj2" fmla="val 49994"/>
              </a:avLst>
            </a:prstGeom>
            <a:solidFill>
              <a:schemeClr val="bg2"/>
            </a:solidFill>
            <a:ln w="9525">
              <a:solidFill>
                <a:schemeClr val="bg2"/>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grpSp>
      <p:grpSp>
        <p:nvGrpSpPr>
          <p:cNvPr id="67" name="Group 66"/>
          <p:cNvGrpSpPr>
            <a:grpSpLocks/>
          </p:cNvGrpSpPr>
          <p:nvPr/>
        </p:nvGrpSpPr>
        <p:grpSpPr bwMode="auto">
          <a:xfrm>
            <a:off x="6705600" y="3352800"/>
            <a:ext cx="2286000" cy="923925"/>
            <a:chOff x="6705600" y="3352800"/>
            <a:chExt cx="2286000" cy="923330"/>
          </a:xfrm>
        </p:grpSpPr>
        <p:sp>
          <p:nvSpPr>
            <p:cNvPr id="350311" name="TextBox 63"/>
            <p:cNvSpPr txBox="1">
              <a:spLocks noChangeArrowheads="1"/>
            </p:cNvSpPr>
            <p:nvPr/>
          </p:nvSpPr>
          <p:spPr bwMode="auto">
            <a:xfrm>
              <a:off x="7239001" y="3352800"/>
              <a:ext cx="1752599" cy="923330"/>
            </a:xfrm>
            <a:prstGeom prst="rect">
              <a:avLst/>
            </a:prstGeom>
            <a:noFill/>
            <a:ln w="9525">
              <a:noFill/>
              <a:miter lim="800000"/>
              <a:headEnd/>
              <a:tailEnd/>
            </a:ln>
          </p:spPr>
          <p:txBody>
            <a:bodyPr>
              <a:spAutoFit/>
            </a:bodyPr>
            <a:lstStyle/>
            <a:p>
              <a:pPr algn="ctr"/>
              <a:r>
                <a:rPr lang="en-US">
                  <a:solidFill>
                    <a:srgbClr val="FF0000"/>
                  </a:solidFill>
                </a:rPr>
                <a:t>Constrained Conditional Model</a:t>
              </a:r>
            </a:p>
          </p:txBody>
        </p:sp>
        <p:sp>
          <p:nvSpPr>
            <p:cNvPr id="65" name="Left Arrow 64"/>
            <p:cNvSpPr>
              <a:spLocks noChangeArrowheads="1"/>
            </p:cNvSpPr>
            <p:nvPr/>
          </p:nvSpPr>
          <p:spPr bwMode="auto">
            <a:xfrm>
              <a:off x="6705600" y="3657404"/>
              <a:ext cx="609600" cy="304604"/>
            </a:xfrm>
            <a:prstGeom prst="leftArrow">
              <a:avLst>
                <a:gd name="adj1" fmla="val 50000"/>
                <a:gd name="adj2" fmla="val 50004"/>
              </a:avLst>
            </a:prstGeom>
            <a:solidFill>
              <a:srgbClr val="FF9900"/>
            </a:solidFill>
            <a:ln w="9525">
              <a:solidFill>
                <a:srgbClr val="FF9900"/>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grpSp>
      <p:sp>
        <p:nvSpPr>
          <p:cNvPr id="68" name="Oval 67"/>
          <p:cNvSpPr>
            <a:spLocks noChangeArrowheads="1"/>
          </p:cNvSpPr>
          <p:nvPr/>
        </p:nvSpPr>
        <p:spPr bwMode="auto">
          <a:xfrm>
            <a:off x="2743200" y="2971800"/>
            <a:ext cx="3657600" cy="1600200"/>
          </a:xfrm>
          <a:prstGeom prst="ellipse">
            <a:avLst/>
          </a:prstGeom>
          <a:noFill/>
          <a:ln w="25400">
            <a:solidFill>
              <a:srgbClr val="FF0000"/>
            </a:solidFill>
            <a:round/>
            <a:headEnd/>
            <a:tailEnd/>
          </a:ln>
        </p:spPr>
        <p:txBody>
          <a:bodyPr/>
          <a:lstStyle/>
          <a:p>
            <a:pPr eaLnBrk="0" hangingPunct="0"/>
            <a:endParaRPr lang="en-US" sz="2400"/>
          </a:p>
        </p:txBody>
      </p:sp>
      <p:sp>
        <p:nvSpPr>
          <p:cNvPr id="2" name="Slide Number Placeholder 1"/>
          <p:cNvSpPr>
            <a:spLocks noGrp="1"/>
          </p:cNvSpPr>
          <p:nvPr>
            <p:ph type="sldNum" sz="quarter" idx="10"/>
          </p:nvPr>
        </p:nvSpPr>
        <p:spPr/>
        <p:txBody>
          <a:bodyPr/>
          <a:lstStyle/>
          <a:p>
            <a:pPr>
              <a:defRPr/>
            </a:pPr>
            <a:r>
              <a:rPr lang="en-US" altLang="zh-TW" smtClean="0"/>
              <a:t>2:</a:t>
            </a:r>
            <a:fld id="{38C3A6C8-7635-49E2-992A-59049AC71ED8}" type="slidenum">
              <a:rPr lang="en-US" altLang="zh-TW" smtClean="0"/>
              <a:pPr>
                <a:defRPr/>
              </a:pPr>
              <a:t>58</a:t>
            </a:fld>
            <a:endParaRPr lang="en-US" altLang="zh-TW"/>
          </a:p>
        </p:txBody>
      </p:sp>
    </p:spTree>
    <p:extLst>
      <p:ext uri="{BB962C8B-B14F-4D97-AF65-F5344CB8AC3E}">
        <p14:creationId xmlns:p14="http://schemas.microsoft.com/office/powerpoint/2010/main" val="2907593284"/>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6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3" accel="50000" decel="50000" fill="hold" grpId="0" nodeType="clickEffect">
                                  <p:stCondLst>
                                    <p:cond delay="0"/>
                                  </p:stCondLst>
                                  <p:childTnLst>
                                    <p:set>
                                      <p:cBhvr>
                                        <p:cTn id="14" dur="1" fill="hold">
                                          <p:stCondLst>
                                            <p:cond delay="0"/>
                                          </p:stCondLst>
                                        </p:cTn>
                                        <p:tgtEl>
                                          <p:spTgt spid="68"/>
                                        </p:tgtEl>
                                        <p:attrNameLst>
                                          <p:attrName>style.visibility</p:attrName>
                                        </p:attrNameLst>
                                      </p:cBhvr>
                                      <p:to>
                                        <p:strVal val="visible"/>
                                      </p:to>
                                    </p:set>
                                    <p:anim calcmode="lin" valueType="num">
                                      <p:cBhvr additive="base">
                                        <p:cTn id="15" dur="500" fill="hold"/>
                                        <p:tgtEl>
                                          <p:spTgt spid="68"/>
                                        </p:tgtEl>
                                        <p:attrNameLst>
                                          <p:attrName>ppt_x</p:attrName>
                                        </p:attrNameLst>
                                      </p:cBhvr>
                                      <p:tavLst>
                                        <p:tav tm="0">
                                          <p:val>
                                            <p:strVal val="1+#ppt_w/2"/>
                                          </p:val>
                                        </p:tav>
                                        <p:tav tm="100000">
                                          <p:val>
                                            <p:strVal val="#ppt_x"/>
                                          </p:val>
                                        </p:tav>
                                      </p:tavLst>
                                    </p:anim>
                                    <p:anim calcmode="lin" valueType="num">
                                      <p:cBhvr additive="base">
                                        <p:cTn id="16" dur="500" fill="hold"/>
                                        <p:tgtEl>
                                          <p:spTgt spid="6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4" name="Title 1"/>
          <p:cNvSpPr>
            <a:spLocks noGrp="1"/>
          </p:cNvSpPr>
          <p:nvPr>
            <p:ph type="title"/>
          </p:nvPr>
        </p:nvSpPr>
        <p:spPr/>
        <p:txBody>
          <a:bodyPr/>
          <a:lstStyle/>
          <a:p>
            <a:r>
              <a:rPr lang="en-US" smtClean="0">
                <a:ea typeface="ＭＳ Ｐゴシック" pitchFamily="34" charset="-128"/>
              </a:rPr>
              <a:t>Features of the Temporal Classifiers</a:t>
            </a:r>
          </a:p>
        </p:txBody>
      </p:sp>
      <p:sp>
        <p:nvSpPr>
          <p:cNvPr id="381955" name="Content Placeholder 2"/>
          <p:cNvSpPr>
            <a:spLocks noGrp="1"/>
          </p:cNvSpPr>
          <p:nvPr>
            <p:ph idx="1"/>
          </p:nvPr>
        </p:nvSpPr>
        <p:spPr/>
        <p:txBody>
          <a:bodyPr/>
          <a:lstStyle/>
          <a:p>
            <a:pPr>
              <a:lnSpc>
                <a:spcPct val="90000"/>
              </a:lnSpc>
            </a:pPr>
            <a:r>
              <a:rPr lang="en-US" sz="1800" b="1" smtClean="0">
                <a:latin typeface="Calibri" pitchFamily="34" charset="0"/>
                <a:ea typeface="ＭＳ Ｐゴシック" pitchFamily="34" charset="-128"/>
              </a:rPr>
              <a:t>Lexical features</a:t>
            </a:r>
            <a:r>
              <a:rPr lang="en-US" sz="1800" smtClean="0">
                <a:latin typeface="Calibri" pitchFamily="34" charset="0"/>
                <a:ea typeface="ＭＳ Ｐゴシック" pitchFamily="34" charset="-128"/>
              </a:rPr>
              <a:t>: Word, lemma, POS of the target temporal entities and the surrounding context[1,2]. The modal verbs surrounding the event mention[1]. The temporal connectives between the event mentions[2].</a:t>
            </a:r>
          </a:p>
          <a:p>
            <a:pPr>
              <a:lnSpc>
                <a:spcPct val="90000"/>
              </a:lnSpc>
            </a:pPr>
            <a:r>
              <a:rPr lang="en-US" sz="1800" b="1" smtClean="0">
                <a:latin typeface="Calibri" pitchFamily="34" charset="0"/>
                <a:ea typeface="ＭＳ Ｐゴシック" pitchFamily="34" charset="-128"/>
              </a:rPr>
              <a:t>Syntactic features</a:t>
            </a:r>
            <a:r>
              <a:rPr lang="en-US" sz="1800" smtClean="0">
                <a:latin typeface="Calibri" pitchFamily="34" charset="0"/>
                <a:ea typeface="ＭＳ Ｐゴシック" pitchFamily="34" charset="-128"/>
              </a:rPr>
              <a:t>: Temporal entities appears first in the text[1,2]. Whether the temporal entities are in the same sentence[1,2] The number of sentence between two temporal entities[1,2]. Whether the event mention is covered by prepositional phrases[1,2]. The head of the prepositional phrase[1,2]. The lease common constituent on the syntactic parse tree[1,2]. Whether the input events are close to any temporal expression[1].</a:t>
            </a:r>
          </a:p>
          <a:p>
            <a:pPr>
              <a:lnSpc>
                <a:spcPct val="90000"/>
              </a:lnSpc>
            </a:pPr>
            <a:r>
              <a:rPr lang="en-US" sz="1800" b="1" smtClean="0">
                <a:latin typeface="Calibri" pitchFamily="34" charset="0"/>
                <a:ea typeface="ＭＳ Ｐゴシック" pitchFamily="34" charset="-128"/>
              </a:rPr>
              <a:t>Semantic features</a:t>
            </a:r>
            <a:r>
              <a:rPr lang="en-US" sz="1800" smtClean="0">
                <a:latin typeface="Calibri" pitchFamily="34" charset="0"/>
                <a:ea typeface="ＭＳ Ｐゴシック" pitchFamily="34" charset="-128"/>
              </a:rPr>
              <a:t>: Whether the input event mentions have a common synonym from WordNet[2]. The input event mentions have a common derivational form derived from WordNet[2].</a:t>
            </a:r>
          </a:p>
          <a:p>
            <a:pPr>
              <a:lnSpc>
                <a:spcPct val="90000"/>
              </a:lnSpc>
            </a:pPr>
            <a:r>
              <a:rPr lang="en-US" sz="1800" b="1" smtClean="0">
                <a:latin typeface="Calibri" pitchFamily="34" charset="0"/>
                <a:ea typeface="ＭＳ Ｐゴシック" pitchFamily="34" charset="-128"/>
              </a:rPr>
              <a:t>Linguistics features</a:t>
            </a:r>
            <a:r>
              <a:rPr lang="en-US" sz="1800" smtClean="0">
                <a:latin typeface="Calibri" pitchFamily="34" charset="0"/>
                <a:ea typeface="ＭＳ Ｐゴシック" pitchFamily="34" charset="-128"/>
              </a:rPr>
              <a:t>: The tense and the aspect of the input event mentions (we use an in-house tense-aspect extractor)[1,2].</a:t>
            </a:r>
          </a:p>
          <a:p>
            <a:pPr>
              <a:lnSpc>
                <a:spcPct val="90000"/>
              </a:lnSpc>
            </a:pPr>
            <a:r>
              <a:rPr lang="en-US" sz="1800" b="1" smtClean="0">
                <a:latin typeface="Calibri" pitchFamily="34" charset="0"/>
                <a:ea typeface="ＭＳ Ｐゴシック" pitchFamily="34" charset="-128"/>
              </a:rPr>
              <a:t>Time interval features</a:t>
            </a:r>
            <a:r>
              <a:rPr lang="en-US" sz="1800" smtClean="0">
                <a:latin typeface="Calibri" pitchFamily="34" charset="0"/>
                <a:ea typeface="ＭＳ Ｐゴシック" pitchFamily="34" charset="-128"/>
              </a:rPr>
              <a:t>: Whether the input intervals are explicit or implicit[1]. The type of an input interval if it is implicit (dct, past, future, entire timeline)[1]. Whether the input interval is before, after or overlap with the DCT[1].</a:t>
            </a:r>
          </a:p>
        </p:txBody>
      </p:sp>
      <p:sp>
        <p:nvSpPr>
          <p:cNvPr id="381956" name="TextBox 4"/>
          <p:cNvSpPr txBox="1">
            <a:spLocks noChangeArrowheads="1"/>
          </p:cNvSpPr>
          <p:nvPr/>
        </p:nvSpPr>
        <p:spPr bwMode="auto">
          <a:xfrm>
            <a:off x="457200" y="5715000"/>
            <a:ext cx="8229600" cy="338138"/>
          </a:xfrm>
          <a:prstGeom prst="rect">
            <a:avLst/>
          </a:prstGeom>
          <a:noFill/>
          <a:ln w="9525">
            <a:noFill/>
            <a:miter lim="800000"/>
            <a:headEnd/>
            <a:tailEnd/>
          </a:ln>
        </p:spPr>
        <p:txBody>
          <a:bodyPr>
            <a:spAutoFit/>
          </a:bodyPr>
          <a:lstStyle/>
          <a:p>
            <a:r>
              <a:rPr lang="en-US" sz="1600" b="1">
                <a:latin typeface="Calibri" pitchFamily="34" charset="0"/>
              </a:rPr>
              <a:t>Note</a:t>
            </a:r>
            <a:r>
              <a:rPr lang="en-US" sz="1600">
                <a:latin typeface="Calibri" pitchFamily="34" charset="0"/>
              </a:rPr>
              <a:t>: [1] and [2] denote the features that are used for the </a:t>
            </a:r>
            <a:r>
              <a:rPr lang="en-US" sz="1600" i="1">
                <a:latin typeface="Calibri" pitchFamily="34" charset="0"/>
              </a:rPr>
              <a:t>C</a:t>
            </a:r>
            <a:r>
              <a:rPr lang="en-US" sz="1600" i="1" baseline="-25000">
                <a:latin typeface="Calibri" pitchFamily="34" charset="0"/>
              </a:rPr>
              <a:t>E-T</a:t>
            </a:r>
            <a:r>
              <a:rPr lang="en-US" sz="1600">
                <a:latin typeface="Calibri" pitchFamily="34" charset="0"/>
              </a:rPr>
              <a:t> and </a:t>
            </a:r>
            <a:r>
              <a:rPr lang="en-US" sz="1600" i="1">
                <a:latin typeface="Calibri" pitchFamily="34" charset="0"/>
              </a:rPr>
              <a:t>C</a:t>
            </a:r>
            <a:r>
              <a:rPr lang="en-US" sz="1600" i="1" baseline="-25000">
                <a:latin typeface="Calibri" pitchFamily="34" charset="0"/>
              </a:rPr>
              <a:t>E-E</a:t>
            </a:r>
            <a:r>
              <a:rPr lang="en-US" sz="1600">
                <a:latin typeface="Calibri" pitchFamily="34" charset="0"/>
              </a:rPr>
              <a:t> classifiers, respectively.</a:t>
            </a:r>
          </a:p>
        </p:txBody>
      </p:sp>
      <p:grpSp>
        <p:nvGrpSpPr>
          <p:cNvPr id="7" name="Group 6"/>
          <p:cNvGrpSpPr>
            <a:grpSpLocks/>
          </p:cNvGrpSpPr>
          <p:nvPr/>
        </p:nvGrpSpPr>
        <p:grpSpPr bwMode="auto">
          <a:xfrm>
            <a:off x="457200" y="838200"/>
            <a:ext cx="8229600" cy="5686425"/>
            <a:chOff x="457200" y="990600"/>
            <a:chExt cx="8229600" cy="5686187"/>
          </a:xfrm>
        </p:grpSpPr>
        <p:sp>
          <p:nvSpPr>
            <p:cNvPr id="8" name="Rounded Rectangle 7"/>
            <p:cNvSpPr>
              <a:spLocks noChangeArrowheads="1"/>
            </p:cNvSpPr>
            <p:nvPr/>
          </p:nvSpPr>
          <p:spPr bwMode="auto">
            <a:xfrm>
              <a:off x="457200" y="990600"/>
              <a:ext cx="8229600" cy="5638564"/>
            </a:xfrm>
            <a:prstGeom prst="roundRect">
              <a:avLst>
                <a:gd name="adj" fmla="val 2370"/>
              </a:avLst>
            </a:prstGeom>
            <a:solidFill>
              <a:schemeClr val="accent1"/>
            </a:solidFill>
            <a:ln w="9525">
              <a:solidFill>
                <a:srgbClr val="008000"/>
              </a:solidFill>
              <a:round/>
              <a:headEnd/>
              <a:tailEnd/>
            </a:ln>
            <a:effectLst>
              <a:outerShdw blurRad="40000" dist="23000" dir="5400000" rotWithShape="0">
                <a:srgbClr val="808080">
                  <a:alpha val="34999"/>
                </a:srgbClr>
              </a:outerShdw>
            </a:effectLst>
          </p:spPr>
          <p:txBody>
            <a:bodyPr anchor="ctr"/>
            <a:lstStyle/>
            <a:p>
              <a:pPr>
                <a:defRPr/>
              </a:pPr>
              <a:r>
                <a:rPr lang="en-US" b="1" u="sng" dirty="0">
                  <a:solidFill>
                    <a:srgbClr val="008000"/>
                  </a:solidFill>
                  <a:latin typeface="+mn-lt"/>
                  <a:ea typeface="+mn-ea"/>
                  <a:cs typeface="+mn-cs"/>
                </a:rPr>
                <a:t>Some selective features for a pair of (Event, Time Interval):</a:t>
              </a:r>
            </a:p>
            <a:p>
              <a:pPr algn="ctr">
                <a:defRPr/>
              </a:pPr>
              <a:endParaRPr lang="en-US" b="1" u="sng" dirty="0">
                <a:solidFill>
                  <a:srgbClr val="008000"/>
                </a:solidFill>
                <a:latin typeface="+mn-lt"/>
                <a:ea typeface="+mn-ea"/>
                <a:cs typeface="+mn-cs"/>
              </a:endParaRPr>
            </a:p>
            <a:p>
              <a:pPr algn="ctr">
                <a:defRPr/>
              </a:pPr>
              <a:r>
                <a:rPr lang="en-US" b="1" dirty="0">
                  <a:solidFill>
                    <a:srgbClr val="008000"/>
                  </a:solidFill>
                  <a:latin typeface="+mn-lt"/>
                  <a:ea typeface="+mn-ea"/>
                  <a:cs typeface="+mn-cs"/>
                </a:rPr>
                <a:t>The Iraqi insurgents </a:t>
              </a:r>
              <a:r>
                <a:rPr lang="en-US" b="1" i="1" dirty="0">
                  <a:solidFill>
                    <a:srgbClr val="FF0000"/>
                  </a:solidFill>
                  <a:latin typeface="+mn-lt"/>
                  <a:ea typeface="+mn-ea"/>
                  <a:cs typeface="+mn-cs"/>
                </a:rPr>
                <a:t>attacked</a:t>
              </a:r>
              <a:r>
                <a:rPr lang="en-US" b="1" dirty="0">
                  <a:solidFill>
                    <a:srgbClr val="008000"/>
                  </a:solidFill>
                  <a:latin typeface="+mn-lt"/>
                  <a:ea typeface="+mn-ea"/>
                  <a:cs typeface="+mn-cs"/>
                </a:rPr>
                <a:t> a police station in Tal-Afar on </a:t>
              </a:r>
              <a:r>
                <a:rPr lang="en-US" b="1" i="1" dirty="0">
                  <a:solidFill>
                    <a:srgbClr val="FF0000"/>
                  </a:solidFill>
                  <a:latin typeface="+mn-lt"/>
                  <a:ea typeface="+mn-ea"/>
                  <a:cs typeface="+mn-cs"/>
                </a:rPr>
                <a:t>Tuesday.</a:t>
              </a:r>
            </a:p>
            <a:p>
              <a:pPr algn="ctr">
                <a:defRPr/>
              </a:pPr>
              <a:r>
                <a:rPr lang="en-US" sz="1600" dirty="0">
                  <a:solidFill>
                    <a:srgbClr val="008000"/>
                  </a:solidFill>
                  <a:latin typeface="+mn-lt"/>
                  <a:ea typeface="+mn-ea"/>
                  <a:cs typeface="+mn-cs"/>
                </a:rPr>
                <a:t>(</a:t>
              </a:r>
              <a:r>
                <a:rPr lang="en-US" sz="1600" i="1" dirty="0">
                  <a:solidFill>
                    <a:srgbClr val="008000"/>
                  </a:solidFill>
                  <a:latin typeface="+mn-lt"/>
                  <a:ea typeface="+mn-ea"/>
                  <a:cs typeface="+mn-cs"/>
                </a:rPr>
                <a:t>Publishing date: </a:t>
              </a:r>
              <a:r>
                <a:rPr lang="en-US" sz="1600" i="1" u="sng" dirty="0">
                  <a:solidFill>
                    <a:srgbClr val="008000"/>
                  </a:solidFill>
                  <a:latin typeface="+mn-lt"/>
                  <a:ea typeface="+mn-ea"/>
                  <a:cs typeface="+mn-cs"/>
                </a:rPr>
                <a:t>Wed., May 24</a:t>
              </a:r>
              <a:r>
                <a:rPr lang="en-US" sz="1600" i="1" u="sng" baseline="30000" dirty="0">
                  <a:solidFill>
                    <a:srgbClr val="008000"/>
                  </a:solidFill>
                  <a:latin typeface="+mn-lt"/>
                  <a:ea typeface="+mn-ea"/>
                  <a:cs typeface="+mn-cs"/>
                </a:rPr>
                <a:t>th</a:t>
              </a:r>
              <a:r>
                <a:rPr lang="en-US" sz="1600" i="1" u="sng" dirty="0">
                  <a:solidFill>
                    <a:srgbClr val="008000"/>
                  </a:solidFill>
                  <a:latin typeface="+mn-lt"/>
                  <a:ea typeface="+mn-ea"/>
                  <a:cs typeface="+mn-cs"/>
                </a:rPr>
                <a:t>, 2006</a:t>
              </a:r>
              <a:r>
                <a:rPr lang="en-US" sz="1600" dirty="0">
                  <a:solidFill>
                    <a:srgbClr val="008000"/>
                  </a:solidFill>
                  <a:latin typeface="+mn-lt"/>
                  <a:ea typeface="+mn-ea"/>
                  <a:cs typeface="+mn-cs"/>
                </a:rPr>
                <a:t>)</a:t>
              </a:r>
            </a:p>
            <a:p>
              <a:pPr algn="ctr">
                <a:defRPr/>
              </a:pPr>
              <a:endParaRPr lang="en-US" dirty="0">
                <a:solidFill>
                  <a:srgbClr val="008000"/>
                </a:solidFill>
                <a:latin typeface="+mn-lt"/>
                <a:ea typeface="+mn-ea"/>
                <a:cs typeface="+mn-cs"/>
              </a:endParaRPr>
            </a:p>
            <a:p>
              <a:pPr algn="ctr">
                <a:defRPr/>
              </a:pPr>
              <a:r>
                <a:rPr lang="en-US" b="1" dirty="0">
                  <a:solidFill>
                    <a:srgbClr val="008000"/>
                  </a:solidFill>
                  <a:latin typeface="+mn-lt"/>
                  <a:ea typeface="+mn-ea"/>
                  <a:cs typeface="+mn-cs"/>
                </a:rPr>
                <a:t>Temporal entities</a:t>
              </a:r>
              <a:r>
                <a:rPr lang="en-US" dirty="0">
                  <a:solidFill>
                    <a:srgbClr val="008000"/>
                  </a:solidFill>
                  <a:latin typeface="+mn-lt"/>
                  <a:ea typeface="+mn-ea"/>
                  <a:cs typeface="+mn-cs"/>
                </a:rPr>
                <a:t>: </a:t>
              </a:r>
              <a:r>
                <a:rPr lang="en-US" dirty="0">
                  <a:solidFill>
                    <a:srgbClr val="FF0000"/>
                  </a:solidFill>
                  <a:latin typeface="+mn-lt"/>
                  <a:ea typeface="+mn-ea"/>
                  <a:cs typeface="+mn-cs"/>
                </a:rPr>
                <a:t>attacked</a:t>
              </a:r>
              <a:r>
                <a:rPr lang="en-US" dirty="0">
                  <a:solidFill>
                    <a:srgbClr val="008000"/>
                  </a:solidFill>
                  <a:latin typeface="+mn-lt"/>
                  <a:ea typeface="+mn-ea"/>
                  <a:cs typeface="+mn-cs"/>
                </a:rPr>
                <a:t> (event), </a:t>
              </a:r>
              <a:r>
                <a:rPr lang="en-US" dirty="0">
                  <a:solidFill>
                    <a:srgbClr val="FF0000"/>
                  </a:solidFill>
                  <a:latin typeface="+mn-lt"/>
                  <a:ea typeface="+mn-ea"/>
                  <a:cs typeface="+mn-cs"/>
                </a:rPr>
                <a:t>Tuesday</a:t>
              </a:r>
              <a:r>
                <a:rPr lang="en-US" dirty="0">
                  <a:solidFill>
                    <a:srgbClr val="008000"/>
                  </a:solidFill>
                  <a:latin typeface="+mn-lt"/>
                  <a:ea typeface="+mn-ea"/>
                  <a:cs typeface="+mn-cs"/>
                </a:rPr>
                <a:t> (time interval)</a:t>
              </a:r>
            </a:p>
            <a:p>
              <a:pPr algn="ctr">
                <a:defRPr/>
              </a:pPr>
              <a:endParaRPr lang="en-US" dirty="0">
                <a:solidFill>
                  <a:srgbClr val="008000"/>
                </a:solidFill>
                <a:latin typeface="+mn-lt"/>
                <a:ea typeface="+mn-ea"/>
                <a:cs typeface="+mn-cs"/>
              </a:endParaRPr>
            </a:p>
            <a:p>
              <a:pPr>
                <a:defRPr/>
              </a:pPr>
              <a:r>
                <a:rPr lang="en-US" sz="1400" b="1" u="sng" dirty="0">
                  <a:solidFill>
                    <a:srgbClr val="008000"/>
                  </a:solidFill>
                  <a:latin typeface="+mn-lt"/>
                  <a:ea typeface="+mn-ea"/>
                  <a:cs typeface="+mn-cs"/>
                </a:rPr>
                <a:t>Syntactic Parse Tree:</a:t>
              </a:r>
            </a:p>
            <a:p>
              <a:pPr>
                <a:defRPr/>
              </a:pPr>
              <a:r>
                <a:rPr lang="en-US" sz="1400" dirty="0">
                  <a:solidFill>
                    <a:srgbClr val="008000"/>
                  </a:solidFill>
                  <a:latin typeface="+mn-lt"/>
                  <a:ea typeface="+mn-ea"/>
                  <a:cs typeface="+mn-cs"/>
                </a:rPr>
                <a:t>(ROOT</a:t>
              </a:r>
            </a:p>
            <a:p>
              <a:pPr>
                <a:defRPr/>
              </a:pPr>
              <a:r>
                <a:rPr lang="en-US" sz="1400" dirty="0">
                  <a:solidFill>
                    <a:srgbClr val="008000"/>
                  </a:solidFill>
                  <a:latin typeface="+mn-lt"/>
                  <a:ea typeface="+mn-ea"/>
                  <a:cs typeface="+mn-cs"/>
                </a:rPr>
                <a:t>  (S</a:t>
              </a:r>
            </a:p>
            <a:p>
              <a:pPr>
                <a:defRPr/>
              </a:pPr>
              <a:r>
                <a:rPr lang="en-US" sz="1400" dirty="0">
                  <a:solidFill>
                    <a:srgbClr val="008000"/>
                  </a:solidFill>
                  <a:latin typeface="+mn-lt"/>
                  <a:ea typeface="+mn-ea"/>
                  <a:cs typeface="+mn-cs"/>
                </a:rPr>
                <a:t>    (NP (DT The) (JJ Iraqi) (NNS insurgents))</a:t>
              </a:r>
            </a:p>
            <a:p>
              <a:pPr>
                <a:defRPr/>
              </a:pPr>
              <a:r>
                <a:rPr lang="en-US" sz="1400" dirty="0">
                  <a:solidFill>
                    <a:srgbClr val="008000"/>
                  </a:solidFill>
                  <a:latin typeface="+mn-lt"/>
                  <a:ea typeface="+mn-ea"/>
                  <a:cs typeface="+mn-cs"/>
                </a:rPr>
                <a:t>    (VP (VBD attacked)</a:t>
              </a:r>
            </a:p>
            <a:p>
              <a:pPr>
                <a:defRPr/>
              </a:pPr>
              <a:r>
                <a:rPr lang="en-US" sz="1400" dirty="0">
                  <a:solidFill>
                    <a:srgbClr val="008000"/>
                  </a:solidFill>
                  <a:latin typeface="+mn-lt"/>
                  <a:ea typeface="+mn-ea"/>
                  <a:cs typeface="+mn-cs"/>
                </a:rPr>
                <a:t>      (NP (DT a) (NN police) (NN station))</a:t>
              </a:r>
            </a:p>
            <a:p>
              <a:pPr>
                <a:defRPr/>
              </a:pPr>
              <a:r>
                <a:rPr lang="en-US" sz="1400" dirty="0">
                  <a:solidFill>
                    <a:srgbClr val="008000"/>
                  </a:solidFill>
                  <a:latin typeface="+mn-lt"/>
                  <a:ea typeface="+mn-ea"/>
                  <a:cs typeface="+mn-cs"/>
                </a:rPr>
                <a:t>      (PP (IN in)</a:t>
              </a:r>
            </a:p>
            <a:p>
              <a:pPr>
                <a:defRPr/>
              </a:pPr>
              <a:r>
                <a:rPr lang="en-US" sz="1400" dirty="0">
                  <a:solidFill>
                    <a:srgbClr val="008000"/>
                  </a:solidFill>
                  <a:latin typeface="+mn-lt"/>
                  <a:ea typeface="+mn-ea"/>
                  <a:cs typeface="+mn-cs"/>
                </a:rPr>
                <a:t>        (NP (NNP Tal-Afar)))</a:t>
              </a:r>
            </a:p>
            <a:p>
              <a:pPr>
                <a:defRPr/>
              </a:pPr>
              <a:r>
                <a:rPr lang="en-US" sz="1400" dirty="0">
                  <a:solidFill>
                    <a:srgbClr val="008000"/>
                  </a:solidFill>
                  <a:latin typeface="+mn-lt"/>
                  <a:ea typeface="+mn-ea"/>
                  <a:cs typeface="+mn-cs"/>
                </a:rPr>
                <a:t>      (PP (IN on)</a:t>
              </a:r>
            </a:p>
            <a:p>
              <a:pPr>
                <a:defRPr/>
              </a:pPr>
              <a:r>
                <a:rPr lang="en-US" sz="1400" dirty="0">
                  <a:solidFill>
                    <a:srgbClr val="008000"/>
                  </a:solidFill>
                  <a:latin typeface="+mn-lt"/>
                  <a:ea typeface="+mn-ea"/>
                  <a:cs typeface="+mn-cs"/>
                </a:rPr>
                <a:t>        (NP (NNP Tuesday))))</a:t>
              </a:r>
            </a:p>
            <a:p>
              <a:pPr>
                <a:defRPr/>
              </a:pPr>
              <a:r>
                <a:rPr lang="en-US" sz="1400" dirty="0">
                  <a:solidFill>
                    <a:srgbClr val="008000"/>
                  </a:solidFill>
                  <a:latin typeface="+mn-lt"/>
                  <a:ea typeface="+mn-ea"/>
                  <a:cs typeface="+mn-cs"/>
                </a:rPr>
                <a:t>    (. .)))</a:t>
              </a:r>
            </a:p>
            <a:p>
              <a:pPr>
                <a:defRPr/>
              </a:pPr>
              <a:endParaRPr lang="en-US" dirty="0">
                <a:solidFill>
                  <a:srgbClr val="008000"/>
                </a:solidFill>
                <a:latin typeface="+mn-lt"/>
                <a:ea typeface="+mn-ea"/>
                <a:cs typeface="+mn-cs"/>
              </a:endParaRPr>
            </a:p>
          </p:txBody>
        </p:sp>
        <p:sp>
          <p:nvSpPr>
            <p:cNvPr id="9" name="TextBox 8"/>
            <p:cNvSpPr txBox="1"/>
            <p:nvPr/>
          </p:nvSpPr>
          <p:spPr>
            <a:xfrm>
              <a:off x="4114800" y="3352701"/>
              <a:ext cx="4572000" cy="3324086"/>
            </a:xfrm>
            <a:prstGeom prst="rect">
              <a:avLst/>
            </a:prstGeom>
            <a:noFill/>
          </p:spPr>
          <p:txBody>
            <a:bodyPr>
              <a:spAutoFit/>
            </a:bodyPr>
            <a:lstStyle/>
            <a:p>
              <a:pPr>
                <a:defRPr/>
              </a:pPr>
              <a:r>
                <a:rPr lang="en-US" sz="1400" b="1" u="sng" dirty="0">
                  <a:solidFill>
                    <a:srgbClr val="008000"/>
                  </a:solidFill>
                  <a:latin typeface="+mn-lt"/>
                  <a:ea typeface="+mn-ea"/>
                  <a:cs typeface="+mn-cs"/>
                </a:rPr>
                <a:t>Syntactic features:</a:t>
              </a:r>
            </a:p>
            <a:p>
              <a:pPr>
                <a:defRPr/>
              </a:pPr>
              <a:r>
                <a:rPr lang="en-US" sz="1400" dirty="0">
                  <a:solidFill>
                    <a:srgbClr val="008000"/>
                  </a:solidFill>
                  <a:latin typeface="+mn-lt"/>
                  <a:ea typeface="+mn-ea"/>
                  <a:cs typeface="+mn-cs"/>
                </a:rPr>
                <a:t>  Appearance order: </a:t>
              </a:r>
              <a:r>
                <a:rPr lang="en-US" sz="1400" dirty="0" err="1">
                  <a:solidFill>
                    <a:srgbClr val="008000"/>
                  </a:solidFill>
                  <a:latin typeface="+mn-lt"/>
                  <a:ea typeface="+mn-ea"/>
                  <a:cs typeface="+mn-cs"/>
                </a:rPr>
                <a:t>Event_First</a:t>
              </a:r>
              <a:r>
                <a:rPr lang="en-US" sz="1400" dirty="0">
                  <a:solidFill>
                    <a:srgbClr val="008000"/>
                  </a:solidFill>
                  <a:latin typeface="+mn-lt"/>
                  <a:ea typeface="+mn-ea"/>
                  <a:cs typeface="+mn-cs"/>
                </a:rPr>
                <a:t> = True</a:t>
              </a:r>
            </a:p>
            <a:p>
              <a:pPr>
                <a:defRPr/>
              </a:pPr>
              <a:r>
                <a:rPr lang="en-US" sz="1400" dirty="0">
                  <a:solidFill>
                    <a:srgbClr val="008000"/>
                  </a:solidFill>
                  <a:latin typeface="+mn-lt"/>
                  <a:ea typeface="+mn-ea"/>
                  <a:cs typeface="+mn-cs"/>
                </a:rPr>
                <a:t>  Same sentence: </a:t>
              </a:r>
              <a:r>
                <a:rPr lang="en-US" sz="1400" dirty="0" err="1">
                  <a:solidFill>
                    <a:srgbClr val="008000"/>
                  </a:solidFill>
                  <a:latin typeface="+mn-lt"/>
                  <a:ea typeface="+mn-ea"/>
                  <a:cs typeface="+mn-cs"/>
                </a:rPr>
                <a:t>Same_Sent</a:t>
              </a:r>
              <a:r>
                <a:rPr lang="en-US" sz="1400" dirty="0">
                  <a:solidFill>
                    <a:srgbClr val="008000"/>
                  </a:solidFill>
                  <a:latin typeface="+mn-lt"/>
                  <a:ea typeface="+mn-ea"/>
                  <a:cs typeface="+mn-cs"/>
                </a:rPr>
                <a:t> = True</a:t>
              </a:r>
            </a:p>
            <a:p>
              <a:pPr>
                <a:defRPr/>
              </a:pPr>
              <a:r>
                <a:rPr lang="en-US" sz="1400" dirty="0">
                  <a:solidFill>
                    <a:srgbClr val="008000"/>
                  </a:solidFill>
                  <a:latin typeface="+mn-lt"/>
                  <a:ea typeface="+mn-ea"/>
                  <a:cs typeface="+mn-cs"/>
                </a:rPr>
                <a:t>  # of sentences between: </a:t>
              </a:r>
              <a:r>
                <a:rPr lang="en-US" sz="1400" dirty="0" err="1">
                  <a:solidFill>
                    <a:srgbClr val="008000"/>
                  </a:solidFill>
                  <a:latin typeface="+mn-lt"/>
                  <a:ea typeface="+mn-ea"/>
                  <a:cs typeface="+mn-cs"/>
                </a:rPr>
                <a:t>Numb_Sent_Diff</a:t>
              </a:r>
              <a:r>
                <a:rPr lang="en-US" sz="1400" dirty="0">
                  <a:solidFill>
                    <a:srgbClr val="008000"/>
                  </a:solidFill>
                  <a:latin typeface="+mn-lt"/>
                  <a:ea typeface="+mn-ea"/>
                  <a:cs typeface="+mn-cs"/>
                </a:rPr>
                <a:t> = None</a:t>
              </a:r>
            </a:p>
            <a:p>
              <a:pPr>
                <a:defRPr/>
              </a:pPr>
              <a:r>
                <a:rPr lang="en-US" sz="1400" dirty="0">
                  <a:solidFill>
                    <a:srgbClr val="008000"/>
                  </a:solidFill>
                  <a:latin typeface="+mn-lt"/>
                  <a:ea typeface="+mn-ea"/>
                  <a:cs typeface="+mn-cs"/>
                </a:rPr>
                <a:t>  Prepositional-event phrase: </a:t>
              </a:r>
              <a:r>
                <a:rPr lang="en-US" sz="1400" dirty="0" err="1">
                  <a:solidFill>
                    <a:srgbClr val="008000"/>
                  </a:solidFill>
                  <a:latin typeface="+mn-lt"/>
                  <a:ea typeface="+mn-ea"/>
                  <a:cs typeface="+mn-cs"/>
                </a:rPr>
                <a:t>Covered_By_PP</a:t>
              </a:r>
              <a:r>
                <a:rPr lang="en-US" sz="1400" dirty="0">
                  <a:solidFill>
                    <a:srgbClr val="008000"/>
                  </a:solidFill>
                  <a:latin typeface="+mn-lt"/>
                  <a:ea typeface="+mn-ea"/>
                  <a:cs typeface="+mn-cs"/>
                </a:rPr>
                <a:t> = False</a:t>
              </a:r>
            </a:p>
            <a:p>
              <a:pPr>
                <a:defRPr/>
              </a:pPr>
              <a:r>
                <a:rPr lang="en-US" sz="1400" dirty="0">
                  <a:solidFill>
                    <a:srgbClr val="008000"/>
                  </a:solidFill>
                  <a:latin typeface="+mn-lt"/>
                  <a:ea typeface="+mn-ea"/>
                  <a:cs typeface="+mn-cs"/>
                </a:rPr>
                <a:t>  Least common non-terminal: LCNT = S</a:t>
              </a:r>
            </a:p>
            <a:p>
              <a:pPr>
                <a:defRPr/>
              </a:pPr>
              <a:endParaRPr lang="en-US" sz="1400" b="1" u="sng" dirty="0">
                <a:solidFill>
                  <a:srgbClr val="008000"/>
                </a:solidFill>
                <a:latin typeface="+mn-lt"/>
                <a:ea typeface="+mn-ea"/>
                <a:cs typeface="+mn-cs"/>
              </a:endParaRPr>
            </a:p>
            <a:p>
              <a:pPr>
                <a:defRPr/>
              </a:pPr>
              <a:r>
                <a:rPr lang="en-US" sz="1400" b="1" u="sng" dirty="0">
                  <a:solidFill>
                    <a:srgbClr val="008000"/>
                  </a:solidFill>
                  <a:latin typeface="+mn-lt"/>
                  <a:ea typeface="+mn-ea"/>
                  <a:cs typeface="+mn-cs"/>
                </a:rPr>
                <a:t>Linguistic features:</a:t>
              </a:r>
            </a:p>
            <a:p>
              <a:pPr>
                <a:defRPr/>
              </a:pPr>
              <a:r>
                <a:rPr lang="en-US" sz="1400" dirty="0">
                  <a:solidFill>
                    <a:srgbClr val="008000"/>
                  </a:solidFill>
                  <a:latin typeface="+mn-lt"/>
                  <a:ea typeface="+mn-ea"/>
                  <a:cs typeface="+mn-cs"/>
                </a:rPr>
                <a:t>  Aspect: </a:t>
              </a:r>
              <a:r>
                <a:rPr lang="en-US" sz="1400" dirty="0" err="1">
                  <a:solidFill>
                    <a:srgbClr val="008000"/>
                  </a:solidFill>
                  <a:latin typeface="+mn-lt"/>
                  <a:ea typeface="+mn-ea"/>
                  <a:cs typeface="+mn-cs"/>
                </a:rPr>
                <a:t>Event_Aspect</a:t>
              </a:r>
              <a:r>
                <a:rPr lang="en-US" sz="1400" dirty="0">
                  <a:solidFill>
                    <a:srgbClr val="008000"/>
                  </a:solidFill>
                  <a:latin typeface="+mn-lt"/>
                  <a:ea typeface="+mn-ea"/>
                  <a:cs typeface="+mn-cs"/>
                </a:rPr>
                <a:t> = Simple</a:t>
              </a:r>
            </a:p>
            <a:p>
              <a:pPr>
                <a:defRPr/>
              </a:pPr>
              <a:r>
                <a:rPr lang="en-US" sz="1400" dirty="0">
                  <a:solidFill>
                    <a:srgbClr val="008000"/>
                  </a:solidFill>
                  <a:latin typeface="+mn-lt"/>
                  <a:ea typeface="+mn-ea"/>
                  <a:cs typeface="+mn-cs"/>
                </a:rPr>
                <a:t>  Tense: </a:t>
              </a:r>
              <a:r>
                <a:rPr lang="en-US" sz="1400" dirty="0" err="1">
                  <a:solidFill>
                    <a:srgbClr val="008000"/>
                  </a:solidFill>
                  <a:latin typeface="+mn-lt"/>
                  <a:ea typeface="+mn-ea"/>
                  <a:cs typeface="+mn-cs"/>
                </a:rPr>
                <a:t>Event_Tense</a:t>
              </a:r>
              <a:r>
                <a:rPr lang="en-US" sz="1400" dirty="0">
                  <a:solidFill>
                    <a:srgbClr val="008000"/>
                  </a:solidFill>
                  <a:latin typeface="+mn-lt"/>
                  <a:ea typeface="+mn-ea"/>
                  <a:cs typeface="+mn-cs"/>
                </a:rPr>
                <a:t> = Past</a:t>
              </a:r>
            </a:p>
            <a:p>
              <a:pPr>
                <a:defRPr/>
              </a:pPr>
              <a:endParaRPr lang="en-US" sz="1400" dirty="0">
                <a:solidFill>
                  <a:srgbClr val="008000"/>
                </a:solidFill>
                <a:latin typeface="+mn-lt"/>
                <a:ea typeface="+mn-ea"/>
                <a:cs typeface="+mn-cs"/>
              </a:endParaRPr>
            </a:p>
            <a:p>
              <a:pPr>
                <a:defRPr/>
              </a:pPr>
              <a:r>
                <a:rPr lang="en-US" sz="1400" b="1" u="sng" dirty="0">
                  <a:solidFill>
                    <a:srgbClr val="008000"/>
                  </a:solidFill>
                  <a:latin typeface="+mn-lt"/>
                  <a:ea typeface="+mn-ea"/>
                  <a:cs typeface="+mn-cs"/>
                </a:rPr>
                <a:t>Time interval features:</a:t>
              </a:r>
            </a:p>
            <a:p>
              <a:pPr>
                <a:defRPr/>
              </a:pPr>
              <a:r>
                <a:rPr lang="en-US" sz="1400" dirty="0">
                  <a:solidFill>
                    <a:srgbClr val="008000"/>
                  </a:solidFill>
                  <a:latin typeface="+mn-lt"/>
                  <a:ea typeface="+mn-ea"/>
                  <a:cs typeface="+mn-cs"/>
                </a:rPr>
                <a:t>  Explicitness: </a:t>
              </a:r>
              <a:r>
                <a:rPr lang="en-US" sz="1400" dirty="0" err="1">
                  <a:solidFill>
                    <a:srgbClr val="008000"/>
                  </a:solidFill>
                  <a:latin typeface="+mn-lt"/>
                  <a:ea typeface="+mn-ea"/>
                  <a:cs typeface="+mn-cs"/>
                </a:rPr>
                <a:t>Explicit_Interval</a:t>
              </a:r>
              <a:r>
                <a:rPr lang="en-US" sz="1400" dirty="0">
                  <a:solidFill>
                    <a:srgbClr val="008000"/>
                  </a:solidFill>
                  <a:latin typeface="+mn-lt"/>
                  <a:ea typeface="+mn-ea"/>
                  <a:cs typeface="+mn-cs"/>
                </a:rPr>
                <a:t> = True</a:t>
              </a:r>
            </a:p>
            <a:p>
              <a:pPr>
                <a:defRPr/>
              </a:pPr>
              <a:r>
                <a:rPr lang="en-US" sz="1400" dirty="0">
                  <a:solidFill>
                    <a:srgbClr val="008000"/>
                  </a:solidFill>
                  <a:latin typeface="+mn-lt"/>
                  <a:ea typeface="+mn-ea"/>
                  <a:cs typeface="+mn-cs"/>
                </a:rPr>
                <a:t>  Relative to DCT: </a:t>
              </a:r>
              <a:r>
                <a:rPr lang="en-US" sz="1400" dirty="0" err="1">
                  <a:solidFill>
                    <a:srgbClr val="008000"/>
                  </a:solidFill>
                  <a:latin typeface="+mn-lt"/>
                  <a:ea typeface="+mn-ea"/>
                  <a:cs typeface="+mn-cs"/>
                </a:rPr>
                <a:t>Compare_Dct</a:t>
              </a:r>
              <a:r>
                <a:rPr lang="en-US" sz="1400" dirty="0">
                  <a:solidFill>
                    <a:srgbClr val="008000"/>
                  </a:solidFill>
                  <a:latin typeface="+mn-lt"/>
                  <a:ea typeface="+mn-ea"/>
                  <a:cs typeface="+mn-cs"/>
                </a:rPr>
                <a:t> = Before</a:t>
              </a:r>
            </a:p>
            <a:p>
              <a:pPr>
                <a:defRPr/>
              </a:pPr>
              <a:r>
                <a:rPr lang="en-US" sz="1400" dirty="0">
                  <a:solidFill>
                    <a:srgbClr val="008000"/>
                  </a:solidFill>
                  <a:latin typeface="+mn-lt"/>
                  <a:ea typeface="+mn-ea"/>
                  <a:cs typeface="+mn-cs"/>
                </a:rPr>
                <a:t>  </a:t>
              </a:r>
            </a:p>
          </p:txBody>
        </p:sp>
      </p:grpSp>
      <p:sp>
        <p:nvSpPr>
          <p:cNvPr id="2" name="Slide Number Placeholder 1"/>
          <p:cNvSpPr>
            <a:spLocks noGrp="1"/>
          </p:cNvSpPr>
          <p:nvPr>
            <p:ph type="sldNum" sz="quarter" idx="10"/>
          </p:nvPr>
        </p:nvSpPr>
        <p:spPr/>
        <p:txBody>
          <a:bodyPr/>
          <a:lstStyle/>
          <a:p>
            <a:pPr>
              <a:defRPr/>
            </a:pPr>
            <a:r>
              <a:rPr lang="en-US" altLang="zh-TW" smtClean="0"/>
              <a:t>2:</a:t>
            </a:r>
            <a:fld id="{4B57985B-F66D-4320-B73E-47A98E5DC8BC}" type="slidenum">
              <a:rPr lang="en-US" altLang="zh-TW" smtClean="0"/>
              <a:pPr>
                <a:defRPr/>
              </a:pPr>
              <a:t>59</a:t>
            </a:fld>
            <a:endParaRPr lang="en-US" altLang="zh-TW"/>
          </a:p>
        </p:txBody>
      </p:sp>
    </p:spTree>
    <p:extLst>
      <p:ext uri="{BB962C8B-B14F-4D97-AF65-F5344CB8AC3E}">
        <p14:creationId xmlns:p14="http://schemas.microsoft.com/office/powerpoint/2010/main" val="400287415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dirty="0" smtClean="0">
                <a:solidFill>
                  <a:srgbClr val="FF0000"/>
                </a:solidFill>
              </a:rPr>
              <a:t>Geometry of integer linear programs</a:t>
            </a:r>
          </a:p>
        </p:txBody>
      </p:sp>
      <p:pic>
        <p:nvPicPr>
          <p:cNvPr id="33795" name="Picture 2" descr="New Tex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0825" y="1543050"/>
            <a:ext cx="62865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Arrow Connector 5"/>
          <p:cNvCxnSpPr/>
          <p:nvPr/>
        </p:nvCxnSpPr>
        <p:spPr>
          <a:xfrm flipV="1">
            <a:off x="1892300" y="4875213"/>
            <a:ext cx="393700" cy="295275"/>
          </a:xfrm>
          <a:prstGeom prst="straightConnector1">
            <a:avLst/>
          </a:prstGeom>
          <a:ln w="28575">
            <a:solidFill>
              <a:schemeClr val="accent5">
                <a:lumMod val="50000"/>
              </a:schemeClr>
            </a:solidFill>
            <a:headEnd type="none" w="med" len="med"/>
            <a:tailEnd type="triangle" w="med" len="med"/>
          </a:ln>
        </p:spPr>
        <p:style>
          <a:lnRef idx="1">
            <a:schemeClr val="accent2"/>
          </a:lnRef>
          <a:fillRef idx="0">
            <a:schemeClr val="accent2"/>
          </a:fillRef>
          <a:effectRef idx="0">
            <a:schemeClr val="accent2"/>
          </a:effectRef>
          <a:fontRef idx="minor">
            <a:schemeClr val="tx1"/>
          </a:fontRef>
        </p:style>
      </p:cxnSp>
      <p:sp>
        <p:nvSpPr>
          <p:cNvPr id="33797" name="Slide Number Placeholder 9"/>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A8F773CF-5121-449C-ACB4-5A3A707E7888}" type="slidenum">
              <a:rPr lang="en-US" altLang="zh-TW" smtClean="0">
                <a:cs typeface="Arial Unicode MS" pitchFamily="34" charset="-128"/>
              </a:rPr>
              <a:pPr eaLnBrk="1" hangingPunct="1"/>
              <a:t>6</a:t>
            </a:fld>
            <a:endParaRPr lang="en-US" altLang="zh-TW" smtClean="0">
              <a:cs typeface="Arial Unicode MS" pitchFamily="34" charset="-128"/>
            </a:endParaRPr>
          </a:p>
        </p:txBody>
      </p:sp>
      <p:pic>
        <p:nvPicPr>
          <p:cNvPr id="7" name="Picture 6" descr="TP_tmp.png"/>
          <p:cNvPicPr>
            <a:picLocks noChangeAspect="1"/>
          </p:cNvPicPr>
          <p:nvPr>
            <p:custDataLst>
              <p:tags r:id="rId1"/>
            </p:custDataLst>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6324600" y="990600"/>
            <a:ext cx="2032000" cy="254000"/>
          </a:xfrm>
          <a:prstGeom prst="rect">
            <a:avLst/>
          </a:prstGeom>
          <a:noFill/>
          <a:ln/>
          <a:effectLst/>
          <a:extLst>
            <a:ext uri="{909E8E84-426E-40DD-AFC4-6F175D3DCCD1}">
              <a14:hiddenFill xmlns:a14="http://schemas.microsoft.com/office/drawing/2010/main">
                <a:solidFill>
                  <a:srgbClr val="000000">
                    <a:alpha val="0"/>
                  </a:srgbClr>
                </a:solidFill>
              </a14:hiddenFill>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8" name="Picture 7" descr="TP_tmp.png"/>
          <p:cNvPicPr>
            <a:picLocks noChangeAspect="1"/>
          </p:cNvPicPr>
          <p:nvPr>
            <p:custDataLst>
              <p:tags r:id="rId2"/>
            </p:custDataLst>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6553200" y="1371600"/>
            <a:ext cx="1803400" cy="990600"/>
          </a:xfrm>
          <a:prstGeom prst="rect">
            <a:avLst/>
          </a:prstGeom>
          <a:noFill/>
          <a:ln/>
          <a:effectLst/>
          <a:extLst>
            <a:ext uri="{909E8E84-426E-40DD-AFC4-6F175D3DCCD1}">
              <a14:hiddenFill xmlns:a14="http://schemas.microsoft.com/office/drawing/2010/main">
                <a:solidFill>
                  <a:srgbClr val="000000">
                    <a:alpha val="0"/>
                  </a:srgbClr>
                </a:solidFill>
              </a14:hiddenFill>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pic>
        <p:nvPicPr>
          <p:cNvPr id="9" name="Picture 8" descr="TP_tmp.png"/>
          <p:cNvPicPr>
            <a:picLocks noChangeAspect="1"/>
          </p:cNvPicPr>
          <p:nvPr>
            <p:custDataLst>
              <p:tags r:id="rId3"/>
            </p:custDataLst>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934200" y="2514600"/>
            <a:ext cx="1549400" cy="2286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0" name="Rounded Rectangle 9"/>
          <p:cNvSpPr/>
          <p:nvPr/>
        </p:nvSpPr>
        <p:spPr>
          <a:xfrm>
            <a:off x="762000" y="5486400"/>
            <a:ext cx="2133600" cy="304800"/>
          </a:xfrm>
          <a:prstGeom prst="roundRect">
            <a:avLst/>
          </a:prstGeom>
          <a:solidFill>
            <a:srgbClr val="0000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latin typeface="+mj-lt"/>
              </a:rPr>
              <a:t>Cost (profit) vector</a:t>
            </a:r>
          </a:p>
        </p:txBody>
      </p:sp>
    </p:spTree>
  </p:cSld>
  <p:clrMapOvr>
    <a:masterClrMapping/>
  </p:clrMapOvr>
  <p:transition spd="med"/>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p:cNvSpPr txBox="1">
            <a:spLocks noChangeArrowheads="1"/>
          </p:cNvSpPr>
          <p:nvPr/>
        </p:nvSpPr>
        <p:spPr bwMode="auto">
          <a:xfrm>
            <a:off x="1524000" y="4419600"/>
            <a:ext cx="6172200" cy="830263"/>
          </a:xfrm>
          <a:prstGeom prst="rect">
            <a:avLst/>
          </a:prstGeom>
          <a:noFill/>
          <a:ln w="9525">
            <a:noFill/>
            <a:miter lim="800000"/>
            <a:headEnd/>
            <a:tailEnd/>
          </a:ln>
        </p:spPr>
        <p:txBody>
          <a:bodyPr>
            <a:spAutoFit/>
          </a:bodyPr>
          <a:lstStyle/>
          <a:p>
            <a:r>
              <a:rPr lang="en-US" sz="2400"/>
              <a:t>subject to: </a:t>
            </a:r>
            <a:r>
              <a:rPr lang="en-US" sz="2400">
                <a:solidFill>
                  <a:srgbClr val="FF0000"/>
                </a:solidFill>
              </a:rPr>
              <a:t>temporal constraints</a:t>
            </a:r>
          </a:p>
          <a:p>
            <a:r>
              <a:rPr lang="en-US" sz="2400"/>
              <a:t>                 (omitting basic ILP constraints)</a:t>
            </a:r>
          </a:p>
        </p:txBody>
      </p:sp>
      <p:sp>
        <p:nvSpPr>
          <p:cNvPr id="353349" name="Content Placeholder 2"/>
          <p:cNvSpPr>
            <a:spLocks noGrp="1"/>
          </p:cNvSpPr>
          <p:nvPr>
            <p:ph idx="4294967295"/>
          </p:nvPr>
        </p:nvSpPr>
        <p:spPr/>
        <p:txBody>
          <a:bodyPr/>
          <a:lstStyle/>
          <a:p>
            <a:r>
              <a:rPr lang="en-US" smtClean="0">
                <a:latin typeface="Arial" charset="0"/>
                <a:ea typeface="ＭＳ Ｐゴシック" pitchFamily="34" charset="-128"/>
              </a:rPr>
              <a:t>The ILP objective function:</a:t>
            </a:r>
          </a:p>
        </p:txBody>
      </p:sp>
      <p:grpSp>
        <p:nvGrpSpPr>
          <p:cNvPr id="36" name="Group 35"/>
          <p:cNvGrpSpPr>
            <a:grpSpLocks/>
          </p:cNvGrpSpPr>
          <p:nvPr/>
        </p:nvGrpSpPr>
        <p:grpSpPr bwMode="auto">
          <a:xfrm>
            <a:off x="2590800" y="1905000"/>
            <a:ext cx="5486400" cy="1752600"/>
            <a:chOff x="2590800" y="1905000"/>
            <a:chExt cx="5486399" cy="1752600"/>
          </a:xfrm>
        </p:grpSpPr>
        <p:grpSp>
          <p:nvGrpSpPr>
            <p:cNvPr id="353369" name="Group 12"/>
            <p:cNvGrpSpPr>
              <a:grpSpLocks/>
            </p:cNvGrpSpPr>
            <p:nvPr/>
          </p:nvGrpSpPr>
          <p:grpSpPr bwMode="auto">
            <a:xfrm>
              <a:off x="5562600" y="1905000"/>
              <a:ext cx="2514599" cy="1752600"/>
              <a:chOff x="5562600" y="1905000"/>
              <a:chExt cx="2514599" cy="1752600"/>
            </a:xfrm>
          </p:grpSpPr>
          <p:sp>
            <p:nvSpPr>
              <p:cNvPr id="353373" name="Rounded Rectangle 6"/>
              <p:cNvSpPr>
                <a:spLocks noChangeArrowheads="1"/>
              </p:cNvSpPr>
              <p:nvPr/>
            </p:nvSpPr>
            <p:spPr bwMode="auto">
              <a:xfrm>
                <a:off x="5562600" y="2895600"/>
                <a:ext cx="2514599" cy="762000"/>
              </a:xfrm>
              <a:prstGeom prst="roundRect">
                <a:avLst>
                  <a:gd name="adj" fmla="val 16667"/>
                </a:avLst>
              </a:prstGeom>
              <a:solidFill>
                <a:srgbClr val="CCFFCC"/>
              </a:solidFill>
              <a:ln w="9525">
                <a:solidFill>
                  <a:srgbClr val="CCFFCC"/>
                </a:solidFill>
                <a:round/>
                <a:headEnd/>
                <a:tailEnd/>
              </a:ln>
            </p:spPr>
            <p:txBody>
              <a:bodyPr/>
              <a:lstStyle/>
              <a:p>
                <a:pPr eaLnBrk="0" hangingPunct="0"/>
                <a:endParaRPr lang="en-US" sz="2400"/>
              </a:p>
            </p:txBody>
          </p:sp>
          <p:sp>
            <p:nvSpPr>
              <p:cNvPr id="353374" name="Rounded Rectangular Callout 7"/>
              <p:cNvSpPr>
                <a:spLocks noChangeArrowheads="1"/>
              </p:cNvSpPr>
              <p:nvPr/>
            </p:nvSpPr>
            <p:spPr bwMode="auto">
              <a:xfrm>
                <a:off x="6258982" y="1905000"/>
                <a:ext cx="751418" cy="457200"/>
              </a:xfrm>
              <a:prstGeom prst="wedgeRoundRectCallout">
                <a:avLst>
                  <a:gd name="adj1" fmla="val 6000"/>
                  <a:gd name="adj2" fmla="val 148148"/>
                  <a:gd name="adj3" fmla="val 16667"/>
                </a:avLst>
              </a:prstGeom>
              <a:solidFill>
                <a:srgbClr val="CCFFCC"/>
              </a:solidFill>
              <a:ln w="19050">
                <a:solidFill>
                  <a:srgbClr val="008000"/>
                </a:solidFill>
                <a:round/>
                <a:headEnd/>
                <a:tailEnd/>
              </a:ln>
            </p:spPr>
            <p:txBody>
              <a:bodyPr/>
              <a:lstStyle/>
              <a:p>
                <a:pPr algn="ctr" eaLnBrk="0" hangingPunct="0"/>
                <a:r>
                  <a:rPr lang="en-US" i="1">
                    <a:solidFill>
                      <a:srgbClr val="FF0000"/>
                    </a:solidFill>
                  </a:rPr>
                  <a:t>E-E</a:t>
                </a:r>
              </a:p>
            </p:txBody>
          </p:sp>
        </p:grpSp>
        <p:grpSp>
          <p:nvGrpSpPr>
            <p:cNvPr id="353370" name="Group 11"/>
            <p:cNvGrpSpPr>
              <a:grpSpLocks/>
            </p:cNvGrpSpPr>
            <p:nvPr/>
          </p:nvGrpSpPr>
          <p:grpSpPr bwMode="auto">
            <a:xfrm>
              <a:off x="2590800" y="1905582"/>
              <a:ext cx="1905000" cy="1752018"/>
              <a:chOff x="2590800" y="1905582"/>
              <a:chExt cx="1905000" cy="1752018"/>
            </a:xfrm>
          </p:grpSpPr>
          <p:sp>
            <p:nvSpPr>
              <p:cNvPr id="353371" name="Rounded Rectangle 9"/>
              <p:cNvSpPr>
                <a:spLocks noChangeArrowheads="1"/>
              </p:cNvSpPr>
              <p:nvPr/>
            </p:nvSpPr>
            <p:spPr bwMode="auto">
              <a:xfrm>
                <a:off x="2590800" y="2895600"/>
                <a:ext cx="1905000" cy="762000"/>
              </a:xfrm>
              <a:prstGeom prst="roundRect">
                <a:avLst>
                  <a:gd name="adj" fmla="val 16667"/>
                </a:avLst>
              </a:prstGeom>
              <a:solidFill>
                <a:schemeClr val="accent1"/>
              </a:solidFill>
              <a:ln w="9525">
                <a:solidFill>
                  <a:schemeClr val="accent1"/>
                </a:solidFill>
                <a:round/>
                <a:headEnd/>
                <a:tailEnd/>
              </a:ln>
            </p:spPr>
            <p:txBody>
              <a:bodyPr/>
              <a:lstStyle/>
              <a:p>
                <a:pPr eaLnBrk="0" hangingPunct="0"/>
                <a:endParaRPr lang="en-US" sz="2400"/>
              </a:p>
            </p:txBody>
          </p:sp>
          <p:sp>
            <p:nvSpPr>
              <p:cNvPr id="353372" name="Rounded Rectangular Callout 10"/>
              <p:cNvSpPr>
                <a:spLocks noChangeArrowheads="1"/>
              </p:cNvSpPr>
              <p:nvPr/>
            </p:nvSpPr>
            <p:spPr bwMode="auto">
              <a:xfrm>
                <a:off x="3276600" y="1905582"/>
                <a:ext cx="685800" cy="457200"/>
              </a:xfrm>
              <a:prstGeom prst="wedgeRoundRectCallout">
                <a:avLst>
                  <a:gd name="adj1" fmla="val -5028"/>
                  <a:gd name="adj2" fmla="val 145833"/>
                  <a:gd name="adj3" fmla="val 16667"/>
                </a:avLst>
              </a:prstGeom>
              <a:solidFill>
                <a:schemeClr val="accent1"/>
              </a:solidFill>
              <a:ln w="19050">
                <a:solidFill>
                  <a:srgbClr val="008000"/>
                </a:solidFill>
                <a:round/>
                <a:headEnd/>
                <a:tailEnd/>
              </a:ln>
            </p:spPr>
            <p:txBody>
              <a:bodyPr/>
              <a:lstStyle/>
              <a:p>
                <a:pPr algn="ctr" eaLnBrk="0" hangingPunct="0"/>
                <a:r>
                  <a:rPr lang="en-US" i="1">
                    <a:solidFill>
                      <a:srgbClr val="FF0000"/>
                    </a:solidFill>
                  </a:rPr>
                  <a:t>E-T</a:t>
                </a:r>
              </a:p>
            </p:txBody>
          </p:sp>
        </p:grpSp>
      </p:grpSp>
      <p:graphicFrame>
        <p:nvGraphicFramePr>
          <p:cNvPr id="353346" name="Object 66"/>
          <p:cNvGraphicFramePr>
            <a:graphicFrameLocks noChangeAspect="1"/>
          </p:cNvGraphicFramePr>
          <p:nvPr/>
        </p:nvGraphicFramePr>
        <p:xfrm>
          <a:off x="1219200" y="2667000"/>
          <a:ext cx="7010400" cy="990600"/>
        </p:xfrm>
        <a:graphic>
          <a:graphicData uri="http://schemas.openxmlformats.org/presentationml/2006/ole">
            <mc:AlternateContent xmlns:mc="http://schemas.openxmlformats.org/markup-compatibility/2006">
              <mc:Choice xmlns:v="urn:schemas-microsoft-com:vml" Requires="v">
                <p:oleObj spid="_x0000_s4104" name="Equation" r:id="rId4" imgW="3327400" imgH="469900" progId="Equation.3">
                  <p:embed/>
                </p:oleObj>
              </mc:Choice>
              <mc:Fallback>
                <p:oleObj name="Equation" r:id="rId4" imgW="3327400" imgH="4699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2667000"/>
                        <a:ext cx="701040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3351" name="Title 1"/>
          <p:cNvSpPr>
            <a:spLocks noGrp="1"/>
          </p:cNvSpPr>
          <p:nvPr>
            <p:ph type="title" idx="4294967295"/>
          </p:nvPr>
        </p:nvSpPr>
        <p:spPr/>
        <p:txBody>
          <a:bodyPr/>
          <a:lstStyle/>
          <a:p>
            <a:r>
              <a:rPr lang="en-US" sz="4200" smtClean="0">
                <a:ea typeface="ＭＳ Ｐゴシック" pitchFamily="34" charset="-128"/>
              </a:rPr>
              <a:t>The Joint Inference Model</a:t>
            </a:r>
          </a:p>
        </p:txBody>
      </p:sp>
      <p:grpSp>
        <p:nvGrpSpPr>
          <p:cNvPr id="41" name="Group 40"/>
          <p:cNvGrpSpPr>
            <a:grpSpLocks/>
          </p:cNvGrpSpPr>
          <p:nvPr/>
        </p:nvGrpSpPr>
        <p:grpSpPr bwMode="auto">
          <a:xfrm>
            <a:off x="1524000" y="2959100"/>
            <a:ext cx="6997700" cy="3136900"/>
            <a:chOff x="1524000" y="2959100"/>
            <a:chExt cx="6997700" cy="3136900"/>
          </a:xfrm>
        </p:grpSpPr>
        <p:grpSp>
          <p:nvGrpSpPr>
            <p:cNvPr id="353353" name="Group 36"/>
            <p:cNvGrpSpPr>
              <a:grpSpLocks/>
            </p:cNvGrpSpPr>
            <p:nvPr/>
          </p:nvGrpSpPr>
          <p:grpSpPr bwMode="auto">
            <a:xfrm>
              <a:off x="1524000" y="2959100"/>
              <a:ext cx="2286000" cy="2222500"/>
              <a:chOff x="1524000" y="2959100"/>
              <a:chExt cx="2286000" cy="2222500"/>
            </a:xfrm>
          </p:grpSpPr>
          <p:sp>
            <p:nvSpPr>
              <p:cNvPr id="353366" name="Rounded Rectangle 13"/>
              <p:cNvSpPr>
                <a:spLocks noChangeArrowheads="1"/>
              </p:cNvSpPr>
              <p:nvPr/>
            </p:nvSpPr>
            <p:spPr bwMode="auto">
              <a:xfrm>
                <a:off x="1524000" y="4191000"/>
                <a:ext cx="2286000" cy="990600"/>
              </a:xfrm>
              <a:prstGeom prst="roundRect">
                <a:avLst>
                  <a:gd name="adj" fmla="val 16667"/>
                </a:avLst>
              </a:prstGeom>
              <a:solidFill>
                <a:schemeClr val="accent1"/>
              </a:solidFill>
              <a:ln w="9525">
                <a:solidFill>
                  <a:srgbClr val="008000"/>
                </a:solidFill>
                <a:round/>
                <a:headEnd/>
                <a:tailEnd/>
              </a:ln>
            </p:spPr>
            <p:txBody>
              <a:bodyPr/>
              <a:lstStyle/>
              <a:p>
                <a:pPr algn="ctr" eaLnBrk="0" hangingPunct="0"/>
                <a:r>
                  <a:rPr lang="en-US"/>
                  <a:t>Probability of event </a:t>
                </a:r>
                <a:r>
                  <a:rPr lang="en-US" i="1">
                    <a:solidFill>
                      <a:srgbClr val="FF0000"/>
                    </a:solidFill>
                  </a:rPr>
                  <a:t>e</a:t>
                </a:r>
                <a:r>
                  <a:rPr lang="en-US"/>
                  <a:t> associating with time interval </a:t>
                </a:r>
                <a:r>
                  <a:rPr lang="en-US" i="1">
                    <a:solidFill>
                      <a:srgbClr val="FF0000"/>
                    </a:solidFill>
                  </a:rPr>
                  <a:t>t</a:t>
                </a:r>
                <a:endParaRPr lang="en-US">
                  <a:solidFill>
                    <a:srgbClr val="FF0000"/>
                  </a:solidFill>
                </a:endParaRPr>
              </a:p>
            </p:txBody>
          </p:sp>
          <p:sp>
            <p:nvSpPr>
              <p:cNvPr id="353367" name="Oval 15"/>
              <p:cNvSpPr>
                <a:spLocks noChangeArrowheads="1"/>
              </p:cNvSpPr>
              <p:nvPr/>
            </p:nvSpPr>
            <p:spPr bwMode="auto">
              <a:xfrm>
                <a:off x="3111500" y="2959100"/>
                <a:ext cx="609600" cy="609600"/>
              </a:xfrm>
              <a:prstGeom prst="ellipse">
                <a:avLst/>
              </a:prstGeom>
              <a:noFill/>
              <a:ln w="9525">
                <a:solidFill>
                  <a:srgbClr val="FF0000"/>
                </a:solidFill>
                <a:round/>
                <a:headEnd/>
                <a:tailEnd/>
              </a:ln>
            </p:spPr>
            <p:txBody>
              <a:bodyPr/>
              <a:lstStyle/>
              <a:p>
                <a:pPr eaLnBrk="0" hangingPunct="0"/>
                <a:endParaRPr lang="en-US" sz="2400"/>
              </a:p>
            </p:txBody>
          </p:sp>
          <p:cxnSp>
            <p:nvCxnSpPr>
              <p:cNvPr id="353368" name="Straight Arrow Connector 17"/>
              <p:cNvCxnSpPr>
                <a:cxnSpLocks noChangeShapeType="1"/>
                <a:stCxn id="353366" idx="0"/>
                <a:endCxn id="353367" idx="4"/>
              </p:cNvCxnSpPr>
              <p:nvPr/>
            </p:nvCxnSpPr>
            <p:spPr bwMode="auto">
              <a:xfrm rot="5400000" flipH="1" flipV="1">
                <a:off x="2730500" y="3505200"/>
                <a:ext cx="622300" cy="749300"/>
              </a:xfrm>
              <a:prstGeom prst="straightConnector1">
                <a:avLst/>
              </a:prstGeom>
              <a:noFill/>
              <a:ln w="9525">
                <a:solidFill>
                  <a:srgbClr val="FF0000"/>
                </a:solidFill>
                <a:round/>
                <a:headEnd/>
                <a:tailEnd type="arrow" w="med" len="med"/>
              </a:ln>
            </p:spPr>
          </p:cxnSp>
        </p:grpSp>
        <p:grpSp>
          <p:nvGrpSpPr>
            <p:cNvPr id="353354" name="Group 38"/>
            <p:cNvGrpSpPr>
              <a:grpSpLocks/>
            </p:cNvGrpSpPr>
            <p:nvPr/>
          </p:nvGrpSpPr>
          <p:grpSpPr bwMode="auto">
            <a:xfrm>
              <a:off x="5181600" y="2971800"/>
              <a:ext cx="2209800" cy="2133600"/>
              <a:chOff x="5181600" y="2971800"/>
              <a:chExt cx="2209800" cy="2133600"/>
            </a:xfrm>
          </p:grpSpPr>
          <p:sp>
            <p:nvSpPr>
              <p:cNvPr id="353363" name="Rounded Rectangle 14"/>
              <p:cNvSpPr>
                <a:spLocks noChangeArrowheads="1"/>
              </p:cNvSpPr>
              <p:nvPr/>
            </p:nvSpPr>
            <p:spPr bwMode="auto">
              <a:xfrm>
                <a:off x="5181600" y="4114800"/>
                <a:ext cx="2209800" cy="990600"/>
              </a:xfrm>
              <a:prstGeom prst="roundRect">
                <a:avLst>
                  <a:gd name="adj" fmla="val 16667"/>
                </a:avLst>
              </a:prstGeom>
              <a:solidFill>
                <a:schemeClr val="accent1"/>
              </a:solidFill>
              <a:ln w="9525">
                <a:solidFill>
                  <a:srgbClr val="008000"/>
                </a:solidFill>
                <a:round/>
                <a:headEnd/>
                <a:tailEnd/>
              </a:ln>
            </p:spPr>
            <p:txBody>
              <a:bodyPr/>
              <a:lstStyle/>
              <a:p>
                <a:pPr algn="ctr" eaLnBrk="0" hangingPunct="0"/>
                <a:r>
                  <a:rPr lang="en-US"/>
                  <a:t>Probability of two events </a:t>
                </a:r>
                <a:r>
                  <a:rPr lang="en-US" i="1">
                    <a:solidFill>
                      <a:srgbClr val="FF0000"/>
                    </a:solidFill>
                  </a:rPr>
                  <a:t>e-e</a:t>
                </a:r>
                <a:r>
                  <a:rPr lang="en-US"/>
                  <a:t> holding temporal relation </a:t>
                </a:r>
                <a:r>
                  <a:rPr lang="en-US" i="1">
                    <a:solidFill>
                      <a:srgbClr val="FF0000"/>
                    </a:solidFill>
                  </a:rPr>
                  <a:t>r</a:t>
                </a:r>
                <a:endParaRPr lang="en-US">
                  <a:solidFill>
                    <a:srgbClr val="FF0000"/>
                  </a:solidFill>
                </a:endParaRPr>
              </a:p>
            </p:txBody>
          </p:sp>
          <p:sp>
            <p:nvSpPr>
              <p:cNvPr id="353364" name="Oval 18"/>
              <p:cNvSpPr>
                <a:spLocks noChangeArrowheads="1"/>
              </p:cNvSpPr>
              <p:nvPr/>
            </p:nvSpPr>
            <p:spPr bwMode="auto">
              <a:xfrm>
                <a:off x="6553200" y="2971800"/>
                <a:ext cx="685800" cy="609600"/>
              </a:xfrm>
              <a:prstGeom prst="ellipse">
                <a:avLst/>
              </a:prstGeom>
              <a:noFill/>
              <a:ln w="9525">
                <a:solidFill>
                  <a:srgbClr val="FF0000"/>
                </a:solidFill>
                <a:round/>
                <a:headEnd/>
                <a:tailEnd/>
              </a:ln>
            </p:spPr>
            <p:txBody>
              <a:bodyPr/>
              <a:lstStyle/>
              <a:p>
                <a:pPr eaLnBrk="0" hangingPunct="0"/>
                <a:endParaRPr lang="en-US" sz="2400"/>
              </a:p>
            </p:txBody>
          </p:sp>
          <p:cxnSp>
            <p:nvCxnSpPr>
              <p:cNvPr id="353365" name="Straight Arrow Connector 20"/>
              <p:cNvCxnSpPr>
                <a:cxnSpLocks noChangeShapeType="1"/>
                <a:stCxn id="353363" idx="0"/>
                <a:endCxn id="353364" idx="4"/>
              </p:cNvCxnSpPr>
              <p:nvPr/>
            </p:nvCxnSpPr>
            <p:spPr bwMode="auto">
              <a:xfrm rot="5400000" flipH="1" flipV="1">
                <a:off x="6324600" y="3543300"/>
                <a:ext cx="533400" cy="609600"/>
              </a:xfrm>
              <a:prstGeom prst="straightConnector1">
                <a:avLst/>
              </a:prstGeom>
              <a:noFill/>
              <a:ln w="9525">
                <a:solidFill>
                  <a:srgbClr val="FF0000"/>
                </a:solidFill>
                <a:round/>
                <a:headEnd/>
                <a:tailEnd type="arrow" w="med" len="med"/>
              </a:ln>
            </p:spPr>
          </p:cxnSp>
        </p:grpSp>
        <p:grpSp>
          <p:nvGrpSpPr>
            <p:cNvPr id="353355" name="Group 37"/>
            <p:cNvGrpSpPr>
              <a:grpSpLocks/>
            </p:cNvGrpSpPr>
            <p:nvPr/>
          </p:nvGrpSpPr>
          <p:grpSpPr bwMode="auto">
            <a:xfrm>
              <a:off x="3365500" y="2971800"/>
              <a:ext cx="1600200" cy="3124200"/>
              <a:chOff x="3365500" y="2971800"/>
              <a:chExt cx="1600200" cy="3124200"/>
            </a:xfrm>
          </p:grpSpPr>
          <p:sp>
            <p:nvSpPr>
              <p:cNvPr id="353360" name="Rounded Rectangle 21"/>
              <p:cNvSpPr>
                <a:spLocks noChangeArrowheads="1"/>
              </p:cNvSpPr>
              <p:nvPr/>
            </p:nvSpPr>
            <p:spPr bwMode="auto">
              <a:xfrm>
                <a:off x="3365500" y="5334000"/>
                <a:ext cx="1600200" cy="762000"/>
              </a:xfrm>
              <a:prstGeom prst="roundRect">
                <a:avLst>
                  <a:gd name="adj" fmla="val 16667"/>
                </a:avLst>
              </a:prstGeom>
              <a:solidFill>
                <a:schemeClr val="accent1"/>
              </a:solidFill>
              <a:ln w="9525">
                <a:solidFill>
                  <a:srgbClr val="008000"/>
                </a:solidFill>
                <a:round/>
                <a:headEnd/>
                <a:tailEnd/>
              </a:ln>
            </p:spPr>
            <p:txBody>
              <a:bodyPr/>
              <a:lstStyle/>
              <a:p>
                <a:pPr algn="ctr" eaLnBrk="0" hangingPunct="0"/>
                <a:r>
                  <a:rPr lang="en-US" i="1">
                    <a:solidFill>
                      <a:srgbClr val="FF0000"/>
                    </a:solidFill>
                  </a:rPr>
                  <a:t>E-T</a:t>
                </a:r>
                <a:r>
                  <a:rPr lang="en-US"/>
                  <a:t> indicator variable</a:t>
                </a:r>
                <a:endParaRPr lang="en-US">
                  <a:solidFill>
                    <a:srgbClr val="FF0000"/>
                  </a:solidFill>
                </a:endParaRPr>
              </a:p>
            </p:txBody>
          </p:sp>
          <p:cxnSp>
            <p:nvCxnSpPr>
              <p:cNvPr id="353361" name="Straight Arrow Connector 23"/>
              <p:cNvCxnSpPr>
                <a:cxnSpLocks noChangeShapeType="1"/>
                <a:stCxn id="353360" idx="0"/>
                <a:endCxn id="353362" idx="4"/>
              </p:cNvCxnSpPr>
              <p:nvPr/>
            </p:nvCxnSpPr>
            <p:spPr bwMode="auto">
              <a:xfrm rot="5400000" flipH="1" flipV="1">
                <a:off x="3289300" y="4457700"/>
                <a:ext cx="1752600" cy="1588"/>
              </a:xfrm>
              <a:prstGeom prst="straightConnector1">
                <a:avLst/>
              </a:prstGeom>
              <a:noFill/>
              <a:ln w="9525">
                <a:solidFill>
                  <a:srgbClr val="FF0000"/>
                </a:solidFill>
                <a:round/>
                <a:headEnd/>
                <a:tailEnd type="arrow" w="med" len="med"/>
              </a:ln>
            </p:spPr>
          </p:cxnSp>
          <p:sp>
            <p:nvSpPr>
              <p:cNvPr id="353362" name="Oval 24"/>
              <p:cNvSpPr>
                <a:spLocks noChangeArrowheads="1"/>
              </p:cNvSpPr>
              <p:nvPr/>
            </p:nvSpPr>
            <p:spPr bwMode="auto">
              <a:xfrm>
                <a:off x="3860800" y="2971800"/>
                <a:ext cx="609600" cy="609600"/>
              </a:xfrm>
              <a:prstGeom prst="ellipse">
                <a:avLst/>
              </a:prstGeom>
              <a:noFill/>
              <a:ln w="9525">
                <a:solidFill>
                  <a:srgbClr val="FF0000"/>
                </a:solidFill>
                <a:round/>
                <a:headEnd/>
                <a:tailEnd/>
              </a:ln>
            </p:spPr>
            <p:txBody>
              <a:bodyPr/>
              <a:lstStyle/>
              <a:p>
                <a:pPr eaLnBrk="0" hangingPunct="0"/>
                <a:endParaRPr lang="en-US" sz="2400"/>
              </a:p>
            </p:txBody>
          </p:sp>
        </p:grpSp>
        <p:grpSp>
          <p:nvGrpSpPr>
            <p:cNvPr id="353356" name="Group 39"/>
            <p:cNvGrpSpPr>
              <a:grpSpLocks/>
            </p:cNvGrpSpPr>
            <p:nvPr/>
          </p:nvGrpSpPr>
          <p:grpSpPr bwMode="auto">
            <a:xfrm>
              <a:off x="6921500" y="2971800"/>
              <a:ext cx="1600200" cy="3124200"/>
              <a:chOff x="6921500" y="2971800"/>
              <a:chExt cx="1600200" cy="3124200"/>
            </a:xfrm>
          </p:grpSpPr>
          <p:sp>
            <p:nvSpPr>
              <p:cNvPr id="353357" name="Rounded Rectangle 28"/>
              <p:cNvSpPr>
                <a:spLocks noChangeArrowheads="1"/>
              </p:cNvSpPr>
              <p:nvPr/>
            </p:nvSpPr>
            <p:spPr bwMode="auto">
              <a:xfrm>
                <a:off x="6921500" y="5334000"/>
                <a:ext cx="1600200" cy="762000"/>
              </a:xfrm>
              <a:prstGeom prst="roundRect">
                <a:avLst>
                  <a:gd name="adj" fmla="val 16667"/>
                </a:avLst>
              </a:prstGeom>
              <a:solidFill>
                <a:schemeClr val="accent1"/>
              </a:solidFill>
              <a:ln w="9525">
                <a:solidFill>
                  <a:srgbClr val="008000"/>
                </a:solidFill>
                <a:round/>
                <a:headEnd/>
                <a:tailEnd/>
              </a:ln>
            </p:spPr>
            <p:txBody>
              <a:bodyPr/>
              <a:lstStyle/>
              <a:p>
                <a:pPr algn="ctr" eaLnBrk="0" hangingPunct="0"/>
                <a:r>
                  <a:rPr lang="en-US" i="1">
                    <a:solidFill>
                      <a:srgbClr val="FF0000"/>
                    </a:solidFill>
                  </a:rPr>
                  <a:t>E-E</a:t>
                </a:r>
                <a:r>
                  <a:rPr lang="en-US"/>
                  <a:t> indicator variable</a:t>
                </a:r>
                <a:endParaRPr lang="en-US">
                  <a:solidFill>
                    <a:srgbClr val="FF0000"/>
                  </a:solidFill>
                </a:endParaRPr>
              </a:p>
            </p:txBody>
          </p:sp>
          <p:sp>
            <p:nvSpPr>
              <p:cNvPr id="353358" name="Oval 29"/>
              <p:cNvSpPr>
                <a:spLocks noChangeArrowheads="1"/>
              </p:cNvSpPr>
              <p:nvPr/>
            </p:nvSpPr>
            <p:spPr bwMode="auto">
              <a:xfrm>
                <a:off x="7378700" y="2971800"/>
                <a:ext cx="685800" cy="609600"/>
              </a:xfrm>
              <a:prstGeom prst="ellipse">
                <a:avLst/>
              </a:prstGeom>
              <a:noFill/>
              <a:ln w="9525">
                <a:solidFill>
                  <a:srgbClr val="FF0000"/>
                </a:solidFill>
                <a:round/>
                <a:headEnd/>
                <a:tailEnd/>
              </a:ln>
            </p:spPr>
            <p:txBody>
              <a:bodyPr/>
              <a:lstStyle/>
              <a:p>
                <a:pPr eaLnBrk="0" hangingPunct="0"/>
                <a:endParaRPr lang="en-US" sz="2400"/>
              </a:p>
            </p:txBody>
          </p:sp>
          <p:cxnSp>
            <p:nvCxnSpPr>
              <p:cNvPr id="353359" name="Straight Arrow Connector 31"/>
              <p:cNvCxnSpPr>
                <a:cxnSpLocks noChangeShapeType="1"/>
                <a:stCxn id="353357" idx="0"/>
                <a:endCxn id="353358" idx="4"/>
              </p:cNvCxnSpPr>
              <p:nvPr/>
            </p:nvCxnSpPr>
            <p:spPr bwMode="auto">
              <a:xfrm rot="5400000" flipH="1" flipV="1">
                <a:off x="6845300" y="4457700"/>
                <a:ext cx="1752600" cy="1588"/>
              </a:xfrm>
              <a:prstGeom prst="straightConnector1">
                <a:avLst/>
              </a:prstGeom>
              <a:noFill/>
              <a:ln w="9525">
                <a:solidFill>
                  <a:srgbClr val="FF0000"/>
                </a:solidFill>
                <a:round/>
                <a:headEnd/>
                <a:tailEnd type="arrow" w="med" len="med"/>
              </a:ln>
            </p:spPr>
          </p:cxnSp>
        </p:grpSp>
      </p:grpSp>
      <p:sp>
        <p:nvSpPr>
          <p:cNvPr id="2" name="Slide Number Placeholder 1"/>
          <p:cNvSpPr>
            <a:spLocks noGrp="1"/>
          </p:cNvSpPr>
          <p:nvPr>
            <p:ph type="sldNum" sz="quarter" idx="10"/>
          </p:nvPr>
        </p:nvSpPr>
        <p:spPr/>
        <p:txBody>
          <a:bodyPr/>
          <a:lstStyle/>
          <a:p>
            <a:pPr>
              <a:defRPr/>
            </a:pPr>
            <a:r>
              <a:rPr lang="en-US" altLang="zh-TW" smtClean="0"/>
              <a:t>2:</a:t>
            </a:r>
            <a:fld id="{38C3A6C8-7635-49E2-992A-59049AC71ED8}" type="slidenum">
              <a:rPr lang="en-US" altLang="zh-TW" smtClean="0"/>
              <a:pPr>
                <a:defRPr/>
              </a:pPr>
              <a:t>60</a:t>
            </a:fld>
            <a:endParaRPr lang="en-US" altLang="zh-TW"/>
          </a:p>
        </p:txBody>
      </p:sp>
    </p:spTree>
    <p:extLst>
      <p:ext uri="{BB962C8B-B14F-4D97-AF65-F5344CB8AC3E}">
        <p14:creationId xmlns:p14="http://schemas.microsoft.com/office/powerpoint/2010/main" val="532004510"/>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xit" presetSubtype="0" fill="hold" nodeType="clickEffect">
                                  <p:stCondLst>
                                    <p:cond delay="0"/>
                                  </p:stCondLst>
                                  <p:childTnLst>
                                    <p:set>
                                      <p:cBhvr>
                                        <p:cTn id="14" dur="1" fill="hold">
                                          <p:stCondLst>
                                            <p:cond delay="0"/>
                                          </p:stCondLst>
                                        </p:cTn>
                                        <p:tgtEl>
                                          <p:spTgt spid="41"/>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nvGraphicFramePr>
        <p:xfrm>
          <a:off x="762000" y="1295400"/>
          <a:ext cx="7543800" cy="4495800"/>
        </p:xfrm>
        <a:graphic>
          <a:graphicData uri="http://schemas.openxmlformats.org/drawingml/2006/table">
            <a:tbl>
              <a:tblPr/>
              <a:tblGrid>
                <a:gridCol w="3733800"/>
                <a:gridCol w="3810000"/>
              </a:tblGrid>
              <a:tr h="762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FF0000"/>
                          </a:solidFill>
                          <a:effectLst/>
                          <a:latin typeface="Tahoma" pitchFamily="34" charset="0"/>
                          <a:cs typeface="Tahoma" pitchFamily="34" charset="0"/>
                        </a:rPr>
                        <a:t> 1</a:t>
                      </a:r>
                    </a:p>
                  </a:txBody>
                  <a:tcPr anchor="ctr" horzOverflow="overflow">
                    <a:lnL w="12700" cap="flat" cmpd="sng" algn="ctr">
                      <a:solidFill>
                        <a:srgbClr val="008000"/>
                      </a:solidFill>
                      <a:prstDash val="solid"/>
                      <a:round/>
                      <a:headEnd type="none" w="med" len="med"/>
                      <a:tailEnd type="none" w="med" len="med"/>
                    </a:lnL>
                    <a:lnR w="12700"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solidFill>
                      <a:srgbClr val="FF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empus Sans ITC" pitchFamily="82" charset="0"/>
                          <a:cs typeface="Arial" pitchFamily="34" charset="0"/>
                        </a:rPr>
                        <a:t>Each event pair can have only one  temporal relation.</a:t>
                      </a:r>
                    </a:p>
                  </a:txBody>
                  <a:tcPr anchor="ctr" horzOverflow="overflow">
                    <a:lnL w="12700" cap="flat" cmpd="sng" algn="ctr">
                      <a:solidFill>
                        <a:srgbClr val="008000"/>
                      </a:solidFill>
                      <a:prstDash val="solid"/>
                      <a:round/>
                      <a:headEnd type="none" w="med" len="med"/>
                      <a:tailEnd type="none" w="med" len="med"/>
                    </a:lnL>
                    <a:lnR w="12700"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solidFill>
                      <a:srgbClr val="FFECDE"/>
                    </a:solidFill>
                  </a:tcPr>
                </a:tc>
              </a:tr>
              <a:tr h="762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FF0000"/>
                          </a:solidFill>
                          <a:effectLst/>
                          <a:latin typeface="Tahoma" pitchFamily="34" charset="0"/>
                          <a:cs typeface="Tahoma" pitchFamily="34" charset="0"/>
                        </a:rPr>
                        <a:t> 2</a:t>
                      </a:r>
                    </a:p>
                  </a:txBody>
                  <a:tcPr anchor="ctr" horzOverflow="overflow">
                    <a:lnL w="12700" cap="flat" cmpd="sng" algn="ctr">
                      <a:solidFill>
                        <a:srgbClr val="008000"/>
                      </a:solidFill>
                      <a:prstDash val="solid"/>
                      <a:round/>
                      <a:headEnd type="none" w="med" len="med"/>
                      <a:tailEnd type="none" w="med" len="med"/>
                    </a:lnL>
                    <a:lnR w="12700"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solidFill>
                      <a:srgbClr val="FFF6E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Tempus Sans ITC" pitchFamily="82" charset="0"/>
                          <a:cs typeface="Arial" pitchFamily="34" charset="0"/>
                        </a:rPr>
                        <a:t>Each event is associated with only one time interval.</a:t>
                      </a:r>
                    </a:p>
                  </a:txBody>
                  <a:tcPr anchor="ctr" horzOverflow="overflow">
                    <a:lnL w="12700" cap="flat" cmpd="sng" algn="ctr">
                      <a:solidFill>
                        <a:srgbClr val="008000"/>
                      </a:solidFill>
                      <a:prstDash val="solid"/>
                      <a:round/>
                      <a:headEnd type="none" w="med" len="med"/>
                      <a:tailEnd type="none" w="med" len="med"/>
                    </a:lnL>
                    <a:lnR w="12700"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solidFill>
                      <a:srgbClr val="FFF6EF"/>
                    </a:solidFill>
                  </a:tcPr>
                </a:tc>
              </a:tr>
              <a:tr h="838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FF0000"/>
                          </a:solidFill>
                          <a:effectLst/>
                          <a:latin typeface="Tahoma" pitchFamily="34" charset="0"/>
                          <a:cs typeface="Tahoma" pitchFamily="34" charset="0"/>
                        </a:rPr>
                        <a:t> 3</a:t>
                      </a:r>
                    </a:p>
                  </a:txBody>
                  <a:tcPr anchor="ctr" horzOverflow="overflow">
                    <a:lnL w="12700" cap="flat" cmpd="sng" algn="ctr">
                      <a:solidFill>
                        <a:srgbClr val="008000"/>
                      </a:solidFill>
                      <a:prstDash val="solid"/>
                      <a:round/>
                      <a:headEnd type="none" w="med" len="med"/>
                      <a:tailEnd type="none" w="med" len="med"/>
                    </a:lnL>
                    <a:lnR w="12700"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solidFill>
                      <a:srgbClr val="FF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empus Sans ITC" pitchFamily="82"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empus Sans ITC" pitchFamily="82" charset="0"/>
                          <a:cs typeface="Arial" pitchFamily="34" charset="0"/>
                        </a:rPr>
                        <a:t>  (Reflectivity)</a:t>
                      </a:r>
                    </a:p>
                  </a:txBody>
                  <a:tcPr anchor="ctr" horzOverflow="overflow">
                    <a:lnL w="12700" cap="flat" cmpd="sng" algn="ctr">
                      <a:solidFill>
                        <a:srgbClr val="008000"/>
                      </a:solidFill>
                      <a:prstDash val="solid"/>
                      <a:round/>
                      <a:headEnd type="none" w="med" len="med"/>
                      <a:tailEnd type="none" w="med" len="med"/>
                    </a:lnL>
                    <a:lnR w="12700"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solidFill>
                      <a:srgbClr val="FFECDE"/>
                    </a:solidFill>
                  </a:tcPr>
                </a:tc>
              </a:tr>
              <a:tr h="914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FF0000"/>
                          </a:solidFill>
                          <a:effectLst/>
                          <a:latin typeface="Tahoma" pitchFamily="34" charset="0"/>
                          <a:cs typeface="Tahoma" pitchFamily="34" charset="0"/>
                        </a:rPr>
                        <a:t> 4</a:t>
                      </a:r>
                    </a:p>
                  </a:txBody>
                  <a:tcPr anchor="ctr" horzOverflow="overflow">
                    <a:lnL w="12700" cap="flat" cmpd="sng" algn="ctr">
                      <a:solidFill>
                        <a:srgbClr val="008000"/>
                      </a:solidFill>
                      <a:prstDash val="solid"/>
                      <a:round/>
                      <a:headEnd type="none" w="med" len="med"/>
                      <a:tailEnd type="none" w="med" len="med"/>
                    </a:lnL>
                    <a:lnR w="12700"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solidFill>
                      <a:srgbClr val="FF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empus Sans ITC" pitchFamily="82"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empus Sans ITC" pitchFamily="82" charset="0"/>
                          <a:cs typeface="Arial" pitchFamily="34" charset="0"/>
                        </a:rPr>
                        <a:t>  (Transitivity)</a:t>
                      </a:r>
                    </a:p>
                  </a:txBody>
                  <a:tcPr anchor="ctr" horzOverflow="overflow">
                    <a:lnL w="12700" cap="flat" cmpd="sng" algn="ctr">
                      <a:solidFill>
                        <a:srgbClr val="008000"/>
                      </a:solidFill>
                      <a:prstDash val="solid"/>
                      <a:round/>
                      <a:headEnd type="none" w="med" len="med"/>
                      <a:tailEnd type="none" w="med" len="med"/>
                    </a:lnL>
                    <a:lnR w="12700"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solidFill>
                      <a:srgbClr val="FFF6EF"/>
                    </a:solidFill>
                  </a:tcPr>
                </a:tc>
              </a:tr>
              <a:tr h="1219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smtClean="0">
                          <a:ln>
                            <a:noFill/>
                          </a:ln>
                          <a:solidFill>
                            <a:srgbClr val="FF0000"/>
                          </a:solidFill>
                          <a:effectLst/>
                          <a:latin typeface="Tahoma" pitchFamily="34" charset="0"/>
                          <a:cs typeface="Tahoma" pitchFamily="34" charset="0"/>
                        </a:rPr>
                        <a:t> 5</a:t>
                      </a:r>
                    </a:p>
                  </a:txBody>
                  <a:tcPr anchor="ctr" horzOverflow="overflow">
                    <a:lnL w="12700" cap="flat" cmpd="sng" algn="ctr">
                      <a:solidFill>
                        <a:srgbClr val="008000"/>
                      </a:solidFill>
                      <a:prstDash val="solid"/>
                      <a:round/>
                      <a:headEnd type="none" w="med" len="med"/>
                      <a:tailEnd type="none" w="med" len="med"/>
                    </a:lnL>
                    <a:lnR w="12700"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solidFill>
                      <a:srgbClr val="FF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empus Sans ITC" pitchFamily="82" charset="0"/>
                        <a:cs typeface="Arial" pitchFamily="34" charset="0"/>
                      </a:endParaRPr>
                    </a:p>
                  </a:txBody>
                  <a:tcPr anchor="ctr" horzOverflow="overflow">
                    <a:lnL w="12700" cap="flat" cmpd="sng" algn="ctr">
                      <a:solidFill>
                        <a:srgbClr val="008000"/>
                      </a:solidFill>
                      <a:prstDash val="solid"/>
                      <a:round/>
                      <a:headEnd type="none" w="med" len="med"/>
                      <a:tailEnd type="none" w="med" len="med"/>
                    </a:lnL>
                    <a:lnR w="12700" cap="flat" cmpd="sng" algn="ctr">
                      <a:solidFill>
                        <a:srgbClr val="008000"/>
                      </a:solidFill>
                      <a:prstDash val="solid"/>
                      <a:round/>
                      <a:headEnd type="none" w="med" len="med"/>
                      <a:tailEnd type="none" w="med" len="med"/>
                    </a:lnR>
                    <a:lnT w="12700" cap="flat" cmpd="sng" algn="ctr">
                      <a:solidFill>
                        <a:srgbClr val="008000"/>
                      </a:solidFill>
                      <a:prstDash val="solid"/>
                      <a:round/>
                      <a:headEnd type="none" w="med" len="med"/>
                      <a:tailEnd type="none" w="med" len="med"/>
                    </a:lnT>
                    <a:lnB w="12700" cap="flat" cmpd="sng" algn="ctr">
                      <a:solidFill>
                        <a:srgbClr val="008000"/>
                      </a:solidFill>
                      <a:prstDash val="solid"/>
                      <a:round/>
                      <a:headEnd type="none" w="med" len="med"/>
                      <a:tailEnd type="none" w="med" len="med"/>
                    </a:lnB>
                    <a:lnTlToBr>
                      <a:noFill/>
                    </a:lnTlToBr>
                    <a:lnBlToTr>
                      <a:noFill/>
                    </a:lnBlToTr>
                    <a:solidFill>
                      <a:srgbClr val="FFECDE"/>
                    </a:solidFill>
                  </a:tcPr>
                </a:tc>
              </a:tr>
            </a:tbl>
          </a:graphicData>
        </a:graphic>
      </p:graphicFrame>
      <p:sp>
        <p:nvSpPr>
          <p:cNvPr id="355599" name="Title 1"/>
          <p:cNvSpPr>
            <a:spLocks noGrp="1"/>
          </p:cNvSpPr>
          <p:nvPr>
            <p:ph type="title" idx="4294967295"/>
          </p:nvPr>
        </p:nvSpPr>
        <p:spPr/>
        <p:txBody>
          <a:bodyPr/>
          <a:lstStyle/>
          <a:p>
            <a:r>
              <a:rPr lang="en-US" sz="4200" smtClean="0">
                <a:ea typeface="ＭＳ Ｐゴシック" pitchFamily="34" charset="-128"/>
              </a:rPr>
              <a:t>Temporal Constraints</a:t>
            </a:r>
          </a:p>
        </p:txBody>
      </p:sp>
      <p:graphicFrame>
        <p:nvGraphicFramePr>
          <p:cNvPr id="355573" name="Object 245"/>
          <p:cNvGraphicFramePr>
            <a:graphicFrameLocks noChangeAspect="1"/>
          </p:cNvGraphicFramePr>
          <p:nvPr/>
        </p:nvGraphicFramePr>
        <p:xfrm>
          <a:off x="1414463" y="2133600"/>
          <a:ext cx="2024062" cy="609600"/>
        </p:xfrm>
        <a:graphic>
          <a:graphicData uri="http://schemas.openxmlformats.org/presentationml/2006/ole">
            <mc:AlternateContent xmlns:mc="http://schemas.openxmlformats.org/markup-compatibility/2006">
              <mc:Choice xmlns:v="urn:schemas-microsoft-com:vml" Requires="v">
                <p:oleObj spid="_x0000_s5152" name="Equation" r:id="rId4" imgW="1181100" imgH="355600" progId="Equation.3">
                  <p:embed/>
                </p:oleObj>
              </mc:Choice>
              <mc:Fallback>
                <p:oleObj name="Equation" r:id="rId4" imgW="1181100" imgH="355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14463" y="2133600"/>
                        <a:ext cx="2024062"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5574" name="Object 246"/>
          <p:cNvGraphicFramePr>
            <a:graphicFrameLocks noChangeAspect="1"/>
          </p:cNvGraphicFramePr>
          <p:nvPr/>
        </p:nvGraphicFramePr>
        <p:xfrm>
          <a:off x="1414463" y="1371600"/>
          <a:ext cx="2351087" cy="609600"/>
        </p:xfrm>
        <a:graphic>
          <a:graphicData uri="http://schemas.openxmlformats.org/presentationml/2006/ole">
            <mc:AlternateContent xmlns:mc="http://schemas.openxmlformats.org/markup-compatibility/2006">
              <mc:Choice xmlns:v="urn:schemas-microsoft-com:vml" Requires="v">
                <p:oleObj spid="_x0000_s5153" name="Equation" r:id="rId6" imgW="1371600" imgH="355600" progId="Equation.3">
                  <p:embed/>
                </p:oleObj>
              </mc:Choice>
              <mc:Fallback>
                <p:oleObj name="Equation" r:id="rId6" imgW="1371600" imgH="355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14463" y="1371600"/>
                        <a:ext cx="2351087"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5575" name="Object 247"/>
          <p:cNvGraphicFramePr>
            <a:graphicFrameLocks noChangeAspect="1"/>
          </p:cNvGraphicFramePr>
          <p:nvPr/>
        </p:nvGraphicFramePr>
        <p:xfrm>
          <a:off x="1433513" y="2800350"/>
          <a:ext cx="2382837" cy="801688"/>
        </p:xfrm>
        <a:graphic>
          <a:graphicData uri="http://schemas.openxmlformats.org/presentationml/2006/ole">
            <mc:AlternateContent xmlns:mc="http://schemas.openxmlformats.org/markup-compatibility/2006">
              <mc:Choice xmlns:v="urn:schemas-microsoft-com:vml" Requires="v">
                <p:oleObj spid="_x0000_s5154" name="Equation" r:id="rId8" imgW="1535760" imgH="511920" progId="Equation.3">
                  <p:embed/>
                </p:oleObj>
              </mc:Choice>
              <mc:Fallback>
                <p:oleObj name="Equation" r:id="rId8" imgW="1535760" imgH="51192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33513" y="2800350"/>
                        <a:ext cx="2382837" cy="801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5576" name="Object 248"/>
          <p:cNvGraphicFramePr>
            <a:graphicFrameLocks noChangeAspect="1"/>
          </p:cNvGraphicFramePr>
          <p:nvPr/>
        </p:nvGraphicFramePr>
        <p:xfrm>
          <a:off x="1414463" y="3733800"/>
          <a:ext cx="2852737" cy="762000"/>
        </p:xfrm>
        <a:graphic>
          <a:graphicData uri="http://schemas.openxmlformats.org/presentationml/2006/ole">
            <mc:AlternateContent xmlns:mc="http://schemas.openxmlformats.org/markup-compatibility/2006">
              <mc:Choice xmlns:v="urn:schemas-microsoft-com:vml" Requires="v">
                <p:oleObj spid="_x0000_s5155" name="Equation" r:id="rId10" imgW="1854200" imgH="495300" progId="Equation.3">
                  <p:embed/>
                </p:oleObj>
              </mc:Choice>
              <mc:Fallback>
                <p:oleObj name="Equation" r:id="rId10" imgW="1854200" imgH="4953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14463" y="3733800"/>
                        <a:ext cx="2852737"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55577" name="Object 249"/>
          <p:cNvGraphicFramePr>
            <a:graphicFrameLocks noChangeAspect="1"/>
          </p:cNvGraphicFramePr>
          <p:nvPr/>
        </p:nvGraphicFramePr>
        <p:xfrm>
          <a:off x="1512888" y="4562475"/>
          <a:ext cx="2463800" cy="1162050"/>
        </p:xfrm>
        <a:graphic>
          <a:graphicData uri="http://schemas.openxmlformats.org/presentationml/2006/ole">
            <mc:AlternateContent xmlns:mc="http://schemas.openxmlformats.org/markup-compatibility/2006">
              <mc:Choice xmlns:v="urn:schemas-microsoft-com:vml" Requires="v">
                <p:oleObj spid="_x0000_s5156" name="Equation" r:id="rId12" imgW="1572480" imgH="740520" progId="Equation.3">
                  <p:embed/>
                </p:oleObj>
              </mc:Choice>
              <mc:Fallback>
                <p:oleObj name="Equation" r:id="rId12" imgW="1572480" imgH="74052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12888" y="4562475"/>
                        <a:ext cx="2463800" cy="1162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55600" name="Group 44"/>
          <p:cNvGrpSpPr>
            <a:grpSpLocks/>
          </p:cNvGrpSpPr>
          <p:nvPr/>
        </p:nvGrpSpPr>
        <p:grpSpPr bwMode="auto">
          <a:xfrm>
            <a:off x="4724400" y="2895600"/>
            <a:ext cx="3352800" cy="711200"/>
            <a:chOff x="4724400" y="2895600"/>
            <a:chExt cx="3352800" cy="711200"/>
          </a:xfrm>
        </p:grpSpPr>
        <p:sp>
          <p:nvSpPr>
            <p:cNvPr id="355631" name="Rounded Rectangle 13"/>
            <p:cNvSpPr>
              <a:spLocks noChangeArrowheads="1"/>
            </p:cNvSpPr>
            <p:nvPr/>
          </p:nvSpPr>
          <p:spPr bwMode="auto">
            <a:xfrm>
              <a:off x="4724400" y="2895600"/>
              <a:ext cx="381000" cy="304800"/>
            </a:xfrm>
            <a:prstGeom prst="roundRect">
              <a:avLst>
                <a:gd name="adj" fmla="val 16667"/>
              </a:avLst>
            </a:prstGeom>
            <a:solidFill>
              <a:schemeClr val="bg1"/>
            </a:solidFill>
            <a:ln w="9525">
              <a:solidFill>
                <a:srgbClr val="FF0000"/>
              </a:solidFill>
              <a:round/>
              <a:headEnd/>
              <a:tailEnd/>
            </a:ln>
          </p:spPr>
          <p:txBody>
            <a:bodyPr anchor="b"/>
            <a:lstStyle/>
            <a:p>
              <a:pPr algn="ctr" eaLnBrk="0" hangingPunct="0"/>
              <a:r>
                <a:rPr lang="en-US" sz="1600">
                  <a:solidFill>
                    <a:srgbClr val="FF0000"/>
                  </a:solidFill>
                  <a:latin typeface="Book Antiqua" pitchFamily="18" charset="0"/>
                </a:rPr>
                <a:t>e</a:t>
              </a:r>
              <a:r>
                <a:rPr lang="en-US" sz="1600" baseline="-25000">
                  <a:solidFill>
                    <a:srgbClr val="FF0000"/>
                  </a:solidFill>
                  <a:latin typeface="Book Antiqua" pitchFamily="18" charset="0"/>
                </a:rPr>
                <a:t>1</a:t>
              </a:r>
            </a:p>
          </p:txBody>
        </p:sp>
        <p:sp>
          <p:nvSpPr>
            <p:cNvPr id="355632" name="Rounded Rectangle 14"/>
            <p:cNvSpPr>
              <a:spLocks noChangeArrowheads="1"/>
            </p:cNvSpPr>
            <p:nvPr/>
          </p:nvSpPr>
          <p:spPr bwMode="auto">
            <a:xfrm>
              <a:off x="5791200" y="2895600"/>
              <a:ext cx="381000" cy="304800"/>
            </a:xfrm>
            <a:prstGeom prst="roundRect">
              <a:avLst>
                <a:gd name="adj" fmla="val 16667"/>
              </a:avLst>
            </a:prstGeom>
            <a:solidFill>
              <a:schemeClr val="bg1"/>
            </a:solidFill>
            <a:ln w="9525">
              <a:solidFill>
                <a:srgbClr val="FF0000"/>
              </a:solidFill>
              <a:round/>
              <a:headEnd/>
              <a:tailEnd/>
            </a:ln>
          </p:spPr>
          <p:txBody>
            <a:bodyPr anchor="b"/>
            <a:lstStyle/>
            <a:p>
              <a:pPr algn="ctr" eaLnBrk="0" hangingPunct="0"/>
              <a:r>
                <a:rPr lang="en-US" sz="1600">
                  <a:solidFill>
                    <a:srgbClr val="FF0000"/>
                  </a:solidFill>
                  <a:latin typeface="Book Antiqua" pitchFamily="18" charset="0"/>
                </a:rPr>
                <a:t>e</a:t>
              </a:r>
              <a:r>
                <a:rPr lang="en-US" sz="1600" baseline="-25000">
                  <a:solidFill>
                    <a:srgbClr val="FF0000"/>
                  </a:solidFill>
                  <a:latin typeface="Book Antiqua" pitchFamily="18" charset="0"/>
                </a:rPr>
                <a:t>2</a:t>
              </a:r>
            </a:p>
          </p:txBody>
        </p:sp>
        <p:cxnSp>
          <p:nvCxnSpPr>
            <p:cNvPr id="355633" name="Straight Connector 18"/>
            <p:cNvCxnSpPr>
              <a:cxnSpLocks noChangeShapeType="1"/>
              <a:stCxn id="355631" idx="3"/>
              <a:endCxn id="355632" idx="1"/>
            </p:cNvCxnSpPr>
            <p:nvPr/>
          </p:nvCxnSpPr>
          <p:spPr bwMode="auto">
            <a:xfrm>
              <a:off x="5105400" y="3048000"/>
              <a:ext cx="685800" cy="1588"/>
            </a:xfrm>
            <a:prstGeom prst="line">
              <a:avLst/>
            </a:prstGeom>
            <a:noFill/>
            <a:ln w="9525">
              <a:solidFill>
                <a:schemeClr val="tx1"/>
              </a:solidFill>
              <a:round/>
              <a:headEnd/>
              <a:tailEnd/>
            </a:ln>
          </p:spPr>
        </p:cxnSp>
        <p:sp>
          <p:nvSpPr>
            <p:cNvPr id="20" name="Right Arrow 19"/>
            <p:cNvSpPr>
              <a:spLocks noChangeArrowheads="1"/>
            </p:cNvSpPr>
            <p:nvPr/>
          </p:nvSpPr>
          <p:spPr bwMode="auto">
            <a:xfrm>
              <a:off x="5359400" y="2933700"/>
              <a:ext cx="152400" cy="228600"/>
            </a:xfrm>
            <a:prstGeom prst="rightArrow">
              <a:avLst>
                <a:gd name="adj1" fmla="val 50000"/>
                <a:gd name="adj2" fmla="val 50000"/>
              </a:avLst>
            </a:prstGeom>
            <a:solidFill>
              <a:srgbClr val="FF8000"/>
            </a:solidFill>
            <a:ln w="9525">
              <a:solidFill>
                <a:srgbClr val="FF8000"/>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sp>
          <p:nvSpPr>
            <p:cNvPr id="355635" name="Rounded Rectangle 20"/>
            <p:cNvSpPr>
              <a:spLocks noChangeArrowheads="1"/>
            </p:cNvSpPr>
            <p:nvPr/>
          </p:nvSpPr>
          <p:spPr bwMode="auto">
            <a:xfrm>
              <a:off x="6629400" y="3302000"/>
              <a:ext cx="381000" cy="304800"/>
            </a:xfrm>
            <a:prstGeom prst="roundRect">
              <a:avLst>
                <a:gd name="adj" fmla="val 16667"/>
              </a:avLst>
            </a:prstGeom>
            <a:solidFill>
              <a:schemeClr val="bg1"/>
            </a:solidFill>
            <a:ln w="9525">
              <a:solidFill>
                <a:srgbClr val="FF0000"/>
              </a:solidFill>
              <a:round/>
              <a:headEnd/>
              <a:tailEnd/>
            </a:ln>
          </p:spPr>
          <p:txBody>
            <a:bodyPr anchor="b"/>
            <a:lstStyle/>
            <a:p>
              <a:pPr algn="ctr" eaLnBrk="0" hangingPunct="0"/>
              <a:r>
                <a:rPr lang="en-US" sz="1600">
                  <a:solidFill>
                    <a:srgbClr val="FF0000"/>
                  </a:solidFill>
                  <a:latin typeface="Book Antiqua" pitchFamily="18" charset="0"/>
                </a:rPr>
                <a:t>e</a:t>
              </a:r>
              <a:r>
                <a:rPr lang="en-US" sz="1600" baseline="-25000">
                  <a:solidFill>
                    <a:srgbClr val="FF0000"/>
                  </a:solidFill>
                  <a:latin typeface="Book Antiqua" pitchFamily="18" charset="0"/>
                </a:rPr>
                <a:t>2</a:t>
              </a:r>
            </a:p>
          </p:txBody>
        </p:sp>
        <p:sp>
          <p:nvSpPr>
            <p:cNvPr id="355636" name="Rounded Rectangle 21"/>
            <p:cNvSpPr>
              <a:spLocks noChangeArrowheads="1"/>
            </p:cNvSpPr>
            <p:nvPr/>
          </p:nvSpPr>
          <p:spPr bwMode="auto">
            <a:xfrm>
              <a:off x="7696200" y="3302000"/>
              <a:ext cx="381000" cy="304800"/>
            </a:xfrm>
            <a:prstGeom prst="roundRect">
              <a:avLst>
                <a:gd name="adj" fmla="val 16667"/>
              </a:avLst>
            </a:prstGeom>
            <a:solidFill>
              <a:schemeClr val="bg1"/>
            </a:solidFill>
            <a:ln w="9525">
              <a:solidFill>
                <a:srgbClr val="FF0000"/>
              </a:solidFill>
              <a:round/>
              <a:headEnd/>
              <a:tailEnd/>
            </a:ln>
          </p:spPr>
          <p:txBody>
            <a:bodyPr anchor="b"/>
            <a:lstStyle/>
            <a:p>
              <a:pPr algn="ctr" eaLnBrk="0" hangingPunct="0"/>
              <a:r>
                <a:rPr lang="en-US" sz="1600">
                  <a:solidFill>
                    <a:srgbClr val="FF0000"/>
                  </a:solidFill>
                  <a:latin typeface="Book Antiqua" pitchFamily="18" charset="0"/>
                </a:rPr>
                <a:t>e</a:t>
              </a:r>
              <a:r>
                <a:rPr lang="en-US" sz="1600" baseline="-25000">
                  <a:solidFill>
                    <a:srgbClr val="FF0000"/>
                  </a:solidFill>
                  <a:latin typeface="Book Antiqua" pitchFamily="18" charset="0"/>
                </a:rPr>
                <a:t>1</a:t>
              </a:r>
            </a:p>
          </p:txBody>
        </p:sp>
        <p:cxnSp>
          <p:nvCxnSpPr>
            <p:cNvPr id="355637" name="Straight Connector 22"/>
            <p:cNvCxnSpPr>
              <a:cxnSpLocks noChangeShapeType="1"/>
              <a:stCxn id="355635" idx="3"/>
              <a:endCxn id="355636" idx="1"/>
            </p:cNvCxnSpPr>
            <p:nvPr/>
          </p:nvCxnSpPr>
          <p:spPr bwMode="auto">
            <a:xfrm>
              <a:off x="7010400" y="3454400"/>
              <a:ext cx="685800" cy="1588"/>
            </a:xfrm>
            <a:prstGeom prst="line">
              <a:avLst/>
            </a:prstGeom>
            <a:noFill/>
            <a:ln w="9525">
              <a:solidFill>
                <a:schemeClr val="tx1"/>
              </a:solidFill>
              <a:round/>
              <a:headEnd/>
              <a:tailEnd/>
            </a:ln>
          </p:spPr>
        </p:cxnSp>
        <p:sp>
          <p:nvSpPr>
            <p:cNvPr id="24" name="Right Arrow 23"/>
            <p:cNvSpPr>
              <a:spLocks noChangeArrowheads="1"/>
            </p:cNvSpPr>
            <p:nvPr/>
          </p:nvSpPr>
          <p:spPr bwMode="auto">
            <a:xfrm flipH="1">
              <a:off x="7264400" y="3340100"/>
              <a:ext cx="152400" cy="228600"/>
            </a:xfrm>
            <a:prstGeom prst="rightArrow">
              <a:avLst>
                <a:gd name="adj1" fmla="val 50000"/>
                <a:gd name="adj2" fmla="val 50000"/>
              </a:avLst>
            </a:prstGeom>
            <a:solidFill>
              <a:srgbClr val="FF8000"/>
            </a:solidFill>
            <a:ln w="9525">
              <a:solidFill>
                <a:srgbClr val="FF8000"/>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cxnSp>
          <p:nvCxnSpPr>
            <p:cNvPr id="27" name="Elbow Connector 26"/>
            <p:cNvCxnSpPr>
              <a:cxnSpLocks noChangeShapeType="1"/>
            </p:cNvCxnSpPr>
            <p:nvPr/>
          </p:nvCxnSpPr>
          <p:spPr bwMode="auto">
            <a:xfrm>
              <a:off x="6019800" y="3302000"/>
              <a:ext cx="457200" cy="127000"/>
            </a:xfrm>
            <a:prstGeom prst="bentConnector3">
              <a:avLst>
                <a:gd name="adj1" fmla="val 0"/>
              </a:avLst>
            </a:prstGeom>
            <a:noFill/>
            <a:ln w="38100">
              <a:solidFill>
                <a:srgbClr val="FF8000"/>
              </a:solidFill>
              <a:round/>
              <a:headEnd/>
              <a:tailEnd type="stealth" w="lg" len="lg"/>
            </a:ln>
            <a:effectLst>
              <a:outerShdw blurRad="50800" dist="38100" dir="2700000" rotWithShape="0">
                <a:srgbClr val="808080">
                  <a:alpha val="42998"/>
                </a:srgbClr>
              </a:outerShdw>
            </a:effectLst>
            <a:extLst/>
          </p:spPr>
        </p:cxnSp>
      </p:grpSp>
      <p:grpSp>
        <p:nvGrpSpPr>
          <p:cNvPr id="355601" name="Group 45"/>
          <p:cNvGrpSpPr>
            <a:grpSpLocks/>
          </p:cNvGrpSpPr>
          <p:nvPr/>
        </p:nvGrpSpPr>
        <p:grpSpPr bwMode="auto">
          <a:xfrm>
            <a:off x="4724400" y="3733800"/>
            <a:ext cx="3352800" cy="774700"/>
            <a:chOff x="4724400" y="3733800"/>
            <a:chExt cx="3352800" cy="774702"/>
          </a:xfrm>
        </p:grpSpPr>
        <p:sp>
          <p:nvSpPr>
            <p:cNvPr id="355619" name="Rounded Rectangle 31"/>
            <p:cNvSpPr>
              <a:spLocks noChangeArrowheads="1"/>
            </p:cNvSpPr>
            <p:nvPr/>
          </p:nvSpPr>
          <p:spPr bwMode="auto">
            <a:xfrm>
              <a:off x="4724400" y="3733800"/>
              <a:ext cx="381000" cy="304800"/>
            </a:xfrm>
            <a:prstGeom prst="roundRect">
              <a:avLst>
                <a:gd name="adj" fmla="val 16667"/>
              </a:avLst>
            </a:prstGeom>
            <a:solidFill>
              <a:schemeClr val="bg1"/>
            </a:solidFill>
            <a:ln w="9525">
              <a:solidFill>
                <a:srgbClr val="FF0000"/>
              </a:solidFill>
              <a:round/>
              <a:headEnd/>
              <a:tailEnd/>
            </a:ln>
          </p:spPr>
          <p:txBody>
            <a:bodyPr anchor="b"/>
            <a:lstStyle/>
            <a:p>
              <a:pPr algn="ctr" eaLnBrk="0" hangingPunct="0"/>
              <a:r>
                <a:rPr lang="en-US" sz="1600">
                  <a:solidFill>
                    <a:srgbClr val="FF0000"/>
                  </a:solidFill>
                  <a:latin typeface="Book Antiqua" pitchFamily="18" charset="0"/>
                </a:rPr>
                <a:t>e</a:t>
              </a:r>
              <a:r>
                <a:rPr lang="en-US" sz="1600" baseline="-25000">
                  <a:solidFill>
                    <a:srgbClr val="FF0000"/>
                  </a:solidFill>
                  <a:latin typeface="Book Antiqua" pitchFamily="18" charset="0"/>
                </a:rPr>
                <a:t>1</a:t>
              </a:r>
            </a:p>
          </p:txBody>
        </p:sp>
        <p:sp>
          <p:nvSpPr>
            <p:cNvPr id="355620" name="Rounded Rectangle 32"/>
            <p:cNvSpPr>
              <a:spLocks noChangeArrowheads="1"/>
            </p:cNvSpPr>
            <p:nvPr/>
          </p:nvSpPr>
          <p:spPr bwMode="auto">
            <a:xfrm>
              <a:off x="5562600" y="3733800"/>
              <a:ext cx="381000" cy="304800"/>
            </a:xfrm>
            <a:prstGeom prst="roundRect">
              <a:avLst>
                <a:gd name="adj" fmla="val 16667"/>
              </a:avLst>
            </a:prstGeom>
            <a:solidFill>
              <a:schemeClr val="bg1"/>
            </a:solidFill>
            <a:ln w="9525">
              <a:solidFill>
                <a:srgbClr val="FF0000"/>
              </a:solidFill>
              <a:round/>
              <a:headEnd/>
              <a:tailEnd/>
            </a:ln>
          </p:spPr>
          <p:txBody>
            <a:bodyPr anchor="b"/>
            <a:lstStyle/>
            <a:p>
              <a:pPr algn="ctr" eaLnBrk="0" hangingPunct="0"/>
              <a:r>
                <a:rPr lang="en-US" sz="1600">
                  <a:solidFill>
                    <a:srgbClr val="FF0000"/>
                  </a:solidFill>
                  <a:latin typeface="Book Antiqua" pitchFamily="18" charset="0"/>
                </a:rPr>
                <a:t>e</a:t>
              </a:r>
              <a:r>
                <a:rPr lang="en-US" sz="1600" baseline="-25000">
                  <a:solidFill>
                    <a:srgbClr val="FF0000"/>
                  </a:solidFill>
                  <a:latin typeface="Book Antiqua" pitchFamily="18" charset="0"/>
                </a:rPr>
                <a:t>2</a:t>
              </a:r>
            </a:p>
          </p:txBody>
        </p:sp>
        <p:cxnSp>
          <p:nvCxnSpPr>
            <p:cNvPr id="355621" name="Straight Connector 33"/>
            <p:cNvCxnSpPr>
              <a:cxnSpLocks noChangeShapeType="1"/>
              <a:stCxn id="355619" idx="3"/>
              <a:endCxn id="355620" idx="1"/>
            </p:cNvCxnSpPr>
            <p:nvPr/>
          </p:nvCxnSpPr>
          <p:spPr bwMode="auto">
            <a:xfrm>
              <a:off x="5105400" y="3886200"/>
              <a:ext cx="457200" cy="1588"/>
            </a:xfrm>
            <a:prstGeom prst="line">
              <a:avLst/>
            </a:prstGeom>
            <a:noFill/>
            <a:ln w="9525">
              <a:solidFill>
                <a:schemeClr val="tx1"/>
              </a:solidFill>
              <a:round/>
              <a:headEnd/>
              <a:tailEnd/>
            </a:ln>
          </p:spPr>
        </p:cxnSp>
        <p:sp>
          <p:nvSpPr>
            <p:cNvPr id="35" name="Right Arrow 34"/>
            <p:cNvSpPr>
              <a:spLocks noChangeArrowheads="1"/>
            </p:cNvSpPr>
            <p:nvPr/>
          </p:nvSpPr>
          <p:spPr bwMode="auto">
            <a:xfrm>
              <a:off x="5257800" y="3771900"/>
              <a:ext cx="152400" cy="228601"/>
            </a:xfrm>
            <a:prstGeom prst="rightArrow">
              <a:avLst>
                <a:gd name="adj1" fmla="val 50000"/>
                <a:gd name="adj2" fmla="val 50000"/>
              </a:avLst>
            </a:prstGeom>
            <a:solidFill>
              <a:srgbClr val="FF8000"/>
            </a:solidFill>
            <a:ln w="9525">
              <a:solidFill>
                <a:srgbClr val="FF8000"/>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sp>
          <p:nvSpPr>
            <p:cNvPr id="355623" name="Rounded Rectangle 35"/>
            <p:cNvSpPr>
              <a:spLocks noChangeArrowheads="1"/>
            </p:cNvSpPr>
            <p:nvPr/>
          </p:nvSpPr>
          <p:spPr bwMode="auto">
            <a:xfrm>
              <a:off x="6400800" y="3733800"/>
              <a:ext cx="381000" cy="304800"/>
            </a:xfrm>
            <a:prstGeom prst="roundRect">
              <a:avLst>
                <a:gd name="adj" fmla="val 16667"/>
              </a:avLst>
            </a:prstGeom>
            <a:solidFill>
              <a:schemeClr val="bg1"/>
            </a:solidFill>
            <a:ln w="9525">
              <a:solidFill>
                <a:srgbClr val="FF0000"/>
              </a:solidFill>
              <a:round/>
              <a:headEnd/>
              <a:tailEnd/>
            </a:ln>
          </p:spPr>
          <p:txBody>
            <a:bodyPr anchor="b"/>
            <a:lstStyle/>
            <a:p>
              <a:pPr algn="ctr" eaLnBrk="0" hangingPunct="0"/>
              <a:r>
                <a:rPr lang="en-US" sz="1600">
                  <a:solidFill>
                    <a:srgbClr val="FF0000"/>
                  </a:solidFill>
                  <a:latin typeface="Book Antiqua" pitchFamily="18" charset="0"/>
                </a:rPr>
                <a:t>e</a:t>
              </a:r>
              <a:r>
                <a:rPr lang="en-US" sz="1600" baseline="-25000">
                  <a:solidFill>
                    <a:srgbClr val="FF0000"/>
                  </a:solidFill>
                  <a:latin typeface="Book Antiqua" pitchFamily="18" charset="0"/>
                </a:rPr>
                <a:t>3</a:t>
              </a:r>
            </a:p>
          </p:txBody>
        </p:sp>
        <p:cxnSp>
          <p:nvCxnSpPr>
            <p:cNvPr id="355624" name="Straight Connector 38"/>
            <p:cNvCxnSpPr>
              <a:cxnSpLocks noChangeShapeType="1"/>
              <a:stCxn id="355620" idx="3"/>
              <a:endCxn id="355623" idx="1"/>
            </p:cNvCxnSpPr>
            <p:nvPr/>
          </p:nvCxnSpPr>
          <p:spPr bwMode="auto">
            <a:xfrm>
              <a:off x="5943600" y="3886200"/>
              <a:ext cx="457200" cy="1588"/>
            </a:xfrm>
            <a:prstGeom prst="line">
              <a:avLst/>
            </a:prstGeom>
            <a:noFill/>
            <a:ln w="9525">
              <a:solidFill>
                <a:schemeClr val="tx1"/>
              </a:solidFill>
              <a:round/>
              <a:headEnd/>
              <a:tailEnd/>
            </a:ln>
          </p:spPr>
        </p:cxnSp>
        <p:sp>
          <p:nvSpPr>
            <p:cNvPr id="37" name="Right Arrow 36"/>
            <p:cNvSpPr>
              <a:spLocks noChangeArrowheads="1"/>
            </p:cNvSpPr>
            <p:nvPr/>
          </p:nvSpPr>
          <p:spPr bwMode="auto">
            <a:xfrm>
              <a:off x="6096000" y="3771900"/>
              <a:ext cx="152400" cy="228601"/>
            </a:xfrm>
            <a:prstGeom prst="rightArrow">
              <a:avLst>
                <a:gd name="adj1" fmla="val 50000"/>
                <a:gd name="adj2" fmla="val 50000"/>
              </a:avLst>
            </a:prstGeom>
            <a:solidFill>
              <a:srgbClr val="FF8000"/>
            </a:solidFill>
            <a:ln w="9525">
              <a:solidFill>
                <a:srgbClr val="FF8000"/>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sp>
          <p:nvSpPr>
            <p:cNvPr id="355626" name="Rounded Rectangle 39"/>
            <p:cNvSpPr>
              <a:spLocks noChangeArrowheads="1"/>
            </p:cNvSpPr>
            <p:nvPr/>
          </p:nvSpPr>
          <p:spPr bwMode="auto">
            <a:xfrm>
              <a:off x="6629400" y="4203702"/>
              <a:ext cx="381000" cy="304800"/>
            </a:xfrm>
            <a:prstGeom prst="roundRect">
              <a:avLst>
                <a:gd name="adj" fmla="val 16667"/>
              </a:avLst>
            </a:prstGeom>
            <a:solidFill>
              <a:schemeClr val="bg1"/>
            </a:solidFill>
            <a:ln w="9525">
              <a:solidFill>
                <a:srgbClr val="FF0000"/>
              </a:solidFill>
              <a:round/>
              <a:headEnd/>
              <a:tailEnd/>
            </a:ln>
          </p:spPr>
          <p:txBody>
            <a:bodyPr anchor="b"/>
            <a:lstStyle/>
            <a:p>
              <a:pPr algn="ctr" eaLnBrk="0" hangingPunct="0"/>
              <a:r>
                <a:rPr lang="en-US" sz="1600">
                  <a:solidFill>
                    <a:srgbClr val="FF0000"/>
                  </a:solidFill>
                  <a:latin typeface="Book Antiqua" pitchFamily="18" charset="0"/>
                </a:rPr>
                <a:t>e</a:t>
              </a:r>
              <a:r>
                <a:rPr lang="en-US" sz="1600" baseline="-25000">
                  <a:solidFill>
                    <a:srgbClr val="FF0000"/>
                  </a:solidFill>
                  <a:latin typeface="Book Antiqua" pitchFamily="18" charset="0"/>
                </a:rPr>
                <a:t>1</a:t>
              </a:r>
            </a:p>
          </p:txBody>
        </p:sp>
        <p:sp>
          <p:nvSpPr>
            <p:cNvPr id="355627" name="Rounded Rectangle 40"/>
            <p:cNvSpPr>
              <a:spLocks noChangeArrowheads="1"/>
            </p:cNvSpPr>
            <p:nvPr/>
          </p:nvSpPr>
          <p:spPr bwMode="auto">
            <a:xfrm>
              <a:off x="7696200" y="4203702"/>
              <a:ext cx="381000" cy="304800"/>
            </a:xfrm>
            <a:prstGeom prst="roundRect">
              <a:avLst>
                <a:gd name="adj" fmla="val 16667"/>
              </a:avLst>
            </a:prstGeom>
            <a:solidFill>
              <a:schemeClr val="bg1"/>
            </a:solidFill>
            <a:ln w="9525">
              <a:solidFill>
                <a:srgbClr val="FF0000"/>
              </a:solidFill>
              <a:round/>
              <a:headEnd/>
              <a:tailEnd/>
            </a:ln>
          </p:spPr>
          <p:txBody>
            <a:bodyPr anchor="b"/>
            <a:lstStyle/>
            <a:p>
              <a:pPr algn="ctr" eaLnBrk="0" hangingPunct="0"/>
              <a:r>
                <a:rPr lang="en-US" sz="1600">
                  <a:solidFill>
                    <a:srgbClr val="FF0000"/>
                  </a:solidFill>
                  <a:latin typeface="Book Antiqua" pitchFamily="18" charset="0"/>
                </a:rPr>
                <a:t>e</a:t>
              </a:r>
              <a:r>
                <a:rPr lang="en-US" sz="1600" baseline="-25000">
                  <a:solidFill>
                    <a:srgbClr val="FF0000"/>
                  </a:solidFill>
                  <a:latin typeface="Book Antiqua" pitchFamily="18" charset="0"/>
                </a:rPr>
                <a:t>3</a:t>
              </a:r>
            </a:p>
          </p:txBody>
        </p:sp>
        <p:cxnSp>
          <p:nvCxnSpPr>
            <p:cNvPr id="355628" name="Straight Connector 41"/>
            <p:cNvCxnSpPr>
              <a:cxnSpLocks noChangeShapeType="1"/>
              <a:stCxn id="355626" idx="3"/>
              <a:endCxn id="355627" idx="1"/>
            </p:cNvCxnSpPr>
            <p:nvPr/>
          </p:nvCxnSpPr>
          <p:spPr bwMode="auto">
            <a:xfrm>
              <a:off x="7010400" y="4356102"/>
              <a:ext cx="685800" cy="1588"/>
            </a:xfrm>
            <a:prstGeom prst="line">
              <a:avLst/>
            </a:prstGeom>
            <a:noFill/>
            <a:ln w="9525">
              <a:solidFill>
                <a:schemeClr val="tx1"/>
              </a:solidFill>
              <a:round/>
              <a:headEnd/>
              <a:tailEnd/>
            </a:ln>
          </p:spPr>
        </p:cxnSp>
        <p:sp>
          <p:nvSpPr>
            <p:cNvPr id="43" name="Right Arrow 42"/>
            <p:cNvSpPr>
              <a:spLocks noChangeArrowheads="1"/>
            </p:cNvSpPr>
            <p:nvPr/>
          </p:nvSpPr>
          <p:spPr bwMode="auto">
            <a:xfrm>
              <a:off x="7264400" y="4241801"/>
              <a:ext cx="152400" cy="228601"/>
            </a:xfrm>
            <a:prstGeom prst="rightArrow">
              <a:avLst>
                <a:gd name="adj1" fmla="val 50000"/>
                <a:gd name="adj2" fmla="val 50000"/>
              </a:avLst>
            </a:prstGeom>
            <a:solidFill>
              <a:srgbClr val="FF8000"/>
            </a:solidFill>
            <a:ln w="9525">
              <a:solidFill>
                <a:srgbClr val="FF8000"/>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cxnSp>
          <p:nvCxnSpPr>
            <p:cNvPr id="44" name="Elbow Connector 43"/>
            <p:cNvCxnSpPr>
              <a:cxnSpLocks noChangeShapeType="1"/>
            </p:cNvCxnSpPr>
            <p:nvPr/>
          </p:nvCxnSpPr>
          <p:spPr bwMode="auto">
            <a:xfrm>
              <a:off x="6019800" y="4203701"/>
              <a:ext cx="457200" cy="127000"/>
            </a:xfrm>
            <a:prstGeom prst="bentConnector3">
              <a:avLst>
                <a:gd name="adj1" fmla="val 0"/>
              </a:avLst>
            </a:prstGeom>
            <a:noFill/>
            <a:ln w="38100">
              <a:solidFill>
                <a:srgbClr val="FF8000"/>
              </a:solidFill>
              <a:round/>
              <a:headEnd/>
              <a:tailEnd type="stealth" w="lg" len="lg"/>
            </a:ln>
            <a:effectLst>
              <a:outerShdw blurRad="50800" dist="38100" dir="2700000" rotWithShape="0">
                <a:srgbClr val="808080">
                  <a:alpha val="42998"/>
                </a:srgbClr>
              </a:outerShdw>
            </a:effectLst>
            <a:extLst/>
          </p:spPr>
        </p:cxnSp>
      </p:grpSp>
      <p:grpSp>
        <p:nvGrpSpPr>
          <p:cNvPr id="355602" name="Group 72"/>
          <p:cNvGrpSpPr>
            <a:grpSpLocks/>
          </p:cNvGrpSpPr>
          <p:nvPr/>
        </p:nvGrpSpPr>
        <p:grpSpPr bwMode="auto">
          <a:xfrm>
            <a:off x="4572000" y="4533900"/>
            <a:ext cx="3657600" cy="1181100"/>
            <a:chOff x="4572000" y="4533897"/>
            <a:chExt cx="3657600" cy="1181103"/>
          </a:xfrm>
        </p:grpSpPr>
        <p:cxnSp>
          <p:nvCxnSpPr>
            <p:cNvPr id="355606" name="Straight Connector 57"/>
            <p:cNvCxnSpPr>
              <a:cxnSpLocks noChangeShapeType="1"/>
            </p:cNvCxnSpPr>
            <p:nvPr/>
          </p:nvCxnSpPr>
          <p:spPr bwMode="auto">
            <a:xfrm>
              <a:off x="4572000" y="4839494"/>
              <a:ext cx="1600200" cy="1588"/>
            </a:xfrm>
            <a:prstGeom prst="line">
              <a:avLst/>
            </a:prstGeom>
            <a:noFill/>
            <a:ln w="9525">
              <a:solidFill>
                <a:schemeClr val="tx1"/>
              </a:solidFill>
              <a:prstDash val="dash"/>
              <a:round/>
              <a:headEnd/>
              <a:tailEnd/>
            </a:ln>
          </p:spPr>
        </p:cxnSp>
        <p:sp>
          <p:nvSpPr>
            <p:cNvPr id="355607" name="Oval 46"/>
            <p:cNvSpPr>
              <a:spLocks noChangeArrowheads="1"/>
            </p:cNvSpPr>
            <p:nvPr/>
          </p:nvSpPr>
          <p:spPr bwMode="auto">
            <a:xfrm>
              <a:off x="4724400" y="4648200"/>
              <a:ext cx="381000" cy="381000"/>
            </a:xfrm>
            <a:prstGeom prst="ellipse">
              <a:avLst/>
            </a:prstGeom>
            <a:solidFill>
              <a:schemeClr val="bg1"/>
            </a:solidFill>
            <a:ln w="9525">
              <a:solidFill>
                <a:srgbClr val="008000"/>
              </a:solidFill>
              <a:round/>
              <a:headEnd/>
              <a:tailEnd/>
            </a:ln>
          </p:spPr>
          <p:txBody>
            <a:bodyPr lIns="0" tIns="0" rIns="0" bIns="0" anchor="ctr"/>
            <a:lstStyle/>
            <a:p>
              <a:pPr algn="ctr" eaLnBrk="0" hangingPunct="0"/>
              <a:r>
                <a:rPr lang="en-US" sz="1600">
                  <a:latin typeface="Book Antiqua" pitchFamily="18" charset="0"/>
                </a:rPr>
                <a:t>I</a:t>
              </a:r>
              <a:r>
                <a:rPr lang="en-US" sz="1600" baseline="-25000">
                  <a:latin typeface="Book Antiqua" pitchFamily="18" charset="0"/>
                </a:rPr>
                <a:t>1</a:t>
              </a:r>
            </a:p>
          </p:txBody>
        </p:sp>
        <p:sp>
          <p:nvSpPr>
            <p:cNvPr id="355608" name="Rounded Rectangle 47"/>
            <p:cNvSpPr>
              <a:spLocks noChangeArrowheads="1"/>
            </p:cNvSpPr>
            <p:nvPr/>
          </p:nvSpPr>
          <p:spPr bwMode="auto">
            <a:xfrm>
              <a:off x="4724400" y="5410200"/>
              <a:ext cx="381000" cy="304800"/>
            </a:xfrm>
            <a:prstGeom prst="roundRect">
              <a:avLst>
                <a:gd name="adj" fmla="val 16667"/>
              </a:avLst>
            </a:prstGeom>
            <a:solidFill>
              <a:schemeClr val="bg1"/>
            </a:solidFill>
            <a:ln w="9525">
              <a:solidFill>
                <a:srgbClr val="FF0000"/>
              </a:solidFill>
              <a:round/>
              <a:headEnd/>
              <a:tailEnd/>
            </a:ln>
          </p:spPr>
          <p:txBody>
            <a:bodyPr anchor="b"/>
            <a:lstStyle/>
            <a:p>
              <a:pPr algn="ctr" eaLnBrk="0" hangingPunct="0"/>
              <a:r>
                <a:rPr lang="en-US" sz="1600">
                  <a:solidFill>
                    <a:srgbClr val="FF0000"/>
                  </a:solidFill>
                  <a:latin typeface="Book Antiqua" pitchFamily="18" charset="0"/>
                </a:rPr>
                <a:t>e</a:t>
              </a:r>
              <a:r>
                <a:rPr lang="en-US" sz="1600" baseline="-25000">
                  <a:solidFill>
                    <a:srgbClr val="FF0000"/>
                  </a:solidFill>
                  <a:latin typeface="Book Antiqua" pitchFamily="18" charset="0"/>
                </a:rPr>
                <a:t>1</a:t>
              </a:r>
            </a:p>
          </p:txBody>
        </p:sp>
        <p:sp>
          <p:nvSpPr>
            <p:cNvPr id="355609" name="Oval 48"/>
            <p:cNvSpPr>
              <a:spLocks noChangeArrowheads="1"/>
            </p:cNvSpPr>
            <p:nvPr/>
          </p:nvSpPr>
          <p:spPr bwMode="auto">
            <a:xfrm>
              <a:off x="5562600" y="4648200"/>
              <a:ext cx="381000" cy="381000"/>
            </a:xfrm>
            <a:prstGeom prst="ellipse">
              <a:avLst/>
            </a:prstGeom>
            <a:solidFill>
              <a:schemeClr val="bg1"/>
            </a:solidFill>
            <a:ln w="9525">
              <a:solidFill>
                <a:srgbClr val="008000"/>
              </a:solidFill>
              <a:round/>
              <a:headEnd/>
              <a:tailEnd/>
            </a:ln>
          </p:spPr>
          <p:txBody>
            <a:bodyPr lIns="0" tIns="0" rIns="0" bIns="0" anchor="ctr"/>
            <a:lstStyle/>
            <a:p>
              <a:pPr algn="ctr" eaLnBrk="0" hangingPunct="0"/>
              <a:r>
                <a:rPr lang="en-US" sz="1600">
                  <a:latin typeface="Book Antiqua" pitchFamily="18" charset="0"/>
                </a:rPr>
                <a:t>I</a:t>
              </a:r>
              <a:r>
                <a:rPr lang="en-US" sz="1600" baseline="-25000">
                  <a:latin typeface="Book Antiqua" pitchFamily="18" charset="0"/>
                </a:rPr>
                <a:t>2</a:t>
              </a:r>
            </a:p>
          </p:txBody>
        </p:sp>
        <p:sp>
          <p:nvSpPr>
            <p:cNvPr id="355610" name="Rounded Rectangle 49"/>
            <p:cNvSpPr>
              <a:spLocks noChangeArrowheads="1"/>
            </p:cNvSpPr>
            <p:nvPr/>
          </p:nvSpPr>
          <p:spPr bwMode="auto">
            <a:xfrm>
              <a:off x="5562600" y="5410200"/>
              <a:ext cx="381000" cy="304800"/>
            </a:xfrm>
            <a:prstGeom prst="roundRect">
              <a:avLst>
                <a:gd name="adj" fmla="val 16667"/>
              </a:avLst>
            </a:prstGeom>
            <a:solidFill>
              <a:schemeClr val="bg1"/>
            </a:solidFill>
            <a:ln w="9525">
              <a:solidFill>
                <a:srgbClr val="FF0000"/>
              </a:solidFill>
              <a:round/>
              <a:headEnd/>
              <a:tailEnd/>
            </a:ln>
          </p:spPr>
          <p:txBody>
            <a:bodyPr anchor="b"/>
            <a:lstStyle/>
            <a:p>
              <a:pPr algn="ctr" eaLnBrk="0" hangingPunct="0"/>
              <a:r>
                <a:rPr lang="en-US" sz="1600">
                  <a:solidFill>
                    <a:srgbClr val="FF0000"/>
                  </a:solidFill>
                  <a:latin typeface="Book Antiqua" pitchFamily="18" charset="0"/>
                </a:rPr>
                <a:t>e</a:t>
              </a:r>
              <a:r>
                <a:rPr lang="en-US" sz="1600" baseline="-25000">
                  <a:solidFill>
                    <a:srgbClr val="FF0000"/>
                  </a:solidFill>
                  <a:latin typeface="Book Antiqua" pitchFamily="18" charset="0"/>
                </a:rPr>
                <a:t>2</a:t>
              </a:r>
            </a:p>
          </p:txBody>
        </p:sp>
        <p:cxnSp>
          <p:nvCxnSpPr>
            <p:cNvPr id="355611" name="Straight Arrow Connector 51"/>
            <p:cNvCxnSpPr>
              <a:cxnSpLocks noChangeShapeType="1"/>
              <a:stCxn id="355607" idx="4"/>
              <a:endCxn id="355608" idx="0"/>
            </p:cNvCxnSpPr>
            <p:nvPr/>
          </p:nvCxnSpPr>
          <p:spPr bwMode="auto">
            <a:xfrm rot="5400000">
              <a:off x="4724400" y="5219700"/>
              <a:ext cx="381000" cy="1588"/>
            </a:xfrm>
            <a:prstGeom prst="straightConnector1">
              <a:avLst/>
            </a:prstGeom>
            <a:noFill/>
            <a:ln w="9525">
              <a:solidFill>
                <a:schemeClr val="tx1"/>
              </a:solidFill>
              <a:round/>
              <a:headEnd/>
              <a:tailEnd type="stealth" w="med" len="med"/>
            </a:ln>
          </p:spPr>
        </p:cxnSp>
        <p:cxnSp>
          <p:nvCxnSpPr>
            <p:cNvPr id="355612" name="Straight Arrow Connector 53"/>
            <p:cNvCxnSpPr>
              <a:cxnSpLocks noChangeShapeType="1"/>
              <a:stCxn id="355609" idx="4"/>
              <a:endCxn id="355610" idx="0"/>
            </p:cNvCxnSpPr>
            <p:nvPr/>
          </p:nvCxnSpPr>
          <p:spPr bwMode="auto">
            <a:xfrm rot="5400000">
              <a:off x="5562600" y="5219700"/>
              <a:ext cx="381000" cy="1588"/>
            </a:xfrm>
            <a:prstGeom prst="straightConnector1">
              <a:avLst/>
            </a:prstGeom>
            <a:noFill/>
            <a:ln w="9525">
              <a:solidFill>
                <a:schemeClr val="tx1"/>
              </a:solidFill>
              <a:round/>
              <a:headEnd/>
              <a:tailEnd type="stealth" w="med" len="med"/>
            </a:ln>
          </p:spPr>
        </p:cxnSp>
        <p:sp>
          <p:nvSpPr>
            <p:cNvPr id="355613" name="TextBox 63"/>
            <p:cNvSpPr txBox="1">
              <a:spLocks noChangeArrowheads="1"/>
            </p:cNvSpPr>
            <p:nvPr/>
          </p:nvSpPr>
          <p:spPr bwMode="auto">
            <a:xfrm>
              <a:off x="5181600" y="4533897"/>
              <a:ext cx="304800" cy="553998"/>
            </a:xfrm>
            <a:prstGeom prst="rect">
              <a:avLst/>
            </a:prstGeom>
            <a:noFill/>
            <a:ln w="9525">
              <a:noFill/>
              <a:miter lim="800000"/>
              <a:headEnd/>
              <a:tailEnd/>
            </a:ln>
          </p:spPr>
          <p:txBody>
            <a:bodyPr lIns="0" tIns="0" rIns="0" bIns="0" anchor="ctr">
              <a:spAutoFit/>
            </a:bodyPr>
            <a:lstStyle/>
            <a:p>
              <a:pPr algn="ctr"/>
              <a:r>
                <a:rPr lang="en-US" sz="3600">
                  <a:solidFill>
                    <a:srgbClr val="FF0000"/>
                  </a:solidFill>
                </a:rPr>
                <a:t>⧼</a:t>
              </a:r>
            </a:p>
          </p:txBody>
        </p:sp>
        <p:sp>
          <p:nvSpPr>
            <p:cNvPr id="355614" name="Rounded Rectangle 64"/>
            <p:cNvSpPr>
              <a:spLocks noChangeArrowheads="1"/>
            </p:cNvSpPr>
            <p:nvPr/>
          </p:nvSpPr>
          <p:spPr bwMode="auto">
            <a:xfrm>
              <a:off x="6781800" y="5105400"/>
              <a:ext cx="381000" cy="304800"/>
            </a:xfrm>
            <a:prstGeom prst="roundRect">
              <a:avLst>
                <a:gd name="adj" fmla="val 16667"/>
              </a:avLst>
            </a:prstGeom>
            <a:solidFill>
              <a:schemeClr val="bg1"/>
            </a:solidFill>
            <a:ln w="9525">
              <a:solidFill>
                <a:srgbClr val="FF0000"/>
              </a:solidFill>
              <a:round/>
              <a:headEnd/>
              <a:tailEnd/>
            </a:ln>
          </p:spPr>
          <p:txBody>
            <a:bodyPr anchor="b"/>
            <a:lstStyle/>
            <a:p>
              <a:pPr algn="ctr" eaLnBrk="0" hangingPunct="0"/>
              <a:r>
                <a:rPr lang="en-US" sz="1600">
                  <a:solidFill>
                    <a:srgbClr val="FF0000"/>
                  </a:solidFill>
                  <a:latin typeface="Book Antiqua" pitchFamily="18" charset="0"/>
                </a:rPr>
                <a:t>e</a:t>
              </a:r>
              <a:r>
                <a:rPr lang="en-US" sz="1600" baseline="-25000">
                  <a:solidFill>
                    <a:srgbClr val="FF0000"/>
                  </a:solidFill>
                  <a:latin typeface="Book Antiqua" pitchFamily="18" charset="0"/>
                </a:rPr>
                <a:t>1</a:t>
              </a:r>
            </a:p>
          </p:txBody>
        </p:sp>
        <p:sp>
          <p:nvSpPr>
            <p:cNvPr id="355615" name="Rounded Rectangle 65"/>
            <p:cNvSpPr>
              <a:spLocks noChangeArrowheads="1"/>
            </p:cNvSpPr>
            <p:nvPr/>
          </p:nvSpPr>
          <p:spPr bwMode="auto">
            <a:xfrm>
              <a:off x="7848600" y="5105400"/>
              <a:ext cx="381000" cy="304800"/>
            </a:xfrm>
            <a:prstGeom prst="roundRect">
              <a:avLst>
                <a:gd name="adj" fmla="val 16667"/>
              </a:avLst>
            </a:prstGeom>
            <a:solidFill>
              <a:schemeClr val="bg1"/>
            </a:solidFill>
            <a:ln w="9525">
              <a:solidFill>
                <a:srgbClr val="FF0000"/>
              </a:solidFill>
              <a:round/>
              <a:headEnd/>
              <a:tailEnd/>
            </a:ln>
          </p:spPr>
          <p:txBody>
            <a:bodyPr anchor="b"/>
            <a:lstStyle/>
            <a:p>
              <a:pPr algn="ctr" eaLnBrk="0" hangingPunct="0"/>
              <a:r>
                <a:rPr lang="en-US" sz="1600">
                  <a:solidFill>
                    <a:srgbClr val="FF0000"/>
                  </a:solidFill>
                  <a:latin typeface="Book Antiqua" pitchFamily="18" charset="0"/>
                </a:rPr>
                <a:t>e</a:t>
              </a:r>
              <a:r>
                <a:rPr lang="en-US" sz="1600" baseline="-25000">
                  <a:solidFill>
                    <a:srgbClr val="FF0000"/>
                  </a:solidFill>
                  <a:latin typeface="Book Antiqua" pitchFamily="18" charset="0"/>
                </a:rPr>
                <a:t>2</a:t>
              </a:r>
            </a:p>
          </p:txBody>
        </p:sp>
        <p:cxnSp>
          <p:nvCxnSpPr>
            <p:cNvPr id="355616" name="Straight Connector 66"/>
            <p:cNvCxnSpPr>
              <a:cxnSpLocks noChangeShapeType="1"/>
              <a:stCxn id="355614" idx="3"/>
              <a:endCxn id="355615" idx="1"/>
            </p:cNvCxnSpPr>
            <p:nvPr/>
          </p:nvCxnSpPr>
          <p:spPr bwMode="auto">
            <a:xfrm>
              <a:off x="7162800" y="5257800"/>
              <a:ext cx="685800" cy="1588"/>
            </a:xfrm>
            <a:prstGeom prst="line">
              <a:avLst/>
            </a:prstGeom>
            <a:noFill/>
            <a:ln w="9525">
              <a:solidFill>
                <a:schemeClr val="tx1"/>
              </a:solidFill>
              <a:round/>
              <a:headEnd/>
              <a:tailEnd/>
            </a:ln>
          </p:spPr>
        </p:cxnSp>
        <p:sp>
          <p:nvSpPr>
            <p:cNvPr id="68" name="Right Arrow 67"/>
            <p:cNvSpPr>
              <a:spLocks noChangeArrowheads="1"/>
            </p:cNvSpPr>
            <p:nvPr/>
          </p:nvSpPr>
          <p:spPr bwMode="auto">
            <a:xfrm>
              <a:off x="7416800" y="5143499"/>
              <a:ext cx="152400" cy="228601"/>
            </a:xfrm>
            <a:prstGeom prst="rightArrow">
              <a:avLst>
                <a:gd name="adj1" fmla="val 50000"/>
                <a:gd name="adj2" fmla="val 50000"/>
              </a:avLst>
            </a:prstGeom>
            <a:solidFill>
              <a:srgbClr val="FF8000"/>
            </a:solidFill>
            <a:ln w="9525">
              <a:solidFill>
                <a:srgbClr val="FF8000"/>
              </a:solidFill>
              <a:round/>
              <a:headEnd/>
              <a:tailEnd/>
            </a:ln>
            <a:effectLst>
              <a:outerShdw blurRad="50800" dist="38100" dir="2700000" rotWithShape="0">
                <a:srgbClr val="808080">
                  <a:alpha val="42998"/>
                </a:srgbClr>
              </a:outerShdw>
            </a:effectLst>
          </p:spPr>
          <p:txBody>
            <a:bodyPr/>
            <a:lstStyle/>
            <a:p>
              <a:pPr eaLnBrk="0" hangingPunct="0">
                <a:defRPr/>
              </a:pPr>
              <a:endParaRPr lang="en-US" sz="2400">
                <a:latin typeface="Arial" pitchFamily="34" charset="0"/>
                <a:ea typeface="MS PGothic" pitchFamily="34" charset="-128"/>
                <a:cs typeface="+mn-cs"/>
              </a:endParaRPr>
            </a:p>
          </p:txBody>
        </p:sp>
        <p:cxnSp>
          <p:nvCxnSpPr>
            <p:cNvPr id="72" name="Straight Arrow Connector 71"/>
            <p:cNvCxnSpPr>
              <a:cxnSpLocks noChangeShapeType="1"/>
            </p:cNvCxnSpPr>
            <p:nvPr/>
          </p:nvCxnSpPr>
          <p:spPr bwMode="auto">
            <a:xfrm>
              <a:off x="6172200" y="5256212"/>
              <a:ext cx="457200" cy="1587"/>
            </a:xfrm>
            <a:prstGeom prst="straightConnector1">
              <a:avLst/>
            </a:prstGeom>
            <a:noFill/>
            <a:ln w="38100">
              <a:solidFill>
                <a:srgbClr val="FF8000"/>
              </a:solidFill>
              <a:round/>
              <a:headEnd/>
              <a:tailEnd type="stealth" w="lg" len="lg"/>
            </a:ln>
            <a:effectLst>
              <a:outerShdw blurRad="50800" dist="38100" dir="2700000" rotWithShape="0">
                <a:srgbClr val="808080">
                  <a:alpha val="42998"/>
                </a:srgbClr>
              </a:outerShdw>
            </a:effectLst>
            <a:extLst/>
          </p:spPr>
        </p:cxnSp>
      </p:grpSp>
      <p:sp>
        <p:nvSpPr>
          <p:cNvPr id="13" name="Rectangle 12"/>
          <p:cNvSpPr>
            <a:spLocks noChangeArrowheads="1"/>
          </p:cNvSpPr>
          <p:nvPr/>
        </p:nvSpPr>
        <p:spPr bwMode="auto">
          <a:xfrm>
            <a:off x="76200" y="4581525"/>
            <a:ext cx="8915400" cy="1295400"/>
          </a:xfrm>
          <a:prstGeom prst="rect">
            <a:avLst/>
          </a:prstGeom>
          <a:solidFill>
            <a:srgbClr val="FFFFFF"/>
          </a:solidFill>
          <a:ln w="9525">
            <a:solidFill>
              <a:srgbClr val="FFFFFF"/>
            </a:solidFill>
            <a:round/>
            <a:headEnd/>
            <a:tailEnd/>
          </a:ln>
        </p:spPr>
        <p:txBody>
          <a:bodyPr/>
          <a:lstStyle/>
          <a:p>
            <a:pPr eaLnBrk="0" hangingPunct="0"/>
            <a:endParaRPr lang="en-US" sz="2400"/>
          </a:p>
        </p:txBody>
      </p:sp>
      <p:sp>
        <p:nvSpPr>
          <p:cNvPr id="12" name="Rectangle 11"/>
          <p:cNvSpPr>
            <a:spLocks noChangeArrowheads="1"/>
          </p:cNvSpPr>
          <p:nvPr/>
        </p:nvSpPr>
        <p:spPr bwMode="auto">
          <a:xfrm>
            <a:off x="152400" y="2819400"/>
            <a:ext cx="8763000" cy="1905000"/>
          </a:xfrm>
          <a:prstGeom prst="rect">
            <a:avLst/>
          </a:prstGeom>
          <a:solidFill>
            <a:schemeClr val="bg1"/>
          </a:solidFill>
          <a:ln w="9525">
            <a:noFill/>
            <a:miter lim="800000"/>
            <a:headEnd/>
            <a:tailEnd/>
          </a:ln>
        </p:spPr>
        <p:txBody>
          <a:bodyPr/>
          <a:lstStyle/>
          <a:p>
            <a:pPr eaLnBrk="0" hangingPunct="0"/>
            <a:endParaRPr lang="en-US" sz="2400"/>
          </a:p>
        </p:txBody>
      </p:sp>
      <p:sp>
        <p:nvSpPr>
          <p:cNvPr id="2" name="Rounded Rectangle 1"/>
          <p:cNvSpPr>
            <a:spLocks noChangeArrowheads="1"/>
          </p:cNvSpPr>
          <p:nvPr/>
        </p:nvSpPr>
        <p:spPr bwMode="auto">
          <a:xfrm>
            <a:off x="1676400" y="1143000"/>
            <a:ext cx="5791200" cy="4191000"/>
          </a:xfrm>
          <a:prstGeom prst="roundRect">
            <a:avLst>
              <a:gd name="adj" fmla="val 2370"/>
            </a:avLst>
          </a:prstGeom>
          <a:solidFill>
            <a:schemeClr val="accent1"/>
          </a:solidFill>
          <a:ln w="9525">
            <a:solidFill>
              <a:srgbClr val="008000"/>
            </a:solidFill>
            <a:round/>
            <a:headEnd/>
            <a:tailEnd/>
          </a:ln>
          <a:effectLst>
            <a:outerShdw blurRad="40000" dist="23000" dir="5400000" rotWithShape="0">
              <a:srgbClr val="808080">
                <a:alpha val="34999"/>
              </a:srgbClr>
            </a:outerShdw>
          </a:effectLst>
        </p:spPr>
        <p:txBody>
          <a:bodyPr anchor="ctr"/>
          <a:lstStyle/>
          <a:p>
            <a:pPr>
              <a:defRPr/>
            </a:pPr>
            <a:endParaRPr lang="en-US" b="1" u="sng" dirty="0">
              <a:solidFill>
                <a:srgbClr val="008000"/>
              </a:solidFill>
              <a:latin typeface="+mn-lt"/>
              <a:ea typeface="+mn-ea"/>
              <a:cs typeface="+mn-cs"/>
            </a:endParaRPr>
          </a:p>
          <a:p>
            <a:pPr>
              <a:defRPr/>
            </a:pPr>
            <a:r>
              <a:rPr lang="en-US" b="1" u="sng" dirty="0">
                <a:solidFill>
                  <a:srgbClr val="008000"/>
                </a:solidFill>
                <a:latin typeface="+mn-lt"/>
                <a:ea typeface="+mn-ea"/>
                <a:cs typeface="+mn-cs"/>
              </a:rPr>
              <a:t>Reflexivity constraints</a:t>
            </a:r>
          </a:p>
          <a:p>
            <a:pPr marL="285750" indent="-285750">
              <a:buFont typeface="Arial"/>
              <a:buChar char="•"/>
              <a:defRPr/>
            </a:pPr>
            <a:r>
              <a:rPr lang="en-US" dirty="0">
                <a:solidFill>
                  <a:srgbClr val="008000"/>
                </a:solidFill>
                <a:latin typeface="+mn-lt"/>
                <a:ea typeface="+mn-ea"/>
                <a:cs typeface="+mn-cs"/>
              </a:rPr>
              <a:t>A before B </a:t>
            </a:r>
            <a:r>
              <a:rPr lang="en-US" dirty="0">
                <a:solidFill>
                  <a:srgbClr val="008000"/>
                </a:solidFill>
                <a:latin typeface="+mn-lt"/>
                <a:ea typeface="+mn-ea"/>
                <a:cs typeface="+mn-cs"/>
                <a:sym typeface="Wingdings"/>
              </a:rPr>
              <a:t> B after A</a:t>
            </a:r>
          </a:p>
          <a:p>
            <a:pPr marL="285750" indent="-285750">
              <a:buFont typeface="Arial"/>
              <a:buChar char="•"/>
              <a:defRPr/>
            </a:pPr>
            <a:r>
              <a:rPr lang="en-US" dirty="0">
                <a:solidFill>
                  <a:srgbClr val="008000"/>
                </a:solidFill>
                <a:latin typeface="+mn-lt"/>
                <a:ea typeface="+mn-ea"/>
                <a:cs typeface="+mn-cs"/>
                <a:sym typeface="Wingdings"/>
              </a:rPr>
              <a:t>A after B  B before A</a:t>
            </a:r>
          </a:p>
          <a:p>
            <a:pPr marL="285750" indent="-285750">
              <a:buFont typeface="Arial"/>
              <a:buChar char="•"/>
              <a:defRPr/>
            </a:pPr>
            <a:r>
              <a:rPr lang="en-US" dirty="0">
                <a:solidFill>
                  <a:srgbClr val="008000"/>
                </a:solidFill>
                <a:latin typeface="+mn-lt"/>
                <a:ea typeface="+mn-ea"/>
                <a:cs typeface="+mn-cs"/>
                <a:sym typeface="Wingdings"/>
              </a:rPr>
              <a:t>A overlap B  B overlap A</a:t>
            </a:r>
          </a:p>
          <a:p>
            <a:pPr marL="285750" indent="-285750">
              <a:buFont typeface="Arial"/>
              <a:buChar char="•"/>
              <a:defRPr/>
            </a:pPr>
            <a:r>
              <a:rPr lang="en-US" dirty="0">
                <a:solidFill>
                  <a:srgbClr val="008000"/>
                </a:solidFill>
                <a:latin typeface="+mn-lt"/>
                <a:ea typeface="+mn-ea"/>
                <a:cs typeface="+mn-cs"/>
                <a:sym typeface="Wingdings"/>
              </a:rPr>
              <a:t>A has no relation with B  B has no relation with A</a:t>
            </a:r>
          </a:p>
          <a:p>
            <a:pPr>
              <a:defRPr/>
            </a:pPr>
            <a:endParaRPr lang="en-US" dirty="0">
              <a:solidFill>
                <a:srgbClr val="008000"/>
              </a:solidFill>
              <a:latin typeface="+mn-lt"/>
              <a:ea typeface="+mn-ea"/>
              <a:cs typeface="+mn-cs"/>
              <a:sym typeface="Wingdings"/>
            </a:endParaRPr>
          </a:p>
          <a:p>
            <a:pPr>
              <a:defRPr/>
            </a:pPr>
            <a:r>
              <a:rPr lang="en-US" b="1" u="sng" dirty="0">
                <a:solidFill>
                  <a:srgbClr val="008000"/>
                </a:solidFill>
                <a:latin typeface="+mn-lt"/>
                <a:ea typeface="+mn-ea"/>
                <a:cs typeface="+mn-cs"/>
                <a:sym typeface="Wingdings"/>
              </a:rPr>
              <a:t>Transitivity constraints</a:t>
            </a:r>
          </a:p>
          <a:p>
            <a:pPr marL="285750" indent="-285750">
              <a:buFont typeface="Arial"/>
              <a:buChar char="•"/>
              <a:defRPr/>
            </a:pPr>
            <a:r>
              <a:rPr lang="en-US" dirty="0">
                <a:solidFill>
                  <a:srgbClr val="008000"/>
                </a:solidFill>
                <a:latin typeface="+mn-lt"/>
                <a:ea typeface="+mn-ea"/>
                <a:cs typeface="+mn-cs"/>
                <a:sym typeface="Wingdings"/>
              </a:rPr>
              <a:t>A before B, B before C  A before C</a:t>
            </a:r>
          </a:p>
          <a:p>
            <a:pPr marL="285750" indent="-285750">
              <a:buFont typeface="Arial"/>
              <a:buChar char="•"/>
              <a:defRPr/>
            </a:pPr>
            <a:r>
              <a:rPr lang="en-US" dirty="0">
                <a:solidFill>
                  <a:srgbClr val="008000"/>
                </a:solidFill>
                <a:latin typeface="+mn-lt"/>
                <a:ea typeface="+mn-ea"/>
                <a:cs typeface="+mn-cs"/>
                <a:sym typeface="Wingdings"/>
              </a:rPr>
              <a:t>A after B, B after C  A after C</a:t>
            </a:r>
          </a:p>
          <a:p>
            <a:pPr marL="285750" indent="-285750">
              <a:buFont typeface="Arial"/>
              <a:buChar char="•"/>
              <a:defRPr/>
            </a:pPr>
            <a:r>
              <a:rPr lang="en-US" dirty="0">
                <a:solidFill>
                  <a:srgbClr val="008000"/>
                </a:solidFill>
                <a:latin typeface="+mn-lt"/>
                <a:ea typeface="+mn-ea"/>
                <a:cs typeface="+mn-cs"/>
                <a:sym typeface="Wingdings"/>
              </a:rPr>
              <a:t>A overlaps B, B overlaps C  A overlaps C</a:t>
            </a:r>
          </a:p>
          <a:p>
            <a:pPr marL="285750" indent="-285750">
              <a:buFont typeface="Arial"/>
              <a:buChar char="•"/>
              <a:defRPr/>
            </a:pPr>
            <a:r>
              <a:rPr lang="en-US" dirty="0">
                <a:solidFill>
                  <a:srgbClr val="008000"/>
                </a:solidFill>
                <a:latin typeface="+mn-lt"/>
                <a:ea typeface="+mn-ea"/>
                <a:cs typeface="+mn-cs"/>
                <a:sym typeface="Wingdings"/>
              </a:rPr>
              <a:t>A before B, B overlaps C  A before C</a:t>
            </a:r>
          </a:p>
          <a:p>
            <a:pPr marL="285750" indent="-285750">
              <a:buFont typeface="Arial"/>
              <a:buChar char="•"/>
              <a:defRPr/>
            </a:pPr>
            <a:r>
              <a:rPr lang="en-US" dirty="0">
                <a:solidFill>
                  <a:srgbClr val="008000"/>
                </a:solidFill>
                <a:latin typeface="+mn-lt"/>
                <a:ea typeface="+mn-ea"/>
                <a:cs typeface="+mn-cs"/>
                <a:sym typeface="Wingdings"/>
              </a:rPr>
              <a:t>A after B, B overlaps C  A after C</a:t>
            </a:r>
          </a:p>
          <a:p>
            <a:pPr marL="285750" indent="-285750">
              <a:buFont typeface="Arial"/>
              <a:buChar char="•"/>
              <a:defRPr/>
            </a:pPr>
            <a:r>
              <a:rPr lang="en-US" dirty="0">
                <a:solidFill>
                  <a:srgbClr val="008000"/>
                </a:solidFill>
                <a:latin typeface="+mn-lt"/>
                <a:ea typeface="+mn-ea"/>
                <a:cs typeface="+mn-cs"/>
                <a:sym typeface="Wingdings"/>
              </a:rPr>
              <a:t>A overlaps B, B before C  A before C</a:t>
            </a:r>
          </a:p>
          <a:p>
            <a:pPr marL="285750" indent="-285750">
              <a:buFont typeface="Arial"/>
              <a:buChar char="•"/>
              <a:defRPr/>
            </a:pPr>
            <a:r>
              <a:rPr lang="en-US" dirty="0">
                <a:solidFill>
                  <a:srgbClr val="008000"/>
                </a:solidFill>
                <a:latin typeface="+mn-lt"/>
                <a:ea typeface="+mn-ea"/>
                <a:cs typeface="+mn-cs"/>
                <a:sym typeface="Wingdings"/>
              </a:rPr>
              <a:t>A overlaps B, B after C  A after C</a:t>
            </a:r>
            <a:endParaRPr lang="en-US" dirty="0">
              <a:solidFill>
                <a:srgbClr val="008000"/>
              </a:solidFill>
              <a:latin typeface="+mn-lt"/>
              <a:ea typeface="+mn-ea"/>
              <a:cs typeface="+mn-cs"/>
            </a:endParaRPr>
          </a:p>
          <a:p>
            <a:pPr>
              <a:defRPr/>
            </a:pPr>
            <a:endParaRPr lang="en-US" dirty="0">
              <a:solidFill>
                <a:srgbClr val="008000"/>
              </a:solidFill>
              <a:latin typeface="+mn-lt"/>
              <a:ea typeface="+mn-ea"/>
              <a:cs typeface="+mn-cs"/>
            </a:endParaRPr>
          </a:p>
        </p:txBody>
      </p:sp>
      <p:sp>
        <p:nvSpPr>
          <p:cNvPr id="3" name="Slide Number Placeholder 2"/>
          <p:cNvSpPr>
            <a:spLocks noGrp="1"/>
          </p:cNvSpPr>
          <p:nvPr>
            <p:ph type="sldNum" sz="quarter" idx="10"/>
          </p:nvPr>
        </p:nvSpPr>
        <p:spPr/>
        <p:txBody>
          <a:bodyPr/>
          <a:lstStyle/>
          <a:p>
            <a:pPr>
              <a:defRPr/>
            </a:pPr>
            <a:r>
              <a:rPr lang="en-US" altLang="zh-TW" smtClean="0"/>
              <a:t>2:</a:t>
            </a:r>
            <a:fld id="{38C3A6C8-7635-49E2-992A-59049AC71ED8}" type="slidenum">
              <a:rPr lang="en-US" altLang="zh-TW" smtClean="0"/>
              <a:pPr>
                <a:defRPr/>
              </a:pPr>
              <a:t>61</a:t>
            </a:fld>
            <a:endParaRPr lang="en-US" altLang="zh-TW"/>
          </a:p>
        </p:txBody>
      </p:sp>
    </p:spTree>
    <p:extLst>
      <p:ext uri="{BB962C8B-B14F-4D97-AF65-F5344CB8AC3E}">
        <p14:creationId xmlns:p14="http://schemas.microsoft.com/office/powerpoint/2010/main" val="61669235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hidden"/>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hidden"/>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P spid="2"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r>
              <a:rPr lang="en-US" dirty="0" smtClean="0">
                <a:solidFill>
                  <a:srgbClr val="FF0000"/>
                </a:solidFill>
              </a:rPr>
              <a:t>Language generation</a:t>
            </a:r>
          </a:p>
        </p:txBody>
      </p:sp>
      <p:sp>
        <p:nvSpPr>
          <p:cNvPr id="68611" name="Content Placeholder 2"/>
          <p:cNvSpPr>
            <a:spLocks noGrp="1"/>
          </p:cNvSpPr>
          <p:nvPr>
            <p:ph idx="1"/>
          </p:nvPr>
        </p:nvSpPr>
        <p:spPr/>
        <p:txBody>
          <a:bodyPr/>
          <a:lstStyle/>
          <a:p>
            <a:r>
              <a:rPr lang="en-US" dirty="0" smtClean="0"/>
              <a:t>R. </a:t>
            </a:r>
            <a:r>
              <a:rPr lang="en-US" dirty="0" err="1" smtClean="0"/>
              <a:t>Barzilay</a:t>
            </a:r>
            <a:r>
              <a:rPr lang="en-US" dirty="0" smtClean="0"/>
              <a:t> and M. </a:t>
            </a:r>
            <a:r>
              <a:rPr lang="en-US" dirty="0" err="1" smtClean="0"/>
              <a:t>Lapata</a:t>
            </a:r>
            <a:r>
              <a:rPr lang="en-US" dirty="0" smtClean="0"/>
              <a:t>. Aggregation via Set Partitioning for Natural Language Generation.HLT-NAACL-2006.</a:t>
            </a:r>
          </a:p>
          <a:p>
            <a:endParaRPr lang="en-US" dirty="0" smtClean="0"/>
          </a:p>
          <a:p>
            <a:endParaRPr lang="en-US" dirty="0" smtClean="0"/>
          </a:p>
          <a:p>
            <a:endParaRPr lang="en-US" dirty="0" smtClean="0"/>
          </a:p>
          <a:p>
            <a:endParaRPr lang="en-US" dirty="0" smtClean="0"/>
          </a:p>
          <a:p>
            <a:pPr>
              <a:buFont typeface="Wingdings" pitchFamily="2" charset="2"/>
              <a:buNone/>
            </a:pPr>
            <a:endParaRPr lang="en-US" dirty="0" smtClean="0"/>
          </a:p>
          <a:p>
            <a:r>
              <a:rPr lang="en-US" dirty="0" smtClean="0"/>
              <a:t>Constraints:</a:t>
            </a:r>
          </a:p>
          <a:p>
            <a:pPr lvl="1"/>
            <a:r>
              <a:rPr lang="en-US" dirty="0" smtClean="0"/>
              <a:t>Transitivity: if (</a:t>
            </a:r>
            <a:r>
              <a:rPr lang="en-US" dirty="0" err="1" smtClean="0"/>
              <a:t>e</a:t>
            </a:r>
            <a:r>
              <a:rPr lang="en-US" baseline="-25000" dirty="0" err="1" smtClean="0"/>
              <a:t>i</a:t>
            </a:r>
            <a:r>
              <a:rPr lang="en-US" dirty="0" err="1" smtClean="0"/>
              <a:t>,e</a:t>
            </a:r>
            <a:r>
              <a:rPr lang="en-US" baseline="-25000" dirty="0" err="1" smtClean="0"/>
              <a:t>j</a:t>
            </a:r>
            <a:r>
              <a:rPr lang="en-US" dirty="0" smtClean="0"/>
              <a:t>)were aggregated, and (</a:t>
            </a:r>
            <a:r>
              <a:rPr lang="en-US" dirty="0" err="1" smtClean="0"/>
              <a:t>e</a:t>
            </a:r>
            <a:r>
              <a:rPr lang="en-US" baseline="-25000" dirty="0" err="1" smtClean="0"/>
              <a:t>i</a:t>
            </a:r>
            <a:r>
              <a:rPr lang="en-US" dirty="0" err="1" smtClean="0"/>
              <a:t>,e</a:t>
            </a:r>
            <a:r>
              <a:rPr lang="en-US" baseline="-25000" dirty="0" err="1" smtClean="0"/>
              <a:t>jk</a:t>
            </a:r>
            <a:r>
              <a:rPr lang="en-US" dirty="0" smtClean="0"/>
              <a:t>) were too, then (</a:t>
            </a:r>
            <a:r>
              <a:rPr lang="en-US" dirty="0" err="1" smtClean="0"/>
              <a:t>e</a:t>
            </a:r>
            <a:r>
              <a:rPr lang="en-US" baseline="-25000" dirty="0" err="1" smtClean="0"/>
              <a:t>i</a:t>
            </a:r>
            <a:r>
              <a:rPr lang="en-US" dirty="0" err="1" smtClean="0"/>
              <a:t>,e</a:t>
            </a:r>
            <a:r>
              <a:rPr lang="en-US" baseline="-25000" dirty="0" err="1" smtClean="0"/>
              <a:t>k</a:t>
            </a:r>
            <a:r>
              <a:rPr lang="en-US" dirty="0" smtClean="0"/>
              <a:t>) get aggregated.</a:t>
            </a:r>
          </a:p>
          <a:p>
            <a:pPr lvl="1"/>
            <a:r>
              <a:rPr lang="en-US" dirty="0" smtClean="0"/>
              <a:t>Max number of facts aggregated, max sentence length. </a:t>
            </a:r>
          </a:p>
          <a:p>
            <a:endParaRPr lang="en-US" dirty="0" smtClean="0"/>
          </a:p>
        </p:txBody>
      </p:sp>
      <p:pic>
        <p:nvPicPr>
          <p:cNvPr id="686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133600"/>
            <a:ext cx="6781800" cy="207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Lst>
        </p:spPr>
      </p:pic>
      <p:sp>
        <p:nvSpPr>
          <p:cNvPr id="68613" name="Slide Number Placeholder 8"/>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C147FF8D-B687-49EC-83BF-B210828D1EB4}" type="slidenum">
              <a:rPr lang="en-US" altLang="zh-TW" smtClean="0">
                <a:cs typeface="Arial Unicode MS" pitchFamily="34" charset="-128"/>
              </a:rPr>
              <a:pPr eaLnBrk="1" hangingPunct="1"/>
              <a:t>62</a:t>
            </a:fld>
            <a:endParaRPr lang="en-US" altLang="zh-TW" smtClean="0">
              <a:cs typeface="Arial Unicode MS" pitchFamily="34" charset="-128"/>
            </a:endParaRPr>
          </a:p>
        </p:txBody>
      </p:sp>
    </p:spTree>
  </p:cSld>
  <p:clrMapOvr>
    <a:masterClrMapping/>
  </p:clrMapOvr>
  <p:transition spd="med"/>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r>
              <a:rPr lang="en-US" dirty="0" smtClean="0">
                <a:solidFill>
                  <a:srgbClr val="FF0000"/>
                </a:solidFill>
              </a:rPr>
              <a:t>MT &amp; Alignment </a:t>
            </a:r>
          </a:p>
        </p:txBody>
      </p:sp>
      <p:sp>
        <p:nvSpPr>
          <p:cNvPr id="69635" name="Content Placeholder 2"/>
          <p:cNvSpPr>
            <a:spLocks noGrp="1"/>
          </p:cNvSpPr>
          <p:nvPr>
            <p:ph idx="1"/>
          </p:nvPr>
        </p:nvSpPr>
        <p:spPr/>
        <p:txBody>
          <a:bodyPr/>
          <a:lstStyle/>
          <a:p>
            <a:r>
              <a:rPr lang="en-US" dirty="0" smtClean="0"/>
              <a:t>Ulrich </a:t>
            </a:r>
            <a:r>
              <a:rPr lang="en-US" dirty="0" err="1" smtClean="0"/>
              <a:t>Germann</a:t>
            </a:r>
            <a:r>
              <a:rPr lang="en-US" dirty="0" smtClean="0"/>
              <a:t>, Mike </a:t>
            </a:r>
            <a:r>
              <a:rPr lang="en-US" dirty="0" err="1" smtClean="0"/>
              <a:t>Jahr</a:t>
            </a:r>
            <a:r>
              <a:rPr lang="en-US" dirty="0" smtClean="0"/>
              <a:t>, Kevin Knight, Daniel Marcu, and Kenji Yamada. Fast decoding and optimal decoding for machine translation. ACL 2001.</a:t>
            </a:r>
          </a:p>
          <a:p>
            <a:r>
              <a:rPr lang="en-US" dirty="0" smtClean="0"/>
              <a:t>John </a:t>
            </a:r>
            <a:r>
              <a:rPr lang="en-US" dirty="0" err="1" smtClean="0"/>
              <a:t>DeNero</a:t>
            </a:r>
            <a:r>
              <a:rPr lang="en-US" dirty="0" smtClean="0"/>
              <a:t> and Dan Klein. The Complexity of Phrase Alignment Problems. ACL-HLT-2008.</a:t>
            </a:r>
          </a:p>
          <a:p>
            <a:r>
              <a:rPr lang="en-US" dirty="0"/>
              <a:t>M. Chang, D. Goldwasser, D. Roth </a:t>
            </a:r>
            <a:r>
              <a:rPr lang="en-US" dirty="0" smtClean="0"/>
              <a:t>and  </a:t>
            </a:r>
            <a:r>
              <a:rPr lang="en-US" dirty="0"/>
              <a:t>Y. Tu, </a:t>
            </a:r>
            <a:r>
              <a:rPr lang="en-US" dirty="0" smtClean="0"/>
              <a:t>Unsupervised </a:t>
            </a:r>
            <a:r>
              <a:rPr lang="en-US" dirty="0"/>
              <a:t>Constraint Driven Learning For Transliteration </a:t>
            </a:r>
            <a:r>
              <a:rPr lang="en-US" dirty="0" smtClean="0"/>
              <a:t>Discovery, NAACL'09.</a:t>
            </a:r>
          </a:p>
        </p:txBody>
      </p:sp>
      <p:sp>
        <p:nvSpPr>
          <p:cNvPr id="69636" name="Slide Number Placeholder 7"/>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697F9784-389E-4B6B-95DE-A6DE3AFFEDEB}" type="slidenum">
              <a:rPr lang="en-US" altLang="zh-TW" smtClean="0">
                <a:cs typeface="Arial Unicode MS" pitchFamily="34" charset="-128"/>
              </a:rPr>
              <a:pPr eaLnBrk="1" hangingPunct="1"/>
              <a:t>63</a:t>
            </a:fld>
            <a:endParaRPr lang="en-US" altLang="zh-TW" smtClean="0">
              <a:cs typeface="Arial Unicode MS" pitchFamily="34" charset="-128"/>
            </a:endParaRPr>
          </a:p>
        </p:txBody>
      </p:sp>
    </p:spTree>
  </p:cSld>
  <p:clrMapOvr>
    <a:masterClrMapping/>
  </p:clrMapOvr>
  <p:transition spd="med"/>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dirty="0" smtClean="0">
                <a:solidFill>
                  <a:srgbClr val="FF0000"/>
                </a:solidFill>
              </a:rPr>
              <a:t>Learning Based Java: Translating to ILP</a:t>
            </a:r>
          </a:p>
        </p:txBody>
      </p:sp>
      <p:sp>
        <p:nvSpPr>
          <p:cNvPr id="3" name="Content Placeholder 2"/>
          <p:cNvSpPr>
            <a:spLocks noGrp="1"/>
          </p:cNvSpPr>
          <p:nvPr>
            <p:ph idx="1"/>
          </p:nvPr>
        </p:nvSpPr>
        <p:spPr>
          <a:xfrm>
            <a:off x="457200" y="3429000"/>
            <a:ext cx="8229600" cy="2819400"/>
          </a:xfrm>
        </p:spPr>
        <p:txBody>
          <a:bodyPr/>
          <a:lstStyle/>
          <a:p>
            <a:pPr eaLnBrk="1" hangingPunct="1"/>
            <a:r>
              <a:rPr lang="en-US" smtClean="0"/>
              <a:t>Constraint syntax based on First Order Logic</a:t>
            </a:r>
          </a:p>
          <a:p>
            <a:pPr lvl="1" eaLnBrk="1" hangingPunct="1"/>
            <a:r>
              <a:rPr lang="en-US" smtClean="0"/>
              <a:t>Declarative; interspersed within pure Java</a:t>
            </a:r>
          </a:p>
          <a:p>
            <a:pPr lvl="1" eaLnBrk="1" hangingPunct="1"/>
            <a:r>
              <a:rPr lang="en-US" smtClean="0"/>
              <a:t>Grounded in the program’s Java objects</a:t>
            </a:r>
          </a:p>
          <a:p>
            <a:pPr eaLnBrk="1" hangingPunct="1"/>
            <a:r>
              <a:rPr lang="en-US" smtClean="0"/>
              <a:t>Automatic run-time translation to linear inequalities</a:t>
            </a:r>
          </a:p>
          <a:p>
            <a:pPr lvl="1" eaLnBrk="1" hangingPunct="1"/>
            <a:r>
              <a:rPr lang="en-US" smtClean="0"/>
              <a:t>Creates auxiliary variables</a:t>
            </a:r>
          </a:p>
          <a:p>
            <a:pPr lvl="1" eaLnBrk="1" hangingPunct="1"/>
            <a:r>
              <a:rPr lang="en-US" smtClean="0"/>
              <a:t>Resulting ILP size is linear in size of propositionalization</a:t>
            </a:r>
          </a:p>
        </p:txBody>
      </p:sp>
      <p:sp>
        <p:nvSpPr>
          <p:cNvPr id="6148" name="Slide Number Placeholder 14"/>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3:</a:t>
            </a:r>
            <a:fld id="{EBCCC963-11C2-489B-8B8F-65B8AF25D345}" type="slidenum">
              <a:rPr lang="en-US" altLang="zh-TW" smtClean="0">
                <a:cs typeface="Arial Unicode MS" pitchFamily="34" charset="-128"/>
              </a:rPr>
              <a:pPr eaLnBrk="1" hangingPunct="1"/>
              <a:t>64</a:t>
            </a:fld>
            <a:endParaRPr lang="en-US" altLang="zh-TW" smtClean="0">
              <a:cs typeface="Arial Unicode MS" pitchFamily="34" charset="-128"/>
            </a:endParaRPr>
          </a:p>
        </p:txBody>
      </p:sp>
      <p:pic>
        <p:nvPicPr>
          <p:cNvPr id="6149" name="Picture 7" descr="SRL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4313" y="1066800"/>
            <a:ext cx="6175375" cy="21732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1124577"/>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10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1000"/>
                                        <p:tgtEl>
                                          <p:spTgt spid="3">
                                            <p:txEl>
                                              <p:pRg st="2" end="2"/>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Learning Based Java: Translating to ILP </a:t>
            </a:r>
            <a:r>
              <a:rPr lang="en-US" sz="2000" smtClean="0"/>
              <a:t>(1/2)</a:t>
            </a:r>
          </a:p>
        </p:txBody>
      </p:sp>
      <p:sp>
        <p:nvSpPr>
          <p:cNvPr id="3" name="Content Placeholder 2"/>
          <p:cNvSpPr>
            <a:spLocks noGrp="1"/>
          </p:cNvSpPr>
          <p:nvPr>
            <p:ph idx="1"/>
          </p:nvPr>
        </p:nvSpPr>
        <p:spPr/>
        <p:txBody>
          <a:bodyPr/>
          <a:lstStyle/>
          <a:p>
            <a:pPr eaLnBrk="1" hangingPunct="1"/>
            <a:r>
              <a:rPr lang="en-US" smtClean="0"/>
              <a:t>Modeling language for use with Java</a:t>
            </a:r>
          </a:p>
          <a:p>
            <a:pPr eaLnBrk="1" hangingPunct="1"/>
            <a:r>
              <a:rPr lang="en-US" smtClean="0"/>
              <a:t>Classifiers use other classifiers as feature extractors</a:t>
            </a:r>
          </a:p>
          <a:p>
            <a:pPr eaLnBrk="1" hangingPunct="1"/>
            <a:r>
              <a:rPr lang="en-US" smtClean="0"/>
              <a:t>Constraints written in FOL over Java objects</a:t>
            </a:r>
          </a:p>
          <a:p>
            <a:pPr lvl="1" eaLnBrk="1" hangingPunct="1"/>
            <a:r>
              <a:rPr lang="en-US" sz="2200" smtClean="0"/>
              <a:t>Automatically translated to linear inequalities at run-time</a:t>
            </a:r>
          </a:p>
        </p:txBody>
      </p:sp>
      <p:sp>
        <p:nvSpPr>
          <p:cNvPr id="16388" name="Slide Number Placeholder 1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3:</a:t>
            </a:r>
            <a:fld id="{50FD7CDC-9E7F-42CB-9969-404DE259053B}" type="slidenum">
              <a:rPr lang="en-US" altLang="zh-TW" smtClean="0">
                <a:cs typeface="Arial Unicode MS" pitchFamily="34" charset="-128"/>
              </a:rPr>
              <a:pPr eaLnBrk="1" hangingPunct="1"/>
              <a:t>65</a:t>
            </a:fld>
            <a:endParaRPr lang="en-US" altLang="zh-TW" smtClean="0">
              <a:cs typeface="Arial Unicode MS" pitchFamily="34" charset="-128"/>
            </a:endParaRPr>
          </a:p>
        </p:txBody>
      </p:sp>
      <p:pic>
        <p:nvPicPr>
          <p:cNvPr id="6" name="Picture 7" descr="SRL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84313" y="3352800"/>
            <a:ext cx="6175375" cy="21732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7" name="Content Placeholder 2"/>
          <p:cNvSpPr txBox="1">
            <a:spLocks/>
          </p:cNvSpPr>
          <p:nvPr/>
        </p:nvSpPr>
        <p:spPr bwMode="auto">
          <a:xfrm>
            <a:off x="457200" y="3429000"/>
            <a:ext cx="8229600" cy="2438400"/>
          </a:xfrm>
          <a:prstGeom prst="rect">
            <a:avLst/>
          </a:prstGeom>
          <a:noFill/>
          <a:ln w="9525">
            <a:noFill/>
            <a:miter lim="800000"/>
            <a:headEnd/>
            <a:tailEnd/>
          </a:ln>
        </p:spPr>
        <p:txBody>
          <a:bodyPr/>
          <a:lstStyle/>
          <a:p>
            <a:pPr marL="342900" indent="-342900" eaLnBrk="0" hangingPunct="0">
              <a:spcBef>
                <a:spcPct val="20000"/>
              </a:spcBef>
              <a:buClr>
                <a:schemeClr val="bg2"/>
              </a:buClr>
              <a:buSzPct val="75000"/>
              <a:buFont typeface="Wingdings" pitchFamily="2" charset="2"/>
              <a:buChar char="n"/>
              <a:defRPr/>
            </a:pPr>
            <a:r>
              <a:rPr lang="en-US" sz="2000" kern="0" dirty="0">
                <a:latin typeface="Calibri" pitchFamily="34" charset="0"/>
                <a:cs typeface="Calibri" pitchFamily="34" charset="0"/>
              </a:rPr>
              <a:t>Convert to Conjunctive Normal Form (CNF); </a:t>
            </a:r>
            <a:r>
              <a:rPr lang="en-US" sz="2000" b="1" kern="0" dirty="0">
                <a:solidFill>
                  <a:srgbClr val="FF0000"/>
                </a:solidFill>
                <a:latin typeface="Calibri" pitchFamily="34" charset="0"/>
                <a:cs typeface="Calibri" pitchFamily="34" charset="0"/>
              </a:rPr>
              <a:t>(NP-hard)</a:t>
            </a:r>
          </a:p>
          <a:p>
            <a:pPr marL="342900" indent="-342900" eaLnBrk="0" hangingPunct="0">
              <a:spcBef>
                <a:spcPct val="20000"/>
              </a:spcBef>
              <a:buClr>
                <a:schemeClr val="bg2"/>
              </a:buClr>
              <a:buSzPct val="75000"/>
              <a:buFont typeface="Wingdings" pitchFamily="2" charset="2"/>
              <a:buChar char="n"/>
              <a:defRPr/>
            </a:pPr>
            <a:endParaRPr lang="en-US" sz="2000" kern="0" dirty="0">
              <a:latin typeface="Calibri" pitchFamily="34" charset="0"/>
              <a:cs typeface="Calibri" pitchFamily="34" charset="0"/>
            </a:endParaRPr>
          </a:p>
          <a:p>
            <a:pPr marL="800100" lvl="1" indent="-342900" eaLnBrk="0" hangingPunct="0">
              <a:spcBef>
                <a:spcPct val="20000"/>
              </a:spcBef>
              <a:buClr>
                <a:schemeClr val="bg2"/>
              </a:buClr>
              <a:buSzPct val="75000"/>
              <a:buFont typeface="Wingdings" pitchFamily="2" charset="2"/>
              <a:buChar char="n"/>
              <a:defRPr/>
            </a:pPr>
            <a:r>
              <a:rPr lang="en-US" sz="2000" kern="0" dirty="0">
                <a:latin typeface="Calibri" pitchFamily="34" charset="0"/>
                <a:cs typeface="Calibri" pitchFamily="34" charset="0"/>
              </a:rPr>
              <a:t>Normalize</a:t>
            </a:r>
          </a:p>
          <a:p>
            <a:pPr marL="800100" lvl="1" indent="-342900" eaLnBrk="0" hangingPunct="0">
              <a:spcBef>
                <a:spcPct val="20000"/>
              </a:spcBef>
              <a:buClr>
                <a:schemeClr val="bg2"/>
              </a:buClr>
              <a:buSzPct val="75000"/>
              <a:buFont typeface="Wingdings" pitchFamily="2" charset="2"/>
              <a:buChar char="n"/>
              <a:defRPr/>
            </a:pPr>
            <a:endParaRPr lang="en-US" sz="2000" kern="0" dirty="0">
              <a:latin typeface="Calibri" pitchFamily="34" charset="0"/>
              <a:cs typeface="Calibri" pitchFamily="34" charset="0"/>
            </a:endParaRPr>
          </a:p>
          <a:p>
            <a:pPr marL="800100" lvl="1" indent="-342900" eaLnBrk="0" hangingPunct="0">
              <a:spcBef>
                <a:spcPct val="20000"/>
              </a:spcBef>
              <a:buClr>
                <a:schemeClr val="bg2"/>
              </a:buClr>
              <a:buSzPct val="75000"/>
              <a:buFont typeface="Wingdings" pitchFamily="2" charset="2"/>
              <a:buChar char="n"/>
              <a:defRPr/>
            </a:pPr>
            <a:r>
              <a:rPr lang="en-US" sz="2000" kern="0" dirty="0">
                <a:latin typeface="Calibri" pitchFamily="34" charset="0"/>
                <a:cs typeface="Calibri" pitchFamily="34" charset="0"/>
              </a:rPr>
              <a:t>Redistribute</a:t>
            </a:r>
          </a:p>
          <a:p>
            <a:pPr marL="800100" lvl="1" indent="-342900" eaLnBrk="0" hangingPunct="0">
              <a:spcBef>
                <a:spcPct val="20000"/>
              </a:spcBef>
              <a:buClr>
                <a:schemeClr val="bg2"/>
              </a:buClr>
              <a:buSzPct val="75000"/>
              <a:buFont typeface="Wingdings" pitchFamily="2" charset="2"/>
              <a:buChar char="n"/>
              <a:defRPr/>
            </a:pPr>
            <a:endParaRPr lang="en-US" sz="2000" kern="0" dirty="0">
              <a:latin typeface="Calibri" pitchFamily="34" charset="0"/>
              <a:cs typeface="Calibri" pitchFamily="34" charset="0"/>
            </a:endParaRPr>
          </a:p>
          <a:p>
            <a:pPr marL="800100" lvl="1" indent="-342900" eaLnBrk="0" hangingPunct="0">
              <a:spcBef>
                <a:spcPct val="20000"/>
              </a:spcBef>
              <a:buClr>
                <a:schemeClr val="bg2"/>
              </a:buClr>
              <a:buSzPct val="75000"/>
              <a:buFont typeface="Wingdings" pitchFamily="2" charset="2"/>
              <a:buChar char="n"/>
              <a:defRPr/>
            </a:pPr>
            <a:r>
              <a:rPr lang="en-US" sz="2000" kern="0" dirty="0">
                <a:latin typeface="Calibri" pitchFamily="34" charset="0"/>
                <a:cs typeface="Calibri" pitchFamily="34" charset="0"/>
              </a:rPr>
              <a:t>Create indicator variables</a:t>
            </a:r>
          </a:p>
        </p:txBody>
      </p:sp>
      <p:pic>
        <p:nvPicPr>
          <p:cNvPr id="18" name="Picture 17" descr="TP_tmp.emf"/>
          <p:cNvPicPr>
            <a:picLocks noChangeAspect="1"/>
          </p:cNvPicPr>
          <p:nvPr>
            <p:custDataLst>
              <p:tags r:id="rId1"/>
            </p:custDataLst>
          </p:nvPr>
        </p:nvPicPr>
        <p:blipFill>
          <a:blip r:embed="rId7">
            <a:extLst>
              <a:ext uri="{28A0092B-C50C-407E-A947-70E740481C1C}">
                <a14:useLocalDpi xmlns:a14="http://schemas.microsoft.com/office/drawing/2010/main" val="0"/>
              </a:ext>
            </a:extLst>
          </a:blip>
          <a:srcRect/>
          <a:stretch>
            <a:fillRect/>
          </a:stretch>
        </p:blipFill>
        <p:spPr bwMode="auto">
          <a:xfrm>
            <a:off x="4648200" y="3886200"/>
            <a:ext cx="28956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2" descr="TP_tmp.emf"/>
          <p:cNvPicPr>
            <a:picLocks noChangeAspect="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4745038" y="4132263"/>
            <a:ext cx="2701925"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TP_tmp.emf"/>
          <p:cNvPicPr>
            <a:picLocks noChangeAspect="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4725988" y="4764088"/>
            <a:ext cx="2740025"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descr="TP_tmp.emf"/>
          <p:cNvPicPr>
            <a:picLocks noChangeAspect="1"/>
          </p:cNvPicPr>
          <p:nvPr>
            <p:custDataLst>
              <p:tags r:id="rId4"/>
            </p:custDataLst>
          </p:nvPr>
        </p:nvPicPr>
        <p:blipFill>
          <a:blip r:embed="rId10">
            <a:extLst>
              <a:ext uri="{28A0092B-C50C-407E-A947-70E740481C1C}">
                <a14:useLocalDpi xmlns:a14="http://schemas.microsoft.com/office/drawing/2010/main" val="0"/>
              </a:ext>
            </a:extLst>
          </a:blip>
          <a:srcRect/>
          <a:stretch>
            <a:fillRect/>
          </a:stretch>
        </p:blipFill>
        <p:spPr bwMode="auto">
          <a:xfrm>
            <a:off x="4268788" y="5494338"/>
            <a:ext cx="3654425" cy="601662"/>
          </a:xfrm>
          <a:prstGeom prst="rect">
            <a:avLst/>
          </a:prstGeom>
          <a:noFill/>
          <a:ln w="9525" algn="ctr">
            <a:solidFill>
              <a:srgbClr val="C00000"/>
            </a:solidFill>
            <a:round/>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3584568"/>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grpId="0" nodeType="clickEffect">
                                  <p:stCondLst>
                                    <p:cond delay="0"/>
                                  </p:stCondLst>
                                  <p:childTnLst>
                                    <p:animEffect transition="out" filter="fade">
                                      <p:cBhvr>
                                        <p:cTn id="11" dur="500"/>
                                        <p:tgtEl>
                                          <p:spTgt spid="3">
                                            <p:txEl>
                                              <p:pRg st="0" end="0"/>
                                            </p:txEl>
                                          </p:spTgt>
                                        </p:tgtEl>
                                      </p:cBhvr>
                                    </p:animEffect>
                                    <p:set>
                                      <p:cBhvr>
                                        <p:cTn id="12" dur="1" fill="hold">
                                          <p:stCondLst>
                                            <p:cond delay="499"/>
                                          </p:stCondLst>
                                        </p:cTn>
                                        <p:tgtEl>
                                          <p:spTgt spid="3">
                                            <p:txEl>
                                              <p:pRg st="0" end="0"/>
                                            </p:txEl>
                                          </p:spTgt>
                                        </p:tgtEl>
                                        <p:attrNameLst>
                                          <p:attrName>style.visibility</p:attrName>
                                        </p:attrNameLst>
                                      </p:cBhvr>
                                      <p:to>
                                        <p:strVal val="hidden"/>
                                      </p:to>
                                    </p:set>
                                  </p:childTnLst>
                                </p:cTn>
                              </p:par>
                              <p:par>
                                <p:cTn id="13" presetID="10" presetClass="exit" presetSubtype="0" fill="hold" grpId="0" nodeType="withEffect">
                                  <p:stCondLst>
                                    <p:cond delay="0"/>
                                  </p:stCondLst>
                                  <p:childTnLst>
                                    <p:animEffect transition="out" filter="fade">
                                      <p:cBhvr>
                                        <p:cTn id="14" dur="500"/>
                                        <p:tgtEl>
                                          <p:spTgt spid="3">
                                            <p:txEl>
                                              <p:pRg st="1" end="1"/>
                                            </p:txEl>
                                          </p:spTgt>
                                        </p:tgtEl>
                                      </p:cBhvr>
                                    </p:animEffect>
                                    <p:set>
                                      <p:cBhvr>
                                        <p:cTn id="15" dur="1" fill="hold">
                                          <p:stCondLst>
                                            <p:cond delay="499"/>
                                          </p:stCondLst>
                                        </p:cTn>
                                        <p:tgtEl>
                                          <p:spTgt spid="3">
                                            <p:txEl>
                                              <p:pRg st="1" end="1"/>
                                            </p:txEl>
                                          </p:spTgt>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500"/>
                                        <p:tgtEl>
                                          <p:spTgt spid="3">
                                            <p:txEl>
                                              <p:pRg st="2" end="2"/>
                                            </p:txEl>
                                          </p:spTgt>
                                        </p:tgtEl>
                                      </p:cBhvr>
                                    </p:animEffect>
                                    <p:set>
                                      <p:cBhvr>
                                        <p:cTn id="18" dur="1" fill="hold">
                                          <p:stCondLst>
                                            <p:cond delay="499"/>
                                          </p:stCondLst>
                                        </p:cTn>
                                        <p:tgtEl>
                                          <p:spTgt spid="3">
                                            <p:txEl>
                                              <p:pRg st="2" end="2"/>
                                            </p:txEl>
                                          </p:spTgt>
                                        </p:tgtEl>
                                        <p:attrNameLst>
                                          <p:attrName>style.visibility</p:attrName>
                                        </p:attrNameLst>
                                      </p:cBhvr>
                                      <p:to>
                                        <p:strVal val="hidden"/>
                                      </p:to>
                                    </p:set>
                                  </p:childTnLst>
                                </p:cTn>
                              </p:par>
                              <p:par>
                                <p:cTn id="19" presetID="10" presetClass="exit" presetSubtype="0" fill="hold" grpId="0" nodeType="withEffect">
                                  <p:stCondLst>
                                    <p:cond delay="0"/>
                                  </p:stCondLst>
                                  <p:childTnLst>
                                    <p:animEffect transition="out" filter="fade">
                                      <p:cBhvr>
                                        <p:cTn id="20" dur="500"/>
                                        <p:tgtEl>
                                          <p:spTgt spid="3">
                                            <p:txEl>
                                              <p:pRg st="3" end="3"/>
                                            </p:txEl>
                                          </p:spTgt>
                                        </p:tgtEl>
                                      </p:cBhvr>
                                    </p:animEffect>
                                    <p:set>
                                      <p:cBhvr>
                                        <p:cTn id="21" dur="1" fill="hold">
                                          <p:stCondLst>
                                            <p:cond delay="499"/>
                                          </p:stCondLst>
                                        </p:cTn>
                                        <p:tgtEl>
                                          <p:spTgt spid="3">
                                            <p:txEl>
                                              <p:pRg st="3" end="3"/>
                                            </p:txEl>
                                          </p:spTgt>
                                        </p:tgtEl>
                                        <p:attrNameLst>
                                          <p:attrName>style.visibility</p:attrName>
                                        </p:attrNameLst>
                                      </p:cBhvr>
                                      <p:to>
                                        <p:strVal val="hidden"/>
                                      </p:to>
                                    </p:set>
                                  </p:childTnLst>
                                </p:cTn>
                              </p:par>
                              <p:par>
                                <p:cTn id="22" presetID="64" presetClass="path" presetSubtype="0" accel="50000" decel="50000" fill="hold" nodeType="withEffect">
                                  <p:stCondLst>
                                    <p:cond delay="0"/>
                                  </p:stCondLst>
                                  <p:childTnLst>
                                    <p:animMotion origin="layout" path="M 0 0  L 0 -0.33333  E" pathEditMode="relative" ptsTypes="">
                                      <p:cBhvr>
                                        <p:cTn id="23" dur="1000" fill="hold"/>
                                        <p:tgtEl>
                                          <p:spTgt spid="6"/>
                                        </p:tgtEl>
                                        <p:attrNameLst>
                                          <p:attrName>ppt_x</p:attrName>
                                          <p:attrName>ppt_y</p:attrName>
                                        </p:attrNameLst>
                                      </p:cBhvr>
                                    </p:animMotion>
                                  </p:childTnLst>
                                </p:cTn>
                              </p:par>
                            </p:childTnLst>
                          </p:cTn>
                        </p:par>
                        <p:par>
                          <p:cTn id="24" fill="hold" nodeType="afterGroup">
                            <p:stCondLst>
                              <p:cond delay="1000"/>
                            </p:stCondLst>
                            <p:childTnLst>
                              <p:par>
                                <p:cTn id="25" presetID="10" presetClass="entr" presetSubtype="0" fill="hold" nodeType="after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0" presetClass="entr" presetSubtype="0" fill="hold" nodeType="click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nodeType="withEffect">
                                  <p:stCondLst>
                                    <p:cond delay="0"/>
                                  </p:stCondLst>
                                  <p:childTnLst>
                                    <p:set>
                                      <p:cBhvr>
                                        <p:cTn id="37" dur="1" fill="hold">
                                          <p:stCondLst>
                                            <p:cond delay="0"/>
                                          </p:stCondLst>
                                        </p:cTn>
                                        <p:tgtEl>
                                          <p:spTgt spid="7">
                                            <p:txEl>
                                              <p:pRg st="2" end="2"/>
                                            </p:txEl>
                                          </p:spTgt>
                                        </p:tgtEl>
                                        <p:attrNameLst>
                                          <p:attrName>style.visibility</p:attrName>
                                        </p:attrNameLst>
                                      </p:cBhvr>
                                      <p:to>
                                        <p:strVal val="visible"/>
                                      </p:to>
                                    </p:set>
                                    <p:animEffect transition="in" filter="fade">
                                      <p:cBhvr>
                                        <p:cTn id="38" dur="500"/>
                                        <p:tgtEl>
                                          <p:spTgt spid="7">
                                            <p:txEl>
                                              <p:pRg st="2" end="2"/>
                                            </p:txEl>
                                          </p:spTgt>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10" presetClass="entr" presetSubtype="0" fill="hold" nodeType="click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nodeType="withEffect">
                                  <p:stCondLst>
                                    <p:cond delay="0"/>
                                  </p:stCondLst>
                                  <p:childTnLst>
                                    <p:set>
                                      <p:cBhvr>
                                        <p:cTn id="45" dur="1" fill="hold">
                                          <p:stCondLst>
                                            <p:cond delay="0"/>
                                          </p:stCondLst>
                                        </p:cTn>
                                        <p:tgtEl>
                                          <p:spTgt spid="7">
                                            <p:txEl>
                                              <p:pRg st="4" end="4"/>
                                            </p:txEl>
                                          </p:spTgt>
                                        </p:tgtEl>
                                        <p:attrNameLst>
                                          <p:attrName>style.visibility</p:attrName>
                                        </p:attrNameLst>
                                      </p:cBhvr>
                                      <p:to>
                                        <p:strVal val="visible"/>
                                      </p:to>
                                    </p:set>
                                    <p:animEffect transition="in" filter="fade">
                                      <p:cBhvr>
                                        <p:cTn id="46" dur="500"/>
                                        <p:tgtEl>
                                          <p:spTgt spid="7">
                                            <p:txEl>
                                              <p:pRg st="4" end="4"/>
                                            </p:txEl>
                                          </p:spTgt>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10" presetClass="entr" presetSubtype="0" fill="hold" nodeType="click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par>
                                <p:cTn id="52" presetID="10" presetClass="entr" presetSubtype="0" fill="hold" nodeType="withEffect">
                                  <p:stCondLst>
                                    <p:cond delay="0"/>
                                  </p:stCondLst>
                                  <p:childTnLst>
                                    <p:set>
                                      <p:cBhvr>
                                        <p:cTn id="53" dur="1" fill="hold">
                                          <p:stCondLst>
                                            <p:cond delay="0"/>
                                          </p:stCondLst>
                                        </p:cTn>
                                        <p:tgtEl>
                                          <p:spTgt spid="7">
                                            <p:txEl>
                                              <p:pRg st="6" end="6"/>
                                            </p:txEl>
                                          </p:spTgt>
                                        </p:tgtEl>
                                        <p:attrNameLst>
                                          <p:attrName>style.visibility</p:attrName>
                                        </p:attrNameLst>
                                      </p:cBhvr>
                                      <p:to>
                                        <p:strVal val="visible"/>
                                      </p:to>
                                    </p:set>
                                    <p:animEffect transition="in" filter="fade">
                                      <p:cBhvr>
                                        <p:cTn id="54"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smtClean="0"/>
              <a:t>Learning Based Java: Translating to ILP </a:t>
            </a:r>
            <a:r>
              <a:rPr lang="en-US" sz="2000" smtClean="0"/>
              <a:t>(2/2)</a:t>
            </a:r>
            <a:endParaRPr lang="en-US" smtClean="0"/>
          </a:p>
        </p:txBody>
      </p:sp>
      <p:sp>
        <p:nvSpPr>
          <p:cNvPr id="3" name="Content Placeholder 2"/>
          <p:cNvSpPr>
            <a:spLocks noGrp="1"/>
          </p:cNvSpPr>
          <p:nvPr>
            <p:ph idx="1"/>
          </p:nvPr>
        </p:nvSpPr>
        <p:spPr>
          <a:xfrm>
            <a:off x="457200" y="3352800"/>
            <a:ext cx="8229600" cy="2819400"/>
          </a:xfrm>
        </p:spPr>
        <p:txBody>
          <a:bodyPr/>
          <a:lstStyle/>
          <a:p>
            <a:pPr eaLnBrk="1" hangingPunct="1"/>
            <a:r>
              <a:rPr lang="en-US" sz="2000" smtClean="0"/>
              <a:t>Create temporary variables</a:t>
            </a:r>
          </a:p>
          <a:p>
            <a:pPr eaLnBrk="1" hangingPunct="1"/>
            <a:endParaRPr lang="en-US" sz="2000" smtClean="0"/>
          </a:p>
          <a:p>
            <a:pPr eaLnBrk="1" hangingPunct="1"/>
            <a:endParaRPr lang="en-US" sz="2000" smtClean="0"/>
          </a:p>
          <a:p>
            <a:pPr eaLnBrk="1" hangingPunct="1"/>
            <a:endParaRPr lang="en-US" sz="2000" smtClean="0"/>
          </a:p>
          <a:p>
            <a:pPr eaLnBrk="1" hangingPunct="1"/>
            <a:endParaRPr lang="en-US" sz="2000" smtClean="0"/>
          </a:p>
          <a:p>
            <a:pPr eaLnBrk="1" hangingPunct="1"/>
            <a:endParaRPr lang="en-US" sz="2000" smtClean="0"/>
          </a:p>
          <a:p>
            <a:pPr eaLnBrk="1" hangingPunct="1"/>
            <a:endParaRPr lang="en-US" sz="800" smtClean="0"/>
          </a:p>
          <a:p>
            <a:pPr eaLnBrk="1" hangingPunct="1"/>
            <a:r>
              <a:rPr lang="en-US" sz="2000" smtClean="0"/>
              <a:t>Every temporary variable is defined by exactly 2 inequalities</a:t>
            </a:r>
          </a:p>
        </p:txBody>
      </p:sp>
      <p:sp>
        <p:nvSpPr>
          <p:cNvPr id="17412" name="Slide Number Placeholder 14"/>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3:</a:t>
            </a:r>
            <a:fld id="{036F06A3-2BA5-4B86-8810-1821A133C0EC}" type="slidenum">
              <a:rPr lang="en-US" altLang="zh-TW" smtClean="0">
                <a:cs typeface="Arial Unicode MS" pitchFamily="34" charset="-128"/>
              </a:rPr>
              <a:pPr eaLnBrk="1" hangingPunct="1"/>
              <a:t>66</a:t>
            </a:fld>
            <a:endParaRPr lang="en-US" altLang="zh-TW" smtClean="0">
              <a:cs typeface="Arial Unicode MS" pitchFamily="34" charset="-128"/>
            </a:endParaRPr>
          </a:p>
        </p:txBody>
      </p:sp>
      <p:pic>
        <p:nvPicPr>
          <p:cNvPr id="17413" name="Picture 7" descr="SRL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84313" y="1066800"/>
            <a:ext cx="6175375" cy="21732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6" name="Picture 5" descr="TP_tmp.emf"/>
          <p:cNvPicPr>
            <a:picLocks noChangeAspect="1"/>
          </p:cNvPicPr>
          <p:nvPr>
            <p:custDataLst>
              <p:tags r:id="rId1"/>
            </p:custDataLst>
          </p:nvPr>
        </p:nvPicPr>
        <p:blipFill>
          <a:blip r:embed="rId7">
            <a:extLst>
              <a:ext uri="{28A0092B-C50C-407E-A947-70E740481C1C}">
                <a14:useLocalDpi xmlns:a14="http://schemas.microsoft.com/office/drawing/2010/main" val="0"/>
              </a:ext>
            </a:extLst>
          </a:blip>
          <a:srcRect/>
          <a:stretch>
            <a:fillRect/>
          </a:stretch>
        </p:blipFill>
        <p:spPr bwMode="auto">
          <a:xfrm>
            <a:off x="992188" y="3962400"/>
            <a:ext cx="2894012"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TP_tmp.emf"/>
          <p:cNvPicPr>
            <a:picLocks noChangeAspect="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1087438" y="4303713"/>
            <a:ext cx="2703512"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TP_tmp.emf"/>
          <p:cNvPicPr>
            <a:picLocks noChangeAspect="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687388" y="5029200"/>
            <a:ext cx="3579812"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descr="TP_tmp.emf"/>
          <p:cNvPicPr>
            <a:picLocks noChangeAspect="1"/>
          </p:cNvPicPr>
          <p:nvPr>
            <p:custDataLst>
              <p:tags r:id="rId4"/>
            </p:custDataLst>
          </p:nvPr>
        </p:nvPicPr>
        <p:blipFill>
          <a:blip r:embed="rId10">
            <a:extLst>
              <a:ext uri="{28A0092B-C50C-407E-A947-70E740481C1C}">
                <a14:useLocalDpi xmlns:a14="http://schemas.microsoft.com/office/drawing/2010/main" val="0"/>
              </a:ext>
            </a:extLst>
          </a:blip>
          <a:srcRect/>
          <a:stretch>
            <a:fillRect/>
          </a:stretch>
        </p:blipFill>
        <p:spPr bwMode="auto">
          <a:xfrm>
            <a:off x="4424363" y="3798888"/>
            <a:ext cx="2509837" cy="1762125"/>
          </a:xfrm>
          <a:prstGeom prst="rect">
            <a:avLst/>
          </a:prstGeom>
          <a:noFill/>
          <a:ln w="9525" algn="ctr">
            <a:solidFill>
              <a:srgbClr val="C00000"/>
            </a:solidFill>
            <a:round/>
            <a:headEnd/>
            <a:tailEnd/>
          </a:ln>
          <a:extLst>
            <a:ext uri="{909E8E84-426E-40DD-AFC4-6F175D3DCCD1}">
              <a14:hiddenFill xmlns:a14="http://schemas.microsoft.com/office/drawing/2010/main">
                <a:solidFill>
                  <a:srgbClr val="FFFFFF"/>
                </a:solidFill>
              </a14:hiddenFill>
            </a:ext>
          </a:extLst>
        </p:spPr>
      </p:pic>
      <p:sp>
        <p:nvSpPr>
          <p:cNvPr id="17" name="Line Callout 2 16"/>
          <p:cNvSpPr/>
          <p:nvPr/>
        </p:nvSpPr>
        <p:spPr>
          <a:xfrm>
            <a:off x="7620000" y="3733800"/>
            <a:ext cx="1371600" cy="457200"/>
          </a:xfrm>
          <a:prstGeom prst="borderCallout2">
            <a:avLst>
              <a:gd name="adj1" fmla="val 45536"/>
              <a:gd name="adj2" fmla="val -5952"/>
              <a:gd name="adj3" fmla="val 47321"/>
              <a:gd name="adj4" fmla="val -23214"/>
              <a:gd name="adj5" fmla="val 67858"/>
              <a:gd name="adj6" fmla="val -5708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n w="18415" cmpd="sng">
                  <a:solidFill>
                    <a:srgbClr val="FFFFFF"/>
                  </a:solidFill>
                  <a:prstDash val="solid"/>
                </a:ln>
                <a:solidFill>
                  <a:srgbClr val="FFFFFF"/>
                </a:solidFill>
                <a:effectLst>
                  <a:outerShdw blurRad="63500" dir="3600000" algn="tl" rotWithShape="0">
                    <a:srgbClr val="000000">
                      <a:alpha val="70000"/>
                    </a:srgbClr>
                  </a:outerShdw>
                </a:effectLst>
              </a:rPr>
              <a:t>The original constraint</a:t>
            </a:r>
          </a:p>
        </p:txBody>
      </p:sp>
      <p:sp>
        <p:nvSpPr>
          <p:cNvPr id="18" name="Line Callout 2 17"/>
          <p:cNvSpPr/>
          <p:nvPr/>
        </p:nvSpPr>
        <p:spPr>
          <a:xfrm>
            <a:off x="7620000" y="4800600"/>
            <a:ext cx="1371600" cy="457200"/>
          </a:xfrm>
          <a:prstGeom prst="borderCallout2">
            <a:avLst>
              <a:gd name="adj1" fmla="val 45536"/>
              <a:gd name="adj2" fmla="val -5952"/>
              <a:gd name="adj3" fmla="val 47321"/>
              <a:gd name="adj4" fmla="val -23214"/>
              <a:gd name="adj5" fmla="val 98214"/>
              <a:gd name="adj6" fmla="val -5589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n w="18415" cmpd="sng">
                  <a:solidFill>
                    <a:srgbClr val="FFFFFF"/>
                  </a:solidFill>
                  <a:prstDash val="solid"/>
                </a:ln>
                <a:solidFill>
                  <a:srgbClr val="FFFFFF"/>
                </a:solidFill>
                <a:effectLst>
                  <a:outerShdw blurRad="63500" dir="3600000" algn="tl" rotWithShape="0">
                    <a:srgbClr val="000000">
                      <a:alpha val="70000"/>
                    </a:srgbClr>
                  </a:outerShdw>
                </a:effectLst>
              </a:rPr>
              <a:t>Definition of t</a:t>
            </a:r>
            <a:r>
              <a:rPr lang="en-US" sz="1400" baseline="-25000" dirty="0">
                <a:ln w="18415" cmpd="sng">
                  <a:solidFill>
                    <a:srgbClr val="FFFFFF"/>
                  </a:solidFill>
                  <a:prstDash val="solid"/>
                </a:ln>
                <a:solidFill>
                  <a:srgbClr val="FFFFFF"/>
                </a:solidFill>
                <a:effectLst>
                  <a:outerShdw blurRad="63500" dir="3600000" algn="tl" rotWithShape="0">
                    <a:srgbClr val="000000">
                      <a:alpha val="70000"/>
                    </a:srgbClr>
                  </a:outerShdw>
                </a:effectLst>
              </a:rPr>
              <a:t>1</a:t>
            </a:r>
          </a:p>
        </p:txBody>
      </p:sp>
      <p:sp>
        <p:nvSpPr>
          <p:cNvPr id="19" name="Line Callout 2 18"/>
          <p:cNvSpPr/>
          <p:nvPr/>
        </p:nvSpPr>
        <p:spPr>
          <a:xfrm>
            <a:off x="7620000" y="4800600"/>
            <a:ext cx="1371600" cy="457200"/>
          </a:xfrm>
          <a:prstGeom prst="borderCallout2">
            <a:avLst>
              <a:gd name="adj1" fmla="val 45536"/>
              <a:gd name="adj2" fmla="val -5952"/>
              <a:gd name="adj3" fmla="val 47321"/>
              <a:gd name="adj4" fmla="val -23214"/>
              <a:gd name="adj5" fmla="val 5357"/>
              <a:gd name="adj6" fmla="val -5708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n w="18415" cmpd="sng">
                  <a:solidFill>
                    <a:srgbClr val="FFFFFF"/>
                  </a:solidFill>
                  <a:prstDash val="solid"/>
                </a:ln>
                <a:solidFill>
                  <a:srgbClr val="FFFFFF"/>
                </a:solidFill>
                <a:effectLst>
                  <a:outerShdw blurRad="63500" dir="3600000" algn="tl" rotWithShape="0">
                    <a:srgbClr val="000000">
                      <a:alpha val="70000"/>
                    </a:srgbClr>
                  </a:outerShdw>
                </a:effectLst>
              </a:rPr>
              <a:t>Definition of t</a:t>
            </a:r>
            <a:r>
              <a:rPr lang="en-US" sz="1400" baseline="-25000" dirty="0">
                <a:ln w="18415" cmpd="sng">
                  <a:solidFill>
                    <a:srgbClr val="FFFFFF"/>
                  </a:solidFill>
                  <a:prstDash val="solid"/>
                </a:ln>
                <a:solidFill>
                  <a:srgbClr val="FFFFFF"/>
                </a:solidFill>
                <a:effectLst>
                  <a:outerShdw blurRad="63500" dir="3600000" algn="tl" rotWithShape="0">
                    <a:srgbClr val="000000">
                      <a:alpha val="70000"/>
                    </a:srgbClr>
                  </a:outerShdw>
                </a:effectLst>
              </a:rPr>
              <a:t>1</a:t>
            </a:r>
          </a:p>
        </p:txBody>
      </p:sp>
    </p:spTree>
    <p:extLst>
      <p:ext uri="{BB962C8B-B14F-4D97-AF65-F5344CB8AC3E}">
        <p14:creationId xmlns:p14="http://schemas.microsoft.com/office/powerpoint/2010/main" val="93872408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ntr" presetSubtype="0" fill="hold"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0" presetClass="entr" presetSubtype="0" fill="hold"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fade">
                                      <p:cBhvr>
                                        <p:cTn id="41"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idx="4294967295"/>
          </p:nvPr>
        </p:nvSpPr>
        <p:spPr/>
        <p:txBody>
          <a:bodyPr/>
          <a:lstStyle/>
          <a:p>
            <a:r>
              <a:rPr lang="en-US" smtClean="0">
                <a:solidFill>
                  <a:srgbClr val="FF0000"/>
                </a:solidFill>
              </a:rPr>
              <a:t>Summary of Examples</a:t>
            </a:r>
          </a:p>
        </p:txBody>
      </p:sp>
      <p:sp>
        <p:nvSpPr>
          <p:cNvPr id="70659" name="Content Placeholder 2"/>
          <p:cNvSpPr>
            <a:spLocks noGrp="1"/>
          </p:cNvSpPr>
          <p:nvPr>
            <p:ph idx="4294967295"/>
          </p:nvPr>
        </p:nvSpPr>
        <p:spPr/>
        <p:txBody>
          <a:bodyPr/>
          <a:lstStyle/>
          <a:p>
            <a:r>
              <a:rPr lang="en-US" dirty="0" smtClean="0"/>
              <a:t>We have shown several different NLP solutions that use CCMs.</a:t>
            </a:r>
          </a:p>
          <a:p>
            <a:endParaRPr lang="en-US" dirty="0" smtClean="0"/>
          </a:p>
          <a:p>
            <a:r>
              <a:rPr lang="en-US" dirty="0" smtClean="0"/>
              <a:t>In all cases, knowledge about the problem can be stated as constraints in a high level language, and then transformed into linear inequalities. </a:t>
            </a:r>
          </a:p>
          <a:p>
            <a:endParaRPr lang="en-US" dirty="0" smtClean="0"/>
          </a:p>
          <a:p>
            <a:r>
              <a:rPr lang="en-US" dirty="0" smtClean="0"/>
              <a:t>Learning based Java (LBJ) </a:t>
            </a:r>
            <a:r>
              <a:rPr lang="en-US" dirty="0" smtClean="0">
                <a:solidFill>
                  <a:srgbClr val="FF0000"/>
                </a:solidFill>
              </a:rPr>
              <a:t>[</a:t>
            </a:r>
            <a:r>
              <a:rPr lang="en-US" dirty="0" err="1" smtClean="0">
                <a:solidFill>
                  <a:srgbClr val="FF0000"/>
                </a:solidFill>
              </a:rPr>
              <a:t>Rizzolo&amp;Roth</a:t>
            </a:r>
            <a:r>
              <a:rPr lang="en-US" dirty="0" smtClean="0">
                <a:solidFill>
                  <a:srgbClr val="FF0000"/>
                </a:solidFill>
              </a:rPr>
              <a:t> ’07, ’10,Tutorial]</a:t>
            </a:r>
            <a:r>
              <a:rPr lang="en-US" dirty="0" smtClean="0"/>
              <a:t>  describes an automatic way to compile high level description of constraint into linear inequalities. </a:t>
            </a:r>
          </a:p>
          <a:p>
            <a:pPr marL="0" lvl="0" indent="0" algn="ctr" eaLnBrk="1" hangingPunct="1">
              <a:spcBef>
                <a:spcPct val="0"/>
              </a:spcBef>
              <a:buClrTx/>
              <a:buSzTx/>
              <a:buNone/>
            </a:pPr>
            <a:r>
              <a:rPr lang="en-US" sz="1800" kern="1200" dirty="0">
                <a:solidFill>
                  <a:srgbClr val="3366FF"/>
                </a:solidFill>
                <a:latin typeface="Arial" charset="0"/>
                <a:cs typeface="Arial" charset="0"/>
              </a:rPr>
              <a:t>http://</a:t>
            </a:r>
            <a:r>
              <a:rPr lang="en-US" sz="1800" kern="1200" dirty="0" err="1">
                <a:solidFill>
                  <a:srgbClr val="3366FF"/>
                </a:solidFill>
                <a:latin typeface="Arial" charset="0"/>
                <a:cs typeface="Arial" charset="0"/>
              </a:rPr>
              <a:t>cogcomp.cs.illinois.edu</a:t>
            </a:r>
            <a:r>
              <a:rPr lang="en-US" sz="1800" kern="1200" dirty="0">
                <a:solidFill>
                  <a:srgbClr val="3366FF"/>
                </a:solidFill>
                <a:latin typeface="Arial" charset="0"/>
                <a:cs typeface="Arial" charset="0"/>
              </a:rPr>
              <a:t>/page/software</a:t>
            </a:r>
          </a:p>
          <a:p>
            <a:pPr marL="0" indent="0">
              <a:buNone/>
            </a:pPr>
            <a:endParaRPr lang="en-US" dirty="0" smtClean="0"/>
          </a:p>
        </p:txBody>
      </p:sp>
      <p:sp>
        <p:nvSpPr>
          <p:cNvPr id="70660" name="Slide Number Placeholder 7"/>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3A08AE24-F134-4E0D-84E0-7F208486A78C}" type="slidenum">
              <a:rPr lang="en-US" altLang="zh-TW" smtClean="0">
                <a:cs typeface="Arial Unicode MS" pitchFamily="34" charset="-128"/>
              </a:rPr>
              <a:pPr eaLnBrk="1" hangingPunct="1"/>
              <a:t>67</a:t>
            </a:fld>
            <a:endParaRPr lang="en-US" altLang="zh-TW" smtClean="0">
              <a:cs typeface="Arial Unicode MS" pitchFamily="34" charset="-128"/>
            </a:endParaRPr>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81000" y="457200"/>
            <a:ext cx="7916863" cy="677863"/>
          </a:xfrm>
        </p:spPr>
        <p:txBody>
          <a:bodyPr/>
          <a:lstStyle/>
          <a:p>
            <a:pPr eaLnBrk="1" hangingPunct="1"/>
            <a:r>
              <a:rPr lang="en-US" altLang="zh-TW" dirty="0" smtClean="0">
                <a:solidFill>
                  <a:srgbClr val="FF0000"/>
                </a:solidFill>
                <a:ea typeface="Arial Unicode MS" pitchFamily="34" charset="-128"/>
                <a:cs typeface="Arial Unicode MS" pitchFamily="34" charset="-128"/>
              </a:rPr>
              <a:t>Modeling Your Problem</a:t>
            </a:r>
          </a:p>
        </p:txBody>
      </p:sp>
      <p:sp>
        <p:nvSpPr>
          <p:cNvPr id="35843" name="Rectangle 3"/>
          <p:cNvSpPr>
            <a:spLocks noChangeArrowheads="1"/>
          </p:cNvSpPr>
          <p:nvPr/>
        </p:nvSpPr>
        <p:spPr bwMode="auto">
          <a:xfrm>
            <a:off x="533400" y="1143000"/>
            <a:ext cx="77724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Clr>
                <a:schemeClr val="bg2"/>
              </a:buClr>
              <a:buSzPct val="75000"/>
              <a:buFont typeface="Wingdings" pitchFamily="2" charset="2"/>
              <a:buChar char="n"/>
            </a:pPr>
            <a:endParaRPr lang="en-US" altLang="zh-TW" sz="2400" b="1">
              <a:solidFill>
                <a:schemeClr val="hlink"/>
              </a:solidFill>
              <a:latin typeface="Tempus Sans ITC" pitchFamily="82" charset="0"/>
              <a:ea typeface="Arial Unicode MS" pitchFamily="34" charset="-128"/>
              <a:cs typeface="Arial Unicode MS" pitchFamily="34" charset="-128"/>
            </a:endParaRPr>
          </a:p>
        </p:txBody>
      </p:sp>
      <p:pic>
        <p:nvPicPr>
          <p:cNvPr id="358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1447800"/>
            <a:ext cx="530542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Rectangle 17"/>
          <p:cNvSpPr>
            <a:spLocks noChangeArrowheads="1"/>
          </p:cNvSpPr>
          <p:nvPr/>
        </p:nvSpPr>
        <p:spPr bwMode="auto">
          <a:xfrm>
            <a:off x="7010400" y="1676400"/>
            <a:ext cx="2133600" cy="650875"/>
          </a:xfrm>
          <a:prstGeom prst="rect">
            <a:avLst/>
          </a:prstGeom>
          <a:solidFill>
            <a:srgbClr val="FFFFCC"/>
          </a:solidFill>
          <a:ln w="9525">
            <a:solidFill>
              <a:srgbClr val="FF0000"/>
            </a:solidFill>
            <a:miter lim="800000"/>
            <a:headEnd/>
            <a:tailEnd/>
          </a:ln>
        </p:spPr>
        <p:txBody>
          <a:bodyPr>
            <a:spAutoFit/>
          </a:bodyPr>
          <a:lstStyle/>
          <a:p>
            <a:r>
              <a:rPr lang="en-US"/>
              <a:t>(Soft) constraints component</a:t>
            </a:r>
          </a:p>
        </p:txBody>
      </p:sp>
      <p:grpSp>
        <p:nvGrpSpPr>
          <p:cNvPr id="35846" name="Group 26"/>
          <p:cNvGrpSpPr>
            <a:grpSpLocks/>
          </p:cNvGrpSpPr>
          <p:nvPr/>
        </p:nvGrpSpPr>
        <p:grpSpPr bwMode="auto">
          <a:xfrm>
            <a:off x="152400" y="2133600"/>
            <a:ext cx="2590800" cy="914400"/>
            <a:chOff x="96" y="1248"/>
            <a:chExt cx="1632" cy="576"/>
          </a:xfrm>
        </p:grpSpPr>
        <p:sp>
          <p:nvSpPr>
            <p:cNvPr id="35858" name="Rectangle 16"/>
            <p:cNvSpPr>
              <a:spLocks noChangeArrowheads="1"/>
            </p:cNvSpPr>
            <p:nvPr/>
          </p:nvSpPr>
          <p:spPr bwMode="auto">
            <a:xfrm>
              <a:off x="96" y="1414"/>
              <a:ext cx="1344" cy="410"/>
            </a:xfrm>
            <a:prstGeom prst="rect">
              <a:avLst/>
            </a:prstGeom>
            <a:solidFill>
              <a:srgbClr val="FFFF66"/>
            </a:solidFill>
            <a:ln w="9525">
              <a:solidFill>
                <a:srgbClr val="FF0000"/>
              </a:solidFill>
              <a:miter lim="800000"/>
              <a:headEnd/>
              <a:tailEnd/>
            </a:ln>
          </p:spPr>
          <p:txBody>
            <a:bodyPr>
              <a:spAutoFit/>
            </a:bodyPr>
            <a:lstStyle/>
            <a:p>
              <a:r>
                <a:rPr lang="en-US"/>
                <a:t>Weight Vector for “local” models</a:t>
              </a:r>
            </a:p>
          </p:txBody>
        </p:sp>
        <p:sp>
          <p:nvSpPr>
            <p:cNvPr id="35859" name="Line 22"/>
            <p:cNvSpPr>
              <a:spLocks noChangeShapeType="1"/>
            </p:cNvSpPr>
            <p:nvPr/>
          </p:nvSpPr>
          <p:spPr bwMode="auto">
            <a:xfrm flipV="1">
              <a:off x="1488" y="1248"/>
              <a:ext cx="240" cy="384"/>
            </a:xfrm>
            <a:prstGeom prst="line">
              <a:avLst/>
            </a:prstGeom>
            <a:noFill/>
            <a:ln w="3810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35847" name="Group 28"/>
          <p:cNvGrpSpPr>
            <a:grpSpLocks/>
          </p:cNvGrpSpPr>
          <p:nvPr/>
        </p:nvGrpSpPr>
        <p:grpSpPr bwMode="auto">
          <a:xfrm>
            <a:off x="4784725" y="873125"/>
            <a:ext cx="3444875" cy="812800"/>
            <a:chOff x="3014" y="454"/>
            <a:chExt cx="2170" cy="512"/>
          </a:xfrm>
        </p:grpSpPr>
        <p:sp>
          <p:nvSpPr>
            <p:cNvPr id="35856" name="Rectangle 18"/>
            <p:cNvSpPr>
              <a:spLocks noChangeArrowheads="1"/>
            </p:cNvSpPr>
            <p:nvPr/>
          </p:nvSpPr>
          <p:spPr bwMode="auto">
            <a:xfrm>
              <a:off x="3360" y="454"/>
              <a:ext cx="1824" cy="410"/>
            </a:xfrm>
            <a:prstGeom prst="rect">
              <a:avLst/>
            </a:prstGeom>
            <a:solidFill>
              <a:srgbClr val="FFFFCC"/>
            </a:solidFill>
            <a:ln w="9525">
              <a:solidFill>
                <a:srgbClr val="FF0000"/>
              </a:solidFill>
              <a:miter lim="800000"/>
              <a:headEnd/>
              <a:tailEnd/>
            </a:ln>
          </p:spPr>
          <p:txBody>
            <a:bodyPr>
              <a:spAutoFit/>
            </a:bodyPr>
            <a:lstStyle/>
            <a:p>
              <a:r>
                <a:rPr lang="en-US"/>
                <a:t>Penalty for violating</a:t>
              </a:r>
            </a:p>
            <a:p>
              <a:r>
                <a:rPr lang="en-US"/>
                <a:t>the constraint.</a:t>
              </a:r>
            </a:p>
          </p:txBody>
        </p:sp>
        <p:sp>
          <p:nvSpPr>
            <p:cNvPr id="35857" name="Line 23"/>
            <p:cNvSpPr>
              <a:spLocks noChangeShapeType="1"/>
            </p:cNvSpPr>
            <p:nvPr/>
          </p:nvSpPr>
          <p:spPr bwMode="auto">
            <a:xfrm rot="8742848" flipV="1">
              <a:off x="3014" y="692"/>
              <a:ext cx="348" cy="274"/>
            </a:xfrm>
            <a:prstGeom prst="line">
              <a:avLst/>
            </a:prstGeom>
            <a:noFill/>
            <a:ln w="3810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35848" name="Group 29"/>
          <p:cNvGrpSpPr>
            <a:grpSpLocks/>
          </p:cNvGrpSpPr>
          <p:nvPr/>
        </p:nvGrpSpPr>
        <p:grpSpPr bwMode="auto">
          <a:xfrm>
            <a:off x="5257800" y="2133600"/>
            <a:ext cx="3124200" cy="1295400"/>
            <a:chOff x="3312" y="1248"/>
            <a:chExt cx="1968" cy="816"/>
          </a:xfrm>
        </p:grpSpPr>
        <p:sp>
          <p:nvSpPr>
            <p:cNvPr id="35854" name="Rectangle 19"/>
            <p:cNvSpPr>
              <a:spLocks noChangeArrowheads="1"/>
            </p:cNvSpPr>
            <p:nvPr/>
          </p:nvSpPr>
          <p:spPr bwMode="auto">
            <a:xfrm>
              <a:off x="3456" y="1654"/>
              <a:ext cx="1824" cy="410"/>
            </a:xfrm>
            <a:prstGeom prst="rect">
              <a:avLst/>
            </a:prstGeom>
            <a:solidFill>
              <a:srgbClr val="FFFFCC"/>
            </a:solidFill>
            <a:ln w="9525">
              <a:solidFill>
                <a:srgbClr val="FF0000"/>
              </a:solidFill>
              <a:miter lim="800000"/>
              <a:headEnd/>
              <a:tailEnd/>
            </a:ln>
          </p:spPr>
          <p:txBody>
            <a:bodyPr>
              <a:spAutoFit/>
            </a:bodyPr>
            <a:lstStyle/>
            <a:p>
              <a:r>
                <a:rPr lang="en-US"/>
                <a:t>How far y is from </a:t>
              </a:r>
            </a:p>
            <a:p>
              <a:r>
                <a:rPr lang="en-US"/>
                <a:t>a “legal” assignment</a:t>
              </a:r>
            </a:p>
          </p:txBody>
        </p:sp>
        <p:sp>
          <p:nvSpPr>
            <p:cNvPr id="35855" name="Line 24"/>
            <p:cNvSpPr>
              <a:spLocks noChangeShapeType="1"/>
            </p:cNvSpPr>
            <p:nvPr/>
          </p:nvSpPr>
          <p:spPr bwMode="auto">
            <a:xfrm flipH="1" flipV="1">
              <a:off x="3312" y="1248"/>
              <a:ext cx="576" cy="384"/>
            </a:xfrm>
            <a:prstGeom prst="line">
              <a:avLst/>
            </a:prstGeom>
            <a:noFill/>
            <a:ln w="3810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35849" name="Group 27"/>
          <p:cNvGrpSpPr>
            <a:grpSpLocks/>
          </p:cNvGrpSpPr>
          <p:nvPr/>
        </p:nvGrpSpPr>
        <p:grpSpPr bwMode="auto">
          <a:xfrm>
            <a:off x="1905000" y="2133600"/>
            <a:ext cx="2895600" cy="1600200"/>
            <a:chOff x="1200" y="1296"/>
            <a:chExt cx="1824" cy="1008"/>
          </a:xfrm>
        </p:grpSpPr>
        <p:sp>
          <p:nvSpPr>
            <p:cNvPr id="35852" name="Rectangle 15"/>
            <p:cNvSpPr>
              <a:spLocks noChangeArrowheads="1"/>
            </p:cNvSpPr>
            <p:nvPr/>
          </p:nvSpPr>
          <p:spPr bwMode="auto">
            <a:xfrm>
              <a:off x="1200" y="1721"/>
              <a:ext cx="1824" cy="583"/>
            </a:xfrm>
            <a:prstGeom prst="rect">
              <a:avLst/>
            </a:prstGeom>
            <a:solidFill>
              <a:srgbClr val="FFFF66"/>
            </a:solidFill>
            <a:ln w="9525">
              <a:solidFill>
                <a:srgbClr val="FF0000"/>
              </a:solidFill>
              <a:miter lim="800000"/>
              <a:headEnd/>
              <a:tailEnd/>
            </a:ln>
          </p:spPr>
          <p:txBody>
            <a:bodyPr>
              <a:spAutoFit/>
            </a:bodyPr>
            <a:lstStyle/>
            <a:p>
              <a:r>
                <a:rPr lang="en-US"/>
                <a:t>A collection of Classifiers; Log-linear models  (HMM, CRF) or a combination</a:t>
              </a:r>
            </a:p>
          </p:txBody>
        </p:sp>
        <p:sp>
          <p:nvSpPr>
            <p:cNvPr id="35853" name="Line 21"/>
            <p:cNvSpPr>
              <a:spLocks noChangeShapeType="1"/>
            </p:cNvSpPr>
            <p:nvPr/>
          </p:nvSpPr>
          <p:spPr bwMode="auto">
            <a:xfrm flipV="1">
              <a:off x="2304" y="1296"/>
              <a:ext cx="0" cy="432"/>
            </a:xfrm>
            <a:prstGeom prst="line">
              <a:avLst/>
            </a:prstGeom>
            <a:noFill/>
            <a:ln w="3810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33" name="Content Placeholder 2"/>
          <p:cNvSpPr>
            <a:spLocks noGrp="1"/>
          </p:cNvSpPr>
          <p:nvPr>
            <p:ph idx="4294967295"/>
          </p:nvPr>
        </p:nvSpPr>
        <p:spPr>
          <a:xfrm>
            <a:off x="685800" y="4114800"/>
            <a:ext cx="7772400" cy="1447800"/>
          </a:xfrm>
        </p:spPr>
        <p:txBody>
          <a:bodyPr lIns="0" tIns="0" rIns="0" bIns="0"/>
          <a:lstStyle/>
          <a:p>
            <a:pPr eaLnBrk="1" hangingPunct="1"/>
            <a:r>
              <a:rPr lang="en-US" smtClean="0">
                <a:latin typeface="Arial" charset="0"/>
              </a:rPr>
              <a:t>How do we write our models in this form?</a:t>
            </a:r>
          </a:p>
          <a:p>
            <a:pPr lvl="1" eaLnBrk="1" hangingPunct="1"/>
            <a:r>
              <a:rPr lang="en-US" smtClean="0">
                <a:latin typeface="Arial" charset="0"/>
              </a:rPr>
              <a:t>What goes in an objective function?</a:t>
            </a:r>
          </a:p>
          <a:p>
            <a:pPr lvl="1" eaLnBrk="1" hangingPunct="1"/>
            <a:r>
              <a:rPr lang="en-US" smtClean="0">
                <a:latin typeface="Arial" charset="0"/>
              </a:rPr>
              <a:t>How to design constraints?</a:t>
            </a:r>
          </a:p>
          <a:p>
            <a:pPr eaLnBrk="1" hangingPunct="1"/>
            <a:endParaRPr lang="en-US" smtClean="0">
              <a:latin typeface="Arial" charset="0"/>
            </a:endParaRPr>
          </a:p>
        </p:txBody>
      </p:sp>
      <p:sp>
        <p:nvSpPr>
          <p:cNvPr id="35851" name="Slide Number Placeholder 2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8189762D-DC2D-47AC-916D-9642FC632A3E}" type="slidenum">
              <a:rPr lang="en-US" altLang="zh-TW" smtClean="0">
                <a:cs typeface="Arial Unicode MS" pitchFamily="34" charset="-128"/>
              </a:rPr>
              <a:pPr eaLnBrk="1" hangingPunct="1"/>
              <a:t>7</a:t>
            </a:fld>
            <a:endParaRPr lang="en-US" altLang="zh-TW" smtClean="0">
              <a:cs typeface="Arial Unicode MS" pitchFamily="34" charset="-128"/>
            </a:endParaRPr>
          </a:p>
        </p:txBody>
      </p:sp>
      <p:pic>
        <p:nvPicPr>
          <p:cNvPr id="4" name="Picture 3" descr="TP_tmp.png"/>
          <p:cNvPicPr>
            <a:picLocks noChangeAspect="1"/>
          </p:cNvPicPr>
          <p:nvPr>
            <p:custDataLst>
              <p:tags r:id="rId1"/>
            </p:custDataLst>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6781800" y="4267200"/>
            <a:ext cx="2215984" cy="1195137"/>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sp>
        <p:nvSpPr>
          <p:cNvPr id="5" name="TextBox 4"/>
          <p:cNvSpPr txBox="1"/>
          <p:nvPr/>
        </p:nvSpPr>
        <p:spPr>
          <a:xfrm>
            <a:off x="4343400" y="5486400"/>
            <a:ext cx="2133600" cy="83099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600" dirty="0" smtClean="0">
                <a:latin typeface="Calibri" pitchFamily="34" charset="0"/>
                <a:cs typeface="Calibri" pitchFamily="34" charset="0"/>
              </a:rPr>
              <a:t>We will consider the case when y’s are restricted to 0 or 1.</a:t>
            </a:r>
            <a:endParaRPr lang="en-US" sz="1600" dirty="0">
              <a:latin typeface="Calibri" pitchFamily="34" charset="0"/>
              <a:cs typeface="Calibri" pitchFamily="34" charset="0"/>
            </a:endParaRPr>
          </a:p>
        </p:txBody>
      </p:sp>
      <p:cxnSp>
        <p:nvCxnSpPr>
          <p:cNvPr id="7" name="Straight Arrow Connector 6"/>
          <p:cNvCxnSpPr>
            <a:stCxn id="5" idx="3"/>
            <a:endCxn id="4" idx="2"/>
          </p:cNvCxnSpPr>
          <p:nvPr/>
        </p:nvCxnSpPr>
        <p:spPr>
          <a:xfrm flipV="1">
            <a:off x="6477000" y="5462337"/>
            <a:ext cx="1412792" cy="439562"/>
          </a:xfrm>
          <a:prstGeom prst="straightConnector1">
            <a:avLst/>
          </a:prstGeom>
          <a:ln>
            <a:prstDash val="dash"/>
            <a:tailEnd type="arrow"/>
          </a:ln>
        </p:spPr>
        <p:style>
          <a:lnRef idx="3">
            <a:schemeClr val="dk1"/>
          </a:lnRef>
          <a:fillRef idx="0">
            <a:schemeClr val="dk1"/>
          </a:fillRef>
          <a:effectRef idx="2">
            <a:schemeClr val="dk1"/>
          </a:effectRef>
          <a:fontRef idx="minor">
            <a:schemeClr val="tx1"/>
          </a:fontRef>
        </p:style>
      </p:cxn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xEl>
                                              <p:pRg st="0" end="0"/>
                                            </p:txEl>
                                          </p:spTgt>
                                        </p:tgtEl>
                                        <p:attrNameLst>
                                          <p:attrName>style.visibility</p:attrName>
                                        </p:attrNameLst>
                                      </p:cBhvr>
                                      <p:to>
                                        <p:strVal val="visible"/>
                                      </p:to>
                                    </p:set>
                                    <p:animEffect transition="in" filter="fade">
                                      <p:cBhvr>
                                        <p:cTn id="7" dur="500"/>
                                        <p:tgtEl>
                                          <p:spTgt spid="3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3">
                                            <p:txEl>
                                              <p:pRg st="1" end="1"/>
                                            </p:txEl>
                                          </p:spTgt>
                                        </p:tgtEl>
                                        <p:attrNameLst>
                                          <p:attrName>style.visibility</p:attrName>
                                        </p:attrNameLst>
                                      </p:cBhvr>
                                      <p:to>
                                        <p:strVal val="visible"/>
                                      </p:to>
                                    </p:set>
                                    <p:animEffect transition="in" filter="fade">
                                      <p:cBhvr>
                                        <p:cTn id="15" dur="500"/>
                                        <p:tgtEl>
                                          <p:spTgt spid="3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3">
                                            <p:txEl>
                                              <p:pRg st="2" end="2"/>
                                            </p:txEl>
                                          </p:spTgt>
                                        </p:tgtEl>
                                        <p:attrNameLst>
                                          <p:attrName>style.visibility</p:attrName>
                                        </p:attrNameLst>
                                      </p:cBhvr>
                                      <p:to>
                                        <p:strVal val="visible"/>
                                      </p:to>
                                    </p:set>
                                    <p:animEffect transition="in" filter="fade">
                                      <p:cBhvr>
                                        <p:cTn id="20" dur="500"/>
                                        <p:tgtEl>
                                          <p:spTgt spid="3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81000" y="457200"/>
            <a:ext cx="7916863" cy="677863"/>
          </a:xfrm>
        </p:spPr>
        <p:txBody>
          <a:bodyPr/>
          <a:lstStyle/>
          <a:p>
            <a:pPr eaLnBrk="1" hangingPunct="1"/>
            <a:r>
              <a:rPr lang="en-US" altLang="zh-TW" dirty="0" smtClean="0">
                <a:solidFill>
                  <a:srgbClr val="FF0000"/>
                </a:solidFill>
                <a:ea typeface="Arial Unicode MS" pitchFamily="34" charset="-128"/>
                <a:cs typeface="Arial Unicode MS" pitchFamily="34" charset="-128"/>
              </a:rPr>
              <a:t>Modeling Your Problem: Decision Variables</a:t>
            </a:r>
          </a:p>
        </p:txBody>
      </p:sp>
      <p:sp>
        <p:nvSpPr>
          <p:cNvPr id="35843" name="Rectangle 3"/>
          <p:cNvSpPr>
            <a:spLocks noChangeArrowheads="1"/>
          </p:cNvSpPr>
          <p:nvPr/>
        </p:nvSpPr>
        <p:spPr bwMode="auto">
          <a:xfrm>
            <a:off x="533400" y="1143000"/>
            <a:ext cx="77724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Clr>
                <a:schemeClr val="bg2"/>
              </a:buClr>
              <a:buSzPct val="75000"/>
              <a:buFont typeface="Wingdings" pitchFamily="2" charset="2"/>
              <a:buChar char="n"/>
            </a:pPr>
            <a:endParaRPr lang="en-US" altLang="zh-TW" sz="2400" b="1">
              <a:solidFill>
                <a:schemeClr val="hlink"/>
              </a:solidFill>
              <a:latin typeface="Tempus Sans ITC" pitchFamily="82" charset="0"/>
              <a:ea typeface="Arial Unicode MS" pitchFamily="34" charset="-128"/>
              <a:cs typeface="Arial Unicode MS" pitchFamily="34" charset="-128"/>
            </a:endParaRPr>
          </a:p>
        </p:txBody>
      </p:sp>
      <p:pic>
        <p:nvPicPr>
          <p:cNvPr id="3584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1066800"/>
            <a:ext cx="530542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Content Placeholder 2"/>
          <p:cNvSpPr>
            <a:spLocks noGrp="1"/>
          </p:cNvSpPr>
          <p:nvPr>
            <p:ph idx="4294967295"/>
          </p:nvPr>
        </p:nvSpPr>
        <p:spPr>
          <a:xfrm>
            <a:off x="685800" y="2133600"/>
            <a:ext cx="8153400" cy="3314700"/>
          </a:xfrm>
        </p:spPr>
        <p:txBody>
          <a:bodyPr lIns="0" tIns="0" rIns="0" bIns="0"/>
          <a:lstStyle/>
          <a:p>
            <a:pPr eaLnBrk="1" hangingPunct="1"/>
            <a:r>
              <a:rPr lang="en-US" sz="2000" dirty="0" smtClean="0">
                <a:latin typeface="Arial" charset="0"/>
              </a:rPr>
              <a:t>F(</a:t>
            </a:r>
            <a:r>
              <a:rPr lang="en-US" sz="2000" dirty="0" err="1" smtClean="0">
                <a:latin typeface="Arial" charset="0"/>
              </a:rPr>
              <a:t>x,y</a:t>
            </a:r>
            <a:r>
              <a:rPr lang="en-US" sz="2000" dirty="0" smtClean="0">
                <a:latin typeface="Arial" charset="0"/>
              </a:rPr>
              <a:t>) is a collection (vector) of features from x and y: </a:t>
            </a:r>
            <a:r>
              <a:rPr lang="en-US" sz="2000" i="1" dirty="0"/>
              <a:t>F(</a:t>
            </a:r>
            <a:r>
              <a:rPr lang="en-US" sz="2000" i="1" dirty="0" err="1"/>
              <a:t>x,y</a:t>
            </a:r>
            <a:r>
              <a:rPr lang="en-US" sz="2000" i="1" dirty="0"/>
              <a:t>) = </a:t>
            </a:r>
            <a:r>
              <a:rPr lang="en-US" sz="2000" i="1" dirty="0" smtClean="0"/>
              <a:t>( </a:t>
            </a:r>
            <a:r>
              <a:rPr lang="en-US" sz="2000" i="1" dirty="0" smtClean="0">
                <a:latin typeface="Calibri"/>
              </a:rPr>
              <a:t>f</a:t>
            </a:r>
            <a:r>
              <a:rPr lang="en-US" sz="2000" i="1" baseline="-25000" dirty="0" smtClean="0">
                <a:latin typeface="Arial"/>
              </a:rPr>
              <a:t>i</a:t>
            </a:r>
            <a:r>
              <a:rPr lang="en-US" sz="2000" i="1" dirty="0" smtClean="0">
                <a:latin typeface="Calibri"/>
              </a:rPr>
              <a:t>(</a:t>
            </a:r>
            <a:r>
              <a:rPr lang="en-US" sz="2000" i="1" dirty="0" err="1" smtClean="0">
                <a:latin typeface="Calibri"/>
              </a:rPr>
              <a:t>x,y</a:t>
            </a:r>
            <a:r>
              <a:rPr lang="en-US" sz="2000" i="1" dirty="0" smtClean="0"/>
              <a:t>) )</a:t>
            </a:r>
            <a:endParaRPr lang="en-US" sz="2000" i="1" dirty="0"/>
          </a:p>
          <a:p>
            <a:pPr eaLnBrk="1" hangingPunct="1"/>
            <a:endParaRPr lang="en-US" sz="2000" dirty="0" smtClean="0">
              <a:latin typeface="Arial" charset="0"/>
            </a:endParaRPr>
          </a:p>
          <a:p>
            <a:pPr lvl="2" eaLnBrk="1" hangingPunct="1"/>
            <a:r>
              <a:rPr lang="en-US" sz="1600" dirty="0" err="1" smtClean="0">
                <a:latin typeface="Arial" charset="0"/>
              </a:rPr>
              <a:t>Eg</a:t>
            </a:r>
            <a:r>
              <a:rPr lang="en-US" sz="1600" dirty="0" smtClean="0">
                <a:latin typeface="Arial" charset="0"/>
              </a:rPr>
              <a:t>: </a:t>
            </a:r>
            <a:r>
              <a:rPr lang="en-US" sz="1600" dirty="0">
                <a:latin typeface="Arial" charset="0"/>
              </a:rPr>
              <a:t>D</a:t>
            </a:r>
            <a:r>
              <a:rPr lang="en-US" sz="1600" dirty="0" smtClean="0">
                <a:latin typeface="Arial" charset="0"/>
              </a:rPr>
              <a:t>oes the </a:t>
            </a:r>
            <a:r>
              <a:rPr lang="en-US" sz="1600" dirty="0" err="1" smtClean="0">
                <a:latin typeface="Calibri"/>
              </a:rPr>
              <a:t>i</a:t>
            </a:r>
            <a:r>
              <a:rPr lang="en-US" sz="1600" baseline="30000" dirty="0" err="1" smtClean="0">
                <a:latin typeface="Arial"/>
              </a:rPr>
              <a:t>th</a:t>
            </a:r>
            <a:r>
              <a:rPr lang="en-US" sz="1600" dirty="0" smtClean="0">
                <a:latin typeface="Arial" charset="0"/>
              </a:rPr>
              <a:t> word have the POS tag NN?</a:t>
            </a:r>
            <a:endParaRPr lang="en-US" sz="1800" dirty="0" smtClean="0">
              <a:latin typeface="Arial" charset="0"/>
            </a:endParaRPr>
          </a:p>
          <a:p>
            <a:pPr lvl="2" eaLnBrk="1" hangingPunct="1"/>
            <a:r>
              <a:rPr lang="en-US" sz="1600" dirty="0" smtClean="0">
                <a:latin typeface="Arial" charset="0"/>
              </a:rPr>
              <a:t>Several such features, not all active in a given (</a:t>
            </a:r>
            <a:r>
              <a:rPr lang="en-US" sz="1600" dirty="0" err="1" smtClean="0">
                <a:latin typeface="Arial" charset="0"/>
              </a:rPr>
              <a:t>x,y</a:t>
            </a:r>
            <a:r>
              <a:rPr lang="en-US" sz="1600" dirty="0" smtClean="0">
                <a:latin typeface="Arial" charset="0"/>
              </a:rPr>
              <a:t>) instance</a:t>
            </a:r>
          </a:p>
          <a:p>
            <a:pPr lvl="2" eaLnBrk="1" hangingPunct="1"/>
            <a:endParaRPr lang="en-US" sz="1600" dirty="0">
              <a:latin typeface="Arial" charset="0"/>
            </a:endParaRPr>
          </a:p>
          <a:p>
            <a:pPr eaLnBrk="1" hangingPunct="1"/>
            <a:r>
              <a:rPr lang="en-US" sz="2000" dirty="0" smtClean="0">
                <a:latin typeface="Arial" charset="0"/>
              </a:rPr>
              <a:t>Define indicator variables</a:t>
            </a:r>
          </a:p>
          <a:p>
            <a:pPr lvl="1" eaLnBrk="1" hangingPunct="1"/>
            <a:r>
              <a:rPr lang="en-US" sz="1600" dirty="0" smtClean="0">
                <a:latin typeface="Arial" charset="0"/>
              </a:rPr>
              <a:t> Is </a:t>
            </a:r>
            <a:r>
              <a:rPr lang="en-US" sz="1600" i="1" dirty="0" smtClean="0">
                <a:latin typeface="Calibri"/>
              </a:rPr>
              <a:t>f</a:t>
            </a:r>
            <a:r>
              <a:rPr lang="en-US" sz="1600" i="1" baseline="-25000" dirty="0" smtClean="0">
                <a:latin typeface="Arial"/>
              </a:rPr>
              <a:t>i</a:t>
            </a:r>
            <a:r>
              <a:rPr lang="en-US" sz="1600" dirty="0" smtClean="0">
                <a:latin typeface="Arial" charset="0"/>
              </a:rPr>
              <a:t> is active in an input?</a:t>
            </a:r>
            <a:endParaRPr lang="en-US" sz="2000" dirty="0">
              <a:latin typeface="Arial" charset="0"/>
            </a:endParaRPr>
          </a:p>
          <a:p>
            <a:pPr eaLnBrk="1" hangingPunct="1"/>
            <a:endParaRPr lang="en-US" sz="2000" dirty="0" smtClean="0">
              <a:latin typeface="Arial" charset="0"/>
            </a:endParaRPr>
          </a:p>
          <a:p>
            <a:pPr eaLnBrk="1" hangingPunct="1"/>
            <a:r>
              <a:rPr lang="en-US" sz="2000" dirty="0" smtClean="0">
                <a:latin typeface="Arial" charset="0"/>
              </a:rPr>
              <a:t> F(</a:t>
            </a:r>
            <a:r>
              <a:rPr lang="en-US" sz="2000" dirty="0" err="1" smtClean="0">
                <a:latin typeface="Arial" charset="0"/>
              </a:rPr>
              <a:t>x,y</a:t>
            </a:r>
            <a:r>
              <a:rPr lang="en-US" sz="2000" dirty="0" smtClean="0">
                <a:latin typeface="Arial" charset="0"/>
              </a:rPr>
              <a:t>) can be rewritten using indicator variables as </a:t>
            </a:r>
            <a:r>
              <a:rPr lang="en-US" dirty="0" smtClean="0">
                <a:latin typeface="Symbol"/>
                <a:sym typeface="Symbol"/>
              </a:rPr>
              <a:t></a:t>
            </a:r>
            <a:r>
              <a:rPr lang="en-US" baseline="-25000" dirty="0" err="1" smtClean="0">
                <a:latin typeface="Arial"/>
                <a:sym typeface="Symbol"/>
              </a:rPr>
              <a:t>i</a:t>
            </a:r>
            <a:r>
              <a:rPr lang="en-US" dirty="0" smtClean="0">
                <a:latin typeface="Arial" charset="0"/>
              </a:rPr>
              <a:t> </a:t>
            </a:r>
            <a:r>
              <a:rPr lang="en-US" dirty="0" smtClean="0">
                <a:latin typeface="Calibri"/>
              </a:rPr>
              <a:t>1</a:t>
            </a:r>
            <a:r>
              <a:rPr lang="en-US" baseline="-25000" dirty="0" smtClean="0">
                <a:latin typeface="Calibri"/>
              </a:rPr>
              <a:t>f</a:t>
            </a:r>
            <a:r>
              <a:rPr lang="en-US" baseline="-25000" dirty="0" smtClean="0">
                <a:latin typeface="Arial"/>
              </a:rPr>
              <a:t>i</a:t>
            </a:r>
            <a:r>
              <a:rPr lang="en-US" dirty="0" smtClean="0">
                <a:latin typeface="Arial" charset="0"/>
              </a:rPr>
              <a:t> ( </a:t>
            </a:r>
            <a:r>
              <a:rPr lang="en-US" dirty="0" smtClean="0">
                <a:latin typeface="Calibri"/>
              </a:rPr>
              <a:t>f</a:t>
            </a:r>
            <a:r>
              <a:rPr lang="en-US" baseline="-25000" dirty="0" smtClean="0">
                <a:latin typeface="Arial"/>
              </a:rPr>
              <a:t>i</a:t>
            </a:r>
            <a:r>
              <a:rPr lang="en-US" dirty="0" smtClean="0">
                <a:latin typeface="Arial" charset="0"/>
              </a:rPr>
              <a:t> (</a:t>
            </a:r>
            <a:r>
              <a:rPr lang="en-US" dirty="0" err="1" smtClean="0">
                <a:latin typeface="Arial" charset="0"/>
              </a:rPr>
              <a:t>x,y</a:t>
            </a:r>
            <a:r>
              <a:rPr lang="en-US" dirty="0" smtClean="0">
                <a:latin typeface="Arial" charset="0"/>
              </a:rPr>
              <a:t>) )</a:t>
            </a:r>
          </a:p>
          <a:p>
            <a:pPr eaLnBrk="1" hangingPunct="1"/>
            <a:endParaRPr lang="en-US" sz="2000" dirty="0" smtClean="0">
              <a:latin typeface="Arial" charset="0"/>
            </a:endParaRPr>
          </a:p>
        </p:txBody>
      </p:sp>
      <p:sp>
        <p:nvSpPr>
          <p:cNvPr id="35851" name="Slide Number Placeholder 2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8189762D-DC2D-47AC-916D-9642FC632A3E}" type="slidenum">
              <a:rPr lang="en-US" altLang="zh-TW" smtClean="0">
                <a:cs typeface="Arial Unicode MS" pitchFamily="34" charset="-128"/>
              </a:rPr>
              <a:pPr eaLnBrk="1" hangingPunct="1"/>
              <a:t>8</a:t>
            </a:fld>
            <a:endParaRPr lang="en-US" altLang="zh-TW" smtClean="0">
              <a:cs typeface="Arial Unicode MS" pitchFamily="34" charset="-128"/>
            </a:endParaRPr>
          </a:p>
        </p:txBody>
      </p:sp>
      <p:sp>
        <p:nvSpPr>
          <p:cNvPr id="2" name="Rectangle 1"/>
          <p:cNvSpPr/>
          <p:nvPr/>
        </p:nvSpPr>
        <p:spPr>
          <a:xfrm>
            <a:off x="2590800" y="1295400"/>
            <a:ext cx="1524000" cy="533400"/>
          </a:xfrm>
          <a:prstGeom prst="rect">
            <a:avLst/>
          </a:prstGeom>
          <a:solidFill>
            <a:srgbClr val="FFFFCC">
              <a:alpha val="27000"/>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66"/>
              </a:solidFill>
            </a:endParaRPr>
          </a:p>
        </p:txBody>
      </p:sp>
      <p:pic>
        <p:nvPicPr>
          <p:cNvPr id="12" name="Picture 11" descr="TP_tmp.png"/>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bwMode="auto">
          <a:xfrm>
            <a:off x="5562600" y="3403600"/>
            <a:ext cx="3098800" cy="635000"/>
          </a:xfrm>
          <a:prstGeom prst="rect">
            <a:avLst/>
          </a:prstGeom>
          <a:noFill/>
          <a:ln/>
          <a:effectLst/>
          <a:extLst>
            <a:ext uri="{909E8E84-426E-40DD-AFC4-6F175D3DCCD1}">
              <a14:hiddenFill xmlns:a14="http://schemas.microsoft.com/office/drawing/2010/main">
                <a:pattFill prst="pct5">
                  <a:fgClr>
                    <a:srgbClr val="FFFFFF">
                      <a:alpha val="0"/>
                    </a:srgbClr>
                  </a:fgClr>
                  <a:bgClr>
                    <a:srgbClr val="FFFFFF">
                      <a:alpha val="0"/>
                    </a:srgbClr>
                  </a:bgClr>
                </a:pattFill>
              </a14:hiddenFill>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grpSp>
        <p:nvGrpSpPr>
          <p:cNvPr id="20" name="Group 19"/>
          <p:cNvGrpSpPr/>
          <p:nvPr/>
        </p:nvGrpSpPr>
        <p:grpSpPr>
          <a:xfrm>
            <a:off x="7086600" y="762000"/>
            <a:ext cx="1905000" cy="1371600"/>
            <a:chOff x="7086600" y="1143000"/>
            <a:chExt cx="1905000" cy="1371600"/>
          </a:xfrm>
        </p:grpSpPr>
        <p:sp>
          <p:nvSpPr>
            <p:cNvPr id="17" name="Rectangle 16"/>
            <p:cNvSpPr/>
            <p:nvPr/>
          </p:nvSpPr>
          <p:spPr>
            <a:xfrm>
              <a:off x="7086600" y="1143000"/>
              <a:ext cx="1905000" cy="7620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latin typeface="Calibri" pitchFamily="34" charset="0"/>
                  <a:cs typeface="Calibri" pitchFamily="34" charset="0"/>
                </a:rPr>
                <a:t>Functions from (</a:t>
              </a:r>
              <a:r>
                <a:rPr lang="en-US" dirty="0" err="1" smtClean="0">
                  <a:latin typeface="Calibri" pitchFamily="34" charset="0"/>
                  <a:cs typeface="Calibri" pitchFamily="34" charset="0"/>
                </a:rPr>
                <a:t>x,y</a:t>
              </a:r>
              <a:r>
                <a:rPr lang="en-US" dirty="0" smtClean="0">
                  <a:latin typeface="Calibri" pitchFamily="34" charset="0"/>
                  <a:cs typeface="Calibri" pitchFamily="34" charset="0"/>
                </a:rPr>
                <a:t>) to 0 or 1</a:t>
              </a:r>
              <a:endParaRPr lang="en-US" dirty="0">
                <a:latin typeface="Calibri" pitchFamily="34" charset="0"/>
                <a:cs typeface="Calibri" pitchFamily="34" charset="0"/>
              </a:endParaRPr>
            </a:p>
          </p:txBody>
        </p:sp>
        <p:cxnSp>
          <p:nvCxnSpPr>
            <p:cNvPr id="19" name="Straight Arrow Connector 18"/>
            <p:cNvCxnSpPr>
              <a:stCxn id="17" idx="2"/>
            </p:cNvCxnSpPr>
            <p:nvPr/>
          </p:nvCxnSpPr>
          <p:spPr>
            <a:xfrm flipH="1">
              <a:off x="7848600" y="1905000"/>
              <a:ext cx="190500" cy="609600"/>
            </a:xfrm>
            <a:prstGeom prst="straightConnector1">
              <a:avLst/>
            </a:prstGeom>
            <a:ln>
              <a:prstDash val="dash"/>
              <a:tailEnd type="arrow"/>
            </a:ln>
          </p:spPr>
          <p:style>
            <a:lnRef idx="3">
              <a:schemeClr val="dk1"/>
            </a:lnRef>
            <a:fillRef idx="0">
              <a:schemeClr val="dk1"/>
            </a:fillRef>
            <a:effectRef idx="2">
              <a:schemeClr val="dk1"/>
            </a:effectRef>
            <a:fontRef idx="minor">
              <a:schemeClr val="tx1"/>
            </a:fontRef>
          </p:style>
        </p:cxnSp>
      </p:grpSp>
      <p:pic>
        <p:nvPicPr>
          <p:cNvPr id="23" name="Picture 22" descr="TP_tmp.png"/>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bwMode="auto">
          <a:xfrm>
            <a:off x="1676400" y="5181600"/>
            <a:ext cx="5755640" cy="838200"/>
          </a:xfrm>
          <a:prstGeom prst="rect">
            <a:avLst/>
          </a:prstGeom>
          <a:noFill/>
          <a:ln/>
          <a:effectLst/>
          <a:extLst>
            <a:ext uri="{909E8E84-426E-40DD-AFC4-6F175D3DCCD1}">
              <a14:hiddenFill xmlns:a14="http://schemas.microsoft.com/office/drawing/2010/main">
                <a:pattFill prst="pct5">
                  <a:fgClr>
                    <a:srgbClr val="FFFFFF">
                      <a:alpha val="0"/>
                    </a:srgbClr>
                  </a:fgClr>
                  <a:bgClr>
                    <a:srgbClr val="FFFFFF">
                      <a:alpha val="0"/>
                    </a:srgbClr>
                  </a:bgClr>
                </a:pattFill>
              </a14:hiddenFill>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sp>
        <p:nvSpPr>
          <p:cNvPr id="45" name="Rectangle 44"/>
          <p:cNvSpPr/>
          <p:nvPr/>
        </p:nvSpPr>
        <p:spPr>
          <a:xfrm>
            <a:off x="2743200" y="5257800"/>
            <a:ext cx="2286000" cy="838200"/>
          </a:xfrm>
          <a:prstGeom prst="rect">
            <a:avLst/>
          </a:prstGeom>
          <a:solidFill>
            <a:srgbClr val="FFFFCC">
              <a:alpha val="27000"/>
            </a:srgb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66"/>
              </a:solidFill>
            </a:endParaRPr>
          </a:p>
        </p:txBody>
      </p:sp>
      <p:cxnSp>
        <p:nvCxnSpPr>
          <p:cNvPr id="6" name="Straight Connector 5"/>
          <p:cNvCxnSpPr/>
          <p:nvPr/>
        </p:nvCxnSpPr>
        <p:spPr>
          <a:xfrm flipH="1">
            <a:off x="3886200" y="5600700"/>
            <a:ext cx="9906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50774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3">
                                            <p:txEl>
                                              <p:pRg st="0" end="0"/>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3">
                                            <p:txEl>
                                              <p:pRg st="2" end="2"/>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33">
                                            <p:txEl>
                                              <p:pRg st="3" end="3"/>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 presetClass="entr" presetSubtype="1" fill="hold" nodeType="click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500" fill="hold"/>
                                        <p:tgtEl>
                                          <p:spTgt spid="20"/>
                                        </p:tgtEl>
                                        <p:attrNameLst>
                                          <p:attrName>ppt_x</p:attrName>
                                        </p:attrNameLst>
                                      </p:cBhvr>
                                      <p:tavLst>
                                        <p:tav tm="0">
                                          <p:val>
                                            <p:strVal val="#ppt_x"/>
                                          </p:val>
                                        </p:tav>
                                        <p:tav tm="100000">
                                          <p:val>
                                            <p:strVal val="#ppt_x"/>
                                          </p:val>
                                        </p:tav>
                                      </p:tavLst>
                                    </p:anim>
                                    <p:anim calcmode="lin" valueType="num">
                                      <p:cBhvr additive="base">
                                        <p:cTn id="21" dur="500" fill="hold"/>
                                        <p:tgtEl>
                                          <p:spTgt spid="20"/>
                                        </p:tgtEl>
                                        <p:attrNameLst>
                                          <p:attrName>ppt_y</p:attrName>
                                        </p:attrNameLst>
                                      </p:cBhvr>
                                      <p:tavLst>
                                        <p:tav tm="0">
                                          <p:val>
                                            <p:strVal val="0-#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9" presetClass="exit" presetSubtype="0" fill="hold" nodeType="clickEffect">
                                  <p:stCondLst>
                                    <p:cond delay="0"/>
                                  </p:stCondLst>
                                  <p:childTnLst>
                                    <p:animEffect transition="out" filter="dissolve">
                                      <p:cBhvr>
                                        <p:cTn id="25" dur="500"/>
                                        <p:tgtEl>
                                          <p:spTgt spid="20"/>
                                        </p:tgtEl>
                                      </p:cBhvr>
                                    </p:animEffect>
                                    <p:set>
                                      <p:cBhvr>
                                        <p:cTn id="26" dur="1" fill="hold">
                                          <p:stCondLst>
                                            <p:cond delay="499"/>
                                          </p:stCondLst>
                                        </p:cTn>
                                        <p:tgtEl>
                                          <p:spTgt spid="20"/>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33">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dissolve">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3">
                                            <p:txEl>
                                              <p:pRg st="8" end="8"/>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23"/>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45"/>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wipe(left)">
                                      <p:cBhvr>
                                        <p:cTn id="5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altLang="zh-TW" dirty="0" smtClean="0">
                <a:solidFill>
                  <a:srgbClr val="FF0000"/>
                </a:solidFill>
                <a:ea typeface="Arial Unicode MS" pitchFamily="34" charset="-128"/>
                <a:cs typeface="Arial Unicode MS" pitchFamily="34" charset="-128"/>
              </a:rPr>
              <a:t>Modeling Your Problem: Constraints</a:t>
            </a:r>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pPr marL="0" indent="0">
              <a:buNone/>
            </a:pPr>
            <a:endParaRPr lang="en-US" dirty="0" smtClean="0"/>
          </a:p>
          <a:p>
            <a:r>
              <a:rPr lang="en-US" dirty="0" smtClean="0"/>
              <a:t>Suppose we want to disallow all “illegal” assignments.</a:t>
            </a:r>
            <a:endParaRPr lang="en-US" dirty="0"/>
          </a:p>
          <a:p>
            <a:pPr lvl="1"/>
            <a:r>
              <a:rPr lang="en-US" dirty="0" smtClean="0"/>
              <a:t>Make all the </a:t>
            </a:r>
            <a:r>
              <a:rPr lang="en-US" dirty="0" smtClean="0">
                <a:latin typeface="cmmi10"/>
                <a:ea typeface="cmmi10"/>
                <a:cs typeface="cmmi10"/>
              </a:rPr>
              <a:t>½</a:t>
            </a:r>
            <a:r>
              <a:rPr lang="en-US" baseline="-25000" dirty="0" smtClean="0">
                <a:latin typeface="cmmi10"/>
                <a:ea typeface="cmmi10"/>
                <a:cs typeface="cmmi10"/>
              </a:rPr>
              <a:t>i</a:t>
            </a:r>
            <a:r>
              <a:rPr lang="en-US" dirty="0" smtClean="0"/>
              <a:t> infinity</a:t>
            </a:r>
          </a:p>
          <a:p>
            <a:pPr lvl="1"/>
            <a:r>
              <a:rPr lang="en-US" b="1" i="1" dirty="0" smtClean="0"/>
              <a:t>Hard constraints</a:t>
            </a:r>
            <a:r>
              <a:rPr lang="en-US" dirty="0" smtClean="0"/>
              <a:t>;</a:t>
            </a:r>
            <a:r>
              <a:rPr lang="en-US" b="1" i="1" dirty="0" smtClean="0"/>
              <a:t> </a:t>
            </a:r>
            <a:r>
              <a:rPr lang="en-US" dirty="0" smtClean="0">
                <a:solidFill>
                  <a:srgbClr val="FF0000"/>
                </a:solidFill>
              </a:rPr>
              <a:t>can be written as linear inequalities in terms of the inference variables</a:t>
            </a:r>
          </a:p>
          <a:p>
            <a:endParaRPr lang="en-US" dirty="0"/>
          </a:p>
        </p:txBody>
      </p:sp>
      <p:sp>
        <p:nvSpPr>
          <p:cNvPr id="35851" name="Slide Number Placeholder 2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smtClean="0">
                <a:cs typeface="Arial Unicode MS" pitchFamily="34" charset="-128"/>
              </a:rPr>
              <a:t>2:</a:t>
            </a:r>
            <a:fld id="{8189762D-DC2D-47AC-916D-9642FC632A3E}" type="slidenum">
              <a:rPr lang="en-US" altLang="zh-TW" smtClean="0">
                <a:cs typeface="Arial Unicode MS" pitchFamily="34" charset="-128"/>
              </a:rPr>
              <a:pPr eaLnBrk="1" hangingPunct="1"/>
              <a:t>9</a:t>
            </a:fld>
            <a:endParaRPr lang="en-US" altLang="zh-TW" smtClean="0">
              <a:cs typeface="Arial Unicode MS" pitchFamily="34" charset="-128"/>
            </a:endParaRPr>
          </a:p>
        </p:txBody>
      </p:sp>
      <p:sp>
        <p:nvSpPr>
          <p:cNvPr id="35843" name="Rectangle 3"/>
          <p:cNvSpPr>
            <a:spLocks noChangeArrowheads="1"/>
          </p:cNvSpPr>
          <p:nvPr/>
        </p:nvSpPr>
        <p:spPr bwMode="auto">
          <a:xfrm>
            <a:off x="533400" y="1143000"/>
            <a:ext cx="77724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Clr>
                <a:schemeClr val="bg2"/>
              </a:buClr>
              <a:buSzPct val="75000"/>
              <a:buFont typeface="Wingdings" pitchFamily="2" charset="2"/>
              <a:buChar char="n"/>
            </a:pPr>
            <a:endParaRPr lang="en-US" altLang="zh-TW" sz="2400" b="1">
              <a:solidFill>
                <a:schemeClr val="hlink"/>
              </a:solidFill>
              <a:latin typeface="Tempus Sans ITC" pitchFamily="82" charset="0"/>
              <a:ea typeface="Arial Unicode MS" pitchFamily="34" charset="-128"/>
              <a:cs typeface="Arial Unicode MS" pitchFamily="34" charset="-128"/>
            </a:endParaRPr>
          </a:p>
        </p:txBody>
      </p:sp>
      <p:pic>
        <p:nvPicPr>
          <p:cNvPr id="23" name="Picture 22" descr="TP_tmp.png"/>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bwMode="auto">
          <a:xfrm>
            <a:off x="762000" y="1717675"/>
            <a:ext cx="5755640" cy="838200"/>
          </a:xfrm>
          <a:prstGeom prst="rect">
            <a:avLst/>
          </a:prstGeom>
          <a:noFill/>
          <a:ln/>
          <a:effectLst/>
          <a:extLst>
            <a:ext uri="{909E8E84-426E-40DD-AFC4-6F175D3DCCD1}">
              <a14:hiddenFill xmlns:a14="http://schemas.microsoft.com/office/drawing/2010/main">
                <a:pattFill prst="pct5">
                  <a:fgClr>
                    <a:srgbClr val="FFFFFF">
                      <a:alpha val="0"/>
                    </a:srgbClr>
                  </a:fgClr>
                  <a:bgClr>
                    <a:srgbClr val="FFFFFF">
                      <a:alpha val="0"/>
                    </a:srgbClr>
                  </a:bgClr>
                </a:pattFill>
              </a14:hiddenFill>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grpSp>
        <p:nvGrpSpPr>
          <p:cNvPr id="18" name="Group 28"/>
          <p:cNvGrpSpPr>
            <a:grpSpLocks/>
          </p:cNvGrpSpPr>
          <p:nvPr/>
        </p:nvGrpSpPr>
        <p:grpSpPr bwMode="auto">
          <a:xfrm>
            <a:off x="4784725" y="1066800"/>
            <a:ext cx="3444875" cy="812800"/>
            <a:chOff x="3014" y="454"/>
            <a:chExt cx="2170" cy="512"/>
          </a:xfrm>
        </p:grpSpPr>
        <p:sp>
          <p:nvSpPr>
            <p:cNvPr id="22" name="Rectangle 18"/>
            <p:cNvSpPr>
              <a:spLocks noChangeArrowheads="1"/>
            </p:cNvSpPr>
            <p:nvPr/>
          </p:nvSpPr>
          <p:spPr bwMode="auto">
            <a:xfrm>
              <a:off x="3360" y="454"/>
              <a:ext cx="1824" cy="410"/>
            </a:xfrm>
            <a:prstGeom prst="rect">
              <a:avLst/>
            </a:prstGeom>
            <a:solidFill>
              <a:srgbClr val="FFFFCC"/>
            </a:solidFill>
            <a:ln w="9525">
              <a:solidFill>
                <a:srgbClr val="FF0000"/>
              </a:solidFill>
              <a:miter lim="800000"/>
              <a:headEnd/>
              <a:tailEnd/>
            </a:ln>
          </p:spPr>
          <p:txBody>
            <a:bodyPr>
              <a:spAutoFit/>
            </a:bodyPr>
            <a:lstStyle/>
            <a:p>
              <a:r>
                <a:rPr lang="en-US" dirty="0"/>
                <a:t>Penalty for violating</a:t>
              </a:r>
            </a:p>
            <a:p>
              <a:r>
                <a:rPr lang="en-US" dirty="0"/>
                <a:t>the constraint.</a:t>
              </a:r>
            </a:p>
          </p:txBody>
        </p:sp>
        <p:sp>
          <p:nvSpPr>
            <p:cNvPr id="24" name="Line 23"/>
            <p:cNvSpPr>
              <a:spLocks noChangeShapeType="1"/>
            </p:cNvSpPr>
            <p:nvPr/>
          </p:nvSpPr>
          <p:spPr bwMode="auto">
            <a:xfrm rot="8742848" flipV="1">
              <a:off x="3014" y="692"/>
              <a:ext cx="348" cy="274"/>
            </a:xfrm>
            <a:prstGeom prst="line">
              <a:avLst/>
            </a:prstGeom>
            <a:noFill/>
            <a:ln w="3810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6" name="Group 29"/>
          <p:cNvGrpSpPr>
            <a:grpSpLocks/>
          </p:cNvGrpSpPr>
          <p:nvPr/>
        </p:nvGrpSpPr>
        <p:grpSpPr bwMode="auto">
          <a:xfrm>
            <a:off x="5257800" y="2327275"/>
            <a:ext cx="3124200" cy="1143000"/>
            <a:chOff x="3312" y="1248"/>
            <a:chExt cx="1968" cy="720"/>
          </a:xfrm>
        </p:grpSpPr>
        <p:sp>
          <p:nvSpPr>
            <p:cNvPr id="27" name="Rectangle 19"/>
            <p:cNvSpPr>
              <a:spLocks noChangeArrowheads="1"/>
            </p:cNvSpPr>
            <p:nvPr/>
          </p:nvSpPr>
          <p:spPr bwMode="auto">
            <a:xfrm>
              <a:off x="3456" y="1558"/>
              <a:ext cx="1824" cy="410"/>
            </a:xfrm>
            <a:prstGeom prst="rect">
              <a:avLst/>
            </a:prstGeom>
            <a:solidFill>
              <a:srgbClr val="FFFFCC"/>
            </a:solidFill>
            <a:ln w="9525">
              <a:solidFill>
                <a:srgbClr val="FF0000"/>
              </a:solidFill>
              <a:miter lim="800000"/>
              <a:headEnd/>
              <a:tailEnd/>
            </a:ln>
          </p:spPr>
          <p:txBody>
            <a:bodyPr>
              <a:spAutoFit/>
            </a:bodyPr>
            <a:lstStyle/>
            <a:p>
              <a:r>
                <a:rPr lang="en-US" dirty="0"/>
                <a:t>How far y is from </a:t>
              </a:r>
            </a:p>
            <a:p>
              <a:r>
                <a:rPr lang="en-US" dirty="0"/>
                <a:t>a “legal” assignment</a:t>
              </a:r>
            </a:p>
          </p:txBody>
        </p:sp>
        <p:sp>
          <p:nvSpPr>
            <p:cNvPr id="28" name="Line 24"/>
            <p:cNvSpPr>
              <a:spLocks noChangeShapeType="1"/>
            </p:cNvSpPr>
            <p:nvPr/>
          </p:nvSpPr>
          <p:spPr bwMode="auto">
            <a:xfrm flipH="1" flipV="1">
              <a:off x="3312" y="1248"/>
              <a:ext cx="624" cy="310"/>
            </a:xfrm>
            <a:prstGeom prst="line">
              <a:avLst/>
            </a:prstGeom>
            <a:noFill/>
            <a:ln w="3810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9" name="Group 28"/>
          <p:cNvGrpSpPr>
            <a:grpSpLocks/>
          </p:cNvGrpSpPr>
          <p:nvPr/>
        </p:nvGrpSpPr>
        <p:grpSpPr bwMode="auto">
          <a:xfrm>
            <a:off x="533400" y="2468563"/>
            <a:ext cx="3733800" cy="796925"/>
            <a:chOff x="2006" y="1385"/>
            <a:chExt cx="2352" cy="502"/>
          </a:xfrm>
        </p:grpSpPr>
        <p:sp>
          <p:nvSpPr>
            <p:cNvPr id="30" name="Rectangle 18"/>
            <p:cNvSpPr>
              <a:spLocks noChangeArrowheads="1"/>
            </p:cNvSpPr>
            <p:nvPr/>
          </p:nvSpPr>
          <p:spPr bwMode="auto">
            <a:xfrm>
              <a:off x="2006" y="1654"/>
              <a:ext cx="2352" cy="233"/>
            </a:xfrm>
            <a:prstGeom prst="rect">
              <a:avLst/>
            </a:prstGeom>
            <a:solidFill>
              <a:srgbClr val="FFFFCC"/>
            </a:solidFill>
            <a:ln w="9525">
              <a:solidFill>
                <a:srgbClr val="FF0000"/>
              </a:solidFill>
              <a:miter lim="800000"/>
              <a:headEnd/>
              <a:tailEnd/>
            </a:ln>
          </p:spPr>
          <p:txBody>
            <a:bodyPr wrap="square">
              <a:spAutoFit/>
            </a:bodyPr>
            <a:lstStyle/>
            <a:p>
              <a:r>
                <a:rPr lang="en-US" dirty="0" smtClean="0"/>
                <a:t>Inference variables can be 0 or 1</a:t>
              </a:r>
              <a:endParaRPr lang="en-US" dirty="0"/>
            </a:p>
          </p:txBody>
        </p:sp>
        <p:sp>
          <p:nvSpPr>
            <p:cNvPr id="31" name="Line 23"/>
            <p:cNvSpPr>
              <a:spLocks noChangeShapeType="1"/>
            </p:cNvSpPr>
            <p:nvPr/>
          </p:nvSpPr>
          <p:spPr bwMode="auto">
            <a:xfrm rot="8742848" flipH="1">
              <a:off x="2739" y="1385"/>
              <a:ext cx="454" cy="155"/>
            </a:xfrm>
            <a:prstGeom prst="line">
              <a:avLst/>
            </a:prstGeom>
            <a:noFill/>
            <a:ln w="3810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pic>
        <p:nvPicPr>
          <p:cNvPr id="6" name="Picture 5" descr="TP_tmp.png"/>
          <p:cNvPicPr>
            <a:picLocks noChangeAspect="1"/>
          </p:cNvPicPr>
          <p:nvPr>
            <p:custDataLst>
              <p:tags r:id="rId2"/>
            </p:custDataLst>
          </p:nvPr>
        </p:nvPicPr>
        <p:blipFill>
          <a:blip r:embed="rId6" cstate="print">
            <a:extLst>
              <a:ext uri="{28A0092B-C50C-407E-A947-70E740481C1C}">
                <a14:useLocalDpi xmlns:a14="http://schemas.microsoft.com/office/drawing/2010/main" val="0"/>
              </a:ext>
            </a:extLst>
          </a:blip>
          <a:stretch>
            <a:fillRect/>
          </a:stretch>
        </p:blipFill>
        <p:spPr bwMode="auto">
          <a:xfrm>
            <a:off x="2700020" y="4940300"/>
            <a:ext cx="3548380" cy="698500"/>
          </a:xfrm>
          <a:prstGeom prst="rect">
            <a:avLst/>
          </a:prstGeom>
          <a:noFill/>
          <a:ln/>
          <a:effectLst/>
          <a:extLst>
            <a:ext uri="{909E8E84-426E-40DD-AFC4-6F175D3DCCD1}">
              <a14:hiddenFill xmlns:a14="http://schemas.microsoft.com/office/drawing/2010/main">
                <a:pattFill prst="pct5">
                  <a:fgClr>
                    <a:srgbClr val="FFFFFF">
                      <a:alpha val="0"/>
                    </a:srgbClr>
                  </a:fgClr>
                  <a:bgClr>
                    <a:srgbClr val="FFFFFF">
                      <a:alpha val="0"/>
                    </a:srgbClr>
                  </a:bgClr>
                </a:pattFill>
              </a14:hiddenFill>
            </a:ext>
            <a:ext uri="{AF507438-7753-43E0-B8FC-AC1667EBCBE1}">
              <a14:hiddenEffects xmlns:a14="http://schemas.microsoft.com/office/drawing/2010/main">
                <a:effectLst>
                  <a:outerShdw blurRad="63500" dist="37357" dir="2700000" rotWithShape="0">
                    <a:scrgbClr r="0" g="0" b="0"/>
                  </a:outerShdw>
                </a:effectLst>
              </a14:hiddenEffects>
            </a:ext>
            <a:ext uri="{31F19639-BCED-4A60-ADC4-E9642A236FB7}">
              <a14:hiddenScene3d xmlns:a14="http://schemas.microsoft.com/office/drawing/2010/main">
                <a:camera prst="orthographicFront">
                  <a:rot lat="0" lon="0" rev="0"/>
                </a:camera>
                <a:lightRig rig="threePt" dir="t">
                  <a:rot lat="0" lon="0" rev="0"/>
                </a:lightRig>
              </a14:hiddenScene3d>
            </a:ext>
            <a:ext uri="{E45631CC-5BF2-4C18-A39C-3461C7D3F71A}">
              <a14:hiddenSp3d xmlns:a14="http://schemas.microsoft.com/office/drawing/2010/main" extrusionH="457200">
                <a:contourClr>
                  <a:srgbClr val="000000"/>
                </a:contourClr>
              </a14:hiddenSp3d>
            </a:ext>
            <a:ext uri="{53640926-AAD7-44D8-BBD7-CCE9431645EC}">
              <a14:shadowObscured xmlns:a14="http://schemas.microsoft.com/office/drawing/2010/main"/>
            </a:ext>
          </a:extLst>
        </p:spPr>
      </p:pic>
      <p:sp>
        <p:nvSpPr>
          <p:cNvPr id="7" name="TextBox 6"/>
          <p:cNvSpPr txBox="1"/>
          <p:nvPr/>
        </p:nvSpPr>
        <p:spPr>
          <a:xfrm>
            <a:off x="2438400" y="5791200"/>
            <a:ext cx="4283444" cy="369332"/>
          </a:xfrm>
          <a:prstGeom prst="rect">
            <a:avLst/>
          </a:prstGeom>
          <a:noFill/>
        </p:spPr>
        <p:txBody>
          <a:bodyPr wrap="none" rtlCol="0">
            <a:spAutoFit/>
          </a:bodyPr>
          <a:lstStyle/>
          <a:p>
            <a:r>
              <a:rPr lang="en-US" b="1" dirty="0" smtClean="0">
                <a:latin typeface="Calibri"/>
              </a:rPr>
              <a:t>1</a:t>
            </a:r>
            <a:r>
              <a:rPr lang="en-US" b="1" baseline="-25000" dirty="0" smtClean="0">
                <a:latin typeface="Arial"/>
              </a:rPr>
              <a:t>f</a:t>
            </a:r>
            <a:r>
              <a:rPr lang="en-US" dirty="0" smtClean="0"/>
              <a:t> is the vector of all inference variables</a:t>
            </a:r>
            <a:endParaRPr lang="en-US" dirty="0"/>
          </a:p>
        </p:txBody>
      </p:sp>
      <p:grpSp>
        <p:nvGrpSpPr>
          <p:cNvPr id="4" name="Group 3"/>
          <p:cNvGrpSpPr/>
          <p:nvPr/>
        </p:nvGrpSpPr>
        <p:grpSpPr>
          <a:xfrm>
            <a:off x="457201" y="1106488"/>
            <a:ext cx="3581399" cy="1255712"/>
            <a:chOff x="457201" y="1106488"/>
            <a:chExt cx="3581399" cy="1255712"/>
          </a:xfrm>
        </p:grpSpPr>
        <p:grpSp>
          <p:nvGrpSpPr>
            <p:cNvPr id="37" name="Group 36"/>
            <p:cNvGrpSpPr>
              <a:grpSpLocks/>
            </p:cNvGrpSpPr>
            <p:nvPr/>
          </p:nvGrpSpPr>
          <p:grpSpPr bwMode="auto">
            <a:xfrm>
              <a:off x="457201" y="1106488"/>
              <a:ext cx="2595563" cy="917575"/>
              <a:chOff x="2054" y="1506"/>
              <a:chExt cx="1635" cy="578"/>
            </a:xfrm>
          </p:grpSpPr>
          <p:sp>
            <p:nvSpPr>
              <p:cNvPr id="38" name="Rectangle 18"/>
              <p:cNvSpPr>
                <a:spLocks noChangeArrowheads="1"/>
              </p:cNvSpPr>
              <p:nvPr/>
            </p:nvSpPr>
            <p:spPr bwMode="auto">
              <a:xfrm>
                <a:off x="2054" y="1506"/>
                <a:ext cx="1392" cy="407"/>
              </a:xfrm>
              <a:prstGeom prst="rect">
                <a:avLst/>
              </a:prstGeom>
              <a:solidFill>
                <a:srgbClr val="FFFFCC"/>
              </a:solidFill>
              <a:ln w="9525">
                <a:solidFill>
                  <a:srgbClr val="FF0000"/>
                </a:solidFill>
                <a:miter lim="800000"/>
                <a:headEnd/>
                <a:tailEnd/>
              </a:ln>
            </p:spPr>
            <p:txBody>
              <a:bodyPr wrap="square">
                <a:spAutoFit/>
              </a:bodyPr>
              <a:lstStyle/>
              <a:p>
                <a:r>
                  <a:rPr lang="en-US" dirty="0" smtClean="0"/>
                  <a:t>Score for this variable</a:t>
                </a:r>
                <a:endParaRPr lang="en-US" dirty="0"/>
              </a:p>
            </p:txBody>
          </p:sp>
          <p:sp>
            <p:nvSpPr>
              <p:cNvPr id="39" name="Line 23"/>
              <p:cNvSpPr>
                <a:spLocks noChangeShapeType="1"/>
              </p:cNvSpPr>
              <p:nvPr/>
            </p:nvSpPr>
            <p:spPr bwMode="auto">
              <a:xfrm rot="8742848" flipH="1" flipV="1">
                <a:off x="3587" y="1550"/>
                <a:ext cx="102" cy="534"/>
              </a:xfrm>
              <a:prstGeom prst="line">
                <a:avLst/>
              </a:prstGeom>
              <a:noFill/>
              <a:ln w="38100">
                <a:solidFill>
                  <a:srgbClr val="0033C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2" name="Rectangle 1"/>
            <p:cNvSpPr/>
            <p:nvPr/>
          </p:nvSpPr>
          <p:spPr>
            <a:xfrm>
              <a:off x="2590800" y="1905000"/>
              <a:ext cx="1447800" cy="45720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5238359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0-#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1+#ppt_w/2"/>
                                          </p:val>
                                        </p:tav>
                                        <p:tav tm="100000">
                                          <p:val>
                                            <p:strVal val="#ppt_x"/>
                                          </p:val>
                                        </p:tav>
                                      </p:tavLst>
                                    </p:anim>
                                    <p:anim calcmode="lin" valueType="num">
                                      <p:cBhvr additive="base">
                                        <p:cTn id="22"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DEFAULTFONTSIZE" val="10"/>
  <p:tag name="DEFAULTWIDTH" val="348"/>
  <p:tag name="DEFAULTHEIGHT" val="200"/>
  <p:tag name="FIRSTDANR@YOZKPGTFUVWXY5MI" val="2971"/>
  <p:tag name="FIRSTFOR20EXAMPLE20JOHN@BPLQWWPZRFDJNKKU" val="3785"/>
  <p:tag name="FIRSTRIZZOLO@CMLTUTUCUCGJKNLO" val="3785"/>
  <p:tag name="FIRSTVIVEK@W87410KCZA8T3PP7" val="4513"/>
  <p:tag name="DEFAULTDISPLAYSOURCE" val="\documentclass{article}&#10;&#10;\pagestyle{empty}&#10;&#10;\begin{document}&#10;&#10;&#10;\end{document}"/>
  <p:tag name="EMBEDFONTS" val="0"/>
</p:tagLst>
</file>

<file path=ppt/tags/tag10.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y_1, y_2 \mbox{ integers }$&#10;&#10;\end{document}"/>
  <p:tag name="FILENAME" val="TP_tmp"/>
  <p:tag name="FORMAT" val="png16m"/>
  <p:tag name="RES" val="4800"/>
  <p:tag name="BLEND" val="0"/>
  <p:tag name="TRANSPARENT" val="1"/>
  <p:tag name="TBUG" val="0"/>
  <p:tag name="ALLOWFS" val="0"/>
  <p:tag name="ORIGWIDTH" val="61"/>
  <p:tag name="PICTUREFILESIZE" val="25566"/>
</p:tagLst>
</file>

<file path=ppt/tags/tag11.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10;\begin{eqnarray*}&#10;\max_{\vec{y}} &amp; \vec{c} \cdot \vec{y} \\&#10;\mbox{subj. to}&amp; {\bf A}\vec{y} \leq \vec{b} \\&#10;&amp; y_i \in \{0,1\}&#10;\end{eqnarray*}&#10;&#10;\end{document}&#10;"/>
  <p:tag name="FILENAME" val="TP_tmp"/>
  <p:tag name="FORMAT" val="png16m"/>
  <p:tag name="RES" val="1200"/>
  <p:tag name="BLEND" val="0"/>
  <p:tag name="TRANSPARENT" val="1"/>
  <p:tag name="TBUG" val="0"/>
  <p:tag name="ALLOWFS" val="0"/>
  <p:tag name="ORIGWIDTH" val="89"/>
  <p:tag name="PICTUREFILESIZE" val="14929"/>
</p:tagLst>
</file>

<file path=ppt/tags/tag12.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 &#10;&#10;\[&#10;1_{f_i} = \left\{&#10;\begin{array}{ll}&#10;1 &amp; \mbox{if } f_i(x,y) \mbox{ active}\\&#10;0 &amp; \mbox{otherwise}&#10;\end{array}&#10;\right.&#10;\]&#10;\end{document}"/>
  <p:tag name="FILENAME" val="TP_tmp"/>
  <p:tag name="FORMAT" val="png16m"/>
  <p:tag name="RES" val="1200"/>
  <p:tag name="BLEND" val="0"/>
  <p:tag name="TRANSPARENT" val="0"/>
  <p:tag name="TBUG" val="0"/>
  <p:tag name="ALLOWFS" val="0"/>
  <p:tag name="ORIGWIDTH" val="122"/>
  <p:tag name="PICTUREFILESIZE" val="12331"/>
</p:tagLst>
</file>

<file path=ppt/tags/tag13.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begin{eqnarray*}&#10;arg\max_y \sum_i1_{f_i} \left(\lambda \cdot f_i(x,y)\right) - \sum_{i=1}^{K} \rho_i d\left(y, 1_{C_i(x)}\right)&#10;\end{eqnarray*}&#10;&#10;\end{document}"/>
  <p:tag name="FILENAME" val="TP_tmp"/>
  <p:tag name="FORMAT" val="png16m"/>
  <p:tag name="RES" val="1200"/>
  <p:tag name="BLEND" val="0"/>
  <p:tag name="TRANSPARENT" val="0"/>
  <p:tag name="TBUG" val="0"/>
  <p:tag name="ALLOWFS" val="0"/>
  <p:tag name="ORIGWIDTH" val="206"/>
  <p:tag name="PICTUREFILESIZE" val="20432"/>
</p:tagLst>
</file>

<file path=ppt/tags/tag14.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begin{eqnarray*}&#10;arg\max_y \sum_i1_{f_i} \left(\lambda \cdot f_i(x,y)\right) - \sum_{i=1}^{K} \rho_i d\left(y, 1_{C_i(x)}\right)&#10;\end{eqnarray*}&#10;&#10;\end{document}"/>
  <p:tag name="FILENAME" val="TP_tmp"/>
  <p:tag name="FORMAT" val="png16m"/>
  <p:tag name="RES" val="1200"/>
  <p:tag name="BLEND" val="0"/>
  <p:tag name="TRANSPARENT" val="0"/>
  <p:tag name="TBUG" val="0"/>
  <p:tag name="ALLOWFS" val="0"/>
  <p:tag name="ORIGWIDTH" val="206"/>
  <p:tag name="PICTUREFILESIZE" val="20432"/>
</p:tagLst>
</file>

<file path=ppt/tags/tag15.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begin{eqnarray*}&#10;arg\max &amp; \sum_i1_{f_i} \left(\lambda \cdot f_i(x,y)\right) \\&#10;\mbox{subj. to} &amp; {\bf A} {\bf 1_f} \geq b&#10;\end{eqnarray*}&#10;&#10;\end{document}"/>
  <p:tag name="FILENAME" val="TP_tmp"/>
  <p:tag name="FORMAT" val="png16m"/>
  <p:tag name="RES" val="1200"/>
  <p:tag name="BLEND" val="0"/>
  <p:tag name="TRANSPARENT" val="0"/>
  <p:tag name="TBUG" val="0"/>
  <p:tag name="ALLOWFS" val="0"/>
  <p:tag name="ORIGWIDTH" val="127"/>
  <p:tag name="PICTUREFILESIZE" val="14653"/>
</p:tagLst>
</file>

<file path=ppt/tags/tag16.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forall y \in \mathcal{Y}, \; \sum_{i=0}^{n-1} 1_{\{y_i=y\}} \leq 1 \]&#10;\end{document}&#10;"/>
  <p:tag name="FILENAME" val="TP_tmp"/>
  <p:tag name="FORMAT" val="png16m"/>
  <p:tag name="RES" val="4800"/>
  <p:tag name="BLEND" val="0"/>
  <p:tag name="TRANSPARENT" val="1"/>
  <p:tag name="TBUG" val="0"/>
  <p:tag name="ALLOWFS" val="0"/>
  <p:tag name="ORIGWIDTH" val="104"/>
  <p:tag name="PICTUREFILESIZE" val="76843"/>
</p:tagLst>
</file>

<file path=ppt/tags/tag17.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forall y \in \mathcal{Y}_R, \; \sum_{i=0}^{n-1} 1_{\{y_i=y=\mbox{\footnotesize{``R-Ax''}}\}} \leq \sum_{i=0}^{n-1} 1_{\{y_i=\mbox{\footnotesize{``Ax''}}\}} \]&#10;\end{document}&#10;"/>
  <p:tag name="FILENAME" val="TP_tmp"/>
  <p:tag name="FORMAT" val="png16m"/>
  <p:tag name="RES" val="4800"/>
  <p:tag name="BLEND" val="0"/>
  <p:tag name="TRANSPARENT" val="1"/>
  <p:tag name="TBUG" val="0"/>
  <p:tag name="ALLOWFS" val="0"/>
  <p:tag name="ORIGWIDTH" val="202"/>
  <p:tag name="PICTUREFILESIZE" val="143017"/>
</p:tagLst>
</file>

<file path=ppt/tags/tag18.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forall j,y \in \mathcal{Y}_C, \; 1_{\{y_j=y=\mbox{\footnotesize{``C-Ax''}}\}} \leq \sum_{i=0}^j 1_{\{y_i=\mbox{\footnotesize{``Ax''}}\}} \]&#10;\end{document}&#10;"/>
  <p:tag name="FILENAME" val="TP_tmp"/>
  <p:tag name="FORMAT" val="png16m"/>
  <p:tag name="RES" val="4800"/>
  <p:tag name="BLEND" val="0"/>
  <p:tag name="TRANSPARENT" val="1"/>
  <p:tag name="TBUG" val="0"/>
  <p:tag name="ALLOWFS" val="0"/>
  <p:tag name="ORIGWIDTH" val="194"/>
  <p:tag name="PICTUREFILESIZE" val="138661"/>
</p:tagLst>
</file>

<file path=ppt/tags/tag19.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begin{align*}&#10;\mathop{\mathrm{maximize}} \;\; &amp; \sum_{i=0}^{n-1} \sum_{y \in \mathcal{Y}} \lambda_{\mathbf{x}_i,y} 1_{\{y_i=y\}} \\&#10;\mathrm{where} \;\;\;\;\;\;\;\: &amp; \lambda_{\mathbf{x},y} = \lambda \cdot F(\mathbf{x},y) = \lambda_y \cdot F(\mathbf{x}) \\&#10;\mathrm{subject}\; \mathrm{to} \;\: &amp; \\&#10;\end{align*}&#10;\end{document}&#10;"/>
  <p:tag name="FILENAME" val="TP_tmp"/>
  <p:tag name="FORMAT" val="png16m"/>
  <p:tag name="RES" val="4800"/>
  <p:tag name="BLEND" val="0"/>
  <p:tag name="TRANSPARENT" val="1"/>
  <p:tag name="TBUG" val="0"/>
  <p:tag name="ALLOWFS" val="0"/>
  <p:tag name="ORIGWIDTH" val="176"/>
  <p:tag name="PICTUREFILESIZE" val="251399"/>
</p:tagLst>
</file>

<file path=ppt/tags/tag2.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max_{y_1, y_2} 8y_1 + 5y_2$&#10;&#10;\end{document}"/>
  <p:tag name="FILENAME" val="TP_tmp"/>
  <p:tag name="FORMAT" val="png16m"/>
  <p:tag name="RES" val="4800"/>
  <p:tag name="BLEND" val="0"/>
  <p:tag name="TRANSPARENT" val="1"/>
  <p:tag name="TBUG" val="0"/>
  <p:tag name="ALLOWFS" val="0"/>
  <p:tag name="ORIGWIDTH" val="80"/>
  <p:tag name="PICTUREFILESIZE" val="34322"/>
</p:tagLst>
</file>

<file path=ppt/tags/tag20.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begin{align*}&#10;\forall i, \; \sum_{y \in \mathcal{Y}} 1_{\{y_i=y\}} &amp;= 1 \\&#10;\forall y \in \mathcal{Y}, \; \sum_{i=0}^{n-1} 1_{\{y_i=y\}} &amp;\leq 1 \\&#10;\forall y \in \mathcal{Y}_R, \; \sum_{i=0}^{n-1} 1_{\{y_i=y=\mbox{\footnotesize{``R-Ax''}}\}} &amp;\leq \sum_{i=0}^{n-1} 1_{\{y_i=\mbox{\footnotesize{``Ax''}}\}} \\&#10;\forall j,y \in \mathcal{Y}_C, \; 1_{\{y_j=y=\mbox{\footnotesize{``C-Ax''}}\}} &amp;\leq \sum_{i=0}^j 1_{\{y_i=\mbox{\footnotesize{``Ax''}}\}} \\&#10;\end{align*}&#10;\end{document}&#10;"/>
  <p:tag name="FILENAME" val="TP_tmp"/>
  <p:tag name="FORMAT" val="png16m"/>
  <p:tag name="RES" val="4800"/>
  <p:tag name="BLEND" val="0"/>
  <p:tag name="TRANSPARENT" val="1"/>
  <p:tag name="TBUG" val="0"/>
  <p:tag name="ALLOWFS" val="0"/>
  <p:tag name="ORIGWIDTH" val="202"/>
  <p:tag name="PICTUREFILESIZE" val="536681"/>
</p:tagLst>
</file>

<file path=ppt/tags/tag21.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10;$P(y_0)$&#10;\end{document}"/>
  <p:tag name="FILENAME" val="TP_tmp"/>
  <p:tag name="FORMAT" val="png16m"/>
  <p:tag name="RES" val="1200"/>
  <p:tag name="BLEND" val="0"/>
  <p:tag name="TRANSPARENT" val="1"/>
  <p:tag name="TBUG" val="0"/>
  <p:tag name="ALLOWFS" val="0"/>
  <p:tag name="ORIGWIDTH" val="24"/>
  <p:tag name="PICTUREFILESIZE" val="2600"/>
</p:tagLst>
</file>

<file path=ppt/tags/tag22.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mathbf{y}^* = \mathop{\mathrm{argmax}}_{\mathbf{y} \in \mathcal{Y}}&#10;        P(y_0) P(x_0|y_0) \prod_{i=1}^{n-1} P(y_i|y_{i-1}) P(x_i|y_i) \]&#10;\end{document}&#10;"/>
  <p:tag name="FILENAME" val="TP_tmp"/>
  <p:tag name="FORMAT" val="png16m"/>
  <p:tag name="RES" val="4800"/>
  <p:tag name="BLEND" val="0"/>
  <p:tag name="TRANSPARENT" val="1"/>
  <p:tag name="TBUG" val="0"/>
  <p:tag name="ALLOWFS" val="0"/>
  <p:tag name="ORIGWIDTH" val="220"/>
  <p:tag name="PICTUREFILESIZE" val="157970"/>
</p:tagLst>
</file>

<file path=ppt/tags/tag23.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10;$P(y_1|y_0)$&#10;\end{document}"/>
  <p:tag name="FILENAME" val="TP_tmp"/>
  <p:tag name="FORMAT" val="png16m"/>
  <p:tag name="RES" val="4800"/>
  <p:tag name="BLEND" val="0"/>
  <p:tag name="TRANSPARENT" val="1"/>
  <p:tag name="TBUG" val="0"/>
  <p:tag name="ALLOWFS" val="0"/>
  <p:tag name="ORIGWIDTH" val="36"/>
  <p:tag name="PICTUREFILESIZE" val="17400"/>
</p:tagLst>
</file>

<file path=ppt/tags/tag24.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10;$P(y_2|y_1)$&#10;\end{document}"/>
  <p:tag name="FILENAME" val="TP_tmp"/>
  <p:tag name="FORMAT" val="png16m"/>
  <p:tag name="RES" val="4800"/>
  <p:tag name="BLEND" val="0"/>
  <p:tag name="TRANSPARENT" val="1"/>
  <p:tag name="TBUG" val="0"/>
  <p:tag name="ALLOWFS" val="0"/>
  <p:tag name="ORIGWIDTH" val="36"/>
  <p:tag name="PICTUREFILESIZE" val="17693"/>
</p:tagLst>
</file>

<file path=ppt/tags/tag25.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10;$P(y_3|y_2)$&#10;\end{document}"/>
  <p:tag name="FILENAME" val="TP_tmp"/>
  <p:tag name="FORMAT" val="png16m"/>
  <p:tag name="RES" val="4800"/>
  <p:tag name="BLEND" val="0"/>
  <p:tag name="TRANSPARENT" val="1"/>
  <p:tag name="TBUG" val="0"/>
  <p:tag name="ALLOWFS" val="0"/>
  <p:tag name="ORIGWIDTH" val="36"/>
  <p:tag name="PICTUREFILESIZE" val="19159"/>
</p:tagLst>
</file>

<file path=ppt/tags/tag26.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10;$P(y_4|y_3)$&#10;\end{document}"/>
  <p:tag name="FILENAME" val="TP_tmp"/>
  <p:tag name="FORMAT" val="png16m"/>
  <p:tag name="RES" val="1200"/>
  <p:tag name="BLEND" val="0"/>
  <p:tag name="TRANSPARENT" val="0"/>
  <p:tag name="TBUG" val="0"/>
  <p:tag name="ALLOWFS" val="0"/>
  <p:tag name="ORIGWIDTH" val="36"/>
  <p:tag name="PICTUREFILESIZE" val="3450"/>
</p:tagLst>
</file>

<file path=ppt/tags/tag27.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10;$P(x_0|y_0)$&#10;\end{document}"/>
  <p:tag name="FILENAME" val="TP_tmp"/>
  <p:tag name="FORMAT" val="png16m"/>
  <p:tag name="RES" val="1200"/>
  <p:tag name="BLEND" val="0"/>
  <p:tag name="TRANSPARENT" val="0"/>
  <p:tag name="TBUG" val="0"/>
  <p:tag name="ALLOWFS" val="0"/>
  <p:tag name="ORIGWIDTH" val="37"/>
  <p:tag name="PICTUREFILESIZE" val="3480"/>
</p:tagLst>
</file>

<file path=ppt/tags/tag28.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10;$P(x_1|y_1)$&#10;\end{document}"/>
  <p:tag name="FILENAME" val="TP_tmp"/>
  <p:tag name="FORMAT" val="png16m"/>
  <p:tag name="RES" val="1200"/>
  <p:tag name="BLEND" val="0"/>
  <p:tag name="TRANSPARENT" val="0"/>
  <p:tag name="TBUG" val="0"/>
  <p:tag name="ALLOWFS" val="0"/>
  <p:tag name="ORIGWIDTH" val="37"/>
  <p:tag name="PICTUREFILESIZE" val="3162"/>
</p:tagLst>
</file>

<file path=ppt/tags/tag29.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10;$P(x_2|y_2)$&#10;\end{document}"/>
  <p:tag name="FILENAME" val="TP_tmp"/>
  <p:tag name="FORMAT" val="png16m"/>
  <p:tag name="RES" val="1200"/>
  <p:tag name="BLEND" val="0"/>
  <p:tag name="TRANSPARENT" val="0"/>
  <p:tag name="TBUG" val="0"/>
  <p:tag name="ALLOWFS" val="0"/>
  <p:tag name="ORIGWIDTH" val="37"/>
  <p:tag name="PICTUREFILESIZE" val="3574"/>
</p:tagLst>
</file>

<file path=ppt/tags/tag3.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10;\[ \max_{\vec{y}} z = \vec{c} \cdot \vec{y} \]&#10;&#10;\end{document}&#10;"/>
  <p:tag name="FILENAME" val="TP_tmp"/>
  <p:tag name="FORMAT" val="png16m"/>
  <p:tag name="RES" val="1200"/>
  <p:tag name="BLEND" val="0"/>
  <p:tag name="TRANSPARENT" val="1"/>
  <p:tag name="TBUG" val="0"/>
  <p:tag name="ALLOWFS" val="0"/>
  <p:tag name="ORIGWIDTH" val="57"/>
  <p:tag name="PICTUREFILESIZE" val="4866"/>
</p:tagLst>
</file>

<file path=ppt/tags/tag30.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10;$P(x_3|y_3)$&#10;\end{document}"/>
  <p:tag name="FILENAME" val="TP_tmp"/>
  <p:tag name="FORMAT" val="png16m"/>
  <p:tag name="RES" val="1200"/>
  <p:tag name="BLEND" val="0"/>
  <p:tag name="TRANSPARENT" val="0"/>
  <p:tag name="TBUG" val="0"/>
  <p:tag name="ALLOWFS" val="0"/>
  <p:tag name="ORIGWIDTH" val="37"/>
  <p:tag name="PICTUREFILESIZE" val="3662"/>
</p:tagLst>
</file>

<file path=ppt/tags/tag31.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10;$P(x_4|y_4)$&#10;\end{document}"/>
  <p:tag name="FILENAME" val="TP_tmp"/>
  <p:tag name="FORMAT" val="png16m"/>
  <p:tag name="RES" val="1200"/>
  <p:tag name="BLEND" val="0"/>
  <p:tag name="TRANSPARENT" val="0"/>
  <p:tag name="TBUG" val="0"/>
  <p:tag name="ALLOWFS" val="0"/>
  <p:tag name="ORIGWIDTH" val="37"/>
  <p:tag name="PICTUREFILESIZE" val="3364"/>
</p:tagLst>
</file>

<file path=ppt/tags/tag32.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begin{align*}&#10;\mathop{\mathrm{maximize}} \;\; &amp; \sum_{y \in \mathcal{Y}} \lambda_{0,y} 1_{\{y_0=y\}} + \sum_{i=1}^{n-1} \sum_{y \in \mathcal{Y}} \sum_{y' \in \mathcal{Y}} \lambda_{i,y,y'} 1_{\{y_i=y \;\wedge\; y_{i-1}=y'\}} \\&#10;\mathrm{subject}\; \mathrm{to} \;\; &amp; \\&#10;\end{align*}&#10;\end{document}&#10;"/>
  <p:tag name="FILENAME" val="TP_tmp"/>
  <p:tag name="FORMAT" val="png16m"/>
  <p:tag name="RES" val="4800"/>
  <p:tag name="BLEND" val="0"/>
  <p:tag name="TRANSPARENT" val="1"/>
  <p:tag name="TBUG" val="0"/>
  <p:tag name="ALLOWFS" val="0"/>
  <p:tag name="ORIGWIDTH" val="278"/>
  <p:tag name="PICTUREFILESIZE" val="275588"/>
</p:tagLst>
</file>

<file path=ppt/tags/tag33.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begin{align*}&#10;\lambda_{0,y} &amp;= \log(P(y)) + \log(P(x_0|y)) \\&#10;\lambda_{i,y,y'} &amp;= \log(P(y|y')) + \log(P(x_i|y)) \\&#10;\end{align*}&#10;\end{document}&#10;"/>
  <p:tag name="FILENAME" val="TP_tmp"/>
  <p:tag name="FORMAT" val="png16m"/>
  <p:tag name="RES" val="4800"/>
  <p:tag name="BLEND" val="0"/>
  <p:tag name="TRANSPARENT" val="1"/>
  <p:tag name="TBUG" val="0"/>
  <p:tag name="ALLOWFS" val="0"/>
  <p:tag name="ORIGWIDTH" val="155"/>
  <p:tag name="PICTUREFILESIZE" val="130968"/>
</p:tagLst>
</file>

<file path=ppt/tags/tag34.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mathbf{y}^* = \mathop{\mathrm{argmax}}_{\mathbf{y} \in \mathcal{Y}}&#10;        P(y_0) P(x_0|y_0) \prod_{i=1}^{n-1} P(y_i|y_{i-1}) P(x_i|y_i) \]&#10;\end{document}&#10;"/>
  <p:tag name="FILENAME" val="TP_tmp"/>
  <p:tag name="FORMAT" val="png16m"/>
  <p:tag name="RES" val="4800"/>
  <p:tag name="BLEND" val="0"/>
  <p:tag name="TRANSPARENT" val="1"/>
  <p:tag name="TBUG" val="0"/>
  <p:tag name="ALLOWFS" val="0"/>
  <p:tag name="ORIGWIDTH" val="220"/>
  <p:tag name="PICTUREFILESIZE" val="157970"/>
</p:tagLst>
</file>

<file path=ppt/tags/tag35.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10;\begin{align*}&#10;1_{\{y_0=\mbox{\footnotesize{``NN''}}\}} &amp;= 1 \\&#10;1_{\{y_0=\mbox{\footnotesize{``VB''}}\}} &amp;= 1 \\&#10;1_{\{y_0=\mbox{\footnotesize{``JJ''}}\}} &amp;= 1 \\&#10;\end{align*}&#10;&#10;\end{document}&#10;"/>
  <p:tag name="FILENAME" val="TP_tmp"/>
  <p:tag name="FORMAT" val="png16m"/>
  <p:tag name="RES" val="1200"/>
  <p:tag name="BLEND" val="0"/>
  <p:tag name="TRANSPARENT" val="1"/>
  <p:tag name="TBUG" val="0"/>
  <p:tag name="ALLOWFS" val="0"/>
  <p:tag name="ORIGWIDTH" val="67"/>
  <p:tag name="PICTUREFILESIZE" val="11225"/>
</p:tagLst>
</file>

<file path=ppt/tags/tag36.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sum_{y \in \mathcal{Y}} 1_{\{y_0=y\}} = 1 \]&#10;\end{document}&#10;"/>
  <p:tag name="FILENAME" val="TP_tmp"/>
  <p:tag name="FORMAT" val="png16m"/>
  <p:tag name="RES" val="4800"/>
  <p:tag name="BLEND" val="0"/>
  <p:tag name="TRANSPARENT" val="1"/>
  <p:tag name="TBUG" val="0"/>
  <p:tag name="ALLOWFS" val="0"/>
  <p:tag name="ORIGWIDTH" val="67"/>
  <p:tag name="PICTUREFILESIZE" val="43463"/>
</p:tagLst>
</file>

<file path=ppt/tags/tag37.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begin{align*}&#10;\mathop{\mathrm{maximize}} \;\; &amp; \sum_{y \in \mathcal{Y}} \lambda_{0,y} 1_{\{y_0=y\}} + \sum_{i=1}^{n-1} \sum_{y \in \mathcal{Y}} \sum_{y' \in \mathcal{Y}} \lambda_{i,y,y'} 1_{\{y_i=y \;\wedge\; y_{i-1}=y'\}} \\&#10;\mathrm{subject}\; \mathrm{to} \;\; &amp; \\&#10;\end{align*}&#10;\end{document}&#10;"/>
  <p:tag name="FILENAME" val="TP_tmp"/>
  <p:tag name="FORMAT" val="png16m"/>
  <p:tag name="RES" val="4800"/>
  <p:tag name="BLEND" val="0"/>
  <p:tag name="TRANSPARENT" val="1"/>
  <p:tag name="TBUG" val="0"/>
  <p:tag name="ALLOWFS" val="0"/>
  <p:tag name="ORIGWIDTH" val="278"/>
  <p:tag name="PICTUREFILESIZE" val="275588"/>
</p:tagLst>
</file>

<file path=ppt/tags/tag38.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begin{align*}&#10;\lambda_{0,y} &amp;= \log(P(y)) + \log(P(x_0|y)) \\&#10;\lambda_{i,y,y'} &amp;= \log(P(y|y')) + \log(P(x_i|y)) \\&#10;\end{align*}&#10;\end{document}&#10;"/>
  <p:tag name="FILENAME" val="TP_tmp"/>
  <p:tag name="FORMAT" val="png16m"/>
  <p:tag name="RES" val="4800"/>
  <p:tag name="BLEND" val="0"/>
  <p:tag name="TRANSPARENT" val="1"/>
  <p:tag name="TBUG" val="0"/>
  <p:tag name="ALLOWFS" val="0"/>
  <p:tag name="ORIGWIDTH" val="155"/>
  <p:tag name="PICTUREFILESIZE" val="130968"/>
</p:tagLst>
</file>

<file path=ppt/tags/tag39.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mathbf{y}^* = \mathop{\mathrm{argmax}}_{\mathbf{y} \in \mathcal{Y}}&#10;        P(y_0) P(x_0|y_0) \prod_{i=1}^{n-1} P(y_i|y_{i-1}) P(x_i|y_i) \]&#10;\end{document}&#10;"/>
  <p:tag name="FILENAME" val="TP_tmp"/>
  <p:tag name="FORMAT" val="png16m"/>
  <p:tag name="RES" val="4800"/>
  <p:tag name="BLEND" val="0"/>
  <p:tag name="TRANSPARENT" val="1"/>
  <p:tag name="TBUG" val="0"/>
  <p:tag name="ALLOWFS" val="0"/>
  <p:tag name="ORIGWIDTH" val="220"/>
  <p:tag name="PICTUREFILESIZE" val="157970"/>
</p:tagLst>
</file>

<file path=ppt/tags/tag4.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begin{eqnarray*}&#10;y_1 + y_2 &amp;\leq 6 \\&#10;9y_1 + 5y_2 &amp;\leq 45 \\&#10;y_1, y_2 &amp;\geq 0&#10;\end{eqnarray*}&#10;&#10;\end{document}"/>
  <p:tag name="FILENAME" val="TP_tmp"/>
  <p:tag name="FORMAT" val="png16m"/>
  <p:tag name="RES" val="4800"/>
  <p:tag name="BLEND" val="0"/>
  <p:tag name="TRANSPARENT" val="1"/>
  <p:tag name="TBUG" val="0"/>
  <p:tag name="ALLOWFS" val="0"/>
  <p:tag name="ORIGWIDTH" val="71"/>
  <p:tag name="PICTUREFILESIZE" val="81030"/>
</p:tagLst>
</file>

<file path=ppt/tags/tag40.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begin{align*}&#10;1_{\{y_0=\mbox{\footnotesize{``NN''}}\}} &amp;= 1 \\&#10;1_{\{y_0=\mbox{\footnotesize{``DT''}} \;\wedge\; y_1=\mbox{\footnotesize{``JJ''}}\}} &amp;= 1 \\&#10;\end{align*}&#10;\end{document}&#10;"/>
  <p:tag name="FILENAME" val="TP_tmp"/>
  <p:tag name="FORMAT" val="png16m"/>
  <p:tag name="RES" val="4800"/>
  <p:tag name="BLEND" val="0"/>
  <p:tag name="TRANSPARENT" val="1"/>
  <p:tag name="TBUG" val="0"/>
  <p:tag name="ALLOWFS" val="0"/>
  <p:tag name="ORIGWIDTH" val="107"/>
  <p:tag name="PICTUREFILESIZE" val="69360"/>
</p:tagLst>
</file>

<file path=ppt/tags/tag41.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begin{align*}&#10;1_{\{y_0=\mbox{\footnotesize{``DT''}} \;\wedge\; y_1=\mbox{\footnotesize{``JJ''}}\}} &amp;= 1 \\&#10;1_{\{y_1=\mbox{\footnotesize{``NN''}} \;\wedge\; y_2=\mbox{\footnotesize{``VB''}}\}} &amp;= 1 \\&#10;\end{align*}&#10;\end{document}&#10;"/>
  <p:tag name="FILENAME" val="TP_tmp"/>
  <p:tag name="FORMAT" val="png16m"/>
  <p:tag name="RES" val="4800"/>
  <p:tag name="BLEND" val="0"/>
  <p:tag name="TRANSPARENT" val="1"/>
  <p:tag name="TBUG" val="0"/>
  <p:tag name="ALLOWFS" val="0"/>
  <p:tag name="ORIGWIDTH" val="111"/>
  <p:tag name="PICTUREFILESIZE" val="78707"/>
</p:tagLst>
</file>

<file path=ppt/tags/tag42.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begin{align*}&#10;\forall y, \;\; 1_{\{y_0=y\}} &amp;= \sum_{y' \in \mathcal{Y}} 1_{\{y_0=y \;\wedge\; y_1=y'\}} \\&#10;\forall y,i&gt;1 \;\; \sum_{y' \in \mathcal{Y}} 1_{\{y_{i-1}=y' \;\wedge\; y_i=y\}} &amp;= \sum_{y'' \in \mathcal{Y}} 1_{\{y_i=y \;\wedge\; y_{i+1}=y''\}} \\&#10;\end{align*}&#10;\end{document}&#10;"/>
  <p:tag name="FILENAME" val="TP_tmp"/>
  <p:tag name="FORMAT" val="png16m"/>
  <p:tag name="RES" val="1200"/>
  <p:tag name="BLEND" val="0"/>
  <p:tag name="TRANSPARENT" val="1"/>
  <p:tag name="TBUG" val="0"/>
  <p:tag name="ALLOWFS" val="0"/>
  <p:tag name="ORIGWIDTH" val="242"/>
  <p:tag name="PICTUREFILESIZE" val="31290"/>
</p:tagLst>
</file>

<file path=ppt/tags/tag43.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sum_{y \in \mathcal{Y}} 1_{\{y_0=y\}} = 1 \]&#10;\end{document}&#10;"/>
  <p:tag name="FILENAME" val="TP_tmp"/>
  <p:tag name="FORMAT" val="png16m"/>
  <p:tag name="RES" val="4800"/>
  <p:tag name="BLEND" val="0"/>
  <p:tag name="TRANSPARENT" val="1"/>
  <p:tag name="TBUG" val="0"/>
  <p:tag name="ALLOWFS" val="0"/>
  <p:tag name="ORIGWIDTH" val="67"/>
  <p:tag name="PICTUREFILESIZE" val="43463"/>
</p:tagLst>
</file>

<file path=ppt/tags/tag44.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mathbf{y}^* = \mathop{\mathrm{argmax}}_{\mathbf{y} \in \mathcal{Y}}&#10;        P(y_0) P(x_0|y_0) \prod_{i=1}^{n-1} P(y_i|y_{i-1}) P(x_i|y_i) \]&#10;\end{document}&#10;"/>
  <p:tag name="FILENAME" val="TP_tmp"/>
  <p:tag name="FORMAT" val="png16m"/>
  <p:tag name="RES" val="4800"/>
  <p:tag name="BLEND" val="0"/>
  <p:tag name="TRANSPARENT" val="1"/>
  <p:tag name="TBUG" val="0"/>
  <p:tag name="ALLOWFS" val="0"/>
  <p:tag name="ORIGWIDTH" val="220"/>
  <p:tag name="PICTUREFILESIZE" val="157970"/>
</p:tagLst>
</file>

<file path=ppt/tags/tag45.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begin{align*}&#10;\mathop{\mathrm{maximize}} \;\; &amp; \sum_{y \in \mathcal{Y}} \lambda_{0,y} 1_{\{y_0=y\}} + \sum_{i=1}^{n-1} \sum_{y \in \mathcal{Y}} \sum_{y' \in \mathcal{Y}} \lambda_{i,y,y'} 1_{\{y_i=y \;\wedge\; y_{i-1}=y'\}} \\&#10;\mathrm{subject}\; \mathrm{to} \;\; &amp; \\&#10;\end{align*}&#10;\end{document}&#10;"/>
  <p:tag name="FILENAME" val="TP_tmp"/>
  <p:tag name="FORMAT" val="png16m"/>
  <p:tag name="RES" val="4800"/>
  <p:tag name="BLEND" val="0"/>
  <p:tag name="TRANSPARENT" val="1"/>
  <p:tag name="TBUG" val="0"/>
  <p:tag name="ALLOWFS" val="0"/>
  <p:tag name="ORIGWIDTH" val="278"/>
  <p:tag name="PICTUREFILESIZE" val="275588"/>
</p:tagLst>
</file>

<file path=ppt/tags/tag46.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begin{align*}&#10;\lambda_{0,y} &amp;= \log(P(y)) + \log(P(x_0|y)) \\&#10;\lambda_{i,y,y'} &amp;= \log(P(y|y')) + \log(P(x_i|y)) \\&#10;\end{align*}&#10;\end{document}&#10;"/>
  <p:tag name="FILENAME" val="TP_tmp"/>
  <p:tag name="FORMAT" val="png16m"/>
  <p:tag name="RES" val="4800"/>
  <p:tag name="BLEND" val="0"/>
  <p:tag name="TRANSPARENT" val="1"/>
  <p:tag name="TBUG" val="0"/>
  <p:tag name="ALLOWFS" val="0"/>
  <p:tag name="ORIGWIDTH" val="155"/>
  <p:tag name="PICTUREFILESIZE" val="130968"/>
</p:tagLst>
</file>

<file path=ppt/tags/tag47.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1_{\{y_0=\mbox{\footnotesize{``V''}}\}} + \sum_{i=1}^{n-1} \sum_{y \in \mathcal{Y}} 1_{\{y_{i-1}=y \; \wedge \; y_i = \mbox{\footnotesize{``V''}}\}} \geq 1 \]&#10;\end{document}&#10;"/>
  <p:tag name="FILENAME" val="TP_tmp"/>
  <p:tag name="FORMAT" val="png256"/>
  <p:tag name="RES" val="1200"/>
  <p:tag name="BLEND" val="0"/>
  <p:tag name="TRANSPARENT" val="0"/>
  <p:tag name="TBUG" val="0"/>
  <p:tag name="ALLOWFS" val="0"/>
  <p:tag name="ORIGWIDTH" val="185"/>
  <p:tag name="PICTUREFILESIZE" val="13838"/>
</p:tagLst>
</file>

<file path=ppt/tags/tag48.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begin{align*}&#10;\forall y, \;\; 1_{\{y_0=y\}} &amp;= \sum_{y' \in \mathcal{Y}} 1_{\{y_0=y \;\wedge\; y_1=y'\}} \\&#10;\forall y,i&gt;1 \;\; \sum_{y' \in \mathcal{Y}} 1_{\{y_{i-1}=y' \;\wedge\; y_i=y\}} &amp;= \sum_{y'' \in \mathcal{Y}} 1_{\{y_i=y \;\wedge\; y_{i+1}=y''\}} \\&#10;\end{align*}&#10;\end{document}&#10;"/>
  <p:tag name="FILENAME" val="TP_tmp"/>
  <p:tag name="FORMAT" val="png16m"/>
  <p:tag name="RES" val="1200"/>
  <p:tag name="BLEND" val="0"/>
  <p:tag name="TRANSPARENT" val="1"/>
  <p:tag name="TBUG" val="0"/>
  <p:tag name="ALLOWFS" val="0"/>
  <p:tag name="ORIGWIDTH" val="242"/>
  <p:tag name="PICTUREFILESIZE" val="31290"/>
</p:tagLst>
</file>

<file path=ppt/tags/tag49.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sum_{y \in \mathcal{Y}} 1_{\{y_0=y\}} = 1 \]&#10;\end{document}&#10;"/>
  <p:tag name="FILENAME" val="TP_tmp"/>
  <p:tag name="FORMAT" val="png16m"/>
  <p:tag name="RES" val="4800"/>
  <p:tag name="BLEND" val="0"/>
  <p:tag name="TRANSPARENT" val="1"/>
  <p:tag name="TBUG" val="0"/>
  <p:tag name="ALLOWFS" val="0"/>
  <p:tag name="ORIGWIDTH" val="67"/>
  <p:tag name="PICTUREFILESIZE" val="43463"/>
</p:tagLst>
</file>

<file path=ppt/tags/tag5.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y_1, y_2 \mbox{ integers }$&#10;&#10;\end{document}"/>
  <p:tag name="FILENAME" val="TP_tmp"/>
  <p:tag name="FORMAT" val="png16m"/>
  <p:tag name="RES" val="4800"/>
  <p:tag name="BLEND" val="0"/>
  <p:tag name="TRANSPARENT" val="1"/>
  <p:tag name="TBUG" val="0"/>
  <p:tag name="ALLOWFS" val="0"/>
  <p:tag name="ORIGWIDTH" val="61"/>
  <p:tag name="PICTUREFILESIZE" val="25566"/>
</p:tagLst>
</file>

<file path=ppt/tags/tag50.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begin{align*}&#10;\mathop{\mathrm{maximize}} \;\; &amp; \sum_{y \in \mathcal{Y}} \lambda_{0,y} 1_{\{y_0=y\}} + \sum_{i=1}^{n-1} \sum_{y \in \mathcal{Y}} \sum_{y' \in \mathcal{Y}} \lambda_{i,y,y'} 1_{\{y_i=y \;\wedge\; y_{i-1}=y'\}} \\&#10;\mathrm{subject}\; \mathrm{to} \;\; &amp; \\&#10;\end{align*}&#10;\end{document}&#10;"/>
  <p:tag name="FILENAME" val="TP_tmp"/>
  <p:tag name="FORMAT" val="png16m"/>
  <p:tag name="RES" val="4800"/>
  <p:tag name="BLEND" val="0"/>
  <p:tag name="TRANSPARENT" val="1"/>
  <p:tag name="TBUG" val="0"/>
  <p:tag name="ALLOWFS" val="0"/>
  <p:tag name="ORIGWIDTH" val="278"/>
  <p:tag name="PICTUREFILESIZE" val="275588"/>
</p:tagLst>
</file>

<file path=ppt/tags/tag51.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begin{align*}&#10;\lambda_{0,y} &amp;= \log(P(y)) + \log(P(x_0|y)) \\&#10;\lambda_{i,y,y'} &amp;= \log(P(y|y')) + \log(P(x_i|y)) \\&#10;\end{align*}&#10;\end{document}&#10;"/>
  <p:tag name="FILENAME" val="TP_tmp"/>
  <p:tag name="FORMAT" val="png16m"/>
  <p:tag name="RES" val="4800"/>
  <p:tag name="BLEND" val="0"/>
  <p:tag name="TRANSPARENT" val="1"/>
  <p:tag name="TBUG" val="0"/>
  <p:tag name="ALLOWFS" val="0"/>
  <p:tag name="ORIGWIDTH" val="155"/>
  <p:tag name="PICTUREFILESIZE" val="130968"/>
</p:tagLst>
</file>

<file path=ppt/tags/tag52.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mathbf{y}^* = \mathop{\mathrm{argmax}}_{\mathbf{y} \in \mathcal{Y}}&#10;        P(y_0) P(x_0|y_0) \prod_{i=1}^{n-1} P(y_i|y_{i-1}) P(x_i|y_i) \]&#10;\end{document}&#10;"/>
  <p:tag name="FILENAME" val="TP_tmp"/>
  <p:tag name="FORMAT" val="png16m"/>
  <p:tag name="RES" val="4800"/>
  <p:tag name="BLEND" val="0"/>
  <p:tag name="TRANSPARENT" val="1"/>
  <p:tag name="TBUG" val="0"/>
  <p:tag name="ALLOWFS" val="0"/>
  <p:tag name="ORIGWIDTH" val="220"/>
  <p:tag name="PICTUREFILESIZE" val="157970"/>
</p:tagLst>
</file>

<file path=ppt/tags/tag53.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begin{align*}&#10;\mathop{\mathrm{maximize}} \;\; &amp; \sum_{i=0}^{n-2} \sum_{j=i+1}^{n-1} \sum_{k=j+1}^n \lambda_{k,i,j} \: \gamma_{i,j,k} \\&#10;\mathrm{subject}\; \mathrm{to} \;\: &amp; \\&#10;\end{align*}&#10;\end{document}&#10;"/>
  <p:tag name="FILENAME" val="TP_tmp"/>
  <p:tag name="FORMAT" val="emf"/>
  <p:tag name="RES" val="1200"/>
  <p:tag name="BLEND" val="0"/>
  <p:tag name="TRANSPARENT" val="0"/>
  <p:tag name="TBUG" val="0"/>
  <p:tag name="ALLOWFS" val="0"/>
  <p:tag name="ORIGWIDTH" val="163"/>
  <p:tag name="PICTUREFILESIZE" val="15772"/>
</p:tagLst>
</file>

<file path=ppt/tags/tag54.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begin{align*}&#10;\forall i,j,k, \; 0 \leq i&lt;j&lt;k \leq n, \;\;\;\;\;\;\;\;\;\; 3 \gamma_{i,j,k} &amp;\leq \delta_i + \delta_j + \delta_k \\&#10;2 + \gamma_{i,j,k} &amp;\geq \delta_i + \delta_j + \delta_k \\&#10;\end{align*}&#10;\end{document}&#10;"/>
  <p:tag name="FILENAME" val="TP_tmp"/>
  <p:tag name="FORMAT" val="emf"/>
  <p:tag name="RES" val="1200"/>
  <p:tag name="BLEND" val="0"/>
  <p:tag name="TRANSPARENT" val="0"/>
  <p:tag name="TBUG" val="0"/>
  <p:tag name="ALLOWFS" val="0"/>
  <p:tag name="ORIGWIDTH" val="236"/>
  <p:tag name="PICTUREFILESIZE" val="17600"/>
</p:tagLst>
</file>

<file path=ppt/tags/tag55.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k-i-2) \gamma_{i,j,k} + \sum_{s=i+1}^{j-1} \delta_s + \sum_{s=j+1}^{k-1} \delta_s \leq k-i-2 \]&#10;\end{document}&#10;"/>
  <p:tag name="FILENAME" val="TP_tmp"/>
  <p:tag name="FORMAT" val="emf"/>
  <p:tag name="RES" val="1200"/>
  <p:tag name="BLEND" val="0"/>
  <p:tag name="TRANSPARENT" val="0"/>
  <p:tag name="TBUG" val="0"/>
  <p:tag name="ALLOWFS" val="0"/>
  <p:tag name="ORIGWIDTH" val="211"/>
  <p:tag name="PICTUREFILESIZE" val="18948"/>
</p:tagLst>
</file>

<file path=ppt/tags/tag56.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left(\exists i, \; y_i=\mbox{\footnotesize{``R-A0''}}\right) \Rightarrow \left(\exists j, \; y_j=\mbox{\footnotesize{``A0''}}\right) \]&#10;\end{document}&#10;"/>
  <p:tag name="FILENAME" val="TP_tmp"/>
  <p:tag name="FORMAT" val="emf"/>
  <p:tag name="RES" val="1200"/>
  <p:tag name="BLEND" val="0"/>
  <p:tag name="TRANSPARENT" val="0"/>
  <p:tag name="TBUG" val="0"/>
  <p:tag name="ALLOWFS" val="0"/>
  <p:tag name="ORIGWIDTH" val="156"/>
  <p:tag name="PICTUREFILESIZE" val="8928"/>
</p:tagLst>
</file>

<file path=ppt/tags/tag57.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left(\bigwedge_{i=1}^n y_i \not= \mbox{\footnotesize{``R-A0''}}\right) \vee \bigvee_{j=1}^n y_j=\mbox{\footnotesize{``A0''}} \]&#10;\end{document}&#10;"/>
  <p:tag name="FILENAME" val="TP_tmp"/>
  <p:tag name="FORMAT" val="emf"/>
  <p:tag name="RES" val="1200"/>
  <p:tag name="BLEND" val="0"/>
  <p:tag name="TRANSPARENT" val="0"/>
  <p:tag name="TBUG" val="0"/>
  <p:tag name="ALLOWFS" val="0"/>
  <p:tag name="ORIGWIDTH" val="147"/>
  <p:tag name="PICTUREFILESIZE" val="11236"/>
</p:tagLst>
</file>

<file path=ppt/tags/tag58.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bigwedge_{i=1}^n \left(y_i \not= \mbox{\footnotesize{``R-A0''}} \vee \bigvee_{j=1}^n y_j=\mbox{\footnotesize{``A0''}}\right) \]&#10;\end{document}&#10;"/>
  <p:tag name="FILENAME" val="TP_tmp"/>
  <p:tag name="FORMAT" val="emf"/>
  <p:tag name="RES" val="1200"/>
  <p:tag name="BLEND" val="0"/>
  <p:tag name="TRANSPARENT" val="0"/>
  <p:tag name="TBUG" val="0"/>
  <p:tag name="ALLOWFS" val="0"/>
  <p:tag name="ORIGWIDTH" val="149"/>
  <p:tag name="PICTUREFILESIZE" val="11428"/>
</p:tagLst>
</file>

<file path=ppt/tags/tag59.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forall i, \; \left(1 - 1_{\{y_i=\mbox{\footnotesize{``R-A0''}}\}}\right) + \sum_{j=1}^n 1_{\{y_j=\mbox{\footnotesize{``A0''}}\}} \geq 1 \]&#10;\end{document}&#10;"/>
  <p:tag name="FILENAME" val="TP_tmp"/>
  <p:tag name="FORMAT" val="emf"/>
  <p:tag name="RES" val="1200"/>
  <p:tag name="BLEND" val="0"/>
  <p:tag name="TRANSPARENT" val="0"/>
  <p:tag name="TBUG" val="0"/>
  <p:tag name="ALLOWFS" val="0"/>
  <p:tag name="ORIGWIDTH" val="193"/>
  <p:tag name="PICTUREFILESIZE" val="14736"/>
</p:tagLst>
</file>

<file path=ppt/tags/tag6.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10;$\mbox{subject to } \mathbf{A}\vec{y} \leq \vec{b} $&#10;&#10;\end{document}&#10;"/>
  <p:tag name="FILENAME" val="TP_tmp"/>
  <p:tag name="FORMAT" val="png256"/>
  <p:tag name="RES" val="1200"/>
  <p:tag name="BLEND" val="0"/>
  <p:tag name="TRANSPARENT" val="0"/>
  <p:tag name="TBUG" val="0"/>
  <p:tag name="ALLOWFS" val="0"/>
  <p:tag name="ORIGWIDTH" val="80"/>
  <p:tag name="PICTUREFILESIZE" val="6463"/>
</p:tagLst>
</file>

<file path=ppt/tags/tag60.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left(\exists i, \; y_i=\mbox{\footnotesize{``R-A0''}}\right) \Rightarrow \left(\exists j, \; y_j=\mbox{\footnotesize{``A0''}}\right) \]&#10;\end{document}&#10;"/>
  <p:tag name="FILENAME" val="TP_tmp"/>
  <p:tag name="FORMAT" val="emf"/>
  <p:tag name="RES" val="1200"/>
  <p:tag name="BLEND" val="0"/>
  <p:tag name="TRANSPARENT" val="0"/>
  <p:tag name="TBUG" val="0"/>
  <p:tag name="ALLOWFS" val="0"/>
  <p:tag name="ORIGWIDTH" val="156"/>
  <p:tag name="PICTUREFILESIZE" val="8928"/>
</p:tagLst>
</file>

<file path=ppt/tags/tag61.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left(\bigwedge_{i=1}^n y_i \not= \mbox{\footnotesize{``R-A0''}}\right) \vee \bigvee_{j=1}^n y_j=\mbox{\footnotesize{``A0''}} \]&#10;\end{document}&#10;"/>
  <p:tag name="FILENAME" val="TP_tmp"/>
  <p:tag name="FORMAT" val="emf"/>
  <p:tag name="RES" val="1200"/>
  <p:tag name="BLEND" val="0"/>
  <p:tag name="TRANSPARENT" val="0"/>
  <p:tag name="TBUG" val="0"/>
  <p:tag name="ALLOWFS" val="0"/>
  <p:tag name="ORIGWIDTH" val="147"/>
  <p:tag name="PICTUREFILESIZE" val="11236"/>
</p:tagLst>
</file>

<file path=ppt/tags/tag62.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 t_1 \vee \bigvee_{j=1}^n y_j=\mbox{\footnotesize{``A0''}}, \; \mbox{where} \; t_1 \equiv \bigwedge_{i=1}^n y_i \not= \mbox{\footnotesize{``R-A0''}} \]&#10;\end{document}&#10;"/>
  <p:tag name="FILENAME" val="TP_tmp"/>
  <p:tag name="FORMAT" val="emf"/>
  <p:tag name="RES" val="1200"/>
  <p:tag name="BLEND" val="0"/>
  <p:tag name="TRANSPARENT" val="0"/>
  <p:tag name="TBUG" val="0"/>
  <p:tag name="ALLOWFS" val="0"/>
  <p:tag name="ORIGWIDTH" val="198"/>
  <p:tag name="PICTUREFILESIZE" val="14120"/>
</p:tagLst>
</file>

<file path=ppt/tags/tag63.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usepackage{amsmath}&#10;\begin{document}&#10;\begin{align*}&#10;\forall i, \;\; 1_{t_1} + \sum_{j=1}^n 1_{\{y_j=\mbox{\footnotesize{``A0''}}\}} &amp;\geq 1 \\&#10;n-\sum_{i=1}^n 1_{\{y_i=\mbox{\footnotesize{``R-A0''}}\}} &amp;\geq n 1_{t_1} \\&#10;1-\sum_{i=1}^n 1_{\{y_i=\mbox{\footnotesize{``R-A0''}}\}} &amp;\leq 1_{t_1} \\&#10;\end{align*}&#10;\end{document}&#10;"/>
  <p:tag name="FILENAME" val="TP_tmp"/>
  <p:tag name="FORMAT" val="emf"/>
  <p:tag name="RES" val="1200"/>
  <p:tag name="BLEND" val="0"/>
  <p:tag name="TRANSPARENT" val="0"/>
  <p:tag name="TBUG" val="0"/>
  <p:tag name="ALLOWFS" val="0"/>
  <p:tag name="ORIGWIDTH" val="139"/>
  <p:tag name="PICTUREFILESIZE" val="28908"/>
</p:tagLst>
</file>

<file path=ppt/tags/tag7.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y_i \mbox{ integer for all } i$&#10;&#10;\end{document}"/>
  <p:tag name="FILENAME" val="TP_tmp"/>
  <p:tag name="FORMAT" val="png16m"/>
  <p:tag name="RES" val="4800"/>
  <p:tag name="BLEND" val="0"/>
  <p:tag name="TRANSPARENT" val="1"/>
  <p:tag name="TBUG" val="0"/>
  <p:tag name="ALLOWFS" val="0"/>
  <p:tag name="ORIGWIDTH" val="78"/>
  <p:tag name="PICTUREFILESIZE" val="30233"/>
</p:tagLst>
</file>

<file path=ppt/tags/tag8.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max_{y_1, y_2} 8y_1 + 5y_2$&#10;&#10;\end{document}"/>
  <p:tag name="FILENAME" val="TP_tmp"/>
  <p:tag name="FORMAT" val="png16m"/>
  <p:tag name="RES" val="4800"/>
  <p:tag name="BLEND" val="0"/>
  <p:tag name="TRANSPARENT" val="1"/>
  <p:tag name="TBUG" val="0"/>
  <p:tag name="ALLOWFS" val="0"/>
  <p:tag name="ORIGWIDTH" val="80"/>
  <p:tag name="PICTUREFILESIZE" val="34322"/>
</p:tagLst>
</file>

<file path=ppt/tags/tag9.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begin{eqnarray*}&#10;y_1 + y_2 &amp;\leq 6 \\&#10;9y_1 + 5y_2 &amp;\leq 45 \\&#10;y_1, y_2 &amp;\geq 0&#10;\end{eqnarray*}&#10;&#10;\end{document}"/>
  <p:tag name="FILENAME" val="TP_tmp"/>
  <p:tag name="FORMAT" val="png16m"/>
  <p:tag name="RES" val="4800"/>
  <p:tag name="BLEND" val="0"/>
  <p:tag name="TRANSPARENT" val="1"/>
  <p:tag name="TBUG" val="0"/>
  <p:tag name="ALLOWFS" val="0"/>
  <p:tag name="ORIGWIDTH" val="71"/>
  <p:tag name="PICTUREFILESIZE" val="81030"/>
</p:tagLst>
</file>

<file path=ppt/theme/theme1.xml><?xml version="1.0" encoding="utf-8"?>
<a:theme xmlns:a="http://schemas.openxmlformats.org/drawingml/2006/main" name="2_vasin_CCG">
  <a:themeElements>
    <a:clrScheme name="vasin_CCG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fontScheme name="vasin_CCG">
      <a:majorFont>
        <a:latin typeface="Arial"/>
        <a:ea typeface=""/>
        <a:cs typeface="Arial"/>
      </a:majorFont>
      <a:minorFont>
        <a:latin typeface="Tempus Sans ITC"/>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asin_CCG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vasin_CCG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vasin_CCG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vasin_CCG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vasin_CCG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vasin_CCG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vasin_CCG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vasin_CCG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vasin_CCG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vasin_CCG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vasin_CCG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vasin_CCG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vasin_CCG">
  <a:themeElements>
    <a:clrScheme name="vasin_CCG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fontScheme name="vasin_CCG">
      <a:majorFont>
        <a:latin typeface="Arial"/>
        <a:ea typeface=""/>
        <a:cs typeface="Arial"/>
      </a:majorFont>
      <a:minorFont>
        <a:latin typeface="Tempus Sans ITC"/>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asin_CCG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vasin_CCG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vasin_CCG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vasin_CCG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vasin_CCG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vasin_CCG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vasin_CCG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vasin_CCG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vasin_CCG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vasin_CCG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vasin_CCG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vasin_CCG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CG_Theme">
  <a:themeElements>
    <a:clrScheme name="vasin_CCG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fontScheme name="vasin_CCG">
      <a:majorFont>
        <a:latin typeface="Arial"/>
        <a:ea typeface=""/>
        <a:cs typeface="Arial"/>
      </a:majorFont>
      <a:minorFont>
        <a:latin typeface="Tempus Sans ITC"/>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asin_CCG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vasin_CCG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vasin_CCG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vasin_CCG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vasin_CCG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vasin_CCG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vasin_CCG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vasin_CCG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vasin_CCG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vasin_CCG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vasin_CCG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vasin_CCG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vasin_CCG">
  <a:themeElements>
    <a:clrScheme name="vasin_CCG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fontScheme name="vasin_CCG">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asin_CCG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vasin_CCG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vasin_CCG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vasin_CCG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vasin_CCG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vasin_CCG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vasin_CCG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vasin_CCG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vasin_CCG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vasin_CCG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vasin_CCG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vasin_CCG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Settings\davzimak\Application Data\Microsoft\Templates\vasin_CCG.pot</Template>
  <TotalTime>43122</TotalTime>
  <Words>5196</Words>
  <Application>Microsoft Office PowerPoint</Application>
  <PresentationFormat>On-screen Show (4:3)</PresentationFormat>
  <Paragraphs>1105</Paragraphs>
  <Slides>67</Slides>
  <Notes>44</Notes>
  <HiddenSlides>2</HiddenSlides>
  <MMClips>0</MMClips>
  <ScaleCrop>false</ScaleCrop>
  <HeadingPairs>
    <vt:vector size="8" baseType="variant">
      <vt:variant>
        <vt:lpstr>Fonts Used</vt:lpstr>
      </vt:variant>
      <vt:variant>
        <vt:i4>14</vt:i4>
      </vt:variant>
      <vt:variant>
        <vt:lpstr>Theme</vt:lpstr>
      </vt:variant>
      <vt:variant>
        <vt:i4>4</vt:i4>
      </vt:variant>
      <vt:variant>
        <vt:lpstr>Embedded OLE Servers</vt:lpstr>
      </vt:variant>
      <vt:variant>
        <vt:i4>2</vt:i4>
      </vt:variant>
      <vt:variant>
        <vt:lpstr>Slide Titles</vt:lpstr>
      </vt:variant>
      <vt:variant>
        <vt:i4>67</vt:i4>
      </vt:variant>
    </vt:vector>
  </HeadingPairs>
  <TitlesOfParts>
    <vt:vector size="87" baseType="lpstr">
      <vt:lpstr>Arial</vt:lpstr>
      <vt:lpstr>Times New Roman</vt:lpstr>
      <vt:lpstr>Tempus Sans ITC</vt:lpstr>
      <vt:lpstr>ＭＳ Ｐゴシック</vt:lpstr>
      <vt:lpstr>新細明體</vt:lpstr>
      <vt:lpstr>Courier New</vt:lpstr>
      <vt:lpstr>Book Antiqua</vt:lpstr>
      <vt:lpstr>Symbol</vt:lpstr>
      <vt:lpstr>Wingdings</vt:lpstr>
      <vt:lpstr>Calibri</vt:lpstr>
      <vt:lpstr>Tahoma</vt:lpstr>
      <vt:lpstr>cmmi10</vt:lpstr>
      <vt:lpstr>cmsy10</vt:lpstr>
      <vt:lpstr>Arial Unicode MS</vt:lpstr>
      <vt:lpstr>2_vasin_CCG</vt:lpstr>
      <vt:lpstr>3_vasin_CCG</vt:lpstr>
      <vt:lpstr>CCG_Theme</vt:lpstr>
      <vt:lpstr>vasin_CCG</vt:lpstr>
      <vt:lpstr>משוואה</vt:lpstr>
      <vt:lpstr>Equation</vt:lpstr>
      <vt:lpstr>Part 2: Modeling</vt:lpstr>
      <vt:lpstr>This Tutorial: Constrained Conditional Models</vt:lpstr>
      <vt:lpstr>What is a Constrained Conditional Model?</vt:lpstr>
      <vt:lpstr>Modeling NLP via CCMs</vt:lpstr>
      <vt:lpstr>Integer Linear Programming: Review</vt:lpstr>
      <vt:lpstr>Geometry of integer linear programs</vt:lpstr>
      <vt:lpstr>Modeling Your Problem</vt:lpstr>
      <vt:lpstr>Modeling Your Problem: Decision Variables</vt:lpstr>
      <vt:lpstr>Modeling Your Problem: Constraints</vt:lpstr>
      <vt:lpstr>CCM Examples</vt:lpstr>
      <vt:lpstr>Example 1: Semantic Role Labeling</vt:lpstr>
      <vt:lpstr>A simple sentence</vt:lpstr>
      <vt:lpstr>Algorithmic Approach</vt:lpstr>
      <vt:lpstr>Semantic Role Labeling (SRL)</vt:lpstr>
      <vt:lpstr>Semantic Role Labeling (SRL)</vt:lpstr>
      <vt:lpstr>Semantic Role Labeling (SRL)</vt:lpstr>
      <vt:lpstr>PowerPoint Presentation</vt:lpstr>
      <vt:lpstr>SRL: Posing the Problem</vt:lpstr>
      <vt:lpstr>CCM Examples</vt:lpstr>
      <vt:lpstr>Example 2: Sequence Tagging</vt:lpstr>
      <vt:lpstr>Example 2: Sequence Tagging</vt:lpstr>
      <vt:lpstr>Example 2: Sequence Tagging</vt:lpstr>
      <vt:lpstr>Example 2: Sequence Tagging</vt:lpstr>
      <vt:lpstr>Example 2: Sequence Tagging</vt:lpstr>
      <vt:lpstr>Constraints</vt:lpstr>
      <vt:lpstr>CCM Examples</vt:lpstr>
      <vt:lpstr>Example 3: Sentence Compression (Clarke &amp; Lapata)</vt:lpstr>
      <vt:lpstr>Example</vt:lpstr>
      <vt:lpstr>Language model-based compression</vt:lpstr>
      <vt:lpstr>Example: Summarization</vt:lpstr>
      <vt:lpstr>Trigram model in action</vt:lpstr>
      <vt:lpstr>Modifier Constraints</vt:lpstr>
      <vt:lpstr>Example</vt:lpstr>
      <vt:lpstr>Example</vt:lpstr>
      <vt:lpstr>Sentential Constraints</vt:lpstr>
      <vt:lpstr>Example</vt:lpstr>
      <vt:lpstr>Example</vt:lpstr>
      <vt:lpstr>More constraints</vt:lpstr>
      <vt:lpstr>Sentence Compression: Posing the Problem</vt:lpstr>
      <vt:lpstr>Other examples: Coreference Resolution</vt:lpstr>
      <vt:lpstr>Best-Link Inference</vt:lpstr>
      <vt:lpstr>All-Link Inference</vt:lpstr>
      <vt:lpstr>Integer Linear Programming (ILP) Formulation for Inference</vt:lpstr>
      <vt:lpstr>Opinion Recognition </vt:lpstr>
      <vt:lpstr>Extending Semantic role labeling</vt:lpstr>
      <vt:lpstr>Temporal Ordering</vt:lpstr>
      <vt:lpstr>Temporal Ordering</vt:lpstr>
      <vt:lpstr>Event Timeline construction</vt:lpstr>
      <vt:lpstr>Interval Based Event Timeline Construction</vt:lpstr>
      <vt:lpstr>Interval Based Event Timeline Construction</vt:lpstr>
      <vt:lpstr>Interval Based Event Timeline Construction</vt:lpstr>
      <vt:lpstr>Interval Based Event Timeline Construction</vt:lpstr>
      <vt:lpstr>Interval Based Event Timeline Construction</vt:lpstr>
      <vt:lpstr>Interval Based Event Timeline Construction</vt:lpstr>
      <vt:lpstr>Global Inference for Timeline construction</vt:lpstr>
      <vt:lpstr>Background Knowledge for Timeline</vt:lpstr>
      <vt:lpstr>A Joint Timeline Model</vt:lpstr>
      <vt:lpstr>A Joint Timeline Model</vt:lpstr>
      <vt:lpstr>Features of the Temporal Classifiers</vt:lpstr>
      <vt:lpstr>The Joint Inference Model</vt:lpstr>
      <vt:lpstr>Temporal Constraints</vt:lpstr>
      <vt:lpstr>Language generation</vt:lpstr>
      <vt:lpstr>MT &amp; Alignment </vt:lpstr>
      <vt:lpstr>Learning Based Java: Translating to ILP</vt:lpstr>
      <vt:lpstr>Learning Based Java: Translating to ILP (1/2)</vt:lpstr>
      <vt:lpstr>Learning Based Java: Translating to ILP (2/2)</vt:lpstr>
      <vt:lpstr>Summary of Examples</vt:lpstr>
    </vt:vector>
  </TitlesOfParts>
  <Company>UIUC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CCMs</dc:title>
  <dc:subject>Invited Talk ICMLA Dec. 2008</dc:subject>
  <dc:creator>Dan Roth</dc:creator>
  <cp:lastModifiedBy>Roth, Dan</cp:lastModifiedBy>
  <cp:revision>1054</cp:revision>
  <dcterms:created xsi:type="dcterms:W3CDTF">2004-04-28T22:21:11Z</dcterms:created>
  <dcterms:modified xsi:type="dcterms:W3CDTF">2013-10-01T07:43:22Z</dcterms:modified>
</cp:coreProperties>
</file>