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2" r:id="rId1"/>
  </p:sldMasterIdLst>
  <p:notesMasterIdLst>
    <p:notesMasterId r:id="rId82"/>
  </p:notesMasterIdLst>
  <p:handoutMasterIdLst>
    <p:handoutMasterId r:id="rId83"/>
  </p:handoutMasterIdLst>
  <p:sldIdLst>
    <p:sldId id="466" r:id="rId2"/>
    <p:sldId id="386" r:id="rId3"/>
    <p:sldId id="390" r:id="rId4"/>
    <p:sldId id="385" r:id="rId5"/>
    <p:sldId id="404" r:id="rId6"/>
    <p:sldId id="405" r:id="rId7"/>
    <p:sldId id="375" r:id="rId8"/>
    <p:sldId id="389" r:id="rId9"/>
    <p:sldId id="361" r:id="rId10"/>
    <p:sldId id="363" r:id="rId11"/>
    <p:sldId id="362" r:id="rId12"/>
    <p:sldId id="387" r:id="rId13"/>
    <p:sldId id="407" r:id="rId14"/>
    <p:sldId id="408" r:id="rId15"/>
    <p:sldId id="467" r:id="rId16"/>
    <p:sldId id="364" r:id="rId17"/>
    <p:sldId id="391" r:id="rId18"/>
    <p:sldId id="366" r:id="rId19"/>
    <p:sldId id="367" r:id="rId20"/>
    <p:sldId id="381" r:id="rId21"/>
    <p:sldId id="380" r:id="rId22"/>
    <p:sldId id="393" r:id="rId23"/>
    <p:sldId id="464" r:id="rId24"/>
    <p:sldId id="392" r:id="rId25"/>
    <p:sldId id="368" r:id="rId26"/>
    <p:sldId id="409" r:id="rId27"/>
    <p:sldId id="410" r:id="rId28"/>
    <p:sldId id="411" r:id="rId29"/>
    <p:sldId id="413" r:id="rId30"/>
    <p:sldId id="412" r:id="rId31"/>
    <p:sldId id="313" r:id="rId32"/>
    <p:sldId id="400" r:id="rId33"/>
    <p:sldId id="401" r:id="rId34"/>
    <p:sldId id="317" r:id="rId35"/>
    <p:sldId id="319" r:id="rId36"/>
    <p:sldId id="320" r:id="rId37"/>
    <p:sldId id="414" r:id="rId38"/>
    <p:sldId id="321" r:id="rId39"/>
    <p:sldId id="304" r:id="rId40"/>
    <p:sldId id="448" r:id="rId41"/>
    <p:sldId id="323" r:id="rId42"/>
    <p:sldId id="423" r:id="rId43"/>
    <p:sldId id="424" r:id="rId44"/>
    <p:sldId id="417" r:id="rId45"/>
    <p:sldId id="418" r:id="rId46"/>
    <p:sldId id="327" r:id="rId47"/>
    <p:sldId id="419" r:id="rId48"/>
    <p:sldId id="421" r:id="rId49"/>
    <p:sldId id="331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5" r:id="rId64"/>
    <p:sldId id="330" r:id="rId65"/>
    <p:sldId id="374" r:id="rId66"/>
    <p:sldId id="334" r:id="rId67"/>
    <p:sldId id="338" r:id="rId68"/>
    <p:sldId id="343" r:id="rId69"/>
    <p:sldId id="335" r:id="rId70"/>
    <p:sldId id="345" r:id="rId71"/>
    <p:sldId id="348" r:id="rId72"/>
    <p:sldId id="384" r:id="rId73"/>
    <p:sldId id="462" r:id="rId74"/>
    <p:sldId id="441" r:id="rId75"/>
    <p:sldId id="442" r:id="rId76"/>
    <p:sldId id="443" r:id="rId77"/>
    <p:sldId id="444" r:id="rId78"/>
    <p:sldId id="445" r:id="rId79"/>
    <p:sldId id="446" r:id="rId80"/>
    <p:sldId id="357" r:id="rId81"/>
  </p:sldIdLst>
  <p:sldSz cx="9144000" cy="6858000" type="screen4x3"/>
  <p:notesSz cx="7150100" cy="9448800"/>
  <p:embeddedFontLst>
    <p:embeddedFont>
      <p:font typeface="宋体" panose="02010600030101010101" pitchFamily="2" charset="-122"/>
      <p:regular r:id="rId84"/>
    </p:embeddedFont>
    <p:embeddedFont>
      <p:font typeface="Helvetica" panose="020B0604020202020204" pitchFamily="34" charset="0"/>
      <p:regular r:id="rId85"/>
      <p:bold r:id="rId86"/>
      <p:italic r:id="rId87"/>
      <p:boldItalic r:id="rId88"/>
    </p:embeddedFont>
    <p:embeddedFont>
      <p:font typeface="cmsy10" panose="020B0500000000000000" pitchFamily="34" charset="0"/>
      <p:regular r:id="rId89"/>
    </p:embeddedFon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Arial Narrow" panose="020B0606020202030204" pitchFamily="34" charset="0"/>
      <p:regular r:id="rId94"/>
      <p:bold r:id="rId95"/>
      <p:italic r:id="rId96"/>
      <p:boldItalic r:id="rId97"/>
    </p:embeddedFont>
    <p:embeddedFont>
      <p:font typeface="Lucida Calligraphy" panose="03010101010101010101" pitchFamily="66" charset="0"/>
      <p:regular r:id="rId9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60000"/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SzPct val="60000"/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SzPct val="60000"/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SzPct val="60000"/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SzPct val="60000"/>
      <a:buFont typeface="Wingdings" pitchFamily="2" charset="2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C0128"/>
    <a:srgbClr val="0000FF"/>
    <a:srgbClr val="FFFFCC"/>
    <a:srgbClr val="FF0000"/>
    <a:srgbClr val="9900CC"/>
    <a:srgbClr val="CCFFCC"/>
    <a:srgbClr val="33CC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86906" autoAdjust="0"/>
  </p:normalViewPr>
  <p:slideViewPr>
    <p:cSldViewPr>
      <p:cViewPr varScale="1">
        <p:scale>
          <a:sx n="89" d="100"/>
          <a:sy n="89" d="100"/>
        </p:scale>
        <p:origin x="1191" y="63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11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8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>
            <a:lvl1pPr defTabSz="939800">
              <a:buSzTx/>
              <a:buFontTx/>
              <a:buNone/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86225" y="0"/>
            <a:ext cx="30638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>
            <a:lvl1pPr algn="r" defTabSz="939800">
              <a:buSzTx/>
              <a:buFontTx/>
              <a:buNone/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3188"/>
            <a:ext cx="30638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b" anchorCtr="0" compatLnSpc="1">
            <a:prstTxWarp prst="textNoShape">
              <a:avLst/>
            </a:prstTxWarp>
          </a:bodyPr>
          <a:lstStyle>
            <a:lvl1pPr defTabSz="939800">
              <a:buSzTx/>
              <a:buFontTx/>
              <a:buNone/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86225" y="8993188"/>
            <a:ext cx="30638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b" anchorCtr="0" compatLnSpc="1">
            <a:prstTxWarp prst="textNoShape">
              <a:avLst/>
            </a:prstTxWarp>
          </a:bodyPr>
          <a:lstStyle>
            <a:lvl1pPr algn="r" defTabSz="939800">
              <a:buSzTx/>
              <a:buFontTx/>
              <a:buNone/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48ED0AD-E668-4452-B57F-0D2A58D7F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1" tIns="47421" rIns="94841" bIns="47421" numCol="1" anchor="t" anchorCtr="0" compatLnSpc="1">
            <a:prstTxWarp prst="textNoShape">
              <a:avLst/>
            </a:prstTxWarp>
          </a:bodyPr>
          <a:lstStyle>
            <a:lvl1pPr defTabSz="947738">
              <a:buSzTx/>
              <a:buFontTx/>
              <a:buNone/>
              <a:defRPr sz="1200" u="sng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1" tIns="47421" rIns="94841" bIns="47421" numCol="1" anchor="t" anchorCtr="0" compatLnSpc="1">
            <a:prstTxWarp prst="textNoShape">
              <a:avLst/>
            </a:prstTxWarp>
          </a:bodyPr>
          <a:lstStyle>
            <a:lvl1pPr algn="r" defTabSz="947738">
              <a:buSzTx/>
              <a:buFontTx/>
              <a:buNone/>
              <a:defRPr sz="1200" u="sng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7863"/>
            <a:ext cx="52419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1" tIns="47421" rIns="94841" bIns="47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1" tIns="47421" rIns="94841" bIns="47421" numCol="1" anchor="b" anchorCtr="0" compatLnSpc="1">
            <a:prstTxWarp prst="textNoShape">
              <a:avLst/>
            </a:prstTxWarp>
          </a:bodyPr>
          <a:lstStyle>
            <a:lvl1pPr defTabSz="947738">
              <a:buSzTx/>
              <a:buFontTx/>
              <a:buNone/>
              <a:defRPr sz="1200" u="sng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1" tIns="47421" rIns="94841" bIns="47421" numCol="1" anchor="b" anchorCtr="0" compatLnSpc="1">
            <a:prstTxWarp prst="textNoShape">
              <a:avLst/>
            </a:prstTxWarp>
          </a:bodyPr>
          <a:lstStyle>
            <a:lvl1pPr algn="r" defTabSz="947738">
              <a:buSzTx/>
              <a:buFontTx/>
              <a:buNone/>
              <a:defRPr sz="1200" u="sng"/>
            </a:lvl1pPr>
          </a:lstStyle>
          <a:p>
            <a:fld id="{5C38DDBF-0E07-4870-8D57-22FD1281D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5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9FC2-C7CA-4095-B50A-AE9844B50A9D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4487863"/>
            <a:ext cx="5245100" cy="4252912"/>
          </a:xfrm>
        </p:spPr>
        <p:txBody>
          <a:bodyPr lIns="94845" tIns="47423" rIns="94845" bIns="4742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0041-623C-4593-845E-3A7B666B9C20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D6C08-1714-49E0-A4BF-C6DEB5B3716B}" type="slidenum">
              <a:rPr lang="en-US"/>
              <a:pPr/>
              <a:t>16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BC9E-C106-48B8-8A0B-A13ED33BD9A6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5E5A1-5C33-407D-84C4-3BD628111D61}" type="slidenum">
              <a:rPr lang="en-US"/>
              <a:pPr/>
              <a:t>18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50363-E1AE-4713-BE26-F16299BEB07C}" type="slidenum">
              <a:rPr lang="en-US"/>
              <a:pPr/>
              <a:t>20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ED6-DC27-499B-8C82-F2C361C57439}" type="slidenum">
              <a:rPr lang="en-US"/>
              <a:pPr/>
              <a:t>21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7EF3-5E71-4CD3-8B08-08CD6DA4E282}" type="slidenum">
              <a:rPr lang="en-US"/>
              <a:pPr/>
              <a:t>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6438"/>
            <a:ext cx="4725987" cy="354488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0128E-6BD0-43F3-BFC5-977B1F521970}" type="slidenum">
              <a:rPr lang="en-US"/>
              <a:pPr/>
              <a:t>25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A, B case:</a:t>
            </a:r>
          </a:p>
          <a:p>
            <a:r>
              <a:rPr lang="en-US"/>
              <a:t>If we choose A: the reduction is: 100/203 Ent(100,0) + 103/203 Ent(100,3) ~~ 0</a:t>
            </a:r>
          </a:p>
          <a:p>
            <a:r>
              <a:rPr lang="en-US"/>
              <a:t>If we choose B: the reduction is: 53/203 Ent(53,0) + 150/203 Ent(100,50) &gt;&gt; 0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2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843E7-FD10-4C57-A9D7-7B0BCC46F472}" type="slidenum">
              <a:rPr lang="en-US"/>
              <a:pPr/>
              <a:t>34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5E84-16CE-46D5-B677-B80ABC8DFB1F}" type="slidenum">
              <a:rPr lang="en-US"/>
              <a:pPr/>
              <a:t>35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8B2A7-A251-48DF-A6CD-1365F7476509}" type="slidenum">
              <a:rPr lang="en-US"/>
              <a:pPr/>
              <a:t>36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54705-00F1-4470-BABB-89136F13BE4B}" type="slidenum">
              <a:rPr lang="en-US"/>
              <a:pPr/>
              <a:t>38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38334-7344-4E42-A175-525165B26F3B}" type="slidenum">
              <a:rPr lang="en-US"/>
              <a:pPr/>
              <a:t>39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DC19F-C24C-41CB-964D-7170874D4138}" type="slidenum">
              <a:rPr lang="en-US"/>
              <a:pPr/>
              <a:t>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09987-5883-4E98-A58F-EC88472B72D1}" type="slidenum">
              <a:rPr lang="en-US"/>
              <a:pPr/>
              <a:t>41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CE2C0-A40F-466C-B500-DC3A4107E0B8}" type="slidenum">
              <a:rPr lang="en-US"/>
              <a:pPr/>
              <a:t>46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49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Really: for each data set d, you will learn a different</a:t>
            </a:r>
            <a:r>
              <a:rPr lang="en-US" baseline="0" dirty="0" smtClean="0"/>
              <a:t> hypothesis h(d), that will have a different true error e(h); we are looking here at the variance of this random variable.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8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Really: for each data set d, you will learn a different</a:t>
            </a:r>
            <a:r>
              <a:rPr lang="en-US" baseline="0" dirty="0" smtClean="0"/>
              <a:t> hypothesis h(d), that will have a different true error e(h); we are looking here at the difference of the mean of this random variable from the true error.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4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63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03AC-9505-4495-AE2F-40CCAB85CBAE}" type="slidenum">
              <a:rPr lang="en-US"/>
              <a:pPr/>
              <a:t>64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9272-54E4-4365-A612-60E315710369}" type="slidenum">
              <a:rPr lang="en-US"/>
              <a:pPr/>
              <a:t>65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18E29-F336-4E51-9576-95D056B84C9D}" type="slidenum">
              <a:rPr lang="en-US"/>
              <a:pPr/>
              <a:t>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66C1-B313-40E6-9214-94E12D9E0DAC}" type="slidenum">
              <a:rPr lang="en-US"/>
              <a:pPr/>
              <a:t>66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0C18-BDD1-4196-A733-27C3A5736DDD}" type="slidenum">
              <a:rPr lang="en-US"/>
              <a:pPr/>
              <a:t>67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D1B1-931A-4F02-AD4E-EFA30369881E}" type="slidenum">
              <a:rPr lang="en-US"/>
              <a:pPr/>
              <a:t>68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CE70-07B2-4EFD-88B4-E8ACAC0A847D}" type="slidenum">
              <a:rPr lang="en-US"/>
              <a:pPr/>
              <a:t>69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A35ED-5651-41A7-84A2-C99116D4C31E}" type="slidenum">
              <a:rPr lang="en-US"/>
              <a:pPr/>
              <a:t>70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EFACE-29A0-4CDD-8CA8-6DF59B134C8A}" type="slidenum">
              <a:rPr lang="en-US"/>
              <a:pPr/>
              <a:t>71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F196-589E-44AC-8965-A1B6B19220A5}" type="slidenum">
              <a:rPr lang="en-US"/>
              <a:pPr/>
              <a:t>80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3AD76-E6DA-48C6-AB0E-B8B0ECF38333}" type="slidenum">
              <a:rPr lang="en-US"/>
              <a:pPr/>
              <a:t>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EB5D8-D7F1-44A6-ACA4-214E2AEA7306}" type="slidenum">
              <a:rPr lang="en-US"/>
              <a:pPr/>
              <a:t>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1DC1-9540-45CC-8664-056B45D28755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FD429-D777-4DA3-B1E8-63724D29F849}" type="slidenum">
              <a:rPr lang="en-US"/>
              <a:pPr/>
              <a:t>10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0C69-4DFD-43AB-8AE9-778CFA813093}" type="slidenum">
              <a:rPr lang="en-US"/>
              <a:pPr/>
              <a:t>11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7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3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seudo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284390"/>
            <a:ext cx="8229600" cy="0"/>
          </a:xfrm>
          <a:prstGeom prst="line">
            <a:avLst/>
          </a:prstGeom>
          <a:ln w="762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57200" y="1536094"/>
            <a:ext cx="8229600" cy="4656743"/>
          </a:xfrm>
        </p:spPr>
        <p:txBody>
          <a:bodyPr lIns="0" tIns="0" rIns="0" bIns="0" numCol="1">
            <a:normAutofit/>
          </a:bodyPr>
          <a:lstStyle>
            <a:lvl1pPr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800"/>
            </a:lvl2pPr>
            <a:lvl3pPr>
              <a:spcBef>
                <a:spcPts val="0"/>
              </a:spcBef>
              <a:buFontTx/>
              <a:buNone/>
              <a:defRPr sz="2800"/>
            </a:lvl3pPr>
            <a:lvl4pPr marL="287338" indent="0">
              <a:spcBef>
                <a:spcPts val="0"/>
              </a:spcBef>
              <a:buFontTx/>
              <a:buNone/>
              <a:defRPr sz="2800"/>
            </a:lvl4pPr>
            <a:lvl5pPr>
              <a:spcBef>
                <a:spcPts val="0"/>
              </a:spcBef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284390"/>
            <a:ext cx="8229600" cy="0"/>
          </a:xfrm>
          <a:prstGeom prst="line">
            <a:avLst/>
          </a:prstGeom>
          <a:ln w="762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752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6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DECISION TREES		</a:t>
            </a:r>
            <a:r>
              <a:rPr lang="en-US" baseline="0" dirty="0" smtClean="0"/>
              <a:t>               </a:t>
            </a:r>
            <a:r>
              <a:rPr lang="en-US" dirty="0" smtClean="0"/>
              <a:t>CS446 Spring’17			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2r.cs.illinois.edu/~danr/Teaching/CS446-17/Hw/HW-hw1/hw1.pdf" TargetMode="External"/><Relationship Id="rId2" Type="http://schemas.openxmlformats.org/officeDocument/2006/relationships/hyperlink" Target="http://l2r.cs.illinois.edu/~danr/Teaching/CS446-17/Hw/HW-hw0/hw0.pdf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2r.cs.illinois.edu/~danr/Teaching/CS446-17/Hw/HW-hw1/hw1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e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l2r.cs.uiuc.edu/~danr/Teaching/CS446-17/Lectures/boost-DT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sz="2000" dirty="0" smtClean="0"/>
              <a:t>Registration </a:t>
            </a:r>
            <a:r>
              <a:rPr lang="en-US" sz="2000" dirty="0" smtClean="0">
                <a:solidFill>
                  <a:srgbClr val="FF0000"/>
                </a:solidFill>
              </a:rPr>
              <a:t>[Ask NOW]</a:t>
            </a:r>
          </a:p>
          <a:p>
            <a:r>
              <a:rPr lang="en-US" sz="2000" dirty="0" smtClean="0">
                <a:hlinkClick r:id="rId2"/>
              </a:rPr>
              <a:t>Hw0</a:t>
            </a:r>
            <a:r>
              <a:rPr lang="en-US" sz="2000" dirty="0" smtClean="0"/>
              <a:t>: Solution is out; make sure you understand it. 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Hw1</a:t>
            </a:r>
            <a:r>
              <a:rPr lang="en-US" sz="2000" dirty="0" smtClean="0"/>
              <a:t> is out. </a:t>
            </a:r>
          </a:p>
          <a:p>
            <a:pPr lvl="1"/>
            <a:r>
              <a:rPr lang="en-US" sz="1800" dirty="0" smtClean="0"/>
              <a:t>Please start working on it as soon as possible; </a:t>
            </a:r>
          </a:p>
          <a:p>
            <a:pPr lvl="2"/>
            <a:r>
              <a:rPr lang="en-US" sz="1600" dirty="0" smtClean="0"/>
              <a:t>Discussion sessions will start next week; come ready with questions </a:t>
            </a:r>
          </a:p>
          <a:p>
            <a:r>
              <a:rPr lang="en-US" sz="2000" dirty="0" smtClean="0"/>
              <a:t>Projects</a:t>
            </a:r>
          </a:p>
          <a:p>
            <a:pPr lvl="1"/>
            <a:r>
              <a:rPr lang="en-US" sz="1800" dirty="0" smtClean="0"/>
              <a:t>Small (2-3) groups; your choice of a topic.</a:t>
            </a:r>
          </a:p>
          <a:p>
            <a:pPr lvl="1"/>
            <a:r>
              <a:rPr lang="en-US" sz="1800" dirty="0" smtClean="0"/>
              <a:t>25% of the grade </a:t>
            </a:r>
            <a:r>
              <a:rPr lang="en-US" sz="1800" dirty="0" smtClean="0">
                <a:sym typeface="Wingdings" panose="05000000000000000000" pitchFamily="2" charset="2"/>
              </a:rPr>
              <a:t> needs to be a substantial project </a:t>
            </a:r>
            <a:endParaRPr lang="en-US" sz="1800" dirty="0" smtClean="0"/>
          </a:p>
          <a:p>
            <a:pPr lvl="1"/>
            <a:r>
              <a:rPr lang="en-US" sz="1800" dirty="0" smtClean="0"/>
              <a:t>Extra credit for undergrads</a:t>
            </a:r>
          </a:p>
          <a:p>
            <a:r>
              <a:rPr lang="en-US" sz="2000" dirty="0"/>
              <a:t>Quiz </a:t>
            </a:r>
            <a:r>
              <a:rPr lang="en-US" sz="2000" dirty="0" smtClean="0"/>
              <a:t>1: Avg. score: 4.51/5</a:t>
            </a:r>
          </a:p>
          <a:p>
            <a:pPr lvl="1"/>
            <a:r>
              <a:rPr lang="en-US" sz="1800" dirty="0" smtClean="0"/>
              <a:t>Only 165 of you attempted it (???)  </a:t>
            </a:r>
          </a:p>
          <a:p>
            <a:pPr lvl="1"/>
            <a:r>
              <a:rPr lang="en-US" sz="1800" dirty="0" smtClean="0"/>
              <a:t>Check out the solution.</a:t>
            </a:r>
          </a:p>
          <a:p>
            <a:r>
              <a:rPr lang="en-US" sz="2200" dirty="0" smtClean="0"/>
              <a:t>No Quiz in the coming week.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2954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02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is a discrete category. Real valued outputs are possible (regression trees)</a:t>
            </a:r>
          </a:p>
          <a:p>
            <a:r>
              <a:rPr lang="en-US" dirty="0" smtClean="0"/>
              <a:t>There are efficient algorithms for processing large amounts of data (but not too many features)</a:t>
            </a:r>
          </a:p>
          <a:p>
            <a:r>
              <a:rPr lang="en-US" dirty="0" smtClean="0"/>
              <a:t>There are methods for handling </a:t>
            </a:r>
            <a:r>
              <a:rPr lang="en-US" b="1" dirty="0" smtClean="0"/>
              <a:t>noisy data </a:t>
            </a:r>
            <a:r>
              <a:rPr lang="en-US" dirty="0" smtClean="0"/>
              <a:t>(classification noise and attribute noise) and for handling missing attribute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grpSp>
        <p:nvGrpSpPr>
          <p:cNvPr id="116766" name="Group 30"/>
          <p:cNvGrpSpPr>
            <a:grpSpLocks/>
          </p:cNvGrpSpPr>
          <p:nvPr/>
        </p:nvGrpSpPr>
        <p:grpSpPr bwMode="auto">
          <a:xfrm>
            <a:off x="1981200" y="4114800"/>
            <a:ext cx="5791200" cy="2371734"/>
            <a:chOff x="912" y="2153"/>
            <a:chExt cx="3866" cy="1735"/>
          </a:xfrm>
        </p:grpSpPr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2529" y="2153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16741" name="AutoShape 5"/>
            <p:cNvCxnSpPr>
              <a:cxnSpLocks noChangeShapeType="1"/>
              <a:stCxn id="116740" idx="2"/>
            </p:cNvCxnSpPr>
            <p:nvPr/>
          </p:nvCxnSpPr>
          <p:spPr bwMode="auto">
            <a:xfrm>
              <a:off x="2776" y="2403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2" name="AutoShape 6"/>
            <p:cNvCxnSpPr>
              <a:cxnSpLocks noChangeShapeType="1"/>
              <a:stCxn id="116740" idx="2"/>
            </p:cNvCxnSpPr>
            <p:nvPr/>
          </p:nvCxnSpPr>
          <p:spPr bwMode="auto">
            <a:xfrm>
              <a:off x="2776" y="2403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3" name="AutoShape 7"/>
            <p:cNvCxnSpPr>
              <a:cxnSpLocks noChangeShapeType="1"/>
              <a:stCxn id="116740" idx="2"/>
            </p:cNvCxnSpPr>
            <p:nvPr/>
          </p:nvCxnSpPr>
          <p:spPr bwMode="auto">
            <a:xfrm flipH="1">
              <a:off x="1963" y="2403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4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2928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5" name="AutoShape 9"/>
            <p:cNvCxnSpPr>
              <a:cxnSpLocks noChangeShapeType="1"/>
            </p:cNvCxnSpPr>
            <p:nvPr/>
          </p:nvCxnSpPr>
          <p:spPr bwMode="auto">
            <a:xfrm flipV="1">
              <a:off x="1056" y="2928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6" name="AutoShape 10"/>
            <p:cNvCxnSpPr>
              <a:cxnSpLocks noChangeShapeType="1"/>
            </p:cNvCxnSpPr>
            <p:nvPr/>
          </p:nvCxnSpPr>
          <p:spPr bwMode="auto">
            <a:xfrm>
              <a:off x="3803" y="2914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7" name="AutoShape 11"/>
            <p:cNvCxnSpPr>
              <a:cxnSpLocks noChangeShapeType="1"/>
            </p:cNvCxnSpPr>
            <p:nvPr/>
          </p:nvCxnSpPr>
          <p:spPr bwMode="auto">
            <a:xfrm flipV="1">
              <a:off x="3168" y="2898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3840" y="2784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16749" name="Group 13"/>
            <p:cNvGrpSpPr>
              <a:grpSpLocks/>
            </p:cNvGrpSpPr>
            <p:nvPr/>
          </p:nvGrpSpPr>
          <p:grpSpPr bwMode="auto">
            <a:xfrm>
              <a:off x="1872" y="2534"/>
              <a:ext cx="2079" cy="250"/>
              <a:chOff x="1872" y="2534"/>
              <a:chExt cx="2079" cy="250"/>
            </a:xfrm>
          </p:grpSpPr>
          <p:sp>
            <p:nvSpPr>
              <p:cNvPr id="116750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6751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16752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16753" name="Text Box 17"/>
            <p:cNvSpPr txBox="1">
              <a:spLocks noChangeArrowheads="1"/>
            </p:cNvSpPr>
            <p:nvPr/>
          </p:nvSpPr>
          <p:spPr bwMode="auto">
            <a:xfrm>
              <a:off x="1488" y="2736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Shape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1584" y="3264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16755" name="Text Box 19"/>
            <p:cNvSpPr txBox="1">
              <a:spLocks noChangeArrowheads="1"/>
            </p:cNvSpPr>
            <p:nvPr/>
          </p:nvSpPr>
          <p:spPr bwMode="auto">
            <a:xfrm>
              <a:off x="1152" y="2928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2278" y="2976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4320" y="3024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16758" name="Text Box 22"/>
            <p:cNvSpPr txBox="1">
              <a:spLocks noChangeArrowheads="1"/>
            </p:cNvSpPr>
            <p:nvPr/>
          </p:nvSpPr>
          <p:spPr bwMode="auto">
            <a:xfrm>
              <a:off x="3024" y="3072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16759" name="AutoShape 23"/>
            <p:cNvCxnSpPr>
              <a:cxnSpLocks noChangeShapeType="1"/>
            </p:cNvCxnSpPr>
            <p:nvPr/>
          </p:nvCxnSpPr>
          <p:spPr bwMode="auto">
            <a:xfrm>
              <a:off x="1982" y="2917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60" name="Text Box 24"/>
            <p:cNvSpPr txBox="1">
              <a:spLocks noChangeArrowheads="1"/>
            </p:cNvSpPr>
            <p:nvPr/>
          </p:nvSpPr>
          <p:spPr bwMode="auto">
            <a:xfrm>
              <a:off x="4272" y="354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1" name="Text Box 25"/>
            <p:cNvSpPr txBox="1">
              <a:spLocks noChangeArrowheads="1"/>
            </p:cNvSpPr>
            <p:nvPr/>
          </p:nvSpPr>
          <p:spPr bwMode="auto">
            <a:xfrm>
              <a:off x="3072" y="3504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2" name="Text Box 26"/>
            <p:cNvSpPr txBox="1">
              <a:spLocks noChangeArrowheads="1"/>
            </p:cNvSpPr>
            <p:nvPr/>
          </p:nvSpPr>
          <p:spPr bwMode="auto">
            <a:xfrm>
              <a:off x="2640" y="3600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3" name="Text Box 27"/>
            <p:cNvSpPr txBox="1">
              <a:spLocks noChangeArrowheads="1"/>
            </p:cNvSpPr>
            <p:nvPr/>
          </p:nvSpPr>
          <p:spPr bwMode="auto">
            <a:xfrm>
              <a:off x="1968" y="3638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912" y="355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2832" y="2832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instances are represented as attribute-value pairs (color=blue, shape = square, +)</a:t>
            </a:r>
          </a:p>
          <a:p>
            <a:r>
              <a:rPr lang="en-US" dirty="0" smtClean="0"/>
              <a:t>Numerical values can be used either by discretizing or by using thresholds for splitting nodes</a:t>
            </a:r>
          </a:p>
          <a:p>
            <a:r>
              <a:rPr lang="en-US" dirty="0" smtClean="0"/>
              <a:t>In this case, the tree divides the features space into axis-parallel rectangles, each labeled with one of the labels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grpSp>
        <p:nvGrpSpPr>
          <p:cNvPr id="115753" name="Group 41"/>
          <p:cNvGrpSpPr>
            <a:grpSpLocks/>
          </p:cNvGrpSpPr>
          <p:nvPr/>
        </p:nvGrpSpPr>
        <p:grpSpPr bwMode="auto">
          <a:xfrm>
            <a:off x="4927171" y="3810000"/>
            <a:ext cx="4216829" cy="2566932"/>
            <a:chOff x="906" y="2153"/>
            <a:chExt cx="4143" cy="1846"/>
          </a:xfrm>
        </p:grpSpPr>
        <p:sp>
          <p:nvSpPr>
            <p:cNvPr id="115716" name="Text Box 4"/>
            <p:cNvSpPr txBox="1">
              <a:spLocks noChangeArrowheads="1"/>
            </p:cNvSpPr>
            <p:nvPr/>
          </p:nvSpPr>
          <p:spPr bwMode="auto">
            <a:xfrm>
              <a:off x="2529" y="2153"/>
              <a:ext cx="5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X&lt;3 </a:t>
              </a:r>
            </a:p>
          </p:txBody>
        </p:sp>
        <p:cxnSp>
          <p:nvCxnSpPr>
            <p:cNvPr id="115717" name="AutoShape 5"/>
            <p:cNvCxnSpPr>
              <a:cxnSpLocks noChangeShapeType="1"/>
              <a:stCxn id="115716" idx="2"/>
            </p:cNvCxnSpPr>
            <p:nvPr/>
          </p:nvCxnSpPr>
          <p:spPr bwMode="auto">
            <a:xfrm>
              <a:off x="2724" y="2403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19" name="AutoShape 7"/>
            <p:cNvCxnSpPr>
              <a:cxnSpLocks noChangeShapeType="1"/>
              <a:stCxn id="115716" idx="2"/>
            </p:cNvCxnSpPr>
            <p:nvPr/>
          </p:nvCxnSpPr>
          <p:spPr bwMode="auto">
            <a:xfrm flipH="1">
              <a:off x="1911" y="2403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2928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1" name="AutoShape 9"/>
            <p:cNvCxnSpPr>
              <a:cxnSpLocks noChangeShapeType="1"/>
            </p:cNvCxnSpPr>
            <p:nvPr/>
          </p:nvCxnSpPr>
          <p:spPr bwMode="auto">
            <a:xfrm flipV="1">
              <a:off x="1056" y="2928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2" name="AutoShape 10"/>
            <p:cNvCxnSpPr>
              <a:cxnSpLocks noChangeShapeType="1"/>
            </p:cNvCxnSpPr>
            <p:nvPr/>
          </p:nvCxnSpPr>
          <p:spPr bwMode="auto">
            <a:xfrm>
              <a:off x="3803" y="2914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3" name="AutoShape 11"/>
            <p:cNvCxnSpPr>
              <a:cxnSpLocks noChangeShapeType="1"/>
            </p:cNvCxnSpPr>
            <p:nvPr/>
          </p:nvCxnSpPr>
          <p:spPr bwMode="auto">
            <a:xfrm flipV="1">
              <a:off x="3168" y="2898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24" name="Text Box 12"/>
            <p:cNvSpPr txBox="1">
              <a:spLocks noChangeArrowheads="1"/>
            </p:cNvSpPr>
            <p:nvPr/>
          </p:nvSpPr>
          <p:spPr bwMode="auto">
            <a:xfrm>
              <a:off x="3840" y="2785"/>
              <a:ext cx="5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Y&lt;5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1873" y="2534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3456" y="2534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29" name="Text Box 17"/>
            <p:cNvSpPr txBox="1">
              <a:spLocks noChangeArrowheads="1"/>
            </p:cNvSpPr>
            <p:nvPr/>
          </p:nvSpPr>
          <p:spPr bwMode="auto">
            <a:xfrm>
              <a:off x="1489" y="2736"/>
              <a:ext cx="5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Y&gt;7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33" name="Text Box 21"/>
            <p:cNvSpPr txBox="1">
              <a:spLocks noChangeArrowheads="1"/>
            </p:cNvSpPr>
            <p:nvPr/>
          </p:nvSpPr>
          <p:spPr bwMode="auto">
            <a:xfrm>
              <a:off x="4321" y="3024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4" name="Text Box 22"/>
            <p:cNvSpPr txBox="1">
              <a:spLocks noChangeArrowheads="1"/>
            </p:cNvSpPr>
            <p:nvPr/>
          </p:nvSpPr>
          <p:spPr bwMode="auto">
            <a:xfrm>
              <a:off x="3025" y="3072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6" name="Text Box 24"/>
            <p:cNvSpPr txBox="1">
              <a:spLocks noChangeArrowheads="1"/>
            </p:cNvSpPr>
            <p:nvPr/>
          </p:nvSpPr>
          <p:spPr bwMode="auto">
            <a:xfrm>
              <a:off x="4266" y="3542"/>
              <a:ext cx="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7" name="Text Box 25"/>
            <p:cNvSpPr txBox="1">
              <a:spLocks noChangeArrowheads="1"/>
            </p:cNvSpPr>
            <p:nvPr/>
          </p:nvSpPr>
          <p:spPr bwMode="auto">
            <a:xfrm>
              <a:off x="3072" y="3504"/>
              <a:ext cx="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8" name="Text Box 26"/>
            <p:cNvSpPr txBox="1">
              <a:spLocks noChangeArrowheads="1"/>
            </p:cNvSpPr>
            <p:nvPr/>
          </p:nvSpPr>
          <p:spPr bwMode="auto">
            <a:xfrm>
              <a:off x="2641" y="3601"/>
              <a:ext cx="2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40" name="Text Box 28"/>
            <p:cNvSpPr txBox="1">
              <a:spLocks noChangeArrowheads="1"/>
            </p:cNvSpPr>
            <p:nvPr/>
          </p:nvSpPr>
          <p:spPr bwMode="auto">
            <a:xfrm>
              <a:off x="906" y="3552"/>
              <a:ext cx="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cxnSp>
          <p:nvCxnSpPr>
            <p:cNvPr id="115742" name="AutoShape 30"/>
            <p:cNvCxnSpPr>
              <a:cxnSpLocks noChangeShapeType="1"/>
            </p:cNvCxnSpPr>
            <p:nvPr/>
          </p:nvCxnSpPr>
          <p:spPr bwMode="auto">
            <a:xfrm flipV="1">
              <a:off x="3984" y="3504"/>
              <a:ext cx="437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43" name="Text Box 31"/>
            <p:cNvSpPr txBox="1">
              <a:spLocks noChangeArrowheads="1"/>
            </p:cNvSpPr>
            <p:nvPr/>
          </p:nvSpPr>
          <p:spPr bwMode="auto">
            <a:xfrm>
              <a:off x="4422" y="3350"/>
              <a:ext cx="62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X &lt; 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115746" name="AutoShape 34"/>
            <p:cNvCxnSpPr>
              <a:cxnSpLocks noChangeShapeType="1"/>
            </p:cNvCxnSpPr>
            <p:nvPr/>
          </p:nvCxnSpPr>
          <p:spPr bwMode="auto">
            <a:xfrm>
              <a:off x="4429" y="3493"/>
              <a:ext cx="419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49" name="Text Box 37"/>
            <p:cNvSpPr txBox="1">
              <a:spLocks noChangeArrowheads="1"/>
            </p:cNvSpPr>
            <p:nvPr/>
          </p:nvSpPr>
          <p:spPr bwMode="auto">
            <a:xfrm>
              <a:off x="1296" y="2966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50" name="Text Box 38"/>
            <p:cNvSpPr txBox="1">
              <a:spLocks noChangeArrowheads="1"/>
            </p:cNvSpPr>
            <p:nvPr/>
          </p:nvSpPr>
          <p:spPr bwMode="auto">
            <a:xfrm>
              <a:off x="2399" y="2966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51" name="Text Box 39"/>
            <p:cNvSpPr txBox="1">
              <a:spLocks noChangeArrowheads="1"/>
            </p:cNvSpPr>
            <p:nvPr/>
          </p:nvSpPr>
          <p:spPr bwMode="auto">
            <a:xfrm>
              <a:off x="3888" y="3696"/>
              <a:ext cx="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52" name="Text Box 40"/>
            <p:cNvSpPr txBox="1">
              <a:spLocks noChangeArrowheads="1"/>
            </p:cNvSpPr>
            <p:nvPr/>
          </p:nvSpPr>
          <p:spPr bwMode="auto">
            <a:xfrm>
              <a:off x="4793" y="3734"/>
              <a:ext cx="23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4157634"/>
            <a:ext cx="3228975" cy="2471766"/>
            <a:chOff x="304800" y="3429000"/>
            <a:chExt cx="3429000" cy="2895600"/>
          </a:xfrm>
        </p:grpSpPr>
        <p:sp>
          <p:nvSpPr>
            <p:cNvPr id="115754" name="Line 42"/>
            <p:cNvSpPr>
              <a:spLocks noChangeShapeType="1"/>
            </p:cNvSpPr>
            <p:nvPr/>
          </p:nvSpPr>
          <p:spPr bwMode="auto">
            <a:xfrm>
              <a:off x="533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Line 43"/>
            <p:cNvSpPr>
              <a:spLocks noChangeShapeType="1"/>
            </p:cNvSpPr>
            <p:nvPr/>
          </p:nvSpPr>
          <p:spPr bwMode="auto">
            <a:xfrm>
              <a:off x="533400" y="60198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6" name="Line 44"/>
            <p:cNvSpPr>
              <a:spLocks noChangeShapeType="1"/>
            </p:cNvSpPr>
            <p:nvPr/>
          </p:nvSpPr>
          <p:spPr bwMode="auto">
            <a:xfrm>
              <a:off x="12192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Line 45"/>
            <p:cNvSpPr>
              <a:spLocks noChangeShapeType="1"/>
            </p:cNvSpPr>
            <p:nvPr/>
          </p:nvSpPr>
          <p:spPr bwMode="auto">
            <a:xfrm>
              <a:off x="2438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1066800" y="5988050"/>
              <a:ext cx="2597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1                        3                      X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59" name="Line 47"/>
            <p:cNvSpPr>
              <a:spLocks noChangeShapeType="1"/>
            </p:cNvSpPr>
            <p:nvPr/>
          </p:nvSpPr>
          <p:spPr bwMode="auto">
            <a:xfrm>
              <a:off x="533400" y="4800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Line 48"/>
            <p:cNvSpPr>
              <a:spLocks noChangeShapeType="1"/>
            </p:cNvSpPr>
            <p:nvPr/>
          </p:nvSpPr>
          <p:spPr bwMode="auto">
            <a:xfrm>
              <a:off x="533400" y="4038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Text Box 49"/>
            <p:cNvSpPr txBox="1">
              <a:spLocks noChangeArrowheads="1"/>
            </p:cNvSpPr>
            <p:nvPr/>
          </p:nvSpPr>
          <p:spPr bwMode="auto">
            <a:xfrm>
              <a:off x="304800" y="3886200"/>
              <a:ext cx="276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7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2" name="Text Box 50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276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5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3" name="Text Box 51"/>
            <p:cNvSpPr txBox="1">
              <a:spLocks noChangeArrowheads="1"/>
            </p:cNvSpPr>
            <p:nvPr/>
          </p:nvSpPr>
          <p:spPr bwMode="auto">
            <a:xfrm>
              <a:off x="304800" y="3505200"/>
              <a:ext cx="295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Y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4" name="Text Box 52"/>
            <p:cNvSpPr txBox="1">
              <a:spLocks noChangeArrowheads="1"/>
            </p:cNvSpPr>
            <p:nvPr/>
          </p:nvSpPr>
          <p:spPr bwMode="auto">
            <a:xfrm>
              <a:off x="714375" y="5149850"/>
              <a:ext cx="2397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5" name="Text Box 53"/>
            <p:cNvSpPr txBox="1">
              <a:spLocks noChangeArrowheads="1"/>
            </p:cNvSpPr>
            <p:nvPr/>
          </p:nvSpPr>
          <p:spPr bwMode="auto">
            <a:xfrm>
              <a:off x="1628775" y="507365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6" name="Text Box 54"/>
            <p:cNvSpPr txBox="1">
              <a:spLocks noChangeArrowheads="1"/>
            </p:cNvSpPr>
            <p:nvPr/>
          </p:nvSpPr>
          <p:spPr bwMode="auto">
            <a:xfrm>
              <a:off x="714375" y="4267200"/>
              <a:ext cx="3270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 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7" name="Text Box 55"/>
            <p:cNvSpPr txBox="1">
              <a:spLocks noChangeArrowheads="1"/>
            </p:cNvSpPr>
            <p:nvPr/>
          </p:nvSpPr>
          <p:spPr bwMode="auto">
            <a:xfrm>
              <a:off x="1628775" y="4267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9" name="Text Box 57"/>
            <p:cNvSpPr txBox="1">
              <a:spLocks noChangeArrowheads="1"/>
            </p:cNvSpPr>
            <p:nvPr/>
          </p:nvSpPr>
          <p:spPr bwMode="auto">
            <a:xfrm>
              <a:off x="1600200" y="3505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0" name="Text Box 58"/>
            <p:cNvSpPr txBox="1">
              <a:spLocks noChangeArrowheads="1"/>
            </p:cNvSpPr>
            <p:nvPr/>
          </p:nvSpPr>
          <p:spPr bwMode="auto">
            <a:xfrm>
              <a:off x="2995613" y="3505200"/>
              <a:ext cx="2809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1" name="Text Box 59"/>
            <p:cNvSpPr txBox="1">
              <a:spLocks noChangeArrowheads="1"/>
            </p:cNvSpPr>
            <p:nvPr/>
          </p:nvSpPr>
          <p:spPr bwMode="auto">
            <a:xfrm>
              <a:off x="2884488" y="4267200"/>
              <a:ext cx="239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2" name="Text Box 60"/>
            <p:cNvSpPr txBox="1">
              <a:spLocks noChangeArrowheads="1"/>
            </p:cNvSpPr>
            <p:nvPr/>
          </p:nvSpPr>
          <p:spPr bwMode="auto">
            <a:xfrm>
              <a:off x="2960688" y="5181600"/>
              <a:ext cx="239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3" name="Text Box 6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represent any Boolean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be viewed as a way to compactly represent a lot of data.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Natural </a:t>
            </a:r>
            <a:r>
              <a:rPr lang="en-US" dirty="0"/>
              <a:t>representation: (20 questions) 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 of the Decision Tree Classifier is easy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Clearly</a:t>
            </a:r>
            <a:r>
              <a:rPr lang="en-US" dirty="0"/>
              <a:t>, given data, there </a:t>
            </a:r>
            <a:r>
              <a:rPr lang="en-US" dirty="0" smtClean="0"/>
              <a:t>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many </a:t>
            </a:r>
            <a:r>
              <a:rPr lang="en-US" dirty="0"/>
              <a:t>ways to r</a:t>
            </a:r>
            <a:r>
              <a:rPr lang="en-US" dirty="0" smtClean="0"/>
              <a:t>epresent </a:t>
            </a:r>
            <a:r>
              <a:rPr lang="en-US" dirty="0"/>
              <a:t>it as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a </a:t>
            </a:r>
            <a:r>
              <a:rPr lang="en-US" dirty="0"/>
              <a:t>decision tree</a:t>
            </a:r>
            <a:r>
              <a:rPr lang="en-US" dirty="0" smtClean="0"/>
              <a:t>.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Learning a </a:t>
            </a: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/>
              <a:t> </a:t>
            </a:r>
            <a:r>
              <a:rPr lang="en-US" dirty="0" smtClean="0"/>
              <a:t>representation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from data </a:t>
            </a:r>
            <a:r>
              <a:rPr lang="en-US" dirty="0"/>
              <a:t>is the challenge.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5791200" y="3581400"/>
            <a:ext cx="3213100" cy="2536825"/>
            <a:chOff x="3648" y="2352"/>
            <a:chExt cx="2024" cy="1598"/>
          </a:xfrm>
        </p:grpSpPr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148486" name="Group 6"/>
            <p:cNvGrpSpPr>
              <a:grpSpLocks/>
            </p:cNvGrpSpPr>
            <p:nvPr/>
          </p:nvGrpSpPr>
          <p:grpSpPr bwMode="auto">
            <a:xfrm>
              <a:off x="3648" y="3156"/>
              <a:ext cx="977" cy="794"/>
              <a:chOff x="3792" y="2196"/>
              <a:chExt cx="977" cy="794"/>
            </a:xfrm>
          </p:grpSpPr>
          <p:sp>
            <p:nvSpPr>
              <p:cNvPr id="148487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148488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Normal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89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High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490" name="AutoShape 10"/>
              <p:cNvCxnSpPr>
                <a:cxnSpLocks noChangeShapeType="1"/>
                <a:stCxn id="148488" idx="0"/>
                <a:endCxn id="148487" idx="2"/>
              </p:cNvCxnSpPr>
              <p:nvPr/>
            </p:nvCxnSpPr>
            <p:spPr bwMode="auto">
              <a:xfrm flipH="1" flipV="1">
                <a:off x="4159" y="2379"/>
                <a:ext cx="20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491" name="AutoShape 11"/>
              <p:cNvCxnSpPr>
                <a:cxnSpLocks noChangeShapeType="1"/>
                <a:stCxn id="148489" idx="0"/>
                <a:endCxn id="148487" idx="2"/>
              </p:cNvCxnSpPr>
              <p:nvPr/>
            </p:nvCxnSpPr>
            <p:spPr bwMode="auto">
              <a:xfrm flipV="1">
                <a:off x="3912" y="2379"/>
                <a:ext cx="247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4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3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148494" name="Group 14"/>
            <p:cNvGrpSpPr>
              <a:grpSpLocks/>
            </p:cNvGrpSpPr>
            <p:nvPr/>
          </p:nvGrpSpPr>
          <p:grpSpPr bwMode="auto">
            <a:xfrm>
              <a:off x="4803" y="3156"/>
              <a:ext cx="869" cy="787"/>
              <a:chOff x="4947" y="2196"/>
              <a:chExt cx="869" cy="787"/>
            </a:xfrm>
          </p:grpSpPr>
          <p:sp>
            <p:nvSpPr>
              <p:cNvPr id="148495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148496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Weak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7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5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Strong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8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9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148500" name="AutoShape 20"/>
              <p:cNvCxnSpPr>
                <a:cxnSpLocks noChangeShapeType="1"/>
                <a:stCxn id="148495" idx="2"/>
                <a:endCxn id="148496" idx="0"/>
              </p:cNvCxnSpPr>
              <p:nvPr/>
            </p:nvCxnSpPr>
            <p:spPr bwMode="auto">
              <a:xfrm>
                <a:off x="5292" y="2379"/>
                <a:ext cx="19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1" name="AutoShape 21"/>
              <p:cNvCxnSpPr>
                <a:cxnSpLocks noChangeShapeType="1"/>
                <a:stCxn id="148497" idx="0"/>
                <a:endCxn id="148495" idx="2"/>
              </p:cNvCxnSpPr>
              <p:nvPr/>
            </p:nvCxnSpPr>
            <p:spPr bwMode="auto">
              <a:xfrm flipV="1">
                <a:off x="5106" y="2379"/>
                <a:ext cx="186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8502" name="Group 22"/>
            <p:cNvGrpSpPr>
              <a:grpSpLocks/>
            </p:cNvGrpSpPr>
            <p:nvPr/>
          </p:nvGrpSpPr>
          <p:grpSpPr bwMode="auto">
            <a:xfrm>
              <a:off x="3856" y="2352"/>
              <a:ext cx="1526" cy="867"/>
              <a:chOff x="4000" y="1392"/>
              <a:chExt cx="1526" cy="867"/>
            </a:xfrm>
          </p:grpSpPr>
          <p:sp>
            <p:nvSpPr>
              <p:cNvPr id="148503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148504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Overcast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505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6" name="AutoShape 26"/>
              <p:cNvCxnSpPr>
                <a:cxnSpLocks noChangeShapeType="1"/>
                <a:stCxn id="148503" idx="2"/>
                <a:endCxn id="148505" idx="0"/>
              </p:cNvCxnSpPr>
              <p:nvPr/>
            </p:nvCxnSpPr>
            <p:spPr bwMode="auto">
              <a:xfrm>
                <a:off x="4711" y="1574"/>
                <a:ext cx="551" cy="3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7" name="AutoShape 27"/>
              <p:cNvCxnSpPr>
                <a:cxnSpLocks noChangeShapeType="1"/>
                <a:stCxn id="148503" idx="2"/>
                <a:endCxn id="148504" idx="0"/>
              </p:cNvCxnSpPr>
              <p:nvPr/>
            </p:nvCxnSpPr>
            <p:spPr bwMode="auto">
              <a:xfrm>
                <a:off x="4711" y="1574"/>
                <a:ext cx="4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508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9" name="AutoShape 29"/>
              <p:cNvCxnSpPr>
                <a:cxnSpLocks noChangeShapeType="1"/>
                <a:stCxn id="148503" idx="2"/>
                <a:endCxn id="148508" idx="0"/>
              </p:cNvCxnSpPr>
              <p:nvPr/>
            </p:nvCxnSpPr>
            <p:spPr bwMode="auto">
              <a:xfrm flipH="1">
                <a:off x="4178" y="1574"/>
                <a:ext cx="533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10" name="AutoShape 30"/>
              <p:cNvCxnSpPr>
                <a:cxnSpLocks noChangeShapeType="1"/>
                <a:stCxn id="148485" idx="0"/>
                <a:endCxn id="148504" idx="2"/>
              </p:cNvCxnSpPr>
              <p:nvPr/>
            </p:nvCxnSpPr>
            <p:spPr bwMode="auto">
              <a:xfrm flipV="1">
                <a:off x="4702" y="2149"/>
                <a:ext cx="13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Features </a:t>
            </a:r>
            <a:endParaRPr lang="en-US" b="1" dirty="0"/>
          </a:p>
          <a:p>
            <a:pPr lvl="1"/>
            <a:r>
              <a:rPr lang="en-US" dirty="0"/>
              <a:t>Outlook: 		</a:t>
            </a:r>
            <a:r>
              <a:rPr lang="en-US" dirty="0" smtClean="0"/>
              <a:t>	{Sun</a:t>
            </a:r>
            <a:r>
              <a:rPr lang="en-US" dirty="0"/>
              <a:t>, Overcast, </a:t>
            </a:r>
            <a:r>
              <a:rPr lang="en-US" dirty="0" smtClean="0"/>
              <a:t>Rain}</a:t>
            </a:r>
            <a:endParaRPr lang="en-US" dirty="0"/>
          </a:p>
          <a:p>
            <a:pPr lvl="1"/>
            <a:r>
              <a:rPr lang="en-US" dirty="0"/>
              <a:t>Temperature:	</a:t>
            </a:r>
            <a:r>
              <a:rPr lang="en-US" dirty="0" smtClean="0"/>
              <a:t>	{Hot</a:t>
            </a:r>
            <a:r>
              <a:rPr lang="en-US" dirty="0"/>
              <a:t>, Mild, </a:t>
            </a:r>
            <a:r>
              <a:rPr lang="en-US" dirty="0" smtClean="0"/>
              <a:t>Cool}</a:t>
            </a:r>
            <a:endParaRPr lang="en-US" dirty="0"/>
          </a:p>
          <a:p>
            <a:pPr lvl="1"/>
            <a:r>
              <a:rPr lang="en-US" dirty="0"/>
              <a:t>Humidity:		</a:t>
            </a:r>
            <a:r>
              <a:rPr lang="en-US" dirty="0" smtClean="0"/>
              <a:t>	{High</a:t>
            </a:r>
            <a:r>
              <a:rPr lang="en-US" dirty="0"/>
              <a:t>, Normal, </a:t>
            </a:r>
            <a:r>
              <a:rPr lang="en-US" dirty="0" smtClean="0"/>
              <a:t>Low}</a:t>
            </a:r>
            <a:endParaRPr lang="en-US" dirty="0"/>
          </a:p>
          <a:p>
            <a:pPr lvl="1"/>
            <a:r>
              <a:rPr lang="en-US" dirty="0"/>
              <a:t>Wind:			</a:t>
            </a:r>
            <a:r>
              <a:rPr lang="en-US" dirty="0" smtClean="0"/>
              <a:t>{Strong</a:t>
            </a:r>
            <a:r>
              <a:rPr lang="en-US" dirty="0"/>
              <a:t>, </a:t>
            </a:r>
            <a:r>
              <a:rPr lang="en-US" dirty="0" smtClean="0"/>
              <a:t>Weak}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Labels</a:t>
            </a:r>
          </a:p>
          <a:p>
            <a:pPr lvl="1"/>
            <a:r>
              <a:rPr lang="en-US" dirty="0" smtClean="0"/>
              <a:t>Binary classification task: Y =  {+, -}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036924"/>
              </p:ext>
            </p:extLst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7524" y="1217989"/>
            <a:ext cx="4043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utlook</a:t>
            </a:r>
            <a:r>
              <a:rPr lang="en-US" sz="2400" dirty="0">
                <a:latin typeface="+mn-lt"/>
              </a:rPr>
              <a:t>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unny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O(</a:t>
            </a:r>
            <a:r>
              <a:rPr lang="en-US" sz="2400" dirty="0" err="1" smtClean="0">
                <a:latin typeface="+mn-lt"/>
              </a:rPr>
              <a:t>vercast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R(</a:t>
            </a:r>
            <a:r>
              <a:rPr lang="en-US" sz="2400" dirty="0" err="1" smtClean="0">
                <a:latin typeface="+mn-lt"/>
              </a:rPr>
              <a:t>ainy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emperature: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ot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M(</a:t>
            </a:r>
            <a:r>
              <a:rPr lang="en-US" sz="2400" dirty="0" err="1" smtClean="0">
                <a:latin typeface="+mn-lt"/>
              </a:rPr>
              <a:t>edium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C(</a:t>
            </a:r>
            <a:r>
              <a:rPr lang="en-US" sz="2400" dirty="0" err="1" smtClean="0">
                <a:latin typeface="+mn-lt"/>
              </a:rPr>
              <a:t>ool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umidity: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igh</a:t>
            </a:r>
            <a:r>
              <a:rPr lang="en-US" sz="2400" dirty="0" smtClean="0">
                <a:latin typeface="+mn-lt"/>
              </a:rPr>
              <a:t>),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N(</a:t>
            </a:r>
            <a:r>
              <a:rPr lang="en-US" sz="2400" dirty="0" err="1" smtClean="0">
                <a:latin typeface="+mn-lt"/>
              </a:rPr>
              <a:t>ormal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L(</a:t>
            </a:r>
            <a:r>
              <a:rPr lang="en-US" sz="2400" dirty="0" err="1" smtClean="0">
                <a:latin typeface="+mn-lt"/>
              </a:rPr>
              <a:t>ow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ind: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trong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W(</a:t>
            </a:r>
            <a:r>
              <a:rPr lang="en-US" sz="2400" dirty="0" err="1" smtClean="0">
                <a:latin typeface="+mn-lt"/>
              </a:rPr>
              <a:t>eak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1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sz="2000" dirty="0" smtClean="0"/>
              <a:t>Registration </a:t>
            </a:r>
            <a:r>
              <a:rPr lang="en-US" sz="2000" dirty="0" smtClean="0">
                <a:solidFill>
                  <a:srgbClr val="FF0000"/>
                </a:solidFill>
              </a:rPr>
              <a:t>[Ask NOW]</a:t>
            </a:r>
          </a:p>
          <a:p>
            <a:r>
              <a:rPr lang="en-US" sz="2000" dirty="0" smtClean="0">
                <a:hlinkClick r:id="rId2"/>
              </a:rPr>
              <a:t>Hw1</a:t>
            </a:r>
            <a:r>
              <a:rPr lang="en-US" sz="2000" dirty="0" smtClean="0"/>
              <a:t> is out. Due on Friday.</a:t>
            </a:r>
          </a:p>
          <a:p>
            <a:pPr lvl="1"/>
            <a:r>
              <a:rPr lang="en-US" sz="1800" dirty="0" smtClean="0"/>
              <a:t>You should be working on it already.  </a:t>
            </a:r>
          </a:p>
          <a:p>
            <a:pPr lvl="2"/>
            <a:r>
              <a:rPr lang="en-US" sz="1600" dirty="0" smtClean="0"/>
              <a:t>You have noticed that the goal of the </a:t>
            </a:r>
            <a:r>
              <a:rPr lang="en-US" sz="1600" dirty="0" err="1" smtClean="0"/>
              <a:t>Hw</a:t>
            </a:r>
            <a:r>
              <a:rPr lang="en-US" sz="1600" dirty="0" smtClean="0"/>
              <a:t> is to teach you something. </a:t>
            </a:r>
          </a:p>
          <a:p>
            <a:pPr lvl="2"/>
            <a:r>
              <a:rPr lang="en-US" sz="1600" dirty="0"/>
              <a:t>Discussion sessions will start next week; come ready with </a:t>
            </a:r>
            <a:r>
              <a:rPr lang="en-US" sz="1600" dirty="0" smtClean="0"/>
              <a:t>questions.</a:t>
            </a:r>
          </a:p>
          <a:p>
            <a:r>
              <a:rPr lang="en-US" sz="2000" dirty="0" smtClean="0"/>
              <a:t>Projects</a:t>
            </a:r>
          </a:p>
          <a:p>
            <a:pPr lvl="1"/>
            <a:r>
              <a:rPr lang="en-US" sz="1800" dirty="0" smtClean="0"/>
              <a:t>Small (2-3) groups; your choice of a topic.</a:t>
            </a:r>
          </a:p>
          <a:p>
            <a:pPr lvl="2"/>
            <a:r>
              <a:rPr lang="en-US" sz="1600" dirty="0" smtClean="0"/>
              <a:t>Anything with a significant Machine Learning component works.</a:t>
            </a:r>
          </a:p>
          <a:p>
            <a:pPr lvl="2"/>
            <a:r>
              <a:rPr lang="en-US" sz="1600" dirty="0" smtClean="0"/>
              <a:t>More details will come.</a:t>
            </a:r>
          </a:p>
          <a:p>
            <a:pPr lvl="1"/>
            <a:r>
              <a:rPr lang="en-US" sz="1800" dirty="0" smtClean="0"/>
              <a:t>25% of the grade </a:t>
            </a:r>
            <a:r>
              <a:rPr lang="en-US" sz="1800" dirty="0" smtClean="0">
                <a:sym typeface="Wingdings" panose="05000000000000000000" pitchFamily="2" charset="2"/>
              </a:rPr>
              <a:t> needs to be a substantial project </a:t>
            </a:r>
            <a:endParaRPr lang="en-US" sz="1800" dirty="0" smtClean="0"/>
          </a:p>
          <a:p>
            <a:pPr lvl="1"/>
            <a:r>
              <a:rPr lang="en-US" sz="1800" dirty="0" smtClean="0"/>
              <a:t>Extra credit for undergrads</a:t>
            </a:r>
          </a:p>
          <a:p>
            <a:r>
              <a:rPr lang="en-US" sz="2000" dirty="0"/>
              <a:t>Quiz </a:t>
            </a:r>
            <a:r>
              <a:rPr lang="en-US" sz="2000" dirty="0" smtClean="0"/>
              <a:t>2: will be made available over the weekend. </a:t>
            </a:r>
          </a:p>
          <a:p>
            <a:endParaRPr lang="en-US" sz="2000" dirty="0"/>
          </a:p>
          <a:p>
            <a:r>
              <a:rPr lang="en-US" sz="2000" dirty="0" smtClean="0"/>
              <a:t>Check the website for office hours, discussion sessions etc. </a:t>
            </a:r>
            <a:endParaRPr lang="en-US" sz="22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2954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03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829800" cy="1143000"/>
          </a:xfrm>
        </p:spPr>
        <p:txBody>
          <a:bodyPr/>
          <a:lstStyle/>
          <a:p>
            <a:r>
              <a:rPr lang="en-US" dirty="0" smtClean="0"/>
              <a:t>Basic Decision Trees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679" y="1322592"/>
            <a:ext cx="7162800" cy="4525963"/>
          </a:xfrm>
        </p:spPr>
        <p:txBody>
          <a:bodyPr/>
          <a:lstStyle/>
          <a:p>
            <a:r>
              <a:rPr lang="en-US" dirty="0" smtClean="0"/>
              <a:t>Data is processed in Batch (i.e. all the data available)</a:t>
            </a:r>
          </a:p>
          <a:p>
            <a:r>
              <a:rPr lang="en-US" dirty="0" smtClean="0"/>
              <a:t>Recursively build a decision tree top down.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0" y="2046605"/>
            <a:ext cx="3124200" cy="3058795"/>
            <a:chOff x="6019800" y="2209799"/>
            <a:chExt cx="3213100" cy="2536826"/>
          </a:xfrm>
        </p:grpSpPr>
        <p:grpSp>
          <p:nvGrpSpPr>
            <p:cNvPr id="5" name="Group 4"/>
            <p:cNvGrpSpPr/>
            <p:nvPr/>
          </p:nvGrpSpPr>
          <p:grpSpPr>
            <a:xfrm>
              <a:off x="6019800" y="3486150"/>
              <a:ext cx="3213100" cy="1260475"/>
              <a:chOff x="6019800" y="3486150"/>
              <a:chExt cx="3213100" cy="1260475"/>
            </a:xfrm>
          </p:grpSpPr>
          <p:sp>
            <p:nvSpPr>
              <p:cNvPr id="117819" name="Text Box 59"/>
              <p:cNvSpPr txBox="1">
                <a:spLocks noChangeArrowheads="1"/>
              </p:cNvSpPr>
              <p:nvPr/>
            </p:nvSpPr>
            <p:spPr bwMode="auto">
              <a:xfrm>
                <a:off x="7302500" y="3584575"/>
                <a:ext cx="5556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grpSp>
            <p:nvGrpSpPr>
              <p:cNvPr id="117837" name="Group 77"/>
              <p:cNvGrpSpPr>
                <a:grpSpLocks/>
              </p:cNvGrpSpPr>
              <p:nvPr/>
            </p:nvGrpSpPr>
            <p:grpSpPr bwMode="auto">
              <a:xfrm>
                <a:off x="6019800" y="3486150"/>
                <a:ext cx="1550988" cy="1260475"/>
                <a:chOff x="3792" y="2196"/>
                <a:chExt cx="977" cy="794"/>
              </a:xfrm>
            </p:grpSpPr>
            <p:sp>
              <p:nvSpPr>
                <p:cNvPr id="11782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960" y="2196"/>
                  <a:ext cx="67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>
                      <a:solidFill>
                        <a:srgbClr val="0000FF"/>
                      </a:solidFill>
                    </a:rPr>
                    <a:t>Humidity</a:t>
                  </a:r>
                </a:p>
              </p:txBody>
            </p:sp>
            <p:sp>
              <p:nvSpPr>
                <p:cNvPr id="11782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201" y="2590"/>
                  <a:ext cx="56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>
                      <a:solidFill>
                        <a:srgbClr val="000066"/>
                      </a:solidFill>
                    </a:rPr>
                    <a:t>Normal</a:t>
                  </a:r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782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92" y="2590"/>
                  <a:ext cx="40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>
                      <a:solidFill>
                        <a:srgbClr val="000066"/>
                      </a:solidFill>
                    </a:rPr>
                    <a:t>High</a:t>
                  </a:r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17824" name="AutoShape 64"/>
                <p:cNvCxnSpPr>
                  <a:cxnSpLocks noChangeShapeType="1"/>
                  <a:stCxn id="117822" idx="0"/>
                  <a:endCxn id="117820" idx="2"/>
                </p:cNvCxnSpPr>
                <p:nvPr/>
              </p:nvCxnSpPr>
              <p:spPr bwMode="auto">
                <a:xfrm flipH="1" flipV="1">
                  <a:off x="4159" y="2379"/>
                  <a:ext cx="209" cy="21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825" name="AutoShape 65"/>
                <p:cNvCxnSpPr>
                  <a:cxnSpLocks noChangeShapeType="1"/>
                  <a:stCxn id="117823" idx="0"/>
                  <a:endCxn id="117820" idx="2"/>
                </p:cNvCxnSpPr>
                <p:nvPr/>
              </p:nvCxnSpPr>
              <p:spPr bwMode="auto">
                <a:xfrm flipV="1">
                  <a:off x="3912" y="2379"/>
                  <a:ext cx="247" cy="21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782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820" y="2740"/>
                  <a:ext cx="29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 u="sng">
                      <a:solidFill>
                        <a:srgbClr val="0000FF"/>
                      </a:solidFill>
                    </a:rPr>
                    <a:t>No</a:t>
                  </a:r>
                </a:p>
              </p:txBody>
            </p:sp>
            <p:sp>
              <p:nvSpPr>
                <p:cNvPr id="11782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258" y="2733"/>
                  <a:ext cx="35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 u="sng">
                      <a:solidFill>
                        <a:srgbClr val="0000FF"/>
                      </a:solidFill>
                    </a:rPr>
                    <a:t>Yes</a:t>
                  </a:r>
                </a:p>
              </p:txBody>
            </p:sp>
          </p:grpSp>
          <p:grpSp>
            <p:nvGrpSpPr>
              <p:cNvPr id="117836" name="Group 76"/>
              <p:cNvGrpSpPr>
                <a:grpSpLocks/>
              </p:cNvGrpSpPr>
              <p:nvPr/>
            </p:nvGrpSpPr>
            <p:grpSpPr bwMode="auto">
              <a:xfrm>
                <a:off x="7853363" y="3486150"/>
                <a:ext cx="1379537" cy="1249363"/>
                <a:chOff x="4947" y="2196"/>
                <a:chExt cx="869" cy="787"/>
              </a:xfrm>
            </p:grpSpPr>
            <p:sp>
              <p:nvSpPr>
                <p:cNvPr id="1178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5164" y="2196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>
                      <a:solidFill>
                        <a:srgbClr val="0000FF"/>
                      </a:solidFill>
                    </a:rPr>
                    <a:t>Wind</a:t>
                  </a:r>
                </a:p>
              </p:txBody>
            </p:sp>
            <p:sp>
              <p:nvSpPr>
                <p:cNvPr id="1178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57" y="2590"/>
                  <a:ext cx="45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>
                      <a:solidFill>
                        <a:srgbClr val="000066"/>
                      </a:solidFill>
                    </a:rPr>
                    <a:t>Weak</a:t>
                  </a:r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78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947" y="2590"/>
                  <a:ext cx="53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>
                      <a:solidFill>
                        <a:srgbClr val="000066"/>
                      </a:solidFill>
                    </a:rPr>
                    <a:t>Strong</a:t>
                  </a:r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783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975" y="2733"/>
                  <a:ext cx="29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 u="sng">
                      <a:solidFill>
                        <a:srgbClr val="0000FF"/>
                      </a:solidFill>
                    </a:rPr>
                    <a:t>No</a:t>
                  </a:r>
                </a:p>
              </p:txBody>
            </p:sp>
            <p:sp>
              <p:nvSpPr>
                <p:cNvPr id="1178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413" y="2727"/>
                  <a:ext cx="35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2000" b="1" u="sng" dirty="0">
                      <a:solidFill>
                        <a:srgbClr val="0000FF"/>
                      </a:solidFill>
                    </a:rPr>
                    <a:t>Yes</a:t>
                  </a:r>
                </a:p>
              </p:txBody>
            </p:sp>
            <p:cxnSp>
              <p:nvCxnSpPr>
                <p:cNvPr id="117832" name="AutoShape 72"/>
                <p:cNvCxnSpPr>
                  <a:cxnSpLocks noChangeShapeType="1"/>
                  <a:stCxn id="117821" idx="2"/>
                  <a:endCxn id="117828" idx="0"/>
                </p:cNvCxnSpPr>
                <p:nvPr/>
              </p:nvCxnSpPr>
              <p:spPr bwMode="auto">
                <a:xfrm>
                  <a:off x="5292" y="2379"/>
                  <a:ext cx="199" cy="21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833" name="AutoShape 73"/>
                <p:cNvCxnSpPr>
                  <a:cxnSpLocks noChangeShapeType="1"/>
                  <a:stCxn id="117829" idx="0"/>
                  <a:endCxn id="117821" idx="2"/>
                </p:cNvCxnSpPr>
                <p:nvPr/>
              </p:nvCxnSpPr>
              <p:spPr bwMode="auto">
                <a:xfrm flipV="1">
                  <a:off x="5106" y="2379"/>
                  <a:ext cx="186" cy="21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17835" name="Group 75"/>
            <p:cNvGrpSpPr>
              <a:grpSpLocks/>
            </p:cNvGrpSpPr>
            <p:nvPr/>
          </p:nvGrpSpPr>
          <p:grpSpPr bwMode="auto">
            <a:xfrm>
              <a:off x="6400800" y="2209799"/>
              <a:ext cx="2422525" cy="1374775"/>
              <a:chOff x="4000" y="1392"/>
              <a:chExt cx="1526" cy="866"/>
            </a:xfrm>
          </p:grpSpPr>
          <p:sp>
            <p:nvSpPr>
              <p:cNvPr id="117812" name="Text Box 52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117813" name="Text Box 53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Overcast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7814" name="Text Box 54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7815" name="AutoShape 55"/>
              <p:cNvCxnSpPr>
                <a:cxnSpLocks noChangeShapeType="1"/>
                <a:stCxn id="117812" idx="2"/>
                <a:endCxn id="117814" idx="0"/>
              </p:cNvCxnSpPr>
              <p:nvPr/>
            </p:nvCxnSpPr>
            <p:spPr bwMode="auto">
              <a:xfrm>
                <a:off x="4711" y="1574"/>
                <a:ext cx="551" cy="3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816" name="AutoShape 56"/>
              <p:cNvCxnSpPr>
                <a:cxnSpLocks noChangeShapeType="1"/>
                <a:stCxn id="117812" idx="2"/>
                <a:endCxn id="117813" idx="0"/>
              </p:cNvCxnSpPr>
              <p:nvPr/>
            </p:nvCxnSpPr>
            <p:spPr bwMode="auto">
              <a:xfrm>
                <a:off x="4711" y="1574"/>
                <a:ext cx="4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7817" name="Text Box 57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7818" name="AutoShape 58"/>
              <p:cNvCxnSpPr>
                <a:cxnSpLocks noChangeShapeType="1"/>
                <a:stCxn id="117812" idx="2"/>
                <a:endCxn id="117817" idx="0"/>
              </p:cNvCxnSpPr>
              <p:nvPr/>
            </p:nvCxnSpPr>
            <p:spPr bwMode="auto">
              <a:xfrm flipH="1">
                <a:off x="4178" y="1574"/>
                <a:ext cx="533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834" name="AutoShape 74"/>
              <p:cNvCxnSpPr>
                <a:cxnSpLocks noChangeShapeType="1"/>
                <a:stCxn id="117819" idx="0"/>
                <a:endCxn id="117813" idx="2"/>
              </p:cNvCxnSpPr>
              <p:nvPr/>
            </p:nvCxnSpPr>
            <p:spPr bwMode="auto">
              <a:xfrm flipV="1">
                <a:off x="4743" y="2216"/>
                <a:ext cx="76" cy="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101998"/>
              </p:ext>
            </p:extLst>
          </p:nvPr>
        </p:nvGraphicFramePr>
        <p:xfrm>
          <a:off x="2779986" y="220980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391400" y="1371600"/>
            <a:ext cx="1223412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rgbClr val="FC0128"/>
                </a:solidFill>
                <a:latin typeface="+mj-lt"/>
              </a:rPr>
              <a:t>Algorithm?</a:t>
            </a:r>
            <a:endParaRPr lang="en-US" sz="1800" dirty="0">
              <a:solidFill>
                <a:srgbClr val="FC0128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Decision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/>
          <a:lstStyle/>
          <a:p>
            <a:pPr>
              <a:buSzTx/>
            </a:pPr>
            <a:r>
              <a:rPr lang="en-US" sz="2000" dirty="0">
                <a:latin typeface="Calibri" pitchFamily="34" charset="0"/>
              </a:rPr>
              <a:t>Let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S </a:t>
            </a:r>
            <a:r>
              <a:rPr lang="en-US" sz="2000" dirty="0">
                <a:latin typeface="Calibri" pitchFamily="34" charset="0"/>
              </a:rPr>
              <a:t>be the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set of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Examples</a:t>
            </a:r>
          </a:p>
          <a:p>
            <a:pPr lvl="1">
              <a:buSzTx/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Label 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is the target attribute (the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prediction) </a:t>
            </a:r>
          </a:p>
          <a:p>
            <a:pPr lvl="1">
              <a:buSzTx/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Attributes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is the set of measured attributes</a:t>
            </a:r>
          </a:p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2000" i="1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, Attributes,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Label)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9900CC"/>
                </a:solidFill>
                <a:latin typeface="Calibri" pitchFamily="34" charset="0"/>
              </a:rPr>
              <a:t>If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all examples are labeled the same return a single node tree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with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Label</a:t>
            </a: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9900CC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9900CC"/>
                </a:solidFill>
                <a:latin typeface="Calibri" pitchFamily="34" charset="0"/>
              </a:rPr>
              <a:t>    Otherwise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Begin 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=  attribute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Attributes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that </a:t>
            </a:r>
            <a:r>
              <a:rPr lang="en-US" sz="1800" i="1" u="sng" dirty="0" smtClean="0">
                <a:solidFill>
                  <a:srgbClr val="A50021"/>
                </a:solidFill>
                <a:latin typeface="Calibri" pitchFamily="34" charset="0"/>
              </a:rPr>
              <a:t>best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classifies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S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</a:rPr>
              <a:t>Create a Root node for </a:t>
            </a:r>
            <a:r>
              <a:rPr lang="en-US" sz="1400" dirty="0" smtClean="0">
                <a:latin typeface="Calibri" pitchFamily="34" charset="0"/>
              </a:rPr>
              <a:t>tree)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for each possible value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 v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Add a new tree branch corresponding to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80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Let 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i="1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be the subset of examples in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with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if 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 is empty:  add leaf node with the common value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		of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Label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    Else:  below this branch add the </a:t>
            </a:r>
            <a:r>
              <a:rPr lang="en-US" sz="1800" dirty="0" err="1" smtClean="0">
                <a:solidFill>
                  <a:srgbClr val="000066"/>
                </a:solidFill>
                <a:latin typeface="Calibri" pitchFamily="34" charset="0"/>
              </a:rPr>
              <a:t>subtree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, Attributes - {a}, Label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End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Return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Root</a:t>
            </a:r>
            <a:r>
              <a:rPr lang="en-US" sz="1800" dirty="0">
                <a:latin typeface="Calibri" pitchFamily="34" charset="0"/>
              </a:rPr>
              <a:t> </a:t>
            </a:r>
            <a:endParaRPr lang="en-US" sz="1800" dirty="0">
              <a:solidFill>
                <a:srgbClr val="9900CC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</p:spPr>
        <p:txBody>
          <a:bodyPr/>
          <a:lstStyle/>
          <a:p>
            <a:pPr algn="ctr"/>
            <a:r>
              <a:rPr lang="en-US" dirty="0" smtClean="0"/>
              <a:t>ID3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00" y="4800600"/>
            <a:ext cx="669799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marL="0" indent="0">
              <a:buSzTx/>
              <a:buNone/>
            </a:pPr>
            <a:r>
              <a:rPr lang="en-US" sz="1600" dirty="0" smtClean="0">
                <a:latin typeface="Calibri" pitchFamily="34" charset="0"/>
              </a:rPr>
              <a:t>why</a:t>
            </a:r>
            <a:r>
              <a:rPr lang="en-US" sz="1600" dirty="0">
                <a:latin typeface="Calibri" pitchFamily="34" charset="0"/>
              </a:rPr>
              <a:t>? 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5181600"/>
            <a:ext cx="1802929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marL="0" indent="0">
              <a:buSzTx/>
              <a:buNone/>
            </a:pPr>
            <a:r>
              <a:rPr lang="en-US" sz="1600" dirty="0" smtClean="0">
                <a:latin typeface="Calibri" pitchFamily="34" charset="0"/>
              </a:rPr>
              <a:t>For evaluation time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/>
          <a:p>
            <a:r>
              <a:rPr lang="en-US" dirty="0" smtClean="0"/>
              <a:t>The goal is to have the resulting decision tree as small as possible (Occam’s Razor)</a:t>
            </a:r>
          </a:p>
          <a:p>
            <a:pPr lvl="1"/>
            <a:r>
              <a:rPr lang="en-US" dirty="0" smtClean="0"/>
              <a:t>But, finding the minimal decision tree consistent with the data is NP-hard</a:t>
            </a:r>
          </a:p>
          <a:p>
            <a:r>
              <a:rPr lang="en-US" dirty="0" smtClean="0"/>
              <a:t>The recursive algorithm is a greedy heuristic search for a simple tree, but cannot guarantee optimality.</a:t>
            </a:r>
          </a:p>
          <a:p>
            <a:r>
              <a:rPr lang="en-US" dirty="0" smtClean="0"/>
              <a:t>The main decision in the algorithm is the selection of the next attribute to condition on.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447800" y="1143000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</a:pPr>
            <a:r>
              <a:rPr lang="en-US" dirty="0" smtClean="0">
                <a:latin typeface="+mj-lt"/>
              </a:rPr>
              <a:t>Consider </a:t>
            </a:r>
            <a:r>
              <a:rPr lang="en-US" dirty="0">
                <a:latin typeface="+mj-lt"/>
              </a:rPr>
              <a:t>data with two Boolean attributes (A,B).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(A=0,B=0),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 &gt;:    50 examples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(A=0,B=1),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 &gt;:    50 examples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(A=1,B=0),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 &gt;:      0 examples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(A=1,B=1), </a:t>
            </a:r>
            <a:r>
              <a:rPr lang="en-US" dirty="0">
                <a:solidFill>
                  <a:srgbClr val="FF9900"/>
                </a:solidFill>
                <a:latin typeface="+mj-lt"/>
              </a:rPr>
              <a:t>+</a:t>
            </a:r>
            <a:r>
              <a:rPr lang="en-US" dirty="0">
                <a:latin typeface="+mj-lt"/>
              </a:rPr>
              <a:t>  &gt;: 100 examples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60" name="Group 28"/>
          <p:cNvGrpSpPr>
            <a:grpSpLocks/>
          </p:cNvGrpSpPr>
          <p:nvPr/>
        </p:nvGrpSpPr>
        <p:grpSpPr bwMode="auto">
          <a:xfrm>
            <a:off x="6881813" y="3733800"/>
            <a:ext cx="1728787" cy="1219200"/>
            <a:chOff x="2113" y="2784"/>
            <a:chExt cx="1089" cy="768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544" y="2784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2113" y="3225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025" y="3216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42" name="AutoShape 10"/>
            <p:cNvCxnSpPr>
              <a:cxnSpLocks noChangeShapeType="1"/>
              <a:stCxn id="120837" idx="1"/>
              <a:endCxn id="120840" idx="0"/>
            </p:cNvCxnSpPr>
            <p:nvPr/>
          </p:nvCxnSpPr>
          <p:spPr bwMode="auto">
            <a:xfrm flipH="1">
              <a:off x="2225" y="2948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3" name="AutoShape 11"/>
            <p:cNvCxnSpPr>
              <a:cxnSpLocks noChangeShapeType="1"/>
              <a:stCxn id="120837" idx="3"/>
              <a:endCxn id="120841" idx="0"/>
            </p:cNvCxnSpPr>
            <p:nvPr/>
          </p:nvCxnSpPr>
          <p:spPr bwMode="auto">
            <a:xfrm>
              <a:off x="2783" y="2948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929" y="2832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2256" y="2832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0861" name="Group 29"/>
          <p:cNvGrpSpPr>
            <a:grpSpLocks/>
          </p:cNvGrpSpPr>
          <p:nvPr/>
        </p:nvGrpSpPr>
        <p:grpSpPr bwMode="auto">
          <a:xfrm>
            <a:off x="76200" y="4572000"/>
            <a:ext cx="2438400" cy="1981200"/>
            <a:chOff x="96" y="2976"/>
            <a:chExt cx="1536" cy="1248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959" y="297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49" name="AutoShape 17"/>
            <p:cNvCxnSpPr>
              <a:cxnSpLocks noChangeShapeType="1"/>
              <a:stCxn id="120846" idx="1"/>
            </p:cNvCxnSpPr>
            <p:nvPr/>
          </p:nvCxnSpPr>
          <p:spPr bwMode="auto">
            <a:xfrm flipH="1">
              <a:off x="640" y="3140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0" name="AutoShape 18"/>
            <p:cNvCxnSpPr>
              <a:cxnSpLocks noChangeShapeType="1"/>
              <a:stCxn id="120846" idx="3"/>
              <a:endCxn id="120848" idx="0"/>
            </p:cNvCxnSpPr>
            <p:nvPr/>
          </p:nvCxnSpPr>
          <p:spPr bwMode="auto">
            <a:xfrm>
              <a:off x="1198" y="3140"/>
              <a:ext cx="346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1" name="Rectangle 19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853" name="Rectangle 21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0854" name="Rectangle 22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0855" name="Rectangle 23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56" name="AutoShape 24"/>
            <p:cNvCxnSpPr>
              <a:cxnSpLocks noChangeShapeType="1"/>
              <a:stCxn id="120853" idx="1"/>
              <a:endCxn id="120854" idx="0"/>
            </p:cNvCxnSpPr>
            <p:nvPr/>
          </p:nvCxnSpPr>
          <p:spPr bwMode="auto">
            <a:xfrm flipH="1">
              <a:off x="208" y="3620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7" name="AutoShape 25"/>
            <p:cNvCxnSpPr>
              <a:cxnSpLocks noChangeShapeType="1"/>
              <a:stCxn id="120853" idx="3"/>
              <a:endCxn id="120855" idx="0"/>
            </p:cNvCxnSpPr>
            <p:nvPr/>
          </p:nvCxnSpPr>
          <p:spPr bwMode="auto">
            <a:xfrm>
              <a:off x="766" y="3620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8" name="Rectangle 26"/>
            <p:cNvSpPr>
              <a:spLocks noChangeArrowheads="1"/>
            </p:cNvSpPr>
            <p:nvPr/>
          </p:nvSpPr>
          <p:spPr bwMode="auto">
            <a:xfrm>
              <a:off x="912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59" name="Rectangle 27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2514600" y="4876800"/>
            <a:ext cx="6310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dirty="0">
                <a:solidFill>
                  <a:srgbClr val="FF0000"/>
                </a:solidFill>
                <a:latin typeface="+mj-lt"/>
              </a:rPr>
              <a:t>Splitting on B:</a:t>
            </a:r>
            <a:r>
              <a:rPr lang="en-US" dirty="0">
                <a:latin typeface="+mj-lt"/>
              </a:rPr>
              <a:t> we don’t get purely labeled nodes.</a:t>
            </a: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2514600" y="5576888"/>
            <a:ext cx="60421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if we have:</a:t>
            </a:r>
            <a:r>
              <a:rPr lang="en-US" dirty="0">
                <a:latin typeface="+mj-lt"/>
              </a:rPr>
              <a:t> &lt;(A=1,B=0),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 &gt;: 3 examples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1385265" y="3200400"/>
            <a:ext cx="5823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dirty="0">
                <a:latin typeface="+mj-lt"/>
              </a:rPr>
              <a:t> What should be the first attribute we select?</a:t>
            </a: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820580" y="3881735"/>
            <a:ext cx="565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Splitting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on A:</a:t>
            </a:r>
            <a:r>
              <a:rPr lang="en-US" dirty="0">
                <a:latin typeface="+mj-lt"/>
              </a:rPr>
              <a:t> we get purely labeled nodes.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2" grpId="0" autoUpdateAnimBg="0"/>
      <p:bldP spid="120863" grpId="0" autoUpdateAnimBg="0"/>
      <p:bldP spid="120864" grpId="0" autoUpdateAnimBg="0"/>
      <p:bldP spid="1208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Learning problem</a:t>
            </a:r>
            <a:r>
              <a:rPr lang="en-US" sz="2800" dirty="0"/>
              <a:t>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Find a function that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  best separates the data</a:t>
            </a:r>
          </a:p>
          <a:p>
            <a:pPr>
              <a:lnSpc>
                <a:spcPct val="90000"/>
              </a:lnSpc>
            </a:pPr>
            <a:r>
              <a:rPr lang="en-US" dirty="0"/>
              <a:t>What function?</a:t>
            </a:r>
          </a:p>
          <a:p>
            <a:pPr>
              <a:lnSpc>
                <a:spcPct val="90000"/>
              </a:lnSpc>
            </a:pPr>
            <a:r>
              <a:rPr lang="en-US" dirty="0"/>
              <a:t>What’s best?</a:t>
            </a:r>
          </a:p>
          <a:p>
            <a:pPr>
              <a:lnSpc>
                <a:spcPct val="90000"/>
              </a:lnSpc>
            </a:pPr>
            <a:r>
              <a:rPr lang="en-US" dirty="0"/>
              <a:t>How to find it?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possibility: Define the learning problem to be: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Find a (linear) function that best separates the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7491413" y="2473325"/>
            <a:ext cx="187325" cy="55563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5256213" y="1325563"/>
            <a:ext cx="3963987" cy="4008437"/>
            <a:chOff x="1809" y="624"/>
            <a:chExt cx="2497" cy="2525"/>
          </a:xfrm>
        </p:grpSpPr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1809" y="996"/>
              <a:ext cx="0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9" name="Line 7"/>
            <p:cNvSpPr>
              <a:spLocks noChangeShapeType="1"/>
            </p:cNvSpPr>
            <p:nvPr/>
          </p:nvSpPr>
          <p:spPr bwMode="auto">
            <a:xfrm>
              <a:off x="1809" y="3149"/>
              <a:ext cx="24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0" name="Oval 8"/>
            <p:cNvSpPr>
              <a:spLocks noChangeArrowheads="1"/>
            </p:cNvSpPr>
            <p:nvPr/>
          </p:nvSpPr>
          <p:spPr bwMode="auto">
            <a:xfrm>
              <a:off x="2208" y="2359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1" name="Oval 9"/>
            <p:cNvSpPr>
              <a:spLocks noChangeArrowheads="1"/>
            </p:cNvSpPr>
            <p:nvPr/>
          </p:nvSpPr>
          <p:spPr bwMode="auto">
            <a:xfrm>
              <a:off x="2688" y="1678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2" name="Oval 10"/>
            <p:cNvSpPr>
              <a:spLocks noChangeArrowheads="1"/>
            </p:cNvSpPr>
            <p:nvPr/>
          </p:nvSpPr>
          <p:spPr bwMode="auto">
            <a:xfrm>
              <a:off x="2660" y="1139"/>
              <a:ext cx="61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3" name="Oval 11"/>
            <p:cNvSpPr>
              <a:spLocks noChangeArrowheads="1"/>
            </p:cNvSpPr>
            <p:nvPr/>
          </p:nvSpPr>
          <p:spPr bwMode="auto">
            <a:xfrm>
              <a:off x="2736" y="2064"/>
              <a:ext cx="60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4" name="Oval 12"/>
            <p:cNvSpPr>
              <a:spLocks noChangeArrowheads="1"/>
            </p:cNvSpPr>
            <p:nvPr/>
          </p:nvSpPr>
          <p:spPr bwMode="auto">
            <a:xfrm>
              <a:off x="2926" y="146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5" name="Oval 13"/>
            <p:cNvSpPr>
              <a:spLocks noChangeArrowheads="1"/>
            </p:cNvSpPr>
            <p:nvPr/>
          </p:nvSpPr>
          <p:spPr bwMode="auto">
            <a:xfrm>
              <a:off x="3216" y="105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6" name="Oval 14"/>
            <p:cNvSpPr>
              <a:spLocks noChangeArrowheads="1"/>
            </p:cNvSpPr>
            <p:nvPr/>
          </p:nvSpPr>
          <p:spPr bwMode="auto">
            <a:xfrm>
              <a:off x="2832" y="1632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7" name="Oval 15"/>
            <p:cNvSpPr>
              <a:spLocks noChangeArrowheads="1"/>
            </p:cNvSpPr>
            <p:nvPr/>
          </p:nvSpPr>
          <p:spPr bwMode="auto">
            <a:xfrm>
              <a:off x="2784" y="1426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8" name="Oval 16"/>
            <p:cNvSpPr>
              <a:spLocks noChangeArrowheads="1"/>
            </p:cNvSpPr>
            <p:nvPr/>
          </p:nvSpPr>
          <p:spPr bwMode="auto">
            <a:xfrm>
              <a:off x="2544" y="1821"/>
              <a:ext cx="58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49" name="Oval 17"/>
            <p:cNvSpPr>
              <a:spLocks noChangeArrowheads="1"/>
            </p:cNvSpPr>
            <p:nvPr/>
          </p:nvSpPr>
          <p:spPr bwMode="auto">
            <a:xfrm>
              <a:off x="2544" y="2112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0" name="Oval 18"/>
            <p:cNvSpPr>
              <a:spLocks noChangeArrowheads="1"/>
            </p:cNvSpPr>
            <p:nvPr/>
          </p:nvSpPr>
          <p:spPr bwMode="auto">
            <a:xfrm>
              <a:off x="2448" y="2208"/>
              <a:ext cx="58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1" name="Oval 19"/>
            <p:cNvSpPr>
              <a:spLocks noChangeArrowheads="1"/>
            </p:cNvSpPr>
            <p:nvPr/>
          </p:nvSpPr>
          <p:spPr bwMode="auto">
            <a:xfrm>
              <a:off x="3504" y="1008"/>
              <a:ext cx="58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2" name="Oval 20"/>
            <p:cNvSpPr>
              <a:spLocks noChangeArrowheads="1"/>
            </p:cNvSpPr>
            <p:nvPr/>
          </p:nvSpPr>
          <p:spPr bwMode="auto">
            <a:xfrm>
              <a:off x="2832" y="1104"/>
              <a:ext cx="5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3" name="Oval 21"/>
            <p:cNvSpPr>
              <a:spLocks noChangeArrowheads="1"/>
            </p:cNvSpPr>
            <p:nvPr/>
          </p:nvSpPr>
          <p:spPr bwMode="auto">
            <a:xfrm>
              <a:off x="3072" y="816"/>
              <a:ext cx="60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4" name="Oval 22"/>
            <p:cNvSpPr>
              <a:spLocks noChangeArrowheads="1"/>
            </p:cNvSpPr>
            <p:nvPr/>
          </p:nvSpPr>
          <p:spPr bwMode="auto">
            <a:xfrm>
              <a:off x="3072" y="1200"/>
              <a:ext cx="5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5" name="Oval 23"/>
            <p:cNvSpPr>
              <a:spLocks noChangeArrowheads="1"/>
            </p:cNvSpPr>
            <p:nvPr/>
          </p:nvSpPr>
          <p:spPr bwMode="auto">
            <a:xfrm>
              <a:off x="3312" y="624"/>
              <a:ext cx="5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6456" name="Rectangle 24"/>
            <p:cNvSpPr>
              <a:spLocks noChangeArrowheads="1"/>
            </p:cNvSpPr>
            <p:nvPr/>
          </p:nvSpPr>
          <p:spPr bwMode="auto">
            <a:xfrm>
              <a:off x="2954" y="1748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7" name="Rectangle 25"/>
            <p:cNvSpPr>
              <a:spLocks noChangeArrowheads="1"/>
            </p:cNvSpPr>
            <p:nvPr/>
          </p:nvSpPr>
          <p:spPr bwMode="auto">
            <a:xfrm>
              <a:off x="2112" y="2880"/>
              <a:ext cx="119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8" name="Rectangle 26"/>
            <p:cNvSpPr>
              <a:spLocks noChangeArrowheads="1"/>
            </p:cNvSpPr>
            <p:nvPr/>
          </p:nvSpPr>
          <p:spPr bwMode="auto">
            <a:xfrm>
              <a:off x="3835" y="139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9" name="Rectangle 27"/>
            <p:cNvSpPr>
              <a:spLocks noChangeArrowheads="1"/>
            </p:cNvSpPr>
            <p:nvPr/>
          </p:nvSpPr>
          <p:spPr bwMode="auto">
            <a:xfrm>
              <a:off x="2808" y="218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0" name="Rectangle 28"/>
            <p:cNvSpPr>
              <a:spLocks noChangeArrowheads="1"/>
            </p:cNvSpPr>
            <p:nvPr/>
          </p:nvSpPr>
          <p:spPr bwMode="auto">
            <a:xfrm>
              <a:off x="3425" y="1390"/>
              <a:ext cx="116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1" name="Rectangle 29"/>
            <p:cNvSpPr>
              <a:spLocks noChangeArrowheads="1"/>
            </p:cNvSpPr>
            <p:nvPr/>
          </p:nvSpPr>
          <p:spPr bwMode="auto">
            <a:xfrm>
              <a:off x="3024" y="1392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30"/>
            <p:cNvSpPr>
              <a:spLocks noChangeArrowheads="1"/>
            </p:cNvSpPr>
            <p:nvPr/>
          </p:nvSpPr>
          <p:spPr bwMode="auto">
            <a:xfrm>
              <a:off x="2515" y="2394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3" name="Rectangle 31"/>
            <p:cNvSpPr>
              <a:spLocks noChangeArrowheads="1"/>
            </p:cNvSpPr>
            <p:nvPr/>
          </p:nvSpPr>
          <p:spPr bwMode="auto">
            <a:xfrm>
              <a:off x="3631" y="1426"/>
              <a:ext cx="116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4" name="Rectangle 32"/>
            <p:cNvSpPr>
              <a:spLocks noChangeArrowheads="1"/>
            </p:cNvSpPr>
            <p:nvPr/>
          </p:nvSpPr>
          <p:spPr bwMode="auto">
            <a:xfrm>
              <a:off x="4071" y="923"/>
              <a:ext cx="118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33"/>
            <p:cNvSpPr>
              <a:spLocks noChangeArrowheads="1"/>
            </p:cNvSpPr>
            <p:nvPr/>
          </p:nvSpPr>
          <p:spPr bwMode="auto">
            <a:xfrm>
              <a:off x="3308" y="1569"/>
              <a:ext cx="117" cy="37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Rectangle 34"/>
            <p:cNvSpPr>
              <a:spLocks noChangeArrowheads="1"/>
            </p:cNvSpPr>
            <p:nvPr/>
          </p:nvSpPr>
          <p:spPr bwMode="auto">
            <a:xfrm>
              <a:off x="3953" y="852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Rectangle 35"/>
            <p:cNvSpPr>
              <a:spLocks noChangeArrowheads="1"/>
            </p:cNvSpPr>
            <p:nvPr/>
          </p:nvSpPr>
          <p:spPr bwMode="auto">
            <a:xfrm>
              <a:off x="2896" y="1892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36"/>
            <p:cNvSpPr>
              <a:spLocks noChangeArrowheads="1"/>
            </p:cNvSpPr>
            <p:nvPr/>
          </p:nvSpPr>
          <p:spPr bwMode="auto">
            <a:xfrm>
              <a:off x="2256" y="2544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endParaRPr lang="en-US"/>
            </a:p>
          </p:txBody>
        </p:sp>
        <p:sp>
          <p:nvSpPr>
            <p:cNvPr id="146469" name="Rectangle 37"/>
            <p:cNvSpPr>
              <a:spLocks noChangeArrowheads="1"/>
            </p:cNvSpPr>
            <p:nvPr/>
          </p:nvSpPr>
          <p:spPr bwMode="auto">
            <a:xfrm>
              <a:off x="4041" y="1678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38"/>
            <p:cNvSpPr>
              <a:spLocks noChangeArrowheads="1"/>
            </p:cNvSpPr>
            <p:nvPr/>
          </p:nvSpPr>
          <p:spPr bwMode="auto">
            <a:xfrm>
              <a:off x="4012" y="1498"/>
              <a:ext cx="117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Rectangle 39"/>
            <p:cNvSpPr>
              <a:spLocks noChangeArrowheads="1"/>
            </p:cNvSpPr>
            <p:nvPr/>
          </p:nvSpPr>
          <p:spPr bwMode="auto">
            <a:xfrm>
              <a:off x="2748" y="2503"/>
              <a:ext cx="118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2" name="Rectangle 40"/>
            <p:cNvSpPr>
              <a:spLocks noChangeArrowheads="1"/>
            </p:cNvSpPr>
            <p:nvPr/>
          </p:nvSpPr>
          <p:spPr bwMode="auto">
            <a:xfrm>
              <a:off x="2090" y="2790"/>
              <a:ext cx="118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Rectangle 41"/>
            <p:cNvSpPr>
              <a:spLocks noChangeArrowheads="1"/>
            </p:cNvSpPr>
            <p:nvPr/>
          </p:nvSpPr>
          <p:spPr bwMode="auto">
            <a:xfrm>
              <a:off x="2185" y="2652"/>
              <a:ext cx="119" cy="3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74" name="Line 42"/>
          <p:cNvSpPr>
            <a:spLocks noChangeShapeType="1"/>
          </p:cNvSpPr>
          <p:nvPr/>
        </p:nvSpPr>
        <p:spPr bwMode="auto">
          <a:xfrm flipV="1">
            <a:off x="5181600" y="1524000"/>
            <a:ext cx="2743200" cy="3733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5" name="Freeform 43"/>
          <p:cNvSpPr>
            <a:spLocks/>
          </p:cNvSpPr>
          <p:nvPr/>
        </p:nvSpPr>
        <p:spPr bwMode="auto">
          <a:xfrm>
            <a:off x="5486400" y="1295400"/>
            <a:ext cx="3035300" cy="3962400"/>
          </a:xfrm>
          <a:custGeom>
            <a:avLst/>
            <a:gdLst>
              <a:gd name="T0" fmla="*/ 72 w 1912"/>
              <a:gd name="T1" fmla="*/ 2496 h 2496"/>
              <a:gd name="T2" fmla="*/ 120 w 1912"/>
              <a:gd name="T3" fmla="*/ 1920 h 2496"/>
              <a:gd name="T4" fmla="*/ 792 w 1912"/>
              <a:gd name="T5" fmla="*/ 1728 h 2496"/>
              <a:gd name="T6" fmla="*/ 840 w 1912"/>
              <a:gd name="T7" fmla="*/ 1536 h 2496"/>
              <a:gd name="T8" fmla="*/ 1128 w 1912"/>
              <a:gd name="T9" fmla="*/ 1536 h 2496"/>
              <a:gd name="T10" fmla="*/ 840 w 1912"/>
              <a:gd name="T11" fmla="*/ 1200 h 2496"/>
              <a:gd name="T12" fmla="*/ 1128 w 1912"/>
              <a:gd name="T13" fmla="*/ 1056 h 2496"/>
              <a:gd name="T14" fmla="*/ 1032 w 1912"/>
              <a:gd name="T15" fmla="*/ 720 h 2496"/>
              <a:gd name="T16" fmla="*/ 1800 w 1912"/>
              <a:gd name="T17" fmla="*/ 672 h 2496"/>
              <a:gd name="T18" fmla="*/ 1704 w 1912"/>
              <a:gd name="T19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2" h="2496">
                <a:moveTo>
                  <a:pt x="72" y="2496"/>
                </a:moveTo>
                <a:cubicBezTo>
                  <a:pt x="36" y="2272"/>
                  <a:pt x="0" y="2048"/>
                  <a:pt x="120" y="1920"/>
                </a:cubicBezTo>
                <a:cubicBezTo>
                  <a:pt x="240" y="1792"/>
                  <a:pt x="672" y="1792"/>
                  <a:pt x="792" y="1728"/>
                </a:cubicBezTo>
                <a:cubicBezTo>
                  <a:pt x="912" y="1664"/>
                  <a:pt x="784" y="1568"/>
                  <a:pt x="840" y="1536"/>
                </a:cubicBezTo>
                <a:cubicBezTo>
                  <a:pt x="896" y="1504"/>
                  <a:pt x="1128" y="1592"/>
                  <a:pt x="1128" y="1536"/>
                </a:cubicBezTo>
                <a:cubicBezTo>
                  <a:pt x="1128" y="1480"/>
                  <a:pt x="840" y="1280"/>
                  <a:pt x="840" y="1200"/>
                </a:cubicBezTo>
                <a:cubicBezTo>
                  <a:pt x="840" y="1120"/>
                  <a:pt x="1096" y="1136"/>
                  <a:pt x="1128" y="1056"/>
                </a:cubicBezTo>
                <a:cubicBezTo>
                  <a:pt x="1160" y="976"/>
                  <a:pt x="920" y="784"/>
                  <a:pt x="1032" y="720"/>
                </a:cubicBezTo>
                <a:cubicBezTo>
                  <a:pt x="1144" y="656"/>
                  <a:pt x="1688" y="792"/>
                  <a:pt x="1800" y="672"/>
                </a:cubicBezTo>
                <a:cubicBezTo>
                  <a:pt x="1912" y="552"/>
                  <a:pt x="1720" y="112"/>
                  <a:pt x="1704" y="0"/>
                </a:cubicBezTo>
              </a:path>
            </a:pathLst>
          </a:custGeom>
          <a:noFill/>
          <a:ln w="2857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6" name="Line 44"/>
          <p:cNvSpPr>
            <a:spLocks noChangeShapeType="1"/>
          </p:cNvSpPr>
          <p:nvPr/>
        </p:nvSpPr>
        <p:spPr bwMode="auto">
          <a:xfrm flipV="1">
            <a:off x="5638800" y="1752600"/>
            <a:ext cx="2743200" cy="3733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7" name="Line 45"/>
          <p:cNvSpPr>
            <a:spLocks noChangeShapeType="1"/>
          </p:cNvSpPr>
          <p:nvPr/>
        </p:nvSpPr>
        <p:spPr bwMode="auto">
          <a:xfrm flipV="1">
            <a:off x="5410200" y="1600200"/>
            <a:ext cx="2743200" cy="3733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8" name="Text Box 46"/>
          <p:cNvSpPr txBox="1">
            <a:spLocks noChangeArrowheads="1"/>
          </p:cNvSpPr>
          <p:nvPr/>
        </p:nvSpPr>
        <p:spPr bwMode="auto">
          <a:xfrm>
            <a:off x="152400" y="3886200"/>
            <a:ext cx="4419600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2000" b="1" dirty="0">
                <a:solidFill>
                  <a:srgbClr val="FF3300"/>
                </a:solidFill>
                <a:latin typeface="+mj-lt"/>
              </a:rPr>
              <a:t>Linear: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x</a:t>
            </a:r>
            <a:r>
              <a:rPr lang="en-US" sz="2000" b="1" dirty="0">
                <a:latin typeface="+mj-lt"/>
              </a:rPr>
              <a:t>= data representation;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w</a:t>
            </a:r>
            <a:r>
              <a:rPr lang="en-US" sz="2000" b="1" dirty="0" smtClean="0">
                <a:latin typeface="+mj-lt"/>
              </a:rPr>
              <a:t>= </a:t>
            </a:r>
            <a:r>
              <a:rPr lang="en-US" sz="2000" b="1" dirty="0">
                <a:latin typeface="+mj-lt"/>
              </a:rPr>
              <a:t>the classifier</a:t>
            </a:r>
          </a:p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Y</a:t>
            </a:r>
            <a:r>
              <a:rPr lang="en-US" sz="2000" b="1" dirty="0">
                <a:latin typeface="+mj-lt"/>
              </a:rPr>
              <a:t> = </a:t>
            </a:r>
            <a:r>
              <a:rPr lang="en-US" sz="2000" b="1" dirty="0" err="1">
                <a:latin typeface="+mj-lt"/>
              </a:rPr>
              <a:t>sgn</a:t>
            </a:r>
            <a:r>
              <a:rPr lang="en-US" sz="2000" b="1" dirty="0">
                <a:latin typeface="+mj-lt"/>
              </a:rPr>
              <a:t> {</a:t>
            </a:r>
            <a:r>
              <a:rPr lang="en-US" sz="2000" b="1" dirty="0" err="1">
                <a:latin typeface="+mj-lt"/>
              </a:rPr>
              <a:t>w</a:t>
            </a:r>
            <a:r>
              <a:rPr lang="en-US" sz="2000" b="1" baseline="30000" dirty="0" err="1">
                <a:latin typeface="+mj-lt"/>
              </a:rPr>
              <a:t>T</a:t>
            </a:r>
            <a:r>
              <a:rPr lang="en-US" sz="2000" b="1" dirty="0">
                <a:latin typeface="+mj-lt"/>
              </a:rPr>
              <a:t> x}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4" grpId="0" animBg="1"/>
      <p:bldP spid="146475" grpId="0" animBg="1"/>
      <p:bldP spid="146476" grpId="0" animBg="1"/>
      <p:bldP spid="146477" grpId="0" animBg="1"/>
      <p:bldP spid="14647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371600" y="1130300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</a:pPr>
            <a:r>
              <a:rPr lang="en-US" dirty="0">
                <a:latin typeface="+mj-lt"/>
              </a:rPr>
              <a:t> 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(A=0,B=0),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 &gt;:    50 examples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(A=0,B=1),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 </a:t>
            </a:r>
            <a:r>
              <a:rPr lang="en-US" dirty="0">
                <a:latin typeface="+mj-lt"/>
              </a:rPr>
              <a:t> &gt;:    50 examples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(A=1,B=0),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 &gt;:      0 examples 3 examples</a:t>
            </a:r>
          </a:p>
          <a:p>
            <a:pPr>
              <a:buSzTx/>
              <a:buFontTx/>
              <a:buNone/>
            </a:pPr>
            <a:r>
              <a:rPr lang="en-US" dirty="0">
                <a:latin typeface="+mj-lt"/>
              </a:rPr>
              <a:t>                 &lt;  (A=1,B=1), </a:t>
            </a:r>
            <a:r>
              <a:rPr lang="en-US" dirty="0">
                <a:solidFill>
                  <a:srgbClr val="FF9900"/>
                </a:solidFill>
                <a:latin typeface="+mj-lt"/>
              </a:rPr>
              <a:t>+</a:t>
            </a:r>
            <a:r>
              <a:rPr lang="en-US" dirty="0">
                <a:latin typeface="+mj-lt"/>
              </a:rPr>
              <a:t>  &gt;: 100 examples</a:t>
            </a:r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229" name="Group 13"/>
          <p:cNvGrpSpPr>
            <a:grpSpLocks/>
          </p:cNvGrpSpPr>
          <p:nvPr/>
        </p:nvGrpSpPr>
        <p:grpSpPr bwMode="auto">
          <a:xfrm>
            <a:off x="228600" y="3733803"/>
            <a:ext cx="2438400" cy="2057401"/>
            <a:chOff x="96" y="2928"/>
            <a:chExt cx="1536" cy="1296"/>
          </a:xfrm>
        </p:grpSpPr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959" y="2928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37232" name="AutoShape 16"/>
            <p:cNvCxnSpPr>
              <a:cxnSpLocks noChangeShapeType="1"/>
            </p:cNvCxnSpPr>
            <p:nvPr/>
          </p:nvCxnSpPr>
          <p:spPr bwMode="auto">
            <a:xfrm flipH="1">
              <a:off x="640" y="317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233" name="AutoShape 17"/>
            <p:cNvCxnSpPr>
              <a:cxnSpLocks noChangeShapeType="1"/>
            </p:cNvCxnSpPr>
            <p:nvPr/>
          </p:nvCxnSpPr>
          <p:spPr bwMode="auto">
            <a:xfrm>
              <a:off x="1198" y="3188"/>
              <a:ext cx="345" cy="3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37239" name="AutoShape 23"/>
            <p:cNvCxnSpPr>
              <a:cxnSpLocks noChangeShapeType="1"/>
            </p:cNvCxnSpPr>
            <p:nvPr/>
          </p:nvCxnSpPr>
          <p:spPr bwMode="auto">
            <a:xfrm flipH="1">
              <a:off x="208" y="3707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240" name="AutoShape 24"/>
            <p:cNvCxnSpPr>
              <a:cxnSpLocks noChangeShapeType="1"/>
            </p:cNvCxnSpPr>
            <p:nvPr/>
          </p:nvCxnSpPr>
          <p:spPr bwMode="auto">
            <a:xfrm>
              <a:off x="766" y="3716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241" name="Rectangle 25"/>
            <p:cNvSpPr>
              <a:spLocks noChangeArrowheads="1"/>
            </p:cNvSpPr>
            <p:nvPr/>
          </p:nvSpPr>
          <p:spPr bwMode="auto">
            <a:xfrm>
              <a:off x="864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7242" name="Rectangle 26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37245" name="Line 29"/>
          <p:cNvSpPr>
            <a:spLocks noChangeShapeType="1"/>
          </p:cNvSpPr>
          <p:nvPr/>
        </p:nvSpPr>
        <p:spPr bwMode="auto">
          <a:xfrm>
            <a:off x="4876800" y="249555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246" name="Group 30"/>
          <p:cNvGrpSpPr>
            <a:grpSpLocks/>
          </p:cNvGrpSpPr>
          <p:nvPr/>
        </p:nvGrpSpPr>
        <p:grpSpPr bwMode="auto">
          <a:xfrm>
            <a:off x="6096000" y="3810000"/>
            <a:ext cx="2438400" cy="2057400"/>
            <a:chOff x="96" y="2928"/>
            <a:chExt cx="1536" cy="1296"/>
          </a:xfrm>
        </p:grpSpPr>
        <p:sp>
          <p:nvSpPr>
            <p:cNvPr id="137247" name="Rectangle 31"/>
            <p:cNvSpPr>
              <a:spLocks noChangeArrowheads="1"/>
            </p:cNvSpPr>
            <p:nvPr/>
          </p:nvSpPr>
          <p:spPr bwMode="auto">
            <a:xfrm>
              <a:off x="959" y="2928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37248" name="Rectangle 32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37249" name="AutoShape 33"/>
            <p:cNvCxnSpPr>
              <a:cxnSpLocks noChangeShapeType="1"/>
            </p:cNvCxnSpPr>
            <p:nvPr/>
          </p:nvCxnSpPr>
          <p:spPr bwMode="auto">
            <a:xfrm flipH="1">
              <a:off x="640" y="317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250" name="AutoShape 34"/>
            <p:cNvCxnSpPr>
              <a:cxnSpLocks noChangeShapeType="1"/>
            </p:cNvCxnSpPr>
            <p:nvPr/>
          </p:nvCxnSpPr>
          <p:spPr bwMode="auto">
            <a:xfrm>
              <a:off x="1198" y="3188"/>
              <a:ext cx="345" cy="3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251" name="Rectangle 35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7252" name="Rectangle 36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7253" name="Rectangle 37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7254" name="Rectangle 38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37255" name="Rectangle 39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37256" name="AutoShape 40"/>
            <p:cNvCxnSpPr>
              <a:cxnSpLocks noChangeShapeType="1"/>
            </p:cNvCxnSpPr>
            <p:nvPr/>
          </p:nvCxnSpPr>
          <p:spPr bwMode="auto">
            <a:xfrm flipH="1">
              <a:off x="208" y="365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257" name="AutoShape 41"/>
            <p:cNvCxnSpPr>
              <a:cxnSpLocks noChangeShapeType="1"/>
            </p:cNvCxnSpPr>
            <p:nvPr/>
          </p:nvCxnSpPr>
          <p:spPr bwMode="auto">
            <a:xfrm>
              <a:off x="766" y="3668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258" name="Rectangle 42"/>
            <p:cNvSpPr>
              <a:spLocks noChangeArrowheads="1"/>
            </p:cNvSpPr>
            <p:nvPr/>
          </p:nvSpPr>
          <p:spPr bwMode="auto">
            <a:xfrm>
              <a:off x="912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7259" name="Rectangle 43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37270" name="Group 54"/>
          <p:cNvGrpSpPr>
            <a:grpSpLocks/>
          </p:cNvGrpSpPr>
          <p:nvPr/>
        </p:nvGrpSpPr>
        <p:grpSpPr bwMode="auto">
          <a:xfrm>
            <a:off x="76200" y="4800600"/>
            <a:ext cx="8670925" cy="1357313"/>
            <a:chOff x="48" y="3024"/>
            <a:chExt cx="5462" cy="855"/>
          </a:xfrm>
        </p:grpSpPr>
        <p:sp>
          <p:nvSpPr>
            <p:cNvPr id="137260" name="Rectangle 44"/>
            <p:cNvSpPr>
              <a:spLocks noChangeArrowheads="1"/>
            </p:cNvSpPr>
            <p:nvPr/>
          </p:nvSpPr>
          <p:spPr bwMode="auto">
            <a:xfrm>
              <a:off x="1456" y="3033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53</a:t>
              </a:r>
            </a:p>
          </p:txBody>
        </p:sp>
        <p:sp>
          <p:nvSpPr>
            <p:cNvPr id="137263" name="Rectangle 47"/>
            <p:cNvSpPr>
              <a:spLocks noChangeArrowheads="1"/>
            </p:cNvSpPr>
            <p:nvPr/>
          </p:nvSpPr>
          <p:spPr bwMode="auto">
            <a:xfrm>
              <a:off x="960" y="3513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50</a:t>
              </a:r>
            </a:p>
          </p:txBody>
        </p:sp>
        <p:sp>
          <p:nvSpPr>
            <p:cNvPr id="137264" name="Rectangle 48"/>
            <p:cNvSpPr>
              <a:spLocks noChangeArrowheads="1"/>
            </p:cNvSpPr>
            <p:nvPr/>
          </p:nvSpPr>
          <p:spPr bwMode="auto">
            <a:xfrm>
              <a:off x="4656" y="3513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37265" name="Rectangle 49"/>
            <p:cNvSpPr>
              <a:spLocks noChangeArrowheads="1"/>
            </p:cNvSpPr>
            <p:nvPr/>
          </p:nvSpPr>
          <p:spPr bwMode="auto">
            <a:xfrm>
              <a:off x="5088" y="3024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  <p:sp>
          <p:nvSpPr>
            <p:cNvPr id="137266" name="Rectangle 50"/>
            <p:cNvSpPr>
              <a:spLocks noChangeArrowheads="1"/>
            </p:cNvSpPr>
            <p:nvPr/>
          </p:nvSpPr>
          <p:spPr bwMode="auto">
            <a:xfrm>
              <a:off x="3754" y="3552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  <p:sp>
          <p:nvSpPr>
            <p:cNvPr id="137267" name="Rectangle 51"/>
            <p:cNvSpPr>
              <a:spLocks noChangeArrowheads="1"/>
            </p:cNvSpPr>
            <p:nvPr/>
          </p:nvSpPr>
          <p:spPr bwMode="auto">
            <a:xfrm>
              <a:off x="48" y="3513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</p:grpSp>
      <p:sp>
        <p:nvSpPr>
          <p:cNvPr id="137268" name="Rectangle 52"/>
          <p:cNvSpPr>
            <a:spLocks noChangeArrowheads="1"/>
          </p:cNvSpPr>
          <p:nvPr/>
        </p:nvSpPr>
        <p:spPr bwMode="auto">
          <a:xfrm>
            <a:off x="152400" y="3200400"/>
            <a:ext cx="8461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dirty="0" smtClean="0">
                <a:latin typeface="+mj-lt"/>
              </a:rPr>
              <a:t>Trees </a:t>
            </a:r>
            <a:r>
              <a:rPr lang="en-US" dirty="0">
                <a:latin typeface="+mj-lt"/>
              </a:rPr>
              <a:t>looks structurally similar; which attribute should we choose?</a:t>
            </a:r>
          </a:p>
        </p:txBody>
      </p:sp>
      <p:sp>
        <p:nvSpPr>
          <p:cNvPr id="137269" name="Rectangle 53"/>
          <p:cNvSpPr>
            <a:spLocks noChangeArrowheads="1"/>
          </p:cNvSpPr>
          <p:nvPr/>
        </p:nvSpPr>
        <p:spPr bwMode="auto">
          <a:xfrm>
            <a:off x="2667000" y="5600700"/>
            <a:ext cx="32880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j-lt"/>
              </a:rPr>
              <a:t>Advantage A. But…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+mj-lt"/>
              </a:rPr>
              <a:t>Need a way to quantify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68" grpId="0" autoUpdateAnimBg="0"/>
      <p:bldP spid="1372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have the resulting decision tree as small as possible (Occam’s Razor)</a:t>
            </a:r>
          </a:p>
          <a:p>
            <a:r>
              <a:rPr lang="en-US" dirty="0" smtClean="0"/>
              <a:t>The main decision in the algorithm is the selection of the next attribute to condition on.</a:t>
            </a:r>
          </a:p>
          <a:p>
            <a:r>
              <a:rPr lang="en-US" dirty="0" smtClean="0"/>
              <a:t>We want attributes that split the examples to sets that are </a:t>
            </a:r>
            <a:r>
              <a:rPr lang="en-US" dirty="0" smtClean="0">
                <a:solidFill>
                  <a:schemeClr val="accent1"/>
                </a:solidFill>
              </a:rPr>
              <a:t>relatively pure in one label</a:t>
            </a:r>
            <a:r>
              <a:rPr lang="en-US" dirty="0" smtClean="0"/>
              <a:t>; this way we are closer to a leaf node.</a:t>
            </a:r>
          </a:p>
          <a:p>
            <a:r>
              <a:rPr lang="en-US" dirty="0" smtClean="0"/>
              <a:t>The most popular heuristics is based on </a:t>
            </a:r>
            <a:r>
              <a:rPr lang="en-US" dirty="0" smtClean="0">
                <a:solidFill>
                  <a:schemeClr val="accent1"/>
                </a:solidFill>
              </a:rPr>
              <a:t>information gain</a:t>
            </a:r>
            <a:r>
              <a:rPr lang="en-US" dirty="0" smtClean="0"/>
              <a:t>, originated with the ID3 system of Quinlan.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(impurity, disorder) of a set of examples, S, relative to a binary classification is:</a:t>
            </a: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  is the proportion of positive examples in S and     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-  </a:t>
            </a:r>
            <a:r>
              <a:rPr lang="en-US" dirty="0" smtClean="0"/>
              <a:t> is the proportion of  negatives.</a:t>
            </a:r>
          </a:p>
          <a:p>
            <a:pPr lvl="1"/>
            <a:r>
              <a:rPr lang="en-US" dirty="0" smtClean="0"/>
              <a:t>If all the examples belong to the same category: Entropy = 0 </a:t>
            </a:r>
          </a:p>
          <a:p>
            <a:pPr lvl="1"/>
            <a:r>
              <a:rPr lang="en-US" dirty="0" smtClean="0"/>
              <a:t>If all the examples are equally mixed (0.5, 0.5): Entropy = 1</a:t>
            </a:r>
          </a:p>
          <a:p>
            <a:pPr lvl="1"/>
            <a:r>
              <a:rPr lang="en-US" dirty="0" smtClean="0"/>
              <a:t>Entropy  = Level of uncertainty. 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1064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34521"/>
              </p:ext>
            </p:extLst>
          </p:nvPr>
        </p:nvGraphicFramePr>
        <p:xfrm>
          <a:off x="2297113" y="2078037"/>
          <a:ext cx="53228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2" name="Equation" r:id="rId4" imgW="2222280" imgH="215640" progId="Equation.3">
                  <p:embed/>
                </p:oleObj>
              </mc:Choice>
              <mc:Fallback>
                <p:oleObj name="Equation" r:id="rId4" imgW="222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078037"/>
                        <a:ext cx="53228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55"/>
          <p:cNvGrpSpPr>
            <a:grpSpLocks/>
          </p:cNvGrpSpPr>
          <p:nvPr/>
        </p:nvGrpSpPr>
        <p:grpSpPr bwMode="auto">
          <a:xfrm>
            <a:off x="609600" y="4481514"/>
            <a:ext cx="7924800" cy="911225"/>
            <a:chOff x="384" y="2695"/>
            <a:chExt cx="4992" cy="702"/>
          </a:xfrm>
          <a:solidFill>
            <a:schemeClr val="accent1"/>
          </a:solidFill>
        </p:grpSpPr>
        <p:graphicFrame>
          <p:nvGraphicFramePr>
            <p:cNvPr id="41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524429"/>
                </p:ext>
              </p:extLst>
            </p:nvPr>
          </p:nvGraphicFramePr>
          <p:xfrm>
            <a:off x="2196" y="2951"/>
            <a:ext cx="318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23" name="Equation" r:id="rId6" imgW="2222280" imgH="431640" progId="Equation.DSMT4">
                    <p:embed/>
                  </p:oleObj>
                </mc:Choice>
                <mc:Fallback>
                  <p:oleObj name="Equation" r:id="rId6" imgW="22222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2951"/>
                          <a:ext cx="3180" cy="446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chemeClr val="accent1">
                              <a:lumMod val="50000"/>
                            </a:schemeClr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384" y="2695"/>
              <a:ext cx="3349" cy="256"/>
            </a:xfrm>
            <a:prstGeom prst="rect">
              <a:avLst/>
            </a:prstGeom>
            <a:grp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dirty="0"/>
                <a:t>In general, when p</a:t>
              </a:r>
              <a:r>
                <a:rPr lang="en-US" sz="2000" baseline="-25000" dirty="0"/>
                <a:t>i </a:t>
              </a:r>
              <a:r>
                <a:rPr lang="en-US" sz="2000" dirty="0"/>
                <a:t>is the fraction of examples labeled i:</a:t>
              </a:r>
              <a:r>
                <a:rPr lang="en-US" sz="2000" baseline="-25000" dirty="0"/>
                <a:t> </a:t>
              </a:r>
            </a:p>
          </p:txBody>
        </p:sp>
      </p:grp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1524000" y="5341203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1600" dirty="0">
                <a:solidFill>
                  <a:srgbClr val="000066"/>
                </a:solidFill>
                <a:latin typeface="+mj-lt"/>
              </a:rPr>
              <a:t>Entropy can be viewed as the number of bits required, on average, to  encode the class of labels. If the probability for + is 0.5, a single bit is required for each example; if it is 0.8 -- can use less then 1 bit.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3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(impurity, disorder) of a set of examples, S, relative to a binary classification is:</a:t>
            </a: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  is the proportion of positive examples in S and     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-  </a:t>
            </a:r>
            <a:r>
              <a:rPr lang="en-US" dirty="0" smtClean="0"/>
              <a:t> is the proportion of  negatives.</a:t>
            </a:r>
          </a:p>
          <a:p>
            <a:pPr lvl="1"/>
            <a:r>
              <a:rPr lang="en-US" dirty="0" smtClean="0"/>
              <a:t>If all the examples belong to the same category: Entropy = 0 </a:t>
            </a:r>
          </a:p>
          <a:p>
            <a:pPr lvl="1"/>
            <a:r>
              <a:rPr lang="en-US" dirty="0" smtClean="0"/>
              <a:t>If all the examples are equally mixed (0.5, 0.5): Entropy = 1</a:t>
            </a:r>
          </a:p>
          <a:p>
            <a:pPr lvl="1"/>
            <a:r>
              <a:rPr lang="en-US" dirty="0" smtClean="0"/>
              <a:t>Entropy  = Level of uncertainty. 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1064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62695"/>
              </p:ext>
            </p:extLst>
          </p:nvPr>
        </p:nvGraphicFramePr>
        <p:xfrm>
          <a:off x="2297113" y="2078037"/>
          <a:ext cx="53228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3" name="Equation" r:id="rId4" imgW="2222280" imgH="215640" progId="Equation.3">
                  <p:embed/>
                </p:oleObj>
              </mc:Choice>
              <mc:Fallback>
                <p:oleObj name="Equation" r:id="rId4" imgW="222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078037"/>
                        <a:ext cx="53228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1828800" y="4495800"/>
            <a:ext cx="5867400" cy="1779588"/>
            <a:chOff x="768" y="2976"/>
            <a:chExt cx="3696" cy="1121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686" y="2976"/>
              <a:ext cx="778" cy="1121"/>
              <a:chOff x="3494" y="2976"/>
              <a:chExt cx="778" cy="1121"/>
            </a:xfrm>
          </p:grpSpPr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3696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494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840" y="36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3739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4037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54" y="2976"/>
              <a:ext cx="778" cy="1121"/>
              <a:chOff x="662" y="2976"/>
              <a:chExt cx="778" cy="1121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912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864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662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907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1205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270" y="2976"/>
              <a:ext cx="778" cy="1121"/>
              <a:chOff x="1910" y="2976"/>
              <a:chExt cx="778" cy="1121"/>
            </a:xfrm>
          </p:grpSpPr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2155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2112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1910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2453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2256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 flipV="1">
              <a:off x="768" y="3744"/>
              <a:ext cx="0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V="1">
              <a:off x="2208" y="3072"/>
              <a:ext cx="0" cy="8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3648" y="3360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4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(impurity, disorder) of a set of examples, S, relative to a binary classification 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here       is the proportion of </a:t>
            </a:r>
            <a:r>
              <a:rPr lang="en-US" i="1" dirty="0" smtClean="0"/>
              <a:t>positive</a:t>
            </a:r>
            <a:r>
              <a:rPr lang="en-US" dirty="0" smtClean="0"/>
              <a:t> examples in S and</a:t>
            </a:r>
          </a:p>
          <a:p>
            <a:pPr marL="0" indent="0">
              <a:buNone/>
            </a:pPr>
            <a:r>
              <a:rPr lang="en-US" dirty="0"/>
              <a:t> 	 </a:t>
            </a:r>
            <a:r>
              <a:rPr lang="en-US" dirty="0" smtClean="0"/>
              <a:t>     is the proportion of </a:t>
            </a:r>
            <a:r>
              <a:rPr lang="en-US" i="1" dirty="0" smtClean="0"/>
              <a:t> negatives.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000" dirty="0" smtClean="0"/>
              <a:t>If all the examples belong to the same category: Entropy = 0</a:t>
            </a:r>
          </a:p>
          <a:p>
            <a:pPr marL="0" indent="0">
              <a:buNone/>
            </a:pPr>
            <a:r>
              <a:rPr lang="en-US" sz="2000" dirty="0" smtClean="0"/>
              <a:t>If all the examples are equally mixed (0.5, 0.5): Entropy = 1</a:t>
            </a:r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1106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28813"/>
              </p:ext>
            </p:extLst>
          </p:nvPr>
        </p:nvGraphicFramePr>
        <p:xfrm>
          <a:off x="2438400" y="2561859"/>
          <a:ext cx="500063" cy="56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3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61859"/>
                        <a:ext cx="500063" cy="562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61394"/>
              </p:ext>
            </p:extLst>
          </p:nvPr>
        </p:nvGraphicFramePr>
        <p:xfrm>
          <a:off x="2438400" y="2940050"/>
          <a:ext cx="5032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4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40050"/>
                        <a:ext cx="5032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4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29612"/>
              </p:ext>
            </p:extLst>
          </p:nvPr>
        </p:nvGraphicFramePr>
        <p:xfrm>
          <a:off x="2297113" y="2078037"/>
          <a:ext cx="53228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5" name="Equation" r:id="rId8" imgW="2222280" imgH="215640" progId="Equation.3">
                  <p:embed/>
                </p:oleObj>
              </mc:Choice>
              <mc:Fallback>
                <p:oleObj name="Equation" r:id="rId8" imgW="222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078037"/>
                        <a:ext cx="53228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58"/>
          <p:cNvGrpSpPr>
            <a:grpSpLocks/>
          </p:cNvGrpSpPr>
          <p:nvPr/>
        </p:nvGrpSpPr>
        <p:grpSpPr bwMode="auto">
          <a:xfrm>
            <a:off x="1371600" y="4953000"/>
            <a:ext cx="1844675" cy="1447800"/>
            <a:chOff x="278" y="2976"/>
            <a:chExt cx="1162" cy="912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528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528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480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278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912" y="331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104" y="37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120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1296" y="34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81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2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78"/>
          <p:cNvGrpSpPr>
            <a:grpSpLocks/>
          </p:cNvGrpSpPr>
          <p:nvPr/>
        </p:nvGrpSpPr>
        <p:grpSpPr bwMode="auto">
          <a:xfrm>
            <a:off x="3924300" y="4953000"/>
            <a:ext cx="1844675" cy="1447800"/>
            <a:chOff x="2246" y="2976"/>
            <a:chExt cx="1162" cy="912"/>
          </a:xfrm>
        </p:grpSpPr>
        <p:sp>
          <p:nvSpPr>
            <p:cNvPr id="53" name="Line 31"/>
            <p:cNvSpPr>
              <a:spLocks noChangeShapeType="1"/>
            </p:cNvSpPr>
            <p:nvPr/>
          </p:nvSpPr>
          <p:spPr bwMode="auto">
            <a:xfrm>
              <a:off x="2496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2"/>
            <p:cNvSpPr>
              <a:spLocks noChangeShapeType="1"/>
            </p:cNvSpPr>
            <p:nvPr/>
          </p:nvSpPr>
          <p:spPr bwMode="auto">
            <a:xfrm>
              <a:off x="2496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2448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2246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259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2694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>
              <a:off x="2797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290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4"/>
            <p:cNvSpPr>
              <a:spLocks noChangeShapeType="1"/>
            </p:cNvSpPr>
            <p:nvPr/>
          </p:nvSpPr>
          <p:spPr bwMode="auto">
            <a:xfrm>
              <a:off x="3003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310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>
              <a:off x="3209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331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77"/>
          <p:cNvGrpSpPr>
            <a:grpSpLocks/>
          </p:cNvGrpSpPr>
          <p:nvPr/>
        </p:nvGrpSpPr>
        <p:grpSpPr bwMode="auto">
          <a:xfrm>
            <a:off x="6477000" y="4953000"/>
            <a:ext cx="1844675" cy="1447800"/>
            <a:chOff x="3494" y="2976"/>
            <a:chExt cx="1162" cy="912"/>
          </a:xfrm>
        </p:grpSpPr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744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3744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696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63"/>
            <p:cNvSpPr txBox="1">
              <a:spLocks noChangeArrowheads="1"/>
            </p:cNvSpPr>
            <p:nvPr/>
          </p:nvSpPr>
          <p:spPr bwMode="auto">
            <a:xfrm>
              <a:off x="3494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>
              <a:off x="4128" y="312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>
              <a:off x="384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393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403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4224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432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441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Line 81"/>
          <p:cNvSpPr>
            <a:spLocks noChangeShapeType="1"/>
          </p:cNvSpPr>
          <p:nvPr/>
        </p:nvSpPr>
        <p:spPr bwMode="auto">
          <a:xfrm flipV="1">
            <a:off x="1219200" y="5486400"/>
            <a:ext cx="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2"/>
          <p:cNvSpPr>
            <a:spLocks noChangeShapeType="1"/>
          </p:cNvSpPr>
          <p:nvPr/>
        </p:nvSpPr>
        <p:spPr bwMode="auto">
          <a:xfrm flipV="1">
            <a:off x="3733800" y="2667000"/>
            <a:ext cx="0" cy="3733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88"/>
          <p:cNvSpPr txBox="1">
            <a:spLocks noChangeArrowheads="1"/>
          </p:cNvSpPr>
          <p:nvPr/>
        </p:nvSpPr>
        <p:spPr bwMode="auto">
          <a:xfrm>
            <a:off x="3810000" y="152400"/>
            <a:ext cx="5029200" cy="863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2000" b="1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2000" b="1" dirty="0">
                <a:latin typeface="+mj-lt"/>
              </a:rPr>
              <a:t>Low Entropy – No Uncertainty.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1" name="Line 81"/>
          <p:cNvSpPr>
            <a:spLocks noChangeShapeType="1"/>
          </p:cNvSpPr>
          <p:nvPr/>
        </p:nvSpPr>
        <p:spPr bwMode="auto">
          <a:xfrm flipV="1">
            <a:off x="6629400" y="5943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 gain of an attribute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is the expected reduction in entropy caused by partitioning on this attribute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/>
              <a:t> is the subset of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for which attribute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has value </a:t>
            </a:r>
            <a:r>
              <a:rPr lang="en-US" dirty="0" smtClean="0">
                <a:solidFill>
                  <a:srgbClr val="0000FF"/>
                </a:solidFill>
              </a:rPr>
              <a:t>v,</a:t>
            </a:r>
            <a:r>
              <a:rPr lang="en-US" dirty="0" smtClean="0"/>
              <a:t> and the entropy of partitioning the data is calculated by weighing the entropy of each partition by its size relative to the original set</a:t>
            </a:r>
          </a:p>
          <a:p>
            <a:pPr lvl="1"/>
            <a:r>
              <a:rPr lang="en-US" dirty="0" smtClean="0"/>
              <a:t>Partitions of low entropy (imbalanced splits) lead to high gain</a:t>
            </a:r>
          </a:p>
          <a:p>
            <a:r>
              <a:rPr lang="en-US" dirty="0" smtClean="0"/>
              <a:t>Go back to check which of the A, B splits is better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07054"/>
              </p:ext>
            </p:extLst>
          </p:nvPr>
        </p:nvGraphicFramePr>
        <p:xfrm>
          <a:off x="1741488" y="2286000"/>
          <a:ext cx="7250112" cy="10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0" name="Equation" r:id="rId4" imgW="3009600" imgH="444240" progId="Equation.3">
                  <p:embed/>
                </p:oleObj>
              </mc:Choice>
              <mc:Fallback>
                <p:oleObj name="Equation" r:id="rId4" imgW="300960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286000"/>
                        <a:ext cx="7250112" cy="100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6645275" y="223837"/>
            <a:ext cx="2498725" cy="1316038"/>
            <a:chOff x="4000" y="1392"/>
            <a:chExt cx="1574" cy="829"/>
          </a:xfrm>
        </p:grpSpPr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4486" y="1392"/>
              <a:ext cx="6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4480" y="1966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5174" y="1971"/>
              <a:ext cx="4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Rain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1871" name="AutoShape 15"/>
            <p:cNvCxnSpPr>
              <a:cxnSpLocks noChangeShapeType="1"/>
            </p:cNvCxnSpPr>
            <p:nvPr/>
          </p:nvCxnSpPr>
          <p:spPr bwMode="auto">
            <a:xfrm>
              <a:off x="4711" y="1561"/>
              <a:ext cx="564" cy="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872" name="AutoShape 16"/>
            <p:cNvCxnSpPr>
              <a:cxnSpLocks noChangeShapeType="1"/>
              <a:stCxn id="121868" idx="2"/>
              <a:endCxn id="121869" idx="0"/>
            </p:cNvCxnSpPr>
            <p:nvPr/>
          </p:nvCxnSpPr>
          <p:spPr bwMode="auto">
            <a:xfrm>
              <a:off x="4711" y="1574"/>
              <a:ext cx="4" cy="3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000" y="1966"/>
              <a:ext cx="5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121874" name="AutoShape 18"/>
            <p:cNvCxnSpPr>
              <a:cxnSpLocks noChangeShapeType="1"/>
              <a:stCxn id="121868" idx="2"/>
              <a:endCxn id="121873" idx="0"/>
            </p:cNvCxnSpPr>
            <p:nvPr/>
          </p:nvCxnSpPr>
          <p:spPr bwMode="auto">
            <a:xfrm flipH="1">
              <a:off x="4178" y="1574"/>
              <a:ext cx="533" cy="3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52400" y="143658"/>
            <a:ext cx="2895600" cy="95410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b="1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b="1" dirty="0">
                <a:latin typeface="+mj-lt"/>
              </a:rPr>
              <a:t>Low Entropy – No Uncertainty.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72855"/>
              </p:ext>
            </p:extLst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7524" y="1217989"/>
            <a:ext cx="4043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utlook</a:t>
            </a:r>
            <a:r>
              <a:rPr lang="en-US" sz="2400" dirty="0">
                <a:latin typeface="+mn-lt"/>
              </a:rPr>
              <a:t>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unny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O(</a:t>
            </a:r>
            <a:r>
              <a:rPr lang="en-US" sz="2400" dirty="0" err="1" smtClean="0">
                <a:latin typeface="+mn-lt"/>
              </a:rPr>
              <a:t>vercast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R(</a:t>
            </a:r>
            <a:r>
              <a:rPr lang="en-US" sz="2400" dirty="0" err="1" smtClean="0">
                <a:latin typeface="+mn-lt"/>
              </a:rPr>
              <a:t>ainy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emperature: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ot</a:t>
            </a:r>
            <a:r>
              <a:rPr lang="en-US" sz="2400" dirty="0" smtClean="0">
                <a:latin typeface="+mn-lt"/>
              </a:rPr>
              <a:t>), 				M(</a:t>
            </a:r>
            <a:r>
              <a:rPr lang="en-US" sz="2400" dirty="0" err="1" smtClean="0">
                <a:latin typeface="+mn-lt"/>
              </a:rPr>
              <a:t>edium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C(</a:t>
            </a:r>
            <a:r>
              <a:rPr lang="en-US" sz="2400" dirty="0" err="1" smtClean="0">
                <a:latin typeface="+mn-lt"/>
              </a:rPr>
              <a:t>ool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umidity: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igh</a:t>
            </a:r>
            <a:r>
              <a:rPr lang="en-US" sz="2400" dirty="0" smtClean="0">
                <a:latin typeface="+mn-lt"/>
              </a:rPr>
              <a:t>),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N(</a:t>
            </a:r>
            <a:r>
              <a:rPr lang="en-US" sz="2400" dirty="0" err="1" smtClean="0">
                <a:latin typeface="+mn-lt"/>
              </a:rPr>
              <a:t>ormal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L(</a:t>
            </a:r>
            <a:r>
              <a:rPr lang="en-US" sz="2400" dirty="0" err="1" smtClean="0">
                <a:latin typeface="+mn-lt"/>
              </a:rPr>
              <a:t>ow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ind: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trong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W(</a:t>
            </a:r>
            <a:r>
              <a:rPr lang="en-US" sz="2400" dirty="0" err="1" smtClean="0">
                <a:latin typeface="+mn-lt"/>
              </a:rPr>
              <a:t>eak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31790"/>
              </p:ext>
            </p:extLst>
          </p:nvPr>
        </p:nvGraphicFramePr>
        <p:xfrm>
          <a:off x="378373" y="1600200"/>
          <a:ext cx="320390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2414" y="1585310"/>
            <a:ext cx="4694620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smtClean="0">
                <a:latin typeface="+mn-lt"/>
              </a:rPr>
              <a:t>Current entropy:</a:t>
            </a:r>
          </a:p>
          <a:p>
            <a:r>
              <a:rPr lang="en-US" i="1" dirty="0" smtClean="0">
                <a:latin typeface="+mn-lt"/>
              </a:rPr>
              <a:t>p </a:t>
            </a:r>
            <a:r>
              <a:rPr lang="en-US" dirty="0" smtClean="0">
                <a:latin typeface="+mn-lt"/>
              </a:rPr>
              <a:t> = 9/14</a:t>
            </a:r>
            <a:r>
              <a:rPr lang="en-US" i="1" dirty="0" smtClean="0">
                <a:latin typeface="+mn-lt"/>
              </a:rPr>
              <a:t> 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n = </a:t>
            </a:r>
            <a:r>
              <a:rPr lang="en-US" dirty="0" smtClean="0">
                <a:latin typeface="+mn-lt"/>
              </a:rPr>
              <a:t>5/14</a:t>
            </a:r>
          </a:p>
          <a:p>
            <a:r>
              <a:rPr lang="en-US" i="1" dirty="0" smtClean="0">
                <a:latin typeface="+mn-lt"/>
              </a:rPr>
              <a:t/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(Y)</a:t>
            </a:r>
            <a:r>
              <a:rPr lang="en-US" i="1" dirty="0" smtClean="0">
                <a:latin typeface="+mn-lt"/>
              </a:rPr>
              <a:t> = </a:t>
            </a:r>
            <a:br>
              <a:rPr lang="en-US" i="1" dirty="0" smtClean="0">
                <a:latin typeface="+mn-lt"/>
              </a:rPr>
            </a:br>
            <a:r>
              <a:rPr lang="en-US" dirty="0" smtClean="0">
                <a:latin typeface="+mn-lt"/>
                <a:cs typeface="Helvetica"/>
              </a:rPr>
              <a:t>−(9</a:t>
            </a:r>
            <a:r>
              <a:rPr lang="en-US" dirty="0">
                <a:latin typeface="+mn-lt"/>
                <a:cs typeface="Helvetica"/>
              </a:rPr>
              <a:t>/</a:t>
            </a:r>
            <a:r>
              <a:rPr lang="en-US" dirty="0" smtClean="0">
                <a:latin typeface="+mn-lt"/>
                <a:cs typeface="Helvetica"/>
              </a:rPr>
              <a:t>14) </a:t>
            </a:r>
            <a:r>
              <a:rPr lang="en-US" dirty="0">
                <a:latin typeface="+mn-lt"/>
                <a:cs typeface="Helvetica"/>
              </a:rPr>
              <a:t>log</a:t>
            </a:r>
            <a:r>
              <a:rPr lang="en-US" baseline="-25000" dirty="0">
                <a:latin typeface="+mn-lt"/>
                <a:cs typeface="Helvetica"/>
              </a:rPr>
              <a:t>2</a:t>
            </a:r>
            <a:r>
              <a:rPr lang="en-US" dirty="0">
                <a:latin typeface="+mn-lt"/>
                <a:cs typeface="Helvetica"/>
              </a:rPr>
              <a:t>(9/14</a:t>
            </a:r>
            <a:r>
              <a:rPr lang="en-US" dirty="0" smtClean="0">
                <a:latin typeface="+mn-lt"/>
                <a:cs typeface="Helvetica"/>
              </a:rPr>
              <a:t>)  		    −(5</a:t>
            </a:r>
            <a:r>
              <a:rPr lang="en-US" dirty="0">
                <a:latin typeface="+mn-lt"/>
                <a:cs typeface="Helvetica"/>
              </a:rPr>
              <a:t>/</a:t>
            </a:r>
            <a:r>
              <a:rPr lang="en-US" dirty="0" smtClean="0">
                <a:latin typeface="+mn-lt"/>
                <a:cs typeface="Helvetica"/>
              </a:rPr>
              <a:t>14) </a:t>
            </a:r>
            <a:r>
              <a:rPr lang="en-US" dirty="0">
                <a:latin typeface="+mn-lt"/>
                <a:cs typeface="Helvetica"/>
              </a:rPr>
              <a:t>log</a:t>
            </a:r>
            <a:r>
              <a:rPr lang="en-US" baseline="-25000" dirty="0">
                <a:latin typeface="+mn-lt"/>
                <a:cs typeface="Helvetica"/>
              </a:rPr>
              <a:t>2</a:t>
            </a:r>
            <a:r>
              <a:rPr lang="en-US" dirty="0">
                <a:latin typeface="+mn-lt"/>
                <a:cs typeface="Helvetica"/>
              </a:rPr>
              <a:t>(5/14) </a:t>
            </a:r>
          </a:p>
          <a:p>
            <a:r>
              <a:rPr lang="en-US" i="1" dirty="0" smtClean="0">
                <a:latin typeface="+mn-lt"/>
              </a:rPr>
              <a:t>  	  </a:t>
            </a:r>
            <a:r>
              <a:rPr lang="en-US" dirty="0">
                <a:solidFill>
                  <a:srgbClr val="3366FF"/>
                </a:solidFill>
                <a:latin typeface="+mn-lt"/>
                <a:cs typeface="Helvetica"/>
                <a:sym typeface="Symbol" pitchFamily="18" charset="2"/>
              </a:rPr>
              <a:t></a:t>
            </a:r>
            <a:r>
              <a:rPr lang="en-US" dirty="0">
                <a:solidFill>
                  <a:srgbClr val="3366FF"/>
                </a:solidFill>
                <a:latin typeface="+mn-lt"/>
                <a:cs typeface="Helvetica"/>
              </a:rPr>
              <a:t> 0.94</a:t>
            </a:r>
          </a:p>
          <a:p>
            <a:endParaRPr lang="en-US" sz="1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Gain: Outlook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021770"/>
              </p:ext>
            </p:extLst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421" y="1241315"/>
            <a:ext cx="5088758" cy="4801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 smtClean="0">
                <a:latin typeface="+mn-lt"/>
              </a:rPr>
              <a:t> = sunny: 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latin typeface="+mn-lt"/>
              </a:rPr>
              <a:t>p = 2/5     n = 3/5</a:t>
            </a:r>
            <a:r>
              <a:rPr lang="en-US" sz="2400" i="1" dirty="0">
                <a:latin typeface="+mn-lt"/>
              </a:rPr>
              <a:t>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S </a:t>
            </a:r>
            <a:r>
              <a:rPr lang="en-US" sz="2400" b="1" dirty="0" smtClean="0">
                <a:latin typeface="+mn-lt"/>
              </a:rPr>
              <a:t>= 0.971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 smtClean="0">
                <a:latin typeface="+mn-lt"/>
              </a:rPr>
              <a:t> = overcast:</a:t>
            </a:r>
            <a:endParaRPr lang="en-US" sz="2400" b="1" i="1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	p = 4/4     n = 0	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= 0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>
                <a:latin typeface="+mn-lt"/>
              </a:rPr>
              <a:t> = </a:t>
            </a:r>
            <a:r>
              <a:rPr lang="en-US" sz="2400" b="1" dirty="0" smtClean="0">
                <a:latin typeface="+mn-lt"/>
              </a:rPr>
              <a:t>rainy:</a:t>
            </a:r>
            <a:endParaRPr lang="en-US" sz="2400" b="1" i="1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	p = </a:t>
            </a:r>
            <a:r>
              <a:rPr lang="en-US" sz="2400" i="1" dirty="0" smtClean="0">
                <a:latin typeface="+mn-lt"/>
              </a:rPr>
              <a:t>3/5     </a:t>
            </a:r>
            <a:r>
              <a:rPr lang="en-US" sz="2400" i="1" dirty="0">
                <a:latin typeface="+mn-lt"/>
              </a:rPr>
              <a:t>n = </a:t>
            </a:r>
            <a:r>
              <a:rPr lang="en-US" sz="2400" i="1" dirty="0" smtClean="0">
                <a:latin typeface="+mn-lt"/>
              </a:rPr>
              <a:t>2/5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R </a:t>
            </a:r>
            <a:r>
              <a:rPr lang="en-US" sz="2400" b="1" dirty="0" smtClean="0">
                <a:latin typeface="+mn-lt"/>
              </a:rPr>
              <a:t>= 0.971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Expected entropy: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(5/14)×0.971 + (4/14)×0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+ </a:t>
            </a:r>
            <a:r>
              <a:rPr lang="en-US" sz="2400" dirty="0">
                <a:latin typeface="+mn-lt"/>
              </a:rPr>
              <a:t>(5/14</a:t>
            </a:r>
            <a:r>
              <a:rPr lang="en-US" sz="2400" dirty="0" smtClean="0">
                <a:latin typeface="+mn-lt"/>
              </a:rPr>
              <a:t>)×0.971 = </a:t>
            </a:r>
            <a:r>
              <a:rPr lang="en-US" sz="2400" b="1" dirty="0" smtClean="0">
                <a:latin typeface="+mn-lt"/>
              </a:rPr>
              <a:t>0.694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Information gain: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0.940 – 0.694 </a:t>
            </a:r>
            <a:r>
              <a:rPr lang="en-US" sz="2400" b="1" dirty="0" smtClean="0">
                <a:latin typeface="+mn-lt"/>
              </a:rPr>
              <a:t>= 0.246</a:t>
            </a:r>
          </a:p>
        </p:txBody>
      </p:sp>
    </p:spTree>
    <p:extLst>
      <p:ext uri="{BB962C8B-B14F-4D97-AF65-F5344CB8AC3E}">
        <p14:creationId xmlns:p14="http://schemas.microsoft.com/office/powerpoint/2010/main" val="10929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</a:t>
            </a:r>
            <a:r>
              <a:rPr lang="en-US" dirty="0" smtClean="0"/>
              <a:t>Humidity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745307"/>
              </p:ext>
            </p:extLst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241315"/>
            <a:ext cx="5088758" cy="40626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Humidity</a:t>
            </a:r>
            <a:r>
              <a:rPr lang="en-US" sz="2400" b="1" dirty="0" smtClean="0">
                <a:latin typeface="+mn-lt"/>
              </a:rPr>
              <a:t> = high: 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latin typeface="+mn-lt"/>
              </a:rPr>
              <a:t>p = 3/7     n = 4/7</a:t>
            </a:r>
            <a:r>
              <a:rPr lang="en-US" sz="2400" i="1" dirty="0">
                <a:latin typeface="+mn-lt"/>
              </a:rPr>
              <a:t>	</a:t>
            </a:r>
            <a:r>
              <a:rPr lang="en-US" sz="2400" b="1" dirty="0" err="1" smtClean="0">
                <a:latin typeface="+mn-lt"/>
              </a:rPr>
              <a:t>H</a:t>
            </a:r>
            <a:r>
              <a:rPr lang="en-US" sz="2400" b="1" baseline="-25000" dirty="0" err="1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= 0.985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Humidity</a:t>
            </a:r>
            <a:r>
              <a:rPr lang="en-US" sz="2400" b="1" dirty="0" smtClean="0">
                <a:latin typeface="+mn-lt"/>
              </a:rPr>
              <a:t> = Normal:</a:t>
            </a:r>
            <a:endParaRPr lang="en-US" sz="2400" b="1" i="1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	p = 6/7     n = 1/7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= 0.592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Expected entropy: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      </a:t>
            </a:r>
            <a:r>
              <a:rPr lang="en-US" sz="2400" dirty="0" smtClean="0">
                <a:latin typeface="+mn-lt"/>
              </a:rPr>
              <a:t>(7/14)×0.985 + (7/14)×0.592= </a:t>
            </a:r>
            <a:r>
              <a:rPr lang="en-US" sz="2400" b="1" dirty="0" smtClean="0">
                <a:latin typeface="+mn-lt"/>
              </a:rPr>
              <a:t>0.7785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Information gain: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0.940 – 0.151 </a:t>
            </a:r>
            <a:r>
              <a:rPr lang="en-US" sz="2400" b="1" dirty="0" smtClean="0">
                <a:latin typeface="+mn-lt"/>
              </a:rPr>
              <a:t>= 0.1515</a:t>
            </a:r>
          </a:p>
        </p:txBody>
      </p:sp>
    </p:spTree>
    <p:extLst>
      <p:ext uri="{BB962C8B-B14F-4D97-AF65-F5344CB8AC3E}">
        <p14:creationId xmlns:p14="http://schemas.microsoft.com/office/powerpoint/2010/main" val="28424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r>
              <a:rPr lang="en-US" dirty="0"/>
              <a:t>Introduction - Summary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1429" tIns="45714" rIns="91429" bIns="45714"/>
          <a:lstStyle/>
          <a:p>
            <a:r>
              <a:rPr lang="en-US" sz="1800" dirty="0"/>
              <a:t>We introduced the technical part of the class by giving two </a:t>
            </a:r>
            <a:r>
              <a:rPr lang="en-US" sz="1800" dirty="0" smtClean="0"/>
              <a:t>(very important) examples </a:t>
            </a:r>
            <a:r>
              <a:rPr lang="en-US" sz="1800" dirty="0"/>
              <a:t>for </a:t>
            </a:r>
            <a:r>
              <a:rPr lang="en-US" sz="1800" dirty="0" smtClean="0"/>
              <a:t>learning approaches </a:t>
            </a:r>
            <a:r>
              <a:rPr lang="en-US" sz="1800" dirty="0"/>
              <a:t>to linear discrimination.</a:t>
            </a:r>
          </a:p>
          <a:p>
            <a:r>
              <a:rPr lang="en-US" sz="1800" dirty="0"/>
              <a:t>There are many other solutions.</a:t>
            </a:r>
          </a:p>
          <a:p>
            <a:r>
              <a:rPr lang="en-US" sz="1800" dirty="0">
                <a:solidFill>
                  <a:srgbClr val="FF3300"/>
                </a:solidFill>
              </a:rPr>
              <a:t>Question 1:</a:t>
            </a:r>
            <a:r>
              <a:rPr lang="en-US" sz="1800" dirty="0"/>
              <a:t> Our solution </a:t>
            </a:r>
            <a:r>
              <a:rPr lang="en-US" sz="1800" dirty="0" smtClean="0"/>
              <a:t>learns a linear function; in principle, the target function may not be linear, and this will have implications on the performance of our learned hypothesis. </a:t>
            </a:r>
          </a:p>
          <a:p>
            <a:pPr lvl="1"/>
            <a:r>
              <a:rPr lang="en-US" sz="1600" b="1" dirty="0" smtClean="0"/>
              <a:t>Can </a:t>
            </a:r>
            <a:r>
              <a:rPr lang="en-US" sz="1600" b="1" dirty="0"/>
              <a:t>we learn a function that is more flexible in terms of what it does with the </a:t>
            </a:r>
            <a:r>
              <a:rPr lang="en-US" sz="1600" b="1" dirty="0" smtClean="0"/>
              <a:t>feature </a:t>
            </a:r>
            <a:r>
              <a:rPr lang="en-US" sz="1600" b="1" dirty="0"/>
              <a:t>space?</a:t>
            </a:r>
          </a:p>
          <a:p>
            <a:r>
              <a:rPr lang="en-US" sz="1800" dirty="0" smtClean="0">
                <a:solidFill>
                  <a:srgbClr val="FF3300"/>
                </a:solidFill>
              </a:rPr>
              <a:t>Question </a:t>
            </a:r>
            <a:r>
              <a:rPr lang="en-US" sz="1800" dirty="0">
                <a:solidFill>
                  <a:srgbClr val="FF3300"/>
                </a:solidFill>
              </a:rPr>
              <a:t>2:</a:t>
            </a:r>
            <a:r>
              <a:rPr lang="en-US" sz="1800" dirty="0"/>
              <a:t> Can we say something about the quality of what we learn (sample complexity, time complexity; quality)</a:t>
            </a:r>
          </a:p>
          <a:p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1600200" y="4343400"/>
            <a:ext cx="1981200" cy="1676400"/>
            <a:chOff x="1008" y="2256"/>
            <a:chExt cx="1248" cy="1056"/>
          </a:xfrm>
        </p:grpSpPr>
        <p:sp>
          <p:nvSpPr>
            <p:cNvPr id="204805" name="Line 5"/>
            <p:cNvSpPr>
              <a:spLocks noChangeShapeType="1"/>
            </p:cNvSpPr>
            <p:nvPr/>
          </p:nvSpPr>
          <p:spPr bwMode="auto">
            <a:xfrm>
              <a:off x="1008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1008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7" name="Oval 7"/>
            <p:cNvSpPr>
              <a:spLocks noChangeArrowheads="1"/>
            </p:cNvSpPr>
            <p:nvPr/>
          </p:nvSpPr>
          <p:spPr bwMode="auto">
            <a:xfrm>
              <a:off x="144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8" name="Oval 8"/>
            <p:cNvSpPr>
              <a:spLocks noChangeArrowheads="1"/>
            </p:cNvSpPr>
            <p:nvPr/>
          </p:nvSpPr>
          <p:spPr bwMode="auto">
            <a:xfrm>
              <a:off x="163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Oval 9"/>
            <p:cNvSpPr>
              <a:spLocks noChangeArrowheads="1"/>
            </p:cNvSpPr>
            <p:nvPr/>
          </p:nvSpPr>
          <p:spPr bwMode="auto">
            <a:xfrm>
              <a:off x="211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Oval 10"/>
            <p:cNvSpPr>
              <a:spLocks noChangeArrowheads="1"/>
            </p:cNvSpPr>
            <p:nvPr/>
          </p:nvSpPr>
          <p:spPr bwMode="auto">
            <a:xfrm>
              <a:off x="1056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1" name="Oval 11"/>
            <p:cNvSpPr>
              <a:spLocks noChangeArrowheads="1"/>
            </p:cNvSpPr>
            <p:nvPr/>
          </p:nvSpPr>
          <p:spPr bwMode="auto">
            <a:xfrm>
              <a:off x="1344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2" name="Oval 12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3" name="Oval 13"/>
            <p:cNvSpPr>
              <a:spLocks noChangeArrowheads="1"/>
            </p:cNvSpPr>
            <p:nvPr/>
          </p:nvSpPr>
          <p:spPr bwMode="auto">
            <a:xfrm>
              <a:off x="168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>
              <a:off x="2016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5" name="Oval 15"/>
            <p:cNvSpPr>
              <a:spLocks noChangeArrowheads="1"/>
            </p:cNvSpPr>
            <p:nvPr/>
          </p:nvSpPr>
          <p:spPr bwMode="auto">
            <a:xfrm>
              <a:off x="120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6" name="Oval 16"/>
            <p:cNvSpPr>
              <a:spLocks noChangeArrowheads="1"/>
            </p:cNvSpPr>
            <p:nvPr/>
          </p:nvSpPr>
          <p:spPr bwMode="auto">
            <a:xfrm>
              <a:off x="211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7" name="Oval 17"/>
            <p:cNvSpPr>
              <a:spLocks noChangeArrowheads="1"/>
            </p:cNvSpPr>
            <p:nvPr/>
          </p:nvSpPr>
          <p:spPr bwMode="auto">
            <a:xfrm>
              <a:off x="1872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Oval 18"/>
            <p:cNvSpPr>
              <a:spLocks noChangeArrowheads="1"/>
            </p:cNvSpPr>
            <p:nvPr/>
          </p:nvSpPr>
          <p:spPr bwMode="auto">
            <a:xfrm>
              <a:off x="2016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9" name="Oval 19"/>
            <p:cNvSpPr>
              <a:spLocks noChangeArrowheads="1"/>
            </p:cNvSpPr>
            <p:nvPr/>
          </p:nvSpPr>
          <p:spPr bwMode="auto">
            <a:xfrm>
              <a:off x="1248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Oval 20"/>
            <p:cNvSpPr>
              <a:spLocks noChangeArrowheads="1"/>
            </p:cNvSpPr>
            <p:nvPr/>
          </p:nvSpPr>
          <p:spPr bwMode="auto">
            <a:xfrm>
              <a:off x="1056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1" name="Oval 21"/>
            <p:cNvSpPr>
              <a:spLocks noChangeArrowheads="1"/>
            </p:cNvSpPr>
            <p:nvPr/>
          </p:nvSpPr>
          <p:spPr bwMode="auto">
            <a:xfrm>
              <a:off x="1200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Oval 22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3" name="Oval 23"/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Line 24"/>
            <p:cNvSpPr>
              <a:spLocks noChangeShapeType="1"/>
            </p:cNvSpPr>
            <p:nvPr/>
          </p:nvSpPr>
          <p:spPr bwMode="auto">
            <a:xfrm flipV="1">
              <a:off x="1008" y="2928"/>
              <a:ext cx="24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 flipV="1">
              <a:off x="1008" y="2256"/>
              <a:ext cx="672" cy="1056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Line 26"/>
            <p:cNvSpPr>
              <a:spLocks noChangeShapeType="1"/>
            </p:cNvSpPr>
            <p:nvPr/>
          </p:nvSpPr>
          <p:spPr bwMode="auto">
            <a:xfrm flipH="1" flipV="1">
              <a:off x="1536" y="249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7" name="Line 27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>
              <a:off x="1296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9" name="Line 29"/>
            <p:cNvSpPr>
              <a:spLocks noChangeShapeType="1"/>
            </p:cNvSpPr>
            <p:nvPr/>
          </p:nvSpPr>
          <p:spPr bwMode="auto">
            <a:xfrm>
              <a:off x="1008" y="28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 flipH="1" flipV="1">
              <a:off x="1200" y="30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4953000" y="4343400"/>
            <a:ext cx="2514600" cy="1676400"/>
            <a:chOff x="3120" y="2256"/>
            <a:chExt cx="1584" cy="1056"/>
          </a:xfrm>
        </p:grpSpPr>
        <p:sp>
          <p:nvSpPr>
            <p:cNvPr id="204832" name="Line 32"/>
            <p:cNvSpPr>
              <a:spLocks noChangeShapeType="1"/>
            </p:cNvSpPr>
            <p:nvPr/>
          </p:nvSpPr>
          <p:spPr bwMode="auto">
            <a:xfrm>
              <a:off x="3456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>
              <a:off x="3456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4" name="Oval 34"/>
            <p:cNvSpPr>
              <a:spLocks noChangeArrowheads="1"/>
            </p:cNvSpPr>
            <p:nvPr/>
          </p:nvSpPr>
          <p:spPr bwMode="auto">
            <a:xfrm>
              <a:off x="3888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5" name="Oval 35"/>
            <p:cNvSpPr>
              <a:spLocks noChangeArrowheads="1"/>
            </p:cNvSpPr>
            <p:nvPr/>
          </p:nvSpPr>
          <p:spPr bwMode="auto">
            <a:xfrm>
              <a:off x="408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6" name="Oval 36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7" name="Oval 37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4368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0" name="Oval 40"/>
            <p:cNvSpPr>
              <a:spLocks noChangeArrowheads="1"/>
            </p:cNvSpPr>
            <p:nvPr/>
          </p:nvSpPr>
          <p:spPr bwMode="auto">
            <a:xfrm>
              <a:off x="412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1" name="Oval 41"/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2" name="Oval 42"/>
            <p:cNvSpPr>
              <a:spLocks noChangeArrowheads="1"/>
            </p:cNvSpPr>
            <p:nvPr/>
          </p:nvSpPr>
          <p:spPr bwMode="auto">
            <a:xfrm>
              <a:off x="364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3" name="Oval 43"/>
            <p:cNvSpPr>
              <a:spLocks noChangeArrowheads="1"/>
            </p:cNvSpPr>
            <p:nvPr/>
          </p:nvSpPr>
          <p:spPr bwMode="auto">
            <a:xfrm>
              <a:off x="4560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4" name="Oval 44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5" name="Oval 45"/>
            <p:cNvSpPr>
              <a:spLocks noChangeArrowheads="1"/>
            </p:cNvSpPr>
            <p:nvPr/>
          </p:nvSpPr>
          <p:spPr bwMode="auto">
            <a:xfrm>
              <a:off x="4464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6" name="Oval 46"/>
            <p:cNvSpPr>
              <a:spLocks noChangeArrowheads="1"/>
            </p:cNvSpPr>
            <p:nvPr/>
          </p:nvSpPr>
          <p:spPr bwMode="auto">
            <a:xfrm>
              <a:off x="369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7" name="Oval 47"/>
            <p:cNvSpPr>
              <a:spLocks noChangeArrowheads="1"/>
            </p:cNvSpPr>
            <p:nvPr/>
          </p:nvSpPr>
          <p:spPr bwMode="auto">
            <a:xfrm>
              <a:off x="3504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8" name="Oval 48"/>
            <p:cNvSpPr>
              <a:spLocks noChangeArrowheads="1"/>
            </p:cNvSpPr>
            <p:nvPr/>
          </p:nvSpPr>
          <p:spPr bwMode="auto">
            <a:xfrm>
              <a:off x="364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9" name="Oval 49"/>
            <p:cNvSpPr>
              <a:spLocks noChangeArrowheads="1"/>
            </p:cNvSpPr>
            <p:nvPr/>
          </p:nvSpPr>
          <p:spPr bwMode="auto">
            <a:xfrm>
              <a:off x="4224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0" name="Oval 50"/>
            <p:cNvSpPr>
              <a:spLocks noChangeArrowheads="1"/>
            </p:cNvSpPr>
            <p:nvPr/>
          </p:nvSpPr>
          <p:spPr bwMode="auto">
            <a:xfrm>
              <a:off x="3840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1" name="Line 51"/>
            <p:cNvSpPr>
              <a:spLocks noChangeShapeType="1"/>
            </p:cNvSpPr>
            <p:nvPr/>
          </p:nvSpPr>
          <p:spPr bwMode="auto">
            <a:xfrm rot="1429456" flipH="1" flipV="1">
              <a:off x="3216" y="2929"/>
              <a:ext cx="336" cy="33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2" name="Line 52"/>
            <p:cNvSpPr>
              <a:spLocks noChangeShapeType="1"/>
            </p:cNvSpPr>
            <p:nvPr/>
          </p:nvSpPr>
          <p:spPr bwMode="auto">
            <a:xfrm flipH="1" flipV="1">
              <a:off x="3120" y="2400"/>
              <a:ext cx="336" cy="91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feature to split on?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90588"/>
              </p:ext>
            </p:extLst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421" y="1241315"/>
            <a:ext cx="5088758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 smtClean="0">
                <a:latin typeface="+mn-lt"/>
              </a:rPr>
              <a:t>Information gain: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Outlook:  0.246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Humidity: 0.151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Wind: 0.048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Temperature: 0.029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→ Split on Outlook</a:t>
            </a:r>
          </a:p>
        </p:txBody>
      </p:sp>
    </p:spTree>
    <p:extLst>
      <p:ext uri="{BB962C8B-B14F-4D97-AF65-F5344CB8AC3E}">
        <p14:creationId xmlns:p14="http://schemas.microsoft.com/office/powerpoint/2010/main" val="566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460625" y="155098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1608994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54831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5715000" y="1191161"/>
            <a:ext cx="32286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>
                <a:solidFill>
                  <a:srgbClr val="0000FF"/>
                </a:solidFill>
                <a:latin typeface="+mj-lt"/>
              </a:rPr>
              <a:t>S,Humidity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)=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0.151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S,Wind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0.048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S,Temperature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0.029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S,Outlook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0.246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1549400" y="1951098"/>
            <a:ext cx="1462819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460625" y="155098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1608994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54831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1549400" y="1951098"/>
            <a:ext cx="1462819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2803525"/>
            <a:ext cx="4467225" cy="1539875"/>
            <a:chOff x="838200" y="2803525"/>
            <a:chExt cx="4467225" cy="1539875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444750" y="2803525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186238" y="2803525"/>
              <a:ext cx="735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82838" y="3200400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852863" y="3201988"/>
              <a:ext cx="14525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0686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41400" y="2803525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1,2,8,9,11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5111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03346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665413" y="3946525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244600" y="3946525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89425" y="3946525"/>
              <a:ext cx="409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aphicFrame>
        <p:nvGraphicFramePr>
          <p:cNvPr id="4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993486"/>
              </p:ext>
            </p:extLst>
          </p:nvPr>
        </p:nvGraphicFramePr>
        <p:xfrm>
          <a:off x="5943600" y="140961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1550988"/>
            <a:ext cx="4467225" cy="2792412"/>
            <a:chOff x="838200" y="1550988"/>
            <a:chExt cx="4467225" cy="2792412"/>
          </a:xfrm>
        </p:grpSpPr>
        <p:grpSp>
          <p:nvGrpSpPr>
            <p:cNvPr id="8" name="Group 7"/>
            <p:cNvGrpSpPr/>
            <p:nvPr/>
          </p:nvGrpSpPr>
          <p:grpSpPr>
            <a:xfrm>
              <a:off x="1549400" y="1550988"/>
              <a:ext cx="3071813" cy="1252537"/>
              <a:chOff x="1549400" y="1550988"/>
              <a:chExt cx="3071813" cy="1252537"/>
            </a:xfrm>
          </p:grpSpPr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1031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64541" name="AutoShape 29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012219" y="1951098"/>
                <a:ext cx="1608994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42" name="AutoShape 30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012219" y="1951098"/>
                <a:ext cx="54831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63" name="AutoShape 51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1549400" y="1951098"/>
                <a:ext cx="1462819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838200" y="2803525"/>
              <a:ext cx="4467225" cy="1539875"/>
              <a:chOff x="838200" y="2803525"/>
              <a:chExt cx="4467225" cy="1539875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444750" y="2803525"/>
                <a:ext cx="1270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Overcast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3501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82838" y="3200400"/>
                <a:ext cx="12414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3,7,12,13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852863" y="3201988"/>
                <a:ext cx="14525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4,5,6,10,14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1068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3+,2-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620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112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A50021"/>
                    </a:solidFill>
                  </a:rPr>
                  <a:t>1,2,8,9,11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4+,0-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2+,3-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365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5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1428776" y="4648200"/>
            <a:ext cx="41338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Continue until:</a:t>
            </a:r>
          </a:p>
          <a:p>
            <a:pPr>
              <a:buSzTx/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 Every attribute is included in 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path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,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or,</a:t>
            </a:r>
          </a:p>
          <a:p>
            <a:pPr>
              <a:buSzTx/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 All examples  in the leaf have same label</a:t>
            </a:r>
          </a:p>
        </p:txBody>
      </p:sp>
      <p:graphicFrame>
        <p:nvGraphicFramePr>
          <p:cNvPr id="4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715140"/>
              </p:ext>
            </p:extLst>
          </p:nvPr>
        </p:nvGraphicFramePr>
        <p:xfrm>
          <a:off x="5943600" y="148581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9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61443" y="1123950"/>
            <a:ext cx="4058757" cy="1214382"/>
            <a:chOff x="5618162" y="1014413"/>
            <a:chExt cx="5361267" cy="1543050"/>
          </a:xfrm>
        </p:grpSpPr>
        <p:graphicFrame>
          <p:nvGraphicFramePr>
            <p:cNvPr id="68645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595817"/>
                </p:ext>
              </p:extLst>
            </p:nvPr>
          </p:nvGraphicFramePr>
          <p:xfrm>
            <a:off x="5618162" y="1014413"/>
            <a:ext cx="28273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66" name="Equation" r:id="rId4" imgW="1447560" imgH="241200" progId="Equation.3">
                    <p:embed/>
                  </p:oleObj>
                </mc:Choice>
                <mc:Fallback>
                  <p:oleObj name="Equation" r:id="rId4" imgW="1447560" imgH="2412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2" y="1014413"/>
                          <a:ext cx="282733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8" name="Text Box 40"/>
            <p:cNvSpPr txBox="1">
              <a:spLocks noChangeArrowheads="1"/>
            </p:cNvSpPr>
            <p:nvPr/>
          </p:nvSpPr>
          <p:spPr bwMode="auto">
            <a:xfrm>
              <a:off x="8442325" y="1054100"/>
              <a:ext cx="2537104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.97-(3/5) 0-(2/5) 0 = </a:t>
              </a:r>
              <a:r>
                <a:rPr lang="en-US" sz="1600" b="1" dirty="0">
                  <a:solidFill>
                    <a:srgbClr val="A50021"/>
                  </a:solidFill>
                </a:rPr>
                <a:t>.97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68649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2112943"/>
                </p:ext>
              </p:extLst>
            </p:nvPr>
          </p:nvGraphicFramePr>
          <p:xfrm>
            <a:off x="5660220" y="1528763"/>
            <a:ext cx="22828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67" name="Equation" r:id="rId6" imgW="1244520" imgH="241200" progId="Equation.3">
                    <p:embed/>
                  </p:oleObj>
                </mc:Choice>
                <mc:Fallback>
                  <p:oleObj name="Equation" r:id="rId6" imgW="1244520" imgH="2412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1528763"/>
                          <a:ext cx="228282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0" name="Text Box 42"/>
            <p:cNvSpPr txBox="1">
              <a:spLocks noChangeArrowheads="1"/>
            </p:cNvSpPr>
            <p:nvPr/>
          </p:nvSpPr>
          <p:spPr bwMode="auto">
            <a:xfrm>
              <a:off x="8075907" y="1568450"/>
              <a:ext cx="2081855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.97- 0-(2/5) 1 = .57</a:t>
              </a:r>
            </a:p>
          </p:txBody>
        </p:sp>
        <p:graphicFrame>
          <p:nvGraphicFramePr>
            <p:cNvPr id="6865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2446248"/>
                </p:ext>
              </p:extLst>
            </p:nvPr>
          </p:nvGraphicFramePr>
          <p:xfrm>
            <a:off x="5660220" y="2081213"/>
            <a:ext cx="22367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68" name="Equation" r:id="rId8" imgW="1218960" imgH="241200" progId="Equation.3">
                    <p:embed/>
                  </p:oleObj>
                </mc:Choice>
                <mc:Fallback>
                  <p:oleObj name="Equation" r:id="rId8" imgW="1218960" imgH="24120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2081213"/>
                          <a:ext cx="223678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7975254" y="2120899"/>
              <a:ext cx="2782725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.97-(2/5) 1 - (3/5) .92= .02</a:t>
              </a:r>
            </a:p>
          </p:txBody>
        </p:sp>
      </p:grp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1752600" y="4198938"/>
            <a:ext cx="829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Day    </a:t>
            </a:r>
            <a:r>
              <a:rPr lang="en-US" sz="2000" b="1" dirty="0">
                <a:solidFill>
                  <a:srgbClr val="A50021"/>
                </a:solidFill>
              </a:rPr>
              <a:t>Outlook </a:t>
            </a:r>
            <a:r>
              <a:rPr lang="en-US" sz="2000" b="1" dirty="0">
                <a:solidFill>
                  <a:srgbClr val="0000FF"/>
                </a:solidFill>
              </a:rPr>
              <a:t>   Temperature      Humidity    Wind</a:t>
            </a:r>
            <a:r>
              <a:rPr lang="en-US" sz="2000" b="1" dirty="0"/>
              <a:t>       </a:t>
            </a:r>
            <a:r>
              <a:rPr lang="en-US" sz="2000" b="1" dirty="0" err="1">
                <a:solidFill>
                  <a:srgbClr val="A50021"/>
                </a:solidFill>
              </a:rPr>
              <a:t>PlayTennis</a:t>
            </a:r>
            <a:r>
              <a:rPr lang="en-US" sz="2000" b="1" dirty="0">
                <a:solidFill>
                  <a:srgbClr val="A50021"/>
                </a:solidFill>
              </a:rPr>
              <a:t>     </a:t>
            </a:r>
            <a:endParaRPr lang="en-US" sz="20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1828800" y="4491038"/>
            <a:ext cx="700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1       Sunny            Hot              High          Weak 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828800" y="4835525"/>
            <a:ext cx="702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2       Sunny            Hot              High         Strong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1828800" y="5180013"/>
            <a:ext cx="708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8       Sunny            Mild             High          Weak  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1828800" y="5524500"/>
            <a:ext cx="722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9       Sunny            Cool             Normal      Weak            </a:t>
            </a:r>
            <a:r>
              <a:rPr lang="en-US" sz="2000" b="1">
                <a:solidFill>
                  <a:srgbClr val="A50021"/>
                </a:solidFill>
              </a:rPr>
              <a:t>Yes</a:t>
            </a:r>
            <a:endParaRPr lang="en-US" sz="2000" u="sng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1828800" y="5867400"/>
            <a:ext cx="725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11      Sunny            Mild              Normal     Strong           </a:t>
            </a:r>
            <a:r>
              <a:rPr lang="en-US" sz="2000" b="1">
                <a:solidFill>
                  <a:srgbClr val="A50021"/>
                </a:solidFill>
              </a:rPr>
              <a:t>Yes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1676400" y="45434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1676400" y="42513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23975" y="1219200"/>
            <a:ext cx="4467225" cy="2792412"/>
            <a:chOff x="838200" y="1550988"/>
            <a:chExt cx="4467225" cy="2792412"/>
          </a:xfrm>
        </p:grpSpPr>
        <p:grpSp>
          <p:nvGrpSpPr>
            <p:cNvPr id="39" name="Group 38"/>
            <p:cNvGrpSpPr/>
            <p:nvPr/>
          </p:nvGrpSpPr>
          <p:grpSpPr>
            <a:xfrm>
              <a:off x="1549400" y="1550988"/>
              <a:ext cx="3071813" cy="1252537"/>
              <a:chOff x="1549400" y="1550988"/>
              <a:chExt cx="3071813" cy="1252537"/>
            </a:xfrm>
          </p:grpSpPr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1031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54" name="AutoShape 29"/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3012219" y="1951098"/>
                <a:ext cx="1608994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30"/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3012219" y="1951098"/>
                <a:ext cx="54831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51"/>
              <p:cNvCxnSpPr>
                <a:cxnSpLocks noChangeShapeType="1"/>
                <a:stCxn id="53" idx="2"/>
              </p:cNvCxnSpPr>
              <p:nvPr/>
            </p:nvCxnSpPr>
            <p:spPr bwMode="auto">
              <a:xfrm flipH="1">
                <a:off x="1549400" y="1951098"/>
                <a:ext cx="1462819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838200" y="2803525"/>
              <a:ext cx="4467225" cy="1539875"/>
              <a:chOff x="838200" y="2803525"/>
              <a:chExt cx="4467225" cy="1539875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2444750" y="2803525"/>
                <a:ext cx="1270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Overcast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3501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2382838" y="3200400"/>
                <a:ext cx="12414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3,7,12,13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3852863" y="3201988"/>
                <a:ext cx="14525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4,5,6,10,14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41068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3+,2-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620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112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A50021"/>
                    </a:solidFill>
                  </a:rPr>
                  <a:t>1,2,8,9,11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4+,0-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2+,3-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365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5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5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1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595563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392363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0669" name="AutoShape 13"/>
          <p:cNvCxnSpPr>
            <a:cxnSpLocks noChangeShapeType="1"/>
            <a:stCxn id="70659" idx="2"/>
            <a:endCxn id="70667" idx="0"/>
          </p:cNvCxnSpPr>
          <p:nvPr/>
        </p:nvCxnSpPr>
        <p:spPr bwMode="auto">
          <a:xfrm flipH="1">
            <a:off x="3076575" y="1768475"/>
            <a:ext cx="1544638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25876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2798763" y="37671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686" name="AutoShape 6"/>
          <p:cNvCxnSpPr>
            <a:cxnSpLocks noChangeShapeType="1"/>
            <a:stCxn id="71683" idx="2"/>
            <a:endCxn id="71685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7" name="AutoShape 7"/>
          <p:cNvCxnSpPr>
            <a:cxnSpLocks noChangeShapeType="1"/>
            <a:stCxn id="71683" idx="2"/>
            <a:endCxn id="71684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705100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501900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693" name="AutoShape 13"/>
          <p:cNvCxnSpPr>
            <a:cxnSpLocks noChangeShapeType="1"/>
            <a:stCxn id="71683" idx="2"/>
            <a:endCxn id="71691" idx="0"/>
          </p:cNvCxnSpPr>
          <p:nvPr/>
        </p:nvCxnSpPr>
        <p:spPr bwMode="auto">
          <a:xfrm flipH="1">
            <a:off x="3186113" y="1768475"/>
            <a:ext cx="14351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697163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2595563" y="3767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198813" y="4632325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Normal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2097088" y="46323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High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701" name="AutoShape 21"/>
          <p:cNvCxnSpPr>
            <a:cxnSpLocks noChangeShapeType="1"/>
            <a:stCxn id="71699" idx="0"/>
            <a:endCxn id="71697" idx="2"/>
          </p:cNvCxnSpPr>
          <p:nvPr/>
        </p:nvCxnSpPr>
        <p:spPr bwMode="auto">
          <a:xfrm flipH="1" flipV="1">
            <a:off x="3230563" y="4164013"/>
            <a:ext cx="498475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03" name="AutoShape 23"/>
          <p:cNvCxnSpPr>
            <a:cxnSpLocks noChangeShapeType="1"/>
            <a:stCxn id="71700" idx="0"/>
            <a:endCxn id="71697" idx="2"/>
          </p:cNvCxnSpPr>
          <p:nvPr/>
        </p:nvCxnSpPr>
        <p:spPr bwMode="auto">
          <a:xfrm flipV="1">
            <a:off x="2471738" y="4164013"/>
            <a:ext cx="758825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171700" y="49530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352800" y="493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induceDecisionTree(S)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Does S uniquely define a class?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all s ∈ S have the same label y: </a:t>
            </a:r>
            <a:r>
              <a:rPr lang="en-US" b="1" dirty="0" smtClean="0"/>
              <a:t>return</a:t>
            </a:r>
            <a:r>
              <a:rPr lang="en-US" dirty="0" smtClean="0"/>
              <a:t> S;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2. Find the feature with the most information gain: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i = argmax 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i="1" dirty="0" smtClean="0"/>
              <a:t>Gain</a:t>
            </a:r>
            <a:r>
              <a:rPr lang="en-US" dirty="0" smtClean="0"/>
              <a:t>(S,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3. Add children to 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b="1" dirty="0" smtClean="0"/>
              <a:t>in</a:t>
            </a:r>
            <a:r>
              <a:rPr lang="en-US" dirty="0" smtClean="0"/>
              <a:t> Values(X</a:t>
            </a:r>
            <a:r>
              <a:rPr lang="en-US" baseline="-25000" dirty="0" smtClean="0"/>
              <a:t>i</a:t>
            </a:r>
            <a:r>
              <a:rPr lang="en-US" dirty="0" smtClean="0"/>
              <a:t>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</a:t>
            </a:r>
            <a:r>
              <a:rPr lang="en-US" baseline="-25000" dirty="0" smtClean="0"/>
              <a:t>k</a:t>
            </a:r>
            <a:r>
              <a:rPr lang="en-US" dirty="0" smtClean="0"/>
              <a:t> = {s ∈ S | 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                		</a:t>
            </a:r>
            <a:r>
              <a:rPr lang="en-US" dirty="0" err="1" smtClean="0"/>
              <a:t>addChild</a:t>
            </a:r>
            <a:r>
              <a:rPr lang="en-US" dirty="0" smtClean="0"/>
              <a:t>(S, 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induceDecisionTree(S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return</a:t>
            </a:r>
            <a:r>
              <a:rPr lang="en-US" dirty="0" smtClean="0"/>
              <a:t> S;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10" name="AutoShape 6"/>
          <p:cNvCxnSpPr>
            <a:cxnSpLocks noChangeShapeType="1"/>
            <a:stCxn id="72707" idx="2"/>
            <a:endCxn id="72709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1" name="AutoShape 7"/>
          <p:cNvCxnSpPr>
            <a:cxnSpLocks noChangeShapeType="1"/>
            <a:stCxn id="72707" idx="2"/>
            <a:endCxn id="72708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705100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501900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17" name="AutoShape 13"/>
          <p:cNvCxnSpPr>
            <a:cxnSpLocks noChangeShapeType="1"/>
            <a:stCxn id="72707" idx="2"/>
            <a:endCxn id="72715" idx="0"/>
          </p:cNvCxnSpPr>
          <p:nvPr/>
        </p:nvCxnSpPr>
        <p:spPr bwMode="auto">
          <a:xfrm flipH="1">
            <a:off x="3186113" y="1768475"/>
            <a:ext cx="14351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697163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595563" y="3767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246438" y="462438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Normal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2144713" y="462438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High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25" name="AutoShape 21"/>
          <p:cNvCxnSpPr>
            <a:cxnSpLocks noChangeShapeType="1"/>
            <a:stCxn id="72723" idx="0"/>
            <a:endCxn id="72721" idx="2"/>
          </p:cNvCxnSpPr>
          <p:nvPr/>
        </p:nvCxnSpPr>
        <p:spPr bwMode="auto">
          <a:xfrm flipH="1" flipV="1">
            <a:off x="3230563" y="4164013"/>
            <a:ext cx="5461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6" name="AutoShape 22"/>
          <p:cNvCxnSpPr>
            <a:cxnSpLocks noChangeShapeType="1"/>
            <a:stCxn id="72724" idx="0"/>
            <a:endCxn id="72721" idx="2"/>
          </p:cNvCxnSpPr>
          <p:nvPr/>
        </p:nvCxnSpPr>
        <p:spPr bwMode="auto">
          <a:xfrm flipV="1">
            <a:off x="2519363" y="4164013"/>
            <a:ext cx="7112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219325" y="49530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400425" y="493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359525" y="4624388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Weak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257800" y="4624388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Strong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332413" y="4937125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6513513" y="4921250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cxnSp>
        <p:nvCxnSpPr>
          <p:cNvPr id="72733" name="AutoShape 29"/>
          <p:cNvCxnSpPr>
            <a:cxnSpLocks noChangeShapeType="1"/>
            <a:stCxn id="72722" idx="2"/>
            <a:endCxn id="72729" idx="0"/>
          </p:cNvCxnSpPr>
          <p:nvPr/>
        </p:nvCxnSpPr>
        <p:spPr bwMode="auto">
          <a:xfrm>
            <a:off x="6246813" y="4164013"/>
            <a:ext cx="536575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34" name="AutoShape 30"/>
          <p:cNvCxnSpPr>
            <a:cxnSpLocks noChangeShapeType="1"/>
            <a:stCxn id="72730" idx="0"/>
            <a:endCxn id="72722" idx="2"/>
          </p:cNvCxnSpPr>
          <p:nvPr/>
        </p:nvCxnSpPr>
        <p:spPr bwMode="auto">
          <a:xfrm flipV="1">
            <a:off x="5759450" y="4164013"/>
            <a:ext cx="487363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Space in Decision Tree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 search of the space of decision trees which can represent all possible discrete functions. (</a:t>
            </a:r>
            <a:r>
              <a:rPr lang="en-US" dirty="0" smtClean="0">
                <a:solidFill>
                  <a:schemeClr val="accent1"/>
                </a:solidFill>
              </a:rPr>
              <a:t>pros and cons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Goal: to find the </a:t>
            </a:r>
            <a:r>
              <a:rPr lang="en-US" dirty="0" smtClean="0">
                <a:solidFill>
                  <a:schemeClr val="accent1"/>
                </a:solidFill>
              </a:rPr>
              <a:t>best</a:t>
            </a:r>
            <a:r>
              <a:rPr lang="en-US" dirty="0" smtClean="0"/>
              <a:t> decision tree</a:t>
            </a:r>
          </a:p>
          <a:p>
            <a:pPr lvl="1"/>
            <a:r>
              <a:rPr lang="en-US" dirty="0" smtClean="0"/>
              <a:t>Best could be “smallest depth”</a:t>
            </a:r>
          </a:p>
          <a:p>
            <a:pPr lvl="1"/>
            <a:r>
              <a:rPr lang="en-US" dirty="0" smtClean="0"/>
              <a:t>Best could be “minimizing the expected number of tests”</a:t>
            </a:r>
          </a:p>
          <a:p>
            <a:r>
              <a:rPr lang="en-US" dirty="0" smtClean="0"/>
              <a:t>Finding a minimal decision tree consistent with a set of data is </a:t>
            </a:r>
            <a:r>
              <a:rPr lang="en-US" dirty="0" smtClean="0">
                <a:solidFill>
                  <a:schemeClr val="accent1"/>
                </a:solidFill>
              </a:rPr>
              <a:t>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Performs a greedy heuristic search:  hill climbing </a:t>
            </a:r>
            <a:r>
              <a:rPr lang="en-US" dirty="0" smtClean="0">
                <a:solidFill>
                  <a:schemeClr val="accent1"/>
                </a:solidFill>
              </a:rPr>
              <a:t>without backtracking</a:t>
            </a:r>
          </a:p>
          <a:p>
            <a:r>
              <a:rPr lang="en-US" dirty="0" smtClean="0"/>
              <a:t>Makes statistically based decisions using </a:t>
            </a:r>
            <a:r>
              <a:rPr lang="en-US" dirty="0" smtClean="0">
                <a:solidFill>
                  <a:schemeClr val="accent1"/>
                </a:solidFill>
              </a:rPr>
              <a:t>all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Earlier, we </a:t>
            </a:r>
            <a:r>
              <a:rPr lang="en-US" sz="2200" dirty="0"/>
              <a:t>decoupled the generation of the feature space from the learning.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Argued that we can map the given examples into another space, in which the target functions are linearly separable. 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Do we always want to do it?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How do we determine what are good mappings?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The study of </a:t>
            </a:r>
            <a:r>
              <a:rPr lang="en-US" sz="2200" dirty="0">
                <a:solidFill>
                  <a:srgbClr val="FF3300"/>
                </a:solidFill>
              </a:rPr>
              <a:t>decision trees</a:t>
            </a:r>
            <a:r>
              <a:rPr lang="en-US" sz="2200" dirty="0"/>
              <a:t> may shed some light on this.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Learning is done directly from the given data representation.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algorithm ``transforms” the data itself.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410200" y="2819400"/>
            <a:ext cx="3240759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Think about the Badges problem</a:t>
            </a:r>
            <a:endParaRPr lang="en-US" sz="1800" dirty="0">
              <a:latin typeface="+mj-lt"/>
            </a:endParaRPr>
          </a:p>
        </p:txBody>
      </p:sp>
      <p:grpSp>
        <p:nvGrpSpPr>
          <p:cNvPr id="145460" name="Group 52"/>
          <p:cNvGrpSpPr>
            <a:grpSpLocks/>
          </p:cNvGrpSpPr>
          <p:nvPr/>
        </p:nvGrpSpPr>
        <p:grpSpPr bwMode="auto">
          <a:xfrm>
            <a:off x="7346733" y="4724400"/>
            <a:ext cx="1525587" cy="1676400"/>
            <a:chOff x="4559" y="0"/>
            <a:chExt cx="961" cy="1056"/>
          </a:xfrm>
        </p:grpSpPr>
        <p:sp>
          <p:nvSpPr>
            <p:cNvPr id="145440" name="Oval 32"/>
            <p:cNvSpPr>
              <a:spLocks noChangeArrowheads="1"/>
            </p:cNvSpPr>
            <p:nvPr/>
          </p:nvSpPr>
          <p:spPr bwMode="auto">
            <a:xfrm>
              <a:off x="5236" y="65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Oval 33"/>
            <p:cNvSpPr>
              <a:spLocks noChangeArrowheads="1"/>
            </p:cNvSpPr>
            <p:nvPr/>
          </p:nvSpPr>
          <p:spPr bwMode="auto">
            <a:xfrm>
              <a:off x="5290" y="563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2" name="Oval 34"/>
            <p:cNvSpPr>
              <a:spLocks noChangeArrowheads="1"/>
            </p:cNvSpPr>
            <p:nvPr/>
          </p:nvSpPr>
          <p:spPr bwMode="auto">
            <a:xfrm>
              <a:off x="5184" y="735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3" name="Oval 35"/>
            <p:cNvSpPr>
              <a:spLocks noChangeArrowheads="1"/>
            </p:cNvSpPr>
            <p:nvPr/>
          </p:nvSpPr>
          <p:spPr bwMode="auto">
            <a:xfrm>
              <a:off x="5116" y="793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4" name="Oval 36"/>
            <p:cNvSpPr>
              <a:spLocks noChangeArrowheads="1"/>
            </p:cNvSpPr>
            <p:nvPr/>
          </p:nvSpPr>
          <p:spPr bwMode="auto">
            <a:xfrm>
              <a:off x="5009" y="831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Oval 37"/>
            <p:cNvSpPr>
              <a:spLocks noChangeArrowheads="1"/>
            </p:cNvSpPr>
            <p:nvPr/>
          </p:nvSpPr>
          <p:spPr bwMode="auto">
            <a:xfrm>
              <a:off x="4954" y="803"/>
              <a:ext cx="31" cy="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Oval 38"/>
            <p:cNvSpPr>
              <a:spLocks noChangeArrowheads="1"/>
            </p:cNvSpPr>
            <p:nvPr/>
          </p:nvSpPr>
          <p:spPr bwMode="auto">
            <a:xfrm>
              <a:off x="4910" y="76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Oval 39"/>
            <p:cNvSpPr>
              <a:spLocks noChangeArrowheads="1"/>
            </p:cNvSpPr>
            <p:nvPr/>
          </p:nvSpPr>
          <p:spPr bwMode="auto">
            <a:xfrm>
              <a:off x="4855" y="690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Oval 40"/>
            <p:cNvSpPr>
              <a:spLocks noChangeArrowheads="1"/>
            </p:cNvSpPr>
            <p:nvPr/>
          </p:nvSpPr>
          <p:spPr bwMode="auto">
            <a:xfrm>
              <a:off x="4628" y="244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Oval 41"/>
            <p:cNvSpPr>
              <a:spLocks noChangeArrowheads="1"/>
            </p:cNvSpPr>
            <p:nvPr/>
          </p:nvSpPr>
          <p:spPr bwMode="auto">
            <a:xfrm>
              <a:off x="4756" y="481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Oval 42"/>
            <p:cNvSpPr>
              <a:spLocks noChangeArrowheads="1"/>
            </p:cNvSpPr>
            <p:nvPr/>
          </p:nvSpPr>
          <p:spPr bwMode="auto">
            <a:xfrm>
              <a:off x="5371" y="330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Oval 43"/>
            <p:cNvSpPr>
              <a:spLocks noChangeArrowheads="1"/>
            </p:cNvSpPr>
            <p:nvPr/>
          </p:nvSpPr>
          <p:spPr bwMode="auto">
            <a:xfrm>
              <a:off x="5463" y="0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Oval 44"/>
            <p:cNvSpPr>
              <a:spLocks noChangeArrowheads="1"/>
            </p:cNvSpPr>
            <p:nvPr/>
          </p:nvSpPr>
          <p:spPr bwMode="auto">
            <a:xfrm>
              <a:off x="4560" y="7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Text Box 45"/>
            <p:cNvSpPr txBox="1">
              <a:spLocks noChangeArrowheads="1"/>
            </p:cNvSpPr>
            <p:nvPr/>
          </p:nvSpPr>
          <p:spPr bwMode="auto">
            <a:xfrm>
              <a:off x="523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>
                  <a:latin typeface="Arial" pitchFamily="34" charset="0"/>
                </a:rPr>
                <a:t>x</a:t>
              </a:r>
            </a:p>
          </p:txBody>
        </p:sp>
        <p:sp>
          <p:nvSpPr>
            <p:cNvPr id="145455" name="Text Box 47"/>
            <p:cNvSpPr txBox="1">
              <a:spLocks noChangeArrowheads="1"/>
            </p:cNvSpPr>
            <p:nvPr/>
          </p:nvSpPr>
          <p:spPr bwMode="auto">
            <a:xfrm>
              <a:off x="4997" y="0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>
                  <a:latin typeface="Arial" pitchFamily="34" charset="0"/>
                </a:rPr>
                <a:t>x</a:t>
              </a:r>
              <a:r>
                <a:rPr lang="en-US" baseline="30000"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5457" name="Line 49"/>
            <p:cNvSpPr>
              <a:spLocks noChangeShapeType="1"/>
            </p:cNvSpPr>
            <p:nvPr/>
          </p:nvSpPr>
          <p:spPr bwMode="auto">
            <a:xfrm>
              <a:off x="5040" y="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5458" name="Line 50"/>
            <p:cNvSpPr>
              <a:spLocks noChangeShapeType="1"/>
            </p:cNvSpPr>
            <p:nvPr/>
          </p:nvSpPr>
          <p:spPr bwMode="auto">
            <a:xfrm rot="-4868612">
              <a:off x="5038" y="130"/>
              <a:ext cx="1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5459" name="Line 51"/>
            <p:cNvSpPr>
              <a:spLocks noChangeShapeType="1"/>
            </p:cNvSpPr>
            <p:nvPr/>
          </p:nvSpPr>
          <p:spPr bwMode="auto">
            <a:xfrm rot="16200000">
              <a:off x="5039" y="337"/>
              <a:ext cx="1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410200" y="3821668"/>
            <a:ext cx="359951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What’s the best learning algorithm?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9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key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decision trees (ID3 algorithm)</a:t>
            </a:r>
          </a:p>
          <a:p>
            <a:pPr lvl="2"/>
            <a:r>
              <a:rPr lang="en-US" dirty="0" smtClean="0"/>
              <a:t>Greedy heuristic (based on information gain)</a:t>
            </a:r>
            <a:br>
              <a:rPr lang="en-US" dirty="0" smtClean="0"/>
            </a:br>
            <a:r>
              <a:rPr lang="en-US" dirty="0" smtClean="0"/>
              <a:t>Originally developed for discrete features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Overfitting</a:t>
            </a:r>
          </a:p>
          <a:p>
            <a:pPr lvl="2"/>
            <a:r>
              <a:rPr lang="en-US" dirty="0" smtClean="0"/>
              <a:t>What is it? How do we deal with it?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Some extensions of DTs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Principles of Experimental 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14800" y="3810000"/>
            <a:ext cx="459138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</p:spTree>
    <p:extLst>
      <p:ext uri="{BB962C8B-B14F-4D97-AF65-F5344CB8AC3E}">
        <p14:creationId xmlns:p14="http://schemas.microsoft.com/office/powerpoint/2010/main" val="39680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Decision Tree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Hunt and colleagues in Psychology used full search decision tree methods to model human concept learning in the 60s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Quinlan developed ID3, with the information gain heuristics in the late 70s to learn expert systems from examples</a:t>
            </a:r>
          </a:p>
          <a:p>
            <a:r>
              <a:rPr lang="en-US" sz="2000" dirty="0" err="1" smtClean="0"/>
              <a:t>Breiman</a:t>
            </a:r>
            <a:r>
              <a:rPr lang="en-US" sz="2000" dirty="0" smtClean="0"/>
              <a:t>, Freidman and colleagues in statistics developed CART (classification and regression trees simultaneously)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variety of improvements in the 80s: coping with noise, continuous attributes, missing data, non-axis parallel etc.</a:t>
            </a:r>
          </a:p>
          <a:p>
            <a:r>
              <a:rPr lang="en-US" sz="2000" dirty="0" smtClean="0"/>
              <a:t>Quinlan’s updated algorithm, C4.5 (1993) is commonly used (New: C5)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Boosting (or Bagging) over DTs is a very good general purpose 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5000" y="1371600"/>
            <a:ext cx="5005387" cy="3978275"/>
            <a:chOff x="2144713" y="1371600"/>
            <a:chExt cx="5005387" cy="3978275"/>
          </a:xfrm>
        </p:grpSpPr>
        <p:sp>
          <p:nvSpPr>
            <p:cNvPr id="76803" name="Text Box 3"/>
            <p:cNvSpPr txBox="1">
              <a:spLocks noChangeArrowheads="1"/>
            </p:cNvSpPr>
            <p:nvPr/>
          </p:nvSpPr>
          <p:spPr bwMode="auto">
            <a:xfrm>
              <a:off x="4014788" y="137160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3998913" y="2624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5740400" y="257492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06" name="AutoShape 6"/>
            <p:cNvCxnSpPr>
              <a:cxnSpLocks noChangeShapeType="1"/>
              <a:stCxn id="76803" idx="2"/>
              <a:endCxn id="76805" idx="0"/>
            </p:cNvCxnSpPr>
            <p:nvPr/>
          </p:nvCxnSpPr>
          <p:spPr bwMode="auto">
            <a:xfrm>
              <a:off x="4621213" y="1768475"/>
              <a:ext cx="148748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07" name="AutoShape 7"/>
            <p:cNvCxnSpPr>
              <a:cxnSpLocks noChangeShapeType="1"/>
              <a:stCxn id="76803" idx="2"/>
              <a:endCxn id="76804" idx="0"/>
            </p:cNvCxnSpPr>
            <p:nvPr/>
          </p:nvCxnSpPr>
          <p:spPr bwMode="auto">
            <a:xfrm>
              <a:off x="4621213" y="176847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3937000" y="302101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5407025" y="302260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5661025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2705100" y="262413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501900" y="302101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13" name="AutoShape 13"/>
            <p:cNvCxnSpPr>
              <a:cxnSpLocks noChangeShapeType="1"/>
              <a:stCxn id="76803" idx="2"/>
              <a:endCxn id="76811" idx="0"/>
            </p:cNvCxnSpPr>
            <p:nvPr/>
          </p:nvCxnSpPr>
          <p:spPr bwMode="auto">
            <a:xfrm flipH="1">
              <a:off x="3186113" y="1768475"/>
              <a:ext cx="14351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4105275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69716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4219575" y="3767138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595563" y="3767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5843588" y="3767138"/>
              <a:ext cx="804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246438" y="4624388"/>
              <a:ext cx="1058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2144713" y="4624388"/>
              <a:ext cx="749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21" name="AutoShape 21"/>
            <p:cNvCxnSpPr>
              <a:cxnSpLocks noChangeShapeType="1"/>
              <a:stCxn id="76819" idx="0"/>
              <a:endCxn id="76817" idx="2"/>
            </p:cNvCxnSpPr>
            <p:nvPr/>
          </p:nvCxnSpPr>
          <p:spPr bwMode="auto">
            <a:xfrm flipH="1" flipV="1">
              <a:off x="3230563" y="4164013"/>
              <a:ext cx="54610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2" name="AutoShape 22"/>
            <p:cNvCxnSpPr>
              <a:cxnSpLocks noChangeShapeType="1"/>
              <a:stCxn id="76820" idx="0"/>
              <a:endCxn id="76817" idx="2"/>
            </p:cNvCxnSpPr>
            <p:nvPr/>
          </p:nvCxnSpPr>
          <p:spPr bwMode="auto">
            <a:xfrm flipV="1">
              <a:off x="2519363" y="4164013"/>
              <a:ext cx="71120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2219325" y="4953000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4" name="Text Box 24"/>
            <p:cNvSpPr txBox="1">
              <a:spLocks noChangeArrowheads="1"/>
            </p:cNvSpPr>
            <p:nvPr/>
          </p:nvSpPr>
          <p:spPr bwMode="auto">
            <a:xfrm>
              <a:off x="3400425" y="4937125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>
              <a:off x="6359525" y="4624388"/>
              <a:ext cx="7308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Weak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5257800" y="4624388"/>
              <a:ext cx="8627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Strong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6827" name="Text Box 27"/>
            <p:cNvSpPr txBox="1">
              <a:spLocks noChangeArrowheads="1"/>
            </p:cNvSpPr>
            <p:nvPr/>
          </p:nvSpPr>
          <p:spPr bwMode="auto">
            <a:xfrm>
              <a:off x="5332413" y="4937125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6513513" y="4921250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76829" name="AutoShape 29"/>
            <p:cNvCxnSpPr>
              <a:cxnSpLocks noChangeShapeType="1"/>
              <a:stCxn id="76818" idx="2"/>
              <a:endCxn id="76825" idx="0"/>
            </p:cNvCxnSpPr>
            <p:nvPr/>
          </p:nvCxnSpPr>
          <p:spPr bwMode="auto">
            <a:xfrm>
              <a:off x="6246019" y="4164013"/>
              <a:ext cx="478927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0" name="AutoShape 30"/>
            <p:cNvCxnSpPr>
              <a:cxnSpLocks noChangeShapeType="1"/>
              <a:stCxn id="76826" idx="0"/>
              <a:endCxn id="76818" idx="2"/>
            </p:cNvCxnSpPr>
            <p:nvPr/>
          </p:nvCxnSpPr>
          <p:spPr bwMode="auto">
            <a:xfrm flipV="1">
              <a:off x="5689169" y="4164013"/>
              <a:ext cx="55685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1387492" y="1200090"/>
            <a:ext cx="7680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solidFill>
                  <a:srgbClr val="000066"/>
                </a:solidFill>
                <a:latin typeface="+mj-lt"/>
              </a:rPr>
              <a:t>Outlook = Sunny, Temp = Hot,  Humidity = Normal,  Wind = Strong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,  </a:t>
            </a:r>
            <a:r>
              <a:rPr lang="en-US" sz="2000" dirty="0">
                <a:solidFill>
                  <a:srgbClr val="A50021"/>
                </a:solidFill>
                <a:latin typeface="+mj-lt"/>
              </a:rPr>
              <a:t>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1387492" y="1143528"/>
            <a:ext cx="7680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solidFill>
                  <a:srgbClr val="000066"/>
                </a:solidFill>
                <a:latin typeface="+mj-lt"/>
              </a:rPr>
              <a:t>Outlook = Sunny, Temp = Hot,  Humidity = Normal,  Wind = Strong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,  </a:t>
            </a:r>
            <a:r>
              <a:rPr lang="en-US" sz="2000" dirty="0">
                <a:solidFill>
                  <a:srgbClr val="A50021"/>
                </a:solidFill>
                <a:latin typeface="+mj-lt"/>
              </a:rPr>
              <a:t>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1905000" y="1371600"/>
            <a:ext cx="5062537" cy="4984750"/>
            <a:chOff x="1351" y="864"/>
            <a:chExt cx="3189" cy="3140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529" y="864"/>
              <a:ext cx="7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19" y="1653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616" y="1622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0" name="AutoShape 6"/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2911" y="1114"/>
              <a:ext cx="937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7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>
              <a:off x="2911" y="1114"/>
              <a:ext cx="8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2480" y="1903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406" y="1904"/>
              <a:ext cx="9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566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704" y="1653"/>
              <a:ext cx="6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576" y="1903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7" name="AutoShape 13"/>
            <p:cNvCxnSpPr>
              <a:cxnSpLocks noChangeShapeType="1"/>
              <a:stCxn id="37" idx="2"/>
              <a:endCxn id="45" idx="0"/>
            </p:cNvCxnSpPr>
            <p:nvPr/>
          </p:nvCxnSpPr>
          <p:spPr bwMode="auto">
            <a:xfrm flipH="1">
              <a:off x="2007" y="1114"/>
              <a:ext cx="904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586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699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2+,3-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658" y="2373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635" y="2373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681" y="2373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2045" y="293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1351" y="2937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55" name="AutoShape 21"/>
            <p:cNvCxnSpPr>
              <a:cxnSpLocks noChangeShapeType="1"/>
              <a:stCxn id="53" idx="0"/>
              <a:endCxn id="51" idx="2"/>
            </p:cNvCxnSpPr>
            <p:nvPr/>
          </p:nvCxnSpPr>
          <p:spPr bwMode="auto">
            <a:xfrm flipH="1" flipV="1">
              <a:off x="2035" y="2623"/>
              <a:ext cx="344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22"/>
            <p:cNvCxnSpPr>
              <a:cxnSpLocks noChangeShapeType="1"/>
              <a:stCxn id="54" idx="0"/>
              <a:endCxn id="51" idx="2"/>
            </p:cNvCxnSpPr>
            <p:nvPr/>
          </p:nvCxnSpPr>
          <p:spPr bwMode="auto">
            <a:xfrm flipV="1">
              <a:off x="1587" y="2623"/>
              <a:ext cx="448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398" y="314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4006" y="2913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3312" y="2913"/>
              <a:ext cx="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3359" y="311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4103" y="3100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62" name="AutoShape 29"/>
            <p:cNvCxnSpPr>
              <a:cxnSpLocks noChangeShapeType="1"/>
              <a:stCxn id="52" idx="2"/>
              <a:endCxn id="58" idx="0"/>
            </p:cNvCxnSpPr>
            <p:nvPr/>
          </p:nvCxnSpPr>
          <p:spPr bwMode="auto">
            <a:xfrm>
              <a:off x="3935" y="2623"/>
              <a:ext cx="33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0"/>
            <p:cNvCxnSpPr>
              <a:cxnSpLocks noChangeShapeType="1"/>
              <a:stCxn id="59" idx="0"/>
              <a:endCxn id="52" idx="2"/>
            </p:cNvCxnSpPr>
            <p:nvPr/>
          </p:nvCxnSpPr>
          <p:spPr bwMode="auto">
            <a:xfrm flipV="1">
              <a:off x="3628" y="2623"/>
              <a:ext cx="30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422" y="3623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1632" y="3623"/>
              <a:ext cx="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66" name="AutoShape 34"/>
            <p:cNvCxnSpPr>
              <a:cxnSpLocks noChangeShapeType="1"/>
              <a:stCxn id="64" idx="0"/>
            </p:cNvCxnSpPr>
            <p:nvPr/>
          </p:nvCxnSpPr>
          <p:spPr bwMode="auto">
            <a:xfrm flipH="1" flipV="1">
              <a:off x="2319" y="3333"/>
              <a:ext cx="370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5"/>
            <p:cNvCxnSpPr>
              <a:cxnSpLocks noChangeShapeType="1"/>
              <a:stCxn id="65" idx="0"/>
            </p:cNvCxnSpPr>
            <p:nvPr/>
          </p:nvCxnSpPr>
          <p:spPr bwMode="auto">
            <a:xfrm flipV="1">
              <a:off x="1948" y="3333"/>
              <a:ext cx="394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1775" y="375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519" y="3744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 dirty="0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2112" y="311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</p:grp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4419600" y="5486400"/>
            <a:ext cx="4678845" cy="707886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This can always be done </a:t>
            </a:r>
            <a:r>
              <a:rPr lang="en-US" sz="2000" dirty="0" smtClean="0">
                <a:latin typeface="+mn-lt"/>
              </a:rPr>
              <a:t>– may fit </a:t>
            </a:r>
            <a:r>
              <a:rPr lang="en-US" sz="2000" dirty="0">
                <a:latin typeface="+mn-lt"/>
              </a:rPr>
              <a:t>noise or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other coincidental regularities</a:t>
            </a:r>
          </a:p>
        </p:txBody>
      </p:sp>
    </p:spTree>
    <p:extLst>
      <p:ext uri="{BB962C8B-B14F-4D97-AF65-F5344CB8AC3E}">
        <p14:creationId xmlns:p14="http://schemas.microsoft.com/office/powerpoint/2010/main" val="33890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training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74131"/>
            <a:ext cx="7844589" cy="4348747"/>
          </a:xfrm>
          <a:prstGeom prst="rect">
            <a:avLst/>
          </a:prstGeom>
          <a:solidFill>
            <a:srgbClr val="D9D9D9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56632" y="231273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0611" y="2598820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2411663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8821" y="3748505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1769" y="4323348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43138" y="4991769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3874" y="2318084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6043" y="379395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4927" y="5178926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40546" y="194377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8085" y="3654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8886" y="5272504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6127" y="462280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18651" y="3700378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53389" y="4416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99138" y="2997199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30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1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69229" y="1"/>
            <a:ext cx="93311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instance space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56632" y="231273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0611" y="2598820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2411663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8821" y="3748505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81769" y="4323348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43138" y="4991769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3874" y="2318084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66043" y="379395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84927" y="5178926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0546" y="194377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58085" y="3654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8886" y="5272504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6127" y="462280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8651" y="3700378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53389" y="4416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99138" y="2997199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08985" y="2406315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7304" y="175661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43138" y="156945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55981" y="23127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61815" y="212557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3761" y="3812676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72080" y="316297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7914" y="297581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90757" y="371909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43138" y="325655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81650" y="390084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94493" y="464412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00327" y="445696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82273" y="6144060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10592" y="5494358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96127" y="538340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29269" y="6050481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81650" y="55879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4981003" y="1434468"/>
            <a:ext cx="3505211" cy="4018481"/>
            <a:chOff x="2034673" y="2465136"/>
            <a:chExt cx="3505211" cy="4018481"/>
          </a:xfrm>
        </p:grpSpPr>
        <p:sp>
          <p:nvSpPr>
            <p:cNvPr id="43" name="Oval 42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43157" y="387149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46893" y="479652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52727" y="4609363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662992" y="564675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81669" y="620288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 rot="16200000">
            <a:off x="6553200" y="221915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13118" y="212558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-259024" y="1932035"/>
            <a:ext cx="4787914" cy="3636135"/>
            <a:chOff x="1339595" y="2847482"/>
            <a:chExt cx="4787914" cy="3636135"/>
          </a:xfrm>
        </p:grpSpPr>
        <p:sp>
          <p:nvSpPr>
            <p:cNvPr id="60" name="Oval 59"/>
            <p:cNvSpPr/>
            <p:nvPr/>
          </p:nvSpPr>
          <p:spPr>
            <a:xfrm>
              <a:off x="4182982" y="28474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352" y="379258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27548" y="3393202"/>
            <a:ext cx="3458747" cy="4018481"/>
            <a:chOff x="1339595" y="2465136"/>
            <a:chExt cx="3458747" cy="4018481"/>
          </a:xfrm>
        </p:grpSpPr>
        <p:sp>
          <p:nvSpPr>
            <p:cNvPr id="75" name="Oval 74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63710" y="47534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611185" y="303463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026692" y="484702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58552" y="5122415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9" name="Oval 88"/>
          <p:cNvSpPr/>
          <p:nvPr/>
        </p:nvSpPr>
        <p:spPr>
          <a:xfrm>
            <a:off x="1834147" y="2411663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29709" y="110021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268070" y="147587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11504" y="617053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40083" y="2394289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 rot="16200000">
            <a:off x="2665658" y="31816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 rot="16200000">
            <a:off x="4475717" y="2605523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 rot="16200000">
            <a:off x="3826015" y="197720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 rot="16200000">
            <a:off x="1228143" y="31816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 rot="16200000">
            <a:off x="2291348" y="125263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 rot="16200000">
            <a:off x="3919593" y="30614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 rot="16200000">
            <a:off x="4563881" y="36763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 rot="16200000">
            <a:off x="6411465" y="81948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 rot="16200000">
            <a:off x="5120004" y="-65104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 rot="16200000">
            <a:off x="6807101" y="2667011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 rot="16200000">
            <a:off x="6157399" y="203869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 rot="16200000">
            <a:off x="7791116" y="100663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 rot="16200000">
            <a:off x="6272464" y="144972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 rot="16200000">
            <a:off x="6250977" y="36763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024688" y="411748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 rot="16200000">
            <a:off x="8093147" y="160020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Oval 109"/>
          <p:cNvSpPr/>
          <p:nvPr/>
        </p:nvSpPr>
        <p:spPr>
          <a:xfrm rot="16200000">
            <a:off x="7625254" y="18555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a tree that classifies the training data perfectly may not lead to the tree with the </a:t>
            </a:r>
            <a:r>
              <a:rPr lang="en-US" sz="2000" dirty="0" smtClean="0">
                <a:solidFill>
                  <a:schemeClr val="accent1"/>
                </a:solidFill>
              </a:rPr>
              <a:t>best generalization performance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There may be noise in the training data the tree is fitting</a:t>
            </a:r>
          </a:p>
          <a:p>
            <a:pPr lvl="1"/>
            <a:r>
              <a:rPr lang="en-US" sz="1800" dirty="0" smtClean="0"/>
              <a:t>The algorithm might be making decisions based on very little data</a:t>
            </a:r>
          </a:p>
          <a:p>
            <a:r>
              <a:rPr lang="en-US" sz="2000" dirty="0" smtClean="0"/>
              <a:t>A hypothesis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is said to </a:t>
            </a:r>
            <a:r>
              <a:rPr lang="en-US" sz="2000" dirty="0" err="1" smtClean="0">
                <a:solidFill>
                  <a:schemeClr val="accent1"/>
                </a:solidFill>
              </a:rPr>
              <a:t>overfit</a:t>
            </a:r>
            <a:r>
              <a:rPr lang="en-US" sz="2000" dirty="0" smtClean="0">
                <a:solidFill>
                  <a:schemeClr val="accent1"/>
                </a:solidFill>
              </a:rPr>
              <a:t> the training data </a:t>
            </a:r>
            <a:r>
              <a:rPr lang="en-US" sz="2000" dirty="0" smtClean="0"/>
              <a:t>if there is another hypothesis </a:t>
            </a:r>
            <a:r>
              <a:rPr lang="en-US" sz="2000" dirty="0" smtClean="0">
                <a:solidFill>
                  <a:schemeClr val="accent1"/>
                </a:solidFill>
              </a:rPr>
              <a:t>h’</a:t>
            </a:r>
            <a:r>
              <a:rPr lang="en-US" sz="2000" dirty="0" smtClean="0"/>
              <a:t>, such that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has a smaller error than </a:t>
            </a:r>
            <a:r>
              <a:rPr lang="en-US" sz="2000" dirty="0" smtClean="0">
                <a:solidFill>
                  <a:schemeClr val="accent1"/>
                </a:solidFill>
              </a:rPr>
              <a:t>h’ </a:t>
            </a:r>
            <a:r>
              <a:rPr lang="en-US" sz="2000" dirty="0" smtClean="0"/>
              <a:t>on the training data but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has larger error on the test data than </a:t>
            </a:r>
            <a:r>
              <a:rPr lang="en-US" sz="2000" dirty="0" smtClean="0">
                <a:solidFill>
                  <a:schemeClr val="accent1"/>
                </a:solidFill>
              </a:rPr>
              <a:t>h’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rot="18627426">
            <a:off x="-780841" y="3681197"/>
            <a:ext cx="2183449" cy="1558925"/>
          </a:xfrm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22438" y="4191000"/>
            <a:ext cx="6964362" cy="1905000"/>
            <a:chOff x="979488" y="4268788"/>
            <a:chExt cx="6964362" cy="1905000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286000" y="6096000"/>
              <a:ext cx="403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5410200" y="5654675"/>
              <a:ext cx="25336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Complexity of tree</a:t>
              </a:r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979488" y="4344988"/>
              <a:ext cx="13509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accuracy</a:t>
              </a: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2286000" y="4495800"/>
              <a:ext cx="3657600" cy="1524000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19050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>
              <a:off x="2286000" y="4654550"/>
              <a:ext cx="3935413" cy="1289050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9" h="812">
                  <a:moveTo>
                    <a:pt x="0" y="812"/>
                  </a:moveTo>
                  <a:cubicBezTo>
                    <a:pt x="48" y="727"/>
                    <a:pt x="182" y="420"/>
                    <a:pt x="290" y="302"/>
                  </a:cubicBezTo>
                  <a:cubicBezTo>
                    <a:pt x="398" y="184"/>
                    <a:pt x="499" y="147"/>
                    <a:pt x="648" y="100"/>
                  </a:cubicBezTo>
                  <a:cubicBezTo>
                    <a:pt x="797" y="53"/>
                    <a:pt x="1021" y="0"/>
                    <a:pt x="1186" y="22"/>
                  </a:cubicBezTo>
                  <a:cubicBezTo>
                    <a:pt x="1351" y="44"/>
                    <a:pt x="1444" y="164"/>
                    <a:pt x="1638" y="232"/>
                  </a:cubicBezTo>
                  <a:cubicBezTo>
                    <a:pt x="1832" y="300"/>
                    <a:pt x="2225" y="395"/>
                    <a:pt x="2352" y="428"/>
                  </a:cubicBezTo>
                  <a:cubicBezTo>
                    <a:pt x="2479" y="461"/>
                    <a:pt x="2432" y="456"/>
                    <a:pt x="2400" y="42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6096000" y="5045075"/>
              <a:ext cx="15128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33CC33"/>
                  </a:solidFill>
                </a:rPr>
                <a:t>On testing</a:t>
              </a:r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6019800" y="4268788"/>
              <a:ext cx="16097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A50021"/>
                  </a:solidFill>
                </a:rPr>
                <a:t>On training</a:t>
              </a:r>
              <a:endParaRPr lang="en-US" sz="2800">
                <a:solidFill>
                  <a:srgbClr val="0000FF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0128"/>
                </a:solidFill>
              </a:rPr>
              <a:t>Too much variance </a:t>
            </a:r>
            <a:r>
              <a:rPr lang="en-US" dirty="0" smtClean="0"/>
              <a:t>in the training data</a:t>
            </a:r>
          </a:p>
          <a:p>
            <a:pPr lvl="1"/>
            <a:r>
              <a:rPr lang="en-US" dirty="0" smtClean="0"/>
              <a:t>Training data is not a representative sample </a:t>
            </a:r>
            <a:br>
              <a:rPr lang="en-US" dirty="0" smtClean="0"/>
            </a:br>
            <a:r>
              <a:rPr lang="en-US" dirty="0" smtClean="0"/>
              <a:t>of the instance space</a:t>
            </a:r>
          </a:p>
          <a:p>
            <a:pPr lvl="1"/>
            <a:r>
              <a:rPr lang="en-US" dirty="0" smtClean="0"/>
              <a:t>We split on features that are actually irrelevant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C0128"/>
                </a:solidFill>
              </a:rPr>
              <a:t>Too much noise </a:t>
            </a:r>
            <a:r>
              <a:rPr lang="en-US" dirty="0" smtClean="0"/>
              <a:t>in the training data</a:t>
            </a:r>
          </a:p>
          <a:p>
            <a:pPr lvl="1"/>
            <a:r>
              <a:rPr lang="en-US" dirty="0" smtClean="0"/>
              <a:t>Noise = some feature values or class labels are incorrect</a:t>
            </a:r>
          </a:p>
          <a:p>
            <a:pPr lvl="1"/>
            <a:r>
              <a:rPr lang="en-US" dirty="0" smtClean="0"/>
              <a:t>We learn to predict the noise</a:t>
            </a:r>
          </a:p>
          <a:p>
            <a:pPr lvl="1"/>
            <a:endParaRPr lang="en-US" dirty="0"/>
          </a:p>
          <a:p>
            <a:r>
              <a:rPr lang="en-US" dirty="0" smtClean="0"/>
              <a:t>In both cases, it is a result of our will to </a:t>
            </a:r>
            <a:r>
              <a:rPr lang="en-US" dirty="0" smtClean="0">
                <a:solidFill>
                  <a:srgbClr val="FC0128"/>
                </a:solidFill>
              </a:rPr>
              <a:t>minimize the empirical error</a:t>
            </a:r>
            <a:r>
              <a:rPr lang="en-US" dirty="0" smtClean="0"/>
              <a:t> when we learn, and the </a:t>
            </a:r>
            <a:r>
              <a:rPr lang="en-US" dirty="0" smtClean="0">
                <a:solidFill>
                  <a:srgbClr val="FC0128"/>
                </a:solidFill>
              </a:rPr>
              <a:t>ability to do </a:t>
            </a:r>
            <a:r>
              <a:rPr lang="en-US" dirty="0" smtClean="0"/>
              <a:t>it (with DTs)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a decision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Prune = remove leaves and assign majority label of the parent to all items</a:t>
            </a:r>
          </a:p>
          <a:p>
            <a:r>
              <a:rPr lang="en-US" dirty="0" smtClean="0"/>
              <a:t>Prune the children of S if:</a:t>
            </a:r>
          </a:p>
          <a:p>
            <a:pPr lvl="1"/>
            <a:r>
              <a:rPr lang="en-US" dirty="0" smtClean="0"/>
              <a:t>all children are leaves, and</a:t>
            </a:r>
          </a:p>
          <a:p>
            <a:pPr lvl="1"/>
            <a:r>
              <a:rPr lang="en-US" dirty="0" smtClean="0"/>
              <a:t>the accuracy on the </a:t>
            </a:r>
            <a:r>
              <a:rPr lang="en-US" dirty="0" smtClean="0">
                <a:solidFill>
                  <a:srgbClr val="0000FF"/>
                </a:solidFill>
              </a:rPr>
              <a:t>validation set </a:t>
            </a:r>
            <a:r>
              <a:rPr lang="en-US" dirty="0" smtClean="0"/>
              <a:t>does not decrease if we assign the most frequent class label to all items at 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basic approaches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Pre-pruning</a:t>
            </a:r>
            <a:r>
              <a:rPr lang="en-US" sz="1800" dirty="0" smtClean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Post-pruning</a:t>
            </a:r>
            <a:r>
              <a:rPr lang="en-US" sz="1800" dirty="0" smtClean="0"/>
              <a:t>: Grow the full tree and then remove nodes that seem not to have sufficient evidence.</a:t>
            </a:r>
          </a:p>
          <a:p>
            <a:r>
              <a:rPr lang="en-US" sz="2000" dirty="0" smtClean="0"/>
              <a:t>Methods for evaluating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to prune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Cross-validation</a:t>
            </a:r>
            <a:r>
              <a:rPr lang="en-US" sz="1800" dirty="0" smtClean="0"/>
              <a:t>: Reserve hold-out set to evaluate utility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Statistical testing</a:t>
            </a:r>
            <a:r>
              <a:rPr lang="en-US" sz="1800" dirty="0" smtClean="0"/>
              <a:t>: Test if the observed regularity can be dismissed as likely to occur by chance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Minimum Description Length</a:t>
            </a:r>
            <a:r>
              <a:rPr lang="en-US" sz="1800" dirty="0" smtClean="0"/>
              <a:t>: Is the additional complexity of the hypothesis smaller than remembering the exceptions?</a:t>
            </a:r>
          </a:p>
          <a:p>
            <a:r>
              <a:rPr lang="en-US" sz="2000" dirty="0" smtClean="0"/>
              <a:t>This is related to the notion of </a:t>
            </a:r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that we will see in other contexts – keep the hypothesis simple.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400215" y="1371600"/>
            <a:ext cx="459138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1815" y="5879068"/>
            <a:ext cx="6268063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Next: a brief detour into explaining generalization and overfitting</a:t>
            </a:r>
            <a:endParaRPr lang="en-US" sz="1800" dirty="0"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02470" y="5486400"/>
            <a:ext cx="2327115" cy="3048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Hand waving, for now.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7338"/>
            <a:r>
              <a:rPr lang="en-US" dirty="0" smtClean="0"/>
              <a:t>Decision trees for (binary) classification</a:t>
            </a:r>
          </a:p>
          <a:p>
            <a:pPr lvl="1"/>
            <a:r>
              <a:rPr lang="en-US" dirty="0" smtClean="0"/>
              <a:t>Non-linear classifiers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Learning decision trees (ID3 algorithm)</a:t>
            </a:r>
          </a:p>
          <a:p>
            <a:pPr lvl="1"/>
            <a:r>
              <a:rPr lang="en-US" dirty="0" smtClean="0"/>
              <a:t>Greedy heuristic (based on information gain)</a:t>
            </a:r>
            <a:br>
              <a:rPr lang="en-US" dirty="0" smtClean="0"/>
            </a:br>
            <a:r>
              <a:rPr lang="en-US" dirty="0" smtClean="0"/>
              <a:t>Originally developed for discrete features</a:t>
            </a:r>
          </a:p>
          <a:p>
            <a:pPr lvl="1"/>
            <a:r>
              <a:rPr lang="en-US" dirty="0" smtClean="0"/>
              <a:t>Some extensions to the basic algorithm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Some experimental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is a discrete random variable with distribution P(X):</a:t>
            </a:r>
          </a:p>
          <a:p>
            <a:r>
              <a:rPr lang="en-US" dirty="0" smtClean="0"/>
              <a:t>Expectation of X (E[X]), aka. the mean of X (</a:t>
            </a:r>
            <a:r>
              <a:rPr lang="en-US" dirty="0" err="1" smtClean="0">
                <a:latin typeface="Calibri"/>
              </a:rPr>
              <a:t>μ</a:t>
            </a:r>
            <a:r>
              <a:rPr lang="en-US" baseline="-25000" dirty="0" err="1" smtClean="0">
                <a:latin typeface="Calibri"/>
              </a:rPr>
              <a:t>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E[X}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x</a:t>
            </a:r>
            <a:r>
              <a:rPr lang="en-US" dirty="0" smtClean="0"/>
              <a:t> P(X=x)X  :=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baseline="-25000" dirty="0" err="1"/>
              <a:t>X</a:t>
            </a:r>
            <a:endParaRPr lang="en-US" dirty="0" smtClean="0"/>
          </a:p>
          <a:p>
            <a:r>
              <a:rPr lang="en-US" dirty="0" smtClean="0"/>
              <a:t>Expectation of a function of X  (E[f(X)])</a:t>
            </a:r>
            <a:br>
              <a:rPr lang="en-US" dirty="0" smtClean="0"/>
            </a:br>
            <a:r>
              <a:rPr lang="en-US" dirty="0" smtClean="0"/>
              <a:t>		E[f(X)} </a:t>
            </a:r>
            <a:r>
              <a:rPr lang="en-US" dirty="0"/>
              <a:t>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/>
              <a:t> </a:t>
            </a:r>
            <a:r>
              <a:rPr lang="en-US" dirty="0" smtClean="0"/>
              <a:t>P(X=x)f(x) </a:t>
            </a:r>
          </a:p>
          <a:p>
            <a:r>
              <a:rPr lang="en-US" dirty="0"/>
              <a:t>If X is continuous, replace sums with integrals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and standard deviation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Squared difference between X and its mean:</a:t>
            </a:r>
          </a:p>
          <a:p>
            <a:r>
              <a:rPr lang="en-US" dirty="0" smtClean="0"/>
              <a:t>(X – E[X])</a:t>
            </a:r>
            <a:r>
              <a:rPr lang="en-US" baseline="30000" dirty="0" smtClean="0"/>
              <a:t>2</a:t>
            </a:r>
            <a:r>
              <a:rPr lang="en-US" dirty="0" smtClean="0"/>
              <a:t>  =  (X – </a:t>
            </a:r>
            <a:r>
              <a:rPr lang="en-US" dirty="0" err="1" smtClean="0">
                <a:latin typeface="Calibri"/>
              </a:rPr>
              <a:t>μ</a:t>
            </a:r>
            <a:r>
              <a:rPr lang="en-US" baseline="-25000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FC0128"/>
                </a:solidFill>
              </a:rPr>
              <a:t>Variance of X:</a:t>
            </a:r>
          </a:p>
          <a:p>
            <a:endParaRPr lang="en-US" dirty="0" smtClean="0"/>
          </a:p>
          <a:p>
            <a:r>
              <a:rPr lang="en-US" dirty="0" smtClean="0"/>
              <a:t>The expected value of the square difference between X and its mean </a:t>
            </a:r>
          </a:p>
          <a:p>
            <a:r>
              <a:rPr lang="en-US" dirty="0" smtClean="0">
                <a:solidFill>
                  <a:srgbClr val="FC0128"/>
                </a:solidFill>
              </a:rPr>
              <a:t>Standard deviation of X: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(= the square root of the variance)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77476"/>
              </p:ext>
            </p:extLst>
          </p:nvPr>
        </p:nvGraphicFramePr>
        <p:xfrm>
          <a:off x="2667000" y="2984500"/>
          <a:ext cx="441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0" name="Equation" r:id="rId3" imgW="4419600" imgH="520700" progId="Equation.3">
                  <p:embed/>
                </p:oleObj>
              </mc:Choice>
              <mc:Fallback>
                <p:oleObj name="Equation" r:id="rId3" imgW="44196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984500"/>
                        <a:ext cx="4419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4305"/>
              </p:ext>
            </p:extLst>
          </p:nvPr>
        </p:nvGraphicFramePr>
        <p:xfrm>
          <a:off x="2717800" y="4661586"/>
          <a:ext cx="3378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1" name="Equation" r:id="rId5" imgW="3378200" imgH="622300" progId="Equation.3">
                  <p:embed/>
                </p:oleObj>
              </mc:Choice>
              <mc:Fallback>
                <p:oleObj name="Equation" r:id="rId5" imgW="33782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7800" y="4661586"/>
                        <a:ext cx="3378200" cy="6223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2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variance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variance of </a:t>
            </a:r>
            <a:r>
              <a:rPr lang="en-US" i="1" dirty="0" smtClean="0"/>
              <a:t>X</a:t>
            </a:r>
            <a:r>
              <a:rPr lang="en-US" dirty="0" smtClean="0"/>
              <a:t> is equal to the expected value of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minus the square of its mean</a:t>
            </a:r>
          </a:p>
          <a:p>
            <a:r>
              <a:rPr lang="en-US" dirty="0" err="1" smtClean="0">
                <a:solidFill>
                  <a:srgbClr val="FC0128"/>
                </a:solidFill>
              </a:rPr>
              <a:t>Var</a:t>
            </a:r>
            <a:r>
              <a:rPr lang="en-US" dirty="0" smtClean="0">
                <a:solidFill>
                  <a:srgbClr val="FC0128"/>
                </a:solidFill>
              </a:rPr>
              <a:t>(</a:t>
            </a:r>
            <a:r>
              <a:rPr lang="en-US" i="1" dirty="0" smtClean="0">
                <a:solidFill>
                  <a:srgbClr val="FC0128"/>
                </a:solidFill>
              </a:rPr>
              <a:t>X</a:t>
            </a:r>
            <a:r>
              <a:rPr lang="en-US" dirty="0" smtClean="0">
                <a:solidFill>
                  <a:srgbClr val="FC0128"/>
                </a:solidFill>
              </a:rPr>
              <a:t>)</a:t>
            </a:r>
            <a:r>
              <a:rPr lang="en-US" dirty="0" smtClean="0"/>
              <a:t>	= </a:t>
            </a:r>
            <a:r>
              <a:rPr lang="en-US" i="1" dirty="0" smtClean="0"/>
              <a:t>E</a:t>
            </a:r>
            <a:r>
              <a:rPr lang="en-US" dirty="0" smtClean="0"/>
              <a:t>[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] − (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 smtClean="0"/>
              <a:t>X</a:t>
            </a:r>
            <a:r>
              <a:rPr lang="en-US" dirty="0" smtClean="0"/>
              <a:t>])</a:t>
            </a:r>
            <a:r>
              <a:rPr lang="en-US" baseline="30000" dirty="0" smtClean="0"/>
              <a:t>2 </a:t>
            </a:r>
            <a:br>
              <a:rPr lang="en-US" baseline="30000" dirty="0" smtClean="0"/>
            </a:br>
            <a:r>
              <a:rPr lang="en-US" dirty="0" smtClean="0"/>
              <a:t>		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</a:t>
            </a:r>
            <a:r>
              <a:rPr lang="en-US" i="1" dirty="0" smtClean="0"/>
              <a:t>μ</a:t>
            </a:r>
            <a:r>
              <a:rPr lang="en-US" i="1" baseline="-25000" dirty="0" smtClean="0"/>
              <a:t>X</a:t>
            </a:r>
            <a:r>
              <a:rPr lang="en-US" baseline="30000" dirty="0" smtClean="0"/>
              <a:t>2</a:t>
            </a:r>
          </a:p>
          <a:p>
            <a:r>
              <a:rPr lang="en-US" sz="2400" dirty="0" smtClean="0"/>
              <a:t>Proof:</a:t>
            </a:r>
          </a:p>
          <a:p>
            <a:r>
              <a:rPr lang="en-US" sz="2400" dirty="0" err="1">
                <a:solidFill>
                  <a:srgbClr val="FC0128"/>
                </a:solidFill>
              </a:rPr>
              <a:t>Var</a:t>
            </a:r>
            <a:r>
              <a:rPr lang="en-US" sz="2400" dirty="0">
                <a:solidFill>
                  <a:srgbClr val="FC0128"/>
                </a:solidFill>
              </a:rPr>
              <a:t>(</a:t>
            </a:r>
            <a:r>
              <a:rPr lang="en-US" sz="2400" i="1" dirty="0">
                <a:solidFill>
                  <a:srgbClr val="FC0128"/>
                </a:solidFill>
              </a:rPr>
              <a:t>X</a:t>
            </a:r>
            <a:r>
              <a:rPr lang="en-US" sz="2400" dirty="0">
                <a:solidFill>
                  <a:srgbClr val="FC0128"/>
                </a:solidFill>
              </a:rPr>
              <a:t>)</a:t>
            </a:r>
            <a:r>
              <a:rPr lang="en-US" sz="2400" dirty="0"/>
              <a:t>	</a:t>
            </a:r>
            <a:r>
              <a:rPr lang="en-US" sz="2400" dirty="0" smtClean="0"/>
              <a:t>= </a:t>
            </a:r>
            <a:r>
              <a:rPr lang="en-US" sz="2400" i="1" dirty="0"/>
              <a:t>E</a:t>
            </a:r>
            <a:r>
              <a:rPr lang="en-US" sz="2400" dirty="0" smtClean="0"/>
              <a:t>[(</a:t>
            </a:r>
            <a:r>
              <a:rPr lang="en-US" sz="2400" i="1" dirty="0" smtClean="0"/>
              <a:t>X </a:t>
            </a:r>
            <a:r>
              <a:rPr lang="en-US" sz="2400" dirty="0" smtClean="0"/>
              <a:t>− </a:t>
            </a:r>
            <a:r>
              <a:rPr lang="en-US" sz="2400" i="1" dirty="0" smtClean="0"/>
              <a:t>μ</a:t>
            </a:r>
            <a:r>
              <a:rPr lang="en-US" sz="2400" i="1" baseline="-25000" dirty="0"/>
              <a:t>X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			= </a:t>
            </a:r>
            <a:r>
              <a:rPr lang="en-US" sz="2400" i="1" dirty="0" smtClean="0"/>
              <a:t>E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− 2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X + μ</a:t>
            </a:r>
            <a:r>
              <a:rPr lang="en-US" sz="2400" i="1" baseline="-25000" dirty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	= </a:t>
            </a:r>
            <a:r>
              <a:rPr lang="en-US" sz="2400" i="1" dirty="0"/>
              <a:t>E</a:t>
            </a:r>
            <a:r>
              <a:rPr lang="en-US" sz="2400" dirty="0"/>
              <a:t>[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− 2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E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</a:t>
            </a:r>
            <a:r>
              <a:rPr lang="en-US" sz="2400" i="1" dirty="0" smtClean="0"/>
              <a:t> </a:t>
            </a:r>
            <a:r>
              <a:rPr lang="en-US" sz="2400" i="1" dirty="0"/>
              <a:t>+ </a:t>
            </a:r>
            <a:r>
              <a:rPr lang="en-US" sz="2400" i="1" dirty="0" smtClean="0"/>
              <a:t>μ</a:t>
            </a:r>
            <a:r>
              <a:rPr lang="en-US" sz="2400" i="1" baseline="-25000" dirty="0"/>
              <a:t>X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= </a:t>
            </a:r>
            <a:r>
              <a:rPr lang="en-US" sz="2400" i="1" dirty="0"/>
              <a:t>E</a:t>
            </a:r>
            <a:r>
              <a:rPr lang="en-US" sz="2400" dirty="0"/>
              <a:t>[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] </a:t>
            </a:r>
            <a:r>
              <a:rPr lang="en-US" sz="2400" baseline="30000" dirty="0"/>
              <a:t> </a:t>
            </a:r>
            <a:r>
              <a:rPr lang="en-US" sz="2400" dirty="0" smtClean="0"/>
              <a:t>−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baseline="30000" dirty="0" smtClean="0"/>
              <a:t>2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i.i.d</a:t>
            </a:r>
            <a:r>
              <a:rPr lang="en-US" dirty="0" smtClean="0"/>
              <a:t>. assumption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265237"/>
            <a:ext cx="71628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Training and test items are </a:t>
            </a:r>
            <a:r>
              <a:rPr lang="en-US" dirty="0" smtClean="0">
                <a:solidFill>
                  <a:srgbClr val="C00000"/>
                </a:solidFill>
              </a:rPr>
              <a:t>independently and identically distributed (</a:t>
            </a:r>
            <a:r>
              <a:rPr lang="en-US" dirty="0" err="1" smtClean="0">
                <a:solidFill>
                  <a:srgbClr val="C00000"/>
                </a:solidFill>
              </a:rPr>
              <a:t>i.i.d</a:t>
            </a:r>
            <a:r>
              <a:rPr lang="en-US" dirty="0" smtClean="0">
                <a:solidFill>
                  <a:srgbClr val="C00000"/>
                </a:solidFill>
              </a:rPr>
              <a:t>.)</a:t>
            </a:r>
            <a:r>
              <a:rPr lang="en-US" dirty="0" smtClean="0"/>
              <a:t>: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There is a distribution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 from which the data </a:t>
            </a:r>
            <a:r>
              <a:rPr lang="en-US" sz="2400" dirty="0">
                <a:latin typeface="Lucida Calligraphy"/>
                <a:cs typeface="Lucida Calligraphy"/>
              </a:rPr>
              <a:t>D </a:t>
            </a:r>
            <a:r>
              <a:rPr lang="en-US" sz="2400" dirty="0">
                <a:cs typeface="Lucida Calligraphy"/>
              </a:rPr>
              <a:t>= {(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</a:t>
            </a:r>
            <a:r>
              <a:rPr lang="en-US" sz="2400" dirty="0" smtClean="0">
                <a:cs typeface="Lucida Calligraphy"/>
              </a:rPr>
              <a:t>} is generated.</a:t>
            </a:r>
            <a:endParaRPr lang="en-US" sz="2400" dirty="0" smtClean="0"/>
          </a:p>
          <a:p>
            <a:pPr lvl="2">
              <a:spcAft>
                <a:spcPts val="600"/>
              </a:spcAft>
            </a:pPr>
            <a:r>
              <a:rPr lang="en-US" dirty="0" smtClean="0">
                <a:cs typeface="Lucida Calligraphy"/>
              </a:rPr>
              <a:t>Sometimes it’s useful to rewrite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as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(Y|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br>
              <a:rPr lang="en-US" dirty="0" smtClean="0">
                <a:cs typeface="Lucida Calligraphy"/>
              </a:rPr>
            </a:br>
            <a:r>
              <a:rPr lang="en-US" dirty="0" smtClean="0">
                <a:cs typeface="Lucida Calligraphy"/>
              </a:rPr>
              <a:t>Usually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is unknown to us (we just know it exists)</a:t>
            </a:r>
            <a:endParaRPr lang="en-US" sz="2400" dirty="0"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Training </a:t>
            </a:r>
            <a:r>
              <a:rPr lang="en-US" sz="2400" dirty="0">
                <a:cs typeface="Lucida Calligraphy"/>
              </a:rPr>
              <a:t>and test data are </a:t>
            </a:r>
            <a:r>
              <a:rPr lang="en-US" sz="2400" dirty="0" smtClean="0">
                <a:cs typeface="Lucida Calligraphy"/>
              </a:rPr>
              <a:t>samples drawn </a:t>
            </a:r>
            <a:r>
              <a:rPr lang="en-US" sz="2400" dirty="0">
                <a:cs typeface="Lucida Calligraphy"/>
              </a:rPr>
              <a:t>from the </a:t>
            </a:r>
            <a:r>
              <a:rPr lang="en-US" sz="2400" i="1" dirty="0">
                <a:cs typeface="Lucida Calligraphy"/>
              </a:rPr>
              <a:t>same</a:t>
            </a:r>
            <a:r>
              <a:rPr lang="en-US" sz="2400" dirty="0">
                <a:cs typeface="Lucida Calligraphy"/>
              </a:rPr>
              <a:t>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): they are </a:t>
            </a:r>
            <a:r>
              <a:rPr lang="en-US" sz="2400" dirty="0" smtClean="0">
                <a:solidFill>
                  <a:srgbClr val="C00000"/>
                </a:solidFill>
                <a:cs typeface="Lucida Calligraphy"/>
              </a:rPr>
              <a:t>identically distributed</a:t>
            </a:r>
            <a:endParaRPr lang="en-US" sz="2400" dirty="0">
              <a:solidFill>
                <a:srgbClr val="C00000"/>
              </a:solidFill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Each 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 is drawn </a:t>
            </a:r>
            <a:r>
              <a:rPr lang="en-US" sz="2400" dirty="0">
                <a:solidFill>
                  <a:srgbClr val="C00000"/>
                </a:solidFill>
                <a:cs typeface="Lucida Calligraphy"/>
              </a:rPr>
              <a:t>independently</a:t>
            </a:r>
            <a:r>
              <a:rPr lang="en-US" sz="2400" dirty="0">
                <a:cs typeface="Lucida Calligraphy"/>
              </a:rPr>
              <a:t> from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</a:t>
            </a:r>
            <a:endParaRPr lang="en-US" sz="2400" dirty="0">
              <a:cs typeface="Lucida Calligraphy"/>
            </a:endParaRPr>
          </a:p>
          <a:p>
            <a:pPr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8196264" cy="2668588"/>
            <a:chOff x="288" y="1953"/>
            <a:chExt cx="5163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18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Size of tree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>
                  <a:cs typeface="Helvetica"/>
                </a:rPr>
                <a:t>A</a:t>
              </a:r>
              <a:r>
                <a:rPr lang="en-US" sz="2800" dirty="0" smtClean="0">
                  <a:cs typeface="Helvetica"/>
                </a:rPr>
                <a:t>ccuracy</a:t>
              </a:r>
              <a:endParaRPr lang="en-US" sz="2800" dirty="0">
                <a:cs typeface="Helvetic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36" y="2162"/>
              <a:ext cx="2304" cy="1103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  <a:gd name="T6" fmla="*/ 0 60000 65536"/>
                <a:gd name="T7" fmla="*/ 0 60000 65536"/>
                <a:gd name="T8" fmla="*/ 0 60000 65536"/>
                <a:gd name="T9" fmla="*/ 0 w 2304"/>
                <a:gd name="T10" fmla="*/ 0 h 960"/>
                <a:gd name="T11" fmla="*/ 2304 w 230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57150" cmpd="sng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06" y="2651"/>
              <a:ext cx="13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C00000"/>
                  </a:solidFill>
                  <a:cs typeface="Helvetica"/>
                </a:rPr>
                <a:t>On </a:t>
              </a:r>
              <a:r>
                <a:rPr lang="en-US" sz="2800" dirty="0" smtClean="0">
                  <a:solidFill>
                    <a:srgbClr val="C00000"/>
                  </a:solidFill>
                  <a:cs typeface="Helvetica"/>
                </a:rPr>
                <a:t>test data</a:t>
              </a:r>
              <a:endParaRPr lang="en-US" sz="2800" dirty="0">
                <a:solidFill>
                  <a:srgbClr val="C00000"/>
                </a:solidFill>
                <a:cs typeface="Helvetica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88" y="1997"/>
              <a:ext cx="17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3366FF"/>
                  </a:solidFill>
                  <a:cs typeface="Helvetica"/>
                </a:rPr>
                <a:t>On </a:t>
              </a:r>
              <a:r>
                <a:rPr lang="en-US" sz="2800" dirty="0" smtClean="0">
                  <a:solidFill>
                    <a:srgbClr val="3366FF"/>
                  </a:solidFill>
                  <a:cs typeface="Helvetica"/>
                </a:rPr>
                <a:t>training data</a:t>
              </a:r>
              <a:endParaRPr lang="en-US" sz="2800" dirty="0">
                <a:solidFill>
                  <a:srgbClr val="3366FF"/>
                </a:solidFill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91724"/>
            <a:ext cx="8087232" cy="1834439"/>
          </a:xfrm>
        </p:spPr>
        <p:txBody>
          <a:bodyPr>
            <a:normAutofit/>
          </a:bodyPr>
          <a:lstStyle/>
          <a:p>
            <a:r>
              <a:rPr lang="en-US" dirty="0" smtClean="0"/>
              <a:t>A decision tree </a:t>
            </a:r>
            <a:r>
              <a:rPr lang="en-US" dirty="0" smtClean="0">
                <a:solidFill>
                  <a:srgbClr val="FC0128"/>
                </a:solidFill>
              </a:rPr>
              <a:t>overfits the training data </a:t>
            </a:r>
            <a:r>
              <a:rPr lang="en-US" dirty="0" smtClean="0"/>
              <a:t>when its accuracy on the training data goes up but its accuracy on unseen data goes down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54</a:t>
            </a:fld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228600" y="2472532"/>
            <a:ext cx="1793715" cy="577056"/>
          </a:xfrm>
          <a:prstGeom prst="wedgeRectCallout">
            <a:avLst>
              <a:gd name="adj1" fmla="val 78046"/>
              <a:gd name="adj2" fmla="val -3894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Why this shape of curves</a:t>
            </a:r>
            <a:r>
              <a:rPr lang="en-US" sz="1800" dirty="0" smtClean="0">
                <a:solidFill>
                  <a:schemeClr val="tx1"/>
                </a:solidFill>
              </a:rPr>
              <a:t>?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74244" y="1245395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  <a:t>Empirical </a:t>
              </a:r>
              <a:b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</a:br>
              <a: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  <a:t>Error</a:t>
              </a:r>
              <a:endParaRPr lang="en-US" sz="2400" dirty="0">
                <a:solidFill>
                  <a:srgbClr val="FC0128"/>
                </a:solidFill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45" y="246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04138"/>
            <a:ext cx="8229600" cy="1922025"/>
          </a:xfrm>
        </p:spPr>
        <p:txBody>
          <a:bodyPr/>
          <a:lstStyle/>
          <a:p>
            <a:r>
              <a:rPr lang="en-US" dirty="0" smtClean="0">
                <a:solidFill>
                  <a:srgbClr val="FC0128"/>
                </a:solidFill>
              </a:rPr>
              <a:t>Empirical error </a:t>
            </a:r>
            <a:r>
              <a:rPr lang="en-US" dirty="0" smtClean="0"/>
              <a:t>(= on a given data set):</a:t>
            </a:r>
            <a:br>
              <a:rPr lang="en-US" dirty="0" smtClean="0"/>
            </a:br>
            <a:r>
              <a:rPr lang="en-US" dirty="0" smtClean="0"/>
              <a:t>The percentage of items in this data set are misclassified by the classifier </a:t>
            </a:r>
            <a:r>
              <a:rPr lang="en-US" i="1" dirty="0" smtClean="0"/>
              <a:t>f.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7010400" y="2654303"/>
            <a:ext cx="953581" cy="577056"/>
          </a:xfrm>
          <a:prstGeom prst="wedgeRectCallout">
            <a:avLst>
              <a:gd name="adj1" fmla="val -169890"/>
              <a:gd name="adj2" fmla="val -953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??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FF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FF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cs typeface="Helvetica"/>
                </a:rPr>
                <a:t>Empirical </a:t>
              </a:r>
              <a:br>
                <a:rPr lang="en-US" sz="2400" dirty="0" smtClean="0">
                  <a:cs typeface="Helvetica"/>
                </a:rPr>
              </a:br>
              <a:r>
                <a:rPr lang="en-US" sz="2400" dirty="0" smtClean="0">
                  <a:cs typeface="Helvetica"/>
                </a:rPr>
                <a:t>Error</a:t>
              </a:r>
              <a:endParaRPr lang="en-US" sz="2400" dirty="0"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04138"/>
            <a:ext cx="8229600" cy="1922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Model complexity </a:t>
            </a:r>
            <a:r>
              <a:rPr lang="en-US" dirty="0" smtClean="0"/>
              <a:t>(informally):</a:t>
            </a:r>
            <a:br>
              <a:rPr lang="en-US" dirty="0" smtClean="0"/>
            </a:br>
            <a:r>
              <a:rPr lang="en-US" dirty="0" smtClean="0"/>
              <a:t>How many parameters do we have to learn?</a:t>
            </a:r>
          </a:p>
          <a:p>
            <a:pPr lvl="2"/>
            <a:r>
              <a:rPr lang="en-US" dirty="0" smtClean="0"/>
              <a:t>Decision trees: complexity = #nodes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</a:br>
              <a: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  <a:t>Error</a:t>
              </a:r>
              <a:endParaRPr lang="en-US" sz="2400" dirty="0">
                <a:solidFill>
                  <a:srgbClr val="FF9900"/>
                </a:solidFill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2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8"/>
            <a:ext cx="8362731" cy="1922025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Expected error: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What percentage of items drawn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dirty="0" err="1" smtClean="0"/>
              <a:t>,y</a:t>
            </a:r>
            <a:r>
              <a:rPr lang="en-US" dirty="0" smtClean="0"/>
              <a:t>) do we expect to be misclassified by </a:t>
            </a:r>
            <a:r>
              <a:rPr lang="en-US" i="1" dirty="0" smtClean="0"/>
              <a:t>f</a:t>
            </a:r>
            <a:r>
              <a:rPr lang="en-US" dirty="0" smtClean="0"/>
              <a:t>? </a:t>
            </a:r>
          </a:p>
          <a:p>
            <a:r>
              <a:rPr lang="en-US" dirty="0" smtClean="0"/>
              <a:t>(That’s what we really care about – generalization)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029205" y="1417638"/>
            <a:ext cx="7265988" cy="2668588"/>
            <a:chOff x="521" y="1953"/>
            <a:chExt cx="457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022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657600"/>
            <a:ext cx="8686800" cy="2111374"/>
          </a:xfrm>
        </p:spPr>
        <p:txBody>
          <a:bodyPr/>
          <a:lstStyle/>
          <a:p>
            <a:r>
              <a:rPr lang="en-US" sz="2000" dirty="0" smtClean="0"/>
              <a:t>How susceptible is the learner to minor changes in the training data? </a:t>
            </a:r>
          </a:p>
          <a:p>
            <a:pPr lvl="1"/>
            <a:r>
              <a:rPr lang="en-US" sz="1800" dirty="0" smtClean="0"/>
              <a:t>(i.e. to different samples from P(X, Y))</a:t>
            </a:r>
          </a:p>
          <a:p>
            <a:r>
              <a:rPr lang="en-US" sz="2000" dirty="0" smtClean="0"/>
              <a:t>Variance increases with model complexity </a:t>
            </a:r>
          </a:p>
          <a:p>
            <a:pPr lvl="1"/>
            <a:r>
              <a:rPr lang="en-US" sz="1800" dirty="0" smtClean="0"/>
              <a:t>Think about </a:t>
            </a:r>
            <a:r>
              <a:rPr lang="en-US" sz="1800" dirty="0" smtClean="0">
                <a:solidFill>
                  <a:srgbClr val="0000FF"/>
                </a:solidFill>
              </a:rPr>
              <a:t>extreme cases: </a:t>
            </a:r>
            <a:r>
              <a:rPr lang="en-US" sz="1800" dirty="0" smtClean="0"/>
              <a:t>a hypothesis space with one function vs. all functions. </a:t>
            </a:r>
          </a:p>
          <a:p>
            <a:pPr lvl="1"/>
            <a:r>
              <a:rPr lang="en-US" sz="1800" dirty="0" smtClean="0"/>
              <a:t>The larger the hypothesis space is,  the more flexible the selection of the chosen hypothesis is as a function of the data. </a:t>
            </a:r>
          </a:p>
          <a:p>
            <a:pPr lvl="1"/>
            <a:r>
              <a:rPr lang="en-US" sz="1800" dirty="0" smtClean="0">
                <a:solidFill>
                  <a:srgbClr val="FF9900"/>
                </a:solidFill>
              </a:rPr>
              <a:t>More accurately: for each data set D, you will learn a different hypothesis h(D), that will have a different true error e(h); we are looking here at the variance of this random variable.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3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80434" y="1417638"/>
            <a:ext cx="7981951" cy="2668588"/>
            <a:chOff x="521" y="1953"/>
            <a:chExt cx="5028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935" y="3098"/>
              <a:ext cx="16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3657601"/>
            <a:ext cx="8505185" cy="2743200"/>
          </a:xfrm>
        </p:spPr>
        <p:txBody>
          <a:bodyPr/>
          <a:lstStyle/>
          <a:p>
            <a:r>
              <a:rPr lang="en-US" sz="2000" dirty="0" smtClean="0"/>
              <a:t>How likely is the learner to identify the target hypothesis? </a:t>
            </a:r>
          </a:p>
          <a:p>
            <a:r>
              <a:rPr lang="en-US" sz="2000" dirty="0" smtClean="0"/>
              <a:t>Bias is </a:t>
            </a:r>
            <a:r>
              <a:rPr lang="en-US" sz="2000" dirty="0" smtClean="0">
                <a:solidFill>
                  <a:srgbClr val="FC0128"/>
                </a:solidFill>
              </a:rPr>
              <a:t>low</a:t>
            </a:r>
            <a:r>
              <a:rPr lang="en-US" sz="2000" dirty="0" smtClean="0"/>
              <a:t> when the model is expressive </a:t>
            </a:r>
            <a:r>
              <a:rPr lang="en-US" sz="1800" dirty="0" smtClean="0"/>
              <a:t>(low empirical error) </a:t>
            </a:r>
          </a:p>
          <a:p>
            <a:r>
              <a:rPr lang="en-US" sz="2000" dirty="0" smtClean="0"/>
              <a:t>Bias is </a:t>
            </a:r>
            <a:r>
              <a:rPr lang="en-US" sz="2000" dirty="0" smtClean="0">
                <a:solidFill>
                  <a:srgbClr val="FC0128"/>
                </a:solidFill>
              </a:rPr>
              <a:t>high</a:t>
            </a:r>
            <a:r>
              <a:rPr lang="en-US" sz="2000" dirty="0" smtClean="0"/>
              <a:t> when the model is (too) simple </a:t>
            </a:r>
          </a:p>
          <a:p>
            <a:pPr lvl="1"/>
            <a:r>
              <a:rPr lang="en-US" sz="1800" dirty="0" smtClean="0"/>
              <a:t>The larger the hypothesis space is,  the easiest it is to be close to the true hypothesis. </a:t>
            </a:r>
          </a:p>
          <a:p>
            <a:pPr lvl="1"/>
            <a:r>
              <a:rPr lang="en-US" sz="1800" dirty="0" smtClean="0">
                <a:solidFill>
                  <a:srgbClr val="FF9900"/>
                </a:solidFill>
              </a:rPr>
              <a:t>More accurately: for </a:t>
            </a:r>
            <a:r>
              <a:rPr lang="en-US" sz="1800" dirty="0">
                <a:solidFill>
                  <a:srgbClr val="FF9900"/>
                </a:solidFill>
              </a:rPr>
              <a:t>each data set </a:t>
            </a:r>
            <a:r>
              <a:rPr lang="en-US" sz="1800" dirty="0" smtClean="0">
                <a:solidFill>
                  <a:srgbClr val="FF9900"/>
                </a:solidFill>
              </a:rPr>
              <a:t>D, </a:t>
            </a:r>
            <a:r>
              <a:rPr lang="en-US" sz="1800" dirty="0">
                <a:solidFill>
                  <a:srgbClr val="FF9900"/>
                </a:solidFill>
              </a:rPr>
              <a:t>you </a:t>
            </a:r>
            <a:r>
              <a:rPr lang="en-US" sz="1800" dirty="0" smtClean="0">
                <a:solidFill>
                  <a:srgbClr val="FF9900"/>
                </a:solidFill>
              </a:rPr>
              <a:t>learn </a:t>
            </a:r>
            <a:r>
              <a:rPr lang="en-US" sz="1800" dirty="0">
                <a:solidFill>
                  <a:srgbClr val="FF9900"/>
                </a:solidFill>
              </a:rPr>
              <a:t>a different hypothesis </a:t>
            </a:r>
            <a:r>
              <a:rPr lang="en-US" sz="1800" dirty="0" smtClean="0">
                <a:solidFill>
                  <a:srgbClr val="FF9900"/>
                </a:solidFill>
              </a:rPr>
              <a:t>h(D), </a:t>
            </a:r>
            <a:r>
              <a:rPr lang="en-US" sz="1800" dirty="0">
                <a:solidFill>
                  <a:srgbClr val="FF9900"/>
                </a:solidFill>
              </a:rPr>
              <a:t>that </a:t>
            </a:r>
            <a:r>
              <a:rPr lang="en-US" sz="1800" dirty="0" smtClean="0">
                <a:solidFill>
                  <a:srgbClr val="FF9900"/>
                </a:solidFill>
              </a:rPr>
              <a:t>has </a:t>
            </a:r>
            <a:r>
              <a:rPr lang="en-US" sz="1800" dirty="0">
                <a:solidFill>
                  <a:srgbClr val="FF9900"/>
                </a:solidFill>
              </a:rPr>
              <a:t>a different true error e(h); we are looking here at the difference of the mean of this random variable from the true error. 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963271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Bias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14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Data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696200" cy="4525963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Think about a large table, </a:t>
            </a:r>
            <a:r>
              <a:rPr lang="en-US" sz="2000" dirty="0">
                <a:solidFill>
                  <a:srgbClr val="0000FF"/>
                </a:solidFill>
              </a:rPr>
              <a:t>N attributes</a:t>
            </a:r>
            <a:r>
              <a:rPr lang="en-US" sz="2000" dirty="0">
                <a:solidFill>
                  <a:srgbClr val="000000"/>
                </a:solidFill>
              </a:rPr>
              <a:t>, and assume you want to know something about the people represented as entries in this table.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E.g. </a:t>
            </a:r>
            <a:r>
              <a:rPr lang="en-US" sz="2000" dirty="0">
                <a:solidFill>
                  <a:srgbClr val="0000FF"/>
                </a:solidFill>
              </a:rPr>
              <a:t>own</a:t>
            </a:r>
            <a:r>
              <a:rPr lang="en-US" sz="2000" dirty="0">
                <a:solidFill>
                  <a:srgbClr val="000000"/>
                </a:solidFill>
              </a:rPr>
              <a:t> an expensive car or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>
                <a:solidFill>
                  <a:srgbClr val="FFFF00"/>
                </a:solidFill>
              </a:rPr>
              <a:t>;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Simplest </a:t>
            </a:r>
            <a:r>
              <a:rPr lang="en-US" sz="2000" dirty="0">
                <a:solidFill>
                  <a:srgbClr val="000000"/>
                </a:solidFill>
              </a:rPr>
              <a:t>way: Histogram on the </a:t>
            </a:r>
            <a:r>
              <a:rPr lang="en-US" sz="2000" dirty="0">
                <a:solidFill>
                  <a:srgbClr val="FF0000"/>
                </a:solidFill>
              </a:rPr>
              <a:t>first</a:t>
            </a:r>
            <a:r>
              <a:rPr lang="en-US" sz="2000" dirty="0">
                <a:solidFill>
                  <a:srgbClr val="000000"/>
                </a:solidFill>
              </a:rPr>
              <a:t> attribute – </a:t>
            </a:r>
            <a:r>
              <a:rPr lang="en-US" sz="2000" dirty="0" smtClean="0">
                <a:solidFill>
                  <a:srgbClr val="0000FF"/>
                </a:solidFill>
              </a:rPr>
              <a:t>own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Then, histogram on </a:t>
            </a:r>
            <a:r>
              <a:rPr lang="en-US" sz="2000" dirty="0">
                <a:solidFill>
                  <a:srgbClr val="0000FF"/>
                </a:solidFill>
              </a:rPr>
              <a:t>first</a:t>
            </a:r>
            <a:r>
              <a:rPr lang="en-US" sz="2000" dirty="0">
                <a:solidFill>
                  <a:srgbClr val="FF0000"/>
                </a:solidFill>
              </a:rPr>
              <a:t> and second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own</a:t>
            </a:r>
            <a:r>
              <a:rPr lang="en-US" sz="2000" dirty="0" smtClean="0">
                <a:solidFill>
                  <a:srgbClr val="FF0000"/>
                </a:solidFill>
              </a:rPr>
              <a:t> &amp; gender)</a:t>
            </a:r>
          </a:p>
          <a:p>
            <a:r>
              <a:rPr lang="en-US" sz="2000" dirty="0" smtClean="0"/>
              <a:t>But, what if the # </a:t>
            </a:r>
            <a:r>
              <a:rPr lang="en-US" sz="2000" dirty="0"/>
              <a:t>of </a:t>
            </a:r>
            <a:r>
              <a:rPr lang="en-US" sz="2000" dirty="0" smtClean="0"/>
              <a:t>attributes is larger: </a:t>
            </a:r>
            <a:r>
              <a:rPr lang="en-US" sz="2000" dirty="0">
                <a:solidFill>
                  <a:srgbClr val="FC0128"/>
                </a:solidFill>
              </a:rPr>
              <a:t>N=16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large are the </a:t>
            </a:r>
            <a:r>
              <a:rPr lang="en-US" sz="2000" dirty="0">
                <a:solidFill>
                  <a:srgbClr val="FF0000"/>
                </a:solidFill>
              </a:rPr>
              <a:t>1-d histograms </a:t>
            </a:r>
            <a:r>
              <a:rPr lang="en-US" sz="2000" dirty="0"/>
              <a:t>(contingency tables) ? </a:t>
            </a:r>
            <a:r>
              <a:rPr lang="en-US" sz="2000" dirty="0" smtClean="0"/>
              <a:t>16 numbers</a:t>
            </a:r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large are the </a:t>
            </a:r>
            <a:r>
              <a:rPr lang="en-US" sz="2000" dirty="0">
                <a:solidFill>
                  <a:srgbClr val="FF0000"/>
                </a:solidFill>
              </a:rPr>
              <a:t>2-d </a:t>
            </a:r>
            <a:r>
              <a:rPr lang="en-US" sz="2000" dirty="0" smtClean="0">
                <a:solidFill>
                  <a:srgbClr val="FF0000"/>
                </a:solidFill>
              </a:rPr>
              <a:t>histograms? </a:t>
            </a:r>
            <a:r>
              <a:rPr lang="en-US" sz="2000" dirty="0" smtClean="0"/>
              <a:t>16-choose-2 = 120 </a:t>
            </a:r>
            <a:r>
              <a:rPr lang="en-US" sz="2000" dirty="0"/>
              <a:t>numbers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many 3-d tables? 560 numbers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100 attributes, the 3-d tables need 161,700 </a:t>
            </a:r>
            <a:r>
              <a:rPr lang="en-US" sz="2000" dirty="0" smtClean="0"/>
              <a:t>numbers</a:t>
            </a:r>
          </a:p>
          <a:p>
            <a:pPr lvl="1"/>
            <a:r>
              <a:rPr lang="en-US" sz="1800" b="1" dirty="0" smtClean="0"/>
              <a:t>We </a:t>
            </a:r>
            <a:r>
              <a:rPr lang="en-US" sz="1800" b="1" dirty="0"/>
              <a:t>need to figure out a way to represent data in a better way, and figure </a:t>
            </a:r>
            <a:r>
              <a:rPr lang="en-US" sz="1800" b="1" dirty="0" smtClean="0"/>
              <a:t>out </a:t>
            </a:r>
            <a:r>
              <a:rPr lang="en-US" sz="1800" b="1" dirty="0"/>
              <a:t>what  are the important attributes to look at first. </a:t>
            </a:r>
          </a:p>
          <a:p>
            <a:pPr lvl="1"/>
            <a:r>
              <a:rPr lang="en-US" sz="1800" b="1" dirty="0" smtClean="0"/>
              <a:t>Information </a:t>
            </a:r>
            <a:r>
              <a:rPr lang="en-US" sz="1800" b="1" dirty="0"/>
              <a:t>theory has something to say about it – we will use it to better represent the data. 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7543800" y="1981200"/>
            <a:ext cx="1319804" cy="457200"/>
            <a:chOff x="2016" y="1872"/>
            <a:chExt cx="960" cy="288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2016" y="1872"/>
              <a:ext cx="960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2016" y="2016"/>
              <a:ext cx="48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11" name="Group 7"/>
          <p:cNvGrpSpPr>
            <a:grpSpLocks/>
          </p:cNvGrpSpPr>
          <p:nvPr/>
        </p:nvGrpSpPr>
        <p:grpSpPr bwMode="auto">
          <a:xfrm>
            <a:off x="7610473" y="2971800"/>
            <a:ext cx="1145366" cy="609600"/>
            <a:chOff x="3600" y="2208"/>
            <a:chExt cx="960" cy="384"/>
          </a:xfrm>
        </p:grpSpPr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3600" y="2208"/>
              <a:ext cx="960" cy="192"/>
              <a:chOff x="3600" y="2208"/>
              <a:chExt cx="960" cy="288"/>
            </a:xfrm>
          </p:grpSpPr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960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486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3600" y="2400"/>
              <a:ext cx="57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3600" y="2496"/>
              <a:ext cx="672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r>
                <a:rPr lang="en-US" sz="2400" dirty="0" smtClean="0">
                  <a:cs typeface="Helvetica"/>
                </a:rPr>
                <a:t/>
              </a:r>
              <a:br>
                <a:rPr lang="en-US" sz="2400" dirty="0" smtClean="0">
                  <a:cs typeface="Helvetica"/>
                </a:rPr>
              </a:br>
              <a:r>
                <a:rPr lang="en-US" sz="2400" dirty="0" smtClean="0">
                  <a:cs typeface="Helvetica"/>
                </a:rPr>
                <a:t>Error</a:t>
              </a:r>
              <a:endParaRPr lang="en-US" sz="2400" dirty="0"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bias and variance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8"/>
            <a:ext cx="8362731" cy="1922025"/>
          </a:xfrm>
        </p:spPr>
        <p:txBody>
          <a:bodyPr/>
          <a:lstStyle/>
          <a:p>
            <a:r>
              <a:rPr lang="en-US" dirty="0" smtClean="0"/>
              <a:t>Expected error ≈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Bias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41448" y="2571810"/>
            <a:ext cx="0" cy="1014984"/>
          </a:xfrm>
          <a:prstGeom prst="line">
            <a:avLst/>
          </a:prstGeom>
          <a:ln w="3175"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4038601" cy="10536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0128"/>
                </a:solidFill>
              </a:rPr>
              <a:t>Simple </a:t>
            </a:r>
            <a:r>
              <a:rPr lang="en-US" b="1" dirty="0">
                <a:solidFill>
                  <a:srgbClr val="FC0128"/>
                </a:solidFill>
              </a:rPr>
              <a:t>models: 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C0128"/>
                </a:solidFill>
              </a:rPr>
              <a:t>High </a:t>
            </a:r>
            <a:r>
              <a:rPr lang="en-US" dirty="0">
                <a:solidFill>
                  <a:srgbClr val="FC0128"/>
                </a:solidFill>
              </a:rPr>
              <a:t>bias </a:t>
            </a:r>
            <a:r>
              <a:rPr lang="en-US" dirty="0" smtClean="0"/>
              <a:t>and </a:t>
            </a:r>
            <a:r>
              <a:rPr lang="en-US" dirty="0"/>
              <a:t>low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Bias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3118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6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3018" y="1401255"/>
            <a:ext cx="1991067" cy="2151571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err="1" smtClean="0">
                <a:solidFill>
                  <a:schemeClr val="accent6"/>
                </a:solidFill>
              </a:rPr>
              <a:t>Underfitting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552" y="1401255"/>
            <a:ext cx="1991067" cy="21515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7" cy="2659063"/>
            <a:chOff x="288" y="1953"/>
            <a:chExt cx="4810" cy="16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3913353" cy="9610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0128"/>
                </a:solidFill>
              </a:rPr>
              <a:t>Simple </a:t>
            </a:r>
            <a:r>
              <a:rPr lang="en-US" b="1" dirty="0">
                <a:solidFill>
                  <a:srgbClr val="FC0128"/>
                </a:solidFill>
              </a:rPr>
              <a:t>models: </a:t>
            </a:r>
            <a:r>
              <a:rPr lang="en-US" dirty="0" smtClean="0">
                <a:solidFill>
                  <a:srgbClr val="FC0128"/>
                </a:solidFill>
              </a:rPr>
              <a:t/>
            </a:r>
            <a:br>
              <a:rPr lang="en-US" dirty="0" smtClean="0">
                <a:solidFill>
                  <a:srgbClr val="FC0128"/>
                </a:solidFill>
              </a:rPr>
            </a:br>
            <a:r>
              <a:rPr lang="en-US" dirty="0" smtClean="0">
                <a:solidFill>
                  <a:srgbClr val="FC0128"/>
                </a:solidFill>
              </a:rPr>
              <a:t>High </a:t>
            </a:r>
            <a:r>
              <a:rPr lang="en-US" dirty="0">
                <a:solidFill>
                  <a:srgbClr val="FC0128"/>
                </a:solidFill>
              </a:rPr>
              <a:t>bias </a:t>
            </a:r>
            <a:r>
              <a:rPr lang="en-US" dirty="0" smtClean="0">
                <a:solidFill>
                  <a:srgbClr val="FC0128"/>
                </a:solidFill>
              </a:rPr>
              <a:t>and low variance</a:t>
            </a:r>
            <a:endParaRPr lang="en-US" dirty="0">
              <a:solidFill>
                <a:srgbClr val="FC0128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j-lt"/>
              </a:rPr>
              <a:t>Variance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j-lt"/>
              </a:rPr>
              <a:t>Bias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457201" y="5088950"/>
            <a:ext cx="7924800" cy="12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</a:pPr>
            <a:r>
              <a:rPr lang="en-US" dirty="0" smtClean="0"/>
              <a:t>This can be made more accurate for some loss functions. </a:t>
            </a:r>
          </a:p>
          <a:p>
            <a:pPr eaLnBrk="1" hangingPunct="1">
              <a:buFontTx/>
            </a:pPr>
            <a:r>
              <a:rPr lang="en-US" dirty="0" smtClean="0"/>
              <a:t>We will develop a more precise and general theory that trades </a:t>
            </a:r>
            <a:r>
              <a:rPr lang="en-US" dirty="0" smtClean="0">
                <a:solidFill>
                  <a:srgbClr val="FC0128"/>
                </a:solidFill>
              </a:rPr>
              <a:t>expressivity of models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C0128"/>
                </a:solidFill>
              </a:rPr>
              <a:t>empirical error</a:t>
            </a:r>
            <a:endParaRPr lang="en-US" dirty="0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basic approaches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Pre-pruning</a:t>
            </a:r>
            <a:r>
              <a:rPr lang="en-US" sz="1800" dirty="0" smtClean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Post-pruning</a:t>
            </a:r>
            <a:r>
              <a:rPr lang="en-US" sz="1800" dirty="0" smtClean="0"/>
              <a:t>: Grow the full tree and then remove nodes that seem not to have sufficient evidence.</a:t>
            </a:r>
          </a:p>
          <a:p>
            <a:r>
              <a:rPr lang="en-US" sz="2000" dirty="0" smtClean="0"/>
              <a:t>Methods for evaluating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to prune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Cross-validation</a:t>
            </a:r>
            <a:r>
              <a:rPr lang="en-US" sz="1800" dirty="0" smtClean="0"/>
              <a:t>: Reserve hold-out set to evaluate utility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Statistical testing</a:t>
            </a:r>
            <a:r>
              <a:rPr lang="en-US" sz="1800" dirty="0" smtClean="0"/>
              <a:t>: Test if the observed regularity can be dismissed as likely to occur by chance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Minimum Description Length</a:t>
            </a:r>
            <a:r>
              <a:rPr lang="en-US" sz="1800" dirty="0" smtClean="0"/>
              <a:t>: Is the additional complexity of the hypothesis smaller than remembering the exceptions?</a:t>
            </a:r>
          </a:p>
          <a:p>
            <a:r>
              <a:rPr lang="en-US" sz="2000" dirty="0" smtClean="0"/>
              <a:t>This is related to the notion of </a:t>
            </a:r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that we will see in other contexts – keep the hypothesis simple.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400215" y="1371600"/>
            <a:ext cx="459138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1815" y="5879068"/>
            <a:ext cx="6268063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Next: a brief detour into explaining generalization and overfitting</a:t>
            </a:r>
            <a:endParaRPr lang="en-US" sz="1800" dirty="0"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02470" y="5486400"/>
            <a:ext cx="2327115" cy="3048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Hand waving, for now.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can be represented as Rules</a:t>
            </a:r>
          </a:p>
          <a:p>
            <a:pPr lvl="1"/>
            <a:r>
              <a:rPr lang="en-US" dirty="0" smtClean="0"/>
              <a:t>(outlook = sunny) and (humidity = </a:t>
            </a:r>
            <a:r>
              <a:rPr lang="en-US" dirty="0"/>
              <a:t>n</a:t>
            </a:r>
            <a:r>
              <a:rPr lang="en-US" dirty="0" smtClean="0"/>
              <a:t>ormal) then YES</a:t>
            </a:r>
          </a:p>
          <a:p>
            <a:pPr lvl="1"/>
            <a:r>
              <a:rPr lang="en-US" dirty="0" smtClean="0"/>
              <a:t>(outlook = rain) and (wind = strong) then NO</a:t>
            </a:r>
          </a:p>
          <a:p>
            <a:r>
              <a:rPr lang="en-US" dirty="0"/>
              <a:t>Sometimes </a:t>
            </a:r>
            <a:r>
              <a:rPr lang="en-US" dirty="0" smtClean="0"/>
              <a:t>Pruning can be done </a:t>
            </a:r>
            <a:r>
              <a:rPr lang="en-US" dirty="0"/>
              <a:t>at the </a:t>
            </a:r>
            <a:r>
              <a:rPr lang="en-US" dirty="0">
                <a:solidFill>
                  <a:schemeClr val="accent1"/>
                </a:solidFill>
              </a:rPr>
              <a:t>rules level</a:t>
            </a:r>
          </a:p>
          <a:p>
            <a:pPr lvl="1"/>
            <a:r>
              <a:rPr lang="en-US" dirty="0"/>
              <a:t>Rules are generalized by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erasing </a:t>
            </a:r>
            <a:r>
              <a:rPr lang="en-US" dirty="0"/>
              <a:t>a condition (</a:t>
            </a:r>
            <a:r>
              <a:rPr lang="en-US" dirty="0">
                <a:solidFill>
                  <a:schemeClr val="accent1"/>
                </a:solidFill>
              </a:rPr>
              <a:t>different</a:t>
            </a:r>
            <a:r>
              <a:rPr lang="en-US" dirty="0"/>
              <a:t>!)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1959" name="Group 39"/>
          <p:cNvGrpSpPr>
            <a:grpSpLocks/>
          </p:cNvGrpSpPr>
          <p:nvPr/>
        </p:nvGrpSpPr>
        <p:grpSpPr bwMode="auto">
          <a:xfrm>
            <a:off x="3990975" y="2800546"/>
            <a:ext cx="4924425" cy="3629305"/>
            <a:chOff x="2550" y="1036"/>
            <a:chExt cx="3114" cy="2530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3728" y="1036"/>
              <a:ext cx="6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3718" y="1825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815" y="1794"/>
              <a:ext cx="4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28" name="AutoShape 8"/>
            <p:cNvCxnSpPr>
              <a:cxnSpLocks noChangeShapeType="1"/>
              <a:stCxn id="81925" idx="2"/>
              <a:endCxn id="81927" idx="0"/>
            </p:cNvCxnSpPr>
            <p:nvPr/>
          </p:nvCxnSpPr>
          <p:spPr bwMode="auto">
            <a:xfrm>
              <a:off x="4110" y="1286"/>
              <a:ext cx="937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29" name="AutoShape 9"/>
            <p:cNvCxnSpPr>
              <a:cxnSpLocks noChangeShapeType="1"/>
              <a:stCxn id="81925" idx="2"/>
              <a:endCxn id="81926" idx="0"/>
            </p:cNvCxnSpPr>
            <p:nvPr/>
          </p:nvCxnSpPr>
          <p:spPr bwMode="auto">
            <a:xfrm>
              <a:off x="4110" y="1286"/>
              <a:ext cx="8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679" y="2075"/>
              <a:ext cx="6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4605" y="2076"/>
              <a:ext cx="7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4765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3+,2-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2903" y="1825"/>
              <a:ext cx="5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775" y="2075"/>
              <a:ext cx="6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35" name="AutoShape 15"/>
            <p:cNvCxnSpPr>
              <a:cxnSpLocks noChangeShapeType="1"/>
              <a:stCxn id="81925" idx="2"/>
              <a:endCxn id="81933" idx="0"/>
            </p:cNvCxnSpPr>
            <p:nvPr/>
          </p:nvCxnSpPr>
          <p:spPr bwMode="auto">
            <a:xfrm flipH="1">
              <a:off x="3206" y="1286"/>
              <a:ext cx="904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3785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898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3857" y="2545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2834" y="2545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4880" y="2545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244" y="3109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550" y="3109"/>
              <a:ext cx="4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43" name="AutoShape 23"/>
            <p:cNvCxnSpPr>
              <a:cxnSpLocks noChangeShapeType="1"/>
              <a:stCxn id="81941" idx="0"/>
              <a:endCxn id="81939" idx="2"/>
            </p:cNvCxnSpPr>
            <p:nvPr/>
          </p:nvCxnSpPr>
          <p:spPr bwMode="auto">
            <a:xfrm flipH="1" flipV="1">
              <a:off x="3234" y="2795"/>
              <a:ext cx="344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44" name="AutoShape 24"/>
            <p:cNvCxnSpPr>
              <a:cxnSpLocks noChangeShapeType="1"/>
              <a:stCxn id="81942" idx="0"/>
              <a:endCxn id="81939" idx="2"/>
            </p:cNvCxnSpPr>
            <p:nvPr/>
          </p:nvCxnSpPr>
          <p:spPr bwMode="auto">
            <a:xfrm flipV="1">
              <a:off x="2786" y="2795"/>
              <a:ext cx="448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2597" y="3316"/>
              <a:ext cx="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5205" y="3085"/>
              <a:ext cx="4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4511" y="3085"/>
              <a:ext cx="5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4558" y="3282"/>
              <a:ext cx="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5302" y="327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81950" name="AutoShape 30"/>
            <p:cNvCxnSpPr>
              <a:cxnSpLocks noChangeShapeType="1"/>
              <a:stCxn id="81940" idx="2"/>
              <a:endCxn id="81946" idx="0"/>
            </p:cNvCxnSpPr>
            <p:nvPr/>
          </p:nvCxnSpPr>
          <p:spPr bwMode="auto">
            <a:xfrm>
              <a:off x="5134" y="2795"/>
              <a:ext cx="33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51" name="AutoShape 31"/>
            <p:cNvCxnSpPr>
              <a:cxnSpLocks noChangeShapeType="1"/>
              <a:stCxn id="81947" idx="0"/>
              <a:endCxn id="81940" idx="2"/>
            </p:cNvCxnSpPr>
            <p:nvPr/>
          </p:nvCxnSpPr>
          <p:spPr bwMode="auto">
            <a:xfrm flipV="1">
              <a:off x="4827" y="2795"/>
              <a:ext cx="30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3311" y="328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Real-valued attributes can, in advance, be discretized into ranges, such as </a:t>
            </a:r>
            <a:r>
              <a:rPr lang="en-US" sz="2000" i="1" dirty="0" smtClean="0"/>
              <a:t>big, medium, small</a:t>
            </a:r>
          </a:p>
          <a:p>
            <a:r>
              <a:rPr lang="en-US" sz="2000" dirty="0" smtClean="0"/>
              <a:t>Alternatively, one can develop splitting nodes based on thresholds of the form </a:t>
            </a:r>
            <a:r>
              <a:rPr lang="en-US" sz="2000" dirty="0" smtClean="0">
                <a:solidFill>
                  <a:schemeClr val="accent1"/>
                </a:solidFill>
              </a:rPr>
              <a:t>A&lt;c</a:t>
            </a:r>
            <a:r>
              <a:rPr lang="en-US" sz="2000" dirty="0" smtClean="0"/>
              <a:t> that partition the data into examples that satisfy </a:t>
            </a:r>
            <a:r>
              <a:rPr lang="en-US" sz="2000" dirty="0" smtClean="0">
                <a:solidFill>
                  <a:schemeClr val="accent1"/>
                </a:solidFill>
              </a:rPr>
              <a:t>A&lt;c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1"/>
                </a:solidFill>
              </a:rPr>
              <a:t>A&gt;=c</a:t>
            </a:r>
            <a:r>
              <a:rPr lang="en-US" sz="2000" dirty="0" smtClean="0"/>
              <a:t>. The information gain for these splits is calculated in the same way and compared to the information gain of discrete splits.</a:t>
            </a:r>
          </a:p>
          <a:p>
            <a:r>
              <a:rPr lang="en-US" sz="2000" dirty="0" smtClean="0"/>
              <a:t>How to find the </a:t>
            </a:r>
            <a:r>
              <a:rPr lang="en-US" sz="2000" dirty="0" smtClean="0">
                <a:solidFill>
                  <a:schemeClr val="accent1"/>
                </a:solidFill>
              </a:rPr>
              <a:t>split with the highest gain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 smtClean="0"/>
              <a:t>For each continuous feature A:</a:t>
            </a:r>
          </a:p>
          <a:p>
            <a:pPr lvl="2"/>
            <a:r>
              <a:rPr lang="en-US" sz="1600" dirty="0" smtClean="0"/>
              <a:t>Sort examples according to the value of A</a:t>
            </a:r>
          </a:p>
          <a:p>
            <a:pPr lvl="2"/>
            <a:r>
              <a:rPr lang="en-US" sz="1600" dirty="0" smtClean="0"/>
              <a:t>For each ordered pair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 err="1" smtClean="0">
                <a:solidFill>
                  <a:schemeClr val="accent1"/>
                </a:solidFill>
              </a:rPr>
              <a:t>x,y</a:t>
            </a:r>
            <a:r>
              <a:rPr lang="en-US" sz="1600" dirty="0" smtClean="0">
                <a:solidFill>
                  <a:schemeClr val="accent1"/>
                </a:solidFill>
              </a:rPr>
              <a:t>) </a:t>
            </a:r>
            <a:r>
              <a:rPr lang="en-US" sz="1600" dirty="0" smtClean="0"/>
              <a:t>with different labels</a:t>
            </a:r>
          </a:p>
          <a:p>
            <a:pPr lvl="3"/>
            <a:r>
              <a:rPr lang="en-US" sz="1400" dirty="0" smtClean="0"/>
              <a:t>Check the mid-point as a possible threshold, i.e.</a:t>
            </a:r>
          </a:p>
          <a:p>
            <a:pPr marL="1371600" lvl="3" indent="0">
              <a:buNone/>
            </a:pPr>
            <a:r>
              <a:rPr lang="en-US" dirty="0" smtClean="0">
                <a:solidFill>
                  <a:srgbClr val="000066"/>
                </a:solidFill>
              </a:rPr>
              <a:t>                  S</a:t>
            </a:r>
            <a:r>
              <a:rPr lang="en-US" baseline="-25000" dirty="0" smtClean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·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¸</a:t>
            </a:r>
            <a:r>
              <a:rPr lang="en-US" baseline="-25000" dirty="0">
                <a:solidFill>
                  <a:srgbClr val="000066"/>
                </a:solidFill>
              </a:rPr>
              <a:t> y</a:t>
            </a:r>
            <a:endParaRPr lang="en-US" dirty="0" smtClean="0"/>
          </a:p>
          <a:p>
            <a:pPr marL="1828800" lvl="4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Additional Issues I</a:t>
            </a:r>
            <a:endParaRPr lang="en-US" dirty="0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 Example:  </a:t>
            </a:r>
          </a:p>
          <a:p>
            <a:pPr lvl="1"/>
            <a:r>
              <a:rPr lang="en-US" sz="1800" dirty="0" smtClean="0"/>
              <a:t>Length </a:t>
            </a:r>
            <a:r>
              <a:rPr lang="en-US" sz="1800" dirty="0"/>
              <a:t>(L):  10  15  21  28  32  40  50 </a:t>
            </a:r>
          </a:p>
          <a:p>
            <a:pPr lvl="1"/>
            <a:r>
              <a:rPr lang="en-US" sz="1800" dirty="0" smtClean="0"/>
              <a:t>Class</a:t>
            </a:r>
            <a:r>
              <a:rPr lang="en-US" sz="1800" dirty="0"/>
              <a:t>:           -     +   +    -    +    +    </a:t>
            </a:r>
            <a:r>
              <a:rPr lang="en-US" sz="1800" dirty="0" smtClean="0"/>
              <a:t>-</a:t>
            </a:r>
            <a:endParaRPr lang="en-US" sz="1800" dirty="0"/>
          </a:p>
          <a:p>
            <a:pPr lvl="1"/>
            <a:r>
              <a:rPr lang="en-US" sz="1800" dirty="0" smtClean="0"/>
              <a:t>Check </a:t>
            </a:r>
            <a:r>
              <a:rPr lang="en-US" sz="1800" dirty="0"/>
              <a:t>thresholds:   L &lt; 12.5;  L &lt; 24.5;  L &lt; 45</a:t>
            </a:r>
          </a:p>
          <a:p>
            <a:pPr lvl="1"/>
            <a:r>
              <a:rPr lang="en-US" sz="1800" dirty="0" smtClean="0"/>
              <a:t>Subset </a:t>
            </a:r>
            <a:r>
              <a:rPr lang="en-US" sz="1800" dirty="0"/>
              <a:t>of Examples= {…},      Split= </a:t>
            </a:r>
            <a:r>
              <a:rPr lang="en-US" sz="1800" dirty="0" err="1"/>
              <a:t>k+,j</a:t>
            </a:r>
            <a:r>
              <a:rPr lang="en-US" sz="1800" dirty="0"/>
              <a:t>-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000" dirty="0" smtClean="0"/>
              <a:t>How </a:t>
            </a:r>
            <a:r>
              <a:rPr lang="en-US" sz="2000" dirty="0"/>
              <a:t>to find the </a:t>
            </a:r>
            <a:r>
              <a:rPr lang="en-US" sz="2000" dirty="0">
                <a:solidFill>
                  <a:schemeClr val="accent1"/>
                </a:solidFill>
              </a:rPr>
              <a:t>split with the highest gain</a:t>
            </a:r>
            <a:r>
              <a:rPr lang="en-US" sz="2000" dirty="0"/>
              <a:t> ?</a:t>
            </a:r>
          </a:p>
          <a:p>
            <a:pPr lvl="1"/>
            <a:r>
              <a:rPr lang="en-US" sz="1800" dirty="0"/>
              <a:t> For each continuous </a:t>
            </a:r>
            <a:r>
              <a:rPr lang="en-US" sz="1800" dirty="0" smtClean="0"/>
              <a:t>feature A:</a:t>
            </a:r>
          </a:p>
          <a:p>
            <a:pPr lvl="2"/>
            <a:r>
              <a:rPr lang="en-US" sz="1600" dirty="0" smtClean="0"/>
              <a:t>Sort </a:t>
            </a:r>
            <a:r>
              <a:rPr lang="en-US" sz="1600" dirty="0"/>
              <a:t>examples according to the value of A</a:t>
            </a:r>
            <a:endParaRPr lang="en-US" sz="1600" dirty="0" smtClean="0"/>
          </a:p>
          <a:p>
            <a:pPr lvl="2"/>
            <a:r>
              <a:rPr lang="en-US" sz="1600" dirty="0" smtClean="0"/>
              <a:t>For </a:t>
            </a:r>
            <a:r>
              <a:rPr lang="en-US" sz="1600" dirty="0"/>
              <a:t>each ordered pair 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err="1">
                <a:solidFill>
                  <a:schemeClr val="accent1"/>
                </a:solidFill>
              </a:rPr>
              <a:t>x,y</a:t>
            </a:r>
            <a:r>
              <a:rPr lang="en-US" sz="1600" dirty="0">
                <a:solidFill>
                  <a:schemeClr val="accent1"/>
                </a:solidFill>
              </a:rPr>
              <a:t>) </a:t>
            </a:r>
            <a:r>
              <a:rPr lang="en-US" sz="1600" dirty="0"/>
              <a:t>with different </a:t>
            </a:r>
            <a:r>
              <a:rPr lang="en-US" sz="1600" dirty="0" smtClean="0"/>
              <a:t>labels</a:t>
            </a:r>
          </a:p>
          <a:p>
            <a:pPr lvl="3"/>
            <a:r>
              <a:rPr lang="en-US" sz="1400" dirty="0" smtClean="0"/>
              <a:t>Check </a:t>
            </a:r>
            <a:r>
              <a:rPr lang="en-US" sz="1400" dirty="0"/>
              <a:t>the mid-point as a possible threshold. </a:t>
            </a:r>
            <a:r>
              <a:rPr lang="en-US" sz="1400" dirty="0" err="1"/>
              <a:t>I.e</a:t>
            </a:r>
            <a:r>
              <a:rPr lang="en-US" sz="1400" dirty="0"/>
              <a:t>,          </a:t>
            </a:r>
            <a:endParaRPr lang="en-US" sz="1400" dirty="0" smtClean="0"/>
          </a:p>
          <a:p>
            <a:pPr marL="1828800" lvl="4" indent="0">
              <a:buNone/>
            </a:pPr>
            <a:r>
              <a:rPr lang="en-US" sz="1600" dirty="0">
                <a:solidFill>
                  <a:srgbClr val="000066"/>
                </a:solidFill>
              </a:rPr>
              <a:t> </a:t>
            </a:r>
            <a:r>
              <a:rPr lang="en-US" sz="1600" dirty="0" smtClean="0">
                <a:solidFill>
                  <a:srgbClr val="000066"/>
                </a:solidFill>
              </a:rPr>
              <a:t>      </a:t>
            </a:r>
            <a:r>
              <a:rPr lang="en-US" sz="1600" dirty="0">
                <a:solidFill>
                  <a:srgbClr val="000066"/>
                </a:solidFill>
              </a:rPr>
              <a:t>S</a:t>
            </a:r>
            <a:r>
              <a:rPr lang="en-US" sz="1600" baseline="-25000" dirty="0">
                <a:solidFill>
                  <a:srgbClr val="000066"/>
                </a:solidFill>
              </a:rPr>
              <a:t>a </a:t>
            </a:r>
            <a:r>
              <a:rPr lang="en-US" sz="1600" baseline="-25000" dirty="0">
                <a:solidFill>
                  <a:srgbClr val="000066"/>
                </a:solidFill>
                <a:latin typeface="cmsy10"/>
              </a:rPr>
              <a:t>·</a:t>
            </a:r>
            <a:r>
              <a:rPr lang="en-US" sz="1600" baseline="-25000" dirty="0">
                <a:solidFill>
                  <a:srgbClr val="000066"/>
                </a:solidFill>
              </a:rPr>
              <a:t> x</a:t>
            </a:r>
            <a:r>
              <a:rPr lang="en-US" sz="1600" dirty="0">
                <a:solidFill>
                  <a:srgbClr val="000066"/>
                </a:solidFill>
              </a:rPr>
              <a:t>, S</a:t>
            </a:r>
            <a:r>
              <a:rPr lang="en-US" sz="1600" baseline="-25000" dirty="0">
                <a:solidFill>
                  <a:srgbClr val="000066"/>
                </a:solidFill>
              </a:rPr>
              <a:t>a </a:t>
            </a:r>
            <a:r>
              <a:rPr lang="en-US" sz="1600" baseline="-25000" dirty="0">
                <a:solidFill>
                  <a:srgbClr val="000066"/>
                </a:solidFill>
                <a:latin typeface="cmsy10"/>
              </a:rPr>
              <a:t>¸</a:t>
            </a:r>
            <a:r>
              <a:rPr lang="en-US" sz="1600" baseline="-25000" dirty="0">
                <a:solidFill>
                  <a:srgbClr val="000066"/>
                </a:solidFill>
              </a:rPr>
              <a:t> y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 rot="18627426">
            <a:off x="57359" y="3681197"/>
            <a:ext cx="2183449" cy="15589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Issues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6200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= &lt; fever, </a:t>
            </a:r>
            <a:r>
              <a:rPr lang="en-US" dirty="0" err="1"/>
              <a:t>blood_pressure</a:t>
            </a:r>
            <a:r>
              <a:rPr lang="en-US" dirty="0" smtClean="0"/>
              <a:t>,…, </a:t>
            </a:r>
            <a:r>
              <a:rPr lang="en-US" dirty="0" err="1" smtClean="0"/>
              <a:t>blood_test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,…&gt; </a:t>
            </a:r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times values are not available for all </a:t>
            </a:r>
            <a:r>
              <a:rPr lang="en-US" dirty="0" smtClean="0"/>
              <a:t>attributes during </a:t>
            </a:r>
            <a:r>
              <a:rPr lang="en-US" dirty="0"/>
              <a:t>training or testing  (e.g., medical diagnosis)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dirty="0"/>
              <a:t>: evaluate </a:t>
            </a:r>
            <a:r>
              <a:rPr lang="en-US" dirty="0">
                <a:solidFill>
                  <a:schemeClr val="accent1"/>
                </a:solidFill>
              </a:rPr>
              <a:t>Gain(</a:t>
            </a:r>
            <a:r>
              <a:rPr lang="en-US" dirty="0" err="1">
                <a:solidFill>
                  <a:schemeClr val="accent1"/>
                </a:solidFill>
              </a:rPr>
              <a:t>S,a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 where in some of the </a:t>
            </a:r>
            <a:r>
              <a:rPr lang="en-US" dirty="0" smtClean="0"/>
              <a:t>examples a </a:t>
            </a:r>
            <a:r>
              <a:rPr lang="en-US" dirty="0"/>
              <a:t>value for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 is not given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Additional Issues II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2863" y="1169987"/>
            <a:ext cx="3624263" cy="2792413"/>
            <a:chOff x="152400" y="1371600"/>
            <a:chExt cx="3624263" cy="2792413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1355725" y="137160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1339850" y="2624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Overcast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657475" y="257492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5238" name="AutoShape 6"/>
            <p:cNvCxnSpPr>
              <a:cxnSpLocks noChangeShapeType="1"/>
              <a:stCxn id="95235" idx="2"/>
              <a:endCxn id="95237" idx="0"/>
            </p:cNvCxnSpPr>
            <p:nvPr/>
          </p:nvCxnSpPr>
          <p:spPr bwMode="auto">
            <a:xfrm>
              <a:off x="1962150" y="1768475"/>
              <a:ext cx="1063625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39" name="AutoShape 7"/>
            <p:cNvCxnSpPr>
              <a:cxnSpLocks noChangeShapeType="1"/>
              <a:stCxn id="95235" idx="2"/>
              <a:endCxn id="95236" idx="0"/>
            </p:cNvCxnSpPr>
            <p:nvPr/>
          </p:nvCxnSpPr>
          <p:spPr bwMode="auto">
            <a:xfrm>
              <a:off x="1962150" y="176847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1277938" y="302101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324100" y="302260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78100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55600" y="262413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152400" y="302101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5245" name="AutoShape 13"/>
            <p:cNvCxnSpPr>
              <a:cxnSpLocks noChangeShapeType="1"/>
              <a:stCxn id="95235" idx="2"/>
              <a:endCxn id="95243" idx="0"/>
            </p:cNvCxnSpPr>
            <p:nvPr/>
          </p:nvCxnSpPr>
          <p:spPr bwMode="auto">
            <a:xfrm flipH="1">
              <a:off x="836613" y="1768475"/>
              <a:ext cx="1125537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144621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4766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560513" y="3767138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558800" y="37671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760663" y="3767138"/>
              <a:ext cx="409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92513" y="1276350"/>
            <a:ext cx="4976108" cy="933450"/>
            <a:chOff x="3592513" y="1200150"/>
            <a:chExt cx="4976108" cy="933450"/>
          </a:xfrm>
        </p:grpSpPr>
        <p:graphicFrame>
          <p:nvGraphicFramePr>
            <p:cNvPr id="9525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395045"/>
                </p:ext>
              </p:extLst>
            </p:nvPr>
          </p:nvGraphicFramePr>
          <p:xfrm>
            <a:off x="3592513" y="1657350"/>
            <a:ext cx="31242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9" name="Equation" r:id="rId4" imgW="1600200" imgH="241200" progId="Equation.3">
                    <p:embed/>
                  </p:oleObj>
                </mc:Choice>
                <mc:Fallback>
                  <p:oleObj name="Equation" r:id="rId4" imgW="160020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657350"/>
                          <a:ext cx="31242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5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593769"/>
                </p:ext>
              </p:extLst>
            </p:nvPr>
          </p:nvGraphicFramePr>
          <p:xfrm>
            <a:off x="3592513" y="1200150"/>
            <a:ext cx="25400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90" name="Equation" r:id="rId6" imgW="1384200" imgH="241200" progId="Equation.3">
                    <p:embed/>
                  </p:oleObj>
                </mc:Choice>
                <mc:Fallback>
                  <p:oleObj name="Equation" r:id="rId6" imgW="1384200" imgH="241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200150"/>
                          <a:ext cx="25400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6292036" y="1203324"/>
              <a:ext cx="227658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.97- 0-(2/5) 1 = .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57      </a:t>
              </a:r>
            </a:p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FF"/>
                  </a:solidFill>
                </a:rPr>
                <a:t> 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400" y="4419600"/>
            <a:ext cx="8291513" cy="2027733"/>
            <a:chOff x="1676400" y="5089525"/>
            <a:chExt cx="8291513" cy="2088501"/>
          </a:xfrm>
        </p:grpSpPr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1676400" y="5089525"/>
              <a:ext cx="82915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Day    </a:t>
              </a:r>
              <a:r>
                <a:rPr lang="en-US" sz="2000" b="1" dirty="0">
                  <a:solidFill>
                    <a:srgbClr val="A50021"/>
                  </a:solidFill>
                </a:rPr>
                <a:t>Outlook </a:t>
              </a:r>
              <a:r>
                <a:rPr lang="en-US" sz="2000" b="1" dirty="0">
                  <a:solidFill>
                    <a:srgbClr val="0000FF"/>
                  </a:solidFill>
                </a:rPr>
                <a:t>   Temperature      Humidity    Wind</a:t>
              </a:r>
              <a:r>
                <a:rPr lang="en-US" sz="2000" b="1" dirty="0"/>
                <a:t>       </a:t>
              </a:r>
              <a:r>
                <a:rPr lang="en-US" sz="2000" b="1" dirty="0" err="1">
                  <a:solidFill>
                    <a:srgbClr val="A50021"/>
                  </a:solidFill>
                </a:rPr>
                <a:t>PlayTennis</a:t>
              </a:r>
              <a:r>
                <a:rPr lang="en-US" sz="2000" b="1" dirty="0">
                  <a:solidFill>
                    <a:srgbClr val="A50021"/>
                  </a:solidFill>
                </a:rPr>
                <a:t>     </a:t>
              </a:r>
              <a:endParaRPr lang="en-US" sz="2000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76400" y="5149850"/>
              <a:ext cx="7159625" cy="2028176"/>
              <a:chOff x="1676400" y="4251325"/>
              <a:chExt cx="7159625" cy="2028176"/>
            </a:xfrm>
          </p:grpSpPr>
          <p:sp>
            <p:nvSpPr>
              <p:cNvPr id="95256" name="Text Box 24"/>
              <p:cNvSpPr txBox="1">
                <a:spLocks noChangeArrowheads="1"/>
              </p:cNvSpPr>
              <p:nvPr/>
            </p:nvSpPr>
            <p:spPr bwMode="auto">
              <a:xfrm>
                <a:off x="1828800" y="4491038"/>
                <a:ext cx="70072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/>
                  <a:t> 1       Sunny            Hot              High          Weak            </a:t>
                </a:r>
                <a:r>
                  <a:rPr lang="en-US" sz="2000" b="1" dirty="0">
                    <a:solidFill>
                      <a:srgbClr val="A50021"/>
                    </a:solidFill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1828800" y="4835525"/>
                <a:ext cx="5894562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/>
                  <a:t> 2       Sunny            Hot              High         </a:t>
                </a:r>
                <a:r>
                  <a:rPr lang="en-US" sz="2000" b="1" dirty="0" smtClean="0"/>
                  <a:t> Strong          </a:t>
                </a:r>
                <a:r>
                  <a:rPr lang="en-US" sz="2000" b="1" dirty="0" smtClean="0">
                    <a:solidFill>
                      <a:srgbClr val="A50021"/>
                    </a:solidFill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auto">
              <a:xfrm>
                <a:off x="1828800" y="5180013"/>
                <a:ext cx="5863656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/>
                  <a:t> 8       Sunny            Mild             </a:t>
                </a:r>
                <a:r>
                  <a:rPr lang="en-US" sz="2000" b="1" dirty="0">
                    <a:solidFill>
                      <a:srgbClr val="A50021"/>
                    </a:solidFill>
                  </a:rPr>
                  <a:t>??? </a:t>
                </a:r>
                <a:r>
                  <a:rPr lang="en-US" sz="2000" b="1" dirty="0"/>
                  <a:t>         </a:t>
                </a:r>
                <a:r>
                  <a:rPr lang="en-US" sz="2000" b="1" dirty="0" smtClean="0"/>
                  <a:t> Weak             </a:t>
                </a:r>
                <a:r>
                  <a:rPr lang="en-US" sz="2000" b="1" dirty="0">
                    <a:solidFill>
                      <a:srgbClr val="A50021"/>
                    </a:solidFill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1828800" y="5524500"/>
                <a:ext cx="5927007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/>
                  <a:t> 9       Sunny            Cool             Normal     </a:t>
                </a:r>
                <a:r>
                  <a:rPr lang="en-US" sz="2000" b="1" dirty="0" smtClean="0"/>
                  <a:t>Weak            </a:t>
                </a:r>
                <a:r>
                  <a:rPr lang="en-US" sz="2000" b="1" dirty="0">
                    <a:solidFill>
                      <a:srgbClr val="A50021"/>
                    </a:solidFill>
                  </a:rPr>
                  <a:t>Yes</a:t>
                </a:r>
                <a:endParaRPr lang="en-US" sz="2000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60" name="Text Box 28"/>
              <p:cNvSpPr txBox="1">
                <a:spLocks noChangeArrowheads="1"/>
              </p:cNvSpPr>
              <p:nvPr/>
            </p:nvSpPr>
            <p:spPr bwMode="auto">
              <a:xfrm>
                <a:off x="1828800" y="5867400"/>
                <a:ext cx="5943165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/>
                  <a:t>11      Sunny            Mild              Normal     Strong          </a:t>
                </a:r>
                <a:r>
                  <a:rPr lang="en-US" sz="2000" b="1" dirty="0" smtClean="0">
                    <a:solidFill>
                      <a:srgbClr val="A50021"/>
                    </a:solidFill>
                  </a:rPr>
                  <a:t>Yes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flipV="1">
                <a:off x="1676400" y="4543424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1676400" y="4251325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527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93119"/>
              </p:ext>
            </p:extLst>
          </p:nvPr>
        </p:nvGraphicFramePr>
        <p:xfrm>
          <a:off x="5715000" y="163512"/>
          <a:ext cx="32988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1" name="Equation" r:id="rId8" imgW="2184120" imgH="431640" progId="Equation.3">
                  <p:embed/>
                </p:oleObj>
              </mc:Choice>
              <mc:Fallback>
                <p:oleObj name="Equation" r:id="rId8" imgW="2184120" imgH="431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3512"/>
                        <a:ext cx="32988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758386" y="2187160"/>
            <a:ext cx="5067300" cy="217905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SzPct val="75000"/>
              <a:buBlip>
                <a:blip r:embed="rId10"/>
              </a:buBlip>
            </a:pPr>
            <a:r>
              <a:rPr lang="en-US" sz="1800" dirty="0" smtClean="0">
                <a:latin typeface="+mn-lt"/>
              </a:rPr>
              <a:t>Fill in: assign </a:t>
            </a:r>
            <a:r>
              <a:rPr lang="en-US" sz="1800" dirty="0">
                <a:latin typeface="+mn-lt"/>
              </a:rPr>
              <a:t>the </a:t>
            </a:r>
            <a:r>
              <a:rPr lang="en-US" sz="1800" dirty="0">
                <a:solidFill>
                  <a:srgbClr val="FF9900"/>
                </a:solidFill>
                <a:latin typeface="+mn-lt"/>
              </a:rPr>
              <a:t>most likely value of X</a:t>
            </a:r>
            <a:r>
              <a:rPr lang="en-US" sz="1800" baseline="-25000" dirty="0">
                <a:solidFill>
                  <a:srgbClr val="FF9900"/>
                </a:solidFill>
                <a:latin typeface="+mn-lt"/>
              </a:rPr>
              <a:t>i </a:t>
            </a:r>
            <a:r>
              <a:rPr lang="en-US" sz="1800" dirty="0">
                <a:latin typeface="+mn-lt"/>
              </a:rPr>
              <a:t>to </a:t>
            </a:r>
            <a:r>
              <a:rPr lang="en-US" sz="1800" b="1" dirty="0">
                <a:latin typeface="+mn-lt"/>
              </a:rPr>
              <a:t>s</a:t>
            </a:r>
            <a:r>
              <a:rPr lang="en-US" sz="1800" dirty="0">
                <a:latin typeface="+mn-lt"/>
              </a:rPr>
              <a:t>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	</a:t>
            </a:r>
            <a:r>
              <a:rPr lang="en-US" sz="1800" dirty="0" err="1">
                <a:latin typeface="+mn-lt"/>
              </a:rPr>
              <a:t>argmax</a:t>
            </a:r>
            <a:r>
              <a:rPr lang="en-US" sz="1800" dirty="0">
                <a:latin typeface="+mn-lt"/>
              </a:rPr>
              <a:t> </a:t>
            </a:r>
            <a:r>
              <a:rPr lang="en-US" sz="1800" baseline="-25000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( X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 = </a:t>
            </a:r>
            <a:r>
              <a:rPr lang="en-US" sz="1800" i="1" dirty="0">
                <a:latin typeface="+mn-lt"/>
              </a:rPr>
              <a:t>k </a:t>
            </a:r>
            <a:r>
              <a:rPr lang="en-US" sz="1800" dirty="0" smtClean="0">
                <a:latin typeface="+mn-lt"/>
              </a:rPr>
              <a:t>): </a:t>
            </a:r>
            <a:r>
              <a:rPr lang="en-US" sz="1800" dirty="0" smtClean="0">
                <a:solidFill>
                  <a:srgbClr val="FF9900"/>
                </a:solidFill>
                <a:latin typeface="+mn-lt"/>
              </a:rPr>
              <a:t>Normal</a:t>
            </a:r>
          </a:p>
          <a:p>
            <a:pPr marL="1257300" lvl="2" indent="-342900" eaLnBrk="1" hangingPunct="1">
              <a:spcBef>
                <a:spcPct val="20000"/>
              </a:spcBef>
              <a:buSzPct val="75000"/>
              <a:buBlip>
                <a:blip r:embed="rId10"/>
              </a:buBlip>
            </a:pPr>
            <a:r>
              <a:rPr lang="en-US" sz="1600" b="1" dirty="0">
                <a:solidFill>
                  <a:srgbClr val="0000FF"/>
                </a:solidFill>
              </a:rPr>
              <a:t>97-(3/5) Ent[+0,-3] -(2/5) Ent[+2,-0] = </a:t>
            </a:r>
            <a:r>
              <a:rPr lang="en-US" sz="1600" b="1" dirty="0">
                <a:solidFill>
                  <a:srgbClr val="FF9900"/>
                </a:solidFill>
              </a:rPr>
              <a:t>.97</a:t>
            </a:r>
          </a:p>
          <a:p>
            <a:pPr marL="800100" lvl="1" indent="-342900" eaLnBrk="1" hangingPunct="1">
              <a:spcBef>
                <a:spcPct val="20000"/>
              </a:spcBef>
              <a:buSzPct val="75000"/>
              <a:buBlip>
                <a:blip r:embed="rId10"/>
              </a:buBlip>
            </a:pPr>
            <a:r>
              <a:rPr lang="en-US" sz="1800" dirty="0" smtClean="0">
                <a:latin typeface="+mn-lt"/>
              </a:rPr>
              <a:t>Assign </a:t>
            </a:r>
            <a:r>
              <a:rPr lang="en-US" sz="1800" dirty="0">
                <a:solidFill>
                  <a:srgbClr val="FF9900"/>
                </a:solidFill>
                <a:latin typeface="+mn-lt"/>
              </a:rPr>
              <a:t>fractional counts </a:t>
            </a:r>
            <a:r>
              <a:rPr lang="en-US" sz="1800" i="1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(X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=</a:t>
            </a:r>
            <a:r>
              <a:rPr lang="en-US" sz="1800" i="1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)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for each value of X</a:t>
            </a:r>
            <a:r>
              <a:rPr lang="en-US" sz="1800" baseline="-25000" dirty="0">
                <a:latin typeface="+mn-lt"/>
              </a:rPr>
              <a:t>i </a:t>
            </a:r>
            <a:r>
              <a:rPr lang="en-US" sz="1800" dirty="0">
                <a:latin typeface="+mn-lt"/>
              </a:rPr>
              <a:t>to </a:t>
            </a:r>
            <a:r>
              <a:rPr lang="en-US" sz="1800" b="1" dirty="0">
                <a:latin typeface="+mn-lt"/>
              </a:rPr>
              <a:t>s </a:t>
            </a:r>
            <a:endParaRPr lang="en-US" sz="1800" b="1" dirty="0" smtClean="0">
              <a:latin typeface="+mn-lt"/>
            </a:endParaRPr>
          </a:p>
          <a:p>
            <a:pPr marL="1257300" lvl="2" indent="-342900" eaLnBrk="1" hangingPunct="1">
              <a:spcBef>
                <a:spcPct val="20000"/>
              </a:spcBef>
              <a:buSzPct val="75000"/>
              <a:buBlip>
                <a:blip r:embed="rId10"/>
              </a:buBlip>
            </a:pPr>
            <a:r>
              <a:rPr lang="en-US" sz="1600" b="1" dirty="0">
                <a:solidFill>
                  <a:srgbClr val="0000FF"/>
                </a:solidFill>
              </a:rPr>
              <a:t>.97-(2.5/5) Ent[+0,-2.5] - (2.5/5) Ent[+2,-.5] </a:t>
            </a:r>
            <a:r>
              <a:rPr lang="en-US" sz="1600" b="1" dirty="0">
                <a:solidFill>
                  <a:srgbClr val="FF9900"/>
                </a:solidFill>
              </a:rPr>
              <a:t>&lt; .97</a:t>
            </a:r>
          </a:p>
          <a:p>
            <a:pPr marL="800100" lvl="1" indent="-342900" eaLnBrk="1" hangingPunct="1">
              <a:spcBef>
                <a:spcPct val="20000"/>
              </a:spcBef>
              <a:buSzPct val="75000"/>
              <a:buBlip>
                <a:blip r:embed="rId10"/>
              </a:buBlip>
            </a:pPr>
            <a:endParaRPr lang="en-US" sz="1800" dirty="0">
              <a:latin typeface="+mn-lt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105400" y="4003871"/>
            <a:ext cx="1990725" cy="3968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/>
              <a:t>Other suggestions?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543800" cy="4525963"/>
          </a:xfrm>
        </p:spPr>
        <p:txBody>
          <a:bodyPr/>
          <a:lstStyle/>
          <a:p>
            <a:r>
              <a:rPr lang="en-US" sz="2000" dirty="0" smtClean="0"/>
              <a:t>Diagnosis </a:t>
            </a:r>
            <a:r>
              <a:rPr lang="en-US" sz="2000" dirty="0"/>
              <a:t>= &lt; fever, </a:t>
            </a:r>
            <a:r>
              <a:rPr lang="en-US" sz="2000" dirty="0" err="1"/>
              <a:t>blood_pressure</a:t>
            </a:r>
            <a:r>
              <a:rPr lang="en-US" sz="2000" dirty="0"/>
              <a:t>,…, </a:t>
            </a:r>
            <a:r>
              <a:rPr lang="en-US" sz="2000" dirty="0" err="1"/>
              <a:t>blood_test</a:t>
            </a:r>
            <a:r>
              <a:rPr lang="en-US" sz="2000" dirty="0"/>
              <a:t>=?,…&gt; </a:t>
            </a:r>
          </a:p>
          <a:p>
            <a:endParaRPr lang="en-US" sz="2000" dirty="0"/>
          </a:p>
          <a:p>
            <a:r>
              <a:rPr lang="en-US" sz="2000" dirty="0" smtClean="0"/>
              <a:t>Many </a:t>
            </a:r>
            <a:r>
              <a:rPr lang="en-US" sz="2000" dirty="0"/>
              <a:t>times values are not available for all </a:t>
            </a:r>
            <a:r>
              <a:rPr lang="en-US" sz="2000" dirty="0" smtClean="0"/>
              <a:t>attributes during </a:t>
            </a:r>
            <a:r>
              <a:rPr lang="en-US" sz="2000" dirty="0"/>
              <a:t>training or testing  (e.g., medical </a:t>
            </a:r>
            <a:r>
              <a:rPr lang="en-US" sz="2000" dirty="0" smtClean="0"/>
              <a:t>diagnosis)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2000" dirty="0"/>
              <a:t>: evaluate </a:t>
            </a:r>
            <a:r>
              <a:rPr lang="en-US" sz="2000" dirty="0">
                <a:solidFill>
                  <a:schemeClr val="accent1"/>
                </a:solidFill>
              </a:rPr>
              <a:t>Gain(</a:t>
            </a:r>
            <a:r>
              <a:rPr lang="en-US" sz="2000" dirty="0" err="1">
                <a:solidFill>
                  <a:schemeClr val="accent1"/>
                </a:solidFill>
              </a:rPr>
              <a:t>S,a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r>
              <a:rPr lang="en-US" sz="2000" dirty="0"/>
              <a:t>  where in some of the </a:t>
            </a:r>
            <a:r>
              <a:rPr lang="en-US" sz="2000" dirty="0" smtClean="0"/>
              <a:t>examples a </a:t>
            </a:r>
            <a:r>
              <a:rPr lang="en-US" sz="2000" dirty="0"/>
              <a:t>value for </a:t>
            </a:r>
            <a:r>
              <a:rPr lang="en-US" sz="2000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  is not given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Testing</a:t>
            </a:r>
            <a:r>
              <a:rPr lang="en-US" sz="2000" dirty="0"/>
              <a:t>:  classify an example without knowing the value of </a:t>
            </a:r>
            <a:r>
              <a:rPr lang="en-US" sz="2000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Additional Issues II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hierarchical data structure that </a:t>
            </a:r>
            <a:r>
              <a:rPr lang="en-US" dirty="0" smtClean="0">
                <a:solidFill>
                  <a:schemeClr val="accent1"/>
                </a:solidFill>
              </a:rPr>
              <a:t>represents data </a:t>
            </a:r>
            <a:r>
              <a:rPr lang="en-US" dirty="0" smtClean="0"/>
              <a:t>by implementing a divide and conquer strategy</a:t>
            </a:r>
          </a:p>
          <a:p>
            <a:r>
              <a:rPr lang="en-US" dirty="0" smtClean="0"/>
              <a:t>Can be used as a non-parametric classification and regression method</a:t>
            </a:r>
          </a:p>
          <a:p>
            <a:r>
              <a:rPr lang="en-US" dirty="0" smtClean="0"/>
              <a:t>Given a collection of examples, </a:t>
            </a:r>
            <a:r>
              <a:rPr lang="en-US" b="1" dirty="0" smtClean="0"/>
              <a:t>learn a decision tree that represents it.</a:t>
            </a:r>
          </a:p>
          <a:p>
            <a:r>
              <a:rPr lang="en-US" dirty="0" smtClean="0"/>
              <a:t>Use this representation to </a:t>
            </a:r>
            <a:r>
              <a:rPr lang="en-US" b="1" dirty="0" smtClean="0"/>
              <a:t>classify new examples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1762" y="4343400"/>
            <a:ext cx="7285038" cy="1828800"/>
            <a:chOff x="685800" y="4343400"/>
            <a:chExt cx="7285038" cy="1828800"/>
          </a:xfrm>
        </p:grpSpPr>
        <p:sp>
          <p:nvSpPr>
            <p:cNvPr id="129060" name="Oval 36"/>
            <p:cNvSpPr>
              <a:spLocks noChangeArrowheads="1"/>
            </p:cNvSpPr>
            <p:nvPr/>
          </p:nvSpPr>
          <p:spPr bwMode="auto">
            <a:xfrm>
              <a:off x="5257800" y="4648200"/>
              <a:ext cx="609600" cy="6096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1" name="Oval 37"/>
            <p:cNvSpPr>
              <a:spLocks noChangeArrowheads="1"/>
            </p:cNvSpPr>
            <p:nvPr/>
          </p:nvSpPr>
          <p:spPr bwMode="auto">
            <a:xfrm>
              <a:off x="4038600" y="53340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3" name="Oval 39"/>
            <p:cNvSpPr>
              <a:spLocks noChangeArrowheads="1"/>
            </p:cNvSpPr>
            <p:nvPr/>
          </p:nvSpPr>
          <p:spPr bwMode="auto">
            <a:xfrm>
              <a:off x="4343400" y="47244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4" name="Oval 40"/>
            <p:cNvSpPr>
              <a:spLocks noChangeArrowheads="1"/>
            </p:cNvSpPr>
            <p:nvPr/>
          </p:nvSpPr>
          <p:spPr bwMode="auto">
            <a:xfrm>
              <a:off x="5867400" y="52578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5" name="Rectangle 41"/>
            <p:cNvSpPr>
              <a:spLocks noChangeArrowheads="1"/>
            </p:cNvSpPr>
            <p:nvPr/>
          </p:nvSpPr>
          <p:spPr bwMode="auto">
            <a:xfrm>
              <a:off x="57912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6" name="Rectangle 42"/>
            <p:cNvSpPr>
              <a:spLocks noChangeArrowheads="1"/>
            </p:cNvSpPr>
            <p:nvPr/>
          </p:nvSpPr>
          <p:spPr bwMode="auto">
            <a:xfrm>
              <a:off x="37338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7" name="Rectangle 43"/>
            <p:cNvSpPr>
              <a:spLocks noChangeArrowheads="1"/>
            </p:cNvSpPr>
            <p:nvPr/>
          </p:nvSpPr>
          <p:spPr bwMode="auto">
            <a:xfrm>
              <a:off x="3581400" y="51054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8" name="Rectangle 44"/>
            <p:cNvSpPr>
              <a:spLocks noChangeArrowheads="1"/>
            </p:cNvSpPr>
            <p:nvPr/>
          </p:nvSpPr>
          <p:spPr bwMode="auto">
            <a:xfrm>
              <a:off x="4038600" y="51816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9" name="Oval 45"/>
            <p:cNvSpPr>
              <a:spLocks noChangeArrowheads="1"/>
            </p:cNvSpPr>
            <p:nvPr/>
          </p:nvSpPr>
          <p:spPr bwMode="auto">
            <a:xfrm>
              <a:off x="1447800" y="4724400"/>
              <a:ext cx="990600" cy="990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129083" name="AutoShape 59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4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5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090" name="Oval 66"/>
            <p:cNvSpPr>
              <a:spLocks noChangeArrowheads="1"/>
            </p:cNvSpPr>
            <p:nvPr/>
          </p:nvSpPr>
          <p:spPr bwMode="auto">
            <a:xfrm>
              <a:off x="2209800" y="4572000"/>
              <a:ext cx="1066800" cy="8382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91" name="Oval 67"/>
            <p:cNvSpPr>
              <a:spLocks noChangeArrowheads="1"/>
            </p:cNvSpPr>
            <p:nvPr/>
          </p:nvSpPr>
          <p:spPr bwMode="auto">
            <a:xfrm>
              <a:off x="6096000" y="4876800"/>
              <a:ext cx="914400" cy="617538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rgbClr val="33CC33"/>
                </a:solidFill>
              </a:endParaRPr>
            </a:p>
          </p:txBody>
        </p:sp>
        <p:sp>
          <p:nvSpPr>
            <p:cNvPr id="129092" name="Line 68"/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3" name="Line 69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5" name="Text Box 71"/>
            <p:cNvSpPr txBox="1">
              <a:spLocks noChangeArrowheads="1"/>
            </p:cNvSpPr>
            <p:nvPr/>
          </p:nvSpPr>
          <p:spPr bwMode="auto">
            <a:xfrm>
              <a:off x="7620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9096" name="Text Box 72"/>
            <p:cNvSpPr txBox="1">
              <a:spLocks noChangeArrowheads="1"/>
            </p:cNvSpPr>
            <p:nvPr/>
          </p:nvSpPr>
          <p:spPr bwMode="auto">
            <a:xfrm>
              <a:off x="685800" y="49530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9097" name="Text Box 73"/>
            <p:cNvSpPr txBox="1">
              <a:spLocks noChangeArrowheads="1"/>
            </p:cNvSpPr>
            <p:nvPr/>
          </p:nvSpPr>
          <p:spPr bwMode="auto">
            <a:xfrm>
              <a:off x="3429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grpSp>
          <p:nvGrpSpPr>
            <p:cNvPr id="129098" name="Group 74"/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129099" name="AutoShape 75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0" name="AutoShape 76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44713" y="2190750"/>
            <a:ext cx="5062537" cy="3981450"/>
            <a:chOff x="2144713" y="1962150"/>
            <a:chExt cx="5062537" cy="3981450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4014788" y="196215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998913" y="321468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5740400" y="316547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7286" name="AutoShape 6"/>
            <p:cNvCxnSpPr>
              <a:cxnSpLocks noChangeShapeType="1"/>
              <a:stCxn id="97283" idx="2"/>
              <a:endCxn id="97285" idx="0"/>
            </p:cNvCxnSpPr>
            <p:nvPr/>
          </p:nvCxnSpPr>
          <p:spPr bwMode="auto">
            <a:xfrm>
              <a:off x="4621213" y="2359025"/>
              <a:ext cx="148748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7" name="AutoShape 7"/>
            <p:cNvCxnSpPr>
              <a:cxnSpLocks noChangeShapeType="1"/>
              <a:stCxn id="97283" idx="2"/>
              <a:endCxn id="97284" idx="0"/>
            </p:cNvCxnSpPr>
            <p:nvPr/>
          </p:nvCxnSpPr>
          <p:spPr bwMode="auto">
            <a:xfrm>
              <a:off x="4621213" y="235902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937000" y="361156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5407025" y="361315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5661025" y="397668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2705100" y="321468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2501900" y="361156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7293" name="AutoShape 13"/>
            <p:cNvCxnSpPr>
              <a:cxnSpLocks noChangeShapeType="1"/>
              <a:stCxn id="97283" idx="2"/>
              <a:endCxn id="97291" idx="0"/>
            </p:cNvCxnSpPr>
            <p:nvPr/>
          </p:nvCxnSpPr>
          <p:spPr bwMode="auto">
            <a:xfrm flipH="1">
              <a:off x="3186113" y="2359025"/>
              <a:ext cx="14351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105275" y="397668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697163" y="397668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4219575" y="4357688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2595563" y="435768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5843588" y="4357688"/>
              <a:ext cx="804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246438" y="5233988"/>
              <a:ext cx="1058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2144713" y="5233988"/>
              <a:ext cx="749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7301" name="AutoShape 21"/>
            <p:cNvCxnSpPr>
              <a:cxnSpLocks noChangeShapeType="1"/>
              <a:stCxn id="97299" idx="0"/>
              <a:endCxn id="97297" idx="2"/>
            </p:cNvCxnSpPr>
            <p:nvPr/>
          </p:nvCxnSpPr>
          <p:spPr bwMode="auto">
            <a:xfrm flipH="1" flipV="1">
              <a:off x="3230563" y="4754563"/>
              <a:ext cx="546100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2" name="AutoShape 22"/>
            <p:cNvCxnSpPr>
              <a:cxnSpLocks noChangeShapeType="1"/>
              <a:stCxn id="97300" idx="0"/>
              <a:endCxn id="97297" idx="2"/>
            </p:cNvCxnSpPr>
            <p:nvPr/>
          </p:nvCxnSpPr>
          <p:spPr bwMode="auto">
            <a:xfrm flipV="1">
              <a:off x="2519363" y="4754563"/>
              <a:ext cx="711200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2219325" y="5546725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6359525" y="5233988"/>
              <a:ext cx="847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5257800" y="5233988"/>
              <a:ext cx="1003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5332413" y="5546725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6513513" y="5546725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97308" name="AutoShape 28"/>
            <p:cNvCxnSpPr>
              <a:cxnSpLocks noChangeShapeType="1"/>
              <a:stCxn id="97298" idx="2"/>
              <a:endCxn id="97304" idx="0"/>
            </p:cNvCxnSpPr>
            <p:nvPr/>
          </p:nvCxnSpPr>
          <p:spPr bwMode="auto">
            <a:xfrm>
              <a:off x="6246813" y="4754563"/>
              <a:ext cx="536575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9" name="AutoShape 29"/>
            <p:cNvCxnSpPr>
              <a:cxnSpLocks noChangeShapeType="1"/>
              <a:stCxn id="97305" idx="0"/>
              <a:endCxn id="97298" idx="2"/>
            </p:cNvCxnSpPr>
            <p:nvPr/>
          </p:nvCxnSpPr>
          <p:spPr bwMode="auto">
            <a:xfrm flipV="1">
              <a:off x="5759450" y="4754563"/>
              <a:ext cx="487363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352800" y="5546725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</p:grp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0" y="1771165"/>
            <a:ext cx="7580313" cy="3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</a:rPr>
              <a:t>Outlook = </a:t>
            </a:r>
            <a:r>
              <a:rPr lang="en-US" sz="2000" b="1" dirty="0">
                <a:solidFill>
                  <a:srgbClr val="A50021"/>
                </a:solidFill>
              </a:rPr>
              <a:t>???</a:t>
            </a:r>
            <a:r>
              <a:rPr lang="en-US" sz="2000" b="1" dirty="0">
                <a:solidFill>
                  <a:srgbClr val="000066"/>
                </a:solidFill>
              </a:rPr>
              <a:t>, Temp = Hot,  Humidity = Normal,  Wind = Strong, 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A50021"/>
                </a:solidFill>
              </a:rPr>
              <a:t>label = ??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495925" y="2270125"/>
            <a:ext cx="326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</a:rPr>
              <a:t>1/3 Yes + 1/3 Yes +1/3 No = </a:t>
            </a:r>
            <a:r>
              <a:rPr lang="en-US" sz="2000" b="1" dirty="0">
                <a:solidFill>
                  <a:srgbClr val="A50021"/>
                </a:solidFill>
              </a:rPr>
              <a:t>Yes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0" y="1237765"/>
            <a:ext cx="7670800" cy="3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</a:rPr>
              <a:t>Outlook = Sunny, Temp = Hot,  Humidity = </a:t>
            </a:r>
            <a:r>
              <a:rPr lang="en-US" sz="2000" b="1" dirty="0">
                <a:solidFill>
                  <a:srgbClr val="A50021"/>
                </a:solidFill>
              </a:rPr>
              <a:t>???</a:t>
            </a:r>
            <a:r>
              <a:rPr lang="en-US" sz="2000" b="1" dirty="0">
                <a:solidFill>
                  <a:srgbClr val="000066"/>
                </a:solidFill>
              </a:rPr>
              <a:t>,  Wind = Strong, 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A50021"/>
                </a:solidFill>
              </a:rPr>
              <a:t>label = ??   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534275" y="1237765"/>
            <a:ext cx="1477963" cy="3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</a:rPr>
              <a:t>Normal/High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924675" y="3452567"/>
            <a:ext cx="1990725" cy="3968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/>
              <a:t>Other suggestions?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/>
      <p:bldP spid="97313" grpId="0"/>
      <p:bldP spid="97314" grpId="0"/>
      <p:bldP spid="97315" grpId="0"/>
      <p:bldP spid="38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Attributes with different costs </a:t>
            </a:r>
            <a:endParaRPr lang="en-US" dirty="0" smtClean="0"/>
          </a:p>
          <a:p>
            <a:pPr lvl="1"/>
            <a:r>
              <a:rPr lang="en-US" dirty="0" smtClean="0"/>
              <a:t>Change </a:t>
            </a:r>
            <a:r>
              <a:rPr lang="en-US" dirty="0"/>
              <a:t>information gain so that low cost attribute are </a:t>
            </a:r>
            <a:r>
              <a:rPr lang="en-US" dirty="0" smtClean="0"/>
              <a:t>preferred</a:t>
            </a:r>
          </a:p>
          <a:p>
            <a:pPr lvl="2"/>
            <a:r>
              <a:rPr lang="en-US" dirty="0" smtClean="0"/>
              <a:t>Dealing with features with different # of values</a:t>
            </a:r>
            <a:endParaRPr lang="en-US" dirty="0"/>
          </a:p>
          <a:p>
            <a:r>
              <a:rPr lang="en-US" dirty="0"/>
              <a:t> Alternative measures for selecting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different attributes have different number of </a:t>
            </a:r>
            <a:r>
              <a:rPr lang="en-US" dirty="0" smtClean="0"/>
              <a:t>values information </a:t>
            </a:r>
            <a:r>
              <a:rPr lang="en-US" dirty="0"/>
              <a:t>gain tends to prefer those with many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 Oblique Decision Trees </a:t>
            </a:r>
            <a:endParaRPr lang="en-US" dirty="0" smtClean="0"/>
          </a:p>
          <a:p>
            <a:pPr lvl="1"/>
            <a:r>
              <a:rPr lang="en-US" dirty="0" smtClean="0"/>
              <a:t>Decisions </a:t>
            </a:r>
            <a:r>
              <a:rPr lang="en-US" dirty="0"/>
              <a:t>are not </a:t>
            </a:r>
            <a:r>
              <a:rPr lang="en-US" dirty="0" smtClean="0"/>
              <a:t>axis-parallel</a:t>
            </a:r>
            <a:endParaRPr lang="en-US" dirty="0"/>
          </a:p>
          <a:p>
            <a:r>
              <a:rPr lang="en-US" dirty="0"/>
              <a:t> Incremental Decision Trees </a:t>
            </a:r>
            <a:r>
              <a:rPr lang="en-US" dirty="0" smtClean="0"/>
              <a:t>induction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an existing decision tree to account  for </a:t>
            </a:r>
            <a:r>
              <a:rPr lang="en-US" dirty="0" smtClean="0"/>
              <a:t>new examples </a:t>
            </a:r>
            <a:r>
              <a:rPr lang="en-US" dirty="0"/>
              <a:t>incrementally  (Maintain </a:t>
            </a:r>
            <a:r>
              <a:rPr lang="en-US" dirty="0" smtClean="0"/>
              <a:t>consistency?) 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 as Features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Rather than using decision trees to represent the target function it is becoming common to use small decision trees as </a:t>
            </a:r>
            <a:r>
              <a:rPr lang="en-US" sz="2000" dirty="0" smtClean="0">
                <a:solidFill>
                  <a:schemeClr val="accent1"/>
                </a:solidFill>
              </a:rPr>
              <a:t>features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When learning over a large number of features, learning decision trees is difficult and the resulting tree may be very large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 pitchFamily="2" charset="2"/>
              </a:rPr>
              <a:t>                                   </a:t>
            </a:r>
            <a:r>
              <a:rPr lang="en-US" sz="2000" dirty="0"/>
              <a:t>(over fitting)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Instead, learn small decision trees, with limited depth.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Treat them as “experts”; they are correct, but only on a small region in the domain. (</a:t>
            </a:r>
            <a:r>
              <a:rPr lang="en-US" sz="2000" dirty="0">
                <a:solidFill>
                  <a:srgbClr val="FF9900"/>
                </a:solidFill>
              </a:rPr>
              <a:t>what DTs to learn?  same every time?)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Then, learn another function, typically a linear function, over these as features. </a:t>
            </a:r>
          </a:p>
          <a:p>
            <a:pPr>
              <a:lnSpc>
                <a:spcPct val="90000"/>
              </a:lnSpc>
            </a:pPr>
            <a:r>
              <a:rPr lang="en-US" sz="20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Boosting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/>
              <a:t>(but also other linear learners) are used on top of the small decision trees. (Either Boolean, or real valued features)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/>
              <a:t>Machine Learning is an Experimental Field and we will spend some time (in Problem sets) learning how to run experiments and evaluate results</a:t>
            </a:r>
          </a:p>
          <a:p>
            <a:pPr lvl="1"/>
            <a:r>
              <a:rPr lang="en-US" dirty="0" smtClean="0"/>
              <a:t>First hint: be organized; write scripts</a:t>
            </a:r>
          </a:p>
          <a:p>
            <a:r>
              <a:rPr lang="en-US" dirty="0" smtClean="0"/>
              <a:t>Basics:</a:t>
            </a:r>
          </a:p>
          <a:p>
            <a:pPr lvl="1"/>
            <a:r>
              <a:rPr lang="en-US" dirty="0" smtClean="0"/>
              <a:t>Split your data into two (or three) sets:</a:t>
            </a:r>
          </a:p>
          <a:p>
            <a:pPr lvl="2"/>
            <a:r>
              <a:rPr lang="en-US" dirty="0" smtClean="0"/>
              <a:t>Training data (often 70-90%)</a:t>
            </a:r>
          </a:p>
          <a:p>
            <a:pPr lvl="2"/>
            <a:r>
              <a:rPr lang="en-US" dirty="0" smtClean="0"/>
              <a:t>Test data (often 10-20%)</a:t>
            </a:r>
          </a:p>
          <a:p>
            <a:pPr lvl="2"/>
            <a:r>
              <a:rPr lang="en-US" dirty="0" smtClean="0"/>
              <a:t>Development data (10-20%)</a:t>
            </a:r>
          </a:p>
          <a:p>
            <a:r>
              <a:rPr lang="en-US" dirty="0" smtClean="0"/>
              <a:t>You need to report performance on test data, but you are not allowed to look at it.</a:t>
            </a:r>
          </a:p>
          <a:p>
            <a:pPr lvl="1"/>
            <a:r>
              <a:rPr lang="en-US" dirty="0" smtClean="0"/>
              <a:t>You are allowed to look at the development data (and use it to tweak parameters)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 single test-training split: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Split data into N equal-sized parts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 and test N different classifiers</a:t>
            </a:r>
          </a:p>
          <a:p>
            <a:r>
              <a:rPr lang="en-US" dirty="0" smtClean="0"/>
              <a:t>Report average accuracy and standard deviation of the accuracy</a:t>
            </a:r>
          </a:p>
          <a:p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6568" y="3124200"/>
            <a:ext cx="7954032" cy="521369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407500" y="2161881"/>
            <a:ext cx="3231300" cy="451073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20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2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significance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103437"/>
            <a:ext cx="7162800" cy="4525963"/>
          </a:xfrm>
        </p:spPr>
        <p:txBody>
          <a:bodyPr/>
          <a:lstStyle/>
          <a:p>
            <a:r>
              <a:rPr lang="en-US" dirty="0" smtClean="0"/>
              <a:t>You have two different classifiers, A and B</a:t>
            </a:r>
          </a:p>
          <a:p>
            <a:r>
              <a:rPr lang="en-US" dirty="0" smtClean="0"/>
              <a:t>You train and test them on the same data set using N-fold cross-validation</a:t>
            </a:r>
          </a:p>
          <a:p>
            <a:r>
              <a:rPr lang="en-US" dirty="0" smtClean="0"/>
              <a:t>For the </a:t>
            </a:r>
            <a:r>
              <a:rPr lang="en-US" dirty="0" smtClean="0">
                <a:solidFill>
                  <a:srgbClr val="FF9900"/>
                </a:solidFill>
              </a:rPr>
              <a:t>n-</a:t>
            </a:r>
            <a:r>
              <a:rPr lang="en-US" dirty="0" err="1" smtClean="0">
                <a:solidFill>
                  <a:srgbClr val="FF9900"/>
                </a:solidFill>
              </a:rPr>
              <a:t>th</a:t>
            </a:r>
            <a:r>
              <a:rPr lang="en-US" dirty="0" smtClean="0"/>
              <a:t> fold: </a:t>
            </a:r>
            <a:br>
              <a:rPr lang="en-US" dirty="0" smtClean="0"/>
            </a:br>
            <a:r>
              <a:rPr lang="en-US" dirty="0" smtClean="0"/>
              <a:t>		accuracy(A, n), accuracy(B, n)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 smtClean="0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 smtClean="0"/>
              <a:t> = accuracy(A, n) - accuracy(B, n)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Is the difference between A and B’s accuracies significant?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0127" y="1417638"/>
            <a:ext cx="7954032" cy="521369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65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want to show that </a:t>
            </a:r>
            <a:r>
              <a:rPr lang="en-US" dirty="0" smtClean="0">
                <a:solidFill>
                  <a:srgbClr val="FF9900"/>
                </a:solidFill>
              </a:rPr>
              <a:t>hypothesis H </a:t>
            </a:r>
            <a:r>
              <a:rPr lang="en-US" dirty="0">
                <a:solidFill>
                  <a:srgbClr val="FF9900"/>
                </a:solidFill>
              </a:rPr>
              <a:t>is </a:t>
            </a:r>
            <a:r>
              <a:rPr lang="en-US" dirty="0" smtClean="0">
                <a:solidFill>
                  <a:srgbClr val="FF9900"/>
                </a:solidFill>
              </a:rPr>
              <a:t>true</a:t>
            </a:r>
            <a:r>
              <a:rPr lang="en-US" dirty="0" smtClean="0"/>
              <a:t>, based on your data  </a:t>
            </a:r>
          </a:p>
          <a:p>
            <a:pPr lvl="1"/>
            <a:r>
              <a:rPr lang="en-US" sz="1800" dirty="0" smtClean="0"/>
              <a:t>(e.g.  H  = “classifier A and B are different”) </a:t>
            </a:r>
            <a:endParaRPr lang="en-US" sz="1800" dirty="0"/>
          </a:p>
          <a:p>
            <a:r>
              <a:rPr lang="en-US" dirty="0" smtClean="0"/>
              <a:t>Define a </a:t>
            </a:r>
            <a:r>
              <a:rPr lang="en-US" dirty="0" smtClean="0">
                <a:solidFill>
                  <a:srgbClr val="FF9900"/>
                </a:solidFill>
              </a:rPr>
              <a:t>null hypothesis 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/>
              <a:t>H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 smtClean="0"/>
              <a:t> is the contrary of what you want to show)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 defines a distribution </a:t>
            </a:r>
            <a:r>
              <a:rPr lang="en-US" dirty="0">
                <a:solidFill>
                  <a:srgbClr val="FF9900"/>
                </a:solidFill>
              </a:rPr>
              <a:t>P</a:t>
            </a:r>
            <a:r>
              <a:rPr lang="en-US" dirty="0" smtClean="0">
                <a:solidFill>
                  <a:srgbClr val="FF9900"/>
                </a:solidFill>
              </a:rPr>
              <a:t>(</a:t>
            </a:r>
            <a:r>
              <a:rPr lang="en-US" i="1" dirty="0" smtClean="0">
                <a:solidFill>
                  <a:srgbClr val="FF9900"/>
                </a:solidFill>
              </a:rPr>
              <a:t>m </a:t>
            </a:r>
            <a:r>
              <a:rPr lang="en-US" i="1" dirty="0">
                <a:solidFill>
                  <a:srgbClr val="FF9900"/>
                </a:solidFill>
              </a:rPr>
              <a:t>|</a:t>
            </a:r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) </a:t>
            </a:r>
            <a:r>
              <a:rPr lang="en-US" dirty="0" smtClean="0"/>
              <a:t>over some statistic</a:t>
            </a:r>
          </a:p>
          <a:p>
            <a:pPr lvl="1"/>
            <a:r>
              <a:rPr lang="en-US" dirty="0" smtClean="0"/>
              <a:t>e.g. a distribution over the difference in accuracy between A and B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Can you refute (reject) 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Rejecting H</a:t>
            </a:r>
            <a:r>
              <a:rPr lang="en-US" baseline="-25000" smtClean="0"/>
              <a:t>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7526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defines a distribution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over some statistic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/>
              <a:t>(e.g. </a:t>
            </a:r>
            <a:r>
              <a:rPr lang="en-US" i="1" dirty="0" smtClean="0"/>
              <a:t>M=</a:t>
            </a:r>
            <a:r>
              <a:rPr lang="en-US" dirty="0" smtClean="0"/>
              <a:t> the difference in accuracy between A and B)</a:t>
            </a:r>
            <a:endParaRPr lang="en-US" sz="14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Select a significance value S </a:t>
            </a:r>
          </a:p>
          <a:p>
            <a:pPr lvl="1"/>
            <a:r>
              <a:rPr lang="en-US" dirty="0" smtClean="0"/>
              <a:t>(e.g. 0.05, 0.01, etc.)</a:t>
            </a:r>
          </a:p>
          <a:p>
            <a:pPr lvl="1"/>
            <a:r>
              <a:rPr lang="en-US" dirty="0" smtClean="0"/>
              <a:t>You can only reject H0 if </a:t>
            </a:r>
            <a:r>
              <a:rPr lang="en-US" dirty="0" smtClean="0">
                <a:solidFill>
                  <a:srgbClr val="000000"/>
                </a:solidFill>
              </a:rPr>
              <a:t>P(</a:t>
            </a:r>
            <a:r>
              <a:rPr lang="en-US" i="1" dirty="0" smtClean="0">
                <a:solidFill>
                  <a:srgbClr val="000000"/>
                </a:solidFill>
              </a:rPr>
              <a:t>m |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 ≤ 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Compute the test statistic </a:t>
            </a:r>
            <a:r>
              <a:rPr lang="en-US" i="1" dirty="0" smtClean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from your data</a:t>
            </a:r>
          </a:p>
          <a:p>
            <a:pPr lvl="1"/>
            <a:r>
              <a:rPr lang="en-US" dirty="0" smtClean="0"/>
              <a:t>e.g. the average difference in accuracy over your N folds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Compute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Refute 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p </a:t>
            </a:r>
            <a:r>
              <a:rPr lang="en-US" dirty="0" smtClean="0">
                <a:solidFill>
                  <a:schemeClr val="tx1"/>
                </a:solidFill>
              </a:rPr>
              <a:t>≤ S if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≤ 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t-test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Null hypothesis (H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 smtClean="0"/>
              <a:t>There is no difference between A and B, i.e. </a:t>
            </a:r>
            <a:r>
              <a:rPr lang="en-US" dirty="0"/>
              <a:t>t</a:t>
            </a:r>
            <a:r>
              <a:rPr lang="en-US" dirty="0" smtClean="0"/>
              <a:t>he expected accuracies of A and B are the same </a:t>
            </a:r>
          </a:p>
          <a:p>
            <a:r>
              <a:rPr lang="en-US" dirty="0" smtClean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FF9900"/>
                </a:solidFill>
              </a:rPr>
              <a:t>H</a:t>
            </a:r>
            <a:r>
              <a:rPr lang="en-US" sz="2400" baseline="-25000" dirty="0" smtClean="0">
                <a:solidFill>
                  <a:srgbClr val="FF9900"/>
                </a:solidFill>
              </a:rPr>
              <a:t>0</a:t>
            </a:r>
            <a:r>
              <a:rPr lang="en-US" sz="2400" dirty="0" smtClean="0">
                <a:solidFill>
                  <a:srgbClr val="FF9900"/>
                </a:solidFill>
              </a:rPr>
              <a:t>: </a:t>
            </a:r>
            <a:r>
              <a:rPr lang="en-US" sz="2400" i="1" dirty="0" smtClean="0">
                <a:solidFill>
                  <a:srgbClr val="FF9900"/>
                </a:solidFill>
              </a:rPr>
              <a:t>E</a:t>
            </a:r>
            <a:r>
              <a:rPr lang="en-US" sz="2400" dirty="0" smtClean="0">
                <a:solidFill>
                  <a:srgbClr val="FF9900"/>
                </a:solidFill>
              </a:rPr>
              <a:t>[</a:t>
            </a:r>
            <a:r>
              <a:rPr lang="en-US" sz="2400" i="1" dirty="0" err="1" smtClean="0">
                <a:solidFill>
                  <a:srgbClr val="FF9900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D</a:t>
            </a:r>
            <a:r>
              <a:rPr lang="en-US" sz="2400" dirty="0" smtClean="0">
                <a:solidFill>
                  <a:srgbClr val="FF9900"/>
                </a:solidFill>
              </a:rPr>
              <a:t>]  = 0</a:t>
            </a:r>
          </a:p>
          <a:p>
            <a:pPr marL="0" indent="-400050"/>
            <a:r>
              <a:rPr lang="en-US" dirty="0" smtClean="0">
                <a:solidFill>
                  <a:srgbClr val="000000"/>
                </a:solidFill>
              </a:rPr>
              <a:t>We don’t know the true </a:t>
            </a:r>
            <a:r>
              <a:rPr lang="en-US" i="1" dirty="0" smtClean="0">
                <a:solidFill>
                  <a:srgbClr val="FF9900"/>
                </a:solidFill>
              </a:rPr>
              <a:t>E</a:t>
            </a:r>
            <a:r>
              <a:rPr lang="en-US" dirty="0" smtClean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 smtClean="0">
                <a:solidFill>
                  <a:srgbClr val="FF9900"/>
                </a:solidFill>
              </a:rPr>
              <a:t>]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0" indent="-400050"/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1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fold cross-validation gives us </a:t>
            </a:r>
            <a:r>
              <a:rPr lang="en-US" i="1" dirty="0" smtClean="0">
                <a:solidFill>
                  <a:srgbClr val="000000"/>
                </a:solidFill>
              </a:rPr>
              <a:t>N </a:t>
            </a:r>
            <a:r>
              <a:rPr lang="en-US" dirty="0" smtClean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t-test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Null hypothesis </a:t>
            </a:r>
            <a:r>
              <a:rPr lang="en-US" sz="2400" dirty="0" smtClean="0">
                <a:solidFill>
                  <a:srgbClr val="FF9900"/>
                </a:solidFill>
              </a:rPr>
              <a:t>H</a:t>
            </a:r>
            <a:r>
              <a:rPr lang="en-US" sz="2400" baseline="-25000" dirty="0" smtClean="0">
                <a:solidFill>
                  <a:srgbClr val="FF9900"/>
                </a:solidFill>
              </a:rPr>
              <a:t>0</a:t>
            </a:r>
            <a:r>
              <a:rPr lang="en-US" sz="2400" dirty="0" smtClean="0">
                <a:solidFill>
                  <a:srgbClr val="FF9900"/>
                </a:solidFill>
              </a:rPr>
              <a:t>: </a:t>
            </a:r>
            <a:r>
              <a:rPr lang="en-US" sz="2400" i="1" dirty="0" smtClean="0">
                <a:solidFill>
                  <a:srgbClr val="FF9900"/>
                </a:solidFill>
              </a:rPr>
              <a:t>E</a:t>
            </a:r>
            <a:r>
              <a:rPr lang="en-US" sz="2400" dirty="0" smtClean="0">
                <a:solidFill>
                  <a:srgbClr val="FF9900"/>
                </a:solidFill>
              </a:rPr>
              <a:t>[</a:t>
            </a:r>
            <a:r>
              <a:rPr lang="en-US" sz="2400" i="1" dirty="0" err="1" smtClean="0">
                <a:solidFill>
                  <a:srgbClr val="FF9900"/>
                </a:solidFill>
              </a:rPr>
              <a:t>diff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D</a:t>
            </a:r>
            <a:r>
              <a:rPr lang="en-US" sz="2400" dirty="0" smtClean="0">
                <a:solidFill>
                  <a:srgbClr val="FF9900"/>
                </a:solidFill>
              </a:rPr>
              <a:t>]  = μ = 0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m: </a:t>
            </a:r>
            <a:r>
              <a:rPr lang="en-US" sz="2400" dirty="0" smtClean="0">
                <a:solidFill>
                  <a:srgbClr val="000000"/>
                </a:solidFill>
              </a:rPr>
              <a:t>our estimate of </a:t>
            </a:r>
            <a:r>
              <a:rPr lang="en-US" sz="2400" dirty="0" smtClean="0">
                <a:solidFill>
                  <a:srgbClr val="FF99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based on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samples </a:t>
            </a: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i="1" dirty="0" err="1">
                <a:solidFill>
                  <a:srgbClr val="FF9900"/>
                </a:solidFill>
              </a:rPr>
              <a:t>diff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i="1" baseline="-250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m = 1/N 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sz="2400" i="1" baseline="-25000" dirty="0" smtClean="0">
                <a:solidFill>
                  <a:srgbClr val="000000"/>
                </a:solidFill>
                <a:latin typeface="+mj-lt"/>
                <a:sym typeface="Symbol"/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diff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libri"/>
              </a:rPr>
              <a:t>n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400050"/>
            <a:r>
              <a:rPr lang="en-US" dirty="0" smtClean="0"/>
              <a:t>The estimated variance S</a:t>
            </a:r>
            <a:r>
              <a:rPr lang="en-US" baseline="30000" dirty="0" smtClean="0"/>
              <a:t>2</a:t>
            </a:r>
            <a:r>
              <a:rPr lang="en-US" dirty="0" smtClean="0"/>
              <a:t>:  </a:t>
            </a:r>
          </a:p>
          <a:p>
            <a:pPr marL="0" lvl="2" indent="0">
              <a:buClrTx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		S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1</a:t>
            </a:r>
            <a:r>
              <a:rPr lang="en-US" dirty="0" smtClean="0">
                <a:solidFill>
                  <a:srgbClr val="000000"/>
                </a:solidFill>
              </a:rPr>
              <a:t>/(N-1)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1,N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diff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m)</a:t>
            </a:r>
            <a:r>
              <a:rPr lang="en-US" i="1" baseline="1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400050"/>
            <a:r>
              <a:rPr lang="en-US" dirty="0" smtClean="0">
                <a:solidFill>
                  <a:srgbClr val="FF9900"/>
                </a:solidFill>
              </a:rPr>
              <a:t>Accept Null hypothesis </a:t>
            </a:r>
            <a:r>
              <a:rPr lang="en-US" dirty="0" smtClean="0"/>
              <a:t>at significance level </a:t>
            </a:r>
            <a:r>
              <a:rPr lang="en-US" i="1" dirty="0" smtClean="0"/>
              <a:t>a</a:t>
            </a:r>
            <a:r>
              <a:rPr lang="en-US" dirty="0" smtClean="0"/>
              <a:t> if the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9900"/>
                </a:solidFill>
              </a:rPr>
              <a:t>following statistic </a:t>
            </a:r>
            <a:r>
              <a:rPr lang="en-US" dirty="0" smtClean="0"/>
              <a:t>lies in (-t</a:t>
            </a:r>
            <a:r>
              <a:rPr lang="en-US" i="1" baseline="-25000" dirty="0" smtClean="0"/>
              <a:t>a</a:t>
            </a:r>
            <a:r>
              <a:rPr lang="en-US" baseline="-25000" dirty="0" smtClean="0"/>
              <a:t>/2, N-1</a:t>
            </a:r>
            <a:r>
              <a:rPr lang="en-US" dirty="0" smtClean="0"/>
              <a:t>, +t</a:t>
            </a:r>
            <a:r>
              <a:rPr lang="en-US" i="1" baseline="-25000" dirty="0" smtClean="0"/>
              <a:t>a</a:t>
            </a:r>
            <a:r>
              <a:rPr lang="en-US" baseline="-25000" dirty="0"/>
              <a:t>/2, N-1</a:t>
            </a:r>
            <a:r>
              <a:rPr lang="en-US" dirty="0" smtClean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79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0637"/>
              </p:ext>
            </p:extLst>
          </p:nvPr>
        </p:nvGraphicFramePr>
        <p:xfrm>
          <a:off x="3886200" y="5029200"/>
          <a:ext cx="1879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9" name="Equation" r:id="rId3" imgW="1879600" imgH="977900" progId="Equation.3">
                  <p:embed/>
                </p:oleObj>
              </mc:Choice>
              <mc:Fallback>
                <p:oleObj name="Equation" r:id="rId3" imgW="1879600" imgH="97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5029200"/>
                        <a:ext cx="18796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6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Decision Trees are classifiers for instances represented as feature vectors (</a:t>
            </a:r>
            <a:r>
              <a:rPr lang="en-US" sz="2200" dirty="0" smtClean="0">
                <a:solidFill>
                  <a:schemeClr val="accent1"/>
                </a:solidFill>
              </a:rPr>
              <a:t>color= ; shape= ; label= 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Nodes</a:t>
            </a:r>
            <a:r>
              <a:rPr lang="en-US" sz="2200" dirty="0" smtClean="0"/>
              <a:t> are </a:t>
            </a:r>
            <a:r>
              <a:rPr lang="en-US" sz="2200" dirty="0" smtClean="0">
                <a:solidFill>
                  <a:schemeClr val="accent1"/>
                </a:solidFill>
              </a:rPr>
              <a:t>tests</a:t>
            </a:r>
            <a:r>
              <a:rPr lang="en-US" sz="2200" dirty="0" smtClean="0"/>
              <a:t> for feature values</a:t>
            </a:r>
          </a:p>
          <a:p>
            <a:r>
              <a:rPr lang="en-US" sz="2200" dirty="0" smtClean="0"/>
              <a:t>There is one branch for each value of the feature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Leaves</a:t>
            </a:r>
            <a:r>
              <a:rPr lang="en-US" sz="2200" dirty="0" smtClean="0"/>
              <a:t> specify the category (labels)</a:t>
            </a:r>
          </a:p>
          <a:p>
            <a:r>
              <a:rPr lang="en-US" sz="2200" dirty="0" smtClean="0"/>
              <a:t>Can categorize instances into multiple disjoint categories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2286000" y="3992562"/>
            <a:ext cx="5867400" cy="2408238"/>
            <a:chOff x="912" y="2249"/>
            <a:chExt cx="3866" cy="1735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2529" y="2249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51557" name="AutoShape 5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8" name="AutoShape 6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9" name="AutoShape 7"/>
            <p:cNvCxnSpPr>
              <a:cxnSpLocks noChangeShapeType="1"/>
              <a:stCxn id="151556" idx="2"/>
            </p:cNvCxnSpPr>
            <p:nvPr/>
          </p:nvCxnSpPr>
          <p:spPr bwMode="auto">
            <a:xfrm flipH="1">
              <a:off x="1963" y="2499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3024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1" name="AutoShape 9"/>
            <p:cNvCxnSpPr>
              <a:cxnSpLocks noChangeShapeType="1"/>
            </p:cNvCxnSpPr>
            <p:nvPr/>
          </p:nvCxnSpPr>
          <p:spPr bwMode="auto">
            <a:xfrm flipV="1">
              <a:off x="1056" y="3024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2" name="AutoShape 10"/>
            <p:cNvCxnSpPr>
              <a:cxnSpLocks noChangeShapeType="1"/>
            </p:cNvCxnSpPr>
            <p:nvPr/>
          </p:nvCxnSpPr>
          <p:spPr bwMode="auto">
            <a:xfrm>
              <a:off x="3803" y="3010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3" name="AutoShape 11"/>
            <p:cNvCxnSpPr>
              <a:cxnSpLocks noChangeShapeType="1"/>
            </p:cNvCxnSpPr>
            <p:nvPr/>
          </p:nvCxnSpPr>
          <p:spPr bwMode="auto">
            <a:xfrm flipV="1">
              <a:off x="3168" y="2994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64" name="Text Box 12"/>
            <p:cNvSpPr txBox="1">
              <a:spLocks noChangeArrowheads="1"/>
            </p:cNvSpPr>
            <p:nvPr/>
          </p:nvSpPr>
          <p:spPr bwMode="auto">
            <a:xfrm>
              <a:off x="3840" y="2880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51565" name="Group 13"/>
            <p:cNvGrpSpPr>
              <a:grpSpLocks/>
            </p:cNvGrpSpPr>
            <p:nvPr/>
          </p:nvGrpSpPr>
          <p:grpSpPr bwMode="auto">
            <a:xfrm>
              <a:off x="1872" y="2630"/>
              <a:ext cx="2079" cy="250"/>
              <a:chOff x="1872" y="2534"/>
              <a:chExt cx="2079" cy="250"/>
            </a:xfrm>
          </p:grpSpPr>
          <p:sp>
            <p:nvSpPr>
              <p:cNvPr id="151566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1567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51568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51569" name="Text Box 17"/>
            <p:cNvSpPr txBox="1">
              <a:spLocks noChangeArrowheads="1"/>
            </p:cNvSpPr>
            <p:nvPr/>
          </p:nvSpPr>
          <p:spPr bwMode="auto">
            <a:xfrm>
              <a:off x="1488" y="2832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1584" y="3360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1152" y="3024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51572" name="Text Box 20"/>
            <p:cNvSpPr txBox="1">
              <a:spLocks noChangeArrowheads="1"/>
            </p:cNvSpPr>
            <p:nvPr/>
          </p:nvSpPr>
          <p:spPr bwMode="auto">
            <a:xfrm>
              <a:off x="2278" y="3072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51573" name="Text Box 21"/>
            <p:cNvSpPr txBox="1">
              <a:spLocks noChangeArrowheads="1"/>
            </p:cNvSpPr>
            <p:nvPr/>
          </p:nvSpPr>
          <p:spPr bwMode="auto">
            <a:xfrm>
              <a:off x="4320" y="3120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51574" name="Text Box 22"/>
            <p:cNvSpPr txBox="1">
              <a:spLocks noChangeArrowheads="1"/>
            </p:cNvSpPr>
            <p:nvPr/>
          </p:nvSpPr>
          <p:spPr bwMode="auto">
            <a:xfrm>
              <a:off x="3024" y="3168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51575" name="AutoShape 23"/>
            <p:cNvCxnSpPr>
              <a:cxnSpLocks noChangeShapeType="1"/>
            </p:cNvCxnSpPr>
            <p:nvPr/>
          </p:nvCxnSpPr>
          <p:spPr bwMode="auto">
            <a:xfrm>
              <a:off x="1982" y="3013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4272" y="363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7" name="Text Box 25"/>
            <p:cNvSpPr txBox="1">
              <a:spLocks noChangeArrowheads="1"/>
            </p:cNvSpPr>
            <p:nvPr/>
          </p:nvSpPr>
          <p:spPr bwMode="auto">
            <a:xfrm>
              <a:off x="3072" y="3600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8" name="Text Box 26"/>
            <p:cNvSpPr txBox="1">
              <a:spLocks noChangeArrowheads="1"/>
            </p:cNvSpPr>
            <p:nvPr/>
          </p:nvSpPr>
          <p:spPr bwMode="auto">
            <a:xfrm>
              <a:off x="2640" y="3696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9" name="Text Box 27"/>
            <p:cNvSpPr txBox="1">
              <a:spLocks noChangeArrowheads="1"/>
            </p:cNvSpPr>
            <p:nvPr/>
          </p:nvSpPr>
          <p:spPr bwMode="auto">
            <a:xfrm>
              <a:off x="1968" y="3734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0" name="Text Box 28"/>
            <p:cNvSpPr txBox="1">
              <a:spLocks noChangeArrowheads="1"/>
            </p:cNvSpPr>
            <p:nvPr/>
          </p:nvSpPr>
          <p:spPr bwMode="auto">
            <a:xfrm>
              <a:off x="912" y="364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832" y="292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1755286" y="3969599"/>
            <a:ext cx="162127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Evaluation of a </a:t>
            </a:r>
          </a:p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7391400" y="3969599"/>
            <a:ext cx="14385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Learning a </a:t>
            </a:r>
          </a:p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447800"/>
            <a:ext cx="7467600" cy="2310451"/>
            <a:chOff x="1295400" y="2209800"/>
            <a:chExt cx="7467600" cy="2129770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3097206" y="3673475"/>
              <a:ext cx="31529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(color=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RED </a:t>
              </a: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;shape=triangle)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2209800"/>
              <a:ext cx="7467600" cy="212977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401762" y="2362200"/>
              <a:ext cx="7285038" cy="1828800"/>
              <a:chOff x="685800" y="4343400"/>
              <a:chExt cx="7285038" cy="1828800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257800" y="4648200"/>
                <a:ext cx="609600" cy="609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038600" y="53340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4343400" y="47244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5867400" y="52578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57912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37338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4038600" y="51816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>
                <a:off x="1447800" y="4724400"/>
                <a:ext cx="990600" cy="9906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 rot="16200000">
                <a:off x="4495800" y="5410200"/>
                <a:ext cx="381000" cy="990600"/>
                <a:chOff x="192" y="2928"/>
                <a:chExt cx="240" cy="624"/>
              </a:xfrm>
            </p:grpSpPr>
            <p:cxnSp>
              <p:nvCxnSpPr>
                <p:cNvPr id="58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Oval 66"/>
              <p:cNvSpPr>
                <a:spLocks noChangeArrowheads="1"/>
              </p:cNvSpPr>
              <p:nvPr/>
            </p:nvSpPr>
            <p:spPr bwMode="auto">
              <a:xfrm>
                <a:off x="2209800" y="4572000"/>
                <a:ext cx="1066800" cy="8382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6096000" y="4876800"/>
                <a:ext cx="914400" cy="617538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>
                  <a:solidFill>
                    <a:srgbClr val="33CC33"/>
                  </a:solidFill>
                </a:endParaRPr>
              </a:p>
            </p:txBody>
          </p:sp>
          <p:sp>
            <p:nvSpPr>
              <p:cNvPr id="49" name="Line 68"/>
              <p:cNvSpPr>
                <a:spLocks noChangeShapeType="1"/>
              </p:cNvSpPr>
              <p:nvPr/>
            </p:nvSpPr>
            <p:spPr bwMode="auto">
              <a:xfrm flipV="1">
                <a:off x="53340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 flipV="1">
                <a:off x="33528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Text Box 71"/>
              <p:cNvSpPr txBox="1">
                <a:spLocks noChangeArrowheads="1"/>
              </p:cNvSpPr>
              <p:nvPr/>
            </p:nvSpPr>
            <p:spPr bwMode="auto">
              <a:xfrm>
                <a:off x="7620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52" name="Text Box 72"/>
              <p:cNvSpPr txBox="1">
                <a:spLocks noChangeArrowheads="1"/>
              </p:cNvSpPr>
              <p:nvPr/>
            </p:nvSpPr>
            <p:spPr bwMode="auto">
              <a:xfrm>
                <a:off x="685800" y="49530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 Box 73"/>
              <p:cNvSpPr txBox="1">
                <a:spLocks noChangeArrowheads="1"/>
              </p:cNvSpPr>
              <p:nvPr/>
            </p:nvSpPr>
            <p:spPr bwMode="auto">
              <a:xfrm>
                <a:off x="3429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grpSp>
            <p:nvGrpSpPr>
              <p:cNvPr id="54" name="Group 74"/>
              <p:cNvGrpSpPr>
                <a:grpSpLocks/>
              </p:cNvGrpSpPr>
              <p:nvPr/>
            </p:nvGrpSpPr>
            <p:grpSpPr bwMode="auto">
              <a:xfrm>
                <a:off x="4800600" y="4724400"/>
                <a:ext cx="381000" cy="990600"/>
                <a:chOff x="192" y="2928"/>
                <a:chExt cx="240" cy="624"/>
              </a:xfrm>
            </p:grpSpPr>
            <p:cxnSp>
              <p:nvCxnSpPr>
                <p:cNvPr id="55" name="AutoShap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animBg="1" autoUpdateAnimBg="0"/>
      <p:bldP spid="151584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r>
              <a:rPr lang="en-US" dirty="0"/>
              <a:t>Space: </a:t>
            </a:r>
            <a:endParaRPr lang="en-US" dirty="0" smtClean="0"/>
          </a:p>
          <a:p>
            <a:pPr lvl="1"/>
            <a:r>
              <a:rPr lang="en-US" dirty="0" smtClean="0"/>
              <a:t>Variable </a:t>
            </a:r>
            <a:r>
              <a:rPr lang="en-US" dirty="0"/>
              <a:t>size (contains all functions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Deterministic</a:t>
            </a:r>
            <a:r>
              <a:rPr lang="en-US" dirty="0"/>
              <a:t>;  Discrete and Continuous attributes </a:t>
            </a:r>
          </a:p>
          <a:p>
            <a:r>
              <a:rPr lang="en-US" dirty="0" smtClean="0"/>
              <a:t>Search Algorithm</a:t>
            </a:r>
          </a:p>
          <a:p>
            <a:pPr lvl="1"/>
            <a:r>
              <a:rPr lang="en-US" dirty="0" smtClean="0"/>
              <a:t>ID3 </a:t>
            </a:r>
            <a:r>
              <a:rPr lang="en-US" dirty="0"/>
              <a:t>- </a:t>
            </a:r>
            <a:r>
              <a:rPr lang="en-US" dirty="0" smtClean="0"/>
              <a:t>batch</a:t>
            </a:r>
          </a:p>
          <a:p>
            <a:pPr lvl="1"/>
            <a:r>
              <a:rPr lang="en-US" dirty="0" smtClean="0"/>
              <a:t>Extensions</a:t>
            </a:r>
            <a:r>
              <a:rPr lang="en-US" dirty="0"/>
              <a:t>: missing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 smtClean="0"/>
              <a:t>Issues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goal?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to </a:t>
            </a:r>
            <a:r>
              <a:rPr lang="en-US" dirty="0" smtClean="0"/>
              <a:t>stop? </a:t>
            </a:r>
            <a:r>
              <a:rPr lang="en-US" dirty="0"/>
              <a:t>How to guarantee good </a:t>
            </a:r>
            <a:r>
              <a:rPr lang="en-US" dirty="0" smtClean="0"/>
              <a:t>generalization?</a:t>
            </a:r>
            <a:endParaRPr lang="en-US" dirty="0"/>
          </a:p>
          <a:p>
            <a:r>
              <a:rPr lang="en-US" dirty="0" smtClean="0"/>
              <a:t>Did </a:t>
            </a:r>
            <a:r>
              <a:rPr lang="en-US" dirty="0"/>
              <a:t>not address: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are we </a:t>
            </a:r>
            <a:r>
              <a:rPr lang="en-US" dirty="0" smtClean="0"/>
              <a:t>doing? </a:t>
            </a:r>
            <a:r>
              <a:rPr lang="en-US" dirty="0"/>
              <a:t>(Correctness-wise, Complexity-wise)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Expressivity of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696200" cy="4525963"/>
          </a:xfrm>
        </p:spPr>
        <p:txBody>
          <a:bodyPr/>
          <a:lstStyle/>
          <a:p>
            <a:r>
              <a:rPr lang="en-US" sz="2200" dirty="0" smtClean="0"/>
              <a:t>As Boolean functions they can represent </a:t>
            </a:r>
            <a:r>
              <a:rPr lang="en-US" sz="2200" dirty="0" smtClean="0">
                <a:solidFill>
                  <a:schemeClr val="accent1"/>
                </a:solidFill>
              </a:rPr>
              <a:t>any Boolean function.</a:t>
            </a:r>
          </a:p>
          <a:p>
            <a:r>
              <a:rPr lang="en-US" sz="2200" dirty="0" smtClean="0"/>
              <a:t>Can be rewritten as rules in Disjunctive Normal Form (DNF)</a:t>
            </a:r>
          </a:p>
          <a:p>
            <a:pPr lvl="1"/>
            <a:r>
              <a:rPr lang="en-US" dirty="0" err="1" smtClean="0"/>
              <a:t>Green^square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positive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Blue^circle</a:t>
            </a:r>
            <a:r>
              <a:rPr lang="en-US" dirty="0" smtClean="0">
                <a:sym typeface="Wingdings" pitchFamily="2" charset="2"/>
              </a:rPr>
              <a:t>  positive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Blue^square</a:t>
            </a:r>
            <a:r>
              <a:rPr lang="en-US" dirty="0" smtClean="0">
                <a:sym typeface="Wingdings" pitchFamily="2" charset="2"/>
              </a:rPr>
              <a:t>  positive</a:t>
            </a:r>
          </a:p>
          <a:p>
            <a:r>
              <a:rPr lang="en-US" sz="2200" dirty="0" smtClean="0">
                <a:sym typeface="Wingdings" pitchFamily="2" charset="2"/>
              </a:rPr>
              <a:t>The disjunction of these rules is equivalent to the Decision Tree</a:t>
            </a:r>
          </a:p>
          <a:p>
            <a:r>
              <a:rPr lang="en-US" sz="2200" dirty="0" smtClean="0">
                <a:solidFill>
                  <a:srgbClr val="FF9900"/>
                </a:solidFill>
                <a:sym typeface="Wingdings" pitchFamily="2" charset="2"/>
              </a:rPr>
              <a:t>What did we show? What is the hypothesis space here?</a:t>
            </a:r>
          </a:p>
          <a:p>
            <a:r>
              <a:rPr lang="en-US" sz="1200" dirty="0" smtClean="0">
                <a:sym typeface="Wingdings" pitchFamily="2" charset="2"/>
              </a:rPr>
              <a:t>2 dimensions, 3 values each |X| = 9; |Y| = 2; |H| = </a:t>
            </a:r>
            <a:r>
              <a:rPr lang="en-US" sz="1200" dirty="0" smtClean="0">
                <a:latin typeface="Calibri"/>
                <a:sym typeface="Wingdings" pitchFamily="2" charset="2"/>
              </a:rPr>
              <a:t>2</a:t>
            </a:r>
            <a:r>
              <a:rPr lang="en-US" sz="1200" baseline="30000" dirty="0" smtClean="0">
                <a:latin typeface="Calibri"/>
                <a:sym typeface="Wingdings" pitchFamily="2" charset="2"/>
              </a:rPr>
              <a:t>9</a:t>
            </a:r>
            <a:endParaRPr lang="en-US" sz="1200" baseline="30000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22463" y="4133654"/>
            <a:ext cx="5773737" cy="2286000"/>
            <a:chOff x="1558925" y="3417888"/>
            <a:chExt cx="6137275" cy="2754312"/>
          </a:xfrm>
        </p:grpSpPr>
        <p:sp>
          <p:nvSpPr>
            <p:cNvPr id="114692" name="Text Box 4"/>
            <p:cNvSpPr txBox="1">
              <a:spLocks noChangeArrowheads="1"/>
            </p:cNvSpPr>
            <p:nvPr/>
          </p:nvSpPr>
          <p:spPr bwMode="auto">
            <a:xfrm>
              <a:off x="4125913" y="3417888"/>
              <a:ext cx="784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14693" name="AutoShape 5"/>
            <p:cNvCxnSpPr>
              <a:cxnSpLocks noChangeShapeType="1"/>
              <a:stCxn id="114692" idx="2"/>
            </p:cNvCxnSpPr>
            <p:nvPr/>
          </p:nvCxnSpPr>
          <p:spPr bwMode="auto">
            <a:xfrm>
              <a:off x="4518025" y="3814763"/>
              <a:ext cx="16510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4" name="AutoShape 6"/>
            <p:cNvCxnSpPr>
              <a:cxnSpLocks noChangeShapeType="1"/>
              <a:stCxn id="114692" idx="2"/>
            </p:cNvCxnSpPr>
            <p:nvPr/>
          </p:nvCxnSpPr>
          <p:spPr bwMode="auto">
            <a:xfrm>
              <a:off x="4518025" y="3814763"/>
              <a:ext cx="130175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5" name="AutoShape 7"/>
            <p:cNvCxnSpPr>
              <a:cxnSpLocks noChangeShapeType="1"/>
            </p:cNvCxnSpPr>
            <p:nvPr/>
          </p:nvCxnSpPr>
          <p:spPr bwMode="auto">
            <a:xfrm flipH="1">
              <a:off x="3227388" y="3765551"/>
              <a:ext cx="1290637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6" name="AutoShape 8"/>
            <p:cNvCxnSpPr>
              <a:cxnSpLocks noChangeShapeType="1"/>
            </p:cNvCxnSpPr>
            <p:nvPr/>
          </p:nvCxnSpPr>
          <p:spPr bwMode="auto">
            <a:xfrm flipH="1" flipV="1">
              <a:off x="3244850" y="4648200"/>
              <a:ext cx="1285875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7" name="AutoShape 9"/>
            <p:cNvCxnSpPr>
              <a:cxnSpLocks noChangeShapeType="1"/>
            </p:cNvCxnSpPr>
            <p:nvPr/>
          </p:nvCxnSpPr>
          <p:spPr bwMode="auto">
            <a:xfrm flipV="1">
              <a:off x="1787525" y="4648200"/>
              <a:ext cx="1457325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8" name="AutoShape 10"/>
            <p:cNvCxnSpPr>
              <a:cxnSpLocks noChangeShapeType="1"/>
            </p:cNvCxnSpPr>
            <p:nvPr/>
          </p:nvCxnSpPr>
          <p:spPr bwMode="auto">
            <a:xfrm>
              <a:off x="6148388" y="4625975"/>
              <a:ext cx="1049337" cy="1012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9" name="AutoShape 11"/>
            <p:cNvCxnSpPr>
              <a:cxnSpLocks noChangeShapeType="1"/>
            </p:cNvCxnSpPr>
            <p:nvPr/>
          </p:nvCxnSpPr>
          <p:spPr bwMode="auto">
            <a:xfrm flipV="1">
              <a:off x="5140325" y="4600575"/>
              <a:ext cx="1008063" cy="1038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0" name="Text Box 12"/>
            <p:cNvSpPr txBox="1">
              <a:spLocks noChangeArrowheads="1"/>
            </p:cNvSpPr>
            <p:nvPr/>
          </p:nvSpPr>
          <p:spPr bwMode="auto">
            <a:xfrm>
              <a:off x="6207125" y="4419600"/>
              <a:ext cx="809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14701" name="Group 13"/>
            <p:cNvGrpSpPr>
              <a:grpSpLocks/>
            </p:cNvGrpSpPr>
            <p:nvPr/>
          </p:nvGrpSpPr>
          <p:grpSpPr bwMode="auto">
            <a:xfrm>
              <a:off x="3082925" y="4022725"/>
              <a:ext cx="3300413" cy="396875"/>
              <a:chOff x="1872" y="2534"/>
              <a:chExt cx="2079" cy="250"/>
            </a:xfrm>
          </p:grpSpPr>
          <p:sp>
            <p:nvSpPr>
              <p:cNvPr id="114702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4703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14704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14705" name="Text Box 17"/>
            <p:cNvSpPr txBox="1">
              <a:spLocks noChangeArrowheads="1"/>
            </p:cNvSpPr>
            <p:nvPr/>
          </p:nvSpPr>
          <p:spPr bwMode="auto">
            <a:xfrm>
              <a:off x="2473325" y="4343400"/>
              <a:ext cx="809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2625725" y="5181600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14707" name="Text Box 19"/>
            <p:cNvSpPr txBox="1">
              <a:spLocks noChangeArrowheads="1"/>
            </p:cNvSpPr>
            <p:nvPr/>
          </p:nvSpPr>
          <p:spPr bwMode="auto">
            <a:xfrm>
              <a:off x="1939925" y="4648200"/>
              <a:ext cx="935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14708" name="Text Box 20"/>
            <p:cNvSpPr txBox="1">
              <a:spLocks noChangeArrowheads="1"/>
            </p:cNvSpPr>
            <p:nvPr/>
          </p:nvSpPr>
          <p:spPr bwMode="auto">
            <a:xfrm>
              <a:off x="3727450" y="4724400"/>
              <a:ext cx="727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14709" name="Text Box 21"/>
            <p:cNvSpPr txBox="1">
              <a:spLocks noChangeArrowheads="1"/>
            </p:cNvSpPr>
            <p:nvPr/>
          </p:nvSpPr>
          <p:spPr bwMode="auto">
            <a:xfrm>
              <a:off x="6969125" y="4800600"/>
              <a:ext cx="727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11725" y="4876800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14711" name="AutoShape 23"/>
            <p:cNvCxnSpPr>
              <a:cxnSpLocks noChangeShapeType="1"/>
            </p:cNvCxnSpPr>
            <p:nvPr/>
          </p:nvCxnSpPr>
          <p:spPr bwMode="auto">
            <a:xfrm>
              <a:off x="3257550" y="4630738"/>
              <a:ext cx="206375" cy="1160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6892925" y="562292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3" name="Text Box 25"/>
            <p:cNvSpPr txBox="1">
              <a:spLocks noChangeArrowheads="1"/>
            </p:cNvSpPr>
            <p:nvPr/>
          </p:nvSpPr>
          <p:spPr bwMode="auto">
            <a:xfrm>
              <a:off x="4987925" y="55626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4302125" y="57150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5" name="Text Box 27"/>
            <p:cNvSpPr txBox="1">
              <a:spLocks noChangeArrowheads="1"/>
            </p:cNvSpPr>
            <p:nvPr/>
          </p:nvSpPr>
          <p:spPr bwMode="auto">
            <a:xfrm>
              <a:off x="3235325" y="5775325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1558925" y="5638800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7" name="Text Box 29"/>
            <p:cNvSpPr txBox="1">
              <a:spLocks noChangeArrowheads="1"/>
            </p:cNvSpPr>
            <p:nvPr/>
          </p:nvSpPr>
          <p:spPr bwMode="auto">
            <a:xfrm>
              <a:off x="4606925" y="44958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1295400"/>
            <a:ext cx="7620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30733</TotalTime>
  <Words>6005</Words>
  <Application>Microsoft Office PowerPoint</Application>
  <PresentationFormat>On-screen Show (4:3)</PresentationFormat>
  <Paragraphs>1920</Paragraphs>
  <Slides>80</Slides>
  <Notes>47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1" baseType="lpstr">
      <vt:lpstr>Arial</vt:lpstr>
      <vt:lpstr>宋体</vt:lpstr>
      <vt:lpstr>Symbol</vt:lpstr>
      <vt:lpstr>Helvetica</vt:lpstr>
      <vt:lpstr>cmsy10</vt:lpstr>
      <vt:lpstr>Wingdings</vt:lpstr>
      <vt:lpstr>Calibri</vt:lpstr>
      <vt:lpstr>Arial Narrow</vt:lpstr>
      <vt:lpstr>Lucida Calligraphy</vt:lpstr>
      <vt:lpstr>Noam Theme</vt:lpstr>
      <vt:lpstr>Equation</vt:lpstr>
      <vt:lpstr>Administration </vt:lpstr>
      <vt:lpstr>What Did We Learn? </vt:lpstr>
      <vt:lpstr>Introduction - Summary</vt:lpstr>
      <vt:lpstr>Decision Trees</vt:lpstr>
      <vt:lpstr>This Lecture</vt:lpstr>
      <vt:lpstr>Representing Data </vt:lpstr>
      <vt:lpstr>Decision Trees</vt:lpstr>
      <vt:lpstr>The Representation</vt:lpstr>
      <vt:lpstr>Expressivity of Decision Trees</vt:lpstr>
      <vt:lpstr>Decision Trees</vt:lpstr>
      <vt:lpstr>Decision Boundaries</vt:lpstr>
      <vt:lpstr>Decision Trees</vt:lpstr>
      <vt:lpstr>Will I play tennis today? </vt:lpstr>
      <vt:lpstr>Will I play tennis today? </vt:lpstr>
      <vt:lpstr>Administration </vt:lpstr>
      <vt:lpstr>Basic Decision Trees Learning Algorithm</vt:lpstr>
      <vt:lpstr>Basic Decision Tree Algorithm</vt:lpstr>
      <vt:lpstr>Picking the Root Attribute</vt:lpstr>
      <vt:lpstr>Picking the Root Attribute</vt:lpstr>
      <vt:lpstr>Picking the Root Attribute</vt:lpstr>
      <vt:lpstr>Picking the Root Attribute</vt:lpstr>
      <vt:lpstr>Entropy</vt:lpstr>
      <vt:lpstr>Entropy</vt:lpstr>
      <vt:lpstr>Entropy</vt:lpstr>
      <vt:lpstr>Information Gain</vt:lpstr>
      <vt:lpstr>Will I play tennis today? </vt:lpstr>
      <vt:lpstr>Will I play tennis today? </vt:lpstr>
      <vt:lpstr>Information Gain: Outlook</vt:lpstr>
      <vt:lpstr>Information Gain: Humidity</vt:lpstr>
      <vt:lpstr>Which feature to split on? </vt:lpstr>
      <vt:lpstr>An Illustrative Example (III)</vt:lpstr>
      <vt:lpstr>An Illustrative Example (III)</vt:lpstr>
      <vt:lpstr>An Illustrative Example (III)</vt:lpstr>
      <vt:lpstr>An Illustrative Example (IV)</vt:lpstr>
      <vt:lpstr>An Illustrative Example (V)</vt:lpstr>
      <vt:lpstr>An Illustrative Example (V)</vt:lpstr>
      <vt:lpstr>induceDecisionTree(S)</vt:lpstr>
      <vt:lpstr>An Illustrative Example (VI)</vt:lpstr>
      <vt:lpstr>Hypothesis Space in Decision Tree Induction</vt:lpstr>
      <vt:lpstr>Today’s key concepts</vt:lpstr>
      <vt:lpstr>History of Decision Tree Research</vt:lpstr>
      <vt:lpstr>Example</vt:lpstr>
      <vt:lpstr>Overfitting - Example</vt:lpstr>
      <vt:lpstr>Our training data</vt:lpstr>
      <vt:lpstr>The instance space</vt:lpstr>
      <vt:lpstr>Overfitting the Data</vt:lpstr>
      <vt:lpstr>Reasons for overfitting</vt:lpstr>
      <vt:lpstr>Pruning a decision tree</vt:lpstr>
      <vt:lpstr>Avoiding Overfitting</vt:lpstr>
      <vt:lpstr>Expectation </vt:lpstr>
      <vt:lpstr>Variance and standard deviation</vt:lpstr>
      <vt:lpstr>More on variance</vt:lpstr>
      <vt:lpstr>The i.i.d. assumption</vt:lpstr>
      <vt:lpstr>Overfitting</vt:lpstr>
      <vt:lpstr>Overfitting</vt:lpstr>
      <vt:lpstr>Overfitting</vt:lpstr>
      <vt:lpstr>Overfitting</vt:lpstr>
      <vt:lpstr>Variance of a learner (informally)</vt:lpstr>
      <vt:lpstr>Bias of a learner (informally)</vt:lpstr>
      <vt:lpstr>Impact of bias and variance</vt:lpstr>
      <vt:lpstr>Model complexity</vt:lpstr>
      <vt:lpstr>Underfitting and Overfitting</vt:lpstr>
      <vt:lpstr>Avoiding Overfitting</vt:lpstr>
      <vt:lpstr>Trees and Rules</vt:lpstr>
      <vt:lpstr>Continuous Attributes</vt:lpstr>
      <vt:lpstr>Continuous Attributes</vt:lpstr>
      <vt:lpstr>Missing Values</vt:lpstr>
      <vt:lpstr>Missing Values</vt:lpstr>
      <vt:lpstr>Missing Values</vt:lpstr>
      <vt:lpstr>Missing Values</vt:lpstr>
      <vt:lpstr>Other Issues</vt:lpstr>
      <vt:lpstr>Decision Trees as Features</vt:lpstr>
      <vt:lpstr>Experimental Machine Learning</vt:lpstr>
      <vt:lpstr>N-fold cross validation</vt:lpstr>
      <vt:lpstr>Evaluation: significance tests</vt:lpstr>
      <vt:lpstr>Hypothesis testing</vt:lpstr>
      <vt:lpstr>Rejecting H0</vt:lpstr>
      <vt:lpstr>Paired t-test</vt:lpstr>
      <vt:lpstr>Paired t-test</vt:lpstr>
      <vt:lpstr>Decision Trees - Summary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254</cp:revision>
  <cp:lastPrinted>2000-01-27T19:46:26Z</cp:lastPrinted>
  <dcterms:created xsi:type="dcterms:W3CDTF">1998-01-23T03:14:46Z</dcterms:created>
  <dcterms:modified xsi:type="dcterms:W3CDTF">2017-02-02T22:48:50Z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danr@cs.uiuc.edu</vt:lpwstr>
  </property>
  <property fmtid="{D5CDD505-2E9C-101B-9397-08002B2CF9AE}" pid="8" name="HomePage">
    <vt:lpwstr>http://l2r.cs.uiuc.edu/~danr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C:\mystuff\CS346-98</vt:lpwstr>
  </property>
</Properties>
</file>