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0" r:id="rId1"/>
  </p:sldMasterIdLst>
  <p:notesMasterIdLst>
    <p:notesMasterId r:id="rId101"/>
  </p:notesMasterIdLst>
  <p:handoutMasterIdLst>
    <p:handoutMasterId r:id="rId102"/>
  </p:handoutMasterIdLst>
  <p:sldIdLst>
    <p:sldId id="862" r:id="rId2"/>
    <p:sldId id="863" r:id="rId3"/>
    <p:sldId id="864" r:id="rId4"/>
    <p:sldId id="865" r:id="rId5"/>
    <p:sldId id="866" r:id="rId6"/>
    <p:sldId id="867" r:id="rId7"/>
    <p:sldId id="857" r:id="rId8"/>
    <p:sldId id="869" r:id="rId9"/>
    <p:sldId id="870" r:id="rId10"/>
    <p:sldId id="871" r:id="rId11"/>
    <p:sldId id="872" r:id="rId12"/>
    <p:sldId id="873" r:id="rId13"/>
    <p:sldId id="874" r:id="rId14"/>
    <p:sldId id="875" r:id="rId15"/>
    <p:sldId id="757" r:id="rId16"/>
    <p:sldId id="673" r:id="rId17"/>
    <p:sldId id="674" r:id="rId18"/>
    <p:sldId id="818" r:id="rId19"/>
    <p:sldId id="675" r:id="rId20"/>
    <p:sldId id="676" r:id="rId21"/>
    <p:sldId id="677" r:id="rId22"/>
    <p:sldId id="679" r:id="rId23"/>
    <p:sldId id="758" r:id="rId24"/>
    <p:sldId id="759" r:id="rId25"/>
    <p:sldId id="754" r:id="rId26"/>
    <p:sldId id="828" r:id="rId27"/>
    <p:sldId id="819" r:id="rId28"/>
    <p:sldId id="817" r:id="rId29"/>
    <p:sldId id="821" r:id="rId30"/>
    <p:sldId id="811" r:id="rId31"/>
    <p:sldId id="814" r:id="rId32"/>
    <p:sldId id="816" r:id="rId33"/>
    <p:sldId id="688" r:id="rId34"/>
    <p:sldId id="689" r:id="rId35"/>
    <p:sldId id="690" r:id="rId36"/>
    <p:sldId id="760" r:id="rId37"/>
    <p:sldId id="876" r:id="rId38"/>
    <p:sldId id="877" r:id="rId39"/>
    <p:sldId id="878" r:id="rId40"/>
    <p:sldId id="879" r:id="rId41"/>
    <p:sldId id="880" r:id="rId42"/>
    <p:sldId id="823" r:id="rId43"/>
    <p:sldId id="824" r:id="rId44"/>
    <p:sldId id="825" r:id="rId45"/>
    <p:sldId id="827" r:id="rId46"/>
    <p:sldId id="692" r:id="rId47"/>
    <p:sldId id="695" r:id="rId48"/>
    <p:sldId id="763" r:id="rId49"/>
    <p:sldId id="764" r:id="rId50"/>
    <p:sldId id="698" r:id="rId51"/>
    <p:sldId id="699" r:id="rId52"/>
    <p:sldId id="700" r:id="rId53"/>
    <p:sldId id="747" r:id="rId54"/>
    <p:sldId id="829" r:id="rId55"/>
    <p:sldId id="701" r:id="rId56"/>
    <p:sldId id="765" r:id="rId57"/>
    <p:sldId id="844" r:id="rId58"/>
    <p:sldId id="845" r:id="rId59"/>
    <p:sldId id="846" r:id="rId60"/>
    <p:sldId id="847" r:id="rId61"/>
    <p:sldId id="767" r:id="rId62"/>
    <p:sldId id="768" r:id="rId63"/>
    <p:sldId id="769" r:id="rId64"/>
    <p:sldId id="770" r:id="rId65"/>
    <p:sldId id="771" r:id="rId66"/>
    <p:sldId id="772" r:id="rId67"/>
    <p:sldId id="773" r:id="rId68"/>
    <p:sldId id="774" r:id="rId69"/>
    <p:sldId id="780" r:id="rId70"/>
    <p:sldId id="776" r:id="rId71"/>
    <p:sldId id="777" r:id="rId72"/>
    <p:sldId id="778" r:id="rId73"/>
    <p:sldId id="779" r:id="rId74"/>
    <p:sldId id="881" r:id="rId75"/>
    <p:sldId id="794" r:id="rId76"/>
    <p:sldId id="782" r:id="rId77"/>
    <p:sldId id="832" r:id="rId78"/>
    <p:sldId id="781" r:id="rId79"/>
    <p:sldId id="831" r:id="rId80"/>
    <p:sldId id="833" r:id="rId81"/>
    <p:sldId id="836" r:id="rId82"/>
    <p:sldId id="837" r:id="rId83"/>
    <p:sldId id="838" r:id="rId84"/>
    <p:sldId id="841" r:id="rId85"/>
    <p:sldId id="842" r:id="rId86"/>
    <p:sldId id="843" r:id="rId87"/>
    <p:sldId id="785" r:id="rId88"/>
    <p:sldId id="795" r:id="rId89"/>
    <p:sldId id="789" r:id="rId90"/>
    <p:sldId id="790" r:id="rId91"/>
    <p:sldId id="791" r:id="rId92"/>
    <p:sldId id="792" r:id="rId93"/>
    <p:sldId id="853" r:id="rId94"/>
    <p:sldId id="854" r:id="rId95"/>
    <p:sldId id="848" r:id="rId96"/>
    <p:sldId id="849" r:id="rId97"/>
    <p:sldId id="850" r:id="rId98"/>
    <p:sldId id="851" r:id="rId99"/>
    <p:sldId id="852" r:id="rId100"/>
  </p:sldIdLst>
  <p:sldSz cx="9144000" cy="6858000" type="screen4x3"/>
  <p:notesSz cx="7150100" cy="9448800"/>
  <p:embeddedFontLst>
    <p:embeddedFont>
      <p:font typeface="Times" panose="02020603050405020304" pitchFamily="18" charset="0"/>
      <p:regular r:id="rId103"/>
      <p:bold r:id="rId104"/>
      <p:italic r:id="rId105"/>
      <p:boldItalic r:id="rId106"/>
    </p:embeddedFont>
    <p:embeddedFont>
      <p:font typeface="Monotype Corsiva" panose="03010101010201010101" pitchFamily="66" charset="0"/>
      <p:italic r:id="rId107"/>
    </p:embeddedFont>
    <p:embeddedFont>
      <p:font typeface="Comic Sans MS" panose="030F0702030302020204" pitchFamily="66" charset="0"/>
      <p:regular r:id="rId108"/>
      <p:bold r:id="rId109"/>
      <p:italic r:id="rId110"/>
      <p:boldItalic r:id="rId111"/>
    </p:embeddedFont>
    <p:embeddedFont>
      <p:font typeface="Arial Narrow" panose="020B0606020202030204" pitchFamily="34" charset="0"/>
      <p:regular r:id="rId112"/>
      <p:bold r:id="rId113"/>
      <p:italic r:id="rId114"/>
      <p:boldItalic r:id="rId115"/>
    </p:embeddedFont>
    <p:embeddedFont>
      <p:font typeface="Tahoma" panose="020B0604030504040204" pitchFamily="34" charset="0"/>
      <p:regular r:id="rId116"/>
      <p:bold r:id="rId117"/>
    </p:embeddedFont>
    <p:embeddedFont>
      <p:font typeface="Georgia" panose="02040502050405020303" pitchFamily="18" charset="0"/>
      <p:regular r:id="rId118"/>
      <p:bold r:id="rId119"/>
      <p:italic r:id="rId120"/>
      <p:boldItalic r:id="rId121"/>
    </p:embeddedFont>
    <p:embeddedFont>
      <p:font typeface="Calibri" panose="020F0502020204030204" pitchFamily="34" charset="0"/>
      <p:regular r:id="rId122"/>
      <p:bold r:id="rId123"/>
      <p:italic r:id="rId124"/>
      <p:boldItalic r:id="rId125"/>
    </p:embeddedFont>
    <p:embeddedFont>
      <p:font typeface="宋体" panose="02010600030101010101" pitchFamily="2" charset="-122"/>
      <p:regular r:id="rId126"/>
    </p:embeddedFont>
    <p:embeddedFont>
      <p:font typeface="cmsy10" panose="020B0500000000000000" pitchFamily="34" charset="0"/>
      <p:regular r:id="rId127"/>
    </p:embeddedFont>
    <p:embeddedFont>
      <p:font typeface="Verdana" panose="020B0604030504040204" pitchFamily="34" charset="0"/>
      <p:regular r:id="rId128"/>
      <p:bold r:id="rId129"/>
      <p:italic r:id="rId130"/>
      <p:boldItalic r:id="rId131"/>
    </p:embeddedFont>
    <p:embeddedFont>
      <p:font typeface="Tempus Sans ITC" panose="04020404030D07020202" pitchFamily="82" charset="0"/>
      <p:regular r:id="rId132"/>
    </p:embeddedFont>
    <p:embeddedFont>
      <p:font typeface="cmmi10" panose="020B0500000000000000" pitchFamily="34" charset="0"/>
      <p:regular r:id="rId133"/>
    </p:embeddedFont>
  </p:embeddedFontLst>
  <p:custDataLst>
    <p:tags r:id="rId134"/>
  </p:custDataLst>
  <p:defaultTextStyle>
    <a:defPPr>
      <a:defRPr lang="en-US"/>
    </a:defPPr>
    <a:lvl1pPr algn="l" rtl="0" eaLnBrk="0" fontAlgn="base" hangingPunct="0">
      <a:spcBef>
        <a:spcPct val="0"/>
      </a:spcBef>
      <a:spcAft>
        <a:spcPct val="0"/>
      </a:spcAft>
      <a:defRPr sz="1400" u="sng"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u="sng"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u="sng"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u="sng"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u="sng" kern="1200">
        <a:solidFill>
          <a:schemeClr val="tx1"/>
        </a:solidFill>
        <a:latin typeface="Times New Roman" pitchFamily="18" charset="0"/>
        <a:ea typeface="+mn-ea"/>
        <a:cs typeface="+mn-cs"/>
      </a:defRPr>
    </a:lvl5pPr>
    <a:lvl6pPr marL="2286000" algn="l" defTabSz="914400" rtl="0" eaLnBrk="1" latinLnBrk="0" hangingPunct="1">
      <a:defRPr sz="1400" u="sng" kern="1200">
        <a:solidFill>
          <a:schemeClr val="tx1"/>
        </a:solidFill>
        <a:latin typeface="Times New Roman" pitchFamily="18" charset="0"/>
        <a:ea typeface="+mn-ea"/>
        <a:cs typeface="+mn-cs"/>
      </a:defRPr>
    </a:lvl6pPr>
    <a:lvl7pPr marL="2743200" algn="l" defTabSz="914400" rtl="0" eaLnBrk="1" latinLnBrk="0" hangingPunct="1">
      <a:defRPr sz="1400" u="sng" kern="1200">
        <a:solidFill>
          <a:schemeClr val="tx1"/>
        </a:solidFill>
        <a:latin typeface="Times New Roman" pitchFamily="18" charset="0"/>
        <a:ea typeface="+mn-ea"/>
        <a:cs typeface="+mn-cs"/>
      </a:defRPr>
    </a:lvl7pPr>
    <a:lvl8pPr marL="3200400" algn="l" defTabSz="914400" rtl="0" eaLnBrk="1" latinLnBrk="0" hangingPunct="1">
      <a:defRPr sz="1400" u="sng" kern="1200">
        <a:solidFill>
          <a:schemeClr val="tx1"/>
        </a:solidFill>
        <a:latin typeface="Times New Roman" pitchFamily="18" charset="0"/>
        <a:ea typeface="+mn-ea"/>
        <a:cs typeface="+mn-cs"/>
      </a:defRPr>
    </a:lvl8pPr>
    <a:lvl9pPr marL="3657600" algn="l" defTabSz="914400" rtl="0" eaLnBrk="1" latinLnBrk="0" hangingPunct="1">
      <a:defRPr sz="1400" u="sng"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961832D1-BC3E-481C-B090-3C7F75A602D0}">
          <p14:sldIdLst>
            <p14:sldId id="862"/>
            <p14:sldId id="863"/>
            <p14:sldId id="864"/>
            <p14:sldId id="865"/>
            <p14:sldId id="866"/>
            <p14:sldId id="867"/>
            <p14:sldId id="857"/>
            <p14:sldId id="869"/>
            <p14:sldId id="870"/>
            <p14:sldId id="871"/>
            <p14:sldId id="872"/>
            <p14:sldId id="873"/>
            <p14:sldId id="874"/>
            <p14:sldId id="875"/>
          </p14:sldIdLst>
        </p14:section>
        <p14:section name="Untitled Section" id="{CE18688E-F4E7-4C2A-B81B-7897C4CB8C51}">
          <p14:sldIdLst>
            <p14:sldId id="757"/>
            <p14:sldId id="673"/>
            <p14:sldId id="674"/>
            <p14:sldId id="818"/>
            <p14:sldId id="675"/>
            <p14:sldId id="676"/>
            <p14:sldId id="677"/>
            <p14:sldId id="679"/>
            <p14:sldId id="758"/>
            <p14:sldId id="759"/>
            <p14:sldId id="754"/>
            <p14:sldId id="828"/>
            <p14:sldId id="819"/>
            <p14:sldId id="817"/>
            <p14:sldId id="821"/>
            <p14:sldId id="811"/>
            <p14:sldId id="814"/>
            <p14:sldId id="816"/>
            <p14:sldId id="688"/>
            <p14:sldId id="689"/>
            <p14:sldId id="690"/>
            <p14:sldId id="760"/>
            <p14:sldId id="876"/>
            <p14:sldId id="877"/>
            <p14:sldId id="878"/>
            <p14:sldId id="879"/>
            <p14:sldId id="880"/>
            <p14:sldId id="823"/>
            <p14:sldId id="824"/>
            <p14:sldId id="825"/>
            <p14:sldId id="827"/>
            <p14:sldId id="692"/>
            <p14:sldId id="695"/>
            <p14:sldId id="763"/>
            <p14:sldId id="764"/>
            <p14:sldId id="698"/>
            <p14:sldId id="699"/>
            <p14:sldId id="700"/>
            <p14:sldId id="747"/>
            <p14:sldId id="829"/>
            <p14:sldId id="701"/>
            <p14:sldId id="765"/>
            <p14:sldId id="844"/>
            <p14:sldId id="845"/>
            <p14:sldId id="846"/>
            <p14:sldId id="847"/>
            <p14:sldId id="767"/>
            <p14:sldId id="768"/>
            <p14:sldId id="769"/>
            <p14:sldId id="770"/>
            <p14:sldId id="771"/>
            <p14:sldId id="772"/>
            <p14:sldId id="773"/>
            <p14:sldId id="774"/>
            <p14:sldId id="780"/>
            <p14:sldId id="776"/>
            <p14:sldId id="777"/>
            <p14:sldId id="778"/>
            <p14:sldId id="779"/>
            <p14:sldId id="881"/>
            <p14:sldId id="794"/>
            <p14:sldId id="782"/>
            <p14:sldId id="832"/>
            <p14:sldId id="781"/>
            <p14:sldId id="831"/>
            <p14:sldId id="833"/>
            <p14:sldId id="836"/>
            <p14:sldId id="837"/>
            <p14:sldId id="838"/>
            <p14:sldId id="841"/>
            <p14:sldId id="842"/>
            <p14:sldId id="843"/>
            <p14:sldId id="785"/>
            <p14:sldId id="795"/>
            <p14:sldId id="789"/>
            <p14:sldId id="790"/>
            <p14:sldId id="791"/>
            <p14:sldId id="792"/>
            <p14:sldId id="853"/>
            <p14:sldId id="854"/>
            <p14:sldId id="848"/>
            <p14:sldId id="849"/>
            <p14:sldId id="850"/>
            <p14:sldId id="851"/>
            <p14:sldId id="852"/>
          </p14:sldIdLst>
        </p14:section>
      </p14:sectionLst>
    </p:ext>
    <p:ext uri="{EFAFB233-063F-42B5-8137-9DF3F51BA10A}">
      <p15:sldGuideLst xmlns:p15="http://schemas.microsoft.com/office/powerpoint/2012/main">
        <p15:guide id="1" orient="horz" pos="1488">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0000"/>
    <a:srgbClr val="FFCC99"/>
    <a:srgbClr val="9900CC"/>
    <a:srgbClr val="CCFFCC"/>
    <a:srgbClr val="33CC33"/>
    <a:srgbClr val="A50021"/>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757" autoAdjust="0"/>
  </p:normalViewPr>
  <p:slideViewPr>
    <p:cSldViewPr>
      <p:cViewPr varScale="1">
        <p:scale>
          <a:sx n="95" d="100"/>
          <a:sy n="95" d="100"/>
        </p:scale>
        <p:origin x="2073" y="45"/>
      </p:cViewPr>
      <p:guideLst>
        <p:guide orient="horz" pos="1488"/>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4116"/>
    </p:cViewPr>
  </p:sorterViewPr>
  <p:notesViewPr>
    <p:cSldViewPr>
      <p:cViewPr varScale="1">
        <p:scale>
          <a:sx n="55" d="100"/>
          <a:sy n="55" d="100"/>
        </p:scale>
        <p:origin x="-1698" y="-72"/>
      </p:cViewPr>
      <p:guideLst>
        <p:guide orient="horz" pos="2976"/>
        <p:guide pos="225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5.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font" Target="fonts/font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123" Type="http://schemas.openxmlformats.org/officeDocument/2006/relationships/font" Target="fonts/font21.fntdata"/><Relationship Id="rId128" Type="http://schemas.openxmlformats.org/officeDocument/2006/relationships/font" Target="fonts/font2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1.fntdata"/><Relationship Id="rId118" Type="http://schemas.openxmlformats.org/officeDocument/2006/relationships/font" Target="fonts/font16.fntdata"/><Relationship Id="rId134"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font" Target="fonts/font6.fntdata"/><Relationship Id="rId124" Type="http://schemas.openxmlformats.org/officeDocument/2006/relationships/font" Target="fonts/font22.fntdata"/><Relationship Id="rId129" Type="http://schemas.openxmlformats.org/officeDocument/2006/relationships/font" Target="fonts/font2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2.fntdata"/><Relationship Id="rId119" Type="http://schemas.openxmlformats.org/officeDocument/2006/relationships/font" Target="fonts/font1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28.fntdata"/><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120" Type="http://schemas.openxmlformats.org/officeDocument/2006/relationships/font" Target="fonts/font18.fntdata"/><Relationship Id="rId125"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8.fntdata"/><Relationship Id="rId115" Type="http://schemas.openxmlformats.org/officeDocument/2006/relationships/font" Target="fonts/font13.fntdata"/><Relationship Id="rId131" Type="http://schemas.openxmlformats.org/officeDocument/2006/relationships/font" Target="fonts/font29.fntdata"/><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12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4.fntdata"/><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9.fntdata"/><Relationship Id="rId132" Type="http://schemas.openxmlformats.org/officeDocument/2006/relationships/font" Target="fonts/font3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4.fntdata"/><Relationship Id="rId12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12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font" Target="fonts/font10.fntdata"/><Relationship Id="rId133" Type="http://schemas.openxmlformats.org/officeDocument/2006/relationships/font" Target="fonts/font31.fntdata"/></Relationships>
</file>

<file path=ppt/_rels/viewProps.xml.rels><?xml version="1.0" encoding="UTF-8" standalone="yes"?>
<Relationships xmlns="http://schemas.openxmlformats.org/package/2006/relationships"><Relationship Id="rId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 Id="rId4" Type="http://schemas.openxmlformats.org/officeDocument/2006/relationships/image" Target="../media/image6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image" Target="../media/image6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emf"/><Relationship Id="rId1" Type="http://schemas.openxmlformats.org/officeDocument/2006/relationships/image" Target="../media/image71.emf"/><Relationship Id="rId4" Type="http://schemas.openxmlformats.org/officeDocument/2006/relationships/image" Target="../media/image7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emf"/><Relationship Id="rId1" Type="http://schemas.openxmlformats.org/officeDocument/2006/relationships/image" Target="../media/image77.emf"/><Relationship Id="rId4" Type="http://schemas.openxmlformats.org/officeDocument/2006/relationships/image" Target="../media/image8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image" Target="../media/image8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8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4.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17.wmf"/><Relationship Id="rId5" Type="http://schemas.openxmlformats.org/officeDocument/2006/relationships/image" Target="../media/image93.wmf"/><Relationship Id="rId4" Type="http://schemas.openxmlformats.org/officeDocument/2006/relationships/image" Target="../media/image92.wmf"/><Relationship Id="rId9" Type="http://schemas.openxmlformats.org/officeDocument/2006/relationships/image" Target="../media/image9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192515" name="Rectangle 3"/>
          <p:cNvSpPr>
            <a:spLocks noGrp="1" noChangeArrowheads="1"/>
          </p:cNvSpPr>
          <p:nvPr>
            <p:ph type="dt" sz="quarter"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p>
        </p:txBody>
      </p:sp>
      <p:sp>
        <p:nvSpPr>
          <p:cNvPr id="192516" name="Rectangle 4"/>
          <p:cNvSpPr>
            <a:spLocks noGrp="1" noChangeArrowheads="1"/>
          </p:cNvSpPr>
          <p:nvPr>
            <p:ph type="ftr" sz="quarter" idx="2"/>
          </p:nvPr>
        </p:nvSpPr>
        <p:spPr bwMode="auto">
          <a:xfrm>
            <a:off x="0" y="897255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p>
        </p:txBody>
      </p:sp>
      <p:sp>
        <p:nvSpPr>
          <p:cNvPr id="192517" name="Rectangle 5"/>
          <p:cNvSpPr>
            <a:spLocks noGrp="1" noChangeArrowheads="1"/>
          </p:cNvSpPr>
          <p:nvPr>
            <p:ph type="sldNum" sz="quarter" idx="3"/>
          </p:nvPr>
        </p:nvSpPr>
        <p:spPr bwMode="auto">
          <a:xfrm>
            <a:off x="4051300" y="897255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A9108C0C-8123-495F-9938-F61B7C211188}" type="slidenum">
              <a:rPr lang="en-US"/>
              <a:pPr/>
              <a:t>‹#›</a:t>
            </a:fld>
            <a:endParaRPr lang="en-US"/>
          </a:p>
        </p:txBody>
      </p:sp>
    </p:spTree>
    <p:extLst>
      <p:ext uri="{BB962C8B-B14F-4D97-AF65-F5344CB8AC3E}">
        <p14:creationId xmlns:p14="http://schemas.microsoft.com/office/powerpoint/2010/main" val="2290835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4051300" y="0"/>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214438" y="709613"/>
            <a:ext cx="4724400" cy="3543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54088" y="4489450"/>
            <a:ext cx="5241925"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4051300" y="8975725"/>
            <a:ext cx="3098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lgn="r">
              <a:defRPr sz="1200"/>
            </a:lvl1pPr>
          </a:lstStyle>
          <a:p>
            <a:fld id="{6EA8A359-9EF8-48DF-9190-FA3D3E4A2DBC}" type="slidenum">
              <a:rPr lang="en-US"/>
              <a:pPr/>
              <a:t>‹#›</a:t>
            </a:fld>
            <a:endParaRPr lang="en-US"/>
          </a:p>
        </p:txBody>
      </p:sp>
    </p:spTree>
    <p:extLst>
      <p:ext uri="{BB962C8B-B14F-4D97-AF65-F5344CB8AC3E}">
        <p14:creationId xmlns:p14="http://schemas.microsoft.com/office/powerpoint/2010/main" val="2344255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71B53-7FD2-47A0-9545-5954ABE9A21E}" type="slidenum">
              <a:rPr lang="en-US"/>
              <a:pPr/>
              <a:t>1</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E3F89-84E9-4F0F-861B-BB8BC330D92E}" type="slidenum">
              <a:rPr lang="en-US"/>
              <a:pPr/>
              <a:t>13</a:t>
            </a:fld>
            <a:endParaRPr 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53D3A-E33D-415F-A932-57649EBBE9EF}" type="slidenum">
              <a:rPr lang="en-US"/>
              <a:pPr/>
              <a:t>14</a:t>
            </a:fld>
            <a:endParaRPr 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30E8C-E6C4-4A2C-8CFD-7CF2D6E37C16}" type="slidenum">
              <a:rPr lang="en-US"/>
              <a:pPr/>
              <a:t>15</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D1011-DA92-4B39-B243-353283B86AA8}" type="slidenum">
              <a:rPr lang="en-US"/>
              <a:pPr/>
              <a:t>16</a:t>
            </a:fld>
            <a:endParaRPr lang="en-US"/>
          </a:p>
        </p:txBody>
      </p:sp>
      <p:sp>
        <p:nvSpPr>
          <p:cNvPr id="771074" name="Rectangle 2"/>
          <p:cNvSpPr>
            <a:spLocks noGrp="1" noRot="1" noChangeAspect="1" noChangeArrowheads="1" noTextEdit="1"/>
          </p:cNvSpPr>
          <p:nvPr>
            <p:ph type="sldImg"/>
          </p:nvPr>
        </p:nvSpPr>
        <p:spPr>
          <a:xfrm>
            <a:off x="1211263" y="708025"/>
            <a:ext cx="4725987" cy="3544888"/>
          </a:xfrm>
          <a:ln/>
        </p:spPr>
      </p:sp>
      <p:sp>
        <p:nvSpPr>
          <p:cNvPr id="771075" name="Rectangle 3"/>
          <p:cNvSpPr>
            <a:spLocks noGrp="1" noChangeArrowheads="1"/>
          </p:cNvSpPr>
          <p:nvPr>
            <p:ph type="body" idx="1"/>
          </p:nvPr>
        </p:nvSpPr>
        <p:spPr>
          <a:xfrm>
            <a:off x="954088" y="4489450"/>
            <a:ext cx="5241925" cy="4251325"/>
          </a:xfrm>
        </p:spPr>
        <p:txBody>
          <a:bodyPr lIns="97612" tIns="48806" rIns="97612" bIns="48806"/>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A3D35-8E55-4542-B65B-94093E6CC33D}" type="slidenum">
              <a:rPr lang="en-US"/>
              <a:pPr/>
              <a:t>17</a:t>
            </a:fld>
            <a:endParaRPr 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r>
              <a:rPr lang="en-US" dirty="0" smtClean="0"/>
              <a:t>Second inequality: u\</a:t>
            </a:r>
            <a:r>
              <a:rPr lang="en-US" dirty="0" err="1" smtClean="0"/>
              <a:t>cdot</a:t>
            </a:r>
            <a:r>
              <a:rPr lang="en-US" dirty="0" smtClean="0"/>
              <a:t> v = ||u||</a:t>
            </a:r>
            <a:r>
              <a:rPr lang="en-US" baseline="0" dirty="0" smtClean="0"/>
              <a:t> ||v|| cos(</a:t>
            </a:r>
            <a:r>
              <a:rPr lang="en-US" baseline="0" dirty="0" err="1" smtClean="0"/>
              <a:t>u,v</a:t>
            </a:r>
            <a:r>
              <a:rPr lang="en-US" baseline="0" dirty="0" smtClean="0"/>
              <a:t>) &lt;=||u|| ||v|| &lt;= ||v||</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understand \xi : </a:t>
            </a:r>
          </a:p>
          <a:p>
            <a:endParaRPr lang="en-US" dirty="0" smtClean="0"/>
          </a:p>
          <a:p>
            <a:r>
              <a:rPr lang="en-US" dirty="0" smtClean="0"/>
              <a:t>The interpretation of the theorem</a:t>
            </a:r>
            <a:r>
              <a:rPr lang="en-US" baseline="0" dirty="0" smtClean="0"/>
              <a:t> (as well as the Perceptron in the separable case): there is a sequence of examples satisfying these conditions; on </a:t>
            </a:r>
            <a:r>
              <a:rPr lang="en-US" b="1" baseline="0" dirty="0" smtClean="0"/>
              <a:t>this </a:t>
            </a:r>
            <a:r>
              <a:rPr lang="en-US" baseline="0" dirty="0" smtClean="0"/>
              <a:t>sequence of examples (irrespective of its size and irrespective of its dimensionality) this is the bound on the number of mistakes. </a:t>
            </a:r>
            <a:endParaRPr lang="en-US" dirty="0"/>
          </a:p>
        </p:txBody>
      </p:sp>
      <p:sp>
        <p:nvSpPr>
          <p:cNvPr id="4" name="Slide Number Placeholder 3"/>
          <p:cNvSpPr>
            <a:spLocks noGrp="1"/>
          </p:cNvSpPr>
          <p:nvPr>
            <p:ph type="sldNum" sz="quarter" idx="10"/>
          </p:nvPr>
        </p:nvSpPr>
        <p:spPr/>
        <p:txBody>
          <a:bodyPr/>
          <a:lstStyle/>
          <a:p>
            <a:fld id="{6EA8A359-9EF8-48DF-9190-FA3D3E4A2DBC}" type="slidenum">
              <a:rPr lang="en-US" smtClean="0"/>
              <a:pPr/>
              <a:t>18</a:t>
            </a:fld>
            <a:endParaRPr lang="en-US"/>
          </a:p>
        </p:txBody>
      </p:sp>
    </p:spTree>
    <p:extLst>
      <p:ext uri="{BB962C8B-B14F-4D97-AF65-F5344CB8AC3E}">
        <p14:creationId xmlns:p14="http://schemas.microsoft.com/office/powerpoint/2010/main" val="231741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798BD-31EE-4616-BE88-AC54A98D252E}" type="slidenum">
              <a:rPr lang="en-US"/>
              <a:pPr/>
              <a:t>19</a:t>
            </a:fld>
            <a:endParaRPr 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1DDE5-25DD-4469-A88C-9E91C4B7B666}" type="slidenum">
              <a:rPr lang="en-US"/>
              <a:pPr/>
              <a:t>20</a:t>
            </a:fld>
            <a:endParaRPr 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CBF70-C477-48AD-9D34-C02A3582D489}"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0748-420B-451A-86B0-B919A6709D24}" type="slidenum">
              <a:rPr lang="en-US"/>
              <a:pPr/>
              <a:t>22</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8D53F-8297-4E42-B510-351CFD4087BF}" type="slidenum">
              <a:rPr lang="en-US"/>
              <a:pPr/>
              <a:t>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0748-420B-451A-86B0-B919A6709D24}" type="slidenum">
              <a:rPr lang="en-US"/>
              <a:pPr/>
              <a:t>23</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Note that,</a:t>
            </a:r>
            <a:r>
              <a:rPr lang="en-US" baseline="0" dirty="0" smtClean="0"/>
              <a:t> independent of the round of update: </a:t>
            </a:r>
          </a:p>
          <a:p>
            <a:r>
              <a:rPr lang="en-US" baseline="0" dirty="0" smtClean="0"/>
              <a:t> - if you made a mistake on a positive example, your current total weight is less than n (otherwise, it wouldn’t have been a mistake), and</a:t>
            </a:r>
          </a:p>
          <a:p>
            <a:r>
              <a:rPr lang="en-US" baseline="0" dirty="0" smtClean="0"/>
              <a:t>- If you made a mistake on a negative example (you thought it was positive) your current total weight is more than n, for the same reason, so if I subtract n/2 I am still larger than the new TW.</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0748-420B-451A-86B0-B919A6709D24}" type="slidenum">
              <a:rPr lang="en-US"/>
              <a:pPr/>
              <a:t>24</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EF67A-EAA4-4082-B08D-855E1AF9C2E5}" type="slidenum">
              <a:rPr lang="en-US"/>
              <a:pPr/>
              <a:t>25</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26</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AB27AC4-87DA-EB4C-8DCE-E74063B5B5EA}" type="slidenum">
              <a:rPr lang="en-US"/>
              <a:pPr/>
              <a:t>27</a:t>
            </a:fld>
            <a:endParaRPr lang="en-US"/>
          </a:p>
        </p:txBody>
      </p:sp>
      <p:sp>
        <p:nvSpPr>
          <p:cNvPr id="24579" name="Rectangle 2"/>
          <p:cNvSpPr>
            <a:spLocks noGrp="1" noRot="1" noChangeAspect="1" noChangeArrowheads="1" noTextEdit="1"/>
          </p:cNvSpPr>
          <p:nvPr>
            <p:ph type="sldImg"/>
          </p:nvPr>
        </p:nvSpPr>
        <p:spPr>
          <a:xfrm>
            <a:off x="1212850" y="708025"/>
            <a:ext cx="4724400" cy="3543300"/>
          </a:xfrm>
          <a:ln/>
        </p:spPr>
      </p:sp>
      <p:sp>
        <p:nvSpPr>
          <p:cNvPr id="24580" name="Rectangle 3"/>
          <p:cNvSpPr>
            <a:spLocks noGrp="1" noChangeArrowheads="1"/>
          </p:cNvSpPr>
          <p:nvPr>
            <p:ph type="body" idx="1"/>
          </p:nvPr>
        </p:nvSpPr>
        <p:spPr>
          <a:xfrm>
            <a:off x="715010" y="4488180"/>
            <a:ext cx="5720080" cy="4251960"/>
          </a:xfrm>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28</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r>
              <a:rPr lang="en-US" dirty="0" smtClean="0"/>
              <a:t>Assume that you are hoping to see a stretch of 1000</a:t>
            </a:r>
            <a:r>
              <a:rPr lang="en-US" baseline="0" dirty="0" smtClean="0"/>
              <a:t> examples, with no mistakes; if you see that, you know that the algorithm is good enough. (to be justified when we talk about PAC).</a:t>
            </a:r>
          </a:p>
          <a:p>
            <a:r>
              <a:rPr lang="en-US" baseline="0" dirty="0" smtClean="0"/>
              <a:t>And assume that your mistake bound algorithm has a bound of 500.</a:t>
            </a:r>
          </a:p>
          <a:p>
            <a:r>
              <a:rPr lang="en-US" baseline="0" dirty="0" smtClean="0"/>
              <a:t>The worst scenario is that you go 999 examples, almost happy, but then you see a mistake; so you start again; see 999 examples, and another mistake; and so on. But this can happen at most 500 times. After that, you will get as long a stretch as you want. </a:t>
            </a:r>
          </a:p>
          <a:p>
            <a:r>
              <a:rPr lang="en-US" baseline="0" dirty="0" smtClean="0"/>
              <a: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90DCD-36E6-4F4B-9C67-EA89B617FF8B}" type="slidenum">
              <a:rPr lang="en-US"/>
              <a:pPr/>
              <a:t>29</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1F6E-2BD3-43AC-B4BE-934F11A2F8BE}" type="slidenum">
              <a:rPr lang="en-US"/>
              <a:pPr/>
              <a:t>30</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8CC25-E300-479D-B7C5-70D9277A63F6}" type="slidenum">
              <a:rPr lang="en-US"/>
              <a:pPr/>
              <a:t>31</a:t>
            </a:fld>
            <a:endParaRPr lang="en-US"/>
          </a:p>
        </p:txBody>
      </p:sp>
      <p:sp>
        <p:nvSpPr>
          <p:cNvPr id="1055746" name="Rectangle 2"/>
          <p:cNvSpPr>
            <a:spLocks noGrp="1" noRot="1" noChangeAspect="1" noChangeArrowheads="1" noTextEdit="1"/>
          </p:cNvSpPr>
          <p:nvPr>
            <p:ph type="sldImg"/>
          </p:nvPr>
        </p:nvSpPr>
        <p:spPr>
          <a:xfrm>
            <a:off x="1212850" y="708025"/>
            <a:ext cx="4724400" cy="3543300"/>
          </a:xfrm>
          <a:ln/>
        </p:spPr>
      </p:sp>
      <p:sp>
        <p:nvSpPr>
          <p:cNvPr id="1055747" name="Rectangle 3"/>
          <p:cNvSpPr>
            <a:spLocks noGrp="1" noChangeArrowheads="1"/>
          </p:cNvSpPr>
          <p:nvPr>
            <p:ph type="body" idx="1"/>
          </p:nvPr>
        </p:nvSpPr>
        <p:spPr>
          <a:xfrm>
            <a:off x="954088" y="4487863"/>
            <a:ext cx="5241925" cy="4252912"/>
          </a:xfrm>
        </p:spPr>
        <p:txBody>
          <a:bodyPr/>
          <a:lstStyle/>
          <a:p>
            <a:r>
              <a:rPr lang="en-US" dirty="0" smtClean="0"/>
              <a:t>Derive the update rule by requiring that </a:t>
            </a:r>
            <a:r>
              <a:rPr lang="en-US" dirty="0" err="1" smtClean="0"/>
              <a:t>w’x</a:t>
            </a:r>
            <a:r>
              <a:rPr lang="en-US" dirty="0" smtClean="0"/>
              <a:t> &gt; \theta; that is (</a:t>
            </a:r>
            <a:r>
              <a:rPr lang="en-US" dirty="0" err="1" smtClean="0"/>
              <a:t>w+rx</a:t>
            </a:r>
            <a:r>
              <a:rPr lang="en-US" dirty="0" smtClean="0"/>
              <a:t>)</a:t>
            </a:r>
            <a:r>
              <a:rPr lang="en-US" baseline="0" dirty="0" smtClean="0"/>
              <a:t> x &gt; \theta</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45002-305A-45E2-B2EA-66D82E9027D0}" type="slidenum">
              <a:rPr lang="en-US"/>
              <a:pPr/>
              <a:t>32</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17307-9217-46D3-860A-34E72F5D653B}" type="slidenum">
              <a:rPr lang="en-US"/>
              <a:pPr/>
              <a:t>3</a:t>
            </a:fld>
            <a:endParaRPr lang="en-US"/>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24754-BBE4-43C0-B6EC-86B6B73E011F}" type="slidenum">
              <a:rPr lang="en-US"/>
              <a:pPr/>
              <a:t>33</a:t>
            </a:fld>
            <a:endParaRPr 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F8786-6BB5-4960-8642-541A4D4813A2}" type="slidenum">
              <a:rPr lang="en-US"/>
              <a:pPr/>
              <a:t>34</a:t>
            </a:fld>
            <a:endParaRPr 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C97B0-E368-41AB-BE4F-F78E457E5EBB}" type="slidenum">
              <a:rPr lang="en-US"/>
              <a:pPr/>
              <a:t>35</a:t>
            </a:fld>
            <a:endParaRPr 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E0748-420B-451A-86B0-B919A6709D24}" type="slidenum">
              <a:rPr lang="en-US"/>
              <a:pPr/>
              <a:t>36</a:t>
            </a:fld>
            <a:endParaRPr 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r>
              <a:rPr lang="en-US" dirty="0" smtClean="0"/>
              <a:t>Difference: if we make a mistake on a negative example, we thought it was</a:t>
            </a:r>
            <a:r>
              <a:rPr lang="en-US" baseline="0" dirty="0" smtClean="0"/>
              <a:t> positive, so the total weight is larger than n. But n/2 of it is safe, since I cannot cut the weights below ½, so it’s possible that I will only reduce the total weight by half of the remaining n/2. So if I am removing n/4, and am still above the new TW.</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3DB9D-0C74-4A86-A2EC-F636FF79CCE6}" type="slidenum">
              <a:rPr lang="en-US"/>
              <a:pPr/>
              <a:t>38</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2040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39</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9570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68667-724C-4AA6-AEB8-1DEFB46CE784}" type="slidenum">
              <a:rPr lang="en-US"/>
              <a:pPr/>
              <a:t>40</a:t>
            </a:fld>
            <a:endParaRPr lang="en-US"/>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168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42</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43</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44</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B7C3C2-027F-4989-84DA-2B99428A1BD3}" type="slidenum">
              <a:rPr lang="en-US"/>
              <a:pPr/>
              <a:t>4</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45</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46</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D265-42C7-4BC5-8465-AFF10978754E}" type="slidenum">
              <a:rPr lang="en-US"/>
              <a:pPr/>
              <a:t>47</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F9C0B5-00B1-4A82-BB9F-B3E0D5E97B40}" type="slidenum">
              <a:rPr lang="en-US"/>
              <a:pPr/>
              <a:t>50</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CD63-A509-489D-A2CC-4E3C4F83D8E2}" type="slidenum">
              <a:rPr lang="en-US"/>
              <a:pPr/>
              <a:t>51</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C69DC-6DD5-4F4D-B074-C85950A4D887}" type="slidenum">
              <a:rPr lang="en-US"/>
              <a:pPr/>
              <a:t>52</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53</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E3E2A-D1A5-432F-9FD8-BC6C4A60843E}" type="slidenum">
              <a:rPr lang="en-US"/>
              <a:pPr/>
              <a:t>54</a:t>
            </a:fld>
            <a:endParaRPr lang="en-US"/>
          </a:p>
        </p:txBody>
      </p:sp>
      <p:sp>
        <p:nvSpPr>
          <p:cNvPr id="922626" name="Rectangle 2"/>
          <p:cNvSpPr>
            <a:spLocks noGrp="1" noRot="1" noChangeAspect="1" noChangeArrowheads="1" noTextEdit="1"/>
          </p:cNvSpPr>
          <p:nvPr>
            <p:ph type="sldImg"/>
          </p:nvPr>
        </p:nvSpPr>
        <p:spPr>
          <a:xfrm>
            <a:off x="1212850" y="708025"/>
            <a:ext cx="4724400" cy="3543300"/>
          </a:xfrm>
          <a:ln/>
        </p:spPr>
      </p:sp>
      <p:sp>
        <p:nvSpPr>
          <p:cNvPr id="922627"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1627-7B99-4A98-B1B5-7866F8942404}" type="slidenum">
              <a:rPr lang="en-US"/>
              <a:pPr/>
              <a:t>55</a:t>
            </a:fld>
            <a:endParaRPr lang="en-US"/>
          </a:p>
        </p:txBody>
      </p:sp>
      <p:sp>
        <p:nvSpPr>
          <p:cNvPr id="828418" name="Rectangle 2"/>
          <p:cNvSpPr>
            <a:spLocks noGrp="1" noRot="1" noChangeAspect="1" noChangeArrowheads="1" noTextEdit="1"/>
          </p:cNvSpPr>
          <p:nvPr>
            <p:ph type="sldImg"/>
          </p:nvPr>
        </p:nvSpPr>
        <p:spPr>
          <a:xfrm>
            <a:off x="1211263" y="706438"/>
            <a:ext cx="4725987" cy="3544887"/>
          </a:xfrm>
          <a:ln/>
        </p:spPr>
      </p:sp>
      <p:sp>
        <p:nvSpPr>
          <p:cNvPr id="828419" name="Rectangle 3"/>
          <p:cNvSpPr>
            <a:spLocks noGrp="1" noChangeArrowheads="1"/>
          </p:cNvSpPr>
          <p:nvPr>
            <p:ph type="body" idx="1"/>
          </p:nvPr>
        </p:nvSpPr>
        <p:spPr>
          <a:xfrm>
            <a:off x="954088" y="4487863"/>
            <a:ext cx="5241925" cy="4254500"/>
          </a:xfrm>
        </p:spPr>
        <p:txBody>
          <a:bodyPr/>
          <a:lstStyle/>
          <a:p>
            <a:r>
              <a:rPr lang="en-US"/>
              <a:t>The function is pretty reasonable for cases we are interested in; 10 out of these 100 variables</a:t>
            </a:r>
          </a:p>
          <a:p>
            <a:r>
              <a:rPr lang="en-US"/>
              <a:t>Should be active. Clearly,  linear threshold function. And observe that the multiplicative update algorithm</a:t>
            </a:r>
          </a:p>
          <a:p>
            <a:r>
              <a:rPr lang="en-US"/>
              <a:t>Scales very nicely; essentially, the total number of variables (n) does not affect that time (number of</a:t>
            </a:r>
          </a:p>
          <a:p>
            <a:r>
              <a:rPr lang="en-US"/>
              <a:t>Examples) required to learn. This is far from what happens with an additive update algorithm.</a:t>
            </a:r>
          </a:p>
          <a:p>
            <a:r>
              <a:rPr lang="en-US"/>
              <a:t>This phenomenon will allow us to generate many many potentially plausible features, and learn</a:t>
            </a:r>
          </a:p>
          <a:p>
            <a:r>
              <a:rPr lang="en-US"/>
              <a:t>On top of them.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57</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21477-B735-4E0E-8F2D-DB26055F0D41}" type="slidenum">
              <a:rPr lang="en-US"/>
              <a:pPr/>
              <a:t>5</a:t>
            </a:fld>
            <a:endParaRPr 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58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20ECF-A22A-43FA-9008-412250D6FE07}" type="slidenum">
              <a:rPr lang="en-US"/>
              <a:pPr/>
              <a:t>61</a:t>
            </a:fld>
            <a:endParaRPr lang="en-US"/>
          </a:p>
        </p:txBody>
      </p:sp>
      <p:sp>
        <p:nvSpPr>
          <p:cNvPr id="100354" name="Rectangle 2"/>
          <p:cNvSpPr>
            <a:spLocks noGrp="1" noRot="1" noChangeAspect="1" noChangeArrowheads="1" noTextEdit="1"/>
          </p:cNvSpPr>
          <p:nvPr>
            <p:ph type="sldImg"/>
          </p:nvPr>
        </p:nvSpPr>
        <p:spPr>
          <a:xfrm>
            <a:off x="1214438" y="709613"/>
            <a:ext cx="4724400" cy="3543300"/>
          </a:xfrm>
          <a:ln/>
        </p:spPr>
      </p:sp>
      <p:sp>
        <p:nvSpPr>
          <p:cNvPr id="100355"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BE5C3-4E79-4B02-959E-019142C83902}" type="slidenum">
              <a:rPr lang="en-US"/>
              <a:pPr/>
              <a:t>62</a:t>
            </a:fld>
            <a:endParaRPr lang="en-US"/>
          </a:p>
        </p:txBody>
      </p:sp>
      <p:sp>
        <p:nvSpPr>
          <p:cNvPr id="8194" name="Rectangle 2"/>
          <p:cNvSpPr>
            <a:spLocks noGrp="1" noRot="1" noChangeAspect="1" noChangeArrowheads="1" noTextEdit="1"/>
          </p:cNvSpPr>
          <p:nvPr>
            <p:ph type="sldImg"/>
          </p:nvPr>
        </p:nvSpPr>
        <p:spPr>
          <a:xfrm>
            <a:off x="1214438" y="709613"/>
            <a:ext cx="4724400" cy="3543300"/>
          </a:xfrm>
          <a:ln/>
        </p:spPr>
      </p:sp>
      <p:sp>
        <p:nvSpPr>
          <p:cNvPr id="8195"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7708A-AF52-46F8-AD14-AAFB9746E912}" type="slidenum">
              <a:rPr lang="en-US"/>
              <a:pPr/>
              <a:t>63</a:t>
            </a:fld>
            <a:endParaRPr lang="en-US"/>
          </a:p>
        </p:txBody>
      </p:sp>
      <p:sp>
        <p:nvSpPr>
          <p:cNvPr id="10242" name="Rectangle 2"/>
          <p:cNvSpPr>
            <a:spLocks noGrp="1" noRot="1" noChangeAspect="1" noChangeArrowheads="1" noTextEdit="1"/>
          </p:cNvSpPr>
          <p:nvPr>
            <p:ph type="sldImg"/>
          </p:nvPr>
        </p:nvSpPr>
        <p:spPr>
          <a:xfrm>
            <a:off x="1214438" y="709613"/>
            <a:ext cx="4724400" cy="3543300"/>
          </a:xfrm>
          <a:ln/>
        </p:spPr>
      </p:sp>
      <p:sp>
        <p:nvSpPr>
          <p:cNvPr id="10243"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03E13-187C-467B-8C06-D38C11EB6CAE}" type="slidenum">
              <a:rPr lang="en-US"/>
              <a:pPr/>
              <a:t>64</a:t>
            </a:fld>
            <a:endParaRPr lang="en-US"/>
          </a:p>
        </p:txBody>
      </p:sp>
      <p:sp>
        <p:nvSpPr>
          <p:cNvPr id="12290" name="Rectangle 2"/>
          <p:cNvSpPr>
            <a:spLocks noGrp="1" noRot="1" noChangeAspect="1" noChangeArrowheads="1" noTextEdit="1"/>
          </p:cNvSpPr>
          <p:nvPr>
            <p:ph type="sldImg"/>
          </p:nvPr>
        </p:nvSpPr>
        <p:spPr>
          <a:xfrm>
            <a:off x="1214438" y="709613"/>
            <a:ext cx="4724400" cy="3543300"/>
          </a:xfrm>
          <a:ln/>
        </p:spPr>
      </p:sp>
      <p:sp>
        <p:nvSpPr>
          <p:cNvPr id="12291"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49412-24E6-4945-999B-924EEE822B72}" type="slidenum">
              <a:rPr lang="en-US"/>
              <a:pPr/>
              <a:t>65</a:t>
            </a:fld>
            <a:endParaRPr lang="en-US"/>
          </a:p>
        </p:txBody>
      </p:sp>
      <p:sp>
        <p:nvSpPr>
          <p:cNvPr id="14338" name="Rectangle 2"/>
          <p:cNvSpPr>
            <a:spLocks noGrp="1" noRot="1" noChangeAspect="1" noChangeArrowheads="1" noTextEdit="1"/>
          </p:cNvSpPr>
          <p:nvPr>
            <p:ph type="sldImg"/>
          </p:nvPr>
        </p:nvSpPr>
        <p:spPr>
          <a:xfrm>
            <a:off x="1214438" y="709613"/>
            <a:ext cx="4724400" cy="3543300"/>
          </a:xfrm>
          <a:ln/>
        </p:spPr>
      </p:sp>
      <p:sp>
        <p:nvSpPr>
          <p:cNvPr id="14339"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0E73C-D1EF-4A70-8C28-26F22CA0E36C}" type="slidenum">
              <a:rPr lang="en-US"/>
              <a:pPr/>
              <a:t>66</a:t>
            </a:fld>
            <a:endParaRPr lang="en-US"/>
          </a:p>
        </p:txBody>
      </p:sp>
      <p:sp>
        <p:nvSpPr>
          <p:cNvPr id="16386" name="Rectangle 2"/>
          <p:cNvSpPr>
            <a:spLocks noGrp="1" noRot="1" noChangeAspect="1" noChangeArrowheads="1" noTextEdit="1"/>
          </p:cNvSpPr>
          <p:nvPr>
            <p:ph type="sldImg"/>
          </p:nvPr>
        </p:nvSpPr>
        <p:spPr>
          <a:xfrm>
            <a:off x="1214438" y="709613"/>
            <a:ext cx="4724400" cy="3543300"/>
          </a:xfrm>
          <a:ln/>
        </p:spPr>
      </p:sp>
      <p:sp>
        <p:nvSpPr>
          <p:cNvPr id="16387"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9B58-5A66-4F47-A6B2-F87BAE9589F4}" type="slidenum">
              <a:rPr lang="en-US"/>
              <a:pPr/>
              <a:t>67</a:t>
            </a:fld>
            <a:endParaRPr lang="en-US"/>
          </a:p>
        </p:txBody>
      </p:sp>
      <p:sp>
        <p:nvSpPr>
          <p:cNvPr id="18434" name="Rectangle 2"/>
          <p:cNvSpPr>
            <a:spLocks noGrp="1" noRot="1" noChangeAspect="1" noChangeArrowheads="1" noTextEdit="1"/>
          </p:cNvSpPr>
          <p:nvPr>
            <p:ph type="sldImg"/>
          </p:nvPr>
        </p:nvSpPr>
        <p:spPr>
          <a:xfrm>
            <a:off x="1214438" y="709613"/>
            <a:ext cx="4724400" cy="3543300"/>
          </a:xfrm>
          <a:ln/>
        </p:spPr>
      </p:sp>
      <p:sp>
        <p:nvSpPr>
          <p:cNvPr id="18435"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C325-CC96-41A6-A23A-04C2EBCEF117}" type="slidenum">
              <a:rPr lang="en-US"/>
              <a:pPr/>
              <a:t>68</a:t>
            </a:fld>
            <a:endParaRPr lang="en-US"/>
          </a:p>
        </p:txBody>
      </p:sp>
      <p:sp>
        <p:nvSpPr>
          <p:cNvPr id="20482" name="Rectangle 2"/>
          <p:cNvSpPr>
            <a:spLocks noGrp="1" noRot="1" noChangeAspect="1" noChangeArrowheads="1" noTextEdit="1"/>
          </p:cNvSpPr>
          <p:nvPr>
            <p:ph type="sldImg"/>
          </p:nvPr>
        </p:nvSpPr>
        <p:spPr>
          <a:xfrm>
            <a:off x="1214438" y="709613"/>
            <a:ext cx="4724400" cy="3543300"/>
          </a:xfrm>
          <a:ln/>
        </p:spPr>
      </p:sp>
      <p:sp>
        <p:nvSpPr>
          <p:cNvPr id="20483"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18CD0-E1AA-4186-BE48-E93D791E2E9B}" type="slidenum">
              <a:rPr lang="en-US"/>
              <a:pPr/>
              <a:t>69</a:t>
            </a:fld>
            <a:endParaRPr lang="en-US"/>
          </a:p>
        </p:txBody>
      </p:sp>
      <p:sp>
        <p:nvSpPr>
          <p:cNvPr id="22530" name="Rectangle 2"/>
          <p:cNvSpPr>
            <a:spLocks noGrp="1" noRot="1" noChangeAspect="1" noChangeArrowheads="1" noTextEdit="1"/>
          </p:cNvSpPr>
          <p:nvPr>
            <p:ph type="sldImg"/>
          </p:nvPr>
        </p:nvSpPr>
        <p:spPr>
          <a:xfrm>
            <a:off x="1214438" y="709613"/>
            <a:ext cx="4724400" cy="3543300"/>
          </a:xfrm>
          <a:ln/>
        </p:spPr>
      </p:sp>
      <p:sp>
        <p:nvSpPr>
          <p:cNvPr id="22531"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4383-2B4D-474B-9612-E128EC65CB69}" type="slidenum">
              <a:rPr lang="en-US"/>
              <a:pPr/>
              <a:t>6</a:t>
            </a:fld>
            <a:endParaRPr lang="en-US"/>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8543F-54AC-4F62-AD08-7054A3894352}" type="slidenum">
              <a:rPr lang="en-US"/>
              <a:pPr/>
              <a:t>70</a:t>
            </a:fld>
            <a:endParaRPr lang="en-US"/>
          </a:p>
        </p:txBody>
      </p:sp>
      <p:sp>
        <p:nvSpPr>
          <p:cNvPr id="24578" name="Rectangle 2"/>
          <p:cNvSpPr>
            <a:spLocks noGrp="1" noRot="1" noChangeAspect="1" noChangeArrowheads="1" noTextEdit="1"/>
          </p:cNvSpPr>
          <p:nvPr>
            <p:ph type="sldImg"/>
          </p:nvPr>
        </p:nvSpPr>
        <p:spPr>
          <a:xfrm>
            <a:off x="1214438" y="709613"/>
            <a:ext cx="4724400" cy="3543300"/>
          </a:xfrm>
          <a:ln/>
        </p:spPr>
      </p:sp>
      <p:sp>
        <p:nvSpPr>
          <p:cNvPr id="24579"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D0072-7178-4C52-B83B-B3B337981DC5}" type="slidenum">
              <a:rPr lang="en-US"/>
              <a:pPr/>
              <a:t>71</a:t>
            </a:fld>
            <a:endParaRPr lang="en-US"/>
          </a:p>
        </p:txBody>
      </p:sp>
      <p:sp>
        <p:nvSpPr>
          <p:cNvPr id="96258" name="Rectangle 2"/>
          <p:cNvSpPr>
            <a:spLocks noGrp="1" noRot="1" noChangeAspect="1" noChangeArrowheads="1" noTextEdit="1"/>
          </p:cNvSpPr>
          <p:nvPr>
            <p:ph type="sldImg"/>
          </p:nvPr>
        </p:nvSpPr>
        <p:spPr>
          <a:xfrm>
            <a:off x="1168400" y="698500"/>
            <a:ext cx="4764088" cy="3573463"/>
          </a:xfrm>
          <a:ln/>
        </p:spPr>
      </p:sp>
      <p:sp>
        <p:nvSpPr>
          <p:cNvPr id="96259" name="Rectangle 3"/>
          <p:cNvSpPr>
            <a:spLocks noGrp="1" noChangeArrowheads="1"/>
          </p:cNvSpPr>
          <p:nvPr>
            <p:ph type="body" idx="1"/>
          </p:nvPr>
        </p:nvSpPr>
        <p:spPr>
          <a:xfrm>
            <a:off x="936795" y="4504584"/>
            <a:ext cx="5225201" cy="4271645"/>
          </a:xfrm>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67B6F-9C35-4753-A1F0-4D08AB492C90}" type="slidenum">
              <a:rPr lang="en-US"/>
              <a:pPr/>
              <a:t>72</a:t>
            </a:fld>
            <a:endParaRPr lang="en-US"/>
          </a:p>
        </p:txBody>
      </p:sp>
      <p:sp>
        <p:nvSpPr>
          <p:cNvPr id="28674" name="Rectangle 2"/>
          <p:cNvSpPr>
            <a:spLocks noGrp="1" noRot="1" noChangeAspect="1" noChangeArrowheads="1" noTextEdit="1"/>
          </p:cNvSpPr>
          <p:nvPr>
            <p:ph type="sldImg"/>
          </p:nvPr>
        </p:nvSpPr>
        <p:spPr>
          <a:xfrm>
            <a:off x="1214438" y="709613"/>
            <a:ext cx="4724400" cy="3543300"/>
          </a:xfrm>
          <a:ln/>
        </p:spPr>
      </p:sp>
      <p:sp>
        <p:nvSpPr>
          <p:cNvPr id="28675"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9A155-B3E8-42D3-95DE-82C8F03F2071}" type="slidenum">
              <a:rPr lang="en-US"/>
              <a:pPr/>
              <a:t>73</a:t>
            </a:fld>
            <a:endParaRPr lang="en-US"/>
          </a:p>
        </p:txBody>
      </p:sp>
      <p:sp>
        <p:nvSpPr>
          <p:cNvPr id="30722" name="Rectangle 2"/>
          <p:cNvSpPr>
            <a:spLocks noGrp="1" noRot="1" noChangeAspect="1" noChangeArrowheads="1" noTextEdit="1"/>
          </p:cNvSpPr>
          <p:nvPr>
            <p:ph type="sldImg"/>
          </p:nvPr>
        </p:nvSpPr>
        <p:spPr>
          <a:xfrm>
            <a:off x="1214438" y="709613"/>
            <a:ext cx="4724400" cy="3543300"/>
          </a:xfrm>
          <a:ln/>
        </p:spPr>
      </p:sp>
      <p:sp>
        <p:nvSpPr>
          <p:cNvPr id="30723" name="Rectangle 3"/>
          <p:cNvSpPr>
            <a:spLocks noGrp="1" noChangeArrowheads="1"/>
          </p:cNvSpPr>
          <p:nvPr>
            <p:ph type="body" idx="1"/>
          </p:nvPr>
        </p:nvSpPr>
        <p:spPr>
          <a:xfrm>
            <a:off x="953347" y="4489822"/>
            <a:ext cx="5243407" cy="4248679"/>
          </a:xfrm>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75</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24846C9B-D697-4206-A9BD-5D961CD6DBCA}" type="slidenum">
              <a:rPr lang="en-US"/>
              <a:pPr eaLnBrk="1" hangingPunct="1"/>
              <a:t>76</a:t>
            </a:fld>
            <a:endParaRPr lang="en-US"/>
          </a:p>
        </p:txBody>
      </p:sp>
      <p:sp>
        <p:nvSpPr>
          <p:cNvPr id="63491" name="Rectangle 2"/>
          <p:cNvSpPr>
            <a:spLocks noGrp="1" noRot="1" noChangeAspect="1" noChangeArrowheads="1" noTextEdit="1"/>
          </p:cNvSpPr>
          <p:nvPr>
            <p:ph type="sldImg"/>
          </p:nvPr>
        </p:nvSpPr>
        <p:spPr>
          <a:xfrm>
            <a:off x="1214438" y="709613"/>
            <a:ext cx="4724400" cy="3543300"/>
          </a:xfrm>
          <a:ln/>
        </p:spPr>
      </p:sp>
      <p:sp>
        <p:nvSpPr>
          <p:cNvPr id="63492" name="Rectangle 3"/>
          <p:cNvSpPr>
            <a:spLocks noGrp="1" noChangeArrowheads="1"/>
          </p:cNvSpPr>
          <p:nvPr>
            <p:ph type="body" idx="1"/>
          </p:nvPr>
        </p:nvSpPr>
        <p:spPr>
          <a:xfrm>
            <a:off x="953347" y="4489822"/>
            <a:ext cx="5243407" cy="4248679"/>
          </a:xfrm>
          <a:noFill/>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853EE9DE-D5DC-47F7-83AC-B880EDE23DC5}" type="slidenum">
              <a:rPr lang="en-US"/>
              <a:pPr eaLnBrk="1" hangingPunct="1"/>
              <a:t>78</a:t>
            </a:fld>
            <a:endParaRPr lang="en-US"/>
          </a:p>
        </p:txBody>
      </p:sp>
      <p:sp>
        <p:nvSpPr>
          <p:cNvPr id="62467" name="Rectangle 2"/>
          <p:cNvSpPr>
            <a:spLocks noGrp="1" noRot="1" noChangeAspect="1" noChangeArrowheads="1" noTextEdit="1"/>
          </p:cNvSpPr>
          <p:nvPr>
            <p:ph type="sldImg"/>
          </p:nvPr>
        </p:nvSpPr>
        <p:spPr>
          <a:xfrm>
            <a:off x="1214438" y="709613"/>
            <a:ext cx="4724400" cy="3543300"/>
          </a:xfrm>
          <a:ln/>
        </p:spPr>
      </p:sp>
      <p:sp>
        <p:nvSpPr>
          <p:cNvPr id="6246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87</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4C13245-8590-4702-B82B-491BF5B16030}" type="slidenum">
              <a:rPr lang="en-US"/>
              <a:pPr eaLnBrk="1" hangingPunct="1"/>
              <a:t>88</a:t>
            </a:fld>
            <a:endParaRPr lang="en-US"/>
          </a:p>
        </p:txBody>
      </p:sp>
      <p:sp>
        <p:nvSpPr>
          <p:cNvPr id="66563" name="Rectangle 2"/>
          <p:cNvSpPr>
            <a:spLocks noGrp="1" noRot="1" noChangeAspect="1" noChangeArrowheads="1" noTextEdit="1"/>
          </p:cNvSpPr>
          <p:nvPr>
            <p:ph type="sldImg"/>
          </p:nvPr>
        </p:nvSpPr>
        <p:spPr>
          <a:xfrm>
            <a:off x="1211263" y="708025"/>
            <a:ext cx="4725987" cy="3544888"/>
          </a:xfrm>
          <a:ln/>
        </p:spPr>
      </p:sp>
      <p:sp>
        <p:nvSpPr>
          <p:cNvPr id="66564" name="Rectangle 3"/>
          <p:cNvSpPr>
            <a:spLocks noGrp="1" noChangeArrowheads="1"/>
          </p:cNvSpPr>
          <p:nvPr>
            <p:ph type="body" idx="1"/>
          </p:nvPr>
        </p:nvSpPr>
        <p:spPr>
          <a:xfrm>
            <a:off x="953347" y="4489821"/>
            <a:ext cx="5243407" cy="4250319"/>
          </a:xfrm>
          <a:noFill/>
        </p:spPr>
        <p:txBody>
          <a:bodyPr lIns="97593" tIns="48798" rIns="97593" bIns="48798"/>
          <a:lstStyle/>
          <a:p>
            <a:pPr eaLnBrk="1" hangingPunct="1"/>
            <a:endParaRPr lang="en-US" dirty="0" smtClean="0">
              <a:latin typeface="Arial" charset="0"/>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BAEB34B8-79BA-46D0-8FDE-B8918864BF8A}" type="slidenum">
              <a:rPr lang="en-US"/>
              <a:pPr eaLnBrk="1" hangingPunct="1"/>
              <a:t>89</a:t>
            </a:fld>
            <a:endParaRPr lang="en-US"/>
          </a:p>
        </p:txBody>
      </p:sp>
      <p:sp>
        <p:nvSpPr>
          <p:cNvPr id="70659" name="Rectangle 2"/>
          <p:cNvSpPr>
            <a:spLocks noGrp="1" noRot="1" noChangeAspect="1" noChangeArrowheads="1" noTextEdit="1"/>
          </p:cNvSpPr>
          <p:nvPr>
            <p:ph type="sldImg"/>
          </p:nvPr>
        </p:nvSpPr>
        <p:spPr>
          <a:xfrm>
            <a:off x="1214438" y="709613"/>
            <a:ext cx="4724400" cy="3543300"/>
          </a:xfrm>
          <a:ln/>
        </p:spPr>
      </p:sp>
      <p:sp>
        <p:nvSpPr>
          <p:cNvPr id="70660"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9D907-13B5-4716-AFBD-5D5A0318A71D}" type="slidenum">
              <a:rPr lang="en-US"/>
              <a:pPr/>
              <a:t>7</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F24656C3-A912-4738-8F3C-B565D157A6A2}" type="slidenum">
              <a:rPr lang="en-US"/>
              <a:pPr eaLnBrk="1" hangingPunct="1"/>
              <a:t>90</a:t>
            </a:fld>
            <a:endParaRPr lang="en-US"/>
          </a:p>
        </p:txBody>
      </p:sp>
      <p:sp>
        <p:nvSpPr>
          <p:cNvPr id="71683" name="Rectangle 2"/>
          <p:cNvSpPr>
            <a:spLocks noGrp="1" noRot="1" noChangeAspect="1" noChangeArrowheads="1" noTextEdit="1"/>
          </p:cNvSpPr>
          <p:nvPr>
            <p:ph type="sldImg"/>
          </p:nvPr>
        </p:nvSpPr>
        <p:spPr>
          <a:xfrm>
            <a:off x="1214438" y="709613"/>
            <a:ext cx="4724400" cy="3543300"/>
          </a:xfrm>
          <a:ln/>
        </p:spPr>
      </p:sp>
      <p:sp>
        <p:nvSpPr>
          <p:cNvPr id="71684"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A5F59491-EA08-4F89-AA01-970E7A61AAE1}" type="slidenum">
              <a:rPr lang="en-US"/>
              <a:pPr eaLnBrk="1" hangingPunct="1"/>
              <a:t>91</a:t>
            </a:fld>
            <a:endParaRPr lang="en-US"/>
          </a:p>
        </p:txBody>
      </p:sp>
      <p:sp>
        <p:nvSpPr>
          <p:cNvPr id="72707" name="Rectangle 2"/>
          <p:cNvSpPr>
            <a:spLocks noGrp="1" noRot="1" noChangeAspect="1" noChangeArrowheads="1" noTextEdit="1"/>
          </p:cNvSpPr>
          <p:nvPr>
            <p:ph type="sldImg"/>
          </p:nvPr>
        </p:nvSpPr>
        <p:spPr>
          <a:xfrm>
            <a:off x="1214438" y="709613"/>
            <a:ext cx="4724400" cy="3543300"/>
          </a:xfrm>
          <a:ln/>
        </p:spPr>
      </p:sp>
      <p:sp>
        <p:nvSpPr>
          <p:cNvPr id="72708" name="Rectangle 3"/>
          <p:cNvSpPr>
            <a:spLocks noGrp="1" noChangeArrowheads="1"/>
          </p:cNvSpPr>
          <p:nvPr>
            <p:ph type="body" idx="1"/>
          </p:nvPr>
        </p:nvSpPr>
        <p:spPr>
          <a:xfrm>
            <a:off x="953347" y="4489822"/>
            <a:ext cx="5243407" cy="4248679"/>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70662" indent="-296408" eaLnBrk="0" hangingPunct="0">
              <a:defRPr>
                <a:solidFill>
                  <a:schemeClr val="tx1"/>
                </a:solidFill>
                <a:latin typeface="Arial" charset="0"/>
                <a:cs typeface="Arial" charset="0"/>
              </a:defRPr>
            </a:lvl2pPr>
            <a:lvl3pPr marL="1185634" indent="-237127" eaLnBrk="0" hangingPunct="0">
              <a:defRPr>
                <a:solidFill>
                  <a:schemeClr val="tx1"/>
                </a:solidFill>
                <a:latin typeface="Arial" charset="0"/>
                <a:cs typeface="Arial" charset="0"/>
              </a:defRPr>
            </a:lvl3pPr>
            <a:lvl4pPr marL="1659887" indent="-237127" eaLnBrk="0" hangingPunct="0">
              <a:defRPr>
                <a:solidFill>
                  <a:schemeClr val="tx1"/>
                </a:solidFill>
                <a:latin typeface="Arial" charset="0"/>
                <a:cs typeface="Arial" charset="0"/>
              </a:defRPr>
            </a:lvl4pPr>
            <a:lvl5pPr marL="2134141" indent="-237127" eaLnBrk="0" hangingPunct="0">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pPr eaLnBrk="1" hangingPunct="1"/>
            <a:fld id="{36EED4DA-2DC7-4F93-8DE5-CAA38FFCE424}" type="slidenum">
              <a:rPr lang="en-US"/>
              <a:pPr eaLnBrk="1" hangingPunct="1"/>
              <a:t>92</a:t>
            </a:fld>
            <a:endParaRPr lang="en-US"/>
          </a:p>
        </p:txBody>
      </p:sp>
      <p:sp>
        <p:nvSpPr>
          <p:cNvPr id="73731" name="Rectangle 2"/>
          <p:cNvSpPr>
            <a:spLocks noGrp="1" noRot="1" noChangeAspect="1" noChangeArrowheads="1" noTextEdit="1"/>
          </p:cNvSpPr>
          <p:nvPr>
            <p:ph type="sldImg"/>
          </p:nvPr>
        </p:nvSpPr>
        <p:spPr>
          <a:xfrm>
            <a:off x="1168400" y="698500"/>
            <a:ext cx="4764088" cy="3573463"/>
          </a:xfrm>
          <a:ln/>
        </p:spPr>
      </p:sp>
      <p:sp>
        <p:nvSpPr>
          <p:cNvPr id="73732" name="Rectangle 3"/>
          <p:cNvSpPr>
            <a:spLocks noGrp="1" noChangeArrowheads="1"/>
          </p:cNvSpPr>
          <p:nvPr>
            <p:ph type="body" idx="1"/>
          </p:nvPr>
        </p:nvSpPr>
        <p:spPr>
          <a:xfrm>
            <a:off x="936795" y="4504584"/>
            <a:ext cx="5225201" cy="4271645"/>
          </a:xfrm>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93</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94</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96</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97</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98</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9E6ED-A124-4792-8171-93FAC95F4377}" type="slidenum">
              <a:rPr lang="en-US"/>
              <a:pPr/>
              <a:t>11</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EA99B-B820-4B6E-AC91-65A3A72D153B}" type="slidenum">
              <a:rPr lang="en-US"/>
              <a:pPr/>
              <a:t>12</a:t>
            </a:fld>
            <a:endParaRPr lang="en-US"/>
          </a:p>
        </p:txBody>
      </p:sp>
      <p:sp>
        <p:nvSpPr>
          <p:cNvPr id="764930" name="Rectangle 2"/>
          <p:cNvSpPr>
            <a:spLocks noGrp="1" noRot="1" noChangeAspect="1" noChangeArrowheads="1" noTextEdit="1"/>
          </p:cNvSpPr>
          <p:nvPr>
            <p:ph type="sldImg"/>
          </p:nvPr>
        </p:nvSpPr>
        <p:spPr>
          <a:xfrm>
            <a:off x="1212850" y="708025"/>
            <a:ext cx="4724400" cy="3543300"/>
          </a:xfrm>
          <a:ln/>
        </p:spPr>
      </p:sp>
      <p:sp>
        <p:nvSpPr>
          <p:cNvPr id="764931" name="Rectangle 3"/>
          <p:cNvSpPr>
            <a:spLocks noGrp="1" noChangeArrowheads="1"/>
          </p:cNvSpPr>
          <p:nvPr>
            <p:ph type="body" idx="1"/>
          </p:nvPr>
        </p:nvSpPr>
        <p:spPr>
          <a:xfrm>
            <a:off x="954088" y="4487863"/>
            <a:ext cx="5241925" cy="425291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3"/>
          <p:cNvSpPr>
            <a:spLocks noGrp="1"/>
          </p:cNvSpPr>
          <p:nvPr>
            <p:ph type="sldNum" sz="quarter" idx="10"/>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42035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698271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1889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8400"/>
            <a:ext cx="2667000" cy="457200"/>
          </a:xfrm>
          <a:prstGeom prst="rect">
            <a:avLst/>
          </a:prstGeom>
        </p:spPr>
        <p:txBody>
          <a:bodyPr/>
          <a:lstStyle>
            <a:lvl1pPr>
              <a:defRPr/>
            </a:lvl1pPr>
          </a:lstStyle>
          <a:p>
            <a:r>
              <a:rPr lang="en-US"/>
              <a:t>On-line Learning </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r>
              <a:rPr lang="en-US"/>
              <a:t>CS446-Fall-10</a:t>
            </a:r>
          </a:p>
        </p:txBody>
      </p:sp>
      <p:sp>
        <p:nvSpPr>
          <p:cNvPr id="6" name="Slide Number Placeholder 5"/>
          <p:cNvSpPr>
            <a:spLocks noGrp="1"/>
          </p:cNvSpPr>
          <p:nvPr>
            <p:ph type="sldNum" sz="quarter" idx="12"/>
          </p:nvPr>
        </p:nvSpPr>
        <p:spPr/>
        <p:txBody>
          <a:bodyPr/>
          <a:lstStyle>
            <a:lvl1pPr>
              <a:defRPr/>
            </a:lvl1pPr>
          </a:lstStyle>
          <a:p>
            <a:fld id="{BD9139B3-21A8-47F5-B4CC-D1238EAC1117}" type="slidenum">
              <a:rPr lang="en-US"/>
              <a:pPr/>
              <a:t>‹#›</a:t>
            </a:fld>
            <a:endParaRPr lang="en-US"/>
          </a:p>
        </p:txBody>
      </p:sp>
    </p:spTree>
    <p:extLst>
      <p:ext uri="{BB962C8B-B14F-4D97-AF65-F5344CB8AC3E}">
        <p14:creationId xmlns:p14="http://schemas.microsoft.com/office/powerpoint/2010/main" val="234242467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lvl1pPr>
          </a:lstStyle>
          <a:p>
            <a:r>
              <a:rPr lang="en-US"/>
              <a:t>On-line Learning </a:t>
            </a: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r>
              <a:rPr lang="en-US"/>
              <a:t>CS446-Fall-10</a:t>
            </a:r>
          </a:p>
        </p:txBody>
      </p:sp>
      <p:sp>
        <p:nvSpPr>
          <p:cNvPr id="4" name="Slide Number Placeholder 3"/>
          <p:cNvSpPr>
            <a:spLocks noGrp="1"/>
          </p:cNvSpPr>
          <p:nvPr>
            <p:ph type="sldNum" sz="quarter" idx="12"/>
          </p:nvPr>
        </p:nvSpPr>
        <p:spPr/>
        <p:txBody>
          <a:bodyPr/>
          <a:lstStyle>
            <a:lvl1pPr>
              <a:defRPr/>
            </a:lvl1pPr>
          </a:lstStyle>
          <a:p>
            <a:fld id="{58A0FD0C-B499-48B3-94E8-6A1E17F60A5F}" type="slidenum">
              <a:rPr lang="en-US"/>
              <a:pPr/>
              <a:t>‹#›</a:t>
            </a:fld>
            <a:endParaRPr lang="en-US"/>
          </a:p>
        </p:txBody>
      </p:sp>
    </p:spTree>
    <p:extLst>
      <p:ext uri="{BB962C8B-B14F-4D97-AF65-F5344CB8AC3E}">
        <p14:creationId xmlns:p14="http://schemas.microsoft.com/office/powerpoint/2010/main" val="190139503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491545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4915458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16517020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5" y="-4001292"/>
            <a:ext cx="1143001"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cs typeface="+mn-cs"/>
            </a:endParaRPr>
          </a:p>
        </p:txBody>
      </p:sp>
      <p:sp>
        <p:nvSpPr>
          <p:cNvPr id="5" name="Content Placeholder 14"/>
          <p:cNvSpPr txBox="1">
            <a:spLocks/>
          </p:cNvSpPr>
          <p:nvPr userDrawn="1"/>
        </p:nvSpPr>
        <p:spPr>
          <a:xfrm>
            <a:off x="3621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0" u="none" dirty="0" smtClean="0"/>
              <a:t>ONLINE</a:t>
            </a:r>
            <a:r>
              <a:rPr lang="en-US" i="0" u="none" baseline="0" dirty="0" smtClean="0"/>
              <a:t> LEARNING	              CS446 -Spring ‘17</a:t>
            </a:r>
            <a:endParaRPr lang="en-US" i="0" u="none" dirty="0"/>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chemeClr val="tx1"/>
                </a:solidFill>
                <a:latin typeface="+mj-lt"/>
              </a:defRPr>
            </a:lvl1p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3793058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75000"/>
        <a:buBlip>
          <a:blip r:embed="rId10"/>
        </a:buBlip>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notesSlide" Target="../notesSlides/notesSlide8.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6.bin"/><Relationship Id="rId5" Type="http://schemas.openxmlformats.org/officeDocument/2006/relationships/image" Target="../media/image21.wmf"/><Relationship Id="rId10"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28.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37.e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39.e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image" Target="../media/image40.w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3" Type="http://schemas.openxmlformats.org/officeDocument/2006/relationships/hyperlink" Target="http://cogcomp.cs.illinois.edu/page/softwa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2.e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l2r.cs.illinois.edu/~danr/Teaching/CS446-17/Hw/HW-hw3/hw3.pdf" TargetMode="External"/><Relationship Id="rId2" Type="http://schemas.openxmlformats.org/officeDocument/2006/relationships/hyperlink" Target="http://l2r.cs.illinois.edu/~danr/Teaching/CS446-17/Hw/HW-hw2/hw2.pdf"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urldefense.proofpoint.com/v2/url?u=http-3A__www.fakenewschallenge.org_&amp;d=DwMFAg&amp;c=8hUWFZcy2Z-Za5rBPlktOQ&amp;r=4vDcLc57cD397QaRxR0yOZWu-Gg0KM96wcN0Jci1clw&amp;m=9N8h2Wns4dC-DEEP0V-pObXSyU3Zl4uG51ahA1VuScE&amp;s=LWaUdjsTWw0Y1xGXjw1TCh2YdQAXX-PgPe8hD0Yup7A&amp;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kaggle.com/c/kdd-cup-2013-author-paper-identification-challeng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2.wmf"/><Relationship Id="rId18" Type="http://schemas.openxmlformats.org/officeDocument/2006/relationships/oleObject" Target="../embeddings/oleObject17.bin"/><Relationship Id="rId3" Type="http://schemas.openxmlformats.org/officeDocument/2006/relationships/notesSlide" Target="../notesSlides/notesSlide5.xml"/><Relationship Id="rId7" Type="http://schemas.openxmlformats.org/officeDocument/2006/relationships/image" Target="../media/image9.wmf"/><Relationship Id="rId12" Type="http://schemas.openxmlformats.org/officeDocument/2006/relationships/oleObject" Target="../embeddings/oleObject13.bin"/><Relationship Id="rId17" Type="http://schemas.openxmlformats.org/officeDocument/2006/relationships/image" Target="../media/image13.wmf"/><Relationship Id="rId2" Type="http://schemas.openxmlformats.org/officeDocument/2006/relationships/slideLayout" Target="../slideLayouts/slideLayout3.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oleObject" Target="../embeddings/oleObject15.bin"/><Relationship Id="rId10" Type="http://schemas.openxmlformats.org/officeDocument/2006/relationships/oleObject" Target="../embeddings/oleObject12.bin"/><Relationship Id="rId19" Type="http://schemas.openxmlformats.org/officeDocument/2006/relationships/image" Target="../media/image14.wmf"/><Relationship Id="rId4" Type="http://schemas.openxmlformats.org/officeDocument/2006/relationships/oleObject" Target="../embeddings/oleObject9.bin"/><Relationship Id="rId9" Type="http://schemas.openxmlformats.org/officeDocument/2006/relationships/image" Target="../media/image10.wmf"/><Relationship Id="rId14"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5.wmf"/><Relationship Id="rId2" Type="http://schemas.openxmlformats.org/officeDocument/2006/relationships/slideLayout" Target="../slideLayouts/slideLayout3.xml"/><Relationship Id="rId1" Type="http://schemas.openxmlformats.org/officeDocument/2006/relationships/vmlDrawing" Target="../drawings/vmlDrawing17.vml"/><Relationship Id="rId6" Type="http://schemas.openxmlformats.org/officeDocument/2006/relationships/oleObject" Target="../embeddings/oleObject41.bin"/><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8.wmf"/><Relationship Id="rId5" Type="http://schemas.openxmlformats.org/officeDocument/2006/relationships/oleObject" Target="../embeddings/oleObject43.bin"/><Relationship Id="rId4" Type="http://schemas.openxmlformats.org/officeDocument/2006/relationships/image" Target="../media/image4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image" Target="../media/image16.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17.wmf"/><Relationship Id="rId14" Type="http://schemas.openxmlformats.org/officeDocument/2006/relationships/oleObject" Target="../embeddings/oleObject23.bin"/></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52.e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45.bin"/><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53.emf"/><Relationship Id="rId4" Type="http://schemas.openxmlformats.org/officeDocument/2006/relationships/oleObject" Target="../embeddings/oleObject46.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53.xml"/><Relationship Id="rId7" Type="http://schemas.openxmlformats.org/officeDocument/2006/relationships/image" Target="../media/image55.emf"/><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48.bin"/><Relationship Id="rId11" Type="http://schemas.openxmlformats.org/officeDocument/2006/relationships/image" Target="../media/image57.wmf"/><Relationship Id="rId5" Type="http://schemas.openxmlformats.org/officeDocument/2006/relationships/image" Target="../media/image54.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6.e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54.xml"/><Relationship Id="rId7" Type="http://schemas.openxmlformats.org/officeDocument/2006/relationships/image" Target="../media/image59.e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52.bin"/><Relationship Id="rId5" Type="http://schemas.openxmlformats.org/officeDocument/2006/relationships/image" Target="../media/image58.emf"/><Relationship Id="rId4" Type="http://schemas.openxmlformats.org/officeDocument/2006/relationships/oleObject" Target="../embeddings/oleObject51.bin"/><Relationship Id="rId9" Type="http://schemas.openxmlformats.org/officeDocument/2006/relationships/image" Target="../media/image60.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5.wmf"/><Relationship Id="rId2" Type="http://schemas.openxmlformats.org/officeDocument/2006/relationships/slideLayout" Target="../slideLayouts/slideLayout5.xml"/><Relationship Id="rId1" Type="http://schemas.openxmlformats.org/officeDocument/2006/relationships/vmlDrawing" Target="../drawings/vmlDrawing23.vml"/><Relationship Id="rId6" Type="http://schemas.openxmlformats.org/officeDocument/2006/relationships/oleObject" Target="../embeddings/oleObject55.bin"/><Relationship Id="rId5" Type="http://schemas.openxmlformats.org/officeDocument/2006/relationships/image" Target="../media/image44.wmf"/><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56.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7.bin"/><Relationship Id="rId5" Type="http://schemas.openxmlformats.org/officeDocument/2006/relationships/image" Target="../media/image61.emf"/><Relationship Id="rId4" Type="http://schemas.openxmlformats.org/officeDocument/2006/relationships/oleObject" Target="../embeddings/oleObject56.bin"/><Relationship Id="rId9" Type="http://schemas.openxmlformats.org/officeDocument/2006/relationships/image" Target="../media/image63.e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57.xml"/><Relationship Id="rId7"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0.bin"/><Relationship Id="rId11" Type="http://schemas.openxmlformats.org/officeDocument/2006/relationships/image" Target="../media/image67.emf"/><Relationship Id="rId5" Type="http://schemas.openxmlformats.org/officeDocument/2006/relationships/image" Target="../media/image64.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6.emf"/></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58.xml"/><Relationship Id="rId7"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4.bin"/><Relationship Id="rId5" Type="http://schemas.openxmlformats.org/officeDocument/2006/relationships/image" Target="../media/image68.emf"/><Relationship Id="rId4" Type="http://schemas.openxmlformats.org/officeDocument/2006/relationships/oleObject" Target="../embeddings/oleObject63.bin"/><Relationship Id="rId9" Type="http://schemas.openxmlformats.org/officeDocument/2006/relationships/image" Target="../media/image70.e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59.xml"/><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7.bin"/><Relationship Id="rId11" Type="http://schemas.openxmlformats.org/officeDocument/2006/relationships/image" Target="../media/image74.emf"/><Relationship Id="rId5" Type="http://schemas.openxmlformats.org/officeDocument/2006/relationships/image" Target="../media/image71.e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7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2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71.bin"/><Relationship Id="rId5" Type="http://schemas.openxmlformats.org/officeDocument/2006/relationships/image" Target="../media/image75.emf"/><Relationship Id="rId4" Type="http://schemas.openxmlformats.org/officeDocument/2006/relationships/oleObject" Target="../embeddings/oleObject70.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61.xml"/><Relationship Id="rId7"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73.bin"/><Relationship Id="rId11" Type="http://schemas.openxmlformats.org/officeDocument/2006/relationships/image" Target="../media/image80.emf"/><Relationship Id="rId5" Type="http://schemas.openxmlformats.org/officeDocument/2006/relationships/image" Target="../media/image77.e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82.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7.bin"/><Relationship Id="rId5" Type="http://schemas.openxmlformats.org/officeDocument/2006/relationships/image" Target="../media/image81.emf"/><Relationship Id="rId4" Type="http://schemas.openxmlformats.org/officeDocument/2006/relationships/oleObject" Target="../embeddings/oleObject76.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79.bin"/><Relationship Id="rId5" Type="http://schemas.openxmlformats.org/officeDocument/2006/relationships/image" Target="../media/image83.emf"/><Relationship Id="rId4" Type="http://schemas.openxmlformats.org/officeDocument/2006/relationships/oleObject" Target="../embeddings/oleObject78.bin"/></Relationships>
</file>

<file path=ppt/slides/_rels/slide74.xml.rels><?xml version="1.0" encoding="UTF-8" standalone="yes"?>
<Relationships xmlns="http://schemas.openxmlformats.org/package/2006/relationships"><Relationship Id="rId2" Type="http://schemas.openxmlformats.org/officeDocument/2006/relationships/hyperlink" Target="http://l2r.cs.illinois.edu/~danr/Teaching/CS446-17/Hw/HW-hw3/hw3.pdf" TargetMode="Externa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notesSlide" Target="../notesSlides/notesSlide65.xml"/><Relationship Id="rId7"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3.emf"/><Relationship Id="rId5" Type="http://schemas.openxmlformats.org/officeDocument/2006/relationships/oleObject" Target="../embeddings/oleObject78.bin"/><Relationship Id="rId4" Type="http://schemas.openxmlformats.org/officeDocument/2006/relationships/image" Target="../media/image4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33.vml"/><Relationship Id="rId4" Type="http://schemas.openxmlformats.org/officeDocument/2006/relationships/image" Target="../media/image86.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vmlDrawing" Target="../drawings/vmlDrawing34.vml"/><Relationship Id="rId5" Type="http://schemas.openxmlformats.org/officeDocument/2006/relationships/image" Target="../media/image88.emf"/><Relationship Id="rId4" Type="http://schemas.openxmlformats.org/officeDocument/2006/relationships/oleObject" Target="../embeddings/oleObject81.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Collins-kernels.pdf"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93.wmf"/><Relationship Id="rId18" Type="http://schemas.openxmlformats.org/officeDocument/2006/relationships/oleObject" Target="../embeddings/oleObject89.bin"/><Relationship Id="rId3" Type="http://schemas.openxmlformats.org/officeDocument/2006/relationships/notesSlide" Target="../notesSlides/notesSlide77.xml"/><Relationship Id="rId21" Type="http://schemas.openxmlformats.org/officeDocument/2006/relationships/image" Target="../media/image96.wmf"/><Relationship Id="rId7" Type="http://schemas.openxmlformats.org/officeDocument/2006/relationships/image" Target="../media/image90.wmf"/><Relationship Id="rId12" Type="http://schemas.openxmlformats.org/officeDocument/2006/relationships/oleObject" Target="../embeddings/oleObject86.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88.bin"/><Relationship Id="rId20" Type="http://schemas.openxmlformats.org/officeDocument/2006/relationships/oleObject" Target="../embeddings/oleObject90.bin"/><Relationship Id="rId1" Type="http://schemas.openxmlformats.org/officeDocument/2006/relationships/vmlDrawing" Target="../drawings/vmlDrawing35.vml"/><Relationship Id="rId6" Type="http://schemas.openxmlformats.org/officeDocument/2006/relationships/oleObject" Target="../embeddings/oleObject83.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17.wmf"/><Relationship Id="rId10" Type="http://schemas.openxmlformats.org/officeDocument/2006/relationships/oleObject" Target="../embeddings/oleObject85.bin"/><Relationship Id="rId19" Type="http://schemas.openxmlformats.org/officeDocument/2006/relationships/image" Target="../media/image95.wmf"/><Relationship Id="rId4" Type="http://schemas.openxmlformats.org/officeDocument/2006/relationships/oleObject" Target="../embeddings/oleObject82.bin"/><Relationship Id="rId9" Type="http://schemas.openxmlformats.org/officeDocument/2006/relationships/image" Target="../media/image91.wmf"/><Relationship Id="rId14" Type="http://schemas.openxmlformats.org/officeDocument/2006/relationships/oleObject" Target="../embeddings/oleObject8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0" y="1371600"/>
            <a:ext cx="7162800" cy="4525963"/>
          </a:xfrm>
        </p:spPr>
        <p:txBody>
          <a:bodyPr/>
          <a:lstStyle/>
          <a:p>
            <a:r>
              <a:rPr lang="en-US" dirty="0"/>
              <a:t> There is a hidden </a:t>
            </a:r>
            <a:r>
              <a:rPr lang="en-US" dirty="0" smtClean="0"/>
              <a:t>conjunctions </a:t>
            </a:r>
            <a:r>
              <a:rPr lang="en-US" dirty="0"/>
              <a:t>the learner is to learn</a:t>
            </a:r>
          </a:p>
          <a:p>
            <a:endParaRPr lang="en-US" dirty="0" smtClean="0"/>
          </a:p>
          <a:p>
            <a:r>
              <a:rPr lang="en-US" dirty="0"/>
              <a:t> The number of </a:t>
            </a:r>
            <a:r>
              <a:rPr lang="en-US" dirty="0" smtClean="0"/>
              <a:t>conjunctions</a:t>
            </a:r>
            <a:r>
              <a:rPr lang="en-US" dirty="0"/>
              <a:t>: </a:t>
            </a:r>
          </a:p>
          <a:p>
            <a:r>
              <a:rPr lang="en-US" dirty="0"/>
              <a:t> </a:t>
            </a:r>
            <a:r>
              <a:rPr lang="en-US" dirty="0" smtClean="0"/>
              <a:t>log(|C</a:t>
            </a:r>
            <a:r>
              <a:rPr lang="en-US" dirty="0"/>
              <a:t>|) = </a:t>
            </a:r>
            <a:r>
              <a:rPr lang="en-US" dirty="0" smtClean="0">
                <a:solidFill>
                  <a:srgbClr val="0000FF"/>
                </a:solidFill>
              </a:rPr>
              <a:t>n</a:t>
            </a:r>
          </a:p>
          <a:p>
            <a:r>
              <a:rPr lang="en-US" dirty="0"/>
              <a:t>The elimination algorithm makes </a:t>
            </a:r>
            <a:r>
              <a:rPr lang="en-US" dirty="0">
                <a:solidFill>
                  <a:srgbClr val="0000FF"/>
                </a:solidFill>
              </a:rPr>
              <a:t>n</a:t>
            </a:r>
            <a:r>
              <a:rPr lang="en-US" dirty="0"/>
              <a:t> </a:t>
            </a:r>
            <a:r>
              <a:rPr lang="en-US" dirty="0" smtClean="0"/>
              <a:t>mistakes</a:t>
            </a:r>
          </a:p>
          <a:p>
            <a:pPr lvl="1"/>
            <a:r>
              <a:rPr lang="en-US" dirty="0"/>
              <a:t>Learn from </a:t>
            </a:r>
            <a:r>
              <a:rPr lang="en-US" dirty="0" smtClean="0"/>
              <a:t>positive </a:t>
            </a:r>
            <a:r>
              <a:rPr lang="en-US" dirty="0"/>
              <a:t>examples; eliminate active literals</a:t>
            </a:r>
            <a:r>
              <a:rPr lang="en-US" dirty="0" smtClean="0"/>
              <a:t>.</a:t>
            </a:r>
          </a:p>
          <a:p>
            <a:r>
              <a:rPr lang="en-US" dirty="0"/>
              <a:t> </a:t>
            </a:r>
            <a:r>
              <a:rPr lang="en-US" dirty="0" smtClean="0"/>
              <a:t>k-conjunctions</a:t>
            </a:r>
            <a:r>
              <a:rPr lang="en-US" dirty="0"/>
              <a:t>:</a:t>
            </a:r>
          </a:p>
          <a:p>
            <a:pPr lvl="1"/>
            <a:r>
              <a:rPr lang="en-US" dirty="0" smtClean="0"/>
              <a:t>Assume </a:t>
            </a:r>
            <a:r>
              <a:rPr lang="en-US" dirty="0"/>
              <a:t>that only k&lt;&lt;n attributes occur in the </a:t>
            </a:r>
            <a:r>
              <a:rPr lang="en-US" dirty="0" smtClean="0"/>
              <a:t>disjunction</a:t>
            </a:r>
          </a:p>
          <a:p>
            <a:r>
              <a:rPr lang="en-US" dirty="0" smtClean="0"/>
              <a:t>The </a:t>
            </a:r>
            <a:r>
              <a:rPr lang="en-US" dirty="0"/>
              <a:t>number of </a:t>
            </a:r>
            <a:r>
              <a:rPr lang="en-US" dirty="0" smtClean="0"/>
              <a:t>k-conjunctions</a:t>
            </a:r>
            <a:r>
              <a:rPr lang="en-US" dirty="0"/>
              <a:t>:  </a:t>
            </a:r>
          </a:p>
          <a:p>
            <a:pPr lvl="1"/>
            <a:r>
              <a:rPr lang="en-US" dirty="0"/>
              <a:t>  log(|C|) =</a:t>
            </a:r>
          </a:p>
          <a:p>
            <a:pPr lvl="1"/>
            <a:r>
              <a:rPr lang="en-US" dirty="0"/>
              <a:t>  Can we learn efficiently with this number of mistakes ? </a:t>
            </a:r>
            <a:endParaRPr lang="en-US" dirty="0" smtClean="0"/>
          </a:p>
          <a:p>
            <a:pPr lvl="1"/>
            <a:endParaRPr lang="en-US" dirty="0"/>
          </a:p>
          <a:p>
            <a:pPr lvl="1"/>
            <a:endParaRPr lang="en-US" dirty="0" smtClean="0"/>
          </a:p>
          <a:p>
            <a:endParaRPr lang="en-US" dirty="0" smtClean="0"/>
          </a:p>
          <a:p>
            <a:endParaRPr lang="en-US" dirty="0" smtClean="0"/>
          </a:p>
          <a:p>
            <a:endParaRPr lang="en-US" dirty="0"/>
          </a:p>
        </p:txBody>
      </p:sp>
      <p:graphicFrame>
        <p:nvGraphicFramePr>
          <p:cNvPr id="102408" name="Object 8"/>
          <p:cNvGraphicFramePr>
            <a:graphicFrameLocks noChangeAspect="1"/>
          </p:cNvGraphicFramePr>
          <p:nvPr>
            <p:extLst>
              <p:ext uri="{D42A27DB-BD31-4B8C-83A1-F6EECF244321}">
                <p14:modId xmlns:p14="http://schemas.microsoft.com/office/powerpoint/2010/main" val="446257741"/>
              </p:ext>
            </p:extLst>
          </p:nvPr>
        </p:nvGraphicFramePr>
        <p:xfrm>
          <a:off x="5638800" y="2270125"/>
          <a:ext cx="347663" cy="396875"/>
        </p:xfrm>
        <a:graphic>
          <a:graphicData uri="http://schemas.openxmlformats.org/presentationml/2006/ole">
            <mc:AlternateContent xmlns:mc="http://schemas.openxmlformats.org/markup-compatibility/2006">
              <mc:Choice xmlns:v="urn:schemas-microsoft-com:vml" Requires="v">
                <p:oleObj spid="_x0000_s1105018" name="Equation" r:id="rId4" imgW="177480" imgH="203040" progId="Equation.3">
                  <p:embed/>
                </p:oleObj>
              </mc:Choice>
              <mc:Fallback>
                <p:oleObj name="Equation" r:id="rId4" imgW="1774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270125"/>
                        <a:ext cx="3476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itle 4"/>
          <p:cNvSpPr>
            <a:spLocks noGrp="1"/>
          </p:cNvSpPr>
          <p:nvPr>
            <p:ph type="title"/>
          </p:nvPr>
        </p:nvSpPr>
        <p:spPr>
          <a:xfrm>
            <a:off x="1371600" y="0"/>
            <a:ext cx="7772400" cy="1143000"/>
          </a:xfrm>
        </p:spPr>
        <p:txBody>
          <a:bodyPr/>
          <a:lstStyle/>
          <a:p>
            <a:r>
              <a:rPr lang="en-US" dirty="0" smtClean="0"/>
              <a:t>Learning Conjunctions</a:t>
            </a:r>
            <a:endParaRPr lang="en-US" dirty="0"/>
          </a:p>
        </p:txBody>
      </p:sp>
      <p:sp>
        <p:nvSpPr>
          <p:cNvPr id="10" name="Content Placeholder 9"/>
          <p:cNvSpPr>
            <a:spLocks noGrp="1"/>
          </p:cNvSpPr>
          <p:nvPr>
            <p:ph sz="quarter" idx="13"/>
          </p:nvPr>
        </p:nvSpPr>
        <p:spPr>
          <a:xfrm rot="18627426">
            <a:off x="57359" y="1852399"/>
            <a:ext cx="2183449" cy="1558925"/>
          </a:xfrm>
        </p:spPr>
        <p:txBody>
          <a:bodyPr/>
          <a:lstStyle/>
          <a:p>
            <a:r>
              <a:rPr lang="en-US" dirty="0" smtClean="0"/>
              <a:t>What’s possible?</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08254512"/>
              </p:ext>
            </p:extLst>
          </p:nvPr>
        </p:nvGraphicFramePr>
        <p:xfrm>
          <a:off x="3581400" y="5190146"/>
          <a:ext cx="874712" cy="396875"/>
        </p:xfrm>
        <a:graphic>
          <a:graphicData uri="http://schemas.openxmlformats.org/presentationml/2006/ole">
            <mc:AlternateContent xmlns:mc="http://schemas.openxmlformats.org/markup-compatibility/2006">
              <mc:Choice xmlns:v="urn:schemas-microsoft-com:vml" Requires="v">
                <p:oleObj spid="_x0000_s1105019" name="Equation" r:id="rId6" imgW="438210" imgH="190590" progId="Equation.3">
                  <p:embed/>
                </p:oleObj>
              </mc:Choice>
              <mc:Fallback>
                <p:oleObj name="Equation" r:id="rId6" imgW="438210" imgH="19059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5190146"/>
                        <a:ext cx="8747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64301080"/>
              </p:ext>
            </p:extLst>
          </p:nvPr>
        </p:nvGraphicFramePr>
        <p:xfrm>
          <a:off x="5919788" y="4731624"/>
          <a:ext cx="2157412" cy="449262"/>
        </p:xfrm>
        <a:graphic>
          <a:graphicData uri="http://schemas.openxmlformats.org/presentationml/2006/ole">
            <mc:AlternateContent xmlns:mc="http://schemas.openxmlformats.org/markup-compatibility/2006">
              <mc:Choice xmlns:v="urn:schemas-microsoft-com:vml" Requires="v">
                <p:oleObj spid="_x0000_s1105020" name="Equation" r:id="rId8" imgW="1085940" imgH="219165" progId="Equation.3">
                  <p:embed/>
                </p:oleObj>
              </mc:Choice>
              <mc:Fallback>
                <p:oleObj name="Equation" r:id="rId8" imgW="1085940" imgH="21916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9788" y="4731624"/>
                        <a:ext cx="215741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p:cNvSpPr>
            <a:spLocks noGrp="1"/>
          </p:cNvSpPr>
          <p:nvPr>
            <p:ph type="sldNum" sz="quarter" idx="14"/>
          </p:nvPr>
        </p:nvSpPr>
        <p:spPr/>
        <p:txBody>
          <a:bodyPr/>
          <a:lstStyle/>
          <a:p>
            <a:fld id="{FA6F6034-1516-478C-9756-BC6A8296D6DE}" type="slidenum">
              <a:rPr lang="en-US" smtClean="0"/>
              <a:pPr/>
              <a:t>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09877519"/>
              </p:ext>
            </p:extLst>
          </p:nvPr>
        </p:nvGraphicFramePr>
        <p:xfrm>
          <a:off x="3017838" y="1828800"/>
          <a:ext cx="3382962" cy="450850"/>
        </p:xfrm>
        <a:graphic>
          <a:graphicData uri="http://schemas.openxmlformats.org/presentationml/2006/ole">
            <mc:AlternateContent xmlns:mc="http://schemas.openxmlformats.org/markup-compatibility/2006">
              <mc:Choice xmlns:v="urn:schemas-microsoft-com:vml" Requires="v">
                <p:oleObj spid="_x0000_s1105021" name="Equation" r:id="rId10" imgW="1714500" imgH="228600" progId="Equation.3">
                  <p:embed/>
                </p:oleObj>
              </mc:Choice>
              <mc:Fallback>
                <p:oleObj name="Equation" r:id="rId10" imgW="17145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7838" y="1828800"/>
                        <a:ext cx="3382962"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76200" y="3352800"/>
            <a:ext cx="1219200" cy="1815882"/>
          </a:xfrm>
          <a:prstGeom prst="rect">
            <a:avLst/>
          </a:prstGeom>
          <a:solidFill>
            <a:srgbClr val="FFFFCC"/>
          </a:solidFill>
          <a:ln>
            <a:solidFill>
              <a:schemeClr val="accent1"/>
            </a:solidFill>
          </a:ln>
        </p:spPr>
        <p:txBody>
          <a:bodyPr wrap="square">
            <a:spAutoFit/>
          </a:bodyPr>
          <a:lstStyle/>
          <a:p>
            <a:r>
              <a:rPr lang="en-US" u="none" dirty="0">
                <a:latin typeface="+mj-lt"/>
              </a:rPr>
              <a:t>Can </a:t>
            </a:r>
            <a:r>
              <a:rPr lang="en-US" u="none" dirty="0" smtClean="0">
                <a:latin typeface="+mj-lt"/>
              </a:rPr>
              <a:t>mistakes be bounded in </a:t>
            </a:r>
            <a:r>
              <a:rPr lang="en-US" u="none" dirty="0">
                <a:latin typeface="+mj-lt"/>
              </a:rPr>
              <a:t>the non-finite </a:t>
            </a:r>
            <a:r>
              <a:rPr lang="en-US" u="none" dirty="0" smtClean="0">
                <a:latin typeface="+mj-lt"/>
              </a:rPr>
              <a:t>case?</a:t>
            </a:r>
          </a:p>
          <a:p>
            <a:endParaRPr lang="en-US" u="none" dirty="0">
              <a:latin typeface="+mj-lt"/>
            </a:endParaRPr>
          </a:p>
          <a:p>
            <a:r>
              <a:rPr lang="en-US" u="none" dirty="0" smtClean="0">
                <a:latin typeface="+mj-lt"/>
              </a:rPr>
              <a:t>Can this bound be achieved?</a:t>
            </a:r>
            <a:endParaRPr lang="en-US" u="none" dirty="0">
              <a:latin typeface="+mj-lt"/>
            </a:endParaRPr>
          </a:p>
        </p:txBody>
      </p:sp>
      <p:sp>
        <p:nvSpPr>
          <p:cNvPr id="11" name="Rectangle 10"/>
          <p:cNvSpPr/>
          <p:nvPr/>
        </p:nvSpPr>
        <p:spPr>
          <a:xfrm>
            <a:off x="3314701" y="2286000"/>
            <a:ext cx="3188678" cy="1815882"/>
          </a:xfrm>
          <a:prstGeom prst="rect">
            <a:avLst/>
          </a:prstGeom>
          <a:solidFill>
            <a:srgbClr val="FFFFCC"/>
          </a:solidFill>
          <a:ln>
            <a:solidFill>
              <a:schemeClr val="accent1"/>
            </a:solidFill>
          </a:ln>
        </p:spPr>
        <p:txBody>
          <a:bodyPr wrap="square">
            <a:spAutoFit/>
          </a:bodyPr>
          <a:lstStyle/>
          <a:p>
            <a:r>
              <a:rPr lang="en-US" b="1" u="none" dirty="0" smtClean="0">
                <a:latin typeface="+mj-lt"/>
              </a:rPr>
              <a:t>Last time: </a:t>
            </a:r>
          </a:p>
          <a:p>
            <a:pPr marL="285750" indent="-285750">
              <a:buFontTx/>
              <a:buChar char="-"/>
            </a:pPr>
            <a:r>
              <a:rPr lang="en-US" u="none" dirty="0" smtClean="0">
                <a:latin typeface="+mj-lt"/>
              </a:rPr>
              <a:t>Learning Protocols</a:t>
            </a:r>
          </a:p>
          <a:p>
            <a:pPr marL="742950" lvl="1" indent="-285750">
              <a:buFontTx/>
              <a:buChar char="-"/>
            </a:pPr>
            <a:r>
              <a:rPr lang="en-US" u="none" dirty="0" smtClean="0">
                <a:latin typeface="+mj-lt"/>
              </a:rPr>
              <a:t>Exact (vs. in exact) Learning</a:t>
            </a:r>
          </a:p>
          <a:p>
            <a:pPr marL="742950" lvl="1" indent="-285750">
              <a:buFontTx/>
              <a:buChar char="-"/>
            </a:pPr>
            <a:r>
              <a:rPr lang="en-US" u="none" dirty="0">
                <a:latin typeface="+mj-lt"/>
              </a:rPr>
              <a:t>On Line Learning</a:t>
            </a:r>
          </a:p>
          <a:p>
            <a:pPr marL="285750" indent="-285750">
              <a:buFontTx/>
              <a:buChar char="-"/>
            </a:pPr>
            <a:r>
              <a:rPr lang="en-US" u="none" dirty="0" smtClean="0">
                <a:latin typeface="+mj-lt"/>
              </a:rPr>
              <a:t># of </a:t>
            </a:r>
            <a:r>
              <a:rPr lang="en-US" u="none" dirty="0" smtClean="0">
                <a:solidFill>
                  <a:srgbClr val="0000FF"/>
                </a:solidFill>
                <a:latin typeface="+mj-lt"/>
              </a:rPr>
              <a:t>examples</a:t>
            </a:r>
            <a:r>
              <a:rPr lang="en-US" u="none" dirty="0" smtClean="0">
                <a:latin typeface="+mj-lt"/>
              </a:rPr>
              <a:t> needed to learn</a:t>
            </a:r>
          </a:p>
          <a:p>
            <a:pPr marL="285750" indent="-285750">
              <a:buFontTx/>
              <a:buChar char="-"/>
            </a:pPr>
            <a:r>
              <a:rPr lang="en-US" u="none" dirty="0" smtClean="0">
                <a:latin typeface="+mj-lt"/>
              </a:rPr>
              <a:t># of </a:t>
            </a:r>
            <a:r>
              <a:rPr lang="en-US" u="none" dirty="0" smtClean="0">
                <a:solidFill>
                  <a:srgbClr val="0000FF"/>
                </a:solidFill>
                <a:latin typeface="+mj-lt"/>
              </a:rPr>
              <a:t>mistakes</a:t>
            </a:r>
            <a:r>
              <a:rPr lang="en-US" u="none" dirty="0" smtClean="0">
                <a:latin typeface="+mj-lt"/>
              </a:rPr>
              <a:t> needed to learn</a:t>
            </a:r>
          </a:p>
          <a:p>
            <a:pPr marL="285750" indent="-285750">
              <a:buFontTx/>
              <a:buChar char="-"/>
            </a:pPr>
            <a:r>
              <a:rPr lang="en-US" u="none" dirty="0" smtClean="0">
                <a:latin typeface="+mj-lt"/>
              </a:rPr>
              <a:t>Developed ideas on what might be possible (finite hypothesis classes) </a:t>
            </a:r>
          </a:p>
        </p:txBody>
      </p:sp>
    </p:spTree>
    <p:extLst>
      <p:ext uri="{BB962C8B-B14F-4D97-AF65-F5344CB8AC3E}">
        <p14:creationId xmlns:p14="http://schemas.microsoft.com/office/powerpoint/2010/main" val="198148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10</a:t>
            </a:fld>
            <a:endParaRPr lang="en-US" dirty="0"/>
          </a:p>
        </p:txBody>
      </p:sp>
      <p:pic>
        <p:nvPicPr>
          <p:cNvPr id="9" name="Picture 8" descr="Figure4.7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616" y="1731344"/>
            <a:ext cx="2705100" cy="2705100"/>
          </a:xfrm>
          <a:prstGeom prst="rect">
            <a:avLst/>
          </a:prstGeom>
        </p:spPr>
      </p:pic>
      <p:pic>
        <p:nvPicPr>
          <p:cNvPr id="10" name="Picture 9" descr="Figure4.7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63" y="1731344"/>
            <a:ext cx="2705100" cy="2705100"/>
          </a:xfrm>
          <a:prstGeom prst="rect">
            <a:avLst/>
          </a:prstGeom>
        </p:spPr>
      </p:pic>
      <p:pic>
        <p:nvPicPr>
          <p:cNvPr id="11" name="Picture 10" descr="Figure4.7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36" y="1731344"/>
            <a:ext cx="2705100" cy="2705100"/>
          </a:xfrm>
          <a:prstGeom prst="rect">
            <a:avLst/>
          </a:prstGeom>
        </p:spPr>
      </p:pic>
      <p:sp>
        <p:nvSpPr>
          <p:cNvPr id="12" name="Rounded Rectangular Callout 11"/>
          <p:cNvSpPr/>
          <p:nvPr/>
        </p:nvSpPr>
        <p:spPr>
          <a:xfrm>
            <a:off x="424656" y="2227816"/>
            <a:ext cx="908845" cy="801925"/>
          </a:xfrm>
          <a:prstGeom prst="wedgeRoundRectCallout">
            <a:avLst>
              <a:gd name="adj1" fmla="val 86563"/>
              <a:gd name="adj2" fmla="val -1225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err="1">
                <a:solidFill>
                  <a:srgbClr val="000000"/>
                </a:solidFill>
              </a:rPr>
              <a:t>wx</a:t>
            </a:r>
            <a:r>
              <a:rPr lang="en-US" sz="1200" u="none" dirty="0">
                <a:solidFill>
                  <a:srgbClr val="000000"/>
                </a:solidFill>
              </a:rPr>
              <a:t> =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3" name="Rounded Rectangular Callout 12"/>
          <p:cNvSpPr/>
          <p:nvPr/>
        </p:nvSpPr>
        <p:spPr>
          <a:xfrm>
            <a:off x="1939240" y="3228087"/>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4" name="Rounded Rectangular Callout 13"/>
          <p:cNvSpPr/>
          <p:nvPr/>
        </p:nvSpPr>
        <p:spPr>
          <a:xfrm>
            <a:off x="1578279" y="1445610"/>
            <a:ext cx="1430337" cy="571467"/>
          </a:xfrm>
          <a:prstGeom prst="wedgeRoundRectCallout">
            <a:avLst>
              <a:gd name="adj1" fmla="val 19637"/>
              <a:gd name="adj2" fmla="val 14514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15" name="Rounded Rectangular Callout 14"/>
          <p:cNvSpPr/>
          <p:nvPr/>
        </p:nvSpPr>
        <p:spPr>
          <a:xfrm>
            <a:off x="3455247" y="1874498"/>
            <a:ext cx="1430337" cy="293610"/>
          </a:xfrm>
          <a:prstGeom prst="wedgeRoundRectCallout">
            <a:avLst>
              <a:gd name="adj1" fmla="val 37019"/>
              <a:gd name="adj2" fmla="val 259819"/>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16" name="Rounded Rectangular Callout 15"/>
          <p:cNvSpPr/>
          <p:nvPr/>
        </p:nvSpPr>
        <p:spPr>
          <a:xfrm>
            <a:off x="3725165" y="3302129"/>
            <a:ext cx="1430337" cy="371401"/>
          </a:xfrm>
          <a:prstGeom prst="wedgeRoundRectCallout">
            <a:avLst>
              <a:gd name="adj1" fmla="val 11227"/>
              <a:gd name="adj2" fmla="val -129423"/>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17" name="Rounded Rectangular Callout 16"/>
          <p:cNvSpPr/>
          <p:nvPr/>
        </p:nvSpPr>
        <p:spPr>
          <a:xfrm>
            <a:off x="6474308" y="1016675"/>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err="1">
                <a:solidFill>
                  <a:srgbClr val="000000"/>
                </a:solidFill>
              </a:rPr>
              <a:t>wx</a:t>
            </a:r>
            <a:r>
              <a:rPr lang="en-US" sz="1200" u="none" dirty="0">
                <a:solidFill>
                  <a:srgbClr val="000000"/>
                </a:solidFill>
              </a:rPr>
              <a:t> =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18" name="Rounded Rectangular Callout 17"/>
          <p:cNvSpPr/>
          <p:nvPr/>
        </p:nvSpPr>
        <p:spPr>
          <a:xfrm>
            <a:off x="5906037" y="4523796"/>
            <a:ext cx="1136541" cy="597279"/>
          </a:xfrm>
          <a:prstGeom prst="wedgeRoundRectCallout">
            <a:avLst>
              <a:gd name="adj1" fmla="val 49123"/>
              <a:gd name="adj2" fmla="val -30785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TextBox 18"/>
          <p:cNvSpPr txBox="1"/>
          <p:nvPr/>
        </p:nvSpPr>
        <p:spPr>
          <a:xfrm>
            <a:off x="773331" y="5841999"/>
            <a:ext cx="3036258" cy="369332"/>
          </a:xfrm>
          <a:prstGeom prst="rect">
            <a:avLst/>
          </a:prstGeom>
          <a:noFill/>
        </p:spPr>
        <p:txBody>
          <a:bodyPr wrap="none" rtlCol="0">
            <a:spAutoFit/>
          </a:bodyPr>
          <a:lstStyle/>
          <a:p>
            <a:r>
              <a:rPr lang="en-US" dirty="0" smtClean="0"/>
              <a:t>(Figures from Bishop 2006)</a:t>
            </a:r>
            <a:endParaRPr lang="en-US" dirty="0"/>
          </a:p>
        </p:txBody>
      </p:sp>
      <p:grpSp>
        <p:nvGrpSpPr>
          <p:cNvPr id="20" name="Group 19"/>
          <p:cNvGrpSpPr/>
          <p:nvPr/>
        </p:nvGrpSpPr>
        <p:grpSpPr>
          <a:xfrm>
            <a:off x="7944144" y="5610185"/>
            <a:ext cx="971256" cy="485815"/>
            <a:chOff x="51913" y="1190585"/>
            <a:chExt cx="971256" cy="485815"/>
          </a:xfrm>
        </p:grpSpPr>
        <p:sp>
          <p:nvSpPr>
            <p:cNvPr id="21" name="Oval 20"/>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2962" y="1190585"/>
              <a:ext cx="763351" cy="307777"/>
            </a:xfrm>
            <a:prstGeom prst="rect">
              <a:avLst/>
            </a:prstGeom>
            <a:noFill/>
          </p:spPr>
          <p:txBody>
            <a:bodyPr wrap="none" rtlCol="0">
              <a:spAutoFit/>
            </a:bodyPr>
            <a:lstStyle/>
            <a:p>
              <a:r>
                <a:rPr lang="en-US" u="none" dirty="0" smtClean="0">
                  <a:solidFill>
                    <a:srgbClr val="FF0000"/>
                  </a:solidFill>
                  <a:latin typeface="+mn-lt"/>
                </a:rPr>
                <a:t>Positive</a:t>
              </a:r>
              <a:endParaRPr lang="en-US" u="none" dirty="0">
                <a:solidFill>
                  <a:srgbClr val="FF0000"/>
                </a:solidFill>
                <a:latin typeface="+mn-lt"/>
              </a:endParaRPr>
            </a:p>
          </p:txBody>
        </p:sp>
        <p:sp>
          <p:nvSpPr>
            <p:cNvPr id="24" name="TextBox 23"/>
            <p:cNvSpPr txBox="1"/>
            <p:nvPr/>
          </p:nvSpPr>
          <p:spPr>
            <a:xfrm>
              <a:off x="194416" y="1368623"/>
              <a:ext cx="828753" cy="307777"/>
            </a:xfrm>
            <a:prstGeom prst="rect">
              <a:avLst/>
            </a:prstGeom>
            <a:noFill/>
          </p:spPr>
          <p:txBody>
            <a:bodyPr wrap="none" rtlCol="0">
              <a:spAutoFit/>
            </a:bodyPr>
            <a:lstStyle/>
            <a:p>
              <a:r>
                <a:rPr lang="en-US" u="none" dirty="0" smtClean="0">
                  <a:solidFill>
                    <a:srgbClr val="0000FF"/>
                  </a:solidFill>
                  <a:latin typeface="+mn-lt"/>
                </a:rPr>
                <a:t>Negative</a:t>
              </a:r>
              <a:endParaRPr lang="en-US" u="none" dirty="0">
                <a:solidFill>
                  <a:srgbClr val="0000FF"/>
                </a:solidFill>
                <a:latin typeface="+mn-lt"/>
              </a:endParaRPr>
            </a:p>
          </p:txBody>
        </p:sp>
        <p:sp>
          <p:nvSpPr>
            <p:cNvPr id="25" name="Rectangle 24"/>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3589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dirty="0"/>
              <a:t>Perceptron learning rule</a:t>
            </a:r>
            <a:endParaRPr lang="en-US" sz="4000" dirty="0"/>
          </a:p>
        </p:txBody>
      </p:sp>
      <p:sp>
        <p:nvSpPr>
          <p:cNvPr id="745478" name="Rectangle 6"/>
          <p:cNvSpPr>
            <a:spLocks noGrp="1" noChangeArrowheads="1"/>
          </p:cNvSpPr>
          <p:nvPr>
            <p:ph idx="1"/>
          </p:nvPr>
        </p:nvSpPr>
        <p:spPr>
          <a:noFill/>
          <a:ln/>
        </p:spPr>
        <p:txBody>
          <a:bodyPr/>
          <a:lstStyle/>
          <a:p>
            <a:pPr marL="0" algn="just">
              <a:spcBef>
                <a:spcPts val="0"/>
              </a:spcBef>
            </a:pPr>
            <a:r>
              <a:rPr lang="en-US" sz="2000" dirty="0"/>
              <a:t>If  x is Boolean, </a:t>
            </a:r>
            <a:r>
              <a:rPr lang="en-US" sz="2000" dirty="0" smtClean="0"/>
              <a:t>only </a:t>
            </a:r>
            <a:r>
              <a:rPr lang="en-US" sz="2000" dirty="0"/>
              <a:t>weights </a:t>
            </a:r>
            <a:r>
              <a:rPr lang="en-US" sz="2000" dirty="0" smtClean="0"/>
              <a:t>of </a:t>
            </a:r>
            <a:r>
              <a:rPr lang="en-US" sz="2000" dirty="0" smtClean="0">
                <a:solidFill>
                  <a:schemeClr val="accent6"/>
                </a:solidFill>
              </a:rPr>
              <a:t>active </a:t>
            </a:r>
            <a:r>
              <a:rPr lang="en-US" sz="2000" dirty="0">
                <a:solidFill>
                  <a:schemeClr val="accent6"/>
                </a:solidFill>
              </a:rPr>
              <a:t>features </a:t>
            </a:r>
          </a:p>
          <a:p>
            <a:pPr marL="0" indent="0" algn="just">
              <a:spcBef>
                <a:spcPts val="0"/>
              </a:spcBef>
              <a:buNone/>
            </a:pPr>
            <a:r>
              <a:rPr lang="en-US" sz="2000" dirty="0" smtClean="0"/>
              <a:t>      are updated</a:t>
            </a:r>
          </a:p>
          <a:p>
            <a:pPr marL="0" algn="just">
              <a:spcBef>
                <a:spcPts val="0"/>
              </a:spcBef>
            </a:pPr>
            <a:r>
              <a:rPr lang="en-US" sz="2000" dirty="0"/>
              <a:t>W</a:t>
            </a:r>
            <a:r>
              <a:rPr lang="en-US" sz="2000" dirty="0" smtClean="0"/>
              <a:t>hy is this important?</a:t>
            </a:r>
            <a:endParaRPr lang="en-US" sz="2000" dirty="0"/>
          </a:p>
        </p:txBody>
      </p:sp>
      <p:sp>
        <p:nvSpPr>
          <p:cNvPr id="2" name="Content Placeholder 1"/>
          <p:cNvSpPr>
            <a:spLocks noGrp="1"/>
          </p:cNvSpPr>
          <p:nvPr>
            <p:ph sz="quarter" idx="13"/>
          </p:nvPr>
        </p:nvSpPr>
        <p:spPr/>
        <p:txBody>
          <a:bodyPr/>
          <a:lstStyle/>
          <a:p>
            <a:r>
              <a:rPr lang="en-US" dirty="0" smtClean="0"/>
              <a:t>Perceptron</a:t>
            </a:r>
            <a:endParaRPr lang="en-US" dirty="0"/>
          </a:p>
        </p:txBody>
      </p:sp>
      <p:sp>
        <p:nvSpPr>
          <p:cNvPr id="10" name="Slide Number Placeholder 5"/>
          <p:cNvSpPr>
            <a:spLocks noGrp="1"/>
          </p:cNvSpPr>
          <p:nvPr>
            <p:ph type="sldNum" sz="quarter" idx="14"/>
          </p:nvPr>
        </p:nvSpPr>
        <p:spPr/>
        <p:txBody>
          <a:bodyPr/>
          <a:lstStyle/>
          <a:p>
            <a:fld id="{BE7E395D-62DA-4436-8AAD-8D4E5D7E1947}" type="slidenum">
              <a:rPr lang="en-US"/>
              <a:pPr/>
              <a:t>11</a:t>
            </a:fld>
            <a:endParaRPr lang="en-US"/>
          </a:p>
        </p:txBody>
      </p:sp>
      <p:grpSp>
        <p:nvGrpSpPr>
          <p:cNvPr id="745475" name="Group 3"/>
          <p:cNvGrpSpPr>
            <a:grpSpLocks/>
          </p:cNvGrpSpPr>
          <p:nvPr/>
        </p:nvGrpSpPr>
        <p:grpSpPr bwMode="auto">
          <a:xfrm>
            <a:off x="1447325" y="2361878"/>
            <a:ext cx="7543800" cy="3048000"/>
            <a:chOff x="501" y="1681"/>
            <a:chExt cx="5280" cy="1896"/>
          </a:xfrm>
        </p:grpSpPr>
        <p:sp>
          <p:nvSpPr>
            <p:cNvPr id="745476" name="Rectangle 4"/>
            <p:cNvSpPr>
              <a:spLocks noChangeArrowheads="1"/>
            </p:cNvSpPr>
            <p:nvPr/>
          </p:nvSpPr>
          <p:spPr bwMode="auto">
            <a:xfrm>
              <a:off x="501" y="1681"/>
              <a:ext cx="5280" cy="1896"/>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a:solidFill>
                    <a:schemeClr val="accent2"/>
                  </a:solidFill>
                  <a:latin typeface="+mj-lt"/>
                  <a:sym typeface="Symbol" pitchFamily="18" charset="2"/>
                </a:rPr>
                <a:t>sgn</a:t>
              </a:r>
              <a:r>
                <a:rPr lang="en-US" sz="2400" u="none" dirty="0">
                  <a:solidFill>
                    <a:schemeClr val="accent2"/>
                  </a:solidFill>
                  <a:latin typeface="+mj-lt"/>
                  <a:sym typeface="Symbol" pitchFamily="18" charset="2"/>
                </a:rPr>
                <a:t>{</a:t>
              </a:r>
              <a:r>
                <a:rPr lang="en-US" sz="2400" u="none" dirty="0" err="1">
                  <a:solidFill>
                    <a:schemeClr val="accent2"/>
                  </a:solidFill>
                  <a:latin typeface="+mj-lt"/>
                  <a:sym typeface="Symbol" pitchFamily="18" charset="2"/>
                </a:rPr>
                <a:t>wx</a:t>
              </a:r>
              <a:r>
                <a:rPr lang="en-US" sz="2400" u="none" dirty="0">
                  <a:solidFill>
                    <a:schemeClr val="accent2"/>
                  </a:solidFill>
                  <a:latin typeface="+mj-lt"/>
                  <a:sym typeface="Symbol" pitchFamily="18" charset="2"/>
                </a:rPr>
                <a:t>)</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to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 </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p>
          </p:txBody>
        </p:sp>
        <p:graphicFrame>
          <p:nvGraphicFramePr>
            <p:cNvPr id="745477" name="Object 5"/>
            <p:cNvGraphicFramePr>
              <a:graphicFrameLocks noChangeAspect="1"/>
            </p:cNvGraphicFramePr>
            <p:nvPr>
              <p:extLst>
                <p:ext uri="{D42A27DB-BD31-4B8C-83A1-F6EECF244321}">
                  <p14:modId xmlns:p14="http://schemas.microsoft.com/office/powerpoint/2010/main" val="1327835396"/>
                </p:ext>
              </p:extLst>
            </p:nvPr>
          </p:nvGraphicFramePr>
          <p:xfrm>
            <a:off x="2475" y="1701"/>
            <a:ext cx="217" cy="193"/>
          </p:xfrm>
          <a:graphic>
            <a:graphicData uri="http://schemas.openxmlformats.org/presentationml/2006/ole">
              <mc:AlternateContent xmlns:mc="http://schemas.openxmlformats.org/markup-compatibility/2006">
                <mc:Choice xmlns:v="urn:schemas-microsoft-com:vml" Requires="v">
                  <p:oleObj spid="_x0000_s1134593" name="Equation" r:id="rId4" imgW="215640" imgH="190440" progId="Equation.3">
                    <p:embed/>
                  </p:oleObj>
                </mc:Choice>
                <mc:Fallback>
                  <p:oleObj name="Equation" r:id="rId4" imgW="215640" imgH="190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 y="1701"/>
                          <a:ext cx="217" cy="193"/>
                        </a:xfrm>
                        <a:prstGeom prst="rect">
                          <a:avLst/>
                        </a:prstGeom>
                        <a:noFill/>
                        <a:ln>
                          <a:noFill/>
                        </a:ln>
                        <a:effectLst/>
                      </p:spPr>
                    </p:pic>
                  </p:oleObj>
                </mc:Fallback>
              </mc:AlternateContent>
            </a:graphicData>
          </a:graphic>
        </p:graphicFrame>
      </p:grpSp>
      <p:graphicFrame>
        <p:nvGraphicFramePr>
          <p:cNvPr id="745479" name="Object 7"/>
          <p:cNvGraphicFramePr>
            <a:graphicFrameLocks noChangeAspect="1"/>
          </p:cNvGraphicFramePr>
          <p:nvPr>
            <p:extLst>
              <p:ext uri="{D42A27DB-BD31-4B8C-83A1-F6EECF244321}">
                <p14:modId xmlns:p14="http://schemas.microsoft.com/office/powerpoint/2010/main" val="580743864"/>
              </p:ext>
            </p:extLst>
          </p:nvPr>
        </p:nvGraphicFramePr>
        <p:xfrm>
          <a:off x="1330325" y="5449888"/>
          <a:ext cx="7629525" cy="874712"/>
        </p:xfrm>
        <a:graphic>
          <a:graphicData uri="http://schemas.openxmlformats.org/presentationml/2006/ole">
            <mc:AlternateContent xmlns:mc="http://schemas.openxmlformats.org/markup-compatibility/2006">
              <mc:Choice xmlns:v="urn:schemas-microsoft-com:vml" Requires="v">
                <p:oleObj spid="_x0000_s1134594" name="Equation" r:id="rId6" imgW="3200400" imgH="419040" progId="Equation.3">
                  <p:embed/>
                </p:oleObj>
              </mc:Choice>
              <mc:Fallback>
                <p:oleObj name="Equation" r:id="rId6" imgW="3200400" imgH="419040" progId="Equation.3">
                  <p:embed/>
                  <p:pic>
                    <p:nvPicPr>
                      <p:cNvPr id="0" name=""/>
                      <p:cNvPicPr>
                        <a:picLocks noChangeAspect="1" noChangeArrowheads="1"/>
                      </p:cNvPicPr>
                      <p:nvPr/>
                    </p:nvPicPr>
                    <p:blipFill>
                      <a:blip r:embed="rId7"/>
                      <a:srcRect/>
                      <a:stretch>
                        <a:fillRect/>
                      </a:stretch>
                    </p:blipFill>
                    <p:spPr bwMode="auto">
                      <a:xfrm>
                        <a:off x="1330325" y="5449888"/>
                        <a:ext cx="7629525"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46" y="3810000"/>
            <a:ext cx="1887196" cy="1798984"/>
          </a:xfrm>
          <a:prstGeom prst="rect">
            <a:avLst/>
          </a:prstGeom>
          <a:ln w="19050">
            <a:solidFill>
              <a:srgbClr val="FFC000"/>
            </a:solidFill>
          </a:ln>
        </p:spPr>
      </p:pic>
      <p:graphicFrame>
        <p:nvGraphicFramePr>
          <p:cNvPr id="4" name="Object 3"/>
          <p:cNvGraphicFramePr>
            <a:graphicFrameLocks noChangeAspect="1"/>
          </p:cNvGraphicFramePr>
          <p:nvPr>
            <p:extLst>
              <p:ext uri="{D42A27DB-BD31-4B8C-83A1-F6EECF244321}">
                <p14:modId xmlns:p14="http://schemas.microsoft.com/office/powerpoint/2010/main" val="977468793"/>
              </p:ext>
            </p:extLst>
          </p:nvPr>
        </p:nvGraphicFramePr>
        <p:xfrm>
          <a:off x="7493340" y="1295400"/>
          <a:ext cx="1498260" cy="990600"/>
        </p:xfrm>
        <a:graphic>
          <a:graphicData uri="http://schemas.openxmlformats.org/presentationml/2006/ole">
            <mc:AlternateContent xmlns:mc="http://schemas.openxmlformats.org/markup-compatibility/2006">
              <mc:Choice xmlns:v="urn:schemas-microsoft-com:vml" Requires="v">
                <p:oleObj spid="_x0000_s1134595" name="Equation" r:id="rId9" imgW="1422360" imgH="939600" progId="Equation.3">
                  <p:embed/>
                </p:oleObj>
              </mc:Choice>
              <mc:Fallback>
                <p:oleObj name="Equation" r:id="rId9" imgW="1422360" imgH="939600" progId="Equation.3">
                  <p:embed/>
                  <p:pic>
                    <p:nvPicPr>
                      <p:cNvPr id="0" name=""/>
                      <p:cNvPicPr>
                        <a:picLocks noChangeAspect="1" noChangeArrowheads="1"/>
                      </p:cNvPicPr>
                      <p:nvPr/>
                    </p:nvPicPr>
                    <p:blipFill>
                      <a:blip r:embed="rId10"/>
                      <a:srcRect/>
                      <a:stretch>
                        <a:fillRect/>
                      </a:stretch>
                    </p:blipFill>
                    <p:spPr bwMode="auto">
                      <a:xfrm>
                        <a:off x="7493340" y="1295400"/>
                        <a:ext cx="1498260" cy="990600"/>
                      </a:xfrm>
                      <a:prstGeom prst="rect">
                        <a:avLst/>
                      </a:prstGeom>
                      <a:solidFill>
                        <a:srgbClr val="FFFFCC"/>
                      </a:solidFill>
                      <a:ln>
                        <a:solidFill>
                          <a:schemeClr val="accent6">
                            <a:lumMod val="75000"/>
                          </a:schemeClr>
                        </a:solidFill>
                      </a:ln>
                    </p:spPr>
                  </p:pic>
                </p:oleObj>
              </mc:Fallback>
            </mc:AlternateContent>
          </a:graphicData>
        </a:graphic>
      </p:graphicFrame>
    </p:spTree>
    <p:extLst>
      <p:ext uri="{BB962C8B-B14F-4D97-AF65-F5344CB8AC3E}">
        <p14:creationId xmlns:p14="http://schemas.microsoft.com/office/powerpoint/2010/main" val="371971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54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454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454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454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r>
              <a:rPr lang="en-US"/>
              <a:t>Perceptron Learnability</a:t>
            </a:r>
          </a:p>
        </p:txBody>
      </p:sp>
      <p:sp>
        <p:nvSpPr>
          <p:cNvPr id="763907" name="Rectangle 3"/>
          <p:cNvSpPr>
            <a:spLocks noGrp="1" noChangeArrowheads="1"/>
          </p:cNvSpPr>
          <p:nvPr>
            <p:ph idx="1"/>
          </p:nvPr>
        </p:nvSpPr>
        <p:spPr/>
        <p:txBody>
          <a:bodyPr/>
          <a:lstStyle/>
          <a:p>
            <a:pPr>
              <a:lnSpc>
                <a:spcPct val="80000"/>
              </a:lnSpc>
            </a:pPr>
            <a:r>
              <a:rPr lang="en-US" sz="2400" dirty="0">
                <a:latin typeface="+mj-lt"/>
                <a:cs typeface="Arial" pitchFamily="34" charset="0"/>
              </a:rPr>
              <a:t>Obviously can’t learn what it can’t </a:t>
            </a:r>
            <a:r>
              <a:rPr lang="en-US" sz="2400" dirty="0" smtClean="0">
                <a:latin typeface="+mj-lt"/>
                <a:cs typeface="Arial" pitchFamily="34" charset="0"/>
              </a:rPr>
              <a:t>represent </a:t>
            </a:r>
            <a:r>
              <a:rPr lang="en-US" sz="2400" dirty="0" smtClean="0">
                <a:solidFill>
                  <a:srgbClr val="FF0000"/>
                </a:solidFill>
                <a:latin typeface="+mj-lt"/>
                <a:cs typeface="Arial" pitchFamily="34" charset="0"/>
              </a:rPr>
              <a:t>(???)</a:t>
            </a:r>
            <a:endParaRPr lang="en-US" sz="2400" dirty="0">
              <a:solidFill>
                <a:srgbClr val="FF0000"/>
              </a:solidFill>
              <a:latin typeface="+mj-lt"/>
              <a:cs typeface="Arial" pitchFamily="34" charset="0"/>
            </a:endParaRPr>
          </a:p>
          <a:p>
            <a:pPr lvl="1">
              <a:lnSpc>
                <a:spcPct val="80000"/>
              </a:lnSpc>
            </a:pPr>
            <a:r>
              <a:rPr lang="en-US" sz="2000" dirty="0">
                <a:latin typeface="+mj-lt"/>
                <a:cs typeface="Arial" pitchFamily="34" charset="0"/>
              </a:rPr>
              <a:t>Only linearly separable functions</a:t>
            </a:r>
          </a:p>
          <a:p>
            <a:pPr>
              <a:lnSpc>
                <a:spcPct val="80000"/>
              </a:lnSpc>
            </a:pPr>
            <a:r>
              <a:rPr lang="en-US" sz="2400" dirty="0" err="1">
                <a:solidFill>
                  <a:schemeClr val="accent2"/>
                </a:solidFill>
                <a:latin typeface="+mj-lt"/>
                <a:cs typeface="Arial" pitchFamily="34" charset="0"/>
              </a:rPr>
              <a:t>Minsky</a:t>
            </a:r>
            <a:r>
              <a:rPr lang="en-US" sz="2400" dirty="0">
                <a:solidFill>
                  <a:schemeClr val="accent2"/>
                </a:solidFill>
                <a:latin typeface="+mj-lt"/>
                <a:cs typeface="Arial" pitchFamily="34" charset="0"/>
              </a:rPr>
              <a:t> and </a:t>
            </a:r>
            <a:r>
              <a:rPr lang="en-US" sz="2400" dirty="0" err="1">
                <a:solidFill>
                  <a:schemeClr val="accent2"/>
                </a:solidFill>
                <a:latin typeface="+mj-lt"/>
                <a:cs typeface="Arial" pitchFamily="34" charset="0"/>
              </a:rPr>
              <a:t>Papert</a:t>
            </a:r>
            <a:r>
              <a:rPr lang="en-US" sz="2400" dirty="0">
                <a:solidFill>
                  <a:schemeClr val="accent2"/>
                </a:solidFill>
                <a:latin typeface="+mj-lt"/>
                <a:cs typeface="Arial" pitchFamily="34" charset="0"/>
              </a:rPr>
              <a:t> (1969)</a:t>
            </a:r>
            <a:r>
              <a:rPr lang="en-US" sz="2400" dirty="0">
                <a:solidFill>
                  <a:schemeClr val="hlink"/>
                </a:solidFill>
                <a:latin typeface="+mj-lt"/>
                <a:cs typeface="Arial" pitchFamily="34" charset="0"/>
              </a:rPr>
              <a:t> </a:t>
            </a:r>
            <a:r>
              <a:rPr lang="en-US" sz="2400" dirty="0">
                <a:latin typeface="+mj-lt"/>
                <a:cs typeface="Arial" pitchFamily="34" charset="0"/>
              </a:rPr>
              <a:t>wrote an influential book demonstrating Perceptron’s representational limitations</a:t>
            </a:r>
          </a:p>
          <a:p>
            <a:pPr lvl="1">
              <a:lnSpc>
                <a:spcPct val="80000"/>
              </a:lnSpc>
            </a:pPr>
            <a:r>
              <a:rPr lang="en-US" sz="2000" dirty="0">
                <a:latin typeface="+mj-lt"/>
                <a:cs typeface="Arial" pitchFamily="34" charset="0"/>
              </a:rPr>
              <a:t>Parity functions can’t be learned (XOR)</a:t>
            </a:r>
          </a:p>
          <a:p>
            <a:pPr lvl="1">
              <a:lnSpc>
                <a:spcPct val="80000"/>
              </a:lnSpc>
            </a:pPr>
            <a:r>
              <a:rPr lang="en-US" sz="2000" dirty="0">
                <a:latin typeface="+mj-lt"/>
                <a:cs typeface="Arial" pitchFamily="34" charset="0"/>
              </a:rPr>
              <a:t>In vision, if patterns are represented with local features, can’t represent symmetry, connectivity</a:t>
            </a:r>
          </a:p>
          <a:p>
            <a:pPr>
              <a:lnSpc>
                <a:spcPct val="80000"/>
              </a:lnSpc>
            </a:pPr>
            <a:r>
              <a:rPr lang="en-US" sz="2400" dirty="0">
                <a:latin typeface="+mj-lt"/>
                <a:cs typeface="Arial" pitchFamily="34" charset="0"/>
              </a:rPr>
              <a:t>Research on Neural Networks stopped for years</a:t>
            </a:r>
          </a:p>
          <a:p>
            <a:pPr>
              <a:lnSpc>
                <a:spcPct val="80000"/>
              </a:lnSpc>
            </a:pPr>
            <a:endParaRPr lang="en-US" sz="2400" dirty="0">
              <a:latin typeface="+mj-lt"/>
              <a:cs typeface="Arial" pitchFamily="34" charset="0"/>
            </a:endParaRPr>
          </a:p>
          <a:p>
            <a:pPr>
              <a:lnSpc>
                <a:spcPct val="80000"/>
              </a:lnSpc>
            </a:pPr>
            <a:r>
              <a:rPr lang="en-US" sz="2400" dirty="0">
                <a:latin typeface="+mj-lt"/>
                <a:cs typeface="Arial" pitchFamily="34" charset="0"/>
              </a:rPr>
              <a:t>Rosenblatt himself (1959) asked,</a:t>
            </a:r>
          </a:p>
          <a:p>
            <a:pPr>
              <a:lnSpc>
                <a:spcPct val="80000"/>
              </a:lnSpc>
            </a:pPr>
            <a:endParaRPr lang="en-US" sz="2400" dirty="0">
              <a:latin typeface="+mj-lt"/>
              <a:cs typeface="Arial" pitchFamily="34" charset="0"/>
            </a:endParaRPr>
          </a:p>
          <a:p>
            <a:pPr lvl="1">
              <a:lnSpc>
                <a:spcPct val="80000"/>
              </a:lnSpc>
              <a:spcBef>
                <a:spcPct val="0"/>
              </a:spcBef>
              <a:buFontTx/>
              <a:buChar char="•"/>
            </a:pPr>
            <a:r>
              <a:rPr lang="en-US" sz="2000" i="1" dirty="0">
                <a:solidFill>
                  <a:schemeClr val="accent2"/>
                </a:solidFill>
                <a:latin typeface="+mj-lt"/>
                <a:cs typeface="Arial" pitchFamily="34" charset="0"/>
              </a:rPr>
              <a:t>“What pattern recognition problems can be transformed so as to become linearly separable?” </a:t>
            </a:r>
            <a:endParaRPr lang="en-US" sz="2000" dirty="0">
              <a:latin typeface="+mj-lt"/>
              <a:cs typeface="Arial" pitchFamily="34" charset="0"/>
            </a:endParaRPr>
          </a:p>
        </p:txBody>
      </p:sp>
      <p:sp>
        <p:nvSpPr>
          <p:cNvPr id="2" name="Content Placeholder 1"/>
          <p:cNvSpPr>
            <a:spLocks noGrp="1"/>
          </p:cNvSpPr>
          <p:nvPr>
            <p:ph sz="quarter" idx="13"/>
          </p:nvPr>
        </p:nvSpPr>
        <p:spPr/>
        <p:txBody>
          <a:bodyPr/>
          <a:lstStyle/>
          <a:p>
            <a:r>
              <a:rPr lang="en-US" smtClean="0"/>
              <a:t>Perceptron</a:t>
            </a:r>
            <a:endParaRPr lang="en-US"/>
          </a:p>
        </p:txBody>
      </p:sp>
      <p:sp>
        <p:nvSpPr>
          <p:cNvPr id="6" name="Slide Number Placeholder 5"/>
          <p:cNvSpPr>
            <a:spLocks noGrp="1"/>
          </p:cNvSpPr>
          <p:nvPr>
            <p:ph type="sldNum" sz="quarter" idx="14"/>
          </p:nvPr>
        </p:nvSpPr>
        <p:spPr/>
        <p:txBody>
          <a:bodyPr/>
          <a:lstStyle/>
          <a:p>
            <a:fld id="{236FD638-FD13-47A9-9A29-A100D57BF410}" type="slidenum">
              <a:rPr lang="en-US"/>
              <a:pPr/>
              <a:t>12</a:t>
            </a:fld>
            <a:endParaRPr lang="en-US"/>
          </a:p>
        </p:txBody>
      </p:sp>
    </p:spTree>
    <p:extLst>
      <p:ext uri="{BB962C8B-B14F-4D97-AF65-F5344CB8AC3E}">
        <p14:creationId xmlns:p14="http://schemas.microsoft.com/office/powerpoint/2010/main" val="399759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39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81" name="Slide Number Placeholder 3"/>
          <p:cNvSpPr>
            <a:spLocks noGrp="1"/>
          </p:cNvSpPr>
          <p:nvPr>
            <p:ph type="sldNum" sz="quarter" idx="10"/>
          </p:nvPr>
        </p:nvSpPr>
        <p:spPr/>
        <p:txBody>
          <a:bodyPr/>
          <a:lstStyle/>
          <a:p>
            <a:fld id="{68084EB6-6E3C-42E1-9C18-70826AAEB768}" type="slidenum">
              <a:rPr lang="en-US"/>
              <a:pPr/>
              <a:t>13</a:t>
            </a:fld>
            <a:endParaRPr lang="en-US"/>
          </a:p>
        </p:txBody>
      </p:sp>
      <p:grpSp>
        <p:nvGrpSpPr>
          <p:cNvPr id="751618" name="Group 2"/>
          <p:cNvGrpSpPr>
            <a:grpSpLocks/>
          </p:cNvGrpSpPr>
          <p:nvPr/>
        </p:nvGrpSpPr>
        <p:grpSpPr bwMode="auto">
          <a:xfrm>
            <a:off x="838200" y="1219200"/>
            <a:ext cx="7716838" cy="4953000"/>
            <a:chOff x="192" y="768"/>
            <a:chExt cx="5341" cy="3552"/>
          </a:xfrm>
        </p:grpSpPr>
        <p:sp>
          <p:nvSpPr>
            <p:cNvPr id="751619" name="Line 3"/>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0" name="Line 4"/>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1" name="Line 5"/>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2" name="Freeform 6"/>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23" name="Oval 7"/>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4" name="Oval 8"/>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5" name="Oval 9"/>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6" name="Oval 10"/>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7" name="Oval 11"/>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8" name="Oval 12"/>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29" name="Oval 13"/>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0" name="Oval 14"/>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1" name="Oval 15"/>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2" name="Oval 16"/>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3" name="Oval 17"/>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4" name="Oval 18"/>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5" name="Oval 19"/>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6" name="Oval 20"/>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7" name="Oval 21"/>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8" name="Oval 22"/>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39" name="Rectangle 23"/>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0" name="Rectangle 24"/>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1" name="Rectangle 25"/>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2" name="Rectangle 26"/>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3" name="Rectangle 27"/>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4" name="Rectangle 28"/>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5" name="Rectangle 29"/>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6" name="Rectangle 30"/>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7" name="Rectangle 31"/>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8" name="Rectangle 32"/>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49" name="Rectangle 33"/>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0" name="Rectangle 34"/>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1" name="Rectangle 35"/>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751652" name="Rectangle 36"/>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3" name="Rectangle 37"/>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4" name="Rectangle 38"/>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5" name="Rectangle 39"/>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6" name="Rectangle 40"/>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57" name="Text Box 41"/>
            <p:cNvSpPr txBox="1">
              <a:spLocks noChangeArrowheads="1"/>
            </p:cNvSpPr>
            <p:nvPr/>
          </p:nvSpPr>
          <p:spPr bwMode="auto">
            <a:xfrm>
              <a:off x="1151" y="2202"/>
              <a:ext cx="128"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8" name="Text Box 42"/>
            <p:cNvSpPr txBox="1">
              <a:spLocks noChangeArrowheads="1"/>
            </p:cNvSpPr>
            <p:nvPr/>
          </p:nvSpPr>
          <p:spPr bwMode="auto">
            <a:xfrm>
              <a:off x="340" y="988"/>
              <a:ext cx="128"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200" u="none">
                <a:latin typeface="Comic Sans MS" pitchFamily="66" charset="0"/>
              </a:endParaRPr>
            </a:p>
          </p:txBody>
        </p:sp>
        <p:sp>
          <p:nvSpPr>
            <p:cNvPr id="751659" name="Line 43"/>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0" name="Line 44"/>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61" name="Oval 45"/>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2" name="Oval 46"/>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3" name="Oval 47"/>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4" name="Oval 48"/>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5" name="Oval 49"/>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6" name="Oval 50"/>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7" name="Oval 51"/>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8" name="Oval 52"/>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69" name="Oval 53"/>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0" name="Oval 54"/>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1" name="Oval 55"/>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2" name="Oval 56"/>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51673" name="AutoShape 57"/>
            <p:cNvSpPr>
              <a:spLocks noChangeArrowheads="1"/>
            </p:cNvSpPr>
            <p:nvPr/>
          </p:nvSpPr>
          <p:spPr bwMode="auto">
            <a:xfrm rot="-2730640">
              <a:off x="2033" y="2384"/>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4" name="Rectangle 58"/>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5" name="Rectangle 59"/>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6" name="Rectangle 60"/>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7" name="Rectangle 61"/>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8" name="Rectangle 62"/>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79" name="Rectangle 63"/>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0" name="Rectangle 64"/>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1" name="Rectangle 65"/>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2" name="Rectangle 66"/>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3" name="Rectangle 67"/>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4" name="Rectangle 68"/>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5" name="Rectangle 69"/>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6" name="Rectangle 70"/>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7" name="Rectangle 71"/>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8" name="Rectangle 72"/>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89" name="Rectangle 73"/>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0" name="Rectangle 74"/>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1691" name="Rectangle 75"/>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1692" name="Text Box 76"/>
          <p:cNvSpPr txBox="1">
            <a:spLocks noChangeArrowheads="1"/>
          </p:cNvSpPr>
          <p:nvPr/>
        </p:nvSpPr>
        <p:spPr bwMode="auto">
          <a:xfrm>
            <a:off x="1127125" y="5561013"/>
            <a:ext cx="2506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none">
                <a:solidFill>
                  <a:srgbClr val="A50021"/>
                </a:solidFill>
                <a:latin typeface="Arial Narrow" pitchFamily="34" charset="0"/>
              </a:rPr>
              <a:t>(</a:t>
            </a:r>
            <a:r>
              <a:rPr lang="en-US" sz="3200" b="1" u="none">
                <a:solidFill>
                  <a:srgbClr val="A50021"/>
                </a:solidFill>
                <a:latin typeface="Arial Narrow" pitchFamily="34" charset="0"/>
              </a:rPr>
              <a:t>x</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2</a:t>
            </a:r>
            <a:r>
              <a:rPr lang="en-US" sz="2400" b="1" u="none">
                <a:solidFill>
                  <a:srgbClr val="A50021"/>
                </a:solidFill>
                <a:latin typeface="Arial Narrow" pitchFamily="34" charset="0"/>
              </a:rPr>
              <a:t>) </a:t>
            </a:r>
            <a:r>
              <a:rPr lang="en-US" sz="2400" b="1" u="none">
                <a:solidFill>
                  <a:srgbClr val="A50021"/>
                </a:solidFill>
                <a:latin typeface="Arial Narrow" pitchFamily="34" charset="0"/>
                <a:sym typeface="Symbol" pitchFamily="18" charset="2"/>
              </a:rPr>
              <a:t>v</a:t>
            </a:r>
            <a:r>
              <a:rPr lang="en-US" sz="24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3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x</a:t>
            </a:r>
            <a:r>
              <a:rPr lang="en-US" sz="1600" b="1" u="none">
                <a:solidFill>
                  <a:srgbClr val="A50021"/>
                </a:solidFill>
                <a:latin typeface="Arial Narrow" pitchFamily="34" charset="0"/>
              </a:rPr>
              <a:t>4</a:t>
            </a:r>
            <a:r>
              <a:rPr lang="en-US" sz="2400" b="1" u="none">
                <a:solidFill>
                  <a:srgbClr val="A50021"/>
                </a:solidFill>
                <a:latin typeface="Arial Narrow" pitchFamily="34" charset="0"/>
              </a:rPr>
              <a:t>)</a:t>
            </a:r>
            <a:r>
              <a:rPr lang="en-US" sz="1600" b="1" u="none">
                <a:solidFill>
                  <a:srgbClr val="0000FF"/>
                </a:solidFill>
                <a:latin typeface="Arial Narrow" pitchFamily="34" charset="0"/>
              </a:rPr>
              <a:t> </a:t>
            </a:r>
            <a:endParaRPr lang="en-US">
              <a:effectLst>
                <a:outerShdw blurRad="38100" dist="38100" dir="2700000" algn="tl">
                  <a:srgbClr val="C0C0C0"/>
                </a:outerShdw>
              </a:effectLst>
            </a:endParaRPr>
          </a:p>
        </p:txBody>
      </p:sp>
      <p:sp>
        <p:nvSpPr>
          <p:cNvPr id="751693" name="Text Box 77"/>
          <p:cNvSpPr txBox="1">
            <a:spLocks noChangeArrowheads="1"/>
          </p:cNvSpPr>
          <p:nvPr/>
        </p:nvSpPr>
        <p:spPr bwMode="auto">
          <a:xfrm>
            <a:off x="5486400" y="5561013"/>
            <a:ext cx="1017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A50021"/>
                </a:solidFill>
                <a:latin typeface="Arial Narrow" pitchFamily="34" charset="0"/>
              </a:rPr>
              <a:t>y</a:t>
            </a:r>
            <a:r>
              <a:rPr lang="en-US" sz="1600" b="1" u="none">
                <a:solidFill>
                  <a:srgbClr val="A50021"/>
                </a:solidFill>
                <a:latin typeface="Arial Narrow" pitchFamily="34" charset="0"/>
              </a:rPr>
              <a:t>1 </a:t>
            </a:r>
            <a:r>
              <a:rPr lang="en-US" sz="1600" b="1" u="none">
                <a:solidFill>
                  <a:srgbClr val="A50021"/>
                </a:solidFill>
                <a:latin typeface="Arial Narrow" pitchFamily="34" charset="0"/>
                <a:sym typeface="Symbol" pitchFamily="18" charset="2"/>
              </a:rPr>
              <a:t></a:t>
            </a:r>
            <a:r>
              <a:rPr lang="en-US" sz="1600" b="1" u="none">
                <a:solidFill>
                  <a:srgbClr val="A50021"/>
                </a:solidFill>
                <a:latin typeface="Arial Narrow" pitchFamily="34" charset="0"/>
              </a:rPr>
              <a:t>  </a:t>
            </a:r>
            <a:r>
              <a:rPr lang="en-US" sz="3200" b="1" u="none">
                <a:solidFill>
                  <a:srgbClr val="A50021"/>
                </a:solidFill>
                <a:latin typeface="Arial Narrow" pitchFamily="34" charset="0"/>
              </a:rPr>
              <a:t>y</a:t>
            </a:r>
            <a:r>
              <a:rPr lang="en-US" sz="1600" b="1" u="none">
                <a:solidFill>
                  <a:srgbClr val="A50021"/>
                </a:solidFill>
                <a:latin typeface="Arial Narrow" pitchFamily="34" charset="0"/>
              </a:rPr>
              <a:t>2</a:t>
            </a:r>
            <a:endParaRPr lang="en-US">
              <a:effectLst>
                <a:outerShdw blurRad="38100" dist="38100" dir="2700000" algn="tl">
                  <a:srgbClr val="C0C0C0"/>
                </a:outerShdw>
              </a:effectLst>
            </a:endParaRPr>
          </a:p>
        </p:txBody>
      </p:sp>
      <p:graphicFrame>
        <p:nvGraphicFramePr>
          <p:cNvPr id="751694" name="Object 78"/>
          <p:cNvGraphicFramePr>
            <a:graphicFrameLocks noChangeAspect="1"/>
          </p:cNvGraphicFramePr>
          <p:nvPr>
            <p:extLst>
              <p:ext uri="{D42A27DB-BD31-4B8C-83A1-F6EECF244321}">
                <p14:modId xmlns:p14="http://schemas.microsoft.com/office/powerpoint/2010/main" val="2185536572"/>
              </p:ext>
            </p:extLst>
          </p:nvPr>
        </p:nvGraphicFramePr>
        <p:xfrm>
          <a:off x="3816548" y="2678112"/>
          <a:ext cx="1382713" cy="674688"/>
        </p:xfrm>
        <a:graphic>
          <a:graphicData uri="http://schemas.openxmlformats.org/presentationml/2006/ole">
            <mc:AlternateContent xmlns:mc="http://schemas.openxmlformats.org/markup-compatibility/2006">
              <mc:Choice xmlns:v="urn:schemas-microsoft-com:vml" Requires="v">
                <p:oleObj spid="_x0000_s1138689" name="Clip" r:id="rId4" imgW="4592880" imgH="1759680" progId="MS_ClipArt_Gallery.2">
                  <p:embed/>
                </p:oleObj>
              </mc:Choice>
              <mc:Fallback>
                <p:oleObj name="Clip" r:id="rId4" imgW="4592880" imgH="1759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548" y="2678112"/>
                        <a:ext cx="1382713"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81930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Convergence</a:t>
            </a:r>
            <a:endParaRPr lang="en-US" dirty="0"/>
          </a:p>
        </p:txBody>
      </p:sp>
      <p:sp>
        <p:nvSpPr>
          <p:cNvPr id="3" name="Content Placeholder 2"/>
          <p:cNvSpPr>
            <a:spLocks noGrp="1"/>
          </p:cNvSpPr>
          <p:nvPr>
            <p:ph idx="1"/>
          </p:nvPr>
        </p:nvSpPr>
        <p:spPr/>
        <p:txBody>
          <a:bodyPr/>
          <a:lstStyle/>
          <a:p>
            <a:r>
              <a:rPr lang="en-US" b="1" dirty="0" smtClean="0"/>
              <a:t>Perceptron </a:t>
            </a:r>
            <a:r>
              <a:rPr lang="en-US" b="1" dirty="0"/>
              <a:t>Convergence Theorem:</a:t>
            </a:r>
          </a:p>
          <a:p>
            <a:r>
              <a:rPr lang="en-US" dirty="0" smtClean="0"/>
              <a:t>If </a:t>
            </a:r>
            <a:r>
              <a:rPr lang="en-US" dirty="0"/>
              <a:t>there exist a set of weights that are consistent with the </a:t>
            </a:r>
            <a:r>
              <a:rPr lang="en-US" dirty="0" smtClean="0"/>
              <a:t>data (i.e</a:t>
            </a:r>
            <a:r>
              <a:rPr lang="en-US" dirty="0"/>
              <a:t>., the data is linearly separable</a:t>
            </a:r>
            <a:r>
              <a:rPr lang="en-US" dirty="0" smtClean="0"/>
              <a:t>), </a:t>
            </a:r>
            <a:r>
              <a:rPr lang="en-US" dirty="0"/>
              <a:t>the perceptron </a:t>
            </a:r>
            <a:r>
              <a:rPr lang="en-US" dirty="0" smtClean="0"/>
              <a:t>learning algorithm </a:t>
            </a:r>
            <a:r>
              <a:rPr lang="en-US" dirty="0"/>
              <a:t>will </a:t>
            </a:r>
            <a:r>
              <a:rPr lang="en-US" dirty="0" smtClean="0"/>
              <a:t>converge</a:t>
            </a:r>
          </a:p>
          <a:p>
            <a:pPr lvl="1"/>
            <a:r>
              <a:rPr lang="en-US" dirty="0" smtClean="0"/>
              <a:t>How </a:t>
            </a:r>
            <a:r>
              <a:rPr lang="en-US" dirty="0"/>
              <a:t>long would it take to converge </a:t>
            </a:r>
            <a:r>
              <a:rPr lang="en-US" dirty="0" smtClean="0"/>
              <a:t>?</a:t>
            </a:r>
            <a:endParaRPr lang="en-US" dirty="0"/>
          </a:p>
          <a:p>
            <a:r>
              <a:rPr lang="en-US" b="1" dirty="0" smtClean="0"/>
              <a:t>Perceptron </a:t>
            </a:r>
            <a:r>
              <a:rPr lang="en-US" b="1" dirty="0"/>
              <a:t>Cycling Theorem: </a:t>
            </a:r>
            <a:endParaRPr lang="en-US" b="1" dirty="0" smtClean="0"/>
          </a:p>
          <a:p>
            <a:r>
              <a:rPr lang="en-US" dirty="0" smtClean="0"/>
              <a:t>If </a:t>
            </a:r>
            <a:r>
              <a:rPr lang="en-US" dirty="0"/>
              <a:t>the training data is not </a:t>
            </a:r>
            <a:r>
              <a:rPr lang="en-US" dirty="0" smtClean="0"/>
              <a:t>linearly separable the </a:t>
            </a:r>
            <a:r>
              <a:rPr lang="en-US" dirty="0"/>
              <a:t>perceptron learning algorithm will eventually repeat the </a:t>
            </a:r>
            <a:r>
              <a:rPr lang="en-US" dirty="0" smtClean="0"/>
              <a:t> </a:t>
            </a:r>
            <a:r>
              <a:rPr lang="en-US" dirty="0"/>
              <a:t>same set of weights and therefore enter an infinite </a:t>
            </a:r>
            <a:r>
              <a:rPr lang="en-US" dirty="0" smtClean="0"/>
              <a:t>loop.</a:t>
            </a:r>
          </a:p>
          <a:p>
            <a:pPr lvl="1"/>
            <a:r>
              <a:rPr lang="en-US" dirty="0" smtClean="0"/>
              <a:t>How </a:t>
            </a:r>
            <a:r>
              <a:rPr lang="en-US" dirty="0"/>
              <a:t>to provide robustness, more expressivity ? </a:t>
            </a:r>
          </a:p>
        </p:txBody>
      </p:sp>
      <p:sp>
        <p:nvSpPr>
          <p:cNvPr id="7" name="Content Placeholder 6"/>
          <p:cNvSpPr>
            <a:spLocks noGrp="1"/>
          </p:cNvSpPr>
          <p:nvPr>
            <p:ph sz="quarter" idx="13"/>
          </p:nvPr>
        </p:nvSpPr>
        <p:spPr/>
        <p:txBody>
          <a:bodyPr/>
          <a:lstStyle/>
          <a:p>
            <a:r>
              <a:rPr lang="en-US" dirty="0" smtClean="0"/>
              <a:t>Perceptron</a:t>
            </a:r>
            <a:endParaRPr lang="en-US" dirty="0"/>
          </a:p>
        </p:txBody>
      </p:sp>
      <p:sp>
        <p:nvSpPr>
          <p:cNvPr id="6" name="Slide Number Placeholder 3"/>
          <p:cNvSpPr>
            <a:spLocks noGrp="1"/>
          </p:cNvSpPr>
          <p:nvPr>
            <p:ph type="sldNum" sz="quarter" idx="14"/>
          </p:nvPr>
        </p:nvSpPr>
        <p:spPr/>
        <p:txBody>
          <a:bodyPr/>
          <a:lstStyle/>
          <a:p>
            <a:fld id="{46BF96E5-0BC0-4230-BF51-716733A07242}" type="slidenum">
              <a:rPr lang="en-US"/>
              <a:pPr/>
              <a:t>14</a:t>
            </a:fld>
            <a:endParaRPr lang="en-US"/>
          </a:p>
        </p:txBody>
      </p:sp>
    </p:spTree>
    <p:extLst>
      <p:ext uri="{BB962C8B-B14F-4D97-AF65-F5344CB8AC3E}">
        <p14:creationId xmlns:p14="http://schemas.microsoft.com/office/powerpoint/2010/main" val="91694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Perceptron</a:t>
            </a:r>
            <a:endParaRPr lang="en-US" dirty="0"/>
          </a:p>
        </p:txBody>
      </p:sp>
      <p:sp>
        <p:nvSpPr>
          <p:cNvPr id="6" name="Slide Number Placeholder 3"/>
          <p:cNvSpPr>
            <a:spLocks noGrp="1"/>
          </p:cNvSpPr>
          <p:nvPr>
            <p:ph type="sldNum" sz="quarter" idx="10"/>
          </p:nvPr>
        </p:nvSpPr>
        <p:spPr/>
        <p:txBody>
          <a:bodyPr/>
          <a:lstStyle/>
          <a:p>
            <a:fld id="{F99CFAAC-3C97-4113-81C1-A26C49EDCF03}" type="slidenum">
              <a:rPr lang="en-US"/>
              <a:pPr/>
              <a:t>15</a:t>
            </a:fld>
            <a:endParaRPr lang="en-US"/>
          </a:p>
        </p:txBody>
      </p:sp>
      <p:pic>
        <p:nvPicPr>
          <p:cNvPr id="1067012" name="Picture 4" descr="percept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452563"/>
            <a:ext cx="8639175"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82768" y="4717549"/>
            <a:ext cx="2582887" cy="523220"/>
          </a:xfrm>
          <a:prstGeom prst="rect">
            <a:avLst/>
          </a:prstGeom>
          <a:solidFill>
            <a:srgbClr val="FFFFCC"/>
          </a:solidFill>
          <a:ln>
            <a:solidFill>
              <a:schemeClr val="accent1"/>
            </a:solidFill>
          </a:ln>
        </p:spPr>
        <p:txBody>
          <a:bodyPr wrap="none">
            <a:spAutoFit/>
          </a:bodyPr>
          <a:lstStyle/>
          <a:p>
            <a:r>
              <a:rPr lang="en-US" u="none" dirty="0" smtClean="0">
                <a:latin typeface="+mj-lt"/>
              </a:rPr>
              <a:t>Just to make sure we understand</a:t>
            </a:r>
          </a:p>
          <a:p>
            <a:r>
              <a:rPr lang="en-US" u="none" dirty="0" smtClean="0">
                <a:latin typeface="+mj-lt"/>
              </a:rPr>
              <a:t> that we learn both w and </a:t>
            </a:r>
            <a:r>
              <a:rPr lang="en-US" u="none" dirty="0" smtClean="0">
                <a:latin typeface="cmmi10"/>
              </a:rPr>
              <a:t>µ</a:t>
            </a:r>
            <a:endParaRPr lang="en-US" u="none" dirty="0">
              <a:latin typeface="cmmi1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1" name="Rectangle 3"/>
          <p:cNvSpPr>
            <a:spLocks noGrp="1" noChangeArrowheads="1"/>
          </p:cNvSpPr>
          <p:nvPr>
            <p:ph type="title"/>
          </p:nvPr>
        </p:nvSpPr>
        <p:spPr>
          <a:noFill/>
          <a:ln/>
          <a:extLst>
            <a:ext uri="{909E8E84-426E-40DD-AFC4-6F175D3DCCD1}">
              <a14:hiddenFill xmlns:a14="http://schemas.microsoft.com/office/drawing/2010/main">
                <a:solidFill>
                  <a:srgbClr val="0000CC"/>
                </a:solidFill>
              </a14:hiddenFill>
            </a:ext>
          </a:extLst>
        </p:spPr>
        <p:txBody>
          <a:bodyPr/>
          <a:lstStyle/>
          <a:p>
            <a:r>
              <a:rPr lang="en-US"/>
              <a:t>Perceptron: Mistake Bound Theorem</a:t>
            </a:r>
            <a:endParaRPr lang="en-US" sz="3200"/>
          </a:p>
        </p:txBody>
      </p:sp>
      <p:sp>
        <p:nvSpPr>
          <p:cNvPr id="770050" name="Rectangle 2"/>
          <p:cNvSpPr>
            <a:spLocks noGrp="1" noChangeArrowheads="1"/>
          </p:cNvSpPr>
          <p:nvPr>
            <p:ph idx="1"/>
          </p:nvPr>
        </p:nvSpPr>
        <p:spPr/>
        <p:txBody>
          <a:bodyPr/>
          <a:lstStyle/>
          <a:p>
            <a:pPr>
              <a:lnSpc>
                <a:spcPct val="90000"/>
              </a:lnSpc>
            </a:pPr>
            <a:r>
              <a:rPr lang="en-US" sz="2400" dirty="0"/>
              <a:t>Maintains a weight vector </a:t>
            </a:r>
            <a:r>
              <a:rPr lang="en-US" sz="2400" dirty="0" err="1"/>
              <a:t>w</a:t>
            </a:r>
            <a:r>
              <a:rPr lang="en-US" sz="2400" dirty="0" err="1">
                <a:sym typeface="Symbol" pitchFamily="18" charset="2"/>
              </a:rPr>
              <a:t></a:t>
            </a:r>
            <a:r>
              <a:rPr lang="en-US" sz="2400" dirty="0" err="1">
                <a:latin typeface="Monotype Corsiva" pitchFamily="66" charset="0"/>
                <a:sym typeface="Symbol" pitchFamily="18" charset="2"/>
              </a:rPr>
              <a:t>R</a:t>
            </a:r>
            <a:r>
              <a:rPr lang="en-US" sz="2400" baseline="30000" dirty="0" err="1">
                <a:sym typeface="Symbol" pitchFamily="18" charset="2"/>
              </a:rPr>
              <a:t>N</a:t>
            </a:r>
            <a:r>
              <a:rPr lang="en-US" sz="2400" dirty="0">
                <a:sym typeface="Symbol" pitchFamily="18" charset="2"/>
              </a:rPr>
              <a:t>,    </a:t>
            </a:r>
            <a:r>
              <a:rPr lang="en-US" sz="2400" dirty="0"/>
              <a:t>w</a:t>
            </a:r>
            <a:r>
              <a:rPr lang="en-US" sz="2400" baseline="-25000" dirty="0"/>
              <a:t>0</a:t>
            </a:r>
            <a:r>
              <a:rPr lang="en-US" sz="2400" dirty="0">
                <a:sym typeface="Symbol" pitchFamily="18" charset="2"/>
              </a:rPr>
              <a:t>=</a:t>
            </a:r>
            <a:r>
              <a:rPr lang="en-US" sz="2400" dirty="0"/>
              <a:t>(0,…,0).</a:t>
            </a:r>
          </a:p>
          <a:p>
            <a:pPr>
              <a:lnSpc>
                <a:spcPct val="90000"/>
              </a:lnSpc>
            </a:pPr>
            <a:r>
              <a:rPr lang="en-US" sz="2400" dirty="0"/>
              <a:t>Upon receiving an example </a:t>
            </a:r>
            <a:r>
              <a:rPr lang="en-US" sz="2400" dirty="0">
                <a:latin typeface="Arial" pitchFamily="34" charset="0"/>
              </a:rPr>
              <a:t>x </a:t>
            </a:r>
            <a:r>
              <a:rPr lang="en-US" sz="2400" dirty="0">
                <a:latin typeface="Arial" pitchFamily="34" charset="0"/>
                <a:sym typeface="Symbol" pitchFamily="18" charset="2"/>
              </a:rPr>
              <a:t> </a:t>
            </a:r>
            <a:r>
              <a:rPr lang="en-US" sz="2400" dirty="0">
                <a:latin typeface="Monotype Corsiva" pitchFamily="66" charset="0"/>
                <a:sym typeface="Symbol" pitchFamily="18" charset="2"/>
              </a:rPr>
              <a:t>R</a:t>
            </a:r>
            <a:r>
              <a:rPr lang="en-US" sz="2400" baseline="30000" dirty="0">
                <a:latin typeface="Arial" pitchFamily="34" charset="0"/>
                <a:sym typeface="Symbol" pitchFamily="18" charset="2"/>
              </a:rPr>
              <a:t>N</a:t>
            </a:r>
            <a:r>
              <a:rPr lang="en-US" sz="2400" i="1" dirty="0">
                <a:latin typeface="Arial" pitchFamily="34" charset="0"/>
              </a:rPr>
              <a:t> </a:t>
            </a:r>
            <a:endParaRPr lang="en-US" sz="2400" dirty="0"/>
          </a:p>
          <a:p>
            <a:pPr>
              <a:lnSpc>
                <a:spcPct val="90000"/>
              </a:lnSpc>
            </a:pPr>
            <a:r>
              <a:rPr lang="en-US" sz="2400" dirty="0"/>
              <a:t>Predicts according to the linear threshold function </a:t>
            </a:r>
            <a:r>
              <a:rPr lang="en-US" sz="2400" dirty="0" err="1"/>
              <a:t>w•x</a:t>
            </a:r>
            <a:r>
              <a:rPr lang="en-US" sz="2400" dirty="0"/>
              <a:t> </a:t>
            </a:r>
            <a:r>
              <a:rPr lang="en-US" sz="2400" dirty="0">
                <a:sym typeface="Symbol" pitchFamily="18" charset="2"/>
              </a:rPr>
              <a:t></a:t>
            </a:r>
            <a:r>
              <a:rPr lang="en-US" sz="2400" dirty="0"/>
              <a:t> </a:t>
            </a:r>
            <a:r>
              <a:rPr lang="en-US" sz="2400" dirty="0" smtClean="0">
                <a:latin typeface="Arial" pitchFamily="34" charset="0"/>
              </a:rPr>
              <a:t>0.</a:t>
            </a:r>
          </a:p>
          <a:p>
            <a:pPr>
              <a:lnSpc>
                <a:spcPct val="90000"/>
              </a:lnSpc>
            </a:pPr>
            <a:endParaRPr lang="en-US" b="1" dirty="0">
              <a:latin typeface="Arial" pitchFamily="34" charset="0"/>
            </a:endParaRPr>
          </a:p>
          <a:p>
            <a:pPr>
              <a:lnSpc>
                <a:spcPct val="90000"/>
              </a:lnSpc>
            </a:pPr>
            <a:r>
              <a:rPr lang="en-US" sz="2400" b="1" dirty="0" smtClean="0">
                <a:latin typeface="+mj-lt"/>
              </a:rPr>
              <a:t>Theorem </a:t>
            </a:r>
            <a:r>
              <a:rPr lang="en-US" sz="2400" b="1" dirty="0">
                <a:latin typeface="+mj-lt"/>
              </a:rPr>
              <a:t>[Novikoff,1963] </a:t>
            </a:r>
            <a:r>
              <a:rPr lang="en-US" sz="2400" i="1" dirty="0">
                <a:latin typeface="+mj-lt"/>
              </a:rPr>
              <a:t>Let </a:t>
            </a:r>
            <a:r>
              <a:rPr lang="en-US" sz="2400" dirty="0">
                <a:latin typeface="+mj-lt"/>
              </a:rPr>
              <a:t>(x</a:t>
            </a:r>
            <a:r>
              <a:rPr lang="en-US" sz="2400" baseline="-25000" dirty="0">
                <a:latin typeface="+mj-lt"/>
              </a:rPr>
              <a:t>1</a:t>
            </a:r>
            <a:r>
              <a:rPr lang="en-US" sz="2400" dirty="0">
                <a:latin typeface="+mj-lt"/>
              </a:rPr>
              <a:t>; y</a:t>
            </a:r>
            <a:r>
              <a:rPr lang="en-US" sz="2400" baseline="-25000" dirty="0">
                <a:latin typeface="+mj-lt"/>
              </a:rPr>
              <a:t>1</a:t>
            </a:r>
            <a:r>
              <a:rPr lang="en-US" sz="2400" dirty="0">
                <a:latin typeface="+mj-lt"/>
              </a:rPr>
              <a:t>),…,: (</a:t>
            </a:r>
            <a:r>
              <a:rPr lang="en-US" sz="2400" dirty="0" err="1">
                <a:latin typeface="+mj-lt"/>
              </a:rPr>
              <a:t>x</a:t>
            </a:r>
            <a:r>
              <a:rPr lang="en-US" sz="2400" baseline="-25000" dirty="0" err="1">
                <a:latin typeface="+mj-lt"/>
              </a:rPr>
              <a:t>t</a:t>
            </a:r>
            <a:r>
              <a:rPr lang="en-US" sz="2400" dirty="0">
                <a:latin typeface="+mj-lt"/>
              </a:rPr>
              <a:t>; </a:t>
            </a:r>
            <a:r>
              <a:rPr lang="en-US" sz="2400" dirty="0" err="1">
                <a:latin typeface="+mj-lt"/>
              </a:rPr>
              <a:t>y</a:t>
            </a:r>
            <a:r>
              <a:rPr lang="en-US" sz="2400" baseline="-25000" dirty="0" err="1">
                <a:latin typeface="+mj-lt"/>
              </a:rPr>
              <a:t>t</a:t>
            </a:r>
            <a:r>
              <a:rPr lang="en-US" sz="2400" dirty="0">
                <a:latin typeface="+mj-lt"/>
              </a:rPr>
              <a:t>), </a:t>
            </a:r>
            <a:r>
              <a:rPr lang="en-US" sz="2400" i="1" dirty="0">
                <a:latin typeface="+mj-lt"/>
              </a:rPr>
              <a:t>be a sequence of labeled examples with </a:t>
            </a:r>
            <a:r>
              <a:rPr lang="en-US" sz="2400" dirty="0">
                <a:latin typeface="+mj-lt"/>
              </a:rPr>
              <a:t>x</a:t>
            </a:r>
            <a:r>
              <a:rPr lang="en-US" sz="2400" baseline="-25000" dirty="0">
                <a:latin typeface="+mj-lt"/>
              </a:rPr>
              <a:t>i</a:t>
            </a:r>
            <a:r>
              <a:rPr lang="en-US" sz="2400" i="1" dirty="0">
                <a:latin typeface="+mj-lt"/>
              </a:rPr>
              <a:t> </a:t>
            </a:r>
            <a:r>
              <a:rPr lang="en-US" sz="2400" dirty="0" smtClean="0">
                <a:latin typeface="+mj-lt"/>
                <a:sym typeface="Symbol" pitchFamily="18" charset="2"/>
              </a:rPr>
              <a:t></a:t>
            </a:r>
            <a:r>
              <a:rPr lang="en-US" sz="2400" dirty="0" smtClean="0">
                <a:latin typeface="cmsy10"/>
                <a:sym typeface="Symbol" pitchFamily="18" charset="2"/>
              </a:rPr>
              <a:t>&lt;</a:t>
            </a:r>
            <a:r>
              <a:rPr lang="en-US" sz="2400" baseline="30000" dirty="0" smtClean="0">
                <a:latin typeface="+mj-lt"/>
                <a:sym typeface="Symbol" pitchFamily="18" charset="2"/>
              </a:rPr>
              <a:t>N</a:t>
            </a:r>
            <a:r>
              <a:rPr lang="en-US" sz="2400" i="1" dirty="0">
                <a:latin typeface="+mj-lt"/>
              </a:rPr>
              <a:t>, </a:t>
            </a:r>
            <a:r>
              <a:rPr lang="en-US" sz="2400" dirty="0">
                <a:latin typeface="+mj-lt"/>
                <a:sym typeface="Symbol" pitchFamily="18" charset="2"/>
              </a:rPr>
              <a:t></a:t>
            </a:r>
            <a:r>
              <a:rPr lang="en-US" sz="2400" dirty="0">
                <a:latin typeface="+mj-lt"/>
              </a:rPr>
              <a:t>x</a:t>
            </a:r>
            <a:r>
              <a:rPr lang="en-US" sz="2400" baseline="-25000" dirty="0">
                <a:latin typeface="+mj-lt"/>
              </a:rPr>
              <a:t>i</a:t>
            </a:r>
            <a:r>
              <a:rPr lang="en-US" sz="2400" dirty="0" smtClean="0">
                <a:latin typeface="+mj-lt"/>
                <a:sym typeface="Symbol" pitchFamily="18" charset="2"/>
              </a:rPr>
              <a:t></a:t>
            </a:r>
            <a:r>
              <a:rPr lang="en-US" sz="2400" dirty="0" smtClean="0">
                <a:latin typeface="+mj-lt"/>
              </a:rPr>
              <a:t>R </a:t>
            </a:r>
            <a:r>
              <a:rPr lang="en-US" sz="2400" i="1" dirty="0">
                <a:latin typeface="+mj-lt"/>
              </a:rPr>
              <a:t>and </a:t>
            </a:r>
            <a:r>
              <a:rPr lang="en-US" sz="2400" i="1" dirty="0" err="1">
                <a:latin typeface="+mj-lt"/>
              </a:rPr>
              <a:t>y</a:t>
            </a:r>
            <a:r>
              <a:rPr lang="en-US" sz="2400" i="1" baseline="-25000" dirty="0" err="1">
                <a:latin typeface="+mj-lt"/>
              </a:rPr>
              <a:t>i</a:t>
            </a:r>
            <a:r>
              <a:rPr lang="en-US" sz="2400" i="1" dirty="0">
                <a:latin typeface="+mj-lt"/>
              </a:rPr>
              <a:t> </a:t>
            </a:r>
            <a:r>
              <a:rPr lang="en-US" sz="2800" dirty="0">
                <a:latin typeface="+mj-lt"/>
                <a:sym typeface="Symbol" pitchFamily="18" charset="2"/>
              </a:rPr>
              <a:t></a:t>
            </a:r>
            <a:r>
              <a:rPr lang="en-US" sz="2400" i="1" dirty="0">
                <a:latin typeface="+mj-lt"/>
              </a:rPr>
              <a:t>{-1,1} for all i. </a:t>
            </a:r>
            <a:r>
              <a:rPr lang="en-US" sz="2400" i="1" dirty="0" smtClean="0">
                <a:latin typeface="+mj-lt"/>
              </a:rPr>
              <a:t>Let </a:t>
            </a:r>
            <a:r>
              <a:rPr lang="en-US" sz="2400" i="1" dirty="0">
                <a:latin typeface="+mj-lt"/>
              </a:rPr>
              <a:t>u</a:t>
            </a:r>
            <a:r>
              <a:rPr lang="en-US" sz="2800" dirty="0" smtClean="0">
                <a:latin typeface="+mj-lt"/>
                <a:sym typeface="Symbol" pitchFamily="18" charset="2"/>
              </a:rPr>
              <a:t> </a:t>
            </a:r>
            <a:r>
              <a:rPr lang="en-US" sz="2800" dirty="0" smtClean="0">
                <a:latin typeface="cmsy10"/>
                <a:sym typeface="Symbol" pitchFamily="18" charset="2"/>
              </a:rPr>
              <a:t>&lt;</a:t>
            </a:r>
            <a:r>
              <a:rPr lang="en-US" sz="2800" baseline="30000" dirty="0" smtClean="0">
                <a:latin typeface="+mj-lt"/>
                <a:sym typeface="Symbol" pitchFamily="18" charset="2"/>
              </a:rPr>
              <a:t>N</a:t>
            </a:r>
            <a:r>
              <a:rPr lang="en-US" sz="2400" dirty="0">
                <a:latin typeface="+mj-lt"/>
              </a:rPr>
              <a:t>,</a:t>
            </a:r>
            <a:r>
              <a:rPr lang="en-US" sz="2400" i="1" dirty="0">
                <a:latin typeface="+mj-lt"/>
              </a:rPr>
              <a:t> </a:t>
            </a:r>
            <a:r>
              <a:rPr lang="en-US" sz="2400" i="1" dirty="0">
                <a:latin typeface="+mj-lt"/>
                <a:sym typeface="Symbol" pitchFamily="18" charset="2"/>
              </a:rPr>
              <a:t> </a:t>
            </a:r>
            <a:r>
              <a:rPr lang="en-US" sz="2400" i="1" dirty="0">
                <a:latin typeface="+mj-lt"/>
              </a:rPr>
              <a:t>&gt; 0 be such that, </a:t>
            </a:r>
            <a:r>
              <a:rPr lang="en-US" sz="2400" i="1" dirty="0">
                <a:latin typeface="+mj-lt"/>
                <a:cs typeface="Times New Roman" pitchFamily="18" charset="0"/>
              </a:rPr>
              <a:t>||</a:t>
            </a:r>
            <a:r>
              <a:rPr lang="en-US" sz="2400" b="1" i="1" dirty="0">
                <a:latin typeface="+mj-lt"/>
                <a:cs typeface="Times New Roman" pitchFamily="18" charset="0"/>
              </a:rPr>
              <a:t>u</a:t>
            </a:r>
            <a:r>
              <a:rPr lang="en-US" sz="2400" i="1" dirty="0">
                <a:latin typeface="+mj-lt"/>
                <a:cs typeface="Times New Roman" pitchFamily="18" charset="0"/>
              </a:rPr>
              <a:t>|| = 1 and </a:t>
            </a:r>
            <a:r>
              <a:rPr lang="en-US" sz="2400" i="1" dirty="0">
                <a:latin typeface="+mj-lt"/>
              </a:rPr>
              <a:t> </a:t>
            </a:r>
            <a:r>
              <a:rPr lang="en-US" sz="2400" i="1" dirty="0" err="1">
                <a:solidFill>
                  <a:srgbClr val="FF0000"/>
                </a:solidFill>
                <a:latin typeface="+mj-lt"/>
              </a:rPr>
              <a:t>y</a:t>
            </a:r>
            <a:r>
              <a:rPr lang="en-US" sz="2400" i="1" baseline="-25000" dirty="0" err="1">
                <a:solidFill>
                  <a:srgbClr val="FF0000"/>
                </a:solidFill>
                <a:latin typeface="+mj-lt"/>
              </a:rPr>
              <a:t>i</a:t>
            </a:r>
            <a:r>
              <a:rPr lang="en-US" sz="2400" i="1" dirty="0">
                <a:solidFill>
                  <a:srgbClr val="FF0000"/>
                </a:solidFill>
                <a:latin typeface="+mj-lt"/>
              </a:rPr>
              <a:t> u </a:t>
            </a:r>
            <a:r>
              <a:rPr lang="en-US" sz="2800" dirty="0">
                <a:solidFill>
                  <a:srgbClr val="FF0000"/>
                </a:solidFill>
                <a:latin typeface="+mj-lt"/>
              </a:rPr>
              <a:t>• </a:t>
            </a:r>
            <a:r>
              <a:rPr lang="en-US" sz="2400" dirty="0">
                <a:solidFill>
                  <a:srgbClr val="FF0000"/>
                </a:solidFill>
                <a:latin typeface="+mj-lt"/>
              </a:rPr>
              <a:t>x</a:t>
            </a:r>
            <a:r>
              <a:rPr lang="en-US" sz="2400" baseline="-25000" dirty="0">
                <a:solidFill>
                  <a:srgbClr val="FF0000"/>
                </a:solidFill>
                <a:latin typeface="+mj-lt"/>
              </a:rPr>
              <a:t>i</a:t>
            </a:r>
            <a:r>
              <a:rPr lang="en-US" sz="2800" dirty="0">
                <a:solidFill>
                  <a:srgbClr val="FF0000"/>
                </a:solidFill>
                <a:latin typeface="+mj-lt"/>
              </a:rPr>
              <a:t> </a:t>
            </a:r>
            <a:r>
              <a:rPr lang="en-US" sz="2800" dirty="0">
                <a:solidFill>
                  <a:srgbClr val="FF0000"/>
                </a:solidFill>
                <a:latin typeface="+mj-lt"/>
                <a:sym typeface="Symbol" pitchFamily="18" charset="2"/>
              </a:rPr>
              <a:t></a:t>
            </a:r>
            <a:r>
              <a:rPr lang="en-US" sz="2800" dirty="0">
                <a:solidFill>
                  <a:srgbClr val="FF0000"/>
                </a:solidFill>
                <a:latin typeface="+mj-lt"/>
              </a:rPr>
              <a:t> </a:t>
            </a:r>
            <a:r>
              <a:rPr lang="en-US" sz="2400" i="1" dirty="0">
                <a:solidFill>
                  <a:srgbClr val="FF0000"/>
                </a:solidFill>
                <a:latin typeface="+mj-lt"/>
                <a:sym typeface="Symbol" pitchFamily="18" charset="2"/>
              </a:rPr>
              <a:t></a:t>
            </a:r>
            <a:r>
              <a:rPr lang="en-US" sz="2800" dirty="0">
                <a:latin typeface="+mj-lt"/>
              </a:rPr>
              <a:t> </a:t>
            </a:r>
            <a:r>
              <a:rPr lang="en-US" sz="2400" i="1" dirty="0">
                <a:latin typeface="+mj-lt"/>
              </a:rPr>
              <a:t>for all i. </a:t>
            </a:r>
          </a:p>
          <a:p>
            <a:pPr>
              <a:lnSpc>
                <a:spcPct val="90000"/>
              </a:lnSpc>
              <a:buFontTx/>
              <a:buNone/>
            </a:pPr>
            <a:r>
              <a:rPr lang="en-US" sz="2400" i="1" dirty="0">
                <a:latin typeface="+mj-lt"/>
              </a:rPr>
              <a:t>   </a:t>
            </a:r>
            <a:r>
              <a:rPr lang="en-US" sz="2400" i="1" dirty="0">
                <a:solidFill>
                  <a:srgbClr val="FF0000"/>
                </a:solidFill>
                <a:latin typeface="+mj-lt"/>
              </a:rPr>
              <a:t>Then Perceptron makes at </a:t>
            </a:r>
            <a:r>
              <a:rPr lang="en-US" sz="2400" i="1" dirty="0" smtClean="0">
                <a:solidFill>
                  <a:srgbClr val="FF0000"/>
                </a:solidFill>
                <a:latin typeface="+mj-lt"/>
              </a:rPr>
              <a:t>most</a:t>
            </a:r>
            <a:r>
              <a:rPr lang="en-US" sz="2400" dirty="0" smtClean="0">
                <a:solidFill>
                  <a:srgbClr val="FF0000"/>
                </a:solidFill>
                <a:latin typeface="+mj-lt"/>
              </a:rPr>
              <a:t> R</a:t>
            </a:r>
            <a:r>
              <a:rPr lang="en-US" sz="2400" baseline="30000" dirty="0" smtClean="0">
                <a:solidFill>
                  <a:srgbClr val="FF0000"/>
                </a:solidFill>
                <a:latin typeface="+mj-lt"/>
              </a:rPr>
              <a:t>2</a:t>
            </a:r>
            <a:r>
              <a:rPr lang="en-US" sz="2400" dirty="0" smtClean="0">
                <a:solidFill>
                  <a:srgbClr val="FF0000"/>
                </a:solidFill>
                <a:latin typeface="+mj-lt"/>
              </a:rPr>
              <a:t> </a:t>
            </a:r>
            <a:r>
              <a:rPr lang="en-US" sz="2400" dirty="0">
                <a:solidFill>
                  <a:srgbClr val="FF0000"/>
                </a:solidFill>
                <a:latin typeface="+mj-lt"/>
              </a:rPr>
              <a:t>/ </a:t>
            </a:r>
            <a:r>
              <a:rPr lang="en-US" sz="2400" i="1" dirty="0">
                <a:solidFill>
                  <a:srgbClr val="FF0000"/>
                </a:solidFill>
                <a:latin typeface="+mj-lt"/>
                <a:sym typeface="Symbol" pitchFamily="18" charset="2"/>
              </a:rPr>
              <a:t> </a:t>
            </a:r>
            <a:r>
              <a:rPr lang="en-US" sz="2400" baseline="30000" dirty="0">
                <a:solidFill>
                  <a:srgbClr val="FF0000"/>
                </a:solidFill>
                <a:latin typeface="+mj-lt"/>
              </a:rPr>
              <a:t>2</a:t>
            </a:r>
            <a:r>
              <a:rPr lang="en-US" sz="2400" dirty="0">
                <a:solidFill>
                  <a:srgbClr val="FF0000"/>
                </a:solidFill>
                <a:latin typeface="+mj-lt"/>
              </a:rPr>
              <a:t> </a:t>
            </a:r>
            <a:r>
              <a:rPr lang="en-US" sz="2400" i="1" dirty="0">
                <a:solidFill>
                  <a:srgbClr val="FF0000"/>
                </a:solidFill>
                <a:latin typeface="+mj-lt"/>
              </a:rPr>
              <a:t>mistakes on this example sequence</a:t>
            </a:r>
            <a:r>
              <a:rPr lang="en-US" sz="2400" i="1" dirty="0">
                <a:latin typeface="+mj-lt"/>
              </a:rPr>
              <a:t>.</a:t>
            </a:r>
          </a:p>
          <a:p>
            <a:pPr>
              <a:lnSpc>
                <a:spcPct val="90000"/>
              </a:lnSpc>
              <a:buFontTx/>
              <a:buNone/>
            </a:pPr>
            <a:r>
              <a:rPr lang="en-US" sz="2400" i="1" dirty="0">
                <a:latin typeface="+mj-lt"/>
              </a:rPr>
              <a:t>(see additional notes)</a:t>
            </a:r>
          </a:p>
        </p:txBody>
      </p:sp>
      <p:sp>
        <p:nvSpPr>
          <p:cNvPr id="2" name="Content Placeholder 1"/>
          <p:cNvSpPr>
            <a:spLocks noGrp="1"/>
          </p:cNvSpPr>
          <p:nvPr>
            <p:ph sz="quarter" idx="13"/>
          </p:nvPr>
        </p:nvSpPr>
        <p:spPr/>
        <p:txBody>
          <a:bodyPr/>
          <a:lstStyle/>
          <a:p>
            <a:r>
              <a:rPr lang="en-US" dirty="0" smtClean="0"/>
              <a:t>Analysis</a:t>
            </a:r>
            <a:endParaRPr lang="en-US" dirty="0"/>
          </a:p>
        </p:txBody>
      </p:sp>
      <p:sp>
        <p:nvSpPr>
          <p:cNvPr id="8" name="Slide Number Placeholder 5"/>
          <p:cNvSpPr>
            <a:spLocks noGrp="1"/>
          </p:cNvSpPr>
          <p:nvPr>
            <p:ph type="sldNum" sz="quarter" idx="14"/>
          </p:nvPr>
        </p:nvSpPr>
        <p:spPr/>
        <p:txBody>
          <a:bodyPr/>
          <a:lstStyle/>
          <a:p>
            <a:fld id="{9EC916C7-F50D-4C71-8A4B-CA6FB81330F4}" type="slidenum">
              <a:rPr lang="en-US"/>
              <a:pPr/>
              <a:t>16</a:t>
            </a:fld>
            <a:endParaRPr lang="en-US"/>
          </a:p>
        </p:txBody>
      </p:sp>
      <p:sp>
        <p:nvSpPr>
          <p:cNvPr id="770053" name="Text Box 5"/>
          <p:cNvSpPr txBox="1">
            <a:spLocks noChangeArrowheads="1"/>
          </p:cNvSpPr>
          <p:nvPr/>
        </p:nvSpPr>
        <p:spPr bwMode="auto">
          <a:xfrm>
            <a:off x="6858000" y="4462046"/>
            <a:ext cx="2133600" cy="338554"/>
          </a:xfrm>
          <a:prstGeom prst="rect">
            <a:avLst/>
          </a:prstGeom>
          <a:solidFill>
            <a:srgbClr val="FFFFCC"/>
          </a:solidFill>
          <a:ln>
            <a:solidFill>
              <a:schemeClr val="accent1">
                <a:lumMod val="75000"/>
              </a:schemeClr>
            </a:solidFill>
          </a:ln>
          <a:effectLst/>
          <a:extLst/>
        </p:spPr>
        <p:txBody>
          <a:bodyPr wrap="square">
            <a:spAutoFit/>
          </a:bodyPr>
          <a:lstStyle/>
          <a:p>
            <a:pPr>
              <a:spcBef>
                <a:spcPct val="50000"/>
              </a:spcBef>
            </a:pPr>
            <a:r>
              <a:rPr lang="en-US" sz="1600" u="none" dirty="0" smtClean="0">
                <a:solidFill>
                  <a:srgbClr val="FF0000"/>
                </a:solidFill>
                <a:latin typeface="+mn-lt"/>
              </a:rPr>
              <a:t>Complexity Parameter</a:t>
            </a:r>
            <a:endParaRPr lang="en-US" sz="1600" u="none" dirty="0">
              <a:solidFill>
                <a:srgbClr val="FF0000"/>
              </a:solidFill>
              <a:latin typeface="+mn-lt"/>
            </a:endParaRPr>
          </a:p>
        </p:txBody>
      </p:sp>
      <p:sp>
        <p:nvSpPr>
          <p:cNvPr id="770055" name="Line 7"/>
          <p:cNvSpPr>
            <a:spLocks noChangeShapeType="1"/>
          </p:cNvSpPr>
          <p:nvPr/>
        </p:nvSpPr>
        <p:spPr bwMode="auto">
          <a:xfrm flipH="1" flipV="1">
            <a:off x="5943600" y="4343400"/>
            <a:ext cx="914400" cy="19050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0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005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3" grpId="0" animBg="1"/>
      <p:bldP spid="7700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8" name="Picture 2" descr="perceptron-pro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153400" cy="5181599"/>
          </a:xfrm>
          <a:prstGeom prst="rect">
            <a:avLst/>
          </a:prstGeom>
          <a:noFill/>
          <a:extLst>
            <a:ext uri="{909E8E84-426E-40DD-AFC4-6F175D3DCCD1}">
              <a14:hiddenFill xmlns:a14="http://schemas.microsoft.com/office/drawing/2010/main">
                <a:solidFill>
                  <a:srgbClr val="FFFFFF"/>
                </a:solidFill>
              </a14:hiddenFill>
            </a:ext>
          </a:extLst>
        </p:spPr>
      </p:pic>
      <p:sp>
        <p:nvSpPr>
          <p:cNvPr id="772100" name="Rectangle 4"/>
          <p:cNvSpPr>
            <a:spLocks noGrp="1" noChangeArrowheads="1"/>
          </p:cNvSpPr>
          <p:nvPr>
            <p:ph type="title"/>
          </p:nvPr>
        </p:nvSpPr>
        <p:spPr/>
        <p:txBody>
          <a:bodyPr/>
          <a:lstStyle/>
          <a:p>
            <a:r>
              <a:rPr lang="en-US" dirty="0"/>
              <a:t>Perceptron-Mistake Bound</a:t>
            </a:r>
          </a:p>
        </p:txBody>
      </p:sp>
      <p:sp>
        <p:nvSpPr>
          <p:cNvPr id="10" name="Slide Number Placeholder 4"/>
          <p:cNvSpPr>
            <a:spLocks noGrp="1"/>
          </p:cNvSpPr>
          <p:nvPr>
            <p:ph type="sldNum" sz="quarter" idx="10"/>
          </p:nvPr>
        </p:nvSpPr>
        <p:spPr/>
        <p:txBody>
          <a:bodyPr/>
          <a:lstStyle/>
          <a:p>
            <a:fld id="{9FB25492-36F1-4404-B32F-14A6F42D90C0}" type="slidenum">
              <a:rPr lang="en-US"/>
              <a:pPr/>
              <a:t>17</a:t>
            </a:fld>
            <a:endParaRPr lang="en-US"/>
          </a:p>
        </p:txBody>
      </p:sp>
      <p:sp>
        <p:nvSpPr>
          <p:cNvPr id="772099" name="Text Box 3"/>
          <p:cNvSpPr txBox="1">
            <a:spLocks noChangeArrowheads="1"/>
          </p:cNvSpPr>
          <p:nvPr/>
        </p:nvSpPr>
        <p:spPr bwMode="auto">
          <a:xfrm>
            <a:off x="648629" y="1263650"/>
            <a:ext cx="78486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u="none" dirty="0">
                <a:latin typeface="Verdana" pitchFamily="34" charset="0"/>
              </a:rPr>
              <a:t>Proof: </a:t>
            </a:r>
            <a:r>
              <a:rPr lang="en-US" sz="1800" u="none" dirty="0">
                <a:latin typeface="Verdana" pitchFamily="34" charset="0"/>
              </a:rPr>
              <a:t>Let </a:t>
            </a:r>
            <a:r>
              <a:rPr lang="en-US" sz="1800" i="1" u="none" dirty="0" err="1">
                <a:latin typeface="Georgia" pitchFamily="18" charset="0"/>
              </a:rPr>
              <a:t>v</a:t>
            </a:r>
            <a:r>
              <a:rPr lang="en-US" sz="1800" i="1" u="none" baseline="-25000" dirty="0" err="1">
                <a:latin typeface="Georgia" pitchFamily="18" charset="0"/>
              </a:rPr>
              <a:t>k</a:t>
            </a:r>
            <a:r>
              <a:rPr lang="en-US" sz="1800" i="1" u="none" dirty="0">
                <a:latin typeface="Verdana" pitchFamily="34" charset="0"/>
              </a:rPr>
              <a:t> </a:t>
            </a:r>
            <a:r>
              <a:rPr lang="en-US" sz="1800" u="none" dirty="0">
                <a:latin typeface="Verdana" pitchFamily="34" charset="0"/>
              </a:rPr>
              <a:t>be the hypothesis before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Assume that the </a:t>
            </a:r>
            <a:r>
              <a:rPr lang="en-US" sz="1800" i="1" u="none" dirty="0">
                <a:latin typeface="Georgia" pitchFamily="18" charset="0"/>
              </a:rPr>
              <a:t>k</a:t>
            </a:r>
            <a:r>
              <a:rPr lang="en-US" sz="1800" u="none" dirty="0">
                <a:latin typeface="Verdana" pitchFamily="34" charset="0"/>
              </a:rPr>
              <a:t>-</a:t>
            </a:r>
            <a:r>
              <a:rPr lang="en-US" sz="1800" u="none" dirty="0" err="1">
                <a:latin typeface="Verdana" pitchFamily="34" charset="0"/>
              </a:rPr>
              <a:t>th</a:t>
            </a:r>
            <a:r>
              <a:rPr lang="en-US" sz="1800" u="none" dirty="0">
                <a:latin typeface="Verdana" pitchFamily="34" charset="0"/>
              </a:rPr>
              <a:t> mistake occurs on the input example (</a:t>
            </a:r>
            <a:r>
              <a:rPr lang="en-US" sz="1800" i="1" u="none" dirty="0">
                <a:latin typeface="Georgia" pitchFamily="18" charset="0"/>
              </a:rPr>
              <a:t>x</a:t>
            </a:r>
            <a:r>
              <a:rPr lang="en-US" sz="1800" i="1" u="none" baseline="-25000" dirty="0">
                <a:latin typeface="Georgia" pitchFamily="18" charset="0"/>
              </a:rPr>
              <a:t>i</a:t>
            </a:r>
            <a:r>
              <a:rPr lang="en-US" sz="1800" u="none" dirty="0">
                <a:latin typeface="Verdana" pitchFamily="34" charset="0"/>
              </a:rPr>
              <a:t>, </a:t>
            </a:r>
            <a:r>
              <a:rPr lang="en-US" sz="1800" i="1" u="none" dirty="0" err="1">
                <a:latin typeface="Georgia" pitchFamily="18" charset="0"/>
              </a:rPr>
              <a:t>y</a:t>
            </a:r>
            <a:r>
              <a:rPr lang="en-US" sz="1800" i="1" u="none" baseline="-25000" dirty="0" err="1">
                <a:latin typeface="Georgia" pitchFamily="18" charset="0"/>
              </a:rPr>
              <a:t>i</a:t>
            </a:r>
            <a:r>
              <a:rPr lang="en-US" sz="1800" u="none" dirty="0">
                <a:latin typeface="Verdana" pitchFamily="34" charset="0"/>
              </a:rPr>
              <a:t>).</a:t>
            </a:r>
            <a:endParaRPr lang="en-US" sz="1800" b="1" u="none" dirty="0">
              <a:latin typeface="Verdana" pitchFamily="34" charset="0"/>
            </a:endParaRPr>
          </a:p>
        </p:txBody>
      </p:sp>
      <p:sp>
        <p:nvSpPr>
          <p:cNvPr id="772103" name="Text Box 7"/>
          <p:cNvSpPr txBox="1">
            <a:spLocks noChangeArrowheads="1"/>
          </p:cNvSpPr>
          <p:nvPr/>
        </p:nvSpPr>
        <p:spPr bwMode="auto">
          <a:xfrm>
            <a:off x="762000" y="2241550"/>
            <a:ext cx="1377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dirty="0">
                <a:solidFill>
                  <a:srgbClr val="0000FF"/>
                </a:solidFill>
                <a:cs typeface="Times New Roman" pitchFamily="18" charset="0"/>
              </a:rPr>
              <a:t>Assumptions</a:t>
            </a:r>
          </a:p>
          <a:p>
            <a:endParaRPr lang="en-US" sz="500" dirty="0">
              <a:solidFill>
                <a:srgbClr val="0000FF"/>
              </a:solidFill>
              <a:cs typeface="Times New Roman" pitchFamily="18" charset="0"/>
            </a:endParaRPr>
          </a:p>
          <a:p>
            <a:r>
              <a:rPr lang="en-US" sz="1800" i="1" u="none" dirty="0">
                <a:solidFill>
                  <a:srgbClr val="0000FF"/>
                </a:solidFill>
                <a:cs typeface="Times New Roman" pitchFamily="18" charset="0"/>
              </a:rPr>
              <a:t>v</a:t>
            </a:r>
            <a:r>
              <a:rPr lang="en-US" sz="1800" i="1" u="none" baseline="-25000" dirty="0">
                <a:solidFill>
                  <a:srgbClr val="0000FF"/>
                </a:solidFill>
                <a:cs typeface="Times New Roman" pitchFamily="18" charset="0"/>
              </a:rPr>
              <a:t>1</a:t>
            </a:r>
            <a:r>
              <a:rPr lang="en-US" sz="1800" u="none" dirty="0">
                <a:solidFill>
                  <a:srgbClr val="0000FF"/>
                </a:solidFill>
                <a:cs typeface="Times New Roman" pitchFamily="18" charset="0"/>
              </a:rPr>
              <a:t> = </a:t>
            </a:r>
            <a:r>
              <a:rPr lang="en-US" sz="1800" b="1" u="none" dirty="0">
                <a:solidFill>
                  <a:srgbClr val="0000FF"/>
                </a:solidFill>
                <a:cs typeface="Times New Roman" pitchFamily="18" charset="0"/>
              </a:rPr>
              <a:t>0</a:t>
            </a:r>
          </a:p>
          <a:p>
            <a:endParaRPr lang="en-US" sz="500" b="1" u="none" dirty="0">
              <a:solidFill>
                <a:srgbClr val="0000FF"/>
              </a:solidFill>
              <a:cs typeface="Times New Roman" pitchFamily="18" charset="0"/>
            </a:endParaRPr>
          </a:p>
          <a:p>
            <a:r>
              <a:rPr lang="en-US" sz="1800" b="1" i="1" u="none" dirty="0">
                <a:solidFill>
                  <a:srgbClr val="0000FF"/>
                </a:solidFill>
                <a:cs typeface="Times New Roman" pitchFamily="18" charset="0"/>
              </a:rPr>
              <a:t>||u|| </a:t>
            </a:r>
            <a:r>
              <a:rPr lang="en-US" sz="1800" b="1" i="1" u="none" dirty="0" smtClean="0">
                <a:solidFill>
                  <a:srgbClr val="0000FF"/>
                </a:solidFill>
                <a:cs typeface="Times New Roman" pitchFamily="18" charset="0"/>
              </a:rPr>
              <a:t>= </a:t>
            </a:r>
            <a:r>
              <a:rPr lang="en-US" sz="1800" b="1" u="none" dirty="0">
                <a:solidFill>
                  <a:srgbClr val="0000FF"/>
                </a:solidFill>
                <a:cs typeface="Times New Roman" pitchFamily="18" charset="0"/>
              </a:rPr>
              <a:t>1</a:t>
            </a:r>
          </a:p>
          <a:p>
            <a:r>
              <a:rPr lang="en-US" sz="1800" i="1" u="none" dirty="0" err="1">
                <a:solidFill>
                  <a:srgbClr val="0000FF"/>
                </a:solidFill>
              </a:rPr>
              <a:t>y</a:t>
            </a:r>
            <a:r>
              <a:rPr lang="en-US" sz="1800" i="1" u="none" baseline="-25000" dirty="0" err="1">
                <a:solidFill>
                  <a:srgbClr val="0000FF"/>
                </a:solidFill>
              </a:rPr>
              <a:t>i</a:t>
            </a:r>
            <a:r>
              <a:rPr lang="en-US" sz="1800" i="1" u="none" dirty="0">
                <a:solidFill>
                  <a:srgbClr val="0000FF"/>
                </a:solidFill>
              </a:rPr>
              <a:t> u </a:t>
            </a:r>
            <a:r>
              <a:rPr lang="en-US" sz="1800" u="none" dirty="0">
                <a:solidFill>
                  <a:srgbClr val="0000FF"/>
                </a:solidFill>
              </a:rPr>
              <a:t>• x</a:t>
            </a:r>
            <a:r>
              <a:rPr lang="en-US" sz="1800" u="none" baseline="-25000" dirty="0">
                <a:solidFill>
                  <a:srgbClr val="0000FF"/>
                </a:solidFill>
              </a:rPr>
              <a:t>i</a:t>
            </a:r>
            <a:r>
              <a:rPr lang="en-US" sz="1800" u="none" dirty="0">
                <a:solidFill>
                  <a:srgbClr val="0000FF"/>
                </a:solidFill>
              </a:rPr>
              <a:t> </a:t>
            </a:r>
            <a:r>
              <a:rPr lang="en-US" sz="1800" u="none" dirty="0">
                <a:solidFill>
                  <a:srgbClr val="0000FF"/>
                </a:solidFill>
                <a:sym typeface="Symbol" pitchFamily="18" charset="2"/>
              </a:rPr>
              <a:t></a:t>
            </a:r>
            <a:r>
              <a:rPr lang="en-US" sz="1800" u="none" dirty="0">
                <a:solidFill>
                  <a:srgbClr val="0000FF"/>
                </a:solidFill>
              </a:rPr>
              <a:t> </a:t>
            </a:r>
            <a:r>
              <a:rPr lang="en-US" sz="1800" i="1" u="none" dirty="0">
                <a:solidFill>
                  <a:srgbClr val="0000FF"/>
                </a:solidFill>
                <a:sym typeface="Symbol" pitchFamily="18" charset="2"/>
              </a:rPr>
              <a:t></a:t>
            </a:r>
          </a:p>
        </p:txBody>
      </p:sp>
      <p:sp>
        <p:nvSpPr>
          <p:cNvPr id="772104" name="Rectangle 8"/>
          <p:cNvSpPr>
            <a:spLocks noChangeArrowheads="1"/>
          </p:cNvSpPr>
          <p:nvPr/>
        </p:nvSpPr>
        <p:spPr bwMode="auto">
          <a:xfrm>
            <a:off x="7296150" y="5724525"/>
            <a:ext cx="1225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smtClean="0">
                <a:solidFill>
                  <a:srgbClr val="FF0000"/>
                </a:solidFill>
              </a:rPr>
              <a:t>k </a:t>
            </a:r>
            <a:r>
              <a:rPr lang="en-US" sz="1800" u="none" dirty="0">
                <a:solidFill>
                  <a:srgbClr val="FF0000"/>
                </a:solidFill>
              </a:rPr>
              <a:t>&lt; R</a:t>
            </a:r>
            <a:r>
              <a:rPr lang="en-US" sz="1800" u="none" baseline="30000" dirty="0">
                <a:solidFill>
                  <a:srgbClr val="FF0000"/>
                </a:solidFill>
              </a:rPr>
              <a:t>2</a:t>
            </a:r>
            <a:r>
              <a:rPr lang="en-US" sz="1800" u="none" dirty="0">
                <a:solidFill>
                  <a:srgbClr val="FF0000"/>
                </a:solidFill>
              </a:rPr>
              <a:t> / </a:t>
            </a:r>
            <a:r>
              <a:rPr lang="en-US" sz="1800" i="1" u="none" dirty="0">
                <a:solidFill>
                  <a:srgbClr val="FF0000"/>
                </a:solidFill>
                <a:sym typeface="Symbol" pitchFamily="18" charset="2"/>
              </a:rPr>
              <a:t> </a:t>
            </a:r>
            <a:r>
              <a:rPr lang="en-US" sz="1800" u="none" baseline="30000" dirty="0">
                <a:solidFill>
                  <a:srgbClr val="FF0000"/>
                </a:solidFill>
              </a:rPr>
              <a:t>2</a:t>
            </a:r>
          </a:p>
        </p:txBody>
      </p:sp>
      <p:sp>
        <p:nvSpPr>
          <p:cNvPr id="772105" name="AutoShape 9"/>
          <p:cNvSpPr>
            <a:spLocks noChangeArrowheads="1"/>
          </p:cNvSpPr>
          <p:nvPr/>
        </p:nvSpPr>
        <p:spPr bwMode="auto">
          <a:xfrm>
            <a:off x="6248400" y="5791200"/>
            <a:ext cx="685800" cy="228600"/>
          </a:xfrm>
          <a:prstGeom prst="rightArrow">
            <a:avLst>
              <a:gd name="adj1" fmla="val 50000"/>
              <a:gd name="adj2" fmla="val 7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8"/>
          <p:cNvSpPr/>
          <p:nvPr/>
        </p:nvSpPr>
        <p:spPr>
          <a:xfrm>
            <a:off x="5943600" y="2245111"/>
            <a:ext cx="3132011" cy="1169551"/>
          </a:xfrm>
          <a:prstGeom prst="rect">
            <a:avLst/>
          </a:prstGeom>
          <a:solidFill>
            <a:srgbClr val="FFFFCC"/>
          </a:solidFill>
          <a:ln>
            <a:solidFill>
              <a:schemeClr val="accent1"/>
            </a:solidFill>
          </a:ln>
        </p:spPr>
        <p:txBody>
          <a:bodyPr wrap="none">
            <a:spAutoFit/>
          </a:bodyPr>
          <a:lstStyle/>
          <a:p>
            <a:pPr marL="342900" indent="-342900">
              <a:buAutoNum type="arabicPeriod"/>
            </a:pPr>
            <a:r>
              <a:rPr lang="en-US" u="none" dirty="0" smtClean="0">
                <a:latin typeface="+mj-lt"/>
              </a:rPr>
              <a:t>Note that the bound does not </a:t>
            </a:r>
          </a:p>
          <a:p>
            <a:r>
              <a:rPr lang="en-US" u="none" dirty="0">
                <a:latin typeface="+mj-lt"/>
              </a:rPr>
              <a:t> </a:t>
            </a:r>
            <a:r>
              <a:rPr lang="en-US" u="none" dirty="0" smtClean="0">
                <a:latin typeface="+mj-lt"/>
              </a:rPr>
              <a:t>        depend on the </a:t>
            </a:r>
            <a:r>
              <a:rPr lang="en-US" u="none" dirty="0" smtClean="0">
                <a:solidFill>
                  <a:srgbClr val="0000FF"/>
                </a:solidFill>
                <a:latin typeface="+mj-lt"/>
              </a:rPr>
              <a:t>dimensionality </a:t>
            </a:r>
          </a:p>
          <a:p>
            <a:r>
              <a:rPr lang="en-US" u="none" dirty="0">
                <a:latin typeface="+mj-lt"/>
              </a:rPr>
              <a:t> </a:t>
            </a:r>
            <a:r>
              <a:rPr lang="en-US" u="none" dirty="0" smtClean="0">
                <a:latin typeface="+mj-lt"/>
              </a:rPr>
              <a:t>        nor on the </a:t>
            </a:r>
            <a:r>
              <a:rPr lang="en-US" u="none" dirty="0" smtClean="0">
                <a:solidFill>
                  <a:srgbClr val="0000FF"/>
                </a:solidFill>
                <a:latin typeface="+mj-lt"/>
              </a:rPr>
              <a:t>number of examples</a:t>
            </a:r>
            <a:r>
              <a:rPr lang="en-US" u="none" dirty="0" smtClean="0">
                <a:latin typeface="+mj-lt"/>
              </a:rPr>
              <a:t>.</a:t>
            </a:r>
          </a:p>
          <a:p>
            <a:pPr marL="342900" indent="-342900">
              <a:buFont typeface="+mj-lt"/>
              <a:buAutoNum type="arabicPeriod" startAt="2"/>
            </a:pPr>
            <a:r>
              <a:rPr lang="en-US" u="none" dirty="0" smtClean="0">
                <a:latin typeface="+mj-lt"/>
              </a:rPr>
              <a:t>Note that we place </a:t>
            </a:r>
            <a:r>
              <a:rPr lang="en-US" u="none" dirty="0" smtClean="0">
                <a:solidFill>
                  <a:srgbClr val="0000FF"/>
                </a:solidFill>
                <a:latin typeface="+mj-lt"/>
              </a:rPr>
              <a:t>weight vectors</a:t>
            </a:r>
            <a:r>
              <a:rPr lang="en-US" u="none" dirty="0" smtClean="0">
                <a:latin typeface="+mj-lt"/>
              </a:rPr>
              <a:t> </a:t>
            </a:r>
          </a:p>
          <a:p>
            <a:r>
              <a:rPr lang="en-US" u="none" dirty="0">
                <a:latin typeface="+mj-lt"/>
              </a:rPr>
              <a:t> </a:t>
            </a:r>
            <a:r>
              <a:rPr lang="en-US" u="none" dirty="0" smtClean="0">
                <a:latin typeface="+mj-lt"/>
              </a:rPr>
              <a:t>        and </a:t>
            </a:r>
            <a:r>
              <a:rPr lang="en-US" u="none" dirty="0" smtClean="0">
                <a:solidFill>
                  <a:srgbClr val="0000FF"/>
                </a:solidFill>
                <a:latin typeface="+mj-lt"/>
              </a:rPr>
              <a:t>examples</a:t>
            </a:r>
            <a:r>
              <a:rPr lang="en-US" u="none" dirty="0" smtClean="0">
                <a:latin typeface="+mj-lt"/>
              </a:rPr>
              <a:t> in the same space.</a:t>
            </a:r>
            <a:endParaRPr lang="en-US" u="none" dirty="0">
              <a:latin typeface="+mj-lt"/>
            </a:endParaRPr>
          </a:p>
        </p:txBody>
      </p:sp>
      <p:cxnSp>
        <p:nvCxnSpPr>
          <p:cNvPr id="3" name="Straight Connector 2"/>
          <p:cNvCxnSpPr/>
          <p:nvPr/>
        </p:nvCxnSpPr>
        <p:spPr>
          <a:xfrm>
            <a:off x="28956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601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2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2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2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p:bldP spid="772104" grpId="0"/>
      <p:bldP spid="77210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to Noise</a:t>
            </a:r>
            <a:endParaRPr lang="en-US" dirty="0"/>
          </a:p>
        </p:txBody>
      </p:sp>
      <p:sp>
        <p:nvSpPr>
          <p:cNvPr id="3" name="Content Placeholder 2"/>
          <p:cNvSpPr>
            <a:spLocks noGrp="1"/>
          </p:cNvSpPr>
          <p:nvPr>
            <p:ph idx="1"/>
          </p:nvPr>
        </p:nvSpPr>
        <p:spPr/>
        <p:txBody>
          <a:bodyPr/>
          <a:lstStyle/>
          <a:p>
            <a:r>
              <a:rPr lang="en-US" sz="2000" dirty="0" smtClean="0"/>
              <a:t>In the case of non-separable data , </a:t>
            </a:r>
            <a:r>
              <a:rPr lang="en-US" sz="2000" dirty="0" smtClean="0">
                <a:solidFill>
                  <a:srgbClr val="0000FF"/>
                </a:solidFill>
              </a:rPr>
              <a:t>the extent to which </a:t>
            </a:r>
            <a:r>
              <a:rPr lang="en-US" sz="2000" dirty="0" smtClean="0"/>
              <a:t>a data point fails to have </a:t>
            </a:r>
            <a:r>
              <a:rPr lang="en-US" sz="2000" dirty="0" smtClean="0">
                <a:solidFill>
                  <a:srgbClr val="0000FF"/>
                </a:solidFill>
              </a:rPr>
              <a:t>margin </a:t>
            </a:r>
            <a:r>
              <a:rPr lang="en-US" sz="2000" dirty="0" smtClean="0">
                <a:solidFill>
                  <a:srgbClr val="0000FF"/>
                </a:solidFill>
                <a:latin typeface="cmmi10" pitchFamily="34" charset="0"/>
                <a:sym typeface="Symbol" pitchFamily="18" charset="2"/>
              </a:rPr>
              <a:t>°</a:t>
            </a:r>
            <a:r>
              <a:rPr lang="en-US" sz="2000" dirty="0" smtClean="0"/>
              <a:t> via the </a:t>
            </a:r>
            <a:r>
              <a:rPr lang="en-US" sz="2000" dirty="0" err="1" smtClean="0"/>
              <a:t>hyperplane</a:t>
            </a:r>
            <a:r>
              <a:rPr lang="en-US" sz="2000" dirty="0" smtClean="0"/>
              <a:t> w can be quantified by a  slack variable </a:t>
            </a:r>
          </a:p>
          <a:p>
            <a:pPr marL="0" indent="0" algn="ctr">
              <a:buNone/>
            </a:pPr>
            <a:r>
              <a:rPr lang="en-US" dirty="0" smtClean="0"/>
              <a:t>     </a:t>
            </a:r>
            <a:r>
              <a:rPr lang="en-US" dirty="0" smtClean="0">
                <a:solidFill>
                  <a:srgbClr val="0000FF"/>
                </a:solidFill>
                <a:latin typeface="cmmi10" pitchFamily="34" charset="0"/>
                <a:sym typeface="Symbol" pitchFamily="18" charset="2"/>
              </a:rPr>
              <a:t>»</a:t>
            </a:r>
            <a:r>
              <a:rPr lang="en-US" baseline="-25000" dirty="0" err="1" smtClean="0">
                <a:solidFill>
                  <a:srgbClr val="0000FF"/>
                </a:solidFill>
                <a:latin typeface="Calibri"/>
                <a:sym typeface="Symbol" pitchFamily="18" charset="2"/>
              </a:rPr>
              <a:t>i</a:t>
            </a:r>
            <a:r>
              <a:rPr lang="en-US" dirty="0" smtClean="0">
                <a:solidFill>
                  <a:srgbClr val="0000FF"/>
                </a:solidFill>
                <a:sym typeface="Symbol" pitchFamily="18" charset="2"/>
              </a:rPr>
              <a:t>= max(0, </a:t>
            </a:r>
            <a:r>
              <a:rPr lang="en-US" dirty="0" smtClean="0">
                <a:solidFill>
                  <a:srgbClr val="0000FF"/>
                </a:solidFill>
                <a:latin typeface="cmmi10" pitchFamily="34" charset="0"/>
                <a:sym typeface="Symbol" pitchFamily="18" charset="2"/>
              </a:rPr>
              <a:t>°</a:t>
            </a:r>
            <a:r>
              <a:rPr lang="en-US" dirty="0" smtClean="0">
                <a:solidFill>
                  <a:srgbClr val="0000FF"/>
                </a:solidFill>
                <a:sym typeface="Symbol" pitchFamily="18" charset="2"/>
              </a:rPr>
              <a:t> − </a:t>
            </a:r>
            <a:r>
              <a:rPr lang="en-US" dirty="0" err="1" smtClean="0">
                <a:solidFill>
                  <a:srgbClr val="0000FF"/>
                </a:solidFill>
                <a:sym typeface="Symbol" pitchFamily="18" charset="2"/>
              </a:rPr>
              <a:t>y</a:t>
            </a:r>
            <a:r>
              <a:rPr lang="en-US" baseline="-25000" dirty="0" err="1" smtClean="0">
                <a:solidFill>
                  <a:srgbClr val="0000FF"/>
                </a:solidFill>
                <a:sym typeface="Symbol" pitchFamily="18" charset="2"/>
              </a:rPr>
              <a:t>i</a:t>
            </a:r>
            <a:r>
              <a:rPr lang="en-US" dirty="0" smtClean="0">
                <a:solidFill>
                  <a:srgbClr val="0000FF"/>
                </a:solidFill>
                <a:sym typeface="Symbol" pitchFamily="18" charset="2"/>
              </a:rPr>
              <a:t> w</a:t>
            </a:r>
            <a:r>
              <a:rPr lang="en-US" dirty="0" smtClean="0">
                <a:solidFill>
                  <a:srgbClr val="0000FF"/>
                </a:solidFill>
                <a:latin typeface="cmsy10"/>
                <a:sym typeface="Symbol" pitchFamily="18" charset="2"/>
              </a:rPr>
              <a:t>¢</a:t>
            </a:r>
            <a:r>
              <a:rPr lang="en-US" dirty="0" smtClean="0">
                <a:solidFill>
                  <a:srgbClr val="0000FF"/>
                </a:solidFill>
                <a:sym typeface="Symbol" pitchFamily="18" charset="2"/>
              </a:rPr>
              <a:t> x</a:t>
            </a:r>
            <a:r>
              <a:rPr lang="en-US" baseline="-25000" dirty="0" smtClean="0">
                <a:solidFill>
                  <a:srgbClr val="0000FF"/>
                </a:solidFill>
                <a:sym typeface="Symbol" pitchFamily="18" charset="2"/>
              </a:rPr>
              <a:t>i</a:t>
            </a:r>
            <a:r>
              <a:rPr lang="en-US" dirty="0" smtClean="0">
                <a:solidFill>
                  <a:srgbClr val="0000FF"/>
                </a:solidFill>
                <a:sym typeface="Symbol" pitchFamily="18" charset="2"/>
              </a:rPr>
              <a:t>). </a:t>
            </a:r>
            <a:endParaRPr lang="en-US" dirty="0" smtClean="0">
              <a:solidFill>
                <a:srgbClr val="0000FF"/>
              </a:solidFill>
            </a:endParaRPr>
          </a:p>
          <a:p>
            <a:r>
              <a:rPr lang="en-US" sz="2000" dirty="0" smtClean="0"/>
              <a:t>Observe </a:t>
            </a:r>
            <a:r>
              <a:rPr lang="en-US" sz="2000" dirty="0"/>
              <a:t>that when </a:t>
            </a:r>
            <a:r>
              <a:rPr lang="en-US" sz="2000" dirty="0">
                <a:solidFill>
                  <a:srgbClr val="0000FF"/>
                </a:solidFill>
                <a:latin typeface="cmmi10" pitchFamily="34" charset="0"/>
                <a:sym typeface="Symbol" pitchFamily="18" charset="2"/>
              </a:rPr>
              <a:t>»</a:t>
            </a:r>
            <a:r>
              <a:rPr lang="en-US" sz="2000" baseline="-25000" dirty="0" err="1" smtClean="0">
                <a:solidFill>
                  <a:srgbClr val="0000FF"/>
                </a:solidFill>
                <a:sym typeface="Symbol" pitchFamily="18" charset="2"/>
              </a:rPr>
              <a:t>i</a:t>
            </a:r>
            <a:r>
              <a:rPr lang="en-US" sz="2000" dirty="0" smtClean="0">
                <a:solidFill>
                  <a:srgbClr val="0000FF"/>
                </a:solidFill>
                <a:sym typeface="Symbol" pitchFamily="18" charset="2"/>
              </a:rPr>
              <a:t> </a:t>
            </a:r>
            <a:r>
              <a:rPr lang="en-US" sz="2000" dirty="0">
                <a:solidFill>
                  <a:srgbClr val="0000FF"/>
                </a:solidFill>
                <a:sym typeface="Symbol" pitchFamily="18" charset="2"/>
              </a:rPr>
              <a:t>= 0</a:t>
            </a:r>
            <a:r>
              <a:rPr lang="en-US" sz="2000" dirty="0" smtClean="0"/>
              <a:t>, </a:t>
            </a:r>
            <a:r>
              <a:rPr lang="en-US" sz="2000" dirty="0"/>
              <a:t>the example </a:t>
            </a:r>
            <a:r>
              <a:rPr lang="en-US" sz="2000" dirty="0">
                <a:solidFill>
                  <a:srgbClr val="0000FF"/>
                </a:solidFill>
                <a:sym typeface="Symbol" pitchFamily="18" charset="2"/>
              </a:rPr>
              <a:t>x</a:t>
            </a:r>
            <a:r>
              <a:rPr lang="en-US" sz="2000" baseline="-25000" dirty="0">
                <a:solidFill>
                  <a:srgbClr val="0000FF"/>
                </a:solidFill>
                <a:sym typeface="Symbol" pitchFamily="18" charset="2"/>
              </a:rPr>
              <a:t>i</a:t>
            </a:r>
            <a:r>
              <a:rPr lang="en-US" sz="2000" dirty="0" smtClean="0"/>
              <a:t> </a:t>
            </a:r>
            <a:r>
              <a:rPr lang="en-US" sz="2000" dirty="0"/>
              <a:t>has margin at least </a:t>
            </a:r>
            <a:r>
              <a:rPr lang="en-US" sz="2000" dirty="0">
                <a:solidFill>
                  <a:srgbClr val="0000FF"/>
                </a:solidFill>
                <a:latin typeface="cmmi10" pitchFamily="34" charset="0"/>
                <a:sym typeface="Symbol" pitchFamily="18" charset="2"/>
              </a:rPr>
              <a:t>°</a:t>
            </a:r>
            <a:r>
              <a:rPr lang="en-US" sz="2000" dirty="0" smtClean="0"/>
              <a:t>. Otherwise, it grows linearly with </a:t>
            </a:r>
            <a:r>
              <a:rPr lang="en-US" sz="2000" dirty="0">
                <a:solidFill>
                  <a:srgbClr val="0000FF"/>
                </a:solidFill>
                <a:sym typeface="Symbol" pitchFamily="18" charset="2"/>
              </a:rPr>
              <a:t>− </a:t>
            </a:r>
            <a:r>
              <a:rPr lang="en-US" sz="2000" dirty="0" err="1">
                <a:solidFill>
                  <a:srgbClr val="0000FF"/>
                </a:solidFill>
                <a:sym typeface="Symbol" pitchFamily="18" charset="2"/>
              </a:rPr>
              <a:t>y</a:t>
            </a:r>
            <a:r>
              <a:rPr lang="en-US" sz="2000" baseline="-25000" dirty="0" err="1">
                <a:solidFill>
                  <a:srgbClr val="0000FF"/>
                </a:solidFill>
                <a:sym typeface="Symbol" pitchFamily="18" charset="2"/>
              </a:rPr>
              <a:t>i</a:t>
            </a:r>
            <a:r>
              <a:rPr lang="en-US" sz="2000" dirty="0">
                <a:solidFill>
                  <a:srgbClr val="0000FF"/>
                </a:solidFill>
                <a:sym typeface="Symbol" pitchFamily="18" charset="2"/>
              </a:rPr>
              <a:t> </a:t>
            </a:r>
            <a:r>
              <a:rPr lang="en-US" sz="2000" dirty="0" smtClean="0">
                <a:solidFill>
                  <a:srgbClr val="0000FF"/>
                </a:solidFill>
                <a:sym typeface="Symbol" pitchFamily="18" charset="2"/>
              </a:rPr>
              <a:t>w</a:t>
            </a:r>
            <a:r>
              <a:rPr lang="en-US" sz="2000" dirty="0">
                <a:solidFill>
                  <a:srgbClr val="0000FF"/>
                </a:solidFill>
                <a:latin typeface="cmsy10"/>
                <a:sym typeface="Symbol" pitchFamily="18" charset="2"/>
              </a:rPr>
              <a:t>¢</a:t>
            </a:r>
            <a:r>
              <a:rPr lang="en-US" sz="2000" dirty="0">
                <a:solidFill>
                  <a:srgbClr val="0000FF"/>
                </a:solidFill>
                <a:sym typeface="Symbol" pitchFamily="18" charset="2"/>
              </a:rPr>
              <a:t> x</a:t>
            </a:r>
            <a:r>
              <a:rPr lang="en-US" sz="2000" baseline="-25000" dirty="0">
                <a:solidFill>
                  <a:srgbClr val="0000FF"/>
                </a:solidFill>
                <a:sym typeface="Symbol" pitchFamily="18" charset="2"/>
              </a:rPr>
              <a:t>i</a:t>
            </a:r>
            <a:r>
              <a:rPr lang="en-US" sz="2000" dirty="0" smtClean="0"/>
              <a:t> </a:t>
            </a:r>
            <a:endParaRPr lang="en-US" sz="2000" dirty="0"/>
          </a:p>
          <a:p>
            <a:r>
              <a:rPr lang="en-US" sz="2000" dirty="0" smtClean="0"/>
              <a:t>Denote: </a:t>
            </a:r>
            <a:r>
              <a:rPr lang="en-US" sz="2000" dirty="0">
                <a:solidFill>
                  <a:srgbClr val="0000FF"/>
                </a:solidFill>
                <a:sym typeface="Symbol" pitchFamily="18" charset="2"/>
              </a:rPr>
              <a:t>D</a:t>
            </a:r>
            <a:r>
              <a:rPr lang="en-US" sz="2000" baseline="-25000" dirty="0">
                <a:solidFill>
                  <a:srgbClr val="0000FF"/>
                </a:solidFill>
                <a:sym typeface="Symbol" pitchFamily="18" charset="2"/>
              </a:rPr>
              <a:t>2</a:t>
            </a:r>
            <a:r>
              <a:rPr lang="en-US" sz="2000" dirty="0">
                <a:solidFill>
                  <a:srgbClr val="0000FF"/>
                </a:solidFill>
                <a:sym typeface="Symbol" pitchFamily="18" charset="2"/>
              </a:rPr>
              <a:t> = [</a:t>
            </a:r>
            <a:r>
              <a:rPr lang="en-US" sz="2000" dirty="0">
                <a:solidFill>
                  <a:srgbClr val="0000FF"/>
                </a:solidFill>
                <a:latin typeface="Symbol" pitchFamily="18" charset="2"/>
                <a:sym typeface="Symbol" pitchFamily="18" charset="2"/>
              </a:rPr>
              <a:t></a:t>
            </a:r>
            <a:r>
              <a:rPr lang="en-US" sz="2000" dirty="0">
                <a:solidFill>
                  <a:srgbClr val="0000FF"/>
                </a:solidFill>
                <a:sym typeface="Symbol" pitchFamily="18" charset="2"/>
              </a:rPr>
              <a:t> {</a:t>
            </a:r>
            <a:r>
              <a:rPr lang="en-US" sz="2000" dirty="0">
                <a:solidFill>
                  <a:srgbClr val="0000FF"/>
                </a:solidFill>
                <a:latin typeface="cmmi10" pitchFamily="34" charset="0"/>
                <a:sym typeface="Symbol" pitchFamily="18" charset="2"/>
              </a:rPr>
              <a:t>»</a:t>
            </a:r>
            <a:r>
              <a:rPr lang="en-US" sz="2000" baseline="-25000" dirty="0">
                <a:solidFill>
                  <a:srgbClr val="0000FF"/>
                </a:solidFill>
                <a:sym typeface="Symbol" pitchFamily="18" charset="2"/>
              </a:rPr>
              <a:t>i</a:t>
            </a:r>
            <a:r>
              <a:rPr lang="en-US" sz="2000" baseline="30000" dirty="0">
                <a:solidFill>
                  <a:srgbClr val="0000FF"/>
                </a:solidFill>
                <a:sym typeface="Symbol" pitchFamily="18" charset="2"/>
              </a:rPr>
              <a:t>2</a:t>
            </a:r>
            <a:r>
              <a:rPr lang="en-US" sz="2000" dirty="0">
                <a:solidFill>
                  <a:srgbClr val="0000FF"/>
                </a:solidFill>
                <a:sym typeface="Symbol" pitchFamily="18" charset="2"/>
              </a:rPr>
              <a:t>}]</a:t>
            </a:r>
            <a:r>
              <a:rPr lang="en-US" sz="2000" baseline="30000" dirty="0">
                <a:solidFill>
                  <a:srgbClr val="0000FF"/>
                </a:solidFill>
                <a:sym typeface="Symbol" pitchFamily="18" charset="2"/>
              </a:rPr>
              <a:t>1/2</a:t>
            </a:r>
            <a:endParaRPr lang="en-US" sz="2000" dirty="0">
              <a:solidFill>
                <a:srgbClr val="0000FF"/>
              </a:solidFill>
            </a:endParaRPr>
          </a:p>
          <a:p>
            <a:r>
              <a:rPr lang="en-US" sz="2000" dirty="0" smtClean="0">
                <a:solidFill>
                  <a:srgbClr val="0000FF"/>
                </a:solidFill>
              </a:rPr>
              <a:t>Theorem: </a:t>
            </a:r>
            <a:r>
              <a:rPr lang="en-US" sz="2000" dirty="0" smtClean="0"/>
              <a:t>The </a:t>
            </a:r>
            <a:r>
              <a:rPr lang="en-US" sz="2000" dirty="0"/>
              <a:t>perceptron is </a:t>
            </a:r>
            <a:endParaRPr lang="en-US" sz="2000" dirty="0" smtClean="0"/>
          </a:p>
          <a:p>
            <a:pPr marL="0" indent="0">
              <a:buNone/>
            </a:pPr>
            <a:r>
              <a:rPr lang="en-US" sz="2000" dirty="0"/>
              <a:t> </a:t>
            </a:r>
            <a:r>
              <a:rPr lang="en-US" sz="2000" dirty="0" smtClean="0"/>
              <a:t>     guaranteed</a:t>
            </a:r>
            <a:r>
              <a:rPr lang="en-US" sz="2000" dirty="0"/>
              <a:t> </a:t>
            </a:r>
            <a:r>
              <a:rPr lang="en-US" sz="2000" dirty="0" smtClean="0"/>
              <a:t>to </a:t>
            </a:r>
            <a:r>
              <a:rPr lang="en-US" sz="2000" dirty="0"/>
              <a:t>make no more </a:t>
            </a:r>
            <a:r>
              <a:rPr lang="en-US" sz="2000" dirty="0" smtClean="0"/>
              <a:t>than </a:t>
            </a:r>
          </a:p>
          <a:p>
            <a:pPr marL="0" indent="0">
              <a:buNone/>
            </a:pPr>
            <a:r>
              <a:rPr lang="en-US" sz="2000" dirty="0"/>
              <a:t> </a:t>
            </a:r>
            <a:r>
              <a:rPr lang="en-US" sz="2000" dirty="0" smtClean="0"/>
              <a:t>     </a:t>
            </a:r>
            <a:r>
              <a:rPr lang="en-US" sz="2000" dirty="0" smtClean="0">
                <a:solidFill>
                  <a:srgbClr val="0000FF"/>
                </a:solidFill>
                <a:sym typeface="Symbol" pitchFamily="18" charset="2"/>
              </a:rPr>
              <a:t>(</a:t>
            </a:r>
            <a:r>
              <a:rPr lang="en-US" sz="2000" dirty="0" smtClean="0">
                <a:solidFill>
                  <a:srgbClr val="0000FF"/>
                </a:solidFill>
                <a:latin typeface="Calibri"/>
                <a:sym typeface="Symbol" pitchFamily="18" charset="2"/>
              </a:rPr>
              <a:t>(R+D</a:t>
            </a:r>
            <a:r>
              <a:rPr lang="en-US" sz="2000" baseline="-25000" dirty="0" smtClean="0">
                <a:solidFill>
                  <a:srgbClr val="0000FF"/>
                </a:solidFill>
                <a:latin typeface="Calibri"/>
                <a:sym typeface="Symbol" pitchFamily="18" charset="2"/>
              </a:rPr>
              <a:t>2</a:t>
            </a:r>
            <a:r>
              <a:rPr lang="en-US" sz="2000" dirty="0" smtClean="0">
                <a:solidFill>
                  <a:srgbClr val="0000FF"/>
                </a:solidFill>
                <a:sym typeface="Symbol" pitchFamily="18" charset="2"/>
              </a:rPr>
              <a:t>)/</a:t>
            </a:r>
            <a:r>
              <a:rPr lang="en-US" sz="2000" dirty="0" smtClean="0">
                <a:solidFill>
                  <a:srgbClr val="0000FF"/>
                </a:solidFill>
                <a:latin typeface="cmmi10" pitchFamily="34" charset="0"/>
                <a:sym typeface="Symbol" pitchFamily="18" charset="2"/>
              </a:rPr>
              <a:t>°</a:t>
            </a:r>
            <a:r>
              <a:rPr lang="en-US" sz="2000" dirty="0" smtClean="0">
                <a:solidFill>
                  <a:srgbClr val="0000FF"/>
                </a:solidFill>
                <a:sym typeface="Symbol" pitchFamily="18" charset="2"/>
              </a:rPr>
              <a:t>)</a:t>
            </a:r>
            <a:r>
              <a:rPr lang="en-US" sz="2000" baseline="30000" dirty="0">
                <a:solidFill>
                  <a:srgbClr val="0000FF"/>
                </a:solidFill>
                <a:sym typeface="Symbol" pitchFamily="18" charset="2"/>
              </a:rPr>
              <a:t>2</a:t>
            </a:r>
            <a:r>
              <a:rPr lang="en-US" sz="2000" dirty="0">
                <a:solidFill>
                  <a:srgbClr val="0000FF"/>
                </a:solidFill>
                <a:sym typeface="Symbol" pitchFamily="18" charset="2"/>
              </a:rPr>
              <a:t> </a:t>
            </a:r>
            <a:r>
              <a:rPr lang="en-US" sz="2000" dirty="0" smtClean="0">
                <a:solidFill>
                  <a:srgbClr val="0000FF"/>
                </a:solidFill>
                <a:sym typeface="Symbol" pitchFamily="18" charset="2"/>
              </a:rPr>
              <a:t> </a:t>
            </a:r>
            <a:r>
              <a:rPr lang="en-US" sz="2000" dirty="0" smtClean="0"/>
              <a:t>mistakes </a:t>
            </a:r>
            <a:r>
              <a:rPr lang="en-US" sz="2000" dirty="0"/>
              <a:t>on </a:t>
            </a:r>
            <a:r>
              <a:rPr lang="en-US" sz="2000" dirty="0" smtClean="0"/>
              <a:t>any sequence</a:t>
            </a:r>
          </a:p>
          <a:p>
            <a:pPr marL="0" indent="0">
              <a:buNone/>
            </a:pPr>
            <a:r>
              <a:rPr lang="en-US" sz="2000" dirty="0"/>
              <a:t> </a:t>
            </a:r>
            <a:r>
              <a:rPr lang="en-US" sz="2000" dirty="0" smtClean="0"/>
              <a:t>    of </a:t>
            </a:r>
            <a:r>
              <a:rPr lang="en-US" sz="2000" dirty="0"/>
              <a:t>examples </a:t>
            </a:r>
            <a:r>
              <a:rPr lang="en-US" sz="2000" dirty="0" smtClean="0"/>
              <a:t>satisfying ||</a:t>
            </a:r>
            <a:r>
              <a:rPr lang="en-US" sz="2000" dirty="0" smtClean="0">
                <a:latin typeface="Calibri"/>
              </a:rPr>
              <a:t>x</a:t>
            </a:r>
            <a:r>
              <a:rPr lang="en-US" sz="2000" baseline="-25000" dirty="0" smtClean="0">
                <a:latin typeface="Calibri"/>
              </a:rPr>
              <a:t>i</a:t>
            </a:r>
            <a:r>
              <a:rPr lang="en-US" sz="2000" dirty="0" smtClean="0"/>
              <a:t>||</a:t>
            </a:r>
            <a:r>
              <a:rPr lang="en-US" sz="2000" baseline="30000" dirty="0" smtClean="0"/>
              <a:t>2</a:t>
            </a:r>
            <a:r>
              <a:rPr lang="en-US" sz="2000" dirty="0" smtClean="0"/>
              <a:t>&lt;R</a:t>
            </a:r>
          </a:p>
          <a:p>
            <a:pPr>
              <a:spcBef>
                <a:spcPts val="0"/>
              </a:spcBef>
            </a:pPr>
            <a:r>
              <a:rPr lang="en-US" sz="2000" dirty="0" smtClean="0">
                <a:solidFill>
                  <a:schemeClr val="tx1">
                    <a:lumMod val="75000"/>
                    <a:lumOff val="25000"/>
                  </a:schemeClr>
                </a:solidFill>
              </a:rPr>
              <a:t>Perceptron </a:t>
            </a:r>
            <a:r>
              <a:rPr lang="en-US" sz="2000" dirty="0">
                <a:solidFill>
                  <a:schemeClr val="tx1">
                    <a:lumMod val="75000"/>
                    <a:lumOff val="25000"/>
                  </a:schemeClr>
                </a:solidFill>
              </a:rPr>
              <a:t>is expected </a:t>
            </a:r>
            <a:r>
              <a:rPr lang="en-US" sz="2000" dirty="0" smtClean="0">
                <a:solidFill>
                  <a:schemeClr val="tx1">
                    <a:lumMod val="75000"/>
                    <a:lumOff val="25000"/>
                  </a:schemeClr>
                </a:solidFill>
              </a:rPr>
              <a:t>to </a:t>
            </a:r>
          </a:p>
          <a:p>
            <a:pPr marL="0" indent="0">
              <a:spcBef>
                <a:spcPts val="0"/>
              </a:spcBef>
              <a:buNone/>
            </a:pPr>
            <a:r>
              <a:rPr lang="en-US" sz="2000" dirty="0">
                <a:solidFill>
                  <a:schemeClr val="tx1">
                    <a:lumMod val="75000"/>
                    <a:lumOff val="25000"/>
                  </a:schemeClr>
                </a:solidFill>
              </a:rPr>
              <a:t> </a:t>
            </a:r>
            <a:r>
              <a:rPr lang="en-US" sz="2000" dirty="0" smtClean="0">
                <a:solidFill>
                  <a:schemeClr val="tx1">
                    <a:lumMod val="75000"/>
                    <a:lumOff val="25000"/>
                  </a:schemeClr>
                </a:solidFill>
              </a:rPr>
              <a:t>     have some </a:t>
            </a:r>
            <a:r>
              <a:rPr lang="en-US" sz="2000" dirty="0">
                <a:solidFill>
                  <a:schemeClr val="tx1">
                    <a:lumMod val="75000"/>
                    <a:lumOff val="25000"/>
                  </a:schemeClr>
                </a:solidFill>
              </a:rPr>
              <a:t>robustness to noise</a:t>
            </a:r>
            <a:r>
              <a:rPr lang="en-US" dirty="0">
                <a:solidFill>
                  <a:schemeClr val="tx1">
                    <a:lumMod val="75000"/>
                    <a:lumOff val="25000"/>
                  </a:schemeClr>
                </a:solidFill>
              </a:rPr>
              <a:t>. </a:t>
            </a:r>
          </a:p>
          <a:p>
            <a:endParaRPr lang="en-US" dirty="0"/>
          </a:p>
        </p:txBody>
      </p:sp>
      <p:sp>
        <p:nvSpPr>
          <p:cNvPr id="4" name="Content Placeholder 3"/>
          <p:cNvSpPr>
            <a:spLocks noGrp="1"/>
          </p:cNvSpPr>
          <p:nvPr>
            <p:ph sz="quarter" idx="13"/>
          </p:nvPr>
        </p:nvSpPr>
        <p:spPr/>
        <p:txBody>
          <a:bodyPr/>
          <a:lstStyle/>
          <a:p>
            <a:r>
              <a:rPr lang="en-US" dirty="0" smtClean="0"/>
              <a:t>Non separable </a:t>
            </a:r>
          </a:p>
          <a:p>
            <a:r>
              <a:rPr lang="en-US" dirty="0" smtClean="0"/>
              <a:t>case</a:t>
            </a:r>
            <a:endParaRPr lang="en-US" dirty="0"/>
          </a:p>
        </p:txBody>
      </p:sp>
      <p:sp>
        <p:nvSpPr>
          <p:cNvPr id="5" name="Slide Number Placeholder 4"/>
          <p:cNvSpPr>
            <a:spLocks noGrp="1"/>
          </p:cNvSpPr>
          <p:nvPr>
            <p:ph type="sldNum" sz="quarter" idx="14"/>
          </p:nvPr>
        </p:nvSpPr>
        <p:spPr>
          <a:xfrm>
            <a:off x="6553200" y="6400800"/>
            <a:ext cx="2133600" cy="365125"/>
          </a:xfrm>
        </p:spPr>
        <p:txBody>
          <a:bodyPr/>
          <a:lstStyle/>
          <a:p>
            <a:fld id="{FA6F6034-1516-478C-9756-BC6A8296D6DE}" type="slidenum">
              <a:rPr lang="en-US" smtClean="0"/>
              <a:pPr/>
              <a:t>18</a:t>
            </a:fld>
            <a:endParaRPr lang="en-US" dirty="0"/>
          </a:p>
        </p:txBody>
      </p:sp>
      <p:grpSp>
        <p:nvGrpSpPr>
          <p:cNvPr id="7" name="Group 6"/>
          <p:cNvGrpSpPr/>
          <p:nvPr/>
        </p:nvGrpSpPr>
        <p:grpSpPr>
          <a:xfrm>
            <a:off x="4907954" y="3532542"/>
            <a:ext cx="4312246" cy="2868258"/>
            <a:chOff x="4038600" y="3467100"/>
            <a:chExt cx="4876800" cy="3238500"/>
          </a:xfrm>
        </p:grpSpPr>
        <p:sp>
          <p:nvSpPr>
            <p:cNvPr id="8" name="Line 4"/>
            <p:cNvSpPr>
              <a:spLocks noChangeShapeType="1"/>
            </p:cNvSpPr>
            <p:nvPr/>
          </p:nvSpPr>
          <p:spPr bwMode="auto">
            <a:xfrm>
              <a:off x="5181600" y="3581400"/>
              <a:ext cx="0" cy="24003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p:cNvSpPr>
              <a:spLocks noChangeShapeType="1"/>
            </p:cNvSpPr>
            <p:nvPr/>
          </p:nvSpPr>
          <p:spPr bwMode="auto">
            <a:xfrm>
              <a:off x="5181600" y="59817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p:cNvSpPr>
              <a:spLocks noChangeShapeType="1"/>
            </p:cNvSpPr>
            <p:nvPr/>
          </p:nvSpPr>
          <p:spPr bwMode="auto">
            <a:xfrm>
              <a:off x="4038600" y="5334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7"/>
            <p:cNvSpPr>
              <a:spLocks noChangeShapeType="1"/>
            </p:cNvSpPr>
            <p:nvPr/>
          </p:nvSpPr>
          <p:spPr bwMode="auto">
            <a:xfrm flipV="1">
              <a:off x="5181600" y="52197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8"/>
            <p:cNvSpPr txBox="1">
              <a:spLocks noChangeArrowheads="1"/>
            </p:cNvSpPr>
            <p:nvPr/>
          </p:nvSpPr>
          <p:spPr bwMode="auto">
            <a:xfrm>
              <a:off x="54102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3" name="Text Box 9"/>
            <p:cNvSpPr txBox="1">
              <a:spLocks noChangeArrowheads="1"/>
            </p:cNvSpPr>
            <p:nvPr/>
          </p:nvSpPr>
          <p:spPr bwMode="auto">
            <a:xfrm>
              <a:off x="64008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4" name="Text Box 10"/>
            <p:cNvSpPr txBox="1">
              <a:spLocks noChangeArrowheads="1"/>
            </p:cNvSpPr>
            <p:nvPr/>
          </p:nvSpPr>
          <p:spPr bwMode="auto">
            <a:xfrm>
              <a:off x="5791200" y="4305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5" name="Text Box 11"/>
            <p:cNvSpPr txBox="1">
              <a:spLocks noChangeArrowheads="1"/>
            </p:cNvSpPr>
            <p:nvPr/>
          </p:nvSpPr>
          <p:spPr bwMode="auto">
            <a:xfrm>
              <a:off x="5943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6" name="Text Box 12"/>
            <p:cNvSpPr txBox="1">
              <a:spLocks noChangeArrowheads="1"/>
            </p:cNvSpPr>
            <p:nvPr/>
          </p:nvSpPr>
          <p:spPr bwMode="auto">
            <a:xfrm>
              <a:off x="6248400" y="4381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7" name="Text Box 13"/>
            <p:cNvSpPr txBox="1">
              <a:spLocks noChangeArrowheads="1"/>
            </p:cNvSpPr>
            <p:nvPr/>
          </p:nvSpPr>
          <p:spPr bwMode="auto">
            <a:xfrm>
              <a:off x="6705600" y="4914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8" name="Text Box 14"/>
            <p:cNvSpPr txBox="1">
              <a:spLocks noChangeArrowheads="1"/>
            </p:cNvSpPr>
            <p:nvPr/>
          </p:nvSpPr>
          <p:spPr bwMode="auto">
            <a:xfrm>
              <a:off x="6705600" y="4229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9" name="Text Box 15"/>
            <p:cNvSpPr txBox="1">
              <a:spLocks noChangeArrowheads="1"/>
            </p:cNvSpPr>
            <p:nvPr/>
          </p:nvSpPr>
          <p:spPr bwMode="auto">
            <a:xfrm>
              <a:off x="6705600" y="45339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0" name="Text Box 16"/>
            <p:cNvSpPr txBox="1">
              <a:spLocks noChangeArrowheads="1"/>
            </p:cNvSpPr>
            <p:nvPr/>
          </p:nvSpPr>
          <p:spPr bwMode="auto">
            <a:xfrm>
              <a:off x="7315200" y="44577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1" name="Text Box 17"/>
            <p:cNvSpPr txBox="1">
              <a:spLocks noChangeArrowheads="1"/>
            </p:cNvSpPr>
            <p:nvPr/>
          </p:nvSpPr>
          <p:spPr bwMode="auto">
            <a:xfrm>
              <a:off x="7543800" y="4762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2" name="Text Box 18"/>
            <p:cNvSpPr txBox="1">
              <a:spLocks noChangeArrowheads="1"/>
            </p:cNvSpPr>
            <p:nvPr/>
          </p:nvSpPr>
          <p:spPr bwMode="auto">
            <a:xfrm>
              <a:off x="8153400" y="46863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3" name="Text Box 19"/>
            <p:cNvSpPr txBox="1">
              <a:spLocks noChangeArrowheads="1"/>
            </p:cNvSpPr>
            <p:nvPr/>
          </p:nvSpPr>
          <p:spPr bwMode="auto">
            <a:xfrm>
              <a:off x="5622925" y="38163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4" name="Text Box 20"/>
            <p:cNvSpPr txBox="1">
              <a:spLocks noChangeArrowheads="1"/>
            </p:cNvSpPr>
            <p:nvPr/>
          </p:nvSpPr>
          <p:spPr bwMode="auto">
            <a:xfrm>
              <a:off x="6172200" y="40005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dirty="0">
                  <a:solidFill>
                    <a:srgbClr val="9900CC"/>
                  </a:solidFill>
                </a:rPr>
                <a:t>-</a:t>
              </a:r>
            </a:p>
          </p:txBody>
        </p:sp>
        <p:sp>
          <p:nvSpPr>
            <p:cNvPr id="25" name="Text Box 21"/>
            <p:cNvSpPr txBox="1">
              <a:spLocks noChangeArrowheads="1"/>
            </p:cNvSpPr>
            <p:nvPr/>
          </p:nvSpPr>
          <p:spPr bwMode="auto">
            <a:xfrm>
              <a:off x="6934200" y="46101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6" name="Oval 22"/>
            <p:cNvSpPr>
              <a:spLocks noChangeArrowheads="1"/>
            </p:cNvSpPr>
            <p:nvPr/>
          </p:nvSpPr>
          <p:spPr bwMode="auto">
            <a:xfrm>
              <a:off x="6705600" y="3543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3"/>
            <p:cNvSpPr txBox="1">
              <a:spLocks noChangeArrowheads="1"/>
            </p:cNvSpPr>
            <p:nvPr/>
          </p:nvSpPr>
          <p:spPr bwMode="auto">
            <a:xfrm>
              <a:off x="5775325" y="39687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28" name="Oval 24"/>
            <p:cNvSpPr>
              <a:spLocks noChangeArrowheads="1"/>
            </p:cNvSpPr>
            <p:nvPr/>
          </p:nvSpPr>
          <p:spPr bwMode="auto">
            <a:xfrm>
              <a:off x="6324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5"/>
            <p:cNvSpPr>
              <a:spLocks noChangeArrowheads="1"/>
            </p:cNvSpPr>
            <p:nvPr/>
          </p:nvSpPr>
          <p:spPr bwMode="auto">
            <a:xfrm>
              <a:off x="6858000" y="3467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6"/>
            <p:cNvSpPr>
              <a:spLocks noChangeArrowheads="1"/>
            </p:cNvSpPr>
            <p:nvPr/>
          </p:nvSpPr>
          <p:spPr bwMode="auto">
            <a:xfrm>
              <a:off x="7010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27"/>
            <p:cNvSpPr>
              <a:spLocks noChangeArrowheads="1"/>
            </p:cNvSpPr>
            <p:nvPr/>
          </p:nvSpPr>
          <p:spPr bwMode="auto">
            <a:xfrm>
              <a:off x="74676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8"/>
            <p:cNvSpPr>
              <a:spLocks noChangeArrowheads="1"/>
            </p:cNvSpPr>
            <p:nvPr/>
          </p:nvSpPr>
          <p:spPr bwMode="auto">
            <a:xfrm>
              <a:off x="76200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9"/>
            <p:cNvSpPr>
              <a:spLocks noChangeArrowheads="1"/>
            </p:cNvSpPr>
            <p:nvPr/>
          </p:nvSpPr>
          <p:spPr bwMode="auto">
            <a:xfrm>
              <a:off x="7467600" y="40767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0"/>
            <p:cNvSpPr>
              <a:spLocks noChangeArrowheads="1"/>
            </p:cNvSpPr>
            <p:nvPr/>
          </p:nvSpPr>
          <p:spPr bwMode="auto">
            <a:xfrm>
              <a:off x="6934200" y="38481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1"/>
            <p:cNvSpPr>
              <a:spLocks noChangeArrowheads="1"/>
            </p:cNvSpPr>
            <p:nvPr/>
          </p:nvSpPr>
          <p:spPr bwMode="auto">
            <a:xfrm>
              <a:off x="7467600" y="4953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2"/>
            <p:cNvSpPr>
              <a:spLocks noChangeArrowheads="1"/>
            </p:cNvSpPr>
            <p:nvPr/>
          </p:nvSpPr>
          <p:spPr bwMode="auto">
            <a:xfrm>
              <a:off x="7772400" y="36195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3"/>
            <p:cNvSpPr>
              <a:spLocks noChangeArrowheads="1"/>
            </p:cNvSpPr>
            <p:nvPr/>
          </p:nvSpPr>
          <p:spPr bwMode="auto">
            <a:xfrm>
              <a:off x="7239000" y="4305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4"/>
            <p:cNvSpPr>
              <a:spLocks noChangeArrowheads="1"/>
            </p:cNvSpPr>
            <p:nvPr/>
          </p:nvSpPr>
          <p:spPr bwMode="auto">
            <a:xfrm>
              <a:off x="7696200" y="4800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5"/>
            <p:cNvSpPr>
              <a:spLocks noChangeShapeType="1"/>
            </p:cNvSpPr>
            <p:nvPr/>
          </p:nvSpPr>
          <p:spPr bwMode="auto">
            <a:xfrm>
              <a:off x="5867400" y="3552825"/>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7"/>
            <p:cNvSpPr>
              <a:spLocks noChangeShapeType="1"/>
            </p:cNvSpPr>
            <p:nvPr/>
          </p:nvSpPr>
          <p:spPr bwMode="auto">
            <a:xfrm>
              <a:off x="5791200" y="36957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38"/>
            <p:cNvSpPr>
              <a:spLocks noChangeShapeType="1"/>
            </p:cNvSpPr>
            <p:nvPr/>
          </p:nvSpPr>
          <p:spPr bwMode="auto">
            <a:xfrm>
              <a:off x="5715000" y="3848100"/>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947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822"/>
            <a:ext cx="7848600" cy="1143000"/>
          </a:xfrm>
        </p:spPr>
        <p:txBody>
          <a:bodyPr/>
          <a:lstStyle/>
          <a:p>
            <a:r>
              <a:rPr lang="en-US" dirty="0" smtClean="0"/>
              <a:t>Perceptron for Boolean Functions</a:t>
            </a:r>
            <a:endParaRPr lang="en-US" dirty="0"/>
          </a:p>
        </p:txBody>
      </p:sp>
      <p:sp>
        <p:nvSpPr>
          <p:cNvPr id="3" name="Content Placeholder 2"/>
          <p:cNvSpPr>
            <a:spLocks noGrp="1"/>
          </p:cNvSpPr>
          <p:nvPr>
            <p:ph idx="1"/>
          </p:nvPr>
        </p:nvSpPr>
        <p:spPr/>
        <p:txBody>
          <a:bodyPr/>
          <a:lstStyle/>
          <a:p>
            <a:r>
              <a:rPr lang="en-US" dirty="0" smtClean="0"/>
              <a:t>How </a:t>
            </a:r>
            <a:r>
              <a:rPr lang="en-US" dirty="0"/>
              <a:t>many mistakes will the Perceptron algorithms make </a:t>
            </a:r>
            <a:r>
              <a:rPr lang="en-US" dirty="0" smtClean="0"/>
              <a:t>when </a:t>
            </a:r>
            <a:r>
              <a:rPr lang="en-US" dirty="0"/>
              <a:t>learning a </a:t>
            </a:r>
            <a:r>
              <a:rPr lang="en-US" dirty="0" smtClean="0">
                <a:solidFill>
                  <a:srgbClr val="0000FF"/>
                </a:solidFill>
              </a:rPr>
              <a:t>k</a:t>
            </a:r>
            <a:r>
              <a:rPr lang="en-US" dirty="0" smtClean="0"/>
              <a:t>-disjunction?</a:t>
            </a:r>
          </a:p>
          <a:p>
            <a:r>
              <a:rPr lang="en-US" dirty="0" smtClean="0"/>
              <a:t>Try </a:t>
            </a:r>
            <a:r>
              <a:rPr lang="en-US" dirty="0"/>
              <a:t>to figure out the bound </a:t>
            </a:r>
            <a:endParaRPr lang="en-US" dirty="0" smtClean="0"/>
          </a:p>
          <a:p>
            <a:r>
              <a:rPr lang="en-US" dirty="0" smtClean="0"/>
              <a:t>Find </a:t>
            </a:r>
            <a:r>
              <a:rPr lang="en-US" dirty="0"/>
              <a:t>a sequence of examples that will cause Perceptron to </a:t>
            </a:r>
            <a:r>
              <a:rPr lang="en-US" dirty="0" smtClean="0"/>
              <a:t>make </a:t>
            </a:r>
            <a:r>
              <a:rPr lang="en-US" dirty="0">
                <a:solidFill>
                  <a:srgbClr val="0000FF"/>
                </a:solidFill>
              </a:rPr>
              <a:t>O(n)</a:t>
            </a:r>
            <a:r>
              <a:rPr lang="en-US" dirty="0"/>
              <a:t> mistakes on </a:t>
            </a:r>
            <a:r>
              <a:rPr lang="en-US" dirty="0">
                <a:solidFill>
                  <a:srgbClr val="0000FF"/>
                </a:solidFill>
              </a:rPr>
              <a:t>k</a:t>
            </a:r>
            <a:r>
              <a:rPr lang="en-US" dirty="0"/>
              <a:t>-disjunction on n attributes. </a:t>
            </a:r>
            <a:endParaRPr lang="en-US" dirty="0" smtClean="0"/>
          </a:p>
          <a:p>
            <a:r>
              <a:rPr lang="en-US" dirty="0" smtClean="0"/>
              <a:t>(Where is </a:t>
            </a:r>
            <a:r>
              <a:rPr lang="en-US" dirty="0" smtClean="0">
                <a:solidFill>
                  <a:srgbClr val="0000FF"/>
                </a:solidFill>
              </a:rPr>
              <a:t>n</a:t>
            </a:r>
            <a:r>
              <a:rPr lang="en-US" dirty="0" smtClean="0"/>
              <a:t> coming from?)</a:t>
            </a:r>
            <a:endParaRPr lang="en-US" dirty="0"/>
          </a:p>
        </p:txBody>
      </p:sp>
      <p:sp>
        <p:nvSpPr>
          <p:cNvPr id="4" name="Content Placeholder 3"/>
          <p:cNvSpPr>
            <a:spLocks noGrp="1"/>
          </p:cNvSpPr>
          <p:nvPr>
            <p:ph sz="quarter" idx="13"/>
          </p:nvPr>
        </p:nvSpPr>
        <p:spPr>
          <a:xfrm rot="18627426">
            <a:off x="57359" y="3675276"/>
            <a:ext cx="2183449" cy="1558925"/>
          </a:xfrm>
        </p:spPr>
        <p:txBody>
          <a:bodyPr/>
          <a:lstStyle/>
          <a:p>
            <a:r>
              <a:rPr lang="en-US" dirty="0" smtClean="0"/>
              <a:t>Perceptron</a:t>
            </a:r>
            <a:endParaRPr lang="en-US" dirty="0"/>
          </a:p>
        </p:txBody>
      </p:sp>
      <p:sp>
        <p:nvSpPr>
          <p:cNvPr id="8" name="Slide Number Placeholder 3"/>
          <p:cNvSpPr>
            <a:spLocks noGrp="1"/>
          </p:cNvSpPr>
          <p:nvPr>
            <p:ph type="sldNum" sz="quarter" idx="14"/>
          </p:nvPr>
        </p:nvSpPr>
        <p:spPr/>
        <p:txBody>
          <a:bodyPr/>
          <a:lstStyle/>
          <a:p>
            <a:fld id="{1DFB9AB6-96B8-406D-A6EC-BA1E1E3AECAB}" type="slidenum">
              <a:rPr lang="en-US"/>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0893" y="0"/>
            <a:ext cx="7772400" cy="1143000"/>
          </a:xfrm>
        </p:spPr>
        <p:txBody>
          <a:bodyPr/>
          <a:lstStyle/>
          <a:p>
            <a:r>
              <a:rPr lang="en-US" dirty="0" smtClean="0"/>
              <a:t>Representation</a:t>
            </a:r>
            <a:endParaRPr lang="en-US" dirty="0"/>
          </a:p>
        </p:txBody>
      </p:sp>
      <p:sp>
        <p:nvSpPr>
          <p:cNvPr id="9" name="Content Placeholder 8"/>
          <p:cNvSpPr>
            <a:spLocks noGrp="1"/>
          </p:cNvSpPr>
          <p:nvPr>
            <p:ph idx="1"/>
          </p:nvPr>
        </p:nvSpPr>
        <p:spPr>
          <a:xfrm>
            <a:off x="1524000" y="1371600"/>
            <a:ext cx="7620000" cy="4800600"/>
          </a:xfrm>
        </p:spPr>
        <p:txBody>
          <a:bodyPr/>
          <a:lstStyle/>
          <a:p>
            <a:r>
              <a:rPr lang="en-US" sz="2000" dirty="0" smtClean="0"/>
              <a:t>Assume that you want to learn conjunctions. Should your hypothesis space be the class of conjunctions?</a:t>
            </a:r>
          </a:p>
          <a:p>
            <a:pPr lvl="1"/>
            <a:r>
              <a:rPr lang="en-US" sz="1600" b="1" dirty="0" smtClean="0"/>
              <a:t>Theorem</a:t>
            </a:r>
            <a:r>
              <a:rPr lang="en-US" sz="1600" b="1" dirty="0"/>
              <a:t>:   </a:t>
            </a:r>
            <a:r>
              <a:rPr lang="en-US" sz="1600" dirty="0"/>
              <a:t>Given a sample on n attributes that is consistent </a:t>
            </a:r>
            <a:r>
              <a:rPr lang="en-US" sz="1600" dirty="0" smtClean="0"/>
              <a:t>with a conjunctive </a:t>
            </a:r>
            <a:r>
              <a:rPr lang="en-US" sz="1600" dirty="0"/>
              <a:t>concept, it is NP-hard to find a </a:t>
            </a:r>
            <a:r>
              <a:rPr lang="en-US" sz="1600" dirty="0" smtClean="0"/>
              <a:t>pure conjunctive </a:t>
            </a:r>
            <a:r>
              <a:rPr lang="en-US" sz="1600" dirty="0"/>
              <a:t>hypothesis that is both consistent with the </a:t>
            </a:r>
            <a:r>
              <a:rPr lang="en-US" sz="1600" dirty="0" smtClean="0"/>
              <a:t>sample </a:t>
            </a:r>
            <a:r>
              <a:rPr lang="en-US" sz="1600" dirty="0"/>
              <a:t>and has the minimum number of </a:t>
            </a:r>
            <a:r>
              <a:rPr lang="en-US" sz="1600" dirty="0" smtClean="0"/>
              <a:t>attributes. </a:t>
            </a:r>
          </a:p>
          <a:p>
            <a:pPr lvl="1"/>
            <a:r>
              <a:rPr lang="en-US" sz="1100" dirty="0" smtClean="0">
                <a:solidFill>
                  <a:schemeClr val="tx1"/>
                </a:solidFill>
              </a:rPr>
              <a:t>[David Haussler, AIJ’88: “Quantifying </a:t>
            </a:r>
            <a:r>
              <a:rPr lang="en-US" sz="1100" dirty="0">
                <a:solidFill>
                  <a:schemeClr val="tx1"/>
                </a:solidFill>
              </a:rPr>
              <a:t>Inductive Bias: </a:t>
            </a:r>
            <a:r>
              <a:rPr lang="en-US" sz="1100" dirty="0" smtClean="0">
                <a:solidFill>
                  <a:schemeClr val="tx1"/>
                </a:solidFill>
              </a:rPr>
              <a:t>AI </a:t>
            </a:r>
            <a:r>
              <a:rPr lang="en-US" sz="1100" dirty="0">
                <a:solidFill>
                  <a:schemeClr val="tx1"/>
                </a:solidFill>
              </a:rPr>
              <a:t>Learning Algorithms and </a:t>
            </a:r>
            <a:r>
              <a:rPr lang="en-US" sz="1100" dirty="0" err="1" smtClean="0">
                <a:solidFill>
                  <a:schemeClr val="tx1"/>
                </a:solidFill>
              </a:rPr>
              <a:t>Valiant's</a:t>
            </a:r>
            <a:r>
              <a:rPr lang="en-US" sz="1100" dirty="0" smtClean="0">
                <a:solidFill>
                  <a:schemeClr val="tx1"/>
                </a:solidFill>
              </a:rPr>
              <a:t> </a:t>
            </a:r>
            <a:r>
              <a:rPr lang="en-US" sz="1100" dirty="0">
                <a:solidFill>
                  <a:schemeClr val="tx1"/>
                </a:solidFill>
              </a:rPr>
              <a:t>Learning </a:t>
            </a:r>
            <a:r>
              <a:rPr lang="en-US" sz="1100" dirty="0" smtClean="0">
                <a:solidFill>
                  <a:schemeClr val="tx1"/>
                </a:solidFill>
              </a:rPr>
              <a:t>Framework”] </a:t>
            </a:r>
          </a:p>
          <a:p>
            <a:r>
              <a:rPr lang="en-US" sz="2000" dirty="0" smtClean="0"/>
              <a:t>Same </a:t>
            </a:r>
            <a:r>
              <a:rPr lang="en-US" sz="2000" dirty="0"/>
              <a:t>holds for </a:t>
            </a:r>
            <a:r>
              <a:rPr lang="en-US" sz="2000" dirty="0" smtClean="0"/>
              <a:t>Disjunctions</a:t>
            </a:r>
            <a:r>
              <a:rPr lang="en-US" sz="2000" dirty="0"/>
              <a:t>.</a:t>
            </a:r>
          </a:p>
          <a:p>
            <a:r>
              <a:rPr lang="en-US" sz="2000" dirty="0" smtClean="0"/>
              <a:t>Intuition</a:t>
            </a:r>
            <a:r>
              <a:rPr lang="en-US" sz="2000" dirty="0"/>
              <a:t>: Reduction to minimum set cover problem.</a:t>
            </a:r>
          </a:p>
          <a:p>
            <a:pPr lvl="1"/>
            <a:r>
              <a:rPr lang="en-US" sz="1800" dirty="0" smtClean="0"/>
              <a:t>Given </a:t>
            </a:r>
            <a:r>
              <a:rPr lang="en-US" sz="1800" dirty="0"/>
              <a:t>a collection of sets that cover X, define a set of examples  </a:t>
            </a:r>
            <a:r>
              <a:rPr lang="en-US" sz="1800" dirty="0" smtClean="0"/>
              <a:t>so </a:t>
            </a:r>
            <a:r>
              <a:rPr lang="en-US" sz="1800" dirty="0"/>
              <a:t>that learning the best </a:t>
            </a:r>
            <a:r>
              <a:rPr lang="en-US" sz="1800" dirty="0" smtClean="0"/>
              <a:t>(dis/</a:t>
            </a:r>
            <a:r>
              <a:rPr lang="en-US" sz="1800" dirty="0" err="1" smtClean="0"/>
              <a:t>conj</a:t>
            </a:r>
            <a:r>
              <a:rPr lang="en-US" sz="1800" dirty="0" smtClean="0"/>
              <a:t>)junction </a:t>
            </a:r>
            <a:r>
              <a:rPr lang="en-US" sz="1800" dirty="0"/>
              <a:t>implies a minimal cover</a:t>
            </a:r>
            <a:r>
              <a:rPr lang="en-US" sz="1800" dirty="0" smtClean="0"/>
              <a:t>.</a:t>
            </a:r>
          </a:p>
          <a:p>
            <a:r>
              <a:rPr lang="en-US" sz="2000" dirty="0" smtClean="0"/>
              <a:t>Consequently</a:t>
            </a:r>
            <a:r>
              <a:rPr lang="en-US" sz="2000" dirty="0"/>
              <a:t>, we cannot learn the concept efficiently </a:t>
            </a:r>
            <a:r>
              <a:rPr lang="en-US" sz="2000" b="1" dirty="0" smtClean="0"/>
              <a:t>as </a:t>
            </a:r>
            <a:r>
              <a:rPr lang="en-US" sz="2000" b="1" dirty="0"/>
              <a:t>a </a:t>
            </a:r>
            <a:r>
              <a:rPr lang="en-US" sz="2000" b="1" dirty="0" smtClean="0"/>
              <a:t>(dis/con)junction</a:t>
            </a:r>
            <a:r>
              <a:rPr lang="en-US" sz="2000" b="1" dirty="0"/>
              <a:t>.</a:t>
            </a:r>
          </a:p>
          <a:p>
            <a:r>
              <a:rPr lang="en-US" sz="2000" dirty="0" smtClean="0"/>
              <a:t>But</a:t>
            </a:r>
            <a:r>
              <a:rPr lang="en-US" sz="2000" dirty="0"/>
              <a:t>, we will see that we can do that, if we are willing to </a:t>
            </a:r>
            <a:r>
              <a:rPr lang="en-US" sz="2000" dirty="0" smtClean="0"/>
              <a:t>learn the </a:t>
            </a:r>
            <a:r>
              <a:rPr lang="en-US" sz="2000" dirty="0"/>
              <a:t>concept as a Linear Threshold function</a:t>
            </a:r>
            <a:r>
              <a:rPr lang="en-US" sz="2000" dirty="0" smtClean="0"/>
              <a:t>.</a:t>
            </a:r>
          </a:p>
          <a:p>
            <a:r>
              <a:rPr lang="en-US" sz="2000" b="1" dirty="0" smtClean="0"/>
              <a:t>In a more expressive class, the search for a good hypothesis sometimes becomes combinatorially easier.</a:t>
            </a:r>
          </a:p>
          <a:p>
            <a:pPr marL="0" indent="0">
              <a:buNone/>
            </a:pPr>
            <a:endParaRPr lang="en-US" sz="2000" dirty="0"/>
          </a:p>
        </p:txBody>
      </p:sp>
      <p:sp>
        <p:nvSpPr>
          <p:cNvPr id="11" name="Slide Number Placeholder 10"/>
          <p:cNvSpPr>
            <a:spLocks noGrp="1"/>
          </p:cNvSpPr>
          <p:nvPr>
            <p:ph type="sldNum" sz="quarter" idx="14"/>
          </p:nvPr>
        </p:nvSpPr>
        <p:spPr/>
        <p:txBody>
          <a:bodyPr/>
          <a:lstStyle/>
          <a:p>
            <a:fld id="{FA6F6034-1516-478C-9756-BC6A8296D6DE}" type="slidenum">
              <a:rPr lang="en-US" smtClean="0"/>
              <a:pPr/>
              <a:t>2</a:t>
            </a:fld>
            <a:endParaRPr lang="en-US" dirty="0"/>
          </a:p>
        </p:txBody>
      </p:sp>
      <p:sp>
        <p:nvSpPr>
          <p:cNvPr id="16" name="Content Placeholder 9"/>
          <p:cNvSpPr>
            <a:spLocks noGrp="1"/>
          </p:cNvSpPr>
          <p:nvPr>
            <p:ph sz="quarter" idx="13"/>
          </p:nvPr>
        </p:nvSpPr>
        <p:spPr>
          <a:xfrm rot="18627426">
            <a:off x="57359" y="1852399"/>
            <a:ext cx="2183449" cy="1558925"/>
          </a:xfrm>
        </p:spPr>
        <p:txBody>
          <a:bodyPr/>
          <a:lstStyle/>
          <a:p>
            <a:r>
              <a:rPr lang="en-US" dirty="0" smtClean="0"/>
              <a:t>Importance of Representation</a:t>
            </a:r>
            <a:endParaRPr lang="en-US" dirty="0"/>
          </a:p>
        </p:txBody>
      </p:sp>
    </p:spTree>
    <p:extLst>
      <p:ext uri="{BB962C8B-B14F-4D97-AF65-F5344CB8AC3E}">
        <p14:creationId xmlns:p14="http://schemas.microsoft.com/office/powerpoint/2010/main" val="10865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Algorithm</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The </a:t>
            </a:r>
            <a:r>
              <a:rPr lang="en-US" dirty="0"/>
              <a:t>Winnow Algorithm learns Linear Threshold Functions. </a:t>
            </a:r>
          </a:p>
          <a:p>
            <a:endParaRPr lang="en-US" dirty="0"/>
          </a:p>
          <a:p>
            <a:r>
              <a:rPr lang="en-US" dirty="0" smtClean="0"/>
              <a:t>For </a:t>
            </a:r>
            <a:r>
              <a:rPr lang="en-US" dirty="0"/>
              <a:t>the class of </a:t>
            </a:r>
            <a:r>
              <a:rPr lang="en-US" dirty="0" smtClean="0"/>
              <a:t>disjunctions:</a:t>
            </a:r>
          </a:p>
          <a:p>
            <a:pPr lvl="1"/>
            <a:r>
              <a:rPr lang="en-US" dirty="0" smtClean="0"/>
              <a:t>instead </a:t>
            </a:r>
            <a:r>
              <a:rPr lang="en-US" dirty="0"/>
              <a:t>of </a:t>
            </a:r>
            <a:r>
              <a:rPr lang="en-US" dirty="0">
                <a:solidFill>
                  <a:schemeClr val="accent1"/>
                </a:solidFill>
              </a:rPr>
              <a:t>demotion</a:t>
            </a:r>
            <a:r>
              <a:rPr lang="en-US" dirty="0"/>
              <a:t> we can use </a:t>
            </a:r>
            <a:r>
              <a:rPr lang="en-US" dirty="0">
                <a:solidFill>
                  <a:schemeClr val="accent1"/>
                </a:solidFill>
              </a:rPr>
              <a:t>elimination</a:t>
            </a:r>
            <a:r>
              <a:rPr lang="en-US" dirty="0"/>
              <a:t>. </a:t>
            </a:r>
          </a:p>
        </p:txBody>
      </p:sp>
      <p:sp>
        <p:nvSpPr>
          <p:cNvPr id="4" name="Content Placeholder 3"/>
          <p:cNvSpPr>
            <a:spLocks noGrp="1"/>
          </p:cNvSpPr>
          <p:nvPr>
            <p:ph sz="quarter" idx="13"/>
          </p:nvPr>
        </p:nvSpPr>
        <p:spPr/>
        <p:txBody>
          <a:bodyPr/>
          <a:lstStyle/>
          <a:p>
            <a:r>
              <a:rPr lang="en-US" dirty="0" smtClean="0"/>
              <a:t>Winnow</a:t>
            </a:r>
            <a:endParaRPr lang="en-US" dirty="0"/>
          </a:p>
        </p:txBody>
      </p:sp>
      <p:sp>
        <p:nvSpPr>
          <p:cNvPr id="7" name="Slide Number Placeholder 3"/>
          <p:cNvSpPr>
            <a:spLocks noGrp="1"/>
          </p:cNvSpPr>
          <p:nvPr>
            <p:ph type="sldNum" sz="quarter" idx="14"/>
          </p:nvPr>
        </p:nvSpPr>
        <p:spPr/>
        <p:txBody>
          <a:bodyPr/>
          <a:lstStyle/>
          <a:p>
            <a:fld id="{E5F1AE2B-8AF9-430D-A890-C37A46ACF050}" type="slidenum">
              <a:rPr lang="en-US"/>
              <a:pPr/>
              <a:t>20</a:t>
            </a:fld>
            <a:endParaRPr lang="en-US"/>
          </a:p>
        </p:txBody>
      </p:sp>
      <p:graphicFrame>
        <p:nvGraphicFramePr>
          <p:cNvPr id="776196" name="Object 4"/>
          <p:cNvGraphicFramePr>
            <a:graphicFrameLocks noChangeAspect="1"/>
          </p:cNvGraphicFramePr>
          <p:nvPr>
            <p:extLst>
              <p:ext uri="{D42A27DB-BD31-4B8C-83A1-F6EECF244321}">
                <p14:modId xmlns:p14="http://schemas.microsoft.com/office/powerpoint/2010/main" val="97688726"/>
              </p:ext>
            </p:extLst>
          </p:nvPr>
        </p:nvGraphicFramePr>
        <p:xfrm>
          <a:off x="1709738" y="1411288"/>
          <a:ext cx="6842125" cy="1789112"/>
        </p:xfrm>
        <a:graphic>
          <a:graphicData uri="http://schemas.openxmlformats.org/presentationml/2006/ole">
            <mc:AlternateContent xmlns:mc="http://schemas.openxmlformats.org/markup-compatibility/2006">
              <mc:Choice xmlns:v="urn:schemas-microsoft-com:vml" Requires="v">
                <p:oleObj spid="_x0000_s1105921" name="Equation" r:id="rId4" imgW="4178160" imgH="1143000" progId="Equation.3">
                  <p:embed/>
                </p:oleObj>
              </mc:Choice>
              <mc:Fallback>
                <p:oleObj name="Equation" r:id="rId4" imgW="4178160" imgH="1143000" progId="Equation.3">
                  <p:embed/>
                  <p:pic>
                    <p:nvPicPr>
                      <p:cNvPr id="0" name="Object 4"/>
                      <p:cNvPicPr>
                        <a:picLocks noChangeAspect="1" noChangeArrowheads="1"/>
                      </p:cNvPicPr>
                      <p:nvPr/>
                    </p:nvPicPr>
                    <p:blipFill>
                      <a:blip r:embed="rId5"/>
                      <a:srcRect/>
                      <a:stretch>
                        <a:fillRect/>
                      </a:stretch>
                    </p:blipFill>
                    <p:spPr bwMode="auto">
                      <a:xfrm>
                        <a:off x="1709738" y="1411288"/>
                        <a:ext cx="6842125" cy="1789112"/>
                      </a:xfrm>
                      <a:prstGeom prst="rect">
                        <a:avLst/>
                      </a:prstGeom>
                      <a:noFill/>
                      <a:ln w="19050">
                        <a:solidFill>
                          <a:srgbClr val="A50021"/>
                        </a:solidFill>
                        <a:miter lim="800000"/>
                        <a:headEnd/>
                        <a:tailEnd/>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Example</a:t>
            </a:r>
            <a:endParaRPr lang="en-US" dirty="0"/>
          </a:p>
        </p:txBody>
      </p:sp>
      <p:sp>
        <p:nvSpPr>
          <p:cNvPr id="6" name="Slide Number Placeholder 3"/>
          <p:cNvSpPr>
            <a:spLocks noGrp="1"/>
          </p:cNvSpPr>
          <p:nvPr>
            <p:ph type="sldNum" sz="quarter" idx="10"/>
          </p:nvPr>
        </p:nvSpPr>
        <p:spPr/>
        <p:txBody>
          <a:bodyPr/>
          <a:lstStyle/>
          <a:p>
            <a:fld id="{C35CF7BF-76B5-448D-AD32-8FC3A98B1F63}" type="slidenum">
              <a:rPr lang="en-US"/>
              <a:pPr/>
              <a:t>21</a:t>
            </a:fld>
            <a:endParaRPr lang="en-US"/>
          </a:p>
        </p:txBody>
      </p:sp>
      <p:graphicFrame>
        <p:nvGraphicFramePr>
          <p:cNvPr id="778243" name="Object 3"/>
          <p:cNvGraphicFramePr>
            <a:graphicFrameLocks noChangeAspect="1"/>
          </p:cNvGraphicFramePr>
          <p:nvPr>
            <p:extLst>
              <p:ext uri="{D42A27DB-BD31-4B8C-83A1-F6EECF244321}">
                <p14:modId xmlns:p14="http://schemas.microsoft.com/office/powerpoint/2010/main" val="2122450029"/>
              </p:ext>
            </p:extLst>
          </p:nvPr>
        </p:nvGraphicFramePr>
        <p:xfrm>
          <a:off x="762000" y="1260950"/>
          <a:ext cx="7848600" cy="4784917"/>
        </p:xfrm>
        <a:graphic>
          <a:graphicData uri="http://schemas.openxmlformats.org/presentationml/2006/ole">
            <mc:AlternateContent xmlns:mc="http://schemas.openxmlformats.org/markup-compatibility/2006">
              <mc:Choice xmlns:v="urn:schemas-microsoft-com:vml" Requires="v">
                <p:oleObj spid="_x0000_s1106945" name="Equation" r:id="rId4" imgW="5371920" imgH="3416040" progId="Equation.3">
                  <p:embed/>
                </p:oleObj>
              </mc:Choice>
              <mc:Fallback>
                <p:oleObj name="Equation" r:id="rId4" imgW="5371920" imgH="34160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60950"/>
                        <a:ext cx="7848600" cy="4784917"/>
                      </a:xfrm>
                      <a:prstGeom prst="rect">
                        <a:avLst/>
                      </a:prstGeom>
                      <a:noFill/>
                      <a:ln w="19050">
                        <a:solidFill>
                          <a:srgbClr val="A50021"/>
                        </a:solidFill>
                        <a:miter lim="800000"/>
                        <a:headEnd/>
                        <a:tailEnd/>
                      </a:ln>
                      <a:effectLst/>
                    </p:spPr>
                  </p:pic>
                </p:oleObj>
              </mc:Fallback>
            </mc:AlternateContent>
          </a:graphicData>
        </a:graphic>
      </p:graphicFrame>
      <p:sp>
        <p:nvSpPr>
          <p:cNvPr id="9" name="Rectangle 8"/>
          <p:cNvSpPr/>
          <p:nvPr/>
        </p:nvSpPr>
        <p:spPr>
          <a:xfrm>
            <a:off x="6324600" y="1524000"/>
            <a:ext cx="2209800" cy="1754326"/>
          </a:xfrm>
          <a:prstGeom prst="rect">
            <a:avLst/>
          </a:prstGeom>
          <a:solidFill>
            <a:srgbClr val="FFFFCC"/>
          </a:solidFill>
          <a:ln>
            <a:solidFill>
              <a:schemeClr val="accent1">
                <a:lumMod val="75000"/>
              </a:schemeClr>
            </a:solidFill>
          </a:ln>
        </p:spPr>
        <p:txBody>
          <a:bodyPr wrap="square">
            <a:spAutoFit/>
          </a:bodyPr>
          <a:lstStyle/>
          <a:p>
            <a:r>
              <a:rPr lang="en-US" sz="1800" b="1" u="none" dirty="0" smtClean="0">
                <a:latin typeface="+mj-lt"/>
              </a:rPr>
              <a:t> Notice that the same algorithm will learn a conjunction over these variables  (w=(256,256,0,…32,…256,256) ) </a:t>
            </a:r>
            <a:endParaRPr lang="en-US" sz="1800" b="1" u="none"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Mistake Bound</a:t>
            </a:r>
            <a:endParaRPr lang="en-US" dirty="0"/>
          </a:p>
        </p:txBody>
      </p:sp>
      <p:sp>
        <p:nvSpPr>
          <p:cNvPr id="3" name="Content Placeholder 2"/>
          <p:cNvSpPr>
            <a:spLocks noGrp="1"/>
          </p:cNvSpPr>
          <p:nvPr>
            <p:ph idx="1"/>
          </p:nvPr>
        </p:nvSpPr>
        <p:spPr>
          <a:xfrm>
            <a:off x="1524000" y="1219200"/>
            <a:ext cx="7620000" cy="4525963"/>
          </a:xfrm>
        </p:spPr>
        <p:txBody>
          <a:bodyPr/>
          <a:lstStyle/>
          <a:p>
            <a:r>
              <a:rPr lang="en-US" dirty="0" smtClean="0"/>
              <a:t>Claim</a:t>
            </a:r>
            <a:r>
              <a:rPr lang="en-US" dirty="0"/>
              <a:t>: Winnow makes O(k log n) mistakes on k-disjunctions</a:t>
            </a:r>
          </a:p>
          <a:p>
            <a:endParaRPr lang="en-US" dirty="0"/>
          </a:p>
          <a:p>
            <a:endParaRPr lang="en-US" dirty="0"/>
          </a:p>
          <a:p>
            <a:pPr marL="0" indent="0">
              <a:buNone/>
            </a:pPr>
            <a:endParaRPr lang="en-US" dirty="0"/>
          </a:p>
          <a:p>
            <a:r>
              <a:rPr lang="en-US" dirty="0"/>
              <a:t>u - # of mistakes on positive examples  (promotions)</a:t>
            </a:r>
          </a:p>
          <a:p>
            <a:r>
              <a:rPr lang="en-US" dirty="0"/>
              <a:t>v - # of mistakes on negative examples (demotions</a:t>
            </a:r>
            <a:r>
              <a:rPr lang="en-US" dirty="0" smtClean="0"/>
              <a:t>)</a:t>
            </a:r>
          </a:p>
          <a:p>
            <a:pPr marL="457200" indent="-457200">
              <a:buAutoNum type="arabicPeriod"/>
            </a:pPr>
            <a:r>
              <a:rPr lang="en-US" dirty="0" smtClean="0">
                <a:solidFill>
                  <a:srgbClr val="0000FF"/>
                </a:solidFill>
              </a:rPr>
              <a:t>u </a:t>
            </a:r>
            <a:r>
              <a:rPr lang="en-US" dirty="0">
                <a:solidFill>
                  <a:srgbClr val="0000FF"/>
                </a:solidFill>
              </a:rPr>
              <a:t>&lt; k </a:t>
            </a:r>
            <a:r>
              <a:rPr lang="en-US" dirty="0" smtClean="0">
                <a:solidFill>
                  <a:srgbClr val="0000FF"/>
                </a:solidFill>
              </a:rPr>
              <a:t>log(2n)</a:t>
            </a:r>
          </a:p>
          <a:p>
            <a:pPr marL="0" indent="0">
              <a:buNone/>
            </a:pPr>
            <a:r>
              <a:rPr lang="en-US" sz="2000" dirty="0" smtClean="0"/>
              <a:t>A </a:t>
            </a:r>
            <a:r>
              <a:rPr lang="en-US" sz="2000" dirty="0"/>
              <a:t>weight that corresponds to a good variable is only </a:t>
            </a:r>
            <a:r>
              <a:rPr lang="en-US" sz="2000" dirty="0" smtClean="0"/>
              <a:t>promoted.</a:t>
            </a:r>
          </a:p>
          <a:p>
            <a:pPr marL="0" indent="0">
              <a:buNone/>
            </a:pPr>
            <a:r>
              <a:rPr lang="en-US" sz="2000" dirty="0" smtClean="0"/>
              <a:t>When </a:t>
            </a:r>
            <a:r>
              <a:rPr lang="en-US" sz="2000" dirty="0"/>
              <a:t>these weights get to </a:t>
            </a:r>
            <a:r>
              <a:rPr lang="en-US" sz="2000" dirty="0">
                <a:solidFill>
                  <a:srgbClr val="0000FF"/>
                </a:solidFill>
              </a:rPr>
              <a:t>n</a:t>
            </a:r>
            <a:r>
              <a:rPr lang="en-US" sz="2000" dirty="0"/>
              <a:t> there will </a:t>
            </a:r>
            <a:r>
              <a:rPr lang="en-US" sz="2000" dirty="0" smtClean="0"/>
              <a:t>be no </a:t>
            </a:r>
            <a:r>
              <a:rPr lang="en-US" sz="2000" dirty="0"/>
              <a:t>more mistakes on </a:t>
            </a:r>
            <a:r>
              <a:rPr lang="en-US" sz="2000" dirty="0" smtClean="0"/>
              <a:t>positives.</a:t>
            </a:r>
            <a:endParaRPr lang="en-US" sz="2000" dirty="0"/>
          </a:p>
          <a:p>
            <a:pPr marL="457200" indent="-457200">
              <a:buAutoNum type="arabicPeriod"/>
            </a:pPr>
            <a:endParaRPr lang="en-US" dirty="0" smtClean="0"/>
          </a:p>
          <a:p>
            <a:endParaRPr lang="en-US" dirty="0" smtClean="0"/>
          </a:p>
          <a:p>
            <a:endParaRPr lang="en-US" dirty="0"/>
          </a:p>
        </p:txBody>
      </p:sp>
      <p:sp>
        <p:nvSpPr>
          <p:cNvPr id="4" name="Content Placeholder 3"/>
          <p:cNvSpPr>
            <a:spLocks noGrp="1"/>
          </p:cNvSpPr>
          <p:nvPr>
            <p:ph sz="quarter" idx="13"/>
          </p:nvPr>
        </p:nvSpPr>
        <p:spPr>
          <a:xfrm rot="18627426">
            <a:off x="57359" y="2309599"/>
            <a:ext cx="2183449" cy="1558925"/>
          </a:xfrm>
        </p:spPr>
        <p:txBody>
          <a:bodyPr/>
          <a:lstStyle/>
          <a:p>
            <a:r>
              <a:rPr lang="en-US" dirty="0" smtClean="0"/>
              <a:t>Analysis</a:t>
            </a:r>
            <a:endParaRPr lang="en-US" dirty="0"/>
          </a:p>
        </p:txBody>
      </p:sp>
      <p:sp>
        <p:nvSpPr>
          <p:cNvPr id="8" name="Slide Number Placeholder 3"/>
          <p:cNvSpPr>
            <a:spLocks noGrp="1"/>
          </p:cNvSpPr>
          <p:nvPr>
            <p:ph type="sldNum" sz="quarter" idx="14"/>
          </p:nvPr>
        </p:nvSpPr>
        <p:spPr/>
        <p:txBody>
          <a:bodyPr/>
          <a:lstStyle/>
          <a:p>
            <a:fld id="{43E4866E-F36E-48FB-B8AE-E8A7B866401F}" type="slidenum">
              <a:rPr lang="en-US"/>
              <a:pPr/>
              <a:t>22</a:t>
            </a:fld>
            <a:endParaRPr lang="en-US"/>
          </a:p>
        </p:txBody>
      </p:sp>
      <p:sp>
        <p:nvSpPr>
          <p:cNvPr id="782340" name="Line 4"/>
          <p:cNvSpPr>
            <a:spLocks noChangeShapeType="1"/>
          </p:cNvSpPr>
          <p:nvPr/>
        </p:nvSpPr>
        <p:spPr bwMode="auto">
          <a:xfrm>
            <a:off x="152400" y="4191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37806828"/>
              </p:ext>
            </p:extLst>
          </p:nvPr>
        </p:nvGraphicFramePr>
        <p:xfrm>
          <a:off x="1905000" y="1981200"/>
          <a:ext cx="6477000" cy="1443038"/>
        </p:xfrm>
        <a:graphic>
          <a:graphicData uri="http://schemas.openxmlformats.org/presentationml/2006/ole">
            <mc:AlternateContent xmlns:mc="http://schemas.openxmlformats.org/markup-compatibility/2006">
              <mc:Choice xmlns:v="urn:schemas-microsoft-com:vml" Requires="v">
                <p:oleObj spid="_x0000_s1107969" name="Equation" r:id="rId4" imgW="4333770" imgH="1133565" progId="Equation.3">
                  <p:embed/>
                </p:oleObj>
              </mc:Choice>
              <mc:Fallback>
                <p:oleObj name="Equation" r:id="rId4" imgW="4333770" imgH="1133565"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6477000" cy="1443038"/>
                      </a:xfrm>
                      <a:prstGeom prst="rect">
                        <a:avLst/>
                      </a:prstGeom>
                      <a:noFill/>
                      <a:ln w="19050">
                        <a:solidFill>
                          <a:srgbClr val="A50021"/>
                        </a:solidFill>
                        <a:miter lim="800000"/>
                        <a:headEnd/>
                        <a:tailEnd/>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Mistake Bound</a:t>
            </a:r>
            <a:endParaRPr lang="en-US" dirty="0"/>
          </a:p>
        </p:txBody>
      </p:sp>
      <p:sp>
        <p:nvSpPr>
          <p:cNvPr id="3" name="Content Placeholder 2"/>
          <p:cNvSpPr>
            <a:spLocks noGrp="1"/>
          </p:cNvSpPr>
          <p:nvPr>
            <p:ph idx="1"/>
          </p:nvPr>
        </p:nvSpPr>
        <p:spPr>
          <a:xfrm>
            <a:off x="1524000" y="1219200"/>
            <a:ext cx="7620000" cy="4525963"/>
          </a:xfrm>
        </p:spPr>
        <p:txBody>
          <a:bodyPr/>
          <a:lstStyle/>
          <a:p>
            <a:r>
              <a:rPr lang="en-US" dirty="0" smtClean="0"/>
              <a:t>Claim</a:t>
            </a:r>
            <a:r>
              <a:rPr lang="en-US" dirty="0"/>
              <a:t>: Winnow makes O(k log n) mistakes on k-disjunctions</a:t>
            </a:r>
          </a:p>
          <a:p>
            <a:endParaRPr lang="en-US" dirty="0"/>
          </a:p>
          <a:p>
            <a:endParaRPr lang="en-US" dirty="0"/>
          </a:p>
          <a:p>
            <a:pPr marL="0" indent="0">
              <a:buNone/>
            </a:pPr>
            <a:endParaRPr lang="en-US" dirty="0"/>
          </a:p>
          <a:p>
            <a:r>
              <a:rPr lang="en-US" dirty="0"/>
              <a:t>u - # of mistakes on positive examples  (promotions)</a:t>
            </a:r>
          </a:p>
          <a:p>
            <a:r>
              <a:rPr lang="en-US" dirty="0"/>
              <a:t>v - # of mistakes on negative examples (demotions</a:t>
            </a:r>
            <a:r>
              <a:rPr lang="en-US" dirty="0" smtClean="0"/>
              <a:t>)</a:t>
            </a:r>
          </a:p>
          <a:p>
            <a:pPr marL="0" indent="0">
              <a:buNone/>
            </a:pPr>
            <a:r>
              <a:rPr lang="en-US" dirty="0" smtClean="0">
                <a:solidFill>
                  <a:srgbClr val="0000FF"/>
                </a:solidFill>
              </a:rPr>
              <a:t>2</a:t>
            </a:r>
            <a:r>
              <a:rPr lang="en-US" dirty="0">
                <a:solidFill>
                  <a:srgbClr val="0000FF"/>
                </a:solidFill>
              </a:rPr>
              <a:t>. v &lt; 2(u + 1</a:t>
            </a:r>
            <a:r>
              <a:rPr lang="en-US" dirty="0" smtClean="0">
                <a:solidFill>
                  <a:srgbClr val="0000FF"/>
                </a:solidFill>
              </a:rPr>
              <a:t>)</a:t>
            </a:r>
          </a:p>
          <a:p>
            <a:pPr marL="0" indent="0">
              <a:buNone/>
            </a:pPr>
            <a:r>
              <a:rPr lang="en-US" sz="2000" dirty="0">
                <a:latin typeface="+mj-lt"/>
              </a:rPr>
              <a:t>Total weight TW=n initially</a:t>
            </a:r>
          </a:p>
          <a:p>
            <a:pPr marL="0" indent="0">
              <a:buNone/>
            </a:pPr>
            <a:r>
              <a:rPr lang="en-US" sz="2000" dirty="0">
                <a:latin typeface="+mj-lt"/>
              </a:rPr>
              <a:t>     Mistake on positive: TW(t+1) &lt; TW(t) + n</a:t>
            </a:r>
          </a:p>
          <a:p>
            <a:pPr marL="0" indent="0">
              <a:buNone/>
            </a:pPr>
            <a:r>
              <a:rPr lang="en-US" sz="2000" dirty="0">
                <a:latin typeface="+mj-lt"/>
              </a:rPr>
              <a:t>     Mistake on negative: TW(t+1) &lt; TW(t) - n/2</a:t>
            </a:r>
          </a:p>
          <a:p>
            <a:pPr marL="0" indent="0">
              <a:buNone/>
            </a:pPr>
            <a:r>
              <a:rPr lang="en-US" sz="2000" dirty="0">
                <a:latin typeface="+mj-lt"/>
              </a:rPr>
              <a:t>     0 &lt; TW &lt; n + u n - v n/2 </a:t>
            </a:r>
            <a:r>
              <a:rPr lang="en-US" sz="2000" dirty="0">
                <a:latin typeface="+mj-lt"/>
                <a:sym typeface="Symbol" pitchFamily="18" charset="2"/>
              </a:rPr>
              <a:t></a:t>
            </a:r>
            <a:r>
              <a:rPr lang="en-US" sz="2000" dirty="0" smtClean="0">
                <a:latin typeface="+mj-lt"/>
              </a:rPr>
              <a:t>  </a:t>
            </a:r>
            <a:r>
              <a:rPr lang="en-US" sz="2000" dirty="0">
                <a:latin typeface="+mj-lt"/>
              </a:rPr>
              <a:t>v &lt; 2(u+1)</a:t>
            </a:r>
          </a:p>
          <a:p>
            <a:pPr marL="0" indent="0">
              <a:buNone/>
            </a:pPr>
            <a:endParaRPr lang="en-US" dirty="0" smtClean="0"/>
          </a:p>
          <a:p>
            <a:endParaRPr lang="en-US" dirty="0" smtClean="0"/>
          </a:p>
          <a:p>
            <a:endParaRPr lang="en-US" dirty="0"/>
          </a:p>
        </p:txBody>
      </p:sp>
      <p:sp>
        <p:nvSpPr>
          <p:cNvPr id="4" name="Content Placeholder 3"/>
          <p:cNvSpPr>
            <a:spLocks noGrp="1"/>
          </p:cNvSpPr>
          <p:nvPr>
            <p:ph sz="quarter" idx="13"/>
          </p:nvPr>
        </p:nvSpPr>
        <p:spPr/>
        <p:txBody>
          <a:bodyPr/>
          <a:lstStyle/>
          <a:p>
            <a:r>
              <a:rPr lang="en-US" dirty="0" smtClean="0"/>
              <a:t>Analysis</a:t>
            </a:r>
            <a:endParaRPr lang="en-US" dirty="0"/>
          </a:p>
        </p:txBody>
      </p:sp>
      <p:sp>
        <p:nvSpPr>
          <p:cNvPr id="8" name="Slide Number Placeholder 3"/>
          <p:cNvSpPr>
            <a:spLocks noGrp="1"/>
          </p:cNvSpPr>
          <p:nvPr>
            <p:ph type="sldNum" sz="quarter" idx="14"/>
          </p:nvPr>
        </p:nvSpPr>
        <p:spPr/>
        <p:txBody>
          <a:bodyPr/>
          <a:lstStyle/>
          <a:p>
            <a:fld id="{43E4866E-F36E-48FB-B8AE-E8A7B866401F}" type="slidenum">
              <a:rPr lang="en-US"/>
              <a:pPr/>
              <a:t>23</a:t>
            </a:fld>
            <a:endParaRPr lang="en-US"/>
          </a:p>
        </p:txBody>
      </p:sp>
      <p:sp>
        <p:nvSpPr>
          <p:cNvPr id="782340" name="Line 4"/>
          <p:cNvSpPr>
            <a:spLocks noChangeShapeType="1"/>
          </p:cNvSpPr>
          <p:nvPr/>
        </p:nvSpPr>
        <p:spPr bwMode="auto">
          <a:xfrm>
            <a:off x="152400" y="4191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121392151"/>
              </p:ext>
            </p:extLst>
          </p:nvPr>
        </p:nvGraphicFramePr>
        <p:xfrm>
          <a:off x="1905000" y="1981200"/>
          <a:ext cx="6477000" cy="1443737"/>
        </p:xfrm>
        <a:graphic>
          <a:graphicData uri="http://schemas.openxmlformats.org/presentationml/2006/ole">
            <mc:AlternateContent xmlns:mc="http://schemas.openxmlformats.org/markup-compatibility/2006">
              <mc:Choice xmlns:v="urn:schemas-microsoft-com:vml" Requires="v">
                <p:oleObj spid="_x0000_s1133569" name="Equation" r:id="rId4" imgW="4333770" imgH="1133565" progId="Equation.3">
                  <p:embed/>
                </p:oleObj>
              </mc:Choice>
              <mc:Fallback>
                <p:oleObj name="Equation" r:id="rId4" imgW="4333770" imgH="113356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6477000" cy="1443737"/>
                      </a:xfrm>
                      <a:prstGeom prst="rect">
                        <a:avLst/>
                      </a:prstGeom>
                      <a:noFill/>
                      <a:ln w="19050">
                        <a:solidFill>
                          <a:srgbClr val="A50021"/>
                        </a:solidFill>
                        <a:miter lim="800000"/>
                        <a:headEnd/>
                        <a:tailEnd/>
                      </a:ln>
                      <a:effectLst/>
                    </p:spPr>
                  </p:pic>
                </p:oleObj>
              </mc:Fallback>
            </mc:AlternateContent>
          </a:graphicData>
        </a:graphic>
      </p:graphicFrame>
    </p:spTree>
    <p:extLst>
      <p:ext uri="{BB962C8B-B14F-4D97-AF65-F5344CB8AC3E}">
        <p14:creationId xmlns:p14="http://schemas.microsoft.com/office/powerpoint/2010/main" val="345610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Mistake Bound</a:t>
            </a:r>
            <a:endParaRPr lang="en-US" dirty="0"/>
          </a:p>
        </p:txBody>
      </p:sp>
      <p:sp>
        <p:nvSpPr>
          <p:cNvPr id="3" name="Content Placeholder 2"/>
          <p:cNvSpPr>
            <a:spLocks noGrp="1"/>
          </p:cNvSpPr>
          <p:nvPr>
            <p:ph idx="1"/>
          </p:nvPr>
        </p:nvSpPr>
        <p:spPr>
          <a:xfrm>
            <a:off x="1524000" y="1219200"/>
            <a:ext cx="7620000" cy="4525963"/>
          </a:xfrm>
        </p:spPr>
        <p:txBody>
          <a:bodyPr/>
          <a:lstStyle/>
          <a:p>
            <a:r>
              <a:rPr lang="en-US" dirty="0" smtClean="0"/>
              <a:t>Claim</a:t>
            </a:r>
            <a:r>
              <a:rPr lang="en-US" dirty="0"/>
              <a:t>: Winnow makes O(k log n) mistakes on k-disjunctions</a:t>
            </a:r>
          </a:p>
          <a:p>
            <a:endParaRPr lang="en-US" dirty="0"/>
          </a:p>
          <a:p>
            <a:endParaRPr lang="en-US" dirty="0"/>
          </a:p>
          <a:p>
            <a:pPr marL="0" indent="0">
              <a:buNone/>
            </a:pPr>
            <a:endParaRPr lang="en-US" dirty="0"/>
          </a:p>
          <a:p>
            <a:r>
              <a:rPr lang="en-US" dirty="0"/>
              <a:t>u - # of mistakes on positive examples  (promotions)</a:t>
            </a:r>
          </a:p>
          <a:p>
            <a:r>
              <a:rPr lang="en-US" dirty="0"/>
              <a:t>v - # of mistakes on negative examples (demotions</a:t>
            </a:r>
            <a:r>
              <a:rPr lang="en-US" dirty="0" smtClean="0"/>
              <a:t>)</a:t>
            </a:r>
          </a:p>
          <a:p>
            <a:pPr marL="0" indent="0">
              <a:buNone/>
            </a:pPr>
            <a:endParaRPr lang="nl-NL" dirty="0" smtClean="0"/>
          </a:p>
          <a:p>
            <a:pPr marL="0" indent="0">
              <a:buNone/>
            </a:pPr>
            <a:endParaRPr lang="nl-NL" dirty="0"/>
          </a:p>
          <a:p>
            <a:pPr marL="0" indent="0">
              <a:buNone/>
            </a:pPr>
            <a:r>
              <a:rPr lang="nl-NL" dirty="0" smtClean="0"/>
              <a:t># </a:t>
            </a:r>
            <a:r>
              <a:rPr lang="nl-NL" dirty="0"/>
              <a:t>of mistakes:     </a:t>
            </a:r>
            <a:r>
              <a:rPr lang="nl-NL" dirty="0" smtClean="0"/>
              <a:t>u + </a:t>
            </a:r>
            <a:r>
              <a:rPr lang="nl-NL" dirty="0"/>
              <a:t>v &lt; 3u + 2 = O(k log n)</a:t>
            </a:r>
          </a:p>
          <a:p>
            <a:pPr marL="0" indent="0">
              <a:buNone/>
            </a:pPr>
            <a:endParaRPr lang="en-US" dirty="0" smtClean="0"/>
          </a:p>
          <a:p>
            <a:endParaRPr lang="en-US" dirty="0" smtClean="0"/>
          </a:p>
          <a:p>
            <a:endParaRPr lang="en-US" dirty="0"/>
          </a:p>
        </p:txBody>
      </p:sp>
      <p:sp>
        <p:nvSpPr>
          <p:cNvPr id="4" name="Content Placeholder 3"/>
          <p:cNvSpPr>
            <a:spLocks noGrp="1"/>
          </p:cNvSpPr>
          <p:nvPr>
            <p:ph sz="quarter" idx="13"/>
          </p:nvPr>
        </p:nvSpPr>
        <p:spPr/>
        <p:txBody>
          <a:bodyPr/>
          <a:lstStyle/>
          <a:p>
            <a:r>
              <a:rPr lang="en-US" dirty="0" smtClean="0"/>
              <a:t>Winnow</a:t>
            </a:r>
            <a:endParaRPr lang="en-US" dirty="0"/>
          </a:p>
        </p:txBody>
      </p:sp>
      <p:sp>
        <p:nvSpPr>
          <p:cNvPr id="8" name="Slide Number Placeholder 3"/>
          <p:cNvSpPr>
            <a:spLocks noGrp="1"/>
          </p:cNvSpPr>
          <p:nvPr>
            <p:ph type="sldNum" sz="quarter" idx="14"/>
          </p:nvPr>
        </p:nvSpPr>
        <p:spPr/>
        <p:txBody>
          <a:bodyPr/>
          <a:lstStyle/>
          <a:p>
            <a:fld id="{43E4866E-F36E-48FB-B8AE-E8A7B866401F}" type="slidenum">
              <a:rPr lang="en-US"/>
              <a:pPr/>
              <a:t>24</a:t>
            </a:fld>
            <a:endParaRPr lang="en-US"/>
          </a:p>
        </p:txBody>
      </p:sp>
      <p:sp>
        <p:nvSpPr>
          <p:cNvPr id="782340" name="Line 4"/>
          <p:cNvSpPr>
            <a:spLocks noChangeShapeType="1"/>
          </p:cNvSpPr>
          <p:nvPr/>
        </p:nvSpPr>
        <p:spPr bwMode="auto">
          <a:xfrm>
            <a:off x="152400" y="41910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521445188"/>
              </p:ext>
            </p:extLst>
          </p:nvPr>
        </p:nvGraphicFramePr>
        <p:xfrm>
          <a:off x="1905000" y="1981200"/>
          <a:ext cx="6477000" cy="1443737"/>
        </p:xfrm>
        <a:graphic>
          <a:graphicData uri="http://schemas.openxmlformats.org/presentationml/2006/ole">
            <mc:AlternateContent xmlns:mc="http://schemas.openxmlformats.org/markup-compatibility/2006">
              <mc:Choice xmlns:v="urn:schemas-microsoft-com:vml" Requires="v">
                <p:oleObj spid="_x0000_s1129473" name="Equation" r:id="rId4" imgW="4333770" imgH="1133565" progId="Equation.3">
                  <p:embed/>
                </p:oleObj>
              </mc:Choice>
              <mc:Fallback>
                <p:oleObj name="Equation" r:id="rId4" imgW="4333770" imgH="113356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981200"/>
                        <a:ext cx="6477000" cy="1443737"/>
                      </a:xfrm>
                      <a:prstGeom prst="rect">
                        <a:avLst/>
                      </a:prstGeom>
                      <a:noFill/>
                      <a:ln w="19050">
                        <a:solidFill>
                          <a:srgbClr val="A50021"/>
                        </a:solidFill>
                        <a:miter lim="800000"/>
                        <a:headEnd/>
                        <a:tailEnd/>
                      </a:ln>
                      <a:effectLst/>
                    </p:spPr>
                  </p:pic>
                </p:oleObj>
              </mc:Fallback>
            </mc:AlternateContent>
          </a:graphicData>
        </a:graphic>
      </p:graphicFrame>
    </p:spTree>
    <p:extLst>
      <p:ext uri="{BB962C8B-B14F-4D97-AF65-F5344CB8AC3E}">
        <p14:creationId xmlns:p14="http://schemas.microsoft.com/office/powerpoint/2010/main" val="275932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dirty="0">
                <a:solidFill>
                  <a:schemeClr val="tx1"/>
                </a:solidFill>
              </a:rPr>
              <a:t>Summary of Algorithms </a:t>
            </a:r>
            <a:endParaRPr lang="en-US" dirty="0">
              <a:solidFill>
                <a:schemeClr val="tx1"/>
              </a:solidFill>
              <a:latin typeface="Courier New" pitchFamily="49" charset="0"/>
            </a:endParaRPr>
          </a:p>
        </p:txBody>
      </p:sp>
      <p:sp>
        <p:nvSpPr>
          <p:cNvPr id="1060867" name="Rectangle 3"/>
          <p:cNvSpPr>
            <a:spLocks noGrp="1" noChangeArrowheads="1"/>
          </p:cNvSpPr>
          <p:nvPr>
            <p:ph idx="1"/>
          </p:nvPr>
        </p:nvSpPr>
        <p:spPr/>
        <p:txBody>
          <a:bodyPr/>
          <a:lstStyle/>
          <a:p>
            <a:pPr>
              <a:lnSpc>
                <a:spcPct val="90000"/>
              </a:lnSpc>
            </a:pPr>
            <a:r>
              <a:rPr lang="en-US" sz="2000" dirty="0" smtClean="0">
                <a:solidFill>
                  <a:srgbClr val="FF0000"/>
                </a:solidFill>
                <a:latin typeface="+mj-lt"/>
              </a:rPr>
              <a:t>Examples</a:t>
            </a:r>
            <a:r>
              <a:rPr lang="en-US" sz="2000" dirty="0" smtClean="0">
                <a:solidFill>
                  <a:schemeClr val="tx1">
                    <a:lumMod val="75000"/>
                    <a:lumOff val="25000"/>
                  </a:schemeClr>
                </a:solidFill>
                <a:latin typeface="+mj-lt"/>
              </a:rPr>
              <a:t>: x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 {</a:t>
            </a:r>
            <a:r>
              <a:rPr lang="en-US" sz="2000" dirty="0" smtClean="0">
                <a:solidFill>
                  <a:schemeClr val="tx1">
                    <a:lumMod val="75000"/>
                    <a:lumOff val="25000"/>
                  </a:schemeClr>
                </a:solidFill>
                <a:latin typeface="Calibri"/>
              </a:rPr>
              <a:t>0,1}</a:t>
            </a:r>
            <a:r>
              <a:rPr lang="en-US" sz="2000" baseline="30000" dirty="0" smtClean="0">
                <a:solidFill>
                  <a:schemeClr val="tx1">
                    <a:lumMod val="75000"/>
                    <a:lumOff val="25000"/>
                  </a:schemeClr>
                </a:solidFill>
                <a:latin typeface="Calibri"/>
              </a:rPr>
              <a:t>n</a:t>
            </a:r>
            <a:r>
              <a:rPr lang="en-US" sz="2000" dirty="0" smtClean="0">
                <a:solidFill>
                  <a:schemeClr val="tx1">
                    <a:lumMod val="75000"/>
                    <a:lumOff val="25000"/>
                  </a:schemeClr>
                </a:solidFill>
                <a:latin typeface="+mj-lt"/>
              </a:rPr>
              <a:t>; or </a:t>
            </a:r>
            <a:r>
              <a:rPr lang="en-US" sz="2000" dirty="0">
                <a:solidFill>
                  <a:schemeClr val="tx1">
                    <a:lumMod val="75000"/>
                    <a:lumOff val="25000"/>
                  </a:schemeClr>
                </a:solidFill>
              </a:rPr>
              <a:t>x </a:t>
            </a:r>
            <a:r>
              <a:rPr lang="en-US" sz="2000" dirty="0">
                <a:solidFill>
                  <a:schemeClr val="tx1">
                    <a:lumMod val="75000"/>
                    <a:lumOff val="25000"/>
                  </a:schemeClr>
                </a:solidFill>
                <a:latin typeface="cmsy10"/>
              </a:rPr>
              <a:t>2</a:t>
            </a:r>
            <a:r>
              <a:rPr lang="en-US" sz="2000" dirty="0">
                <a:solidFill>
                  <a:schemeClr val="tx1">
                    <a:lumMod val="75000"/>
                    <a:lumOff val="25000"/>
                  </a:schemeClr>
                </a:solidFill>
              </a:rPr>
              <a:t> </a:t>
            </a:r>
            <a:r>
              <a:rPr lang="en-US" sz="2000" dirty="0" smtClean="0">
                <a:solidFill>
                  <a:schemeClr val="tx1">
                    <a:lumMod val="75000"/>
                    <a:lumOff val="25000"/>
                  </a:schemeClr>
                </a:solidFill>
              </a:rPr>
              <a:t>R</a:t>
            </a:r>
            <a:r>
              <a:rPr lang="en-US" sz="2000" baseline="30000" dirty="0" smtClean="0">
                <a:solidFill>
                  <a:schemeClr val="tx1">
                    <a:lumMod val="75000"/>
                    <a:lumOff val="25000"/>
                  </a:schemeClr>
                </a:solidFill>
              </a:rPr>
              <a:t>n</a:t>
            </a:r>
            <a:r>
              <a:rPr lang="en-US" sz="2000" dirty="0" smtClean="0">
                <a:solidFill>
                  <a:schemeClr val="tx1">
                    <a:lumMod val="75000"/>
                    <a:lumOff val="25000"/>
                  </a:schemeClr>
                </a:solidFill>
                <a:latin typeface="+mj-lt"/>
              </a:rPr>
              <a:t> </a:t>
            </a:r>
            <a:r>
              <a:rPr lang="en-US" sz="1800" dirty="0" smtClean="0">
                <a:solidFill>
                  <a:schemeClr val="tx1">
                    <a:lumMod val="75000"/>
                    <a:lumOff val="25000"/>
                  </a:schemeClr>
                </a:solidFill>
                <a:latin typeface="+mj-lt"/>
              </a:rPr>
              <a:t>(indexed by k) </a:t>
            </a:r>
            <a:r>
              <a:rPr lang="en-US" sz="2000" dirty="0" smtClean="0">
                <a:solidFill>
                  <a:schemeClr val="tx1">
                    <a:lumMod val="75000"/>
                    <a:lumOff val="25000"/>
                  </a:schemeClr>
                </a:solidFill>
                <a:latin typeface="+mj-lt"/>
              </a:rPr>
              <a:t>; Hypothesis: w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 </a:t>
            </a:r>
            <a:r>
              <a:rPr lang="en-US" sz="2000" dirty="0" smtClean="0">
                <a:solidFill>
                  <a:schemeClr val="tx1">
                    <a:lumMod val="75000"/>
                    <a:lumOff val="25000"/>
                  </a:schemeClr>
                </a:solidFill>
                <a:latin typeface="Calibri"/>
              </a:rPr>
              <a:t>R</a:t>
            </a:r>
            <a:r>
              <a:rPr lang="en-US" sz="2000" baseline="30000" dirty="0" smtClean="0">
                <a:solidFill>
                  <a:schemeClr val="tx1">
                    <a:lumMod val="75000"/>
                    <a:lumOff val="25000"/>
                  </a:schemeClr>
                </a:solidFill>
                <a:latin typeface="Calibri"/>
              </a:rPr>
              <a:t>n</a:t>
            </a:r>
          </a:p>
          <a:p>
            <a:pPr>
              <a:lnSpc>
                <a:spcPct val="90000"/>
              </a:lnSpc>
            </a:pPr>
            <a:r>
              <a:rPr lang="en-US" sz="2000" dirty="0" smtClean="0">
                <a:solidFill>
                  <a:srgbClr val="FF0000"/>
                </a:solidFill>
                <a:latin typeface="+mj-lt"/>
              </a:rPr>
              <a:t>Prediction</a:t>
            </a:r>
            <a:r>
              <a:rPr lang="en-US" sz="2000" dirty="0" smtClean="0">
                <a:solidFill>
                  <a:schemeClr val="tx1">
                    <a:lumMod val="75000"/>
                    <a:lumOff val="25000"/>
                  </a:schemeClr>
                </a:solidFill>
                <a:latin typeface="+mj-lt"/>
              </a:rPr>
              <a:t>: y </a:t>
            </a:r>
            <a:r>
              <a:rPr lang="en-US" sz="2000" dirty="0" smtClean="0">
                <a:solidFill>
                  <a:schemeClr val="tx1">
                    <a:lumMod val="75000"/>
                    <a:lumOff val="25000"/>
                  </a:schemeClr>
                </a:solidFill>
                <a:latin typeface="cmsy10"/>
              </a:rPr>
              <a:t>2</a:t>
            </a:r>
            <a:r>
              <a:rPr lang="en-US" sz="2000" dirty="0" smtClean="0">
                <a:solidFill>
                  <a:schemeClr val="tx1">
                    <a:lumMod val="75000"/>
                    <a:lumOff val="25000"/>
                  </a:schemeClr>
                </a:solidFill>
                <a:latin typeface="+mj-lt"/>
              </a:rPr>
              <a:t>{-1,+1}:  </a:t>
            </a:r>
            <a:r>
              <a:rPr lang="en-US" sz="2000" dirty="0" smtClean="0">
                <a:solidFill>
                  <a:srgbClr val="FF0000"/>
                </a:solidFill>
                <a:latin typeface="+mj-lt"/>
              </a:rPr>
              <a:t>Predict:</a:t>
            </a:r>
            <a:r>
              <a:rPr lang="en-US" sz="2000" dirty="0" smtClean="0">
                <a:solidFill>
                  <a:schemeClr val="tx1">
                    <a:lumMod val="75000"/>
                    <a:lumOff val="25000"/>
                  </a:schemeClr>
                </a:solidFill>
                <a:latin typeface="+mj-lt"/>
              </a:rPr>
              <a:t>  y = 1 </a:t>
            </a:r>
            <a:r>
              <a:rPr lang="en-US" sz="2000" dirty="0" err="1" smtClean="0">
                <a:solidFill>
                  <a:schemeClr val="tx1">
                    <a:lumMod val="75000"/>
                    <a:lumOff val="25000"/>
                  </a:schemeClr>
                </a:solidFill>
                <a:latin typeface="+mj-lt"/>
              </a:rPr>
              <a:t>iff</a:t>
            </a:r>
            <a:r>
              <a:rPr lang="en-US" sz="2000" dirty="0" smtClean="0">
                <a:solidFill>
                  <a:schemeClr val="tx1">
                    <a:lumMod val="75000"/>
                    <a:lumOff val="25000"/>
                  </a:schemeClr>
                </a:solidFill>
                <a:latin typeface="+mj-lt"/>
              </a:rPr>
              <a:t> w</a:t>
            </a:r>
            <a:r>
              <a:rPr lang="en-US" sz="2000" dirty="0" smtClean="0">
                <a:solidFill>
                  <a:schemeClr val="tx1">
                    <a:lumMod val="75000"/>
                    <a:lumOff val="25000"/>
                  </a:schemeClr>
                </a:solidFill>
                <a:latin typeface="cmsy10"/>
              </a:rPr>
              <a:t>¢</a:t>
            </a:r>
            <a:r>
              <a:rPr lang="en-US" sz="2000" dirty="0" smtClean="0">
                <a:solidFill>
                  <a:schemeClr val="tx1">
                    <a:lumMod val="75000"/>
                    <a:lumOff val="25000"/>
                  </a:schemeClr>
                </a:solidFill>
                <a:latin typeface="+mj-lt"/>
              </a:rPr>
              <a:t> x &gt;</a:t>
            </a:r>
            <a:r>
              <a:rPr lang="en-US" sz="2000" dirty="0" smtClean="0">
                <a:solidFill>
                  <a:schemeClr val="tx1">
                    <a:lumMod val="75000"/>
                    <a:lumOff val="25000"/>
                  </a:schemeClr>
                </a:solidFill>
                <a:latin typeface="cmmi10"/>
              </a:rPr>
              <a:t>µ</a:t>
            </a:r>
          </a:p>
          <a:p>
            <a:pPr>
              <a:lnSpc>
                <a:spcPct val="90000"/>
              </a:lnSpc>
            </a:pPr>
            <a:r>
              <a:rPr lang="en-US" sz="2000" dirty="0" smtClean="0">
                <a:solidFill>
                  <a:srgbClr val="FF0000"/>
                </a:solidFill>
                <a:latin typeface="+mj-lt"/>
              </a:rPr>
              <a:t>Update: Mistake Driven</a:t>
            </a:r>
            <a:endParaRPr lang="en-US" sz="2000" dirty="0">
              <a:solidFill>
                <a:srgbClr val="FF0000"/>
              </a:solidFill>
              <a:latin typeface="+mj-lt"/>
            </a:endParaRPr>
          </a:p>
          <a:p>
            <a:pPr>
              <a:lnSpc>
                <a:spcPct val="90000"/>
              </a:lnSpc>
            </a:pPr>
            <a:r>
              <a:rPr lang="en-US" sz="2000" dirty="0">
                <a:solidFill>
                  <a:schemeClr val="tx1">
                    <a:lumMod val="75000"/>
                    <a:lumOff val="25000"/>
                  </a:schemeClr>
                </a:solidFill>
              </a:rPr>
              <a:t>Additive</a:t>
            </a:r>
            <a:r>
              <a:rPr lang="en-US" sz="2000" dirty="0"/>
              <a:t> weight update </a:t>
            </a:r>
            <a:r>
              <a:rPr lang="en-US" sz="2000" dirty="0" smtClean="0"/>
              <a:t>algorithm: </a:t>
            </a:r>
            <a:r>
              <a:rPr lang="en-US" sz="2000" dirty="0" smtClean="0">
                <a:solidFill>
                  <a:srgbClr val="FF0000"/>
                </a:solidFill>
              </a:rPr>
              <a:t>w </a:t>
            </a:r>
            <a:r>
              <a:rPr lang="en-US" sz="2000" dirty="0" smtClean="0">
                <a:solidFill>
                  <a:srgbClr val="FF0000"/>
                </a:solidFill>
                <a:latin typeface="cmsy10"/>
              </a:rPr>
              <a:t>Ã</a:t>
            </a:r>
            <a:r>
              <a:rPr lang="en-US" sz="2000" dirty="0" smtClean="0">
                <a:solidFill>
                  <a:srgbClr val="FF0000"/>
                </a:solidFill>
              </a:rPr>
              <a:t> w +r </a:t>
            </a:r>
            <a:r>
              <a:rPr lang="en-US" sz="2000" dirty="0" err="1" smtClean="0">
                <a:solidFill>
                  <a:srgbClr val="FF0000"/>
                </a:solidFill>
                <a:latin typeface="Calibri"/>
              </a:rPr>
              <a:t>y</a:t>
            </a:r>
            <a:r>
              <a:rPr lang="en-US" sz="2000" baseline="-25000" dirty="0" err="1" smtClean="0">
                <a:solidFill>
                  <a:srgbClr val="FF0000"/>
                </a:solidFill>
                <a:latin typeface="Calibri"/>
              </a:rPr>
              <a:t>k</a:t>
            </a:r>
            <a:r>
              <a:rPr lang="en-US" sz="2000" dirty="0" smtClean="0">
                <a:solidFill>
                  <a:srgbClr val="FF0000"/>
                </a:solidFill>
              </a:rPr>
              <a:t> </a:t>
            </a:r>
            <a:r>
              <a:rPr lang="en-US" sz="2000" dirty="0" err="1" smtClean="0">
                <a:solidFill>
                  <a:srgbClr val="FF0000"/>
                </a:solidFill>
                <a:latin typeface="Calibri"/>
              </a:rPr>
              <a:t>x</a:t>
            </a:r>
            <a:r>
              <a:rPr lang="en-US" sz="2000" baseline="-25000" dirty="0" err="1" smtClean="0">
                <a:solidFill>
                  <a:srgbClr val="FF0000"/>
                </a:solidFill>
                <a:latin typeface="Calibri"/>
              </a:rPr>
              <a:t>k</a:t>
            </a:r>
            <a:r>
              <a:rPr lang="en-US" sz="2000" dirty="0" smtClean="0">
                <a:solidFill>
                  <a:srgbClr val="FF0000"/>
                </a:solidFill>
              </a:rPr>
              <a:t> </a:t>
            </a:r>
            <a:endParaRPr lang="en-US" sz="2000" baseline="-25000" dirty="0">
              <a:solidFill>
                <a:srgbClr val="FF0000"/>
              </a:solidFill>
              <a:latin typeface="Calibri"/>
            </a:endParaRPr>
          </a:p>
          <a:p>
            <a:pPr lvl="1">
              <a:lnSpc>
                <a:spcPct val="90000"/>
              </a:lnSpc>
            </a:pPr>
            <a:r>
              <a:rPr lang="en-US" sz="1800" dirty="0"/>
              <a:t>(Perceptron, Rosenblatt, 1958. Variations exist</a:t>
            </a:r>
            <a:r>
              <a:rPr lang="en-US" sz="1800" dirty="0" smtClean="0"/>
              <a:t>)</a:t>
            </a:r>
          </a:p>
          <a:p>
            <a:pPr lvl="1">
              <a:lnSpc>
                <a:spcPct val="90000"/>
              </a:lnSpc>
            </a:pPr>
            <a:r>
              <a:rPr lang="en-US" sz="1800" dirty="0" smtClean="0">
                <a:solidFill>
                  <a:schemeClr val="tx1">
                    <a:lumMod val="75000"/>
                    <a:lumOff val="25000"/>
                  </a:schemeClr>
                </a:solidFill>
                <a:latin typeface="+mj-lt"/>
              </a:rPr>
              <a:t>In the case of Boolean features: </a:t>
            </a:r>
            <a:endParaRPr lang="en-US" sz="1800" dirty="0">
              <a:solidFill>
                <a:schemeClr val="tx1">
                  <a:lumMod val="75000"/>
                  <a:lumOff val="25000"/>
                </a:schemeClr>
              </a:solidFill>
              <a:latin typeface="+mj-lt"/>
            </a:endParaRPr>
          </a:p>
          <a:p>
            <a:pPr>
              <a:lnSpc>
                <a:spcPct val="90000"/>
              </a:lnSpc>
            </a:pPr>
            <a:endParaRPr lang="en-US" sz="2400" dirty="0" smtClean="0">
              <a:solidFill>
                <a:schemeClr val="tx1">
                  <a:lumMod val="75000"/>
                  <a:lumOff val="25000"/>
                </a:schemeClr>
              </a:solidFill>
              <a:latin typeface="+mj-lt"/>
            </a:endParaRPr>
          </a:p>
          <a:p>
            <a:pPr>
              <a:lnSpc>
                <a:spcPct val="90000"/>
              </a:lnSpc>
            </a:pPr>
            <a:endParaRPr lang="en-US" dirty="0">
              <a:solidFill>
                <a:schemeClr val="tx1">
                  <a:lumMod val="75000"/>
                  <a:lumOff val="25000"/>
                </a:schemeClr>
              </a:solidFill>
              <a:latin typeface="+mj-lt"/>
            </a:endParaRPr>
          </a:p>
          <a:p>
            <a:pPr>
              <a:lnSpc>
                <a:spcPct val="90000"/>
              </a:lnSpc>
            </a:pPr>
            <a:r>
              <a:rPr lang="en-US" sz="2000" dirty="0" smtClean="0">
                <a:solidFill>
                  <a:schemeClr val="tx1">
                    <a:lumMod val="75000"/>
                    <a:lumOff val="25000"/>
                  </a:schemeClr>
                </a:solidFill>
                <a:latin typeface="+mj-lt"/>
              </a:rPr>
              <a:t>Multiplicative</a:t>
            </a:r>
            <a:r>
              <a:rPr lang="en-US" sz="2000" dirty="0" smtClean="0">
                <a:latin typeface="+mj-lt"/>
              </a:rPr>
              <a:t> </a:t>
            </a:r>
            <a:r>
              <a:rPr lang="en-US" sz="2000" dirty="0">
                <a:latin typeface="+mj-lt"/>
              </a:rPr>
              <a:t>weight </a:t>
            </a:r>
            <a:r>
              <a:rPr lang="en-US" sz="2000" dirty="0" smtClean="0">
                <a:latin typeface="+mj-lt"/>
              </a:rPr>
              <a:t>update algorithm </a:t>
            </a:r>
            <a:r>
              <a:rPr lang="en-US" sz="2000" dirty="0" err="1" smtClean="0">
                <a:solidFill>
                  <a:srgbClr val="FF0000"/>
                </a:solidFill>
                <a:latin typeface="Calibri"/>
              </a:rPr>
              <a:t>w</a:t>
            </a:r>
            <a:r>
              <a:rPr lang="en-US" sz="2000" baseline="-25000" dirty="0" err="1" smtClean="0">
                <a:solidFill>
                  <a:srgbClr val="FF0000"/>
                </a:solidFill>
                <a:latin typeface="Calibri"/>
              </a:rPr>
              <a:t>i</a:t>
            </a:r>
            <a:r>
              <a:rPr lang="en-US" sz="2000" dirty="0" smtClean="0">
                <a:solidFill>
                  <a:srgbClr val="FF0000"/>
                </a:solidFill>
              </a:rPr>
              <a:t> </a:t>
            </a:r>
            <a:r>
              <a:rPr lang="en-US" sz="2000" dirty="0">
                <a:solidFill>
                  <a:srgbClr val="FF0000"/>
                </a:solidFill>
                <a:latin typeface="cmsy10"/>
              </a:rPr>
              <a:t>Ã</a:t>
            </a:r>
            <a:r>
              <a:rPr lang="en-US" sz="2000" dirty="0">
                <a:solidFill>
                  <a:srgbClr val="FF0000"/>
                </a:solidFill>
              </a:rPr>
              <a:t> </a:t>
            </a:r>
            <a:r>
              <a:rPr lang="en-US" sz="2000" dirty="0" err="1" smtClean="0">
                <a:solidFill>
                  <a:srgbClr val="FF0000"/>
                </a:solidFill>
                <a:latin typeface="Calibri"/>
              </a:rPr>
              <a:t>w</a:t>
            </a:r>
            <a:r>
              <a:rPr lang="en-US" sz="2000" baseline="-25000" dirty="0" err="1" smtClean="0">
                <a:solidFill>
                  <a:srgbClr val="FF0000"/>
                </a:solidFill>
                <a:latin typeface="Calibri"/>
              </a:rPr>
              <a:t>i</a:t>
            </a:r>
            <a:r>
              <a:rPr lang="en-US" sz="2000" dirty="0" smtClean="0">
                <a:solidFill>
                  <a:srgbClr val="FF0000"/>
                </a:solidFill>
              </a:rPr>
              <a:t> </a:t>
            </a:r>
            <a:r>
              <a:rPr lang="en-US" sz="2000" dirty="0" err="1" smtClean="0">
                <a:solidFill>
                  <a:srgbClr val="FF0000"/>
                </a:solidFill>
              </a:rPr>
              <a:t>exp</a:t>
            </a:r>
            <a:r>
              <a:rPr lang="en-US" sz="2000" dirty="0" smtClean="0">
                <a:solidFill>
                  <a:srgbClr val="FF0000"/>
                </a:solidFill>
              </a:rPr>
              <a:t>{</a:t>
            </a:r>
            <a:r>
              <a:rPr lang="en-US" sz="2000" dirty="0" err="1" smtClean="0">
                <a:solidFill>
                  <a:srgbClr val="FF0000"/>
                </a:solidFill>
              </a:rPr>
              <a:t>y</a:t>
            </a:r>
            <a:r>
              <a:rPr lang="en-US" sz="2000" baseline="-25000" dirty="0" err="1" smtClean="0">
                <a:solidFill>
                  <a:srgbClr val="FF0000"/>
                </a:solidFill>
              </a:rPr>
              <a:t>k</a:t>
            </a:r>
            <a:r>
              <a:rPr lang="en-US" sz="2000" dirty="0" smtClean="0">
                <a:solidFill>
                  <a:srgbClr val="FF0000"/>
                </a:solidFill>
              </a:rPr>
              <a:t> </a:t>
            </a:r>
            <a:r>
              <a:rPr lang="en-US" sz="2000" dirty="0" smtClean="0">
                <a:solidFill>
                  <a:srgbClr val="FF0000"/>
                </a:solidFill>
                <a:latin typeface="Calibri"/>
              </a:rPr>
              <a:t>x</a:t>
            </a:r>
            <a:r>
              <a:rPr lang="en-US" sz="2000" baseline="-25000" dirty="0" smtClean="0">
                <a:solidFill>
                  <a:srgbClr val="FF0000"/>
                </a:solidFill>
                <a:latin typeface="Calibri"/>
              </a:rPr>
              <a:t>i</a:t>
            </a:r>
            <a:r>
              <a:rPr lang="en-US" sz="2000" dirty="0" smtClean="0">
                <a:solidFill>
                  <a:srgbClr val="FF0000"/>
                </a:solidFill>
              </a:rPr>
              <a:t>}</a:t>
            </a:r>
            <a:endParaRPr lang="en-US" sz="2000" baseline="-25000" dirty="0">
              <a:solidFill>
                <a:srgbClr val="FF0000"/>
              </a:solidFill>
            </a:endParaRPr>
          </a:p>
          <a:p>
            <a:pPr>
              <a:lnSpc>
                <a:spcPct val="90000"/>
              </a:lnSpc>
            </a:pPr>
            <a:r>
              <a:rPr lang="en-US" sz="2000" dirty="0" smtClean="0">
                <a:latin typeface="+mj-lt"/>
              </a:rPr>
              <a:t>    </a:t>
            </a:r>
            <a:r>
              <a:rPr lang="en-US" sz="1800" dirty="0" smtClean="0">
                <a:latin typeface="+mj-lt"/>
              </a:rPr>
              <a:t>(Winnow</a:t>
            </a:r>
            <a:r>
              <a:rPr lang="en-US" sz="1800" dirty="0">
                <a:latin typeface="+mj-lt"/>
              </a:rPr>
              <a:t>, </a:t>
            </a:r>
            <a:r>
              <a:rPr lang="en-US" sz="1800" dirty="0" err="1">
                <a:latin typeface="+mj-lt"/>
              </a:rPr>
              <a:t>Littlestone</a:t>
            </a:r>
            <a:r>
              <a:rPr lang="en-US" sz="1800" dirty="0">
                <a:latin typeface="+mj-lt"/>
              </a:rPr>
              <a:t>, 1988.   Variations exist</a:t>
            </a:r>
            <a:r>
              <a:rPr lang="en-US" sz="1800" dirty="0" smtClean="0">
                <a:latin typeface="+mj-lt"/>
              </a:rPr>
              <a:t>)</a:t>
            </a:r>
          </a:p>
          <a:p>
            <a:pPr lvl="1">
              <a:lnSpc>
                <a:spcPct val="90000"/>
              </a:lnSpc>
            </a:pPr>
            <a:r>
              <a:rPr lang="en-US" sz="1800" dirty="0" smtClean="0">
                <a:latin typeface="+mj-lt"/>
              </a:rPr>
              <a:t>Boolean features:</a:t>
            </a:r>
          </a:p>
          <a:p>
            <a:pPr lvl="1">
              <a:lnSpc>
                <a:spcPct val="90000"/>
              </a:lnSpc>
            </a:pPr>
            <a:endParaRPr lang="en-US" sz="2000" dirty="0" smtClean="0">
              <a:latin typeface="+mj-lt"/>
            </a:endParaRPr>
          </a:p>
          <a:p>
            <a:pPr lvl="1">
              <a:lnSpc>
                <a:spcPct val="90000"/>
              </a:lnSpc>
            </a:pPr>
            <a:endParaRPr lang="en-US" dirty="0">
              <a:latin typeface="+mj-lt"/>
            </a:endParaRPr>
          </a:p>
        </p:txBody>
      </p:sp>
      <p:sp>
        <p:nvSpPr>
          <p:cNvPr id="2" name="Content Placeholder 1"/>
          <p:cNvSpPr>
            <a:spLocks noGrp="1"/>
          </p:cNvSpPr>
          <p:nvPr>
            <p:ph sz="quarter" idx="13"/>
          </p:nvPr>
        </p:nvSpPr>
        <p:spPr/>
        <p:txBody>
          <a:bodyPr/>
          <a:lstStyle/>
          <a:p>
            <a:r>
              <a:rPr lang="en-US" dirty="0" smtClean="0"/>
              <a:t>Perceptron &amp; Winnow</a:t>
            </a:r>
            <a:endParaRPr lang="en-US" dirty="0"/>
          </a:p>
        </p:txBody>
      </p:sp>
      <p:sp>
        <p:nvSpPr>
          <p:cNvPr id="13" name="Slide Number Placeholder 5"/>
          <p:cNvSpPr>
            <a:spLocks noGrp="1"/>
          </p:cNvSpPr>
          <p:nvPr>
            <p:ph type="sldNum" sz="quarter" idx="14"/>
          </p:nvPr>
        </p:nvSpPr>
        <p:spPr/>
        <p:txBody>
          <a:bodyPr/>
          <a:lstStyle/>
          <a:p>
            <a:fld id="{AC5648A2-EE9B-441C-ADC0-4F3A86FB6FAF}" type="slidenum">
              <a:rPr lang="en-US"/>
              <a:pPr/>
              <a:t>25</a:t>
            </a:fld>
            <a:endParaRPr lang="en-US"/>
          </a:p>
        </p:txBody>
      </p:sp>
      <p:graphicFrame>
        <p:nvGraphicFramePr>
          <p:cNvPr id="1060870" name="Object 6"/>
          <p:cNvGraphicFramePr>
            <a:graphicFrameLocks noChangeAspect="1"/>
          </p:cNvGraphicFramePr>
          <p:nvPr>
            <p:extLst>
              <p:ext uri="{D42A27DB-BD31-4B8C-83A1-F6EECF244321}">
                <p14:modId xmlns:p14="http://schemas.microsoft.com/office/powerpoint/2010/main" val="299287883"/>
              </p:ext>
            </p:extLst>
          </p:nvPr>
        </p:nvGraphicFramePr>
        <p:xfrm>
          <a:off x="1630363" y="3352800"/>
          <a:ext cx="7132637" cy="678107"/>
        </p:xfrm>
        <a:graphic>
          <a:graphicData uri="http://schemas.openxmlformats.org/presentationml/2006/ole">
            <mc:AlternateContent xmlns:mc="http://schemas.openxmlformats.org/markup-compatibility/2006">
              <mc:Choice xmlns:v="urn:schemas-microsoft-com:vml" Requires="v">
                <p:oleObj spid="_x0000_s1111041" name="Equation" r:id="rId4" imgW="4597200" imgH="457200" progId="Equation.3">
                  <p:embed/>
                </p:oleObj>
              </mc:Choice>
              <mc:Fallback>
                <p:oleObj name="Equation" r:id="rId4" imgW="459720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3352800"/>
                        <a:ext cx="7132637" cy="678107"/>
                      </a:xfrm>
                      <a:prstGeom prst="rect">
                        <a:avLst/>
                      </a:prstGeom>
                      <a:noFill/>
                      <a:ln w="19050">
                        <a:solidFill>
                          <a:srgbClr val="A50021"/>
                        </a:solidFill>
                        <a:miter lim="800000"/>
                        <a:headEnd/>
                        <a:tailEnd/>
                      </a:ln>
                      <a:effectLst/>
                    </p:spPr>
                  </p:pic>
                </p:oleObj>
              </mc:Fallback>
            </mc:AlternateContent>
          </a:graphicData>
        </a:graphic>
      </p:graphicFrame>
      <p:graphicFrame>
        <p:nvGraphicFramePr>
          <p:cNvPr id="1060871" name="Object 7"/>
          <p:cNvGraphicFramePr>
            <a:graphicFrameLocks noChangeAspect="1"/>
          </p:cNvGraphicFramePr>
          <p:nvPr>
            <p:extLst>
              <p:ext uri="{D42A27DB-BD31-4B8C-83A1-F6EECF244321}">
                <p14:modId xmlns:p14="http://schemas.microsoft.com/office/powerpoint/2010/main" val="627583718"/>
              </p:ext>
            </p:extLst>
          </p:nvPr>
        </p:nvGraphicFramePr>
        <p:xfrm>
          <a:off x="1600200" y="5181600"/>
          <a:ext cx="7178675" cy="694751"/>
        </p:xfrm>
        <a:graphic>
          <a:graphicData uri="http://schemas.openxmlformats.org/presentationml/2006/ole">
            <mc:AlternateContent xmlns:mc="http://schemas.openxmlformats.org/markup-compatibility/2006">
              <mc:Choice xmlns:v="urn:schemas-microsoft-com:vml" Requires="v">
                <p:oleObj spid="_x0000_s1111042" name="Microsoft Equation 3.0" r:id="rId6" imgW="4508280" imgH="457200" progId="Equation.3">
                  <p:embed/>
                </p:oleObj>
              </mc:Choice>
              <mc:Fallback>
                <p:oleObj name="Microsoft Equation 3.0" r:id="rId6" imgW="4508280" imgH="457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181600"/>
                        <a:ext cx="7178675" cy="694751"/>
                      </a:xfrm>
                      <a:prstGeom prst="rect">
                        <a:avLst/>
                      </a:prstGeom>
                      <a:noFill/>
                      <a:ln w="19050">
                        <a:solidFill>
                          <a:srgbClr val="A50021"/>
                        </a:solidFill>
                        <a:miter lim="800000"/>
                        <a:headEnd/>
                        <a:tailEnd/>
                      </a:ln>
                      <a:effectLst/>
                    </p:spPr>
                  </p:pic>
                </p:oleObj>
              </mc:Fallback>
            </mc:AlternateContent>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0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0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086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08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60867">
                                            <p:txEl>
                                              <p:pRg st="5" end="5"/>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0608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060867">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060867">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1060867">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1060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67"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dirty="0"/>
              <a:t>Practical Issues and Extensions</a:t>
            </a:r>
          </a:p>
        </p:txBody>
      </p:sp>
      <p:sp>
        <p:nvSpPr>
          <p:cNvPr id="1048579" name="Rectangle 3"/>
          <p:cNvSpPr>
            <a:spLocks noGrp="1" noChangeArrowheads="1"/>
          </p:cNvSpPr>
          <p:nvPr>
            <p:ph idx="1"/>
          </p:nvPr>
        </p:nvSpPr>
        <p:spPr/>
        <p:txBody>
          <a:bodyPr/>
          <a:lstStyle/>
          <a:p>
            <a:r>
              <a:rPr lang="en-US" sz="2000" dirty="0">
                <a:latin typeface="+mj-lt"/>
                <a:sym typeface="Symbol" pitchFamily="18" charset="2"/>
              </a:rPr>
              <a:t>There are many extensions that can be made to these basic algorithms.</a:t>
            </a:r>
          </a:p>
          <a:p>
            <a:r>
              <a:rPr lang="en-US" sz="2000" dirty="0" smtClean="0">
                <a:latin typeface="+mj-lt"/>
                <a:sym typeface="Symbol" pitchFamily="18" charset="2"/>
              </a:rPr>
              <a:t>Some </a:t>
            </a:r>
            <a:r>
              <a:rPr lang="en-US" sz="2000" dirty="0">
                <a:latin typeface="+mj-lt"/>
                <a:sym typeface="Symbol" pitchFamily="18" charset="2"/>
              </a:rPr>
              <a:t>are necessary for them to perform </a:t>
            </a:r>
            <a:r>
              <a:rPr lang="en-US" sz="2000" dirty="0" smtClean="0">
                <a:latin typeface="+mj-lt"/>
                <a:sym typeface="Symbol" pitchFamily="18" charset="2"/>
              </a:rPr>
              <a:t>well</a:t>
            </a:r>
          </a:p>
          <a:p>
            <a:pPr lvl="1"/>
            <a:r>
              <a:rPr lang="en-US" sz="1800" dirty="0" smtClean="0">
                <a:latin typeface="+mj-lt"/>
                <a:sym typeface="Symbol" pitchFamily="18" charset="2"/>
              </a:rPr>
              <a:t>Regularization (next; will be motivated in the next section, COLT)</a:t>
            </a:r>
            <a:endParaRPr lang="en-US" sz="1800" dirty="0">
              <a:latin typeface="+mj-lt"/>
              <a:sym typeface="Symbol" pitchFamily="18" charset="2"/>
            </a:endParaRPr>
          </a:p>
          <a:p>
            <a:r>
              <a:rPr lang="en-US" sz="2000" dirty="0">
                <a:latin typeface="+mj-lt"/>
                <a:sym typeface="Symbol" pitchFamily="18" charset="2"/>
              </a:rPr>
              <a:t>Some are for ease of use and tuning</a:t>
            </a:r>
          </a:p>
          <a:p>
            <a:pPr lvl="1"/>
            <a:r>
              <a:rPr lang="en-US" sz="1800" dirty="0">
                <a:solidFill>
                  <a:schemeClr val="tx1">
                    <a:lumMod val="75000"/>
                    <a:lumOff val="25000"/>
                  </a:schemeClr>
                </a:solidFill>
                <a:latin typeface="+mj-lt"/>
                <a:sym typeface="Symbol" pitchFamily="18" charset="2"/>
              </a:rPr>
              <a:t>Converting the output of a Perceptron/Winnow to a conditional </a:t>
            </a:r>
            <a:r>
              <a:rPr lang="en-US" sz="1800" dirty="0" smtClean="0">
                <a:solidFill>
                  <a:schemeClr val="tx1">
                    <a:lumMod val="75000"/>
                    <a:lumOff val="25000"/>
                  </a:schemeClr>
                </a:solidFill>
                <a:latin typeface="+mj-lt"/>
                <a:sym typeface="Symbol" pitchFamily="18" charset="2"/>
              </a:rPr>
              <a:t>probability</a:t>
            </a:r>
          </a:p>
          <a:p>
            <a:pPr marL="457200" lvl="1" indent="0" algn="ctr">
              <a:buNone/>
            </a:pPr>
            <a:r>
              <a:rPr lang="en-US" sz="1800" dirty="0" smtClean="0">
                <a:solidFill>
                  <a:srgbClr val="FF0000"/>
                </a:solidFill>
                <a:latin typeface="+mj-lt"/>
                <a:sym typeface="Symbol" pitchFamily="18" charset="2"/>
              </a:rPr>
              <a:t>P(y = +1 |x) = [1+ </a:t>
            </a:r>
            <a:r>
              <a:rPr lang="en-US" sz="1800" dirty="0" err="1" smtClean="0">
                <a:solidFill>
                  <a:srgbClr val="FF0000"/>
                </a:solidFill>
                <a:latin typeface="+mj-lt"/>
                <a:sym typeface="Symbol" pitchFamily="18" charset="2"/>
              </a:rPr>
              <a:t>exp</a:t>
            </a:r>
            <a:r>
              <a:rPr lang="en-US" sz="1800" dirty="0" smtClean="0">
                <a:solidFill>
                  <a:srgbClr val="FF0000"/>
                </a:solidFill>
                <a:latin typeface="+mj-lt"/>
                <a:sym typeface="Symbol" pitchFamily="18" charset="2"/>
              </a:rPr>
              <a:t>(-</a:t>
            </a:r>
            <a:r>
              <a:rPr lang="en-US" sz="1800" dirty="0" err="1" smtClean="0">
                <a:solidFill>
                  <a:srgbClr val="FF0000"/>
                </a:solidFill>
                <a:latin typeface="+mj-lt"/>
                <a:sym typeface="Symbol" pitchFamily="18" charset="2"/>
              </a:rPr>
              <a:t>Awx</a:t>
            </a:r>
            <a:r>
              <a:rPr lang="en-US" sz="1800" dirty="0" smtClean="0">
                <a:solidFill>
                  <a:srgbClr val="FF0000"/>
                </a:solidFill>
                <a:latin typeface="Calibri"/>
                <a:sym typeface="Symbol" pitchFamily="18" charset="2"/>
              </a:rPr>
              <a:t>)]</a:t>
            </a:r>
            <a:r>
              <a:rPr lang="en-US" sz="1800" baseline="30000" dirty="0" smtClean="0">
                <a:solidFill>
                  <a:srgbClr val="FF0000"/>
                </a:solidFill>
                <a:latin typeface="Calibri"/>
                <a:sym typeface="Symbol" pitchFamily="18" charset="2"/>
              </a:rPr>
              <a:t>-</a:t>
            </a:r>
            <a:r>
              <a:rPr lang="en-US" sz="1800" baseline="30000" dirty="0" smtClean="0">
                <a:solidFill>
                  <a:srgbClr val="FF0000"/>
                </a:solidFill>
                <a:latin typeface="+mj-lt"/>
                <a:sym typeface="Symbol" pitchFamily="18" charset="2"/>
              </a:rPr>
              <a:t>1</a:t>
            </a:r>
            <a:endParaRPr lang="en-US" sz="1800" baseline="30000" dirty="0">
              <a:solidFill>
                <a:srgbClr val="FF0000"/>
              </a:solidFill>
              <a:latin typeface="+mj-lt"/>
              <a:sym typeface="Symbol" pitchFamily="18" charset="2"/>
            </a:endParaRPr>
          </a:p>
          <a:p>
            <a:pPr lvl="1"/>
            <a:r>
              <a:rPr lang="en-US" sz="1800" dirty="0" smtClean="0">
                <a:solidFill>
                  <a:schemeClr val="tx1">
                    <a:lumMod val="75000"/>
                    <a:lumOff val="25000"/>
                  </a:schemeClr>
                </a:solidFill>
                <a:latin typeface="+mj-lt"/>
                <a:sym typeface="Symbol" pitchFamily="18" charset="2"/>
              </a:rPr>
              <a:t>Can tune the parameter A </a:t>
            </a:r>
          </a:p>
          <a:p>
            <a:r>
              <a:rPr lang="en-US" sz="2000" dirty="0" smtClean="0">
                <a:latin typeface="+mj-lt"/>
                <a:sym typeface="Symbol" pitchFamily="18" charset="2"/>
              </a:rPr>
              <a:t>Multiclass </a:t>
            </a:r>
            <a:r>
              <a:rPr lang="en-US" sz="2000" dirty="0">
                <a:latin typeface="+mj-lt"/>
                <a:sym typeface="Symbol" pitchFamily="18" charset="2"/>
              </a:rPr>
              <a:t>classification (later)</a:t>
            </a:r>
          </a:p>
          <a:p>
            <a:r>
              <a:rPr lang="en-US" sz="2000" dirty="0" smtClean="0">
                <a:latin typeface="+mj-lt"/>
                <a:sym typeface="Symbol" pitchFamily="18" charset="2"/>
              </a:rPr>
              <a:t>Key efficiency issue: </a:t>
            </a:r>
            <a:r>
              <a:rPr lang="en-US" sz="2000" dirty="0">
                <a:latin typeface="+mj-lt"/>
                <a:sym typeface="Symbol" pitchFamily="18" charset="2"/>
              </a:rPr>
              <a:t>Infinite attribute </a:t>
            </a:r>
            <a:r>
              <a:rPr lang="en-US" sz="2000" dirty="0" smtClean="0">
                <a:latin typeface="+mj-lt"/>
                <a:sym typeface="Symbol" pitchFamily="18" charset="2"/>
              </a:rPr>
              <a:t>domain</a:t>
            </a:r>
          </a:p>
        </p:txBody>
      </p:sp>
      <p:sp>
        <p:nvSpPr>
          <p:cNvPr id="2" name="Content Placeholder 1"/>
          <p:cNvSpPr>
            <a:spLocks noGrp="1"/>
          </p:cNvSpPr>
          <p:nvPr>
            <p:ph sz="quarter" idx="13"/>
          </p:nvPr>
        </p:nvSpPr>
        <p:spPr/>
        <p:txBody>
          <a:bodyPr/>
          <a:lstStyle/>
          <a:p>
            <a:r>
              <a:rPr lang="en-US" dirty="0" smtClean="0"/>
              <a:t>Extensions</a:t>
            </a:r>
            <a:endParaRPr lang="en-US" dirty="0"/>
          </a:p>
        </p:txBody>
      </p:sp>
      <p:sp>
        <p:nvSpPr>
          <p:cNvPr id="6" name="Slide Number Placeholder 5"/>
          <p:cNvSpPr>
            <a:spLocks noGrp="1"/>
          </p:cNvSpPr>
          <p:nvPr>
            <p:ph type="sldNum" sz="quarter" idx="14"/>
          </p:nvPr>
        </p:nvSpPr>
        <p:spPr/>
        <p:txBody>
          <a:bodyPr/>
          <a:lstStyle/>
          <a:p>
            <a:fld id="{1AB04433-18F1-48C8-8BE7-9F59391BD7E8}" type="slidenum">
              <a:rPr lang="en-US"/>
              <a:pPr/>
              <a:t>26</a:t>
            </a:fld>
            <a:endParaRPr lang="en-US"/>
          </a:p>
        </p:txBody>
      </p:sp>
    </p:spTree>
    <p:extLst>
      <p:ext uri="{BB962C8B-B14F-4D97-AF65-F5344CB8AC3E}">
        <p14:creationId xmlns:p14="http://schemas.microsoft.com/office/powerpoint/2010/main" val="17486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7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857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8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8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57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8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707" name="Object 2"/>
          <p:cNvGraphicFramePr>
            <a:graphicFrameLocks noChangeAspect="1"/>
          </p:cNvGraphicFramePr>
          <p:nvPr>
            <p:extLst>
              <p:ext uri="{D42A27DB-BD31-4B8C-83A1-F6EECF244321}">
                <p14:modId xmlns:p14="http://schemas.microsoft.com/office/powerpoint/2010/main" val="2410158496"/>
              </p:ext>
            </p:extLst>
          </p:nvPr>
        </p:nvGraphicFramePr>
        <p:xfrm>
          <a:off x="3681790" y="1219200"/>
          <a:ext cx="5386010" cy="4038600"/>
        </p:xfrm>
        <a:graphic>
          <a:graphicData uri="http://schemas.openxmlformats.org/presentationml/2006/ole">
            <mc:AlternateContent xmlns:mc="http://schemas.openxmlformats.org/markup-compatibility/2006">
              <mc:Choice xmlns:v="urn:schemas-microsoft-com:vml" Requires="v">
                <p:oleObj spid="_x0000_s1119233" name="Chart" r:id="rId4" imgW="2819400" imgH="2946400" progId="Excel.Sheet.8">
                  <p:embed/>
                </p:oleObj>
              </mc:Choice>
              <mc:Fallback>
                <p:oleObj name="Chart" r:id="rId4" imgW="2819400" imgH="2946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790" y="1219200"/>
                        <a:ext cx="5386010" cy="4038600"/>
                      </a:xfrm>
                      <a:prstGeom prst="rect">
                        <a:avLst/>
                      </a:prstGeom>
                      <a:noFill/>
                      <a:ln>
                        <a:noFill/>
                      </a:ln>
                      <a:effectLst/>
                    </p:spPr>
                  </p:pic>
                </p:oleObj>
              </mc:Fallback>
            </mc:AlternateContent>
          </a:graphicData>
        </a:graphic>
      </p:graphicFrame>
      <p:sp>
        <p:nvSpPr>
          <p:cNvPr id="968708" name="Rectangle 4"/>
          <p:cNvSpPr>
            <a:spLocks noGrp="1" noChangeArrowheads="1"/>
          </p:cNvSpPr>
          <p:nvPr>
            <p:ph idx="1"/>
          </p:nvPr>
        </p:nvSpPr>
        <p:spPr>
          <a:xfrm>
            <a:off x="76200" y="1676400"/>
            <a:ext cx="8305800" cy="4525963"/>
          </a:xfrm>
        </p:spPr>
        <p:txBody>
          <a:bodyPr/>
          <a:lstStyle/>
          <a:p>
            <a:pPr eaLnBrk="1" hangingPunct="1">
              <a:buFont typeface="Wingdings" pitchFamily="-107" charset="2"/>
              <a:buNone/>
            </a:pPr>
            <a:r>
              <a:rPr lang="en-US" sz="1800" b="1" dirty="0" smtClean="0"/>
              <a:t>Plotting: </a:t>
            </a:r>
            <a:r>
              <a:rPr lang="en-US" sz="1800" dirty="0" smtClean="0"/>
              <a:t>For </a:t>
            </a:r>
            <a:r>
              <a:rPr lang="en-US" sz="1800" dirty="0"/>
              <a:t>example z:</a:t>
            </a:r>
          </a:p>
          <a:p>
            <a:pPr eaLnBrk="1" hangingPunct="1">
              <a:buFont typeface="Wingdings" pitchFamily="-107" charset="2"/>
              <a:buNone/>
            </a:pPr>
            <a:r>
              <a:rPr lang="en-US" sz="1800" dirty="0"/>
              <a:t> </a:t>
            </a:r>
            <a:r>
              <a:rPr lang="en-US" sz="1800" dirty="0" smtClean="0"/>
              <a:t>        </a:t>
            </a:r>
            <a:r>
              <a:rPr lang="en-US" sz="1800" dirty="0" smtClean="0">
                <a:solidFill>
                  <a:schemeClr val="tx2"/>
                </a:solidFill>
              </a:rPr>
              <a:t>y = </a:t>
            </a:r>
            <a:r>
              <a:rPr lang="en-US" sz="1800" dirty="0" err="1" smtClean="0">
                <a:solidFill>
                  <a:schemeClr val="tx2"/>
                </a:solidFill>
              </a:rPr>
              <a:t>Prob</a:t>
            </a:r>
            <a:r>
              <a:rPr lang="en-US" sz="1800" dirty="0" smtClean="0">
                <a:solidFill>
                  <a:schemeClr val="tx2"/>
                </a:solidFill>
              </a:rPr>
              <a:t>(label=1 | </a:t>
            </a:r>
            <a:r>
              <a:rPr lang="en-US" sz="1800" dirty="0">
                <a:solidFill>
                  <a:schemeClr val="tx2"/>
                </a:solidFill>
              </a:rPr>
              <a:t>f(z)=x</a:t>
            </a:r>
            <a:r>
              <a:rPr lang="en-US" sz="1800" dirty="0" smtClean="0">
                <a:solidFill>
                  <a:schemeClr val="tx2"/>
                </a:solidFill>
              </a:rPr>
              <a:t>)</a:t>
            </a:r>
          </a:p>
          <a:p>
            <a:pPr eaLnBrk="1" hangingPunct="1">
              <a:buFont typeface="Wingdings" pitchFamily="-107" charset="2"/>
              <a:buNone/>
            </a:pPr>
            <a:r>
              <a:rPr lang="en-US" sz="1600" dirty="0" smtClean="0">
                <a:solidFill>
                  <a:schemeClr val="tx2"/>
                </a:solidFill>
              </a:rPr>
              <a:t>(</a:t>
            </a:r>
            <a:r>
              <a:rPr lang="en-US" sz="1600" dirty="0" smtClean="0">
                <a:solidFill>
                  <a:srgbClr val="FF0000"/>
                </a:solidFill>
              </a:rPr>
              <a:t>Histogram:  </a:t>
            </a:r>
            <a:r>
              <a:rPr lang="en-US" sz="1600" dirty="0" smtClean="0">
                <a:solidFill>
                  <a:schemeClr val="tx2"/>
                </a:solidFill>
              </a:rPr>
              <a:t>for 0.8, # (of examples </a:t>
            </a:r>
          </a:p>
          <a:p>
            <a:pPr eaLnBrk="1" hangingPunct="1">
              <a:buFont typeface="Wingdings" pitchFamily="-107" charset="2"/>
              <a:buNone/>
            </a:pPr>
            <a:r>
              <a:rPr lang="en-US" sz="1600" dirty="0" smtClean="0">
                <a:solidFill>
                  <a:schemeClr val="tx2"/>
                </a:solidFill>
              </a:rPr>
              <a:t>with f(z)&lt;0.8))</a:t>
            </a:r>
            <a:endParaRPr lang="en-US" sz="1600" dirty="0">
              <a:solidFill>
                <a:schemeClr val="tx2"/>
              </a:solidFill>
            </a:endParaRPr>
          </a:p>
          <a:p>
            <a:pPr eaLnBrk="1" hangingPunct="1">
              <a:buFont typeface="Wingdings" pitchFamily="-107" charset="2"/>
              <a:buNone/>
            </a:pPr>
            <a:r>
              <a:rPr lang="en-US" sz="1800" b="1" dirty="0" smtClean="0"/>
              <a:t>Claim: Yes; </a:t>
            </a:r>
            <a:r>
              <a:rPr lang="en-US" sz="1800" dirty="0" smtClean="0"/>
              <a:t>If </a:t>
            </a:r>
            <a:r>
              <a:rPr lang="en-US" sz="1800" dirty="0" err="1" smtClean="0"/>
              <a:t>Prob</a:t>
            </a:r>
            <a:r>
              <a:rPr lang="en-US" sz="1800" dirty="0" smtClean="0"/>
              <a:t>(label=1 </a:t>
            </a:r>
            <a:r>
              <a:rPr lang="en-US" sz="1800" dirty="0"/>
              <a:t>| f(z)=x) = x</a:t>
            </a:r>
          </a:p>
          <a:p>
            <a:pPr eaLnBrk="1" hangingPunct="1">
              <a:buFont typeface="Wingdings" pitchFamily="-107" charset="2"/>
              <a:buNone/>
            </a:pPr>
            <a:r>
              <a:rPr lang="en-US" sz="1800" dirty="0"/>
              <a:t>Then f(z) = </a:t>
            </a:r>
            <a:r>
              <a:rPr lang="en-US" sz="1800" dirty="0" smtClean="0"/>
              <a:t>f(z) is a probability dist.</a:t>
            </a:r>
          </a:p>
          <a:p>
            <a:pPr eaLnBrk="1" hangingPunct="1">
              <a:buFont typeface="Wingdings" pitchFamily="-107" charset="2"/>
              <a:buNone/>
            </a:pPr>
            <a:r>
              <a:rPr lang="en-US" sz="1800" dirty="0" smtClean="0"/>
              <a:t>That is, </a:t>
            </a:r>
            <a:r>
              <a:rPr lang="en-US" sz="1800" b="1" dirty="0" smtClean="0"/>
              <a:t>yes,</a:t>
            </a:r>
            <a:r>
              <a:rPr lang="en-US" sz="1800" dirty="0" smtClean="0"/>
              <a:t> if the graph is linear.</a:t>
            </a:r>
            <a:endParaRPr lang="en-US" sz="1800" dirty="0"/>
          </a:p>
          <a:p>
            <a:pPr eaLnBrk="1" hangingPunct="1">
              <a:buFont typeface="Wingdings" pitchFamily="-107" charset="2"/>
              <a:buNone/>
            </a:pPr>
            <a:r>
              <a:rPr lang="en-US" sz="1600" b="1" dirty="0" smtClean="0"/>
              <a:t>Theorem</a:t>
            </a:r>
            <a:r>
              <a:rPr lang="en-US" sz="1600" b="1" dirty="0"/>
              <a:t>:</a:t>
            </a:r>
            <a:r>
              <a:rPr lang="en-US" sz="1600" dirty="0"/>
              <a:t> Let X be a RV with </a:t>
            </a:r>
            <a:endParaRPr lang="en-US" sz="1600" dirty="0" smtClean="0"/>
          </a:p>
          <a:p>
            <a:pPr eaLnBrk="1" hangingPunct="1">
              <a:buFont typeface="Wingdings" pitchFamily="-107" charset="2"/>
              <a:buNone/>
            </a:pPr>
            <a:r>
              <a:rPr lang="en-US" sz="1600" dirty="0" smtClean="0"/>
              <a:t>distribution </a:t>
            </a:r>
            <a:r>
              <a:rPr lang="en-US" sz="1600" dirty="0"/>
              <a:t>F. </a:t>
            </a:r>
            <a:endParaRPr lang="en-US" sz="1600" dirty="0" smtClean="0"/>
          </a:p>
          <a:p>
            <a:pPr eaLnBrk="1" hangingPunct="1">
              <a:buFont typeface="Wingdings" pitchFamily="-107" charset="2"/>
              <a:buAutoNum type="arabicParenBoth"/>
            </a:pPr>
            <a:r>
              <a:rPr lang="en-US" sz="1600" dirty="0" smtClean="0"/>
              <a:t>F(X</a:t>
            </a:r>
            <a:r>
              <a:rPr lang="en-US" sz="1600" dirty="0"/>
              <a:t>) is uniformly distributed </a:t>
            </a:r>
            <a:r>
              <a:rPr lang="en-US" sz="1600" dirty="0" smtClean="0"/>
              <a:t>in </a:t>
            </a:r>
            <a:r>
              <a:rPr lang="en-US" sz="1600" dirty="0"/>
              <a:t>(0,1). </a:t>
            </a:r>
            <a:endParaRPr lang="en-US" sz="1600" dirty="0" smtClean="0"/>
          </a:p>
          <a:p>
            <a:pPr eaLnBrk="1" hangingPunct="1">
              <a:buFont typeface="Wingdings" pitchFamily="-107" charset="2"/>
              <a:buAutoNum type="arabicParenBoth"/>
            </a:pPr>
            <a:r>
              <a:rPr lang="en-US" sz="1600" dirty="0" smtClean="0"/>
              <a:t>If </a:t>
            </a:r>
            <a:r>
              <a:rPr lang="en-US" sz="1600" dirty="0"/>
              <a:t>U is </a:t>
            </a:r>
            <a:r>
              <a:rPr lang="en-US" sz="1600" dirty="0" smtClean="0"/>
              <a:t>uniform(0,1</a:t>
            </a:r>
            <a:r>
              <a:rPr lang="en-US" sz="1600" dirty="0"/>
              <a:t>), F</a:t>
            </a:r>
            <a:r>
              <a:rPr lang="en-US" sz="1600" baseline="30000" dirty="0"/>
              <a:t>-1</a:t>
            </a:r>
            <a:r>
              <a:rPr lang="en-US" sz="1600" dirty="0"/>
              <a:t>(U) is </a:t>
            </a:r>
            <a:endParaRPr lang="en-US" sz="1600" dirty="0" smtClean="0"/>
          </a:p>
          <a:p>
            <a:pPr marL="0" indent="0" eaLnBrk="1" hangingPunct="1">
              <a:buNone/>
            </a:pPr>
            <a:r>
              <a:rPr lang="en-US" sz="1600" dirty="0"/>
              <a:t> </a:t>
            </a:r>
            <a:r>
              <a:rPr lang="en-US" sz="1600" dirty="0" smtClean="0"/>
              <a:t>     distributed </a:t>
            </a:r>
            <a:r>
              <a:rPr lang="en-US" sz="1600" dirty="0"/>
              <a:t>F, where F</a:t>
            </a:r>
            <a:r>
              <a:rPr lang="en-US" sz="1600" baseline="30000" dirty="0"/>
              <a:t>-1</a:t>
            </a:r>
            <a:r>
              <a:rPr lang="en-US" sz="1600" dirty="0"/>
              <a:t>(x) is the value </a:t>
            </a:r>
            <a:endParaRPr lang="en-US" sz="1600" dirty="0" smtClean="0"/>
          </a:p>
          <a:p>
            <a:pPr marL="0" indent="0" eaLnBrk="1" hangingPunct="1">
              <a:buNone/>
            </a:pPr>
            <a:r>
              <a:rPr lang="en-US" sz="1600" dirty="0"/>
              <a:t> </a:t>
            </a:r>
            <a:r>
              <a:rPr lang="en-US" sz="1600" dirty="0" smtClean="0"/>
              <a:t>     of </a:t>
            </a:r>
            <a:r>
              <a:rPr lang="en-US" sz="1600" dirty="0"/>
              <a:t>y </a:t>
            </a:r>
            <a:r>
              <a:rPr lang="en-US" sz="1600" dirty="0" err="1"/>
              <a:t>s.t.</a:t>
            </a:r>
            <a:r>
              <a:rPr lang="en-US" sz="1600" dirty="0"/>
              <a:t> F(y) =x. </a:t>
            </a:r>
            <a:endParaRPr lang="en-US" sz="1600" dirty="0" smtClean="0"/>
          </a:p>
          <a:p>
            <a:pPr marL="0" indent="0" eaLnBrk="1" hangingPunct="1">
              <a:buNone/>
            </a:pPr>
            <a:r>
              <a:rPr lang="en-US" sz="1600" b="1" dirty="0" smtClean="0">
                <a:solidFill>
                  <a:srgbClr val="3333FF"/>
                </a:solidFill>
              </a:rPr>
              <a:t>Alternatively:</a:t>
            </a:r>
          </a:p>
          <a:p>
            <a:pPr marL="0" indent="0" eaLnBrk="1" hangingPunct="1">
              <a:buNone/>
            </a:pPr>
            <a:r>
              <a:rPr lang="en-US" sz="1800" dirty="0" smtClean="0">
                <a:solidFill>
                  <a:srgbClr val="3333FF"/>
                </a:solidFill>
              </a:rPr>
              <a:t> f(z) is a probability if:  </a:t>
            </a:r>
            <a:r>
              <a:rPr lang="en-US" sz="1800" dirty="0" err="1" smtClean="0">
                <a:solidFill>
                  <a:srgbClr val="3333FF"/>
                </a:solidFill>
                <a:latin typeface="Calibri"/>
              </a:rPr>
              <a:t>Prob</a:t>
            </a:r>
            <a:r>
              <a:rPr lang="en-US" sz="1800" baseline="-25000" dirty="0" err="1" smtClean="0">
                <a:solidFill>
                  <a:srgbClr val="3333FF"/>
                </a:solidFill>
                <a:latin typeface="Calibri"/>
              </a:rPr>
              <a:t>U</a:t>
            </a:r>
            <a:r>
              <a:rPr lang="en-US" sz="1800" dirty="0" smtClean="0">
                <a:solidFill>
                  <a:srgbClr val="3333FF"/>
                </a:solidFill>
              </a:rPr>
              <a:t> {z| </a:t>
            </a:r>
            <a:r>
              <a:rPr lang="en-US" sz="1800" dirty="0" err="1" smtClean="0">
                <a:solidFill>
                  <a:srgbClr val="3333FF"/>
                </a:solidFill>
              </a:rPr>
              <a:t>Prob</a:t>
            </a:r>
            <a:r>
              <a:rPr lang="en-US" sz="1800" dirty="0">
                <a:solidFill>
                  <a:srgbClr val="3333FF"/>
                </a:solidFill>
              </a:rPr>
              <a:t>[</a:t>
            </a:r>
            <a:r>
              <a:rPr lang="en-US" sz="1800" dirty="0" smtClean="0">
                <a:solidFill>
                  <a:srgbClr val="3333FF"/>
                </a:solidFill>
              </a:rPr>
              <a:t>(f(z)=1 </a:t>
            </a:r>
            <a:r>
              <a:rPr lang="en-US" sz="1800" dirty="0" smtClean="0">
                <a:solidFill>
                  <a:srgbClr val="3333FF"/>
                </a:solidFill>
                <a:latin typeface="cmsy10"/>
              </a:rPr>
              <a:t>·</a:t>
            </a:r>
            <a:r>
              <a:rPr lang="en-US" sz="1800" dirty="0" smtClean="0">
                <a:solidFill>
                  <a:srgbClr val="3333FF"/>
                </a:solidFill>
              </a:rPr>
              <a:t> y]} = y</a:t>
            </a:r>
            <a:endParaRPr lang="en-US" sz="1800" dirty="0">
              <a:solidFill>
                <a:srgbClr val="3333FF"/>
              </a:solidFill>
            </a:endParaRPr>
          </a:p>
          <a:p>
            <a:pPr eaLnBrk="1" hangingPunct="1">
              <a:buFont typeface="Wingdings" pitchFamily="-107" charset="2"/>
              <a:buNone/>
            </a:pPr>
            <a:endParaRPr lang="en-US" sz="1800" dirty="0"/>
          </a:p>
          <a:p>
            <a:pPr eaLnBrk="1" hangingPunct="1">
              <a:buFont typeface="Wingdings" pitchFamily="-107" charset="2"/>
              <a:buNone/>
            </a:pPr>
            <a:endParaRPr lang="en-US" sz="1800" dirty="0"/>
          </a:p>
          <a:p>
            <a:pPr eaLnBrk="1" hangingPunct="1"/>
            <a:endParaRPr lang="en-US" sz="1800" dirty="0"/>
          </a:p>
        </p:txBody>
      </p:sp>
      <p:sp>
        <p:nvSpPr>
          <p:cNvPr id="23556" name="Rectangle 2"/>
          <p:cNvSpPr>
            <a:spLocks noGrp="1" noChangeArrowheads="1"/>
          </p:cNvSpPr>
          <p:nvPr>
            <p:ph type="title"/>
          </p:nvPr>
        </p:nvSpPr>
        <p:spPr/>
        <p:txBody>
          <a:bodyPr/>
          <a:lstStyle/>
          <a:p>
            <a:pPr eaLnBrk="1" hangingPunct="1"/>
            <a:r>
              <a:rPr lang="en-US" dirty="0">
                <a:solidFill>
                  <a:srgbClr val="0F243E"/>
                </a:solidFill>
              </a:rPr>
              <a:t>Conditional Probabilities</a:t>
            </a:r>
            <a:endParaRPr lang="en-US" sz="2800" dirty="0"/>
          </a:p>
        </p:txBody>
      </p:sp>
      <p:sp>
        <p:nvSpPr>
          <p:cNvPr id="23558" name="Rectangle 5"/>
          <p:cNvSpPr>
            <a:spLocks noChangeArrowheads="1"/>
          </p:cNvSpPr>
          <p:nvPr/>
        </p:nvSpPr>
        <p:spPr bwMode="auto">
          <a:xfrm>
            <a:off x="5410200" y="5410200"/>
            <a:ext cx="3429000" cy="915988"/>
          </a:xfrm>
          <a:prstGeom prst="rect">
            <a:avLst/>
          </a:prstGeom>
          <a:noFill/>
          <a:ln w="9525">
            <a:solidFill>
              <a:schemeClr val="accent1"/>
            </a:solidFill>
            <a:miter lim="800000"/>
            <a:headEnd/>
            <a:tailEnd/>
          </a:ln>
        </p:spPr>
        <p:txBody>
          <a:bodyPr>
            <a:prstTxWarp prst="textNoShape">
              <a:avLst/>
            </a:prstTxWarp>
            <a:spAutoFit/>
          </a:bodyPr>
          <a:lstStyle/>
          <a:p>
            <a:pPr>
              <a:spcBef>
                <a:spcPct val="50000"/>
              </a:spcBef>
            </a:pPr>
            <a:r>
              <a:rPr lang="en-US" sz="1800" u="none" dirty="0">
                <a:latin typeface="+mn-lt"/>
                <a:ea typeface="Times New Roman" pitchFamily="-107" charset="0"/>
                <a:cs typeface="Times New Roman" pitchFamily="-107" charset="0"/>
              </a:rPr>
              <a:t>Plotted for </a:t>
            </a:r>
            <a:r>
              <a:rPr lang="en-US" sz="1800" u="none" dirty="0" err="1">
                <a:latin typeface="+mn-lt"/>
                <a:ea typeface="Times New Roman" pitchFamily="-107" charset="0"/>
                <a:cs typeface="Times New Roman" pitchFamily="-107" charset="0"/>
              </a:rPr>
              <a:t>SNoW</a:t>
            </a:r>
            <a:r>
              <a:rPr lang="en-US" sz="1800" u="none" dirty="0">
                <a:latin typeface="+mn-lt"/>
                <a:ea typeface="Times New Roman" pitchFamily="-107" charset="0"/>
                <a:cs typeface="Times New Roman" pitchFamily="-107" charset="0"/>
              </a:rPr>
              <a:t> (Winnow). Similarly, </a:t>
            </a:r>
            <a:r>
              <a:rPr lang="en-US" sz="1800" u="none" dirty="0" smtClean="0">
                <a:latin typeface="+mn-lt"/>
                <a:ea typeface="Times New Roman" pitchFamily="-107" charset="0"/>
                <a:cs typeface="Times New Roman" pitchFamily="-107" charset="0"/>
              </a:rPr>
              <a:t>perceptron; more tuning is required for SVMs.</a:t>
            </a:r>
            <a:endParaRPr lang="en-US" sz="1800" u="none" dirty="0">
              <a:latin typeface="+mn-lt"/>
              <a:ea typeface="Times New Roman" pitchFamily="-107" charset="0"/>
              <a:cs typeface="Times New Roman" pitchFamily="-107" charset="0"/>
            </a:endParaRPr>
          </a:p>
        </p:txBody>
      </p:sp>
    </p:spTree>
    <p:extLst>
      <p:ext uri="{BB962C8B-B14F-4D97-AF65-F5344CB8AC3E}">
        <p14:creationId xmlns:p14="http://schemas.microsoft.com/office/powerpoint/2010/main" val="1321701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870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870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870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870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8708">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8708">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8708">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8708">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5274892"/>
            <a:ext cx="7391400" cy="914400"/>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FF0000"/>
                </a:solidFill>
              </a:rPr>
              <a:t>I</a:t>
            </a:r>
            <a:r>
              <a:rPr lang="en-US" dirty="0" smtClean="0"/>
              <a:t> Regularization Via Averaged Perceptron</a:t>
            </a:r>
            <a:endParaRPr lang="en-US" dirty="0"/>
          </a:p>
        </p:txBody>
      </p:sp>
      <p:sp>
        <p:nvSpPr>
          <p:cNvPr id="3" name="Content Placeholder 2"/>
          <p:cNvSpPr>
            <a:spLocks noGrp="1"/>
          </p:cNvSpPr>
          <p:nvPr>
            <p:ph idx="1"/>
          </p:nvPr>
        </p:nvSpPr>
        <p:spPr>
          <a:xfrm>
            <a:off x="1524000" y="1219200"/>
            <a:ext cx="7391400" cy="4525963"/>
          </a:xfrm>
        </p:spPr>
        <p:txBody>
          <a:bodyPr/>
          <a:lstStyle/>
          <a:p>
            <a:r>
              <a:rPr lang="en-US" sz="1800" dirty="0" smtClean="0"/>
              <a:t>An </a:t>
            </a:r>
            <a:r>
              <a:rPr lang="en-US" sz="1800" dirty="0">
                <a:solidFill>
                  <a:schemeClr val="accent1"/>
                </a:solidFill>
              </a:rPr>
              <a:t>Averaged Perceptron </a:t>
            </a:r>
            <a:r>
              <a:rPr lang="en-US" sz="1800" dirty="0"/>
              <a:t>Algorithm is motivated </a:t>
            </a:r>
            <a:r>
              <a:rPr lang="en-US" sz="1800" dirty="0" smtClean="0"/>
              <a:t>by the following </a:t>
            </a:r>
            <a:r>
              <a:rPr lang="en-US" sz="1800" dirty="0"/>
              <a:t>considerations</a:t>
            </a:r>
            <a:r>
              <a:rPr lang="en-US" sz="1800" dirty="0" smtClean="0"/>
              <a:t>:</a:t>
            </a:r>
          </a:p>
          <a:p>
            <a:pPr lvl="1"/>
            <a:r>
              <a:rPr lang="en-US" sz="1600" dirty="0" smtClean="0"/>
              <a:t>Every </a:t>
            </a:r>
            <a:r>
              <a:rPr lang="en-US" sz="1600" dirty="0"/>
              <a:t>Mistake-Bound Algorithm can be converted </a:t>
            </a:r>
            <a:r>
              <a:rPr lang="en-US" sz="1600" dirty="0" smtClean="0"/>
              <a:t>efficiently to </a:t>
            </a:r>
            <a:r>
              <a:rPr lang="en-US" sz="1600" dirty="0"/>
              <a:t>a PAC algorithm – to yield </a:t>
            </a:r>
            <a:r>
              <a:rPr lang="en-US" sz="1600" dirty="0">
                <a:solidFill>
                  <a:schemeClr val="accent1"/>
                </a:solidFill>
              </a:rPr>
              <a:t>global guarantees </a:t>
            </a:r>
            <a:r>
              <a:rPr lang="en-US" sz="1600" dirty="0"/>
              <a:t>on </a:t>
            </a:r>
            <a:r>
              <a:rPr lang="en-US" sz="1600" dirty="0" smtClean="0"/>
              <a:t>performance.</a:t>
            </a:r>
          </a:p>
          <a:p>
            <a:pPr lvl="1"/>
            <a:r>
              <a:rPr lang="en-US" sz="1600" dirty="0" smtClean="0"/>
              <a:t>In </a:t>
            </a:r>
            <a:r>
              <a:rPr lang="en-US" sz="1600" dirty="0"/>
              <a:t>the mistake bound </a:t>
            </a:r>
            <a:r>
              <a:rPr lang="en-US" sz="1600" dirty="0" smtClean="0"/>
              <a:t>model:</a:t>
            </a:r>
          </a:p>
          <a:p>
            <a:pPr lvl="2"/>
            <a:r>
              <a:rPr lang="en-US" sz="1400" dirty="0" smtClean="0"/>
              <a:t> We </a:t>
            </a:r>
            <a:r>
              <a:rPr lang="en-US" sz="1400" dirty="0"/>
              <a:t>don’t know when we will make the </a:t>
            </a:r>
            <a:r>
              <a:rPr lang="en-US" sz="1400" dirty="0" smtClean="0"/>
              <a:t>mistakes. </a:t>
            </a:r>
            <a:endParaRPr lang="en-US" sz="1400" dirty="0"/>
          </a:p>
          <a:p>
            <a:pPr lvl="1"/>
            <a:r>
              <a:rPr lang="en-US" sz="1600" dirty="0" smtClean="0"/>
              <a:t>In </a:t>
            </a:r>
            <a:r>
              <a:rPr lang="en-US" sz="1600" dirty="0"/>
              <a:t>the PAC </a:t>
            </a:r>
            <a:r>
              <a:rPr lang="en-US" sz="1600" dirty="0" smtClean="0"/>
              <a:t>model: </a:t>
            </a:r>
          </a:p>
          <a:p>
            <a:pPr lvl="2"/>
            <a:r>
              <a:rPr lang="en-US" sz="1400" dirty="0" smtClean="0"/>
              <a:t>Dependence is on </a:t>
            </a:r>
            <a:r>
              <a:rPr lang="en-US" sz="1400" dirty="0">
                <a:solidFill>
                  <a:schemeClr val="tx1">
                    <a:lumMod val="75000"/>
                    <a:lumOff val="25000"/>
                  </a:schemeClr>
                </a:solidFill>
              </a:rPr>
              <a:t>number of examples seen </a:t>
            </a:r>
            <a:r>
              <a:rPr lang="en-US" sz="1400" dirty="0"/>
              <a:t>and </a:t>
            </a:r>
            <a:r>
              <a:rPr lang="en-US" sz="1400" dirty="0" smtClean="0"/>
              <a:t>not </a:t>
            </a:r>
            <a:r>
              <a:rPr lang="en-US" sz="1400" dirty="0" smtClean="0">
                <a:solidFill>
                  <a:schemeClr val="tx1">
                    <a:lumMod val="75000"/>
                    <a:lumOff val="25000"/>
                  </a:schemeClr>
                </a:solidFill>
              </a:rPr>
              <a:t>number </a:t>
            </a:r>
            <a:r>
              <a:rPr lang="en-US" sz="1400" dirty="0">
                <a:solidFill>
                  <a:schemeClr val="tx1">
                    <a:lumMod val="75000"/>
                    <a:lumOff val="25000"/>
                  </a:schemeClr>
                </a:solidFill>
              </a:rPr>
              <a:t>of mistakes</a:t>
            </a:r>
            <a:r>
              <a:rPr lang="en-US" sz="1400" dirty="0" smtClean="0">
                <a:solidFill>
                  <a:schemeClr val="tx1">
                    <a:lumMod val="75000"/>
                    <a:lumOff val="25000"/>
                  </a:schemeClr>
                </a:solidFill>
              </a:rPr>
              <a:t>.</a:t>
            </a:r>
          </a:p>
          <a:p>
            <a:pPr lvl="2"/>
            <a:r>
              <a:rPr lang="en-US" sz="1400" dirty="0">
                <a:solidFill>
                  <a:schemeClr val="accent1">
                    <a:lumMod val="75000"/>
                  </a:schemeClr>
                </a:solidFill>
              </a:rPr>
              <a:t>Which </a:t>
            </a:r>
            <a:r>
              <a:rPr lang="en-US" sz="1400" dirty="0" smtClean="0">
                <a:solidFill>
                  <a:schemeClr val="accent1">
                    <a:lumMod val="75000"/>
                  </a:schemeClr>
                </a:solidFill>
              </a:rPr>
              <a:t>hypothesis </a:t>
            </a:r>
            <a:r>
              <a:rPr lang="en-US" sz="1400" dirty="0">
                <a:solidFill>
                  <a:schemeClr val="accent1">
                    <a:lumMod val="75000"/>
                  </a:schemeClr>
                </a:solidFill>
              </a:rPr>
              <a:t>will you choose</a:t>
            </a:r>
            <a:r>
              <a:rPr lang="en-US" sz="1400" dirty="0" smtClean="0">
                <a:solidFill>
                  <a:schemeClr val="accent1">
                    <a:lumMod val="75000"/>
                  </a:schemeClr>
                </a:solidFill>
              </a:rPr>
              <a:t>…??</a:t>
            </a:r>
            <a:endParaRPr lang="en-US" sz="1400" dirty="0">
              <a:solidFill>
                <a:schemeClr val="accent1">
                  <a:lumMod val="75000"/>
                </a:schemeClr>
              </a:solidFill>
            </a:endParaRPr>
          </a:p>
          <a:p>
            <a:pPr lvl="2"/>
            <a:r>
              <a:rPr lang="en-US" sz="1400" dirty="0" smtClean="0">
                <a:solidFill>
                  <a:schemeClr val="tx1">
                    <a:lumMod val="75000"/>
                    <a:lumOff val="25000"/>
                  </a:schemeClr>
                </a:solidFill>
              </a:rPr>
              <a:t>Being consistent with more examples is better </a:t>
            </a:r>
          </a:p>
          <a:p>
            <a:r>
              <a:rPr lang="en-US" sz="1800" dirty="0" smtClean="0"/>
              <a:t>To</a:t>
            </a:r>
            <a:r>
              <a:rPr lang="en-US" sz="2000" dirty="0" smtClean="0"/>
              <a:t> </a:t>
            </a:r>
            <a:r>
              <a:rPr lang="en-US" sz="1800" dirty="0" smtClean="0"/>
              <a:t>convert a given Mistake Bound algorithm </a:t>
            </a:r>
            <a:r>
              <a:rPr lang="en-US" sz="1400" dirty="0" smtClean="0"/>
              <a:t>(into a global guarantee algorithm):</a:t>
            </a:r>
          </a:p>
          <a:p>
            <a:pPr lvl="1"/>
            <a:r>
              <a:rPr lang="en-US" sz="1600" dirty="0" smtClean="0"/>
              <a:t>Wait </a:t>
            </a:r>
            <a:r>
              <a:rPr lang="en-US" sz="1600" dirty="0"/>
              <a:t>for a long stretch w/o mistakes  (there must be one)</a:t>
            </a:r>
          </a:p>
          <a:p>
            <a:pPr lvl="1"/>
            <a:r>
              <a:rPr lang="en-US" sz="1600" dirty="0" smtClean="0"/>
              <a:t>Use </a:t>
            </a:r>
            <a:r>
              <a:rPr lang="en-US" sz="1600" dirty="0"/>
              <a:t>the hypothesis at the end of this stretch.</a:t>
            </a:r>
          </a:p>
          <a:p>
            <a:pPr lvl="1"/>
            <a:r>
              <a:rPr lang="en-US" sz="1600" dirty="0" smtClean="0"/>
              <a:t>Its </a:t>
            </a:r>
            <a:r>
              <a:rPr lang="en-US" sz="1600" dirty="0"/>
              <a:t>PAC behavior is relative to the length of the stretch.</a:t>
            </a:r>
          </a:p>
          <a:p>
            <a:r>
              <a:rPr lang="en-US" sz="2000" dirty="0" smtClean="0">
                <a:solidFill>
                  <a:schemeClr val="accent1"/>
                </a:solidFill>
              </a:rPr>
              <a:t>Averaged </a:t>
            </a:r>
            <a:r>
              <a:rPr lang="en-US" sz="2000" dirty="0">
                <a:solidFill>
                  <a:schemeClr val="accent1"/>
                </a:solidFill>
              </a:rPr>
              <a:t>Perceptron </a:t>
            </a:r>
            <a:r>
              <a:rPr lang="en-US" sz="2000" dirty="0"/>
              <a:t>returns a weighted average of a number of earlier </a:t>
            </a:r>
            <a:r>
              <a:rPr lang="en-US" sz="2000" dirty="0" smtClean="0"/>
              <a:t>hypotheses</a:t>
            </a:r>
            <a:r>
              <a:rPr lang="en-US" sz="2000" dirty="0"/>
              <a:t>; the weights are a function of the length of no-mistakes stretch. </a:t>
            </a:r>
          </a:p>
          <a:p>
            <a:pPr lvl="2"/>
            <a:endParaRPr lang="en-US" sz="1200" dirty="0"/>
          </a:p>
          <a:p>
            <a:endParaRPr lang="en-US" sz="1800" dirty="0"/>
          </a:p>
        </p:txBody>
      </p:sp>
      <p:sp>
        <p:nvSpPr>
          <p:cNvPr id="4" name="Content Placeholder 3"/>
          <p:cNvSpPr>
            <a:spLocks noGrp="1"/>
          </p:cNvSpPr>
          <p:nvPr>
            <p:ph sz="quarter" idx="13"/>
          </p:nvPr>
        </p:nvSpPr>
        <p:spPr/>
        <p:txBody>
          <a:bodyPr/>
          <a:lstStyle/>
          <a:p>
            <a:r>
              <a:rPr lang="en-US" dirty="0" smtClean="0"/>
              <a:t>Averaged Perceptron</a:t>
            </a:r>
            <a:endParaRPr lang="en-US" dirty="0"/>
          </a:p>
        </p:txBody>
      </p:sp>
      <p:sp>
        <p:nvSpPr>
          <p:cNvPr id="7" name="Slide Number Placeholder 3"/>
          <p:cNvSpPr>
            <a:spLocks noGrp="1"/>
          </p:cNvSpPr>
          <p:nvPr>
            <p:ph type="sldNum" sz="quarter" idx="14"/>
          </p:nvPr>
        </p:nvSpPr>
        <p:spPr/>
        <p:txBody>
          <a:bodyPr/>
          <a:lstStyle/>
          <a:p>
            <a:fld id="{BFCC7FB8-575F-4394-BC36-C7E7FF495F70}" type="slidenum">
              <a:rPr lang="en-US"/>
              <a:pPr/>
              <a:t>28</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Tree>
    <p:extLst>
      <p:ext uri="{BB962C8B-B14F-4D97-AF65-F5344CB8AC3E}">
        <p14:creationId xmlns:p14="http://schemas.microsoft.com/office/powerpoint/2010/main" val="215515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a:t>
            </a:r>
            <a:r>
              <a:rPr lang="en-US" dirty="0" smtClean="0"/>
              <a:t> Regularization Via Averaged Perceptron </a:t>
            </a:r>
            <a:r>
              <a:rPr lang="en-US" sz="3600" dirty="0" smtClean="0"/>
              <a:t>(or Winnow)</a:t>
            </a:r>
            <a:endParaRPr lang="en-US" sz="3600" dirty="0"/>
          </a:p>
        </p:txBody>
      </p:sp>
      <p:sp>
        <p:nvSpPr>
          <p:cNvPr id="3" name="Content Placeholder 2"/>
          <p:cNvSpPr>
            <a:spLocks noGrp="1"/>
          </p:cNvSpPr>
          <p:nvPr>
            <p:ph idx="1"/>
          </p:nvPr>
        </p:nvSpPr>
        <p:spPr>
          <a:xfrm>
            <a:off x="1447800" y="1191904"/>
            <a:ext cx="7620000" cy="5181600"/>
          </a:xfrm>
        </p:spPr>
        <p:txBody>
          <a:bodyPr/>
          <a:lstStyle/>
          <a:p>
            <a:r>
              <a:rPr lang="en-US" sz="1800" b="1" dirty="0" smtClean="0"/>
              <a:t>Training: </a:t>
            </a:r>
          </a:p>
          <a:p>
            <a:pPr marL="0" indent="0">
              <a:buNone/>
            </a:pPr>
            <a:r>
              <a:rPr lang="en-US" sz="1800" b="1" dirty="0" smtClean="0"/>
              <a:t>[</a:t>
            </a:r>
            <a:r>
              <a:rPr lang="en-US" sz="1800" b="1" dirty="0" smtClean="0">
                <a:solidFill>
                  <a:schemeClr val="accent2">
                    <a:lumMod val="75000"/>
                    <a:lumOff val="25000"/>
                  </a:schemeClr>
                </a:solidFill>
              </a:rPr>
              <a:t>m</a:t>
            </a:r>
            <a:r>
              <a:rPr lang="en-US" sz="1800" b="1" dirty="0" smtClean="0"/>
              <a:t>: #(examples); </a:t>
            </a:r>
            <a:r>
              <a:rPr lang="en-US" sz="1800" b="1" dirty="0" smtClean="0">
                <a:solidFill>
                  <a:schemeClr val="accent2">
                    <a:lumMod val="75000"/>
                    <a:lumOff val="25000"/>
                  </a:schemeClr>
                </a:solidFill>
              </a:rPr>
              <a:t>k</a:t>
            </a:r>
            <a:r>
              <a:rPr lang="en-US" sz="1800" b="1" dirty="0"/>
              <a:t>:</a:t>
            </a:r>
            <a:r>
              <a:rPr lang="en-US" sz="1800" b="1" dirty="0" smtClean="0"/>
              <a:t> #(mistakes) = #(hypotheses); </a:t>
            </a:r>
            <a:r>
              <a:rPr lang="en-US" sz="1800" dirty="0" smtClean="0">
                <a:solidFill>
                  <a:schemeClr val="accent2">
                    <a:lumMod val="75000"/>
                    <a:lumOff val="25000"/>
                  </a:schemeClr>
                </a:solidFill>
                <a:latin typeface="Calibri"/>
              </a:rPr>
              <a:t>c</a:t>
            </a:r>
            <a:r>
              <a:rPr lang="en-US" sz="1800" b="1" baseline="-25000" dirty="0" smtClean="0">
                <a:solidFill>
                  <a:schemeClr val="accent2">
                    <a:lumMod val="75000"/>
                    <a:lumOff val="25000"/>
                  </a:schemeClr>
                </a:solidFill>
                <a:latin typeface="Calibri"/>
              </a:rPr>
              <a:t>i</a:t>
            </a:r>
            <a:r>
              <a:rPr lang="en-US" sz="1800" b="1" dirty="0" smtClean="0"/>
              <a:t>: consistency count for </a:t>
            </a:r>
            <a:r>
              <a:rPr lang="en-US" sz="1800" dirty="0" smtClean="0">
                <a:latin typeface="Calibri"/>
              </a:rPr>
              <a:t>v</a:t>
            </a:r>
            <a:r>
              <a:rPr lang="en-US" sz="1800" b="1" baseline="-25000" dirty="0" smtClean="0">
                <a:latin typeface="Calibri"/>
              </a:rPr>
              <a:t>i</a:t>
            </a:r>
            <a:r>
              <a:rPr lang="en-US" sz="1800" b="1" dirty="0" smtClean="0"/>
              <a:t> ]</a:t>
            </a:r>
          </a:p>
          <a:p>
            <a:r>
              <a:rPr lang="en-US" sz="1800" dirty="0" smtClean="0"/>
              <a:t>    </a:t>
            </a:r>
            <a:r>
              <a:rPr lang="en-US" sz="1800" dirty="0" smtClean="0">
                <a:solidFill>
                  <a:schemeClr val="accent1"/>
                </a:solidFill>
              </a:rPr>
              <a:t>Input: </a:t>
            </a:r>
            <a:r>
              <a:rPr lang="en-US" sz="1800" dirty="0" smtClean="0"/>
              <a:t>a labeled training set {(</a:t>
            </a:r>
            <a:r>
              <a:rPr lang="en-US" sz="1800" dirty="0" smtClean="0">
                <a:latin typeface="Calibri"/>
              </a:rPr>
              <a:t>x</a:t>
            </a:r>
            <a:r>
              <a:rPr lang="en-US" sz="1800" baseline="-25000" dirty="0" smtClean="0">
                <a:latin typeface="Calibri"/>
              </a:rPr>
              <a:t>1</a:t>
            </a:r>
            <a:r>
              <a:rPr lang="en-US" sz="1800" dirty="0" smtClean="0"/>
              <a:t>, </a:t>
            </a:r>
            <a:r>
              <a:rPr lang="en-US" sz="1800" dirty="0" smtClean="0">
                <a:latin typeface="Calibri"/>
              </a:rPr>
              <a:t>y</a:t>
            </a:r>
            <a:r>
              <a:rPr lang="en-US" sz="1800" baseline="-25000" dirty="0" smtClean="0">
                <a:latin typeface="Calibri"/>
              </a:rPr>
              <a:t>1</a:t>
            </a:r>
            <a:r>
              <a:rPr lang="en-US" sz="1800" dirty="0" smtClean="0"/>
              <a:t>),…(</a:t>
            </a:r>
            <a:r>
              <a:rPr lang="en-US" sz="1800" dirty="0" err="1" smtClean="0">
                <a:latin typeface="Calibri"/>
              </a:rPr>
              <a:t>x</a:t>
            </a:r>
            <a:r>
              <a:rPr lang="en-US" sz="1800" baseline="-25000" dirty="0" err="1" smtClean="0">
                <a:latin typeface="Calibri"/>
              </a:rPr>
              <a:t>m</a:t>
            </a:r>
            <a:r>
              <a:rPr lang="en-US" sz="1800" dirty="0" smtClean="0"/>
              <a:t>, </a:t>
            </a:r>
            <a:r>
              <a:rPr lang="en-US" sz="1800" dirty="0" err="1" smtClean="0">
                <a:latin typeface="Calibri"/>
              </a:rPr>
              <a:t>y</a:t>
            </a:r>
            <a:r>
              <a:rPr lang="en-US" sz="1800" baseline="-25000" dirty="0" err="1" smtClean="0">
                <a:latin typeface="Calibri"/>
              </a:rPr>
              <a:t>m</a:t>
            </a:r>
            <a:r>
              <a:rPr lang="en-US" sz="1800" dirty="0" smtClean="0"/>
              <a:t>)}</a:t>
            </a:r>
          </a:p>
          <a:p>
            <a:r>
              <a:rPr lang="en-US" sz="1800" dirty="0" smtClean="0"/>
              <a:t>                Number of epochs T</a:t>
            </a:r>
          </a:p>
          <a:p>
            <a:r>
              <a:rPr lang="en-US" sz="1800" dirty="0" smtClean="0">
                <a:solidFill>
                  <a:schemeClr val="accent1"/>
                </a:solidFill>
              </a:rPr>
              <a:t>    Output: </a:t>
            </a:r>
            <a:r>
              <a:rPr lang="en-US" sz="1800" dirty="0" smtClean="0"/>
              <a:t>a list of weighted </a:t>
            </a:r>
            <a:r>
              <a:rPr lang="en-US" sz="1800" dirty="0" err="1" smtClean="0"/>
              <a:t>perceptrons</a:t>
            </a:r>
            <a:r>
              <a:rPr lang="en-US" sz="1800" dirty="0" smtClean="0"/>
              <a:t> </a:t>
            </a:r>
            <a:r>
              <a:rPr lang="en-US" sz="1400" dirty="0" smtClean="0"/>
              <a:t>{(v</a:t>
            </a:r>
            <a:r>
              <a:rPr lang="en-US" sz="1400" baseline="-25000" dirty="0" smtClean="0"/>
              <a:t>1</a:t>
            </a:r>
            <a:r>
              <a:rPr lang="en-US" sz="1400" dirty="0"/>
              <a:t>, </a:t>
            </a:r>
            <a:r>
              <a:rPr lang="en-US" sz="1400" dirty="0" smtClean="0"/>
              <a:t>c</a:t>
            </a:r>
            <a:r>
              <a:rPr lang="en-US" sz="1400" baseline="-25000" dirty="0" smtClean="0"/>
              <a:t>1</a:t>
            </a:r>
            <a:r>
              <a:rPr lang="en-US" sz="1400" dirty="0" smtClean="0"/>
              <a:t>),…,(</a:t>
            </a:r>
            <a:r>
              <a:rPr lang="en-US" sz="1400" dirty="0" err="1" smtClean="0"/>
              <a:t>v</a:t>
            </a:r>
            <a:r>
              <a:rPr lang="en-US" sz="1400" baseline="-25000" dirty="0" err="1" smtClean="0"/>
              <a:t>k</a:t>
            </a:r>
            <a:r>
              <a:rPr lang="en-US" sz="1400" dirty="0" smtClean="0"/>
              <a:t>, </a:t>
            </a:r>
            <a:r>
              <a:rPr lang="en-US" sz="1400" dirty="0" err="1" smtClean="0"/>
              <a:t>c</a:t>
            </a:r>
            <a:r>
              <a:rPr lang="en-US" sz="1400" baseline="-25000" dirty="0" err="1" smtClean="0"/>
              <a:t>k</a:t>
            </a:r>
            <a:r>
              <a:rPr lang="en-US" sz="1400" dirty="0" smtClean="0"/>
              <a:t>)}</a:t>
            </a:r>
          </a:p>
          <a:p>
            <a:r>
              <a:rPr lang="en-US" sz="1800" dirty="0" smtClean="0"/>
              <a:t>Initialize: k=0; </a:t>
            </a:r>
            <a:r>
              <a:rPr lang="en-US" sz="1800" dirty="0" smtClean="0">
                <a:latin typeface="Calibri"/>
              </a:rPr>
              <a:t>v</a:t>
            </a:r>
            <a:r>
              <a:rPr lang="en-US" sz="1800" baseline="-25000" dirty="0" smtClean="0">
                <a:latin typeface="Calibri"/>
              </a:rPr>
              <a:t>1</a:t>
            </a:r>
            <a:r>
              <a:rPr lang="en-US" sz="1800" dirty="0" smtClean="0"/>
              <a:t> = 0, </a:t>
            </a:r>
            <a:r>
              <a:rPr lang="en-US" sz="1800" dirty="0" smtClean="0">
                <a:latin typeface="Calibri"/>
              </a:rPr>
              <a:t>c</a:t>
            </a:r>
            <a:r>
              <a:rPr lang="en-US" sz="1800" baseline="-25000" dirty="0" smtClean="0">
                <a:latin typeface="Calibri"/>
              </a:rPr>
              <a:t>1</a:t>
            </a:r>
            <a:r>
              <a:rPr lang="en-US" sz="1800" dirty="0" smtClean="0"/>
              <a:t> = 0</a:t>
            </a:r>
          </a:p>
          <a:p>
            <a:r>
              <a:rPr lang="en-US" sz="1800" dirty="0" smtClean="0"/>
              <a:t>Repeat T times:</a:t>
            </a:r>
          </a:p>
          <a:p>
            <a:pPr lvl="1"/>
            <a:r>
              <a:rPr lang="en-US" sz="1800" dirty="0" smtClean="0"/>
              <a:t>For </a:t>
            </a:r>
            <a:r>
              <a:rPr lang="en-US" sz="1800" dirty="0" err="1" smtClean="0"/>
              <a:t>i</a:t>
            </a:r>
            <a:r>
              <a:rPr lang="en-US" sz="1800" dirty="0" smtClean="0"/>
              <a:t> </a:t>
            </a:r>
            <a:r>
              <a:rPr lang="en-US" sz="1800" dirty="0"/>
              <a:t>=</a:t>
            </a:r>
            <a:r>
              <a:rPr lang="en-US" sz="1800" dirty="0" smtClean="0"/>
              <a:t>1,…m:</a:t>
            </a:r>
          </a:p>
          <a:p>
            <a:pPr lvl="1"/>
            <a:r>
              <a:rPr lang="en-US" sz="1800" dirty="0" smtClean="0"/>
              <a:t>Compute prediction y’ = </a:t>
            </a:r>
            <a:r>
              <a:rPr lang="en-US" sz="1800" dirty="0" smtClean="0">
                <a:latin typeface="Calibri"/>
              </a:rPr>
              <a:t>sign(</a:t>
            </a:r>
            <a:r>
              <a:rPr lang="en-US" sz="1800" dirty="0" err="1" smtClean="0">
                <a:latin typeface="Calibri"/>
              </a:rPr>
              <a:t>v</a:t>
            </a:r>
            <a:r>
              <a:rPr lang="en-US" sz="1800" baseline="-25000" dirty="0" err="1" smtClean="0">
                <a:latin typeface="Calibri"/>
              </a:rPr>
              <a:t>k</a:t>
            </a:r>
            <a:r>
              <a:rPr lang="en-US" sz="1800" dirty="0" smtClean="0"/>
              <a:t> </a:t>
            </a:r>
            <a:r>
              <a:rPr lang="en-US" sz="1800" dirty="0" smtClean="0">
                <a:latin typeface="cmsy10"/>
              </a:rPr>
              <a:t>¢</a:t>
            </a:r>
            <a:r>
              <a:rPr lang="en-US" sz="1800" dirty="0" smtClean="0"/>
              <a:t> </a:t>
            </a:r>
            <a:r>
              <a:rPr lang="en-US" sz="1800" dirty="0" smtClean="0">
                <a:latin typeface="Calibri"/>
              </a:rPr>
              <a:t>x</a:t>
            </a:r>
            <a:r>
              <a:rPr lang="en-US" sz="1800" baseline="-25000" dirty="0" smtClean="0">
                <a:latin typeface="Calibri"/>
              </a:rPr>
              <a:t>i</a:t>
            </a:r>
            <a:r>
              <a:rPr lang="en-US" sz="1800" dirty="0" smtClean="0"/>
              <a:t> )</a:t>
            </a:r>
          </a:p>
          <a:p>
            <a:pPr lvl="1"/>
            <a:r>
              <a:rPr lang="en-US" sz="1800" dirty="0" smtClean="0"/>
              <a:t>If y’ = y,   then </a:t>
            </a:r>
            <a:r>
              <a:rPr lang="en-US" sz="1800" dirty="0" err="1" smtClean="0">
                <a:latin typeface="Calibri"/>
              </a:rPr>
              <a:t>c</a:t>
            </a:r>
            <a:r>
              <a:rPr lang="en-US" sz="1800" baseline="-25000" dirty="0" err="1" smtClean="0">
                <a:latin typeface="Calibri"/>
              </a:rPr>
              <a:t>k</a:t>
            </a:r>
            <a:r>
              <a:rPr lang="en-US" sz="1800" dirty="0" smtClean="0"/>
              <a:t> = </a:t>
            </a:r>
            <a:r>
              <a:rPr lang="en-US" sz="1800" dirty="0" err="1" smtClean="0">
                <a:latin typeface="Calibri"/>
              </a:rPr>
              <a:t>c</a:t>
            </a:r>
            <a:r>
              <a:rPr lang="en-US" sz="1800" baseline="-25000" dirty="0" err="1" smtClean="0">
                <a:latin typeface="Calibri"/>
              </a:rPr>
              <a:t>k</a:t>
            </a:r>
            <a:r>
              <a:rPr lang="en-US" sz="1800" dirty="0" smtClean="0"/>
              <a:t> + 1</a:t>
            </a:r>
          </a:p>
          <a:p>
            <a:pPr marL="457200" lvl="1" indent="0">
              <a:buNone/>
            </a:pPr>
            <a:r>
              <a:rPr lang="en-US" sz="1800" dirty="0"/>
              <a:t> </a:t>
            </a:r>
            <a:r>
              <a:rPr lang="en-US" sz="1800" dirty="0" smtClean="0"/>
              <a:t>                     else: </a:t>
            </a:r>
            <a:r>
              <a:rPr lang="en-US" sz="1800" dirty="0" smtClean="0">
                <a:latin typeface="Calibri"/>
              </a:rPr>
              <a:t>v</a:t>
            </a:r>
            <a:r>
              <a:rPr lang="en-US" sz="1800" baseline="-25000" dirty="0" smtClean="0">
                <a:latin typeface="Calibri"/>
              </a:rPr>
              <a:t>k+1</a:t>
            </a:r>
            <a:r>
              <a:rPr lang="en-US" sz="1800" dirty="0" smtClean="0"/>
              <a:t> =  </a:t>
            </a:r>
            <a:r>
              <a:rPr lang="en-US" sz="1800" dirty="0" err="1" smtClean="0">
                <a:latin typeface="Calibri"/>
              </a:rPr>
              <a:t>v</a:t>
            </a:r>
            <a:r>
              <a:rPr lang="en-US" sz="1800" baseline="-25000" dirty="0" err="1" smtClean="0">
                <a:latin typeface="Calibri"/>
              </a:rPr>
              <a:t>k</a:t>
            </a:r>
            <a:r>
              <a:rPr lang="en-US" sz="1800" dirty="0" smtClean="0"/>
              <a:t> + </a:t>
            </a:r>
            <a:r>
              <a:rPr lang="en-US" sz="1800" dirty="0" err="1" smtClean="0">
                <a:latin typeface="Calibri"/>
              </a:rPr>
              <a:t>y</a:t>
            </a:r>
            <a:r>
              <a:rPr lang="en-US" sz="1800" baseline="-25000" dirty="0" err="1" smtClean="0">
                <a:latin typeface="Calibri"/>
              </a:rPr>
              <a:t>i</a:t>
            </a:r>
            <a:r>
              <a:rPr lang="en-US" sz="1800" dirty="0" smtClean="0"/>
              <a:t> x ; </a:t>
            </a:r>
            <a:r>
              <a:rPr lang="en-US" sz="1800" dirty="0" smtClean="0">
                <a:latin typeface="Calibri"/>
              </a:rPr>
              <a:t>c</a:t>
            </a:r>
            <a:r>
              <a:rPr lang="en-US" sz="1800" baseline="-25000" dirty="0" smtClean="0">
                <a:latin typeface="Calibri"/>
              </a:rPr>
              <a:t>k+1</a:t>
            </a:r>
            <a:r>
              <a:rPr lang="en-US" sz="1800" dirty="0" smtClean="0"/>
              <a:t> = 1; k = k+1</a:t>
            </a:r>
          </a:p>
          <a:p>
            <a:r>
              <a:rPr lang="en-US" sz="1800" b="1" dirty="0" smtClean="0"/>
              <a:t>Prediction:</a:t>
            </a:r>
            <a:endParaRPr lang="en-US" sz="1800" b="1" dirty="0"/>
          </a:p>
          <a:p>
            <a:r>
              <a:rPr lang="en-US" sz="1800" dirty="0"/>
              <a:t>    </a:t>
            </a:r>
            <a:r>
              <a:rPr lang="en-US" sz="1800" dirty="0" smtClean="0">
                <a:solidFill>
                  <a:schemeClr val="accent1"/>
                </a:solidFill>
              </a:rPr>
              <a:t>Given: </a:t>
            </a:r>
            <a:r>
              <a:rPr lang="en-US" sz="1800" dirty="0" smtClean="0"/>
              <a:t>a </a:t>
            </a:r>
            <a:r>
              <a:rPr lang="en-US" sz="1800" dirty="0"/>
              <a:t>list of weighted </a:t>
            </a:r>
            <a:r>
              <a:rPr lang="en-US" sz="1800" dirty="0" err="1"/>
              <a:t>perceptrons</a:t>
            </a:r>
            <a:r>
              <a:rPr lang="en-US" sz="1800" dirty="0"/>
              <a:t> </a:t>
            </a:r>
            <a:r>
              <a:rPr lang="en-US" sz="1400" dirty="0"/>
              <a:t>{(v</a:t>
            </a:r>
            <a:r>
              <a:rPr lang="en-US" sz="1400" baseline="-25000" dirty="0"/>
              <a:t>1</a:t>
            </a:r>
            <a:r>
              <a:rPr lang="en-US" sz="1400" dirty="0"/>
              <a:t>, c</a:t>
            </a:r>
            <a:r>
              <a:rPr lang="en-US" sz="1400" baseline="-25000" dirty="0"/>
              <a:t>1</a:t>
            </a:r>
            <a:r>
              <a:rPr lang="en-US" sz="1400" dirty="0"/>
              <a:t>),…(</a:t>
            </a:r>
            <a:r>
              <a:rPr lang="en-US" sz="1400" dirty="0" err="1"/>
              <a:t>v</a:t>
            </a:r>
            <a:r>
              <a:rPr lang="en-US" sz="1400" baseline="-25000" dirty="0" err="1"/>
              <a:t>k</a:t>
            </a:r>
            <a:r>
              <a:rPr lang="en-US" sz="1400" dirty="0"/>
              <a:t>, </a:t>
            </a:r>
            <a:r>
              <a:rPr lang="en-US" sz="1400" dirty="0" err="1"/>
              <a:t>c</a:t>
            </a:r>
            <a:r>
              <a:rPr lang="en-US" sz="1400" baseline="-25000" dirty="0" err="1"/>
              <a:t>k</a:t>
            </a:r>
            <a:r>
              <a:rPr lang="en-US" sz="1400" dirty="0" smtClean="0"/>
              <a:t>)} ; </a:t>
            </a:r>
            <a:r>
              <a:rPr lang="en-US" sz="1800" dirty="0" smtClean="0"/>
              <a:t>a new example x</a:t>
            </a:r>
          </a:p>
          <a:p>
            <a:pPr marL="0" indent="0">
              <a:buNone/>
            </a:pPr>
            <a:r>
              <a:rPr lang="en-US" sz="1400" dirty="0"/>
              <a:t> </a:t>
            </a:r>
            <a:r>
              <a:rPr lang="en-US" sz="1400" dirty="0" smtClean="0"/>
              <a:t>            </a:t>
            </a:r>
            <a:r>
              <a:rPr lang="en-US" sz="1800" dirty="0" smtClean="0">
                <a:solidFill>
                  <a:schemeClr val="accent1"/>
                </a:solidFill>
              </a:rPr>
              <a:t>Predict</a:t>
            </a:r>
            <a:r>
              <a:rPr lang="en-US" sz="1800" dirty="0" smtClean="0"/>
              <a:t> the label(x) as follows:</a:t>
            </a:r>
          </a:p>
          <a:p>
            <a:pPr marL="0" indent="0">
              <a:buNone/>
            </a:pPr>
            <a:r>
              <a:rPr lang="en-US" sz="1800" dirty="0">
                <a:solidFill>
                  <a:schemeClr val="accent2">
                    <a:lumMod val="75000"/>
                    <a:lumOff val="25000"/>
                  </a:schemeClr>
                </a:solidFill>
              </a:rPr>
              <a:t> </a:t>
            </a:r>
            <a:r>
              <a:rPr lang="en-US" sz="1800" dirty="0" smtClean="0">
                <a:solidFill>
                  <a:schemeClr val="accent2">
                    <a:lumMod val="75000"/>
                    <a:lumOff val="25000"/>
                  </a:schemeClr>
                </a:solidFill>
              </a:rPr>
              <a:t>                              y(x)=  sign [ </a:t>
            </a:r>
            <a:r>
              <a:rPr lang="en-US" sz="1800" dirty="0" smtClean="0">
                <a:solidFill>
                  <a:schemeClr val="accent2">
                    <a:lumMod val="75000"/>
                    <a:lumOff val="25000"/>
                  </a:schemeClr>
                </a:solidFill>
                <a:latin typeface="Symbol"/>
                <a:sym typeface="Symbol"/>
              </a:rPr>
              <a:t></a:t>
            </a:r>
            <a:r>
              <a:rPr lang="en-US" sz="1800" baseline="-25000" dirty="0" smtClean="0">
                <a:solidFill>
                  <a:schemeClr val="accent2">
                    <a:lumMod val="75000"/>
                    <a:lumOff val="25000"/>
                  </a:schemeClr>
                </a:solidFill>
                <a:latin typeface="Symbol"/>
                <a:sym typeface="Symbol"/>
              </a:rPr>
              <a:t>1, </a:t>
            </a:r>
            <a:r>
              <a:rPr lang="en-US" sz="1800" baseline="-25000" dirty="0" smtClean="0">
                <a:solidFill>
                  <a:schemeClr val="accent2">
                    <a:lumMod val="75000"/>
                    <a:lumOff val="25000"/>
                  </a:schemeClr>
                </a:solidFill>
                <a:latin typeface="+mj-lt"/>
                <a:sym typeface="Symbol"/>
              </a:rPr>
              <a:t>k</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c</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alibri"/>
              </a:rPr>
              <a:t>sign(v</a:t>
            </a:r>
            <a:r>
              <a:rPr lang="en-US" sz="1800" baseline="-25000" dirty="0" smtClean="0">
                <a:solidFill>
                  <a:schemeClr val="accent2">
                    <a:lumMod val="75000"/>
                    <a:lumOff val="25000"/>
                  </a:schemeClr>
                </a:solidFill>
                <a:latin typeface="Calibri"/>
              </a:rPr>
              <a:t>i</a:t>
            </a:r>
            <a:r>
              <a:rPr lang="en-US" sz="1800" dirty="0" smtClean="0">
                <a:solidFill>
                  <a:schemeClr val="accent2">
                    <a:lumMod val="75000"/>
                    <a:lumOff val="25000"/>
                  </a:schemeClr>
                </a:solidFill>
              </a:rPr>
              <a:t> </a:t>
            </a:r>
            <a:r>
              <a:rPr lang="en-US" sz="1800" dirty="0" smtClean="0">
                <a:solidFill>
                  <a:schemeClr val="accent2">
                    <a:lumMod val="75000"/>
                    <a:lumOff val="25000"/>
                  </a:schemeClr>
                </a:solidFill>
                <a:latin typeface="cmsy10"/>
              </a:rPr>
              <a:t>¢</a:t>
            </a:r>
            <a:r>
              <a:rPr lang="en-US" sz="1800" dirty="0" smtClean="0">
                <a:solidFill>
                  <a:schemeClr val="accent2">
                    <a:lumMod val="75000"/>
                    <a:lumOff val="25000"/>
                  </a:schemeClr>
                </a:solidFill>
              </a:rPr>
              <a:t> x) ] </a:t>
            </a:r>
            <a:endParaRPr lang="en-US" sz="1800" dirty="0">
              <a:solidFill>
                <a:schemeClr val="accent2">
                  <a:lumMod val="75000"/>
                  <a:lumOff val="25000"/>
                </a:schemeClr>
              </a:solidFill>
            </a:endParaRPr>
          </a:p>
          <a:p>
            <a:pPr marL="457200" lvl="1" indent="0">
              <a:buNone/>
            </a:pPr>
            <a:endParaRPr lang="en-US" sz="1400" dirty="0" smtClean="0"/>
          </a:p>
          <a:p>
            <a:pPr marL="457200" lvl="1" indent="0">
              <a:buNone/>
            </a:pPr>
            <a:endParaRPr lang="en-US" sz="1400" dirty="0"/>
          </a:p>
          <a:p>
            <a:endParaRPr lang="en-US" sz="1400" dirty="0" smtClean="0"/>
          </a:p>
          <a:p>
            <a:endParaRPr lang="en-US" sz="1800" dirty="0"/>
          </a:p>
        </p:txBody>
      </p:sp>
      <p:sp>
        <p:nvSpPr>
          <p:cNvPr id="4" name="Content Placeholder 3"/>
          <p:cNvSpPr>
            <a:spLocks noGrp="1"/>
          </p:cNvSpPr>
          <p:nvPr>
            <p:ph sz="quarter" idx="13"/>
          </p:nvPr>
        </p:nvSpPr>
        <p:spPr/>
        <p:txBody>
          <a:bodyPr/>
          <a:lstStyle/>
          <a:p>
            <a:r>
              <a:rPr lang="en-US" dirty="0" smtClean="0"/>
              <a:t>Averaged Perceptron</a:t>
            </a:r>
            <a:endParaRPr lang="en-US" dirty="0"/>
          </a:p>
        </p:txBody>
      </p:sp>
      <p:sp>
        <p:nvSpPr>
          <p:cNvPr id="7" name="Slide Number Placeholder 3"/>
          <p:cNvSpPr>
            <a:spLocks noGrp="1"/>
          </p:cNvSpPr>
          <p:nvPr>
            <p:ph type="sldNum" sz="quarter" idx="14"/>
          </p:nvPr>
        </p:nvSpPr>
        <p:spPr/>
        <p:txBody>
          <a:bodyPr/>
          <a:lstStyle/>
          <a:p>
            <a:fld id="{BFCC7FB8-575F-4394-BC36-C7E7FF495F70}" type="slidenum">
              <a:rPr lang="en-US"/>
              <a:pPr/>
              <a:t>29</a:t>
            </a:fld>
            <a:endParaRPr lang="en-US"/>
          </a:p>
        </p:txBody>
      </p:sp>
      <p:sp>
        <p:nvSpPr>
          <p:cNvPr id="1056772" name="Rectangle 4"/>
          <p:cNvSpPr>
            <a:spLocks noChangeArrowheads="1"/>
          </p:cNvSpPr>
          <p:nvPr/>
        </p:nvSpPr>
        <p:spPr bwMode="auto">
          <a:xfrm>
            <a:off x="6858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u="none" dirty="0">
              <a:solidFill>
                <a:srgbClr val="FF0000"/>
              </a:solidFill>
            </a:endParaRPr>
          </a:p>
        </p:txBody>
      </p:sp>
    </p:spTree>
    <p:extLst>
      <p:ext uri="{BB962C8B-B14F-4D97-AF65-F5344CB8AC3E}">
        <p14:creationId xmlns:p14="http://schemas.microsoft.com/office/powerpoint/2010/main" val="386783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Functions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Disjunctions</a:t>
            </a:r>
          </a:p>
          <a:p>
            <a:endParaRPr lang="en-US" dirty="0"/>
          </a:p>
          <a:p>
            <a:r>
              <a:rPr lang="en-US" dirty="0" smtClean="0"/>
              <a:t>At least m of n:</a:t>
            </a:r>
          </a:p>
          <a:p>
            <a:endParaRPr lang="en-US" dirty="0"/>
          </a:p>
          <a:p>
            <a:endParaRPr lang="en-US" dirty="0" smtClean="0"/>
          </a:p>
          <a:p>
            <a:r>
              <a:rPr lang="en-US" dirty="0" smtClean="0"/>
              <a:t>Exclusive-OR:</a:t>
            </a:r>
          </a:p>
          <a:p>
            <a:endParaRPr lang="en-US" dirty="0"/>
          </a:p>
          <a:p>
            <a:r>
              <a:rPr lang="en-US" dirty="0" smtClean="0"/>
              <a:t>Non-trivial DNF  </a:t>
            </a:r>
            <a:endParaRPr lang="en-US" dirty="0"/>
          </a:p>
        </p:txBody>
      </p:sp>
      <p:sp>
        <p:nvSpPr>
          <p:cNvPr id="4" name="Content Placeholder 3"/>
          <p:cNvSpPr>
            <a:spLocks noGrp="1"/>
          </p:cNvSpPr>
          <p:nvPr>
            <p:ph sz="quarter" idx="13"/>
          </p:nvPr>
        </p:nvSpPr>
        <p:spPr/>
        <p:txBody>
          <a:bodyPr/>
          <a:lstStyle/>
          <a:p>
            <a:r>
              <a:rPr lang="en-US" dirty="0" smtClean="0"/>
              <a:t>Linear Functions</a:t>
            </a:r>
            <a:endParaRPr lang="en-US" dirty="0"/>
          </a:p>
        </p:txBody>
      </p:sp>
      <p:sp>
        <p:nvSpPr>
          <p:cNvPr id="28" name="Slide Number Placeholder 3"/>
          <p:cNvSpPr>
            <a:spLocks noGrp="1"/>
          </p:cNvSpPr>
          <p:nvPr>
            <p:ph type="sldNum" sz="quarter" idx="14"/>
          </p:nvPr>
        </p:nvSpPr>
        <p:spPr/>
        <p:txBody>
          <a:bodyPr/>
          <a:lstStyle/>
          <a:p>
            <a:fld id="{F393D753-1717-405C-A86D-7823E8E50413}" type="slidenum">
              <a:rPr lang="en-US"/>
              <a:pPr/>
              <a:t>3</a:t>
            </a:fld>
            <a:endParaRPr lang="en-US"/>
          </a:p>
        </p:txBody>
      </p:sp>
      <p:grpSp>
        <p:nvGrpSpPr>
          <p:cNvPr id="727043" name="Group 3"/>
          <p:cNvGrpSpPr>
            <a:grpSpLocks/>
          </p:cNvGrpSpPr>
          <p:nvPr/>
        </p:nvGrpSpPr>
        <p:grpSpPr bwMode="auto">
          <a:xfrm>
            <a:off x="1857375" y="1114425"/>
            <a:ext cx="5719763" cy="1171575"/>
            <a:chOff x="1920" y="862"/>
            <a:chExt cx="3603" cy="738"/>
          </a:xfrm>
        </p:grpSpPr>
        <p:sp>
          <p:nvSpPr>
            <p:cNvPr id="727044" name="Text Box 4"/>
            <p:cNvSpPr txBox="1">
              <a:spLocks noChangeArrowheads="1"/>
            </p:cNvSpPr>
            <p:nvPr/>
          </p:nvSpPr>
          <p:spPr bwMode="auto">
            <a:xfrm>
              <a:off x="1920" y="1020"/>
              <a:ext cx="5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i="1" u="none" dirty="0">
                  <a:solidFill>
                    <a:srgbClr val="0000FF"/>
                  </a:solidFill>
                  <a:latin typeface="Arial Narrow" pitchFamily="34" charset="0"/>
                </a:rPr>
                <a:t>f </a:t>
              </a:r>
              <a:r>
                <a:rPr lang="en-US" sz="2800" u="none" dirty="0">
                  <a:solidFill>
                    <a:srgbClr val="0000FF"/>
                  </a:solidFill>
                  <a:latin typeface="Arial Narrow" pitchFamily="34" charset="0"/>
                </a:rPr>
                <a:t>(x)</a:t>
              </a:r>
              <a:r>
                <a:rPr lang="en-US" sz="2400" u="none" dirty="0">
                  <a:solidFill>
                    <a:srgbClr val="0000FF"/>
                  </a:solidFill>
                  <a:latin typeface="Arial Narrow" pitchFamily="34" charset="0"/>
                </a:rPr>
                <a:t> =</a:t>
              </a:r>
            </a:p>
          </p:txBody>
        </p:sp>
        <p:sp>
          <p:nvSpPr>
            <p:cNvPr id="727045" name="Text Box 5"/>
            <p:cNvSpPr txBox="1">
              <a:spLocks noChangeArrowheads="1"/>
            </p:cNvSpPr>
            <p:nvPr/>
          </p:nvSpPr>
          <p:spPr bwMode="auto">
            <a:xfrm>
              <a:off x="2784" y="863"/>
              <a:ext cx="2739"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solidFill>
                    <a:srgbClr val="0000FF"/>
                  </a:solidFill>
                  <a:latin typeface="Arial Narrow" pitchFamily="34" charset="0"/>
                </a:rPr>
                <a:t> 1      if    </a:t>
              </a:r>
              <a:r>
                <a:rPr lang="en-US" sz="3200" u="none" dirty="0">
                  <a:solidFill>
                    <a:srgbClr val="0000FF"/>
                  </a:solidFill>
                  <a:latin typeface="Arial Narrow" pitchFamily="34" charset="0"/>
                </a:rPr>
                <a:t>w</a:t>
              </a:r>
              <a:r>
                <a:rPr lang="en-US" sz="1600" u="none" dirty="0">
                  <a:solidFill>
                    <a:srgbClr val="0000FF"/>
                  </a:solidFill>
                  <a:latin typeface="Arial Narrow" pitchFamily="34" charset="0"/>
                </a:rPr>
                <a:t>1 </a:t>
              </a:r>
              <a:r>
                <a:rPr lang="en-US" sz="3200" u="none" dirty="0">
                  <a:solidFill>
                    <a:srgbClr val="0000FF"/>
                  </a:solidFill>
                  <a:latin typeface="Arial Narrow" pitchFamily="34" charset="0"/>
                </a:rPr>
                <a:t>x</a:t>
              </a:r>
              <a:r>
                <a:rPr lang="en-US" sz="1600" u="none" dirty="0">
                  <a:solidFill>
                    <a:srgbClr val="0000FF"/>
                  </a:solidFill>
                  <a:latin typeface="Arial Narrow" pitchFamily="34" charset="0"/>
                </a:rPr>
                <a:t>1 + </a:t>
              </a:r>
              <a:r>
                <a:rPr lang="en-US" sz="3200" u="none" dirty="0">
                  <a:solidFill>
                    <a:srgbClr val="0000FF"/>
                  </a:solidFill>
                  <a:latin typeface="Arial Narrow" pitchFamily="34" charset="0"/>
                </a:rPr>
                <a:t>w</a:t>
              </a:r>
              <a:r>
                <a:rPr lang="en-US" sz="1600" u="none" dirty="0">
                  <a:solidFill>
                    <a:srgbClr val="0000FF"/>
                  </a:solidFill>
                  <a:latin typeface="Arial Narrow" pitchFamily="34" charset="0"/>
                </a:rPr>
                <a:t>2 </a:t>
              </a:r>
              <a:r>
                <a:rPr lang="en-US" sz="3200" u="none" dirty="0">
                  <a:solidFill>
                    <a:srgbClr val="0000FF"/>
                  </a:solidFill>
                  <a:latin typeface="Arial Narrow" pitchFamily="34" charset="0"/>
                </a:rPr>
                <a:t>x</a:t>
              </a:r>
              <a:r>
                <a:rPr lang="en-US" sz="1600" u="none" dirty="0">
                  <a:solidFill>
                    <a:srgbClr val="0000FF"/>
                  </a:solidFill>
                  <a:latin typeface="Arial Narrow" pitchFamily="34" charset="0"/>
                </a:rPr>
                <a:t>2 +. . . </a:t>
              </a:r>
              <a:r>
                <a:rPr lang="en-US" sz="3200" u="none" dirty="0" err="1">
                  <a:solidFill>
                    <a:srgbClr val="0000FF"/>
                  </a:solidFill>
                  <a:latin typeface="Arial Narrow" pitchFamily="34" charset="0"/>
                </a:rPr>
                <a:t>w</a:t>
              </a:r>
              <a:r>
                <a:rPr lang="en-US" sz="1600" u="none" dirty="0" err="1">
                  <a:solidFill>
                    <a:srgbClr val="0000FF"/>
                  </a:solidFill>
                  <a:latin typeface="Arial Narrow" pitchFamily="34" charset="0"/>
                </a:rPr>
                <a:t>n</a:t>
              </a:r>
              <a:r>
                <a:rPr lang="en-US" sz="1600" u="none" dirty="0">
                  <a:solidFill>
                    <a:srgbClr val="0000FF"/>
                  </a:solidFill>
                  <a:latin typeface="Arial Narrow" pitchFamily="34" charset="0"/>
                </a:rPr>
                <a:t> </a:t>
              </a:r>
              <a:r>
                <a:rPr lang="en-US" sz="3200" u="none" dirty="0" err="1">
                  <a:solidFill>
                    <a:srgbClr val="0000FF"/>
                  </a:solidFill>
                  <a:latin typeface="Arial Narrow" pitchFamily="34" charset="0"/>
                </a:rPr>
                <a:t>x</a:t>
              </a:r>
              <a:r>
                <a:rPr lang="en-US" sz="1600" u="none" dirty="0" err="1">
                  <a:solidFill>
                    <a:srgbClr val="0000FF"/>
                  </a:solidFill>
                  <a:latin typeface="Arial Narrow" pitchFamily="34" charset="0"/>
                </a:rPr>
                <a:t>n</a:t>
              </a:r>
              <a:r>
                <a:rPr lang="en-US" sz="1600" u="none" dirty="0">
                  <a:solidFill>
                    <a:srgbClr val="0000FF"/>
                  </a:solidFill>
                  <a:latin typeface="Arial Narrow" pitchFamily="34" charset="0"/>
                </a:rPr>
                <a:t> </a:t>
              </a:r>
              <a:r>
                <a:rPr lang="en-US" sz="2400" u="none" dirty="0">
                  <a:solidFill>
                    <a:srgbClr val="0000FF"/>
                  </a:solidFill>
                  <a:latin typeface="Arial Narrow" pitchFamily="34" charset="0"/>
                </a:rPr>
                <a:t>&gt;= </a:t>
              </a:r>
              <a:r>
                <a:rPr lang="en-US" sz="2400" u="none" dirty="0">
                  <a:solidFill>
                    <a:srgbClr val="0000FF"/>
                  </a:solidFill>
                  <a:latin typeface="Arial Narrow" pitchFamily="34" charset="0"/>
                  <a:sym typeface="Symbol" pitchFamily="18" charset="2"/>
                </a:rPr>
                <a:t></a:t>
              </a:r>
            </a:p>
            <a:p>
              <a:r>
                <a:rPr lang="en-US" sz="2400" u="none" dirty="0">
                  <a:solidFill>
                    <a:srgbClr val="0000FF"/>
                  </a:solidFill>
                  <a:latin typeface="Arial Narrow" pitchFamily="34" charset="0"/>
                  <a:sym typeface="Symbol" pitchFamily="18" charset="2"/>
                </a:rPr>
                <a:t> 0   </a:t>
              </a:r>
              <a:r>
                <a:rPr lang="en-US" sz="2400" u="none" dirty="0" smtClean="0">
                  <a:solidFill>
                    <a:srgbClr val="0000FF"/>
                  </a:solidFill>
                  <a:latin typeface="Arial Narrow" pitchFamily="34" charset="0"/>
                  <a:sym typeface="Symbol" pitchFamily="18" charset="2"/>
                </a:rPr>
                <a:t>   </a:t>
              </a:r>
              <a:r>
                <a:rPr lang="en-US" sz="2400" u="none" dirty="0">
                  <a:solidFill>
                    <a:srgbClr val="0000FF"/>
                  </a:solidFill>
                  <a:latin typeface="Arial Narrow" pitchFamily="34" charset="0"/>
                  <a:sym typeface="Symbol" pitchFamily="18" charset="2"/>
                </a:rPr>
                <a:t>Otherwise </a:t>
              </a:r>
              <a:endParaRPr lang="en-US" sz="2400" u="none" dirty="0">
                <a:solidFill>
                  <a:srgbClr val="0000FF"/>
                </a:solidFill>
                <a:latin typeface="Arial Narrow" pitchFamily="34" charset="0"/>
              </a:endParaRPr>
            </a:p>
            <a:p>
              <a:endParaRPr lang="en-US" dirty="0">
                <a:effectLst>
                  <a:outerShdw blurRad="38100" dist="38100" dir="2700000" algn="tl">
                    <a:srgbClr val="C0C0C0"/>
                  </a:outerShdw>
                </a:effectLst>
              </a:endParaRPr>
            </a:p>
          </p:txBody>
        </p:sp>
        <p:sp>
          <p:nvSpPr>
            <p:cNvPr id="727046" name="Text Box 6"/>
            <p:cNvSpPr txBox="1">
              <a:spLocks noChangeArrowheads="1"/>
            </p:cNvSpPr>
            <p:nvPr/>
          </p:nvSpPr>
          <p:spPr bwMode="auto">
            <a:xfrm>
              <a:off x="2496" y="862"/>
              <a:ext cx="2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u="none" dirty="0">
                  <a:solidFill>
                    <a:srgbClr val="0000FF"/>
                  </a:solidFill>
                  <a:latin typeface="Arial Narrow" pitchFamily="34" charset="0"/>
                </a:rPr>
                <a:t>{</a:t>
              </a:r>
            </a:p>
          </p:txBody>
        </p:sp>
      </p:grpSp>
      <p:sp>
        <p:nvSpPr>
          <p:cNvPr id="727056" name="Text Box 16"/>
          <p:cNvSpPr txBox="1">
            <a:spLocks noChangeArrowheads="1"/>
          </p:cNvSpPr>
          <p:nvPr/>
        </p:nvSpPr>
        <p:spPr bwMode="auto">
          <a:xfrm>
            <a:off x="3810000" y="4343400"/>
            <a:ext cx="30732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smtClean="0">
                <a:solidFill>
                  <a:srgbClr val="000066"/>
                </a:solidFill>
                <a:latin typeface="Arial Narrow" pitchFamily="34" charset="0"/>
              </a:rPr>
              <a:t>x</a:t>
            </a:r>
            <a:r>
              <a:rPr lang="en-US" sz="1600" u="none" dirty="0" smtClean="0">
                <a:solidFill>
                  <a:srgbClr val="000066"/>
                </a:solidFill>
                <a:latin typeface="Arial Narrow" pitchFamily="34" charset="0"/>
              </a:rPr>
              <a:t>2</a:t>
            </a:r>
            <a:r>
              <a:rPr lang="en-US" sz="2400" u="none" dirty="0" smtClean="0">
                <a:solidFill>
                  <a:srgbClr val="000066"/>
                </a:solidFill>
                <a:latin typeface="Arial Narrow" pitchFamily="34" charset="0"/>
              </a:rPr>
              <a:t> </a:t>
            </a:r>
            <a:r>
              <a:rPr lang="en-US" sz="2400" u="none" dirty="0">
                <a:solidFill>
                  <a:srgbClr val="000066"/>
                </a:solidFill>
                <a:latin typeface="Arial Narrow" pitchFamily="34" charset="0"/>
                <a:sym typeface="Symbol" pitchFamily="18" charset="2"/>
              </a:rPr>
              <a:t>v</a:t>
            </a:r>
            <a:r>
              <a:rPr lang="en-US" sz="2400" u="none" dirty="0">
                <a:solidFill>
                  <a:srgbClr val="000066"/>
                </a:solidFill>
                <a:latin typeface="Arial Narrow" pitchFamily="34" charset="0"/>
              </a:rPr>
              <a:t> </a:t>
            </a:r>
            <a:r>
              <a:rPr lang="en-US" sz="2400" u="none" dirty="0" smtClean="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2</a:t>
            </a:r>
            <a:r>
              <a:rPr lang="en-US" sz="2400" u="none" dirty="0">
                <a:solidFill>
                  <a:srgbClr val="000066"/>
                </a:solidFill>
                <a:latin typeface="Arial Narrow" pitchFamily="34" charset="0"/>
              </a:rPr>
              <a:t>)</a:t>
            </a:r>
            <a:endParaRPr lang="en-US" sz="1600" u="none" dirty="0">
              <a:solidFill>
                <a:srgbClr val="0000FF"/>
              </a:solidFill>
              <a:latin typeface="Arial Narrow" pitchFamily="34" charset="0"/>
            </a:endParaRPr>
          </a:p>
        </p:txBody>
      </p:sp>
      <p:sp>
        <p:nvSpPr>
          <p:cNvPr id="727058" name="Text Box 18"/>
          <p:cNvSpPr txBox="1">
            <a:spLocks noChangeArrowheads="1"/>
          </p:cNvSpPr>
          <p:nvPr/>
        </p:nvSpPr>
        <p:spPr bwMode="auto">
          <a:xfrm>
            <a:off x="4038600" y="5211763"/>
            <a:ext cx="28686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2</a:t>
            </a:r>
            <a:r>
              <a:rPr lang="en-US" sz="2400" u="none" dirty="0">
                <a:solidFill>
                  <a:srgbClr val="000066"/>
                </a:solidFill>
                <a:latin typeface="Arial Narrow" pitchFamily="34" charset="0"/>
              </a:rPr>
              <a:t>) </a:t>
            </a:r>
            <a:r>
              <a:rPr lang="en-US" sz="2400" u="none" dirty="0">
                <a:solidFill>
                  <a:srgbClr val="000066"/>
                </a:solidFill>
                <a:latin typeface="Arial Narrow" pitchFamily="34" charset="0"/>
                <a:sym typeface="Symbol" pitchFamily="18" charset="2"/>
              </a:rPr>
              <a:t>v</a:t>
            </a:r>
            <a:r>
              <a:rPr lang="en-US" sz="24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4</a:t>
            </a:r>
            <a:r>
              <a:rPr lang="en-US" sz="2400" u="none" dirty="0">
                <a:solidFill>
                  <a:srgbClr val="000066"/>
                </a:solidFill>
                <a:latin typeface="Arial Narrow" pitchFamily="34" charset="0"/>
              </a:rPr>
              <a:t>)</a:t>
            </a:r>
            <a:r>
              <a:rPr lang="en-US" sz="1600" u="none" dirty="0">
                <a:solidFill>
                  <a:srgbClr val="0000FF"/>
                </a:solidFill>
                <a:latin typeface="Arial Narrow" pitchFamily="34" charset="0"/>
              </a:rPr>
              <a:t> </a:t>
            </a:r>
          </a:p>
        </p:txBody>
      </p:sp>
      <p:sp>
        <p:nvSpPr>
          <p:cNvPr id="727059" name="Line 19"/>
          <p:cNvSpPr>
            <a:spLocks noChangeShapeType="1"/>
          </p:cNvSpPr>
          <p:nvPr/>
        </p:nvSpPr>
        <p:spPr bwMode="auto">
          <a:xfrm>
            <a:off x="381000" y="4267200"/>
            <a:ext cx="8305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27062" name="Object 22"/>
          <p:cNvGraphicFramePr>
            <a:graphicFrameLocks noChangeAspect="1"/>
          </p:cNvGraphicFramePr>
          <p:nvPr/>
        </p:nvGraphicFramePr>
        <p:xfrm>
          <a:off x="7859713" y="2286000"/>
          <a:ext cx="750887" cy="638175"/>
        </p:xfrm>
        <a:graphic>
          <a:graphicData uri="http://schemas.openxmlformats.org/presentationml/2006/ole">
            <mc:AlternateContent xmlns:mc="http://schemas.openxmlformats.org/markup-compatibility/2006">
              <mc:Choice xmlns:v="urn:schemas-microsoft-com:vml" Requires="v">
                <p:oleObj spid="_x0000_s1127425" name="Clip" r:id="rId4" imgW="370800" imgH="315360" progId="MS_ClipArt_Gallery.2">
                  <p:embed/>
                </p:oleObj>
              </mc:Choice>
              <mc:Fallback>
                <p:oleObj name="Clip" r:id="rId4" imgW="370800" imgH="3153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2286000"/>
                        <a:ext cx="75088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3" name="Object 23"/>
          <p:cNvGraphicFramePr>
            <a:graphicFrameLocks noChangeAspect="1"/>
          </p:cNvGraphicFramePr>
          <p:nvPr/>
        </p:nvGraphicFramePr>
        <p:xfrm>
          <a:off x="7772400" y="4462463"/>
          <a:ext cx="838200" cy="719137"/>
        </p:xfrm>
        <a:graphic>
          <a:graphicData uri="http://schemas.openxmlformats.org/presentationml/2006/ole">
            <mc:AlternateContent xmlns:mc="http://schemas.openxmlformats.org/markup-compatibility/2006">
              <mc:Choice xmlns:v="urn:schemas-microsoft-com:vml" Requires="v">
                <p:oleObj spid="_x0000_s1127426" name="Clip" r:id="rId6" imgW="4039200" imgH="3468960" progId="MS_ClipArt_Gallery.2">
                  <p:embed/>
                </p:oleObj>
              </mc:Choice>
              <mc:Fallback>
                <p:oleObj name="Clip" r:id="rId6" imgW="4039200" imgH="346896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462463"/>
                        <a:ext cx="838200" cy="71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4" name="Object 24"/>
          <p:cNvGraphicFramePr>
            <a:graphicFrameLocks noChangeAspect="1"/>
          </p:cNvGraphicFramePr>
          <p:nvPr/>
        </p:nvGraphicFramePr>
        <p:xfrm>
          <a:off x="7772400" y="5410200"/>
          <a:ext cx="838200" cy="719138"/>
        </p:xfrm>
        <a:graphic>
          <a:graphicData uri="http://schemas.openxmlformats.org/presentationml/2006/ole">
            <mc:AlternateContent xmlns:mc="http://schemas.openxmlformats.org/markup-compatibility/2006">
              <mc:Choice xmlns:v="urn:schemas-microsoft-com:vml" Requires="v">
                <p:oleObj spid="_x0000_s1127427" name="Clip" r:id="rId8" imgW="4039200" imgH="3468960" progId="MS_ClipArt_Gallery.2">
                  <p:embed/>
                </p:oleObj>
              </mc:Choice>
              <mc:Fallback>
                <p:oleObj name="Clip" r:id="rId8" imgW="4039200" imgH="346896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5410200"/>
                        <a:ext cx="8382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65" name="Object 25"/>
          <p:cNvGraphicFramePr>
            <a:graphicFrameLocks noChangeAspect="1"/>
          </p:cNvGraphicFramePr>
          <p:nvPr/>
        </p:nvGraphicFramePr>
        <p:xfrm>
          <a:off x="7859713" y="3276600"/>
          <a:ext cx="750887" cy="638175"/>
        </p:xfrm>
        <a:graphic>
          <a:graphicData uri="http://schemas.openxmlformats.org/presentationml/2006/ole">
            <mc:AlternateContent xmlns:mc="http://schemas.openxmlformats.org/markup-compatibility/2006">
              <mc:Choice xmlns:v="urn:schemas-microsoft-com:vml" Requires="v">
                <p:oleObj spid="_x0000_s1127428" name="Clip" r:id="rId9" imgW="370800" imgH="315360" progId="MS_ClipArt_Gallery.2">
                  <p:embed/>
                </p:oleObj>
              </mc:Choice>
              <mc:Fallback>
                <p:oleObj name="Clip" r:id="rId9" imgW="370800" imgH="3153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9713" y="3276600"/>
                        <a:ext cx="750887"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9"/>
          <p:cNvSpPr txBox="1">
            <a:spLocks noChangeArrowheads="1"/>
          </p:cNvSpPr>
          <p:nvPr/>
        </p:nvSpPr>
        <p:spPr bwMode="auto">
          <a:xfrm>
            <a:off x="3581400" y="2187523"/>
            <a:ext cx="2265363"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a:t>
            </a:r>
            <a:r>
              <a:rPr lang="en-US" sz="1600" u="none" dirty="0">
                <a:solidFill>
                  <a:srgbClr val="000066"/>
                </a:solidFill>
                <a:latin typeface="Arial Narrow" pitchFamily="34" charset="0"/>
                <a:sym typeface="Symbol" pitchFamily="18" charset="2"/>
              </a:rPr>
              <a:t></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a:t>
            </a:r>
            <a:r>
              <a:rPr lang="en-US" sz="1600" u="none" dirty="0">
                <a:solidFill>
                  <a:srgbClr val="0000FF"/>
                </a:solidFill>
                <a:latin typeface="Arial Narrow" pitchFamily="34" charset="0"/>
              </a:rPr>
              <a:t> </a:t>
            </a:r>
          </a:p>
        </p:txBody>
      </p:sp>
      <p:sp>
        <p:nvSpPr>
          <p:cNvPr id="33" name="Text Box 10"/>
          <p:cNvSpPr txBox="1">
            <a:spLocks noChangeArrowheads="1"/>
          </p:cNvSpPr>
          <p:nvPr/>
        </p:nvSpPr>
        <p:spPr bwMode="auto">
          <a:xfrm>
            <a:off x="3578225" y="2514600"/>
            <a:ext cx="3508375"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 </a:t>
            </a:r>
            <a:r>
              <a:rPr lang="en-US" sz="2400" u="none" dirty="0">
                <a:solidFill>
                  <a:srgbClr val="000066"/>
                </a:solidFill>
                <a:latin typeface="Arial Narrow" pitchFamily="34" charset="0"/>
              </a:rPr>
              <a:t>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 </a:t>
            </a:r>
            <a:r>
              <a:rPr lang="en-US" sz="2400" u="none" dirty="0">
                <a:solidFill>
                  <a:srgbClr val="000066"/>
                </a:solidFill>
                <a:latin typeface="Arial Narrow" pitchFamily="34" charset="0"/>
              </a:rPr>
              <a:t>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 </a:t>
            </a:r>
            <a:r>
              <a:rPr lang="en-US" sz="2400" u="none" dirty="0">
                <a:solidFill>
                  <a:srgbClr val="000066"/>
                </a:solidFill>
                <a:latin typeface="Arial Narrow" pitchFamily="34" charset="0"/>
              </a:rPr>
              <a:t>&gt;= 1)</a:t>
            </a:r>
          </a:p>
        </p:txBody>
      </p:sp>
      <p:sp>
        <p:nvSpPr>
          <p:cNvPr id="34" name="Text Box 13"/>
          <p:cNvSpPr txBox="1">
            <a:spLocks noChangeArrowheads="1"/>
          </p:cNvSpPr>
          <p:nvPr/>
        </p:nvSpPr>
        <p:spPr bwMode="auto">
          <a:xfrm>
            <a:off x="3859212" y="3065990"/>
            <a:ext cx="3455988" cy="3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a:solidFill>
                  <a:srgbClr val="000066"/>
                </a:solidFill>
                <a:latin typeface="Arial Narrow" pitchFamily="34" charset="0"/>
              </a:rPr>
              <a:t>y</a:t>
            </a:r>
            <a:r>
              <a:rPr lang="en-US" sz="2400" u="none">
                <a:solidFill>
                  <a:srgbClr val="000066"/>
                </a:solidFill>
                <a:latin typeface="Arial Narrow" pitchFamily="34" charset="0"/>
              </a:rPr>
              <a:t> = </a:t>
            </a:r>
            <a:r>
              <a:rPr lang="en-US" sz="1600" u="none">
                <a:solidFill>
                  <a:srgbClr val="000066"/>
                </a:solidFill>
                <a:latin typeface="Arial Narrow" pitchFamily="34" charset="0"/>
              </a:rPr>
              <a:t> </a:t>
            </a:r>
            <a:r>
              <a:rPr lang="en-US" sz="2400" u="none">
                <a:solidFill>
                  <a:srgbClr val="000066"/>
                </a:solidFill>
                <a:latin typeface="Arial Narrow" pitchFamily="34" charset="0"/>
              </a:rPr>
              <a:t>at least 2 of {</a:t>
            </a:r>
            <a:r>
              <a:rPr lang="en-US" sz="3200" u="none">
                <a:solidFill>
                  <a:srgbClr val="000066"/>
                </a:solidFill>
                <a:latin typeface="Arial Narrow" pitchFamily="34" charset="0"/>
              </a:rPr>
              <a:t>x</a:t>
            </a:r>
            <a:r>
              <a:rPr lang="en-US" sz="1600" u="none">
                <a:solidFill>
                  <a:srgbClr val="000066"/>
                </a:solidFill>
                <a:latin typeface="Arial Narrow" pitchFamily="34" charset="0"/>
              </a:rPr>
              <a:t>1 </a:t>
            </a:r>
            <a:r>
              <a:rPr lang="en-US" sz="1600" u="none">
                <a:solidFill>
                  <a:srgbClr val="000066"/>
                </a:solidFill>
                <a:latin typeface="Arial Narrow" pitchFamily="34" charset="0"/>
                <a:sym typeface="Symbol" pitchFamily="18" charset="2"/>
              </a:rPr>
              <a:t>,</a:t>
            </a:r>
            <a:r>
              <a:rPr lang="en-US" sz="1600" u="none">
                <a:solidFill>
                  <a:srgbClr val="000066"/>
                </a:solidFill>
                <a:latin typeface="Arial Narrow" pitchFamily="34" charset="0"/>
              </a:rPr>
              <a:t>  </a:t>
            </a:r>
            <a:r>
              <a:rPr lang="en-US" sz="3200" u="none">
                <a:solidFill>
                  <a:srgbClr val="000066"/>
                </a:solidFill>
                <a:latin typeface="Arial Narrow" pitchFamily="34" charset="0"/>
              </a:rPr>
              <a:t>x</a:t>
            </a:r>
            <a:r>
              <a:rPr lang="en-US" sz="1600" u="none">
                <a:solidFill>
                  <a:srgbClr val="000066"/>
                </a:solidFill>
                <a:latin typeface="Arial Narrow" pitchFamily="34" charset="0"/>
              </a:rPr>
              <a:t>3 ,   </a:t>
            </a:r>
            <a:r>
              <a:rPr lang="en-US" sz="3200" u="none">
                <a:solidFill>
                  <a:srgbClr val="000066"/>
                </a:solidFill>
                <a:latin typeface="Arial Narrow" pitchFamily="34" charset="0"/>
              </a:rPr>
              <a:t>x</a:t>
            </a:r>
            <a:r>
              <a:rPr lang="en-US" sz="1600" u="none">
                <a:solidFill>
                  <a:srgbClr val="000066"/>
                </a:solidFill>
                <a:latin typeface="Arial Narrow" pitchFamily="34" charset="0"/>
              </a:rPr>
              <a:t>5</a:t>
            </a:r>
            <a:r>
              <a:rPr lang="en-US" sz="2400" u="none">
                <a:solidFill>
                  <a:srgbClr val="000066"/>
                </a:solidFill>
                <a:latin typeface="Arial Narrow" pitchFamily="34" charset="0"/>
              </a:rPr>
              <a:t>}</a:t>
            </a:r>
            <a:r>
              <a:rPr lang="en-US" sz="1600" u="none">
                <a:solidFill>
                  <a:srgbClr val="0000FF"/>
                </a:solidFill>
                <a:latin typeface="Arial Narrow" pitchFamily="34" charset="0"/>
              </a:rPr>
              <a:t> </a:t>
            </a:r>
            <a:endParaRPr lang="en-US" sz="2400" u="none">
              <a:solidFill>
                <a:srgbClr val="0000FF"/>
              </a:solidFill>
              <a:latin typeface="Arial Narrow" pitchFamily="34" charset="0"/>
            </a:endParaRPr>
          </a:p>
        </p:txBody>
      </p:sp>
      <p:sp>
        <p:nvSpPr>
          <p:cNvPr id="35" name="Text Box 14"/>
          <p:cNvSpPr txBox="1">
            <a:spLocks noChangeArrowheads="1"/>
          </p:cNvSpPr>
          <p:nvPr/>
        </p:nvSpPr>
        <p:spPr bwMode="auto">
          <a:xfrm>
            <a:off x="3859212" y="3429000"/>
            <a:ext cx="3438525" cy="35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u="none" dirty="0">
                <a:solidFill>
                  <a:srgbClr val="000066"/>
                </a:solidFill>
                <a:latin typeface="Arial Narrow" pitchFamily="34" charset="0"/>
              </a:rPr>
              <a:t>y</a:t>
            </a:r>
            <a:r>
              <a:rPr lang="en-US" sz="2400" u="none" dirty="0">
                <a:solidFill>
                  <a:srgbClr val="000066"/>
                </a:solidFill>
                <a:latin typeface="Arial Narrow" pitchFamily="34" charset="0"/>
              </a:rPr>
              <a:t> = ( 1•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1 + </a:t>
            </a:r>
            <a:r>
              <a:rPr lang="en-US" sz="2400" u="none" dirty="0">
                <a:solidFill>
                  <a:srgbClr val="000066"/>
                </a:solidFill>
                <a:latin typeface="Arial Narrow" pitchFamily="34" charset="0"/>
              </a:rPr>
              <a:t> 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3  + </a:t>
            </a:r>
            <a:r>
              <a:rPr lang="en-US" sz="2400" u="none" dirty="0">
                <a:solidFill>
                  <a:srgbClr val="000066"/>
                </a:solidFill>
                <a:latin typeface="Arial Narrow" pitchFamily="34" charset="0"/>
              </a:rPr>
              <a:t>1•</a:t>
            </a:r>
            <a:r>
              <a:rPr lang="en-US" sz="1600" u="none" dirty="0">
                <a:solidFill>
                  <a:srgbClr val="000066"/>
                </a:solidFill>
                <a:latin typeface="Arial Narrow" pitchFamily="34" charset="0"/>
              </a:rPr>
              <a:t> </a:t>
            </a:r>
            <a:r>
              <a:rPr lang="en-US" sz="3200" u="none" dirty="0">
                <a:solidFill>
                  <a:srgbClr val="000066"/>
                </a:solidFill>
                <a:latin typeface="Arial Narrow" pitchFamily="34" charset="0"/>
              </a:rPr>
              <a:t>x</a:t>
            </a:r>
            <a:r>
              <a:rPr lang="en-US" sz="1600" u="none" dirty="0">
                <a:solidFill>
                  <a:srgbClr val="000066"/>
                </a:solidFill>
                <a:latin typeface="Arial Narrow" pitchFamily="34" charset="0"/>
              </a:rPr>
              <a:t>5 </a:t>
            </a:r>
            <a:r>
              <a:rPr lang="en-US" sz="2400" u="none" dirty="0">
                <a:solidFill>
                  <a:srgbClr val="000066"/>
                </a:solidFill>
                <a:latin typeface="Arial Narrow" pitchFamily="34" charset="0"/>
              </a:rPr>
              <a:t>&gt;=2)</a:t>
            </a:r>
          </a:p>
        </p:txBody>
      </p:sp>
    </p:spTree>
    <p:extLst>
      <p:ext uri="{BB962C8B-B14F-4D97-AF65-F5344CB8AC3E}">
        <p14:creationId xmlns:p14="http://schemas.microsoft.com/office/powerpoint/2010/main" val="256166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dirty="0" smtClean="0">
                <a:solidFill>
                  <a:srgbClr val="FF0000"/>
                </a:solidFill>
              </a:rPr>
              <a:t>II</a:t>
            </a:r>
            <a:r>
              <a:rPr lang="en-US" dirty="0" smtClean="0"/>
              <a:t> Perceptron </a:t>
            </a:r>
            <a:r>
              <a:rPr lang="en-US" dirty="0"/>
              <a:t>with Margin</a:t>
            </a:r>
          </a:p>
        </p:txBody>
      </p:sp>
      <p:sp>
        <p:nvSpPr>
          <p:cNvPr id="2" name="Content Placeholder 1"/>
          <p:cNvSpPr>
            <a:spLocks noGrp="1"/>
          </p:cNvSpPr>
          <p:nvPr>
            <p:ph idx="1"/>
          </p:nvPr>
        </p:nvSpPr>
        <p:spPr/>
        <p:txBody>
          <a:bodyPr/>
          <a:lstStyle/>
          <a:p>
            <a:r>
              <a:rPr lang="en-US" dirty="0"/>
              <a:t>Thick Separator  (aka as Perceptron with Margin)     (Applies both for Perceptron and Winnow)</a:t>
            </a:r>
          </a:p>
          <a:p>
            <a:endParaRPr lang="en-US" dirty="0"/>
          </a:p>
          <a:p>
            <a:r>
              <a:rPr lang="en-US" dirty="0"/>
              <a:t>Promote if:</a:t>
            </a:r>
          </a:p>
          <a:p>
            <a:pPr lvl="1"/>
            <a:r>
              <a:rPr lang="en-US" dirty="0">
                <a:solidFill>
                  <a:srgbClr val="0000FF"/>
                </a:solidFill>
              </a:rPr>
              <a:t>w x </a:t>
            </a:r>
            <a:r>
              <a:rPr lang="en-US" dirty="0" smtClean="0">
                <a:solidFill>
                  <a:srgbClr val="0000FF"/>
                </a:solidFill>
              </a:rPr>
              <a:t>- </a:t>
            </a:r>
            <a:r>
              <a:rPr lang="en-US" dirty="0" smtClean="0">
                <a:solidFill>
                  <a:srgbClr val="0000FF"/>
                </a:solidFill>
                <a:latin typeface="Arial Narrow" pitchFamily="34" charset="0"/>
                <a:sym typeface="Symbol" pitchFamily="18" charset="2"/>
              </a:rPr>
              <a:t> &lt; </a:t>
            </a:r>
            <a:endParaRPr lang="en-US" dirty="0">
              <a:solidFill>
                <a:srgbClr val="0000FF"/>
              </a:solidFill>
            </a:endParaRPr>
          </a:p>
          <a:p>
            <a:r>
              <a:rPr lang="en-US" dirty="0"/>
              <a:t>Demote if:</a:t>
            </a:r>
          </a:p>
          <a:p>
            <a:pPr lvl="1"/>
            <a:r>
              <a:rPr lang="en-US" dirty="0">
                <a:solidFill>
                  <a:srgbClr val="0000FF"/>
                </a:solidFill>
              </a:rPr>
              <a:t>w x -</a:t>
            </a:r>
            <a:r>
              <a:rPr lang="en-US" dirty="0" smtClean="0">
                <a:solidFill>
                  <a:srgbClr val="0000FF"/>
                </a:solidFill>
              </a:rPr>
              <a:t> </a:t>
            </a:r>
            <a:r>
              <a:rPr lang="en-US" dirty="0" smtClean="0">
                <a:solidFill>
                  <a:srgbClr val="0000FF"/>
                </a:solidFill>
                <a:latin typeface="Arial Narrow" pitchFamily="34" charset="0"/>
                <a:sym typeface="Symbol" pitchFamily="18" charset="2"/>
              </a:rPr>
              <a:t> &gt; </a:t>
            </a:r>
            <a:endParaRPr lang="en-US" dirty="0">
              <a:solidFill>
                <a:srgbClr val="0000FF"/>
              </a:solidFill>
            </a:endParaRPr>
          </a:p>
          <a:p>
            <a:endParaRPr lang="en-US" dirty="0"/>
          </a:p>
        </p:txBody>
      </p:sp>
      <p:sp>
        <p:nvSpPr>
          <p:cNvPr id="3" name="Content Placeholder 2"/>
          <p:cNvSpPr>
            <a:spLocks noGrp="1"/>
          </p:cNvSpPr>
          <p:nvPr>
            <p:ph sz="quarter" idx="13"/>
          </p:nvPr>
        </p:nvSpPr>
        <p:spPr/>
        <p:txBody>
          <a:bodyPr/>
          <a:lstStyle/>
          <a:p>
            <a:endParaRPr lang="en-US" dirty="0"/>
          </a:p>
        </p:txBody>
      </p:sp>
      <p:sp>
        <p:nvSpPr>
          <p:cNvPr id="43" name="Slide Number Placeholder 4"/>
          <p:cNvSpPr>
            <a:spLocks noGrp="1"/>
          </p:cNvSpPr>
          <p:nvPr>
            <p:ph type="sldNum" sz="quarter" idx="14"/>
          </p:nvPr>
        </p:nvSpPr>
        <p:spPr/>
        <p:txBody>
          <a:bodyPr/>
          <a:lstStyle/>
          <a:p>
            <a:fld id="{B3C28F39-2D87-4CFB-83C8-251791D2DF09}" type="slidenum">
              <a:rPr lang="en-US"/>
              <a:pPr/>
              <a:t>30</a:t>
            </a:fld>
            <a:endParaRPr lang="en-US"/>
          </a:p>
        </p:txBody>
      </p:sp>
      <p:sp>
        <p:nvSpPr>
          <p:cNvPr id="1050627" name="Line 3"/>
          <p:cNvSpPr>
            <a:spLocks noChangeShapeType="1"/>
          </p:cNvSpPr>
          <p:nvPr/>
        </p:nvSpPr>
        <p:spPr bwMode="auto">
          <a:xfrm>
            <a:off x="4800600" y="2062162"/>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8" name="Line 4"/>
          <p:cNvSpPr>
            <a:spLocks noChangeShapeType="1"/>
          </p:cNvSpPr>
          <p:nvPr/>
        </p:nvSpPr>
        <p:spPr bwMode="auto">
          <a:xfrm>
            <a:off x="4800600" y="4805362"/>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29" name="Line 5"/>
          <p:cNvSpPr>
            <a:spLocks noChangeShapeType="1"/>
          </p:cNvSpPr>
          <p:nvPr/>
        </p:nvSpPr>
        <p:spPr bwMode="auto">
          <a:xfrm>
            <a:off x="3657600" y="4157662"/>
            <a:ext cx="2301875" cy="129676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30" name="Line 6"/>
          <p:cNvSpPr>
            <a:spLocks noChangeShapeType="1"/>
          </p:cNvSpPr>
          <p:nvPr/>
        </p:nvSpPr>
        <p:spPr bwMode="auto">
          <a:xfrm flipV="1">
            <a:off x="4800600" y="4043362"/>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631" name="Text Box 7"/>
          <p:cNvSpPr txBox="1">
            <a:spLocks noChangeArrowheads="1"/>
          </p:cNvSpPr>
          <p:nvPr/>
        </p:nvSpPr>
        <p:spPr bwMode="auto">
          <a:xfrm>
            <a:off x="3437615" y="3748087"/>
            <a:ext cx="99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dirty="0"/>
              <a:t>w </a:t>
            </a:r>
            <a:r>
              <a:rPr lang="en-US" sz="1800" u="none" dirty="0">
                <a:latin typeface="cmsy10"/>
              </a:rPr>
              <a:t>¢</a:t>
            </a:r>
            <a:r>
              <a:rPr lang="en-US" sz="1800" u="none" dirty="0"/>
              <a:t> x = 0</a:t>
            </a:r>
          </a:p>
        </p:txBody>
      </p:sp>
      <p:sp>
        <p:nvSpPr>
          <p:cNvPr id="1050632" name="Text Box 8"/>
          <p:cNvSpPr txBox="1">
            <a:spLocks noChangeArrowheads="1"/>
          </p:cNvSpPr>
          <p:nvPr/>
        </p:nvSpPr>
        <p:spPr bwMode="auto">
          <a:xfrm>
            <a:off x="50292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3" name="Text Box 9"/>
          <p:cNvSpPr txBox="1">
            <a:spLocks noChangeArrowheads="1"/>
          </p:cNvSpPr>
          <p:nvPr/>
        </p:nvSpPr>
        <p:spPr bwMode="auto">
          <a:xfrm>
            <a:off x="60198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4" name="Text Box 10"/>
          <p:cNvSpPr txBox="1">
            <a:spLocks noChangeArrowheads="1"/>
          </p:cNvSpPr>
          <p:nvPr/>
        </p:nvSpPr>
        <p:spPr bwMode="auto">
          <a:xfrm>
            <a:off x="5410200" y="3128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5" name="Text Box 11"/>
          <p:cNvSpPr txBox="1">
            <a:spLocks noChangeArrowheads="1"/>
          </p:cNvSpPr>
          <p:nvPr/>
        </p:nvSpPr>
        <p:spPr bwMode="auto">
          <a:xfrm>
            <a:off x="5562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6" name="Text Box 12"/>
          <p:cNvSpPr txBox="1">
            <a:spLocks noChangeArrowheads="1"/>
          </p:cNvSpPr>
          <p:nvPr/>
        </p:nvSpPr>
        <p:spPr bwMode="auto">
          <a:xfrm>
            <a:off x="5867400" y="3205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7" name="Text Box 13"/>
          <p:cNvSpPr txBox="1">
            <a:spLocks noChangeArrowheads="1"/>
          </p:cNvSpPr>
          <p:nvPr/>
        </p:nvSpPr>
        <p:spPr bwMode="auto">
          <a:xfrm>
            <a:off x="6324600" y="3738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8" name="Text Box 14"/>
          <p:cNvSpPr txBox="1">
            <a:spLocks noChangeArrowheads="1"/>
          </p:cNvSpPr>
          <p:nvPr/>
        </p:nvSpPr>
        <p:spPr bwMode="auto">
          <a:xfrm>
            <a:off x="6324600" y="3052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39" name="Text Box 15"/>
          <p:cNvSpPr txBox="1">
            <a:spLocks noChangeArrowheads="1"/>
          </p:cNvSpPr>
          <p:nvPr/>
        </p:nvSpPr>
        <p:spPr bwMode="auto">
          <a:xfrm>
            <a:off x="6324600" y="33575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0" name="Text Box 16"/>
          <p:cNvSpPr txBox="1">
            <a:spLocks noChangeArrowheads="1"/>
          </p:cNvSpPr>
          <p:nvPr/>
        </p:nvSpPr>
        <p:spPr bwMode="auto">
          <a:xfrm>
            <a:off x="6934200" y="32813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1" name="Text Box 17"/>
          <p:cNvSpPr txBox="1">
            <a:spLocks noChangeArrowheads="1"/>
          </p:cNvSpPr>
          <p:nvPr/>
        </p:nvSpPr>
        <p:spPr bwMode="auto">
          <a:xfrm>
            <a:off x="7162800" y="3586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2" name="Text Box 18"/>
          <p:cNvSpPr txBox="1">
            <a:spLocks noChangeArrowheads="1"/>
          </p:cNvSpPr>
          <p:nvPr/>
        </p:nvSpPr>
        <p:spPr bwMode="auto">
          <a:xfrm>
            <a:off x="7772400" y="35099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3" name="Text Box 19"/>
          <p:cNvSpPr txBox="1">
            <a:spLocks noChangeArrowheads="1"/>
          </p:cNvSpPr>
          <p:nvPr/>
        </p:nvSpPr>
        <p:spPr bwMode="auto">
          <a:xfrm>
            <a:off x="5241925" y="26400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4" name="Text Box 20"/>
          <p:cNvSpPr txBox="1">
            <a:spLocks noChangeArrowheads="1"/>
          </p:cNvSpPr>
          <p:nvPr/>
        </p:nvSpPr>
        <p:spPr bwMode="auto">
          <a:xfrm>
            <a:off x="5791200" y="28241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5" name="Text Box 21"/>
          <p:cNvSpPr txBox="1">
            <a:spLocks noChangeArrowheads="1"/>
          </p:cNvSpPr>
          <p:nvPr/>
        </p:nvSpPr>
        <p:spPr bwMode="auto">
          <a:xfrm>
            <a:off x="6553200" y="343376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6" name="Oval 22"/>
          <p:cNvSpPr>
            <a:spLocks noChangeArrowheads="1"/>
          </p:cNvSpPr>
          <p:nvPr/>
        </p:nvSpPr>
        <p:spPr bwMode="auto">
          <a:xfrm>
            <a:off x="6324600" y="2366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7" name="Text Box 23"/>
          <p:cNvSpPr txBox="1">
            <a:spLocks noChangeArrowheads="1"/>
          </p:cNvSpPr>
          <p:nvPr/>
        </p:nvSpPr>
        <p:spPr bwMode="auto">
          <a:xfrm>
            <a:off x="5394325" y="2792412"/>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1050648" name="Oval 24"/>
          <p:cNvSpPr>
            <a:spLocks noChangeArrowheads="1"/>
          </p:cNvSpPr>
          <p:nvPr/>
        </p:nvSpPr>
        <p:spPr bwMode="auto">
          <a:xfrm>
            <a:off x="5943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49" name="Oval 25"/>
          <p:cNvSpPr>
            <a:spLocks noChangeArrowheads="1"/>
          </p:cNvSpPr>
          <p:nvPr/>
        </p:nvSpPr>
        <p:spPr bwMode="auto">
          <a:xfrm>
            <a:off x="6477000" y="2290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0" name="Oval 26"/>
          <p:cNvSpPr>
            <a:spLocks noChangeArrowheads="1"/>
          </p:cNvSpPr>
          <p:nvPr/>
        </p:nvSpPr>
        <p:spPr bwMode="auto">
          <a:xfrm>
            <a:off x="6629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1" name="Oval 27"/>
          <p:cNvSpPr>
            <a:spLocks noChangeArrowheads="1"/>
          </p:cNvSpPr>
          <p:nvPr/>
        </p:nvSpPr>
        <p:spPr bwMode="auto">
          <a:xfrm>
            <a:off x="70866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2" name="Oval 28"/>
          <p:cNvSpPr>
            <a:spLocks noChangeArrowheads="1"/>
          </p:cNvSpPr>
          <p:nvPr/>
        </p:nvSpPr>
        <p:spPr bwMode="auto">
          <a:xfrm>
            <a:off x="72390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3" name="Oval 29"/>
          <p:cNvSpPr>
            <a:spLocks noChangeArrowheads="1"/>
          </p:cNvSpPr>
          <p:nvPr/>
        </p:nvSpPr>
        <p:spPr bwMode="auto">
          <a:xfrm>
            <a:off x="70866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4" name="Oval 30"/>
          <p:cNvSpPr>
            <a:spLocks noChangeArrowheads="1"/>
          </p:cNvSpPr>
          <p:nvPr/>
        </p:nvSpPr>
        <p:spPr bwMode="auto">
          <a:xfrm>
            <a:off x="6553200" y="26717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5" name="Oval 31"/>
          <p:cNvSpPr>
            <a:spLocks noChangeArrowheads="1"/>
          </p:cNvSpPr>
          <p:nvPr/>
        </p:nvSpPr>
        <p:spPr bwMode="auto">
          <a:xfrm>
            <a:off x="7696200" y="29003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6" name="Oval 32"/>
          <p:cNvSpPr>
            <a:spLocks noChangeArrowheads="1"/>
          </p:cNvSpPr>
          <p:nvPr/>
        </p:nvSpPr>
        <p:spPr bwMode="auto">
          <a:xfrm>
            <a:off x="7391400" y="2443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7" name="Oval 33"/>
          <p:cNvSpPr>
            <a:spLocks noChangeArrowheads="1"/>
          </p:cNvSpPr>
          <p:nvPr/>
        </p:nvSpPr>
        <p:spPr bwMode="auto">
          <a:xfrm>
            <a:off x="6858000" y="31289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8" name="Oval 34"/>
          <p:cNvSpPr>
            <a:spLocks noChangeArrowheads="1"/>
          </p:cNvSpPr>
          <p:nvPr/>
        </p:nvSpPr>
        <p:spPr bwMode="auto">
          <a:xfrm>
            <a:off x="8229600" y="3205162"/>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59" name="Line 35"/>
          <p:cNvSpPr>
            <a:spLocks noChangeShapeType="1"/>
          </p:cNvSpPr>
          <p:nvPr/>
        </p:nvSpPr>
        <p:spPr bwMode="auto">
          <a:xfrm>
            <a:off x="5486400" y="2376487"/>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0" name="Text Box 36"/>
          <p:cNvSpPr txBox="1">
            <a:spLocks noChangeArrowheads="1"/>
          </p:cNvSpPr>
          <p:nvPr/>
        </p:nvSpPr>
        <p:spPr bwMode="auto">
          <a:xfrm>
            <a:off x="4953000" y="1981200"/>
            <a:ext cx="100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a:t>w </a:t>
            </a:r>
            <a:r>
              <a:rPr lang="en-US" sz="1800" u="none">
                <a:latin typeface="cmsy10"/>
              </a:rPr>
              <a:t>¢</a:t>
            </a:r>
            <a:r>
              <a:rPr lang="en-US" sz="1800" u="none"/>
              <a:t> x = </a:t>
            </a:r>
            <a:r>
              <a:rPr lang="en-US" sz="1800" u="none">
                <a:latin typeface="Symbol" pitchFamily="18" charset="2"/>
                <a:sym typeface="Symbol" pitchFamily="18" charset="2"/>
              </a:rPr>
              <a:t></a:t>
            </a:r>
          </a:p>
        </p:txBody>
      </p:sp>
      <p:sp>
        <p:nvSpPr>
          <p:cNvPr id="1050662" name="Line 38"/>
          <p:cNvSpPr>
            <a:spLocks noChangeShapeType="1"/>
          </p:cNvSpPr>
          <p:nvPr/>
        </p:nvSpPr>
        <p:spPr bwMode="auto">
          <a:xfrm>
            <a:off x="5410200" y="2519362"/>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3" name="Line 39"/>
          <p:cNvSpPr>
            <a:spLocks noChangeShapeType="1"/>
          </p:cNvSpPr>
          <p:nvPr/>
        </p:nvSpPr>
        <p:spPr bwMode="auto">
          <a:xfrm>
            <a:off x="5334000" y="2671762"/>
            <a:ext cx="2438400" cy="1371600"/>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664" name="Rectangle 40"/>
          <p:cNvSpPr>
            <a:spLocks noChangeArrowheads="1"/>
          </p:cNvSpPr>
          <p:nvPr/>
        </p:nvSpPr>
        <p:spPr bwMode="auto">
          <a:xfrm>
            <a:off x="1481915" y="5410200"/>
            <a:ext cx="7456785" cy="923330"/>
          </a:xfrm>
          <a:prstGeom prst="rect">
            <a:avLst/>
          </a:prstGeom>
          <a:solidFill>
            <a:srgbClr val="FFFFCC"/>
          </a:solidFill>
          <a:ln w="9525">
            <a:solidFill>
              <a:schemeClr val="tx1"/>
            </a:solidFill>
            <a:miter lim="800000"/>
            <a:headEnd/>
            <a:tailEnd/>
          </a:ln>
          <a:effectLst/>
          <a:extLst/>
        </p:spPr>
        <p:txBody>
          <a:bodyPr wrap="none">
            <a:spAutoFit/>
          </a:bodyPr>
          <a:lstStyle/>
          <a:p>
            <a:r>
              <a:rPr lang="en-US" sz="1800" u="none" dirty="0">
                <a:latin typeface="+mj-lt"/>
              </a:rPr>
              <a:t>Note: </a:t>
            </a:r>
            <a:r>
              <a:rPr lang="en-US" sz="1800" u="none" dirty="0" smtClean="0">
                <a:solidFill>
                  <a:srgbClr val="FF0000"/>
                </a:solidFill>
                <a:latin typeface="Arial Narrow" pitchFamily="34" charset="0"/>
                <a:sym typeface="Symbol" pitchFamily="18" charset="2"/>
              </a:rPr>
              <a:t></a:t>
            </a:r>
            <a:r>
              <a:rPr lang="en-US" sz="1800" u="none" dirty="0" smtClean="0">
                <a:latin typeface="+mj-lt"/>
              </a:rPr>
              <a:t> </a:t>
            </a:r>
            <a:r>
              <a:rPr lang="en-US" sz="1800" u="none" dirty="0">
                <a:latin typeface="+mj-lt"/>
              </a:rPr>
              <a:t>is a functional margin. Its effect could disappear as </a:t>
            </a:r>
            <a:r>
              <a:rPr lang="en-US" sz="1800" u="none" dirty="0">
                <a:solidFill>
                  <a:schemeClr val="accent2"/>
                </a:solidFill>
                <a:latin typeface="+mj-lt"/>
              </a:rPr>
              <a:t>w</a:t>
            </a:r>
            <a:r>
              <a:rPr lang="en-US" sz="1800" u="none" dirty="0">
                <a:latin typeface="+mj-lt"/>
              </a:rPr>
              <a:t> grows.</a:t>
            </a:r>
          </a:p>
          <a:p>
            <a:r>
              <a:rPr lang="en-US" sz="1800" u="none" dirty="0">
                <a:latin typeface="+mj-lt"/>
              </a:rPr>
              <a:t>Nevertheless, this has been shown to be a very effective algorithmic addition</a:t>
            </a:r>
            <a:r>
              <a:rPr lang="en-US" sz="1800" u="none" dirty="0" smtClean="0">
                <a:latin typeface="+mj-lt"/>
              </a:rPr>
              <a:t>.</a:t>
            </a:r>
          </a:p>
          <a:p>
            <a:r>
              <a:rPr lang="en-US" sz="1600" u="none" dirty="0" smtClean="0">
                <a:latin typeface="+mj-lt"/>
              </a:rPr>
              <a:t>(Grove &amp; Roth 98,01; </a:t>
            </a:r>
            <a:r>
              <a:rPr lang="en-US" sz="1600" u="none" dirty="0" err="1" smtClean="0">
                <a:latin typeface="+mj-lt"/>
              </a:rPr>
              <a:t>Karov</a:t>
            </a:r>
            <a:r>
              <a:rPr lang="en-US" sz="1600" u="none" dirty="0" smtClean="0">
                <a:latin typeface="+mj-lt"/>
              </a:rPr>
              <a:t> et. al 97) </a:t>
            </a:r>
            <a:endParaRPr lang="en-US" sz="1600" u="none" dirty="0">
              <a:latin typeface="+mj-lt"/>
            </a:endParaRPr>
          </a:p>
        </p:txBody>
      </p:sp>
    </p:spTree>
    <p:extLst>
      <p:ext uri="{BB962C8B-B14F-4D97-AF65-F5344CB8AC3E}">
        <p14:creationId xmlns:p14="http://schemas.microsoft.com/office/powerpoint/2010/main" val="191007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06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06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0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06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06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06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0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9" grpId="0" animBg="1"/>
      <p:bldP spid="1050630" grpId="0" animBg="1"/>
      <p:bldP spid="1050631" grpId="0"/>
      <p:bldP spid="1050659" grpId="0" animBg="1"/>
      <p:bldP spid="1050660" grpId="0"/>
      <p:bldP spid="1050662" grpId="0" animBg="1"/>
      <p:bldP spid="1050663" grpId="0" animBg="1"/>
      <p:bldP spid="10506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dirty="0" smtClean="0"/>
              <a:t>Other Extensions </a:t>
            </a:r>
            <a:endParaRPr lang="en-US" dirty="0"/>
          </a:p>
        </p:txBody>
      </p:sp>
      <p:sp>
        <p:nvSpPr>
          <p:cNvPr id="1054723" name="Rectangle 3"/>
          <p:cNvSpPr>
            <a:spLocks noGrp="1" noChangeArrowheads="1"/>
          </p:cNvSpPr>
          <p:nvPr>
            <p:ph idx="1"/>
          </p:nvPr>
        </p:nvSpPr>
        <p:spPr>
          <a:xfrm>
            <a:off x="1524000" y="1371600"/>
            <a:ext cx="7010400" cy="4525963"/>
          </a:xfrm>
        </p:spPr>
        <p:txBody>
          <a:bodyPr/>
          <a:lstStyle/>
          <a:p>
            <a:r>
              <a:rPr lang="en-US" dirty="0"/>
              <a:t>Threshold relative updating </a:t>
            </a:r>
            <a:r>
              <a:rPr lang="en-US" dirty="0" smtClean="0"/>
              <a:t>(Aggressive Perceptron)</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                                                      Equivalent </a:t>
            </a:r>
            <a:r>
              <a:rPr lang="en-US" dirty="0"/>
              <a:t>to updating </a:t>
            </a:r>
            <a:r>
              <a:rPr lang="en-US" dirty="0" smtClean="0"/>
              <a:t>           </a:t>
            </a:r>
          </a:p>
          <a:p>
            <a:r>
              <a:rPr lang="en-US" dirty="0"/>
              <a:t> </a:t>
            </a:r>
            <a:r>
              <a:rPr lang="en-US" dirty="0" smtClean="0"/>
              <a:t>                                                     on </a:t>
            </a:r>
            <a:r>
              <a:rPr lang="en-US" dirty="0"/>
              <a:t>the same example </a:t>
            </a:r>
            <a:r>
              <a:rPr lang="en-US" dirty="0" smtClean="0"/>
              <a:t> </a:t>
            </a:r>
          </a:p>
          <a:p>
            <a:r>
              <a:rPr lang="en-US" dirty="0"/>
              <a:t> </a:t>
            </a:r>
            <a:r>
              <a:rPr lang="en-US" dirty="0" smtClean="0"/>
              <a:t>                                                     multiple </a:t>
            </a:r>
            <a:r>
              <a:rPr lang="en-US" dirty="0"/>
              <a:t>times</a:t>
            </a:r>
          </a:p>
        </p:txBody>
      </p:sp>
      <p:sp>
        <p:nvSpPr>
          <p:cNvPr id="2" name="Content Placeholder 1"/>
          <p:cNvSpPr>
            <a:spLocks noGrp="1"/>
          </p:cNvSpPr>
          <p:nvPr>
            <p:ph sz="quarter" idx="13"/>
          </p:nvPr>
        </p:nvSpPr>
        <p:spPr/>
        <p:txBody>
          <a:bodyPr/>
          <a:lstStyle/>
          <a:p>
            <a:endParaRPr lang="en-US"/>
          </a:p>
        </p:txBody>
      </p:sp>
      <p:sp>
        <p:nvSpPr>
          <p:cNvPr id="24" name="Slide Number Placeholder 5"/>
          <p:cNvSpPr>
            <a:spLocks noGrp="1"/>
          </p:cNvSpPr>
          <p:nvPr>
            <p:ph type="sldNum" sz="quarter" idx="14"/>
          </p:nvPr>
        </p:nvSpPr>
        <p:spPr/>
        <p:txBody>
          <a:bodyPr/>
          <a:lstStyle/>
          <a:p>
            <a:fld id="{1DF4542C-3A08-4D7F-BF8C-19F1DEE7C552}" type="slidenum">
              <a:rPr lang="en-US"/>
              <a:pPr/>
              <a:t>31</a:t>
            </a:fld>
            <a:endParaRPr lang="en-US"/>
          </a:p>
        </p:txBody>
      </p:sp>
      <p:graphicFrame>
        <p:nvGraphicFramePr>
          <p:cNvPr id="1054724" name="Object 4"/>
          <p:cNvGraphicFramePr>
            <a:graphicFrameLocks noChangeAspect="1"/>
          </p:cNvGraphicFramePr>
          <p:nvPr>
            <p:extLst>
              <p:ext uri="{D42A27DB-BD31-4B8C-83A1-F6EECF244321}">
                <p14:modId xmlns:p14="http://schemas.microsoft.com/office/powerpoint/2010/main" val="895614356"/>
              </p:ext>
            </p:extLst>
          </p:nvPr>
        </p:nvGraphicFramePr>
        <p:xfrm>
          <a:off x="1866900" y="1981200"/>
          <a:ext cx="1562100" cy="282575"/>
        </p:xfrm>
        <a:graphic>
          <a:graphicData uri="http://schemas.openxmlformats.org/presentationml/2006/ole">
            <mc:AlternateContent xmlns:mc="http://schemas.openxmlformats.org/markup-compatibility/2006">
              <mc:Choice xmlns:v="urn:schemas-microsoft-com:vml" Requires="v">
                <p:oleObj spid="_x0000_s1130497" name="Equation" r:id="rId4" imgW="774700" imgH="139700" progId="Equation.3">
                  <p:embed/>
                </p:oleObj>
              </mc:Choice>
              <mc:Fallback>
                <p:oleObj name="Equation" r:id="rId4" imgW="774700" imgH="139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1981200"/>
                        <a:ext cx="156210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54725" name="Group 5"/>
          <p:cNvGrpSpPr>
            <a:grpSpLocks/>
          </p:cNvGrpSpPr>
          <p:nvPr/>
        </p:nvGrpSpPr>
        <p:grpSpPr bwMode="auto">
          <a:xfrm rot="-1111701">
            <a:off x="4935232" y="1079562"/>
            <a:ext cx="3852862" cy="3348038"/>
            <a:chOff x="528" y="96"/>
            <a:chExt cx="4704" cy="3792"/>
          </a:xfrm>
        </p:grpSpPr>
        <p:sp>
          <p:nvSpPr>
            <p:cNvPr id="1054726"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7"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8"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29"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0"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1"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2"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3"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054738" name="Object 18"/>
          <p:cNvGraphicFramePr>
            <a:graphicFrameLocks noChangeAspect="1"/>
          </p:cNvGraphicFramePr>
          <p:nvPr>
            <p:extLst>
              <p:ext uri="{D42A27DB-BD31-4B8C-83A1-F6EECF244321}">
                <p14:modId xmlns:p14="http://schemas.microsoft.com/office/powerpoint/2010/main" val="3471488337"/>
              </p:ext>
            </p:extLst>
          </p:nvPr>
        </p:nvGraphicFramePr>
        <p:xfrm>
          <a:off x="1890712" y="2209800"/>
          <a:ext cx="1690688" cy="742950"/>
        </p:xfrm>
        <a:graphic>
          <a:graphicData uri="http://schemas.openxmlformats.org/presentationml/2006/ole">
            <mc:AlternateContent xmlns:mc="http://schemas.openxmlformats.org/markup-compatibility/2006">
              <mc:Choice xmlns:v="urn:schemas-microsoft-com:vml" Requires="v">
                <p:oleObj spid="_x0000_s1130498" name="Equation" r:id="rId6" imgW="838200" imgH="368300" progId="Equation.3">
                  <p:embed/>
                </p:oleObj>
              </mc:Choice>
              <mc:Fallback>
                <p:oleObj name="Equation" r:id="rId6" imgW="8382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712" y="2209800"/>
                        <a:ext cx="16906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2"/>
          <p:cNvGrpSpPr/>
          <p:nvPr/>
        </p:nvGrpSpPr>
        <p:grpSpPr>
          <a:xfrm>
            <a:off x="5791200" y="1987550"/>
            <a:ext cx="2362200" cy="2128838"/>
            <a:chOff x="5791200" y="1987550"/>
            <a:chExt cx="2362200" cy="2128838"/>
          </a:xfrm>
        </p:grpSpPr>
        <p:sp>
          <p:nvSpPr>
            <p:cNvPr id="1054734" name="Line 14"/>
            <p:cNvSpPr>
              <a:spLocks noChangeShapeType="1"/>
            </p:cNvSpPr>
            <p:nvPr/>
          </p:nvSpPr>
          <p:spPr bwMode="auto">
            <a:xfrm>
              <a:off x="5792788" y="1987550"/>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5" name="Line 15"/>
            <p:cNvSpPr>
              <a:spLocks noChangeShapeType="1"/>
            </p:cNvSpPr>
            <p:nvPr/>
          </p:nvSpPr>
          <p:spPr bwMode="auto">
            <a:xfrm>
              <a:off x="5792788" y="4116388"/>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736" name="Line 16"/>
            <p:cNvSpPr>
              <a:spLocks noChangeShapeType="1"/>
            </p:cNvSpPr>
            <p:nvPr/>
          </p:nvSpPr>
          <p:spPr bwMode="auto">
            <a:xfrm flipV="1">
              <a:off x="5792788" y="3214688"/>
              <a:ext cx="647700" cy="9017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37" name="Line 17"/>
            <p:cNvSpPr>
              <a:spLocks noChangeShapeType="1"/>
            </p:cNvSpPr>
            <p:nvPr/>
          </p:nvSpPr>
          <p:spPr bwMode="auto">
            <a:xfrm flipV="1">
              <a:off x="5943600" y="3213100"/>
              <a:ext cx="488950" cy="2921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1054739" name="Line 19"/>
            <p:cNvSpPr>
              <a:spLocks noChangeShapeType="1"/>
            </p:cNvSpPr>
            <p:nvPr/>
          </p:nvSpPr>
          <p:spPr bwMode="auto">
            <a:xfrm flipV="1">
              <a:off x="5791200" y="3505200"/>
              <a:ext cx="152400" cy="5969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40" name="Rectangle 20"/>
            <p:cNvSpPr>
              <a:spLocks noChangeArrowheads="1"/>
            </p:cNvSpPr>
            <p:nvPr/>
          </p:nvSpPr>
          <p:spPr bwMode="auto">
            <a:xfrm>
              <a:off x="7924800" y="2895600"/>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grpSp>
      <p:grpSp>
        <p:nvGrpSpPr>
          <p:cNvPr id="25" name="Group 24"/>
          <p:cNvGrpSpPr/>
          <p:nvPr/>
        </p:nvGrpSpPr>
        <p:grpSpPr>
          <a:xfrm>
            <a:off x="2057400" y="2876550"/>
            <a:ext cx="3124200" cy="2914650"/>
            <a:chOff x="3712008" y="3487477"/>
            <a:chExt cx="3124200" cy="2914650"/>
          </a:xfrm>
        </p:grpSpPr>
        <p:grpSp>
          <p:nvGrpSpPr>
            <p:cNvPr id="26" name="Group 5"/>
            <p:cNvGrpSpPr>
              <a:grpSpLocks/>
            </p:cNvGrpSpPr>
            <p:nvPr/>
          </p:nvGrpSpPr>
          <p:grpSpPr bwMode="auto">
            <a:xfrm rot="131053">
              <a:off x="3712008" y="3487477"/>
              <a:ext cx="3124200" cy="2914650"/>
              <a:chOff x="528" y="96"/>
              <a:chExt cx="4704" cy="3792"/>
            </a:xfrm>
          </p:grpSpPr>
          <p:sp>
            <p:nvSpPr>
              <p:cNvPr id="32" name="Line 6"/>
              <p:cNvSpPr>
                <a:spLocks noChangeShapeType="1"/>
              </p:cNvSpPr>
              <p:nvPr/>
            </p:nvSpPr>
            <p:spPr bwMode="auto">
              <a:xfrm>
                <a:off x="912" y="1104"/>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7"/>
              <p:cNvSpPr>
                <a:spLocks noChangeShapeType="1"/>
              </p:cNvSpPr>
              <p:nvPr/>
            </p:nvSpPr>
            <p:spPr bwMode="auto">
              <a:xfrm>
                <a:off x="1536" y="9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8"/>
              <p:cNvSpPr>
                <a:spLocks noChangeShapeType="1"/>
              </p:cNvSpPr>
              <p:nvPr/>
            </p:nvSpPr>
            <p:spPr bwMode="auto">
              <a:xfrm>
                <a:off x="1344" y="432"/>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9"/>
              <p:cNvSpPr>
                <a:spLocks noChangeShapeType="1"/>
              </p:cNvSpPr>
              <p:nvPr/>
            </p:nvSpPr>
            <p:spPr bwMode="auto">
              <a:xfrm>
                <a:off x="912" y="2928"/>
                <a:ext cx="1536" cy="864"/>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10"/>
              <p:cNvSpPr>
                <a:spLocks noChangeShapeType="1"/>
              </p:cNvSpPr>
              <p:nvPr/>
            </p:nvSpPr>
            <p:spPr bwMode="auto">
              <a:xfrm>
                <a:off x="912" y="2448"/>
                <a:ext cx="2112" cy="1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11"/>
              <p:cNvSpPr>
                <a:spLocks noChangeShapeType="1"/>
              </p:cNvSpPr>
              <p:nvPr/>
            </p:nvSpPr>
            <p:spPr bwMode="auto">
              <a:xfrm>
                <a:off x="528" y="1776"/>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2"/>
              <p:cNvSpPr>
                <a:spLocks noChangeShapeType="1"/>
              </p:cNvSpPr>
              <p:nvPr/>
            </p:nvSpPr>
            <p:spPr bwMode="auto">
              <a:xfrm>
                <a:off x="720" y="1440"/>
                <a:ext cx="3696" cy="2112"/>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3"/>
              <p:cNvSpPr>
                <a:spLocks noChangeShapeType="1"/>
              </p:cNvSpPr>
              <p:nvPr/>
            </p:nvSpPr>
            <p:spPr bwMode="auto">
              <a:xfrm>
                <a:off x="1152" y="768"/>
                <a:ext cx="3696" cy="21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Line 14"/>
            <p:cNvSpPr>
              <a:spLocks noChangeShapeType="1"/>
            </p:cNvSpPr>
            <p:nvPr/>
          </p:nvSpPr>
          <p:spPr bwMode="auto">
            <a:xfrm>
              <a:off x="4427971" y="3827202"/>
              <a:ext cx="1587" cy="212883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5"/>
            <p:cNvSpPr>
              <a:spLocks noChangeShapeType="1"/>
            </p:cNvSpPr>
            <p:nvPr/>
          </p:nvSpPr>
          <p:spPr bwMode="auto">
            <a:xfrm>
              <a:off x="4427971" y="5956040"/>
              <a:ext cx="2105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6"/>
            <p:cNvSpPr>
              <a:spLocks noChangeShapeType="1"/>
            </p:cNvSpPr>
            <p:nvPr/>
          </p:nvSpPr>
          <p:spPr bwMode="auto">
            <a:xfrm flipV="1">
              <a:off x="4427971" y="5054340"/>
              <a:ext cx="647700" cy="9017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17"/>
            <p:cNvSpPr>
              <a:spLocks noChangeArrowheads="1"/>
            </p:cNvSpPr>
            <p:nvPr/>
          </p:nvSpPr>
          <p:spPr bwMode="auto">
            <a:xfrm>
              <a:off x="6559983" y="4735252"/>
              <a:ext cx="228600" cy="7620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cs typeface="Arial" pitchFamily="34" charset="0"/>
              </a:endParaRPr>
            </a:p>
          </p:txBody>
        </p:sp>
        <p:sp>
          <p:nvSpPr>
            <p:cNvPr id="31" name="Line 18"/>
            <p:cNvSpPr>
              <a:spLocks noChangeShapeType="1"/>
            </p:cNvSpPr>
            <p:nvPr/>
          </p:nvSpPr>
          <p:spPr bwMode="auto">
            <a:xfrm flipV="1">
              <a:off x="4426383" y="4811452"/>
              <a:ext cx="2133600" cy="1143000"/>
            </a:xfrm>
            <a:prstGeom prst="line">
              <a:avLst/>
            </a:prstGeom>
            <a:noFill/>
            <a:ln w="15875">
              <a:solidFill>
                <a:schemeClr val="tx2"/>
              </a:solidFill>
              <a:round/>
              <a:headEnd/>
              <a:tailEnd type="arrow" w="lg"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381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dirty="0" err="1"/>
              <a:t>SNoW</a:t>
            </a:r>
            <a:r>
              <a:rPr lang="en-US" dirty="0"/>
              <a:t> (also in </a:t>
            </a:r>
            <a:r>
              <a:rPr lang="en-US" dirty="0" err="1" smtClean="0"/>
              <a:t>LBJava</a:t>
            </a:r>
            <a:r>
              <a:rPr lang="en-US" dirty="0" smtClean="0"/>
              <a:t>)</a:t>
            </a:r>
            <a:endParaRPr lang="en-US" dirty="0"/>
          </a:p>
        </p:txBody>
      </p:sp>
      <p:sp>
        <p:nvSpPr>
          <p:cNvPr id="1058819" name="Rectangle 3"/>
          <p:cNvSpPr>
            <a:spLocks noGrp="1" noChangeArrowheads="1"/>
          </p:cNvSpPr>
          <p:nvPr>
            <p:ph idx="1"/>
          </p:nvPr>
        </p:nvSpPr>
        <p:spPr>
          <a:xfrm>
            <a:off x="1524000" y="1341437"/>
            <a:ext cx="7162800" cy="4525963"/>
          </a:xfrm>
        </p:spPr>
        <p:txBody>
          <a:bodyPr/>
          <a:lstStyle/>
          <a:p>
            <a:r>
              <a:rPr lang="en-US" sz="2000" dirty="0" smtClean="0">
                <a:latin typeface="+mj-lt"/>
                <a:sym typeface="Symbol" pitchFamily="18" charset="2"/>
              </a:rPr>
              <a:t>Several </a:t>
            </a:r>
            <a:r>
              <a:rPr lang="en-US" sz="2000" dirty="0">
                <a:latin typeface="+mj-lt"/>
                <a:sym typeface="Symbol" pitchFamily="18" charset="2"/>
              </a:rPr>
              <a:t>of these extensions (and a couple more) </a:t>
            </a:r>
            <a:r>
              <a:rPr lang="en-US" sz="2000" dirty="0" smtClean="0">
                <a:latin typeface="+mj-lt"/>
                <a:sym typeface="Symbol" pitchFamily="18" charset="2"/>
              </a:rPr>
              <a:t>are implemented </a:t>
            </a:r>
            <a:r>
              <a:rPr lang="en-US" sz="2000" dirty="0">
                <a:latin typeface="+mj-lt"/>
                <a:sym typeface="Symbol" pitchFamily="18" charset="2"/>
              </a:rPr>
              <a:t>in the </a:t>
            </a:r>
            <a:r>
              <a:rPr lang="en-US" sz="2000" dirty="0" err="1">
                <a:solidFill>
                  <a:srgbClr val="FF0000"/>
                </a:solidFill>
                <a:latin typeface="+mj-lt"/>
                <a:sym typeface="Symbol" pitchFamily="18" charset="2"/>
              </a:rPr>
              <a:t>SNoW</a:t>
            </a:r>
            <a:r>
              <a:rPr lang="en-US" sz="2000" dirty="0">
                <a:latin typeface="+mj-lt"/>
                <a:sym typeface="Symbol" pitchFamily="18" charset="2"/>
              </a:rPr>
              <a:t> learning architecture that supports several linear update rules (Winnow, Perceptron, naïve Bayes) </a:t>
            </a:r>
          </a:p>
          <a:p>
            <a:r>
              <a:rPr lang="en-US" sz="2000" dirty="0" smtClean="0">
                <a:latin typeface="+mj-lt"/>
                <a:sym typeface="Symbol" pitchFamily="18" charset="2"/>
              </a:rPr>
              <a:t>Supports </a:t>
            </a:r>
          </a:p>
          <a:p>
            <a:pPr lvl="1"/>
            <a:r>
              <a:rPr lang="en-US" sz="1600" dirty="0" smtClean="0">
                <a:latin typeface="+mj-lt"/>
                <a:sym typeface="Symbol" pitchFamily="18" charset="2"/>
              </a:rPr>
              <a:t>Regularization(averaged Winnow/Perceptron</a:t>
            </a:r>
            <a:r>
              <a:rPr lang="en-US" sz="1600" dirty="0">
                <a:latin typeface="+mj-lt"/>
                <a:sym typeface="Symbol" pitchFamily="18" charset="2"/>
              </a:rPr>
              <a:t>; </a:t>
            </a:r>
            <a:r>
              <a:rPr lang="en-US" sz="1600" dirty="0" smtClean="0">
                <a:latin typeface="+mj-lt"/>
                <a:sym typeface="Symbol" pitchFamily="18" charset="2"/>
              </a:rPr>
              <a:t>Thick Separator)</a:t>
            </a:r>
          </a:p>
          <a:p>
            <a:pPr lvl="1"/>
            <a:r>
              <a:rPr lang="en-US" sz="1600" dirty="0">
                <a:sym typeface="Symbol" pitchFamily="18" charset="2"/>
              </a:rPr>
              <a:t>Conversion to probabilities</a:t>
            </a:r>
          </a:p>
          <a:p>
            <a:pPr lvl="1"/>
            <a:r>
              <a:rPr lang="en-US" sz="1600" dirty="0" smtClean="0">
                <a:latin typeface="+mj-lt"/>
                <a:sym typeface="Symbol" pitchFamily="18" charset="2"/>
              </a:rPr>
              <a:t>Automatic parameter tuning </a:t>
            </a:r>
          </a:p>
          <a:p>
            <a:pPr lvl="1"/>
            <a:r>
              <a:rPr lang="en-US" sz="1600" dirty="0" smtClean="0">
                <a:latin typeface="+mj-lt"/>
                <a:sym typeface="Symbol" pitchFamily="18" charset="2"/>
              </a:rPr>
              <a:t>True </a:t>
            </a:r>
            <a:r>
              <a:rPr lang="en-US" sz="1600" dirty="0">
                <a:latin typeface="+mj-lt"/>
                <a:sym typeface="Symbol" pitchFamily="18" charset="2"/>
              </a:rPr>
              <a:t>multi-class classification </a:t>
            </a:r>
            <a:endParaRPr lang="en-US" sz="1600" dirty="0" smtClean="0">
              <a:latin typeface="+mj-lt"/>
              <a:sym typeface="Symbol" pitchFamily="18" charset="2"/>
            </a:endParaRPr>
          </a:p>
          <a:p>
            <a:pPr lvl="1"/>
            <a:r>
              <a:rPr lang="en-US" sz="1600" dirty="0">
                <a:sym typeface="Symbol" pitchFamily="18" charset="2"/>
              </a:rPr>
              <a:t>Feature </a:t>
            </a:r>
            <a:r>
              <a:rPr lang="en-US" sz="1600" dirty="0" smtClean="0">
                <a:sym typeface="Symbol" pitchFamily="18" charset="2"/>
              </a:rPr>
              <a:t>Extraction and Pruning </a:t>
            </a:r>
            <a:endParaRPr lang="en-US" sz="1600" dirty="0">
              <a:sym typeface="Symbol" pitchFamily="18" charset="2"/>
            </a:endParaRPr>
          </a:p>
          <a:p>
            <a:pPr lvl="1"/>
            <a:r>
              <a:rPr lang="en-US" sz="1600" dirty="0" smtClean="0">
                <a:latin typeface="+mj-lt"/>
                <a:sym typeface="Symbol" pitchFamily="18" charset="2"/>
              </a:rPr>
              <a:t>Variable </a:t>
            </a:r>
            <a:r>
              <a:rPr lang="en-US" sz="1600" dirty="0">
                <a:latin typeface="+mj-lt"/>
                <a:sym typeface="Symbol" pitchFamily="18" charset="2"/>
              </a:rPr>
              <a:t>size </a:t>
            </a:r>
            <a:r>
              <a:rPr lang="en-US" sz="1600" dirty="0" smtClean="0">
                <a:latin typeface="+mj-lt"/>
                <a:sym typeface="Symbol" pitchFamily="18" charset="2"/>
              </a:rPr>
              <a:t>examples </a:t>
            </a:r>
          </a:p>
          <a:p>
            <a:pPr lvl="1"/>
            <a:r>
              <a:rPr lang="en-US" sz="1600" dirty="0" smtClean="0">
                <a:latin typeface="+mj-lt"/>
                <a:sym typeface="Symbol" pitchFamily="18" charset="2"/>
              </a:rPr>
              <a:t>Good </a:t>
            </a:r>
            <a:r>
              <a:rPr lang="en-US" sz="1600" dirty="0">
                <a:latin typeface="+mj-lt"/>
                <a:sym typeface="Symbol" pitchFamily="18" charset="2"/>
              </a:rPr>
              <a:t>support for large scale domains in terms of number of examples and number of features</a:t>
            </a:r>
            <a:r>
              <a:rPr lang="en-US" sz="1600" dirty="0" smtClean="0">
                <a:latin typeface="+mj-lt"/>
                <a:sym typeface="Symbol" pitchFamily="18" charset="2"/>
              </a:rPr>
              <a:t>.</a:t>
            </a:r>
          </a:p>
          <a:p>
            <a:pPr lvl="1"/>
            <a:r>
              <a:rPr lang="en-US" sz="1600" dirty="0"/>
              <a:t>Very efficient </a:t>
            </a:r>
          </a:p>
          <a:p>
            <a:pPr lvl="1"/>
            <a:r>
              <a:rPr lang="en-US" sz="1600" dirty="0" smtClean="0">
                <a:sym typeface="Symbol" pitchFamily="18" charset="2"/>
              </a:rPr>
              <a:t>Many </a:t>
            </a:r>
            <a:r>
              <a:rPr lang="en-US" sz="1600" dirty="0">
                <a:sym typeface="Symbol" pitchFamily="18" charset="2"/>
              </a:rPr>
              <a:t>other options </a:t>
            </a:r>
            <a:endParaRPr lang="en-US" sz="1600" dirty="0" smtClean="0">
              <a:sym typeface="Symbol" pitchFamily="18" charset="2"/>
            </a:endParaRPr>
          </a:p>
          <a:p>
            <a:r>
              <a:rPr lang="en-US" sz="2000" dirty="0" smtClean="0">
                <a:latin typeface="+mj-lt"/>
              </a:rPr>
              <a:t>[</a:t>
            </a:r>
            <a:r>
              <a:rPr lang="en-US" sz="2000" dirty="0">
                <a:latin typeface="+mj-lt"/>
                <a:sym typeface="Symbol" pitchFamily="18" charset="2"/>
              </a:rPr>
              <a:t>Download from: </a:t>
            </a:r>
            <a:r>
              <a:rPr lang="en-US" sz="2000" dirty="0">
                <a:latin typeface="+mj-lt"/>
                <a:sym typeface="Symbol" pitchFamily="18" charset="2"/>
                <a:hlinkClick r:id="rId3"/>
              </a:rPr>
              <a:t>http://</a:t>
            </a:r>
            <a:r>
              <a:rPr lang="en-US" sz="2000" dirty="0" smtClean="0">
                <a:latin typeface="+mj-lt"/>
                <a:sym typeface="Symbol" pitchFamily="18" charset="2"/>
                <a:hlinkClick r:id="rId3"/>
              </a:rPr>
              <a:t>cogcomp.cs.illinois.edu/page/software</a:t>
            </a:r>
            <a:r>
              <a:rPr lang="en-US" sz="2000" dirty="0" smtClean="0">
                <a:latin typeface="+mj-lt"/>
                <a:sym typeface="Symbol" pitchFamily="18" charset="2"/>
              </a:rPr>
              <a:t> ]</a:t>
            </a:r>
            <a:endParaRPr lang="en-US" sz="2000" dirty="0">
              <a:latin typeface="+mj-lt"/>
              <a:sym typeface="Symbol" pitchFamily="18" charset="2"/>
            </a:endParaRPr>
          </a:p>
          <a:p>
            <a:endParaRPr lang="en-US" sz="2000" dirty="0">
              <a:latin typeface="+mj-lt"/>
            </a:endParaRP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4"/>
          </p:nvPr>
        </p:nvSpPr>
        <p:spPr/>
        <p:txBody>
          <a:bodyPr/>
          <a:lstStyle/>
          <a:p>
            <a:fld id="{7919C26D-BA63-4452-83F1-8D78FC4D8310}" type="slidenum">
              <a:rPr lang="en-US"/>
              <a:pPr/>
              <a:t>32</a:t>
            </a:fld>
            <a:endParaRPr lang="en-US"/>
          </a:p>
        </p:txBody>
      </p:sp>
    </p:spTree>
    <p:extLst>
      <p:ext uri="{BB962C8B-B14F-4D97-AF65-F5344CB8AC3E}">
        <p14:creationId xmlns:p14="http://schemas.microsoft.com/office/powerpoint/2010/main" val="4063949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Extensions</a:t>
            </a:r>
            <a:endParaRPr lang="en-US" dirty="0"/>
          </a:p>
        </p:txBody>
      </p:sp>
      <p:sp>
        <p:nvSpPr>
          <p:cNvPr id="3" name="Content Placeholder 2"/>
          <p:cNvSpPr>
            <a:spLocks noGrp="1"/>
          </p:cNvSpPr>
          <p:nvPr>
            <p:ph idx="1"/>
          </p:nvPr>
        </p:nvSpPr>
        <p:spPr>
          <a:xfrm>
            <a:off x="1524000" y="1219200"/>
            <a:ext cx="7162800" cy="4525963"/>
          </a:xfrm>
        </p:spPr>
        <p:txBody>
          <a:bodyPr/>
          <a:lstStyle/>
          <a:p>
            <a:r>
              <a:rPr lang="en-US" dirty="0" smtClean="0"/>
              <a:t>This </a:t>
            </a:r>
            <a:r>
              <a:rPr lang="en-US" dirty="0"/>
              <a:t>algorithm learns monotone functions</a:t>
            </a:r>
          </a:p>
          <a:p>
            <a:r>
              <a:rPr lang="en-US" dirty="0" smtClean="0"/>
              <a:t>For </a:t>
            </a:r>
            <a:r>
              <a:rPr lang="en-US" dirty="0"/>
              <a:t>the general case: </a:t>
            </a:r>
            <a:endParaRPr lang="en-US" dirty="0" smtClean="0"/>
          </a:p>
          <a:p>
            <a:pPr lvl="1"/>
            <a:r>
              <a:rPr lang="en-US" dirty="0" smtClean="0">
                <a:solidFill>
                  <a:srgbClr val="0000FF"/>
                </a:solidFill>
              </a:rPr>
              <a:t>Duplicate variables </a:t>
            </a:r>
            <a:r>
              <a:rPr lang="en-US" dirty="0" smtClean="0">
                <a:solidFill>
                  <a:schemeClr val="tx1"/>
                </a:solidFill>
              </a:rPr>
              <a:t>(down side?)</a:t>
            </a:r>
            <a:endParaRPr lang="en-US" dirty="0">
              <a:solidFill>
                <a:schemeClr val="tx1"/>
              </a:solidFill>
            </a:endParaRPr>
          </a:p>
          <a:p>
            <a:pPr lvl="1"/>
            <a:r>
              <a:rPr lang="en-US" dirty="0" smtClean="0"/>
              <a:t>For </a:t>
            </a:r>
            <a:r>
              <a:rPr lang="en-US" dirty="0"/>
              <a:t>the negation of variable x, introduce a new variable y.</a:t>
            </a:r>
          </a:p>
          <a:p>
            <a:pPr lvl="1"/>
            <a:r>
              <a:rPr lang="en-US" dirty="0" smtClean="0">
                <a:solidFill>
                  <a:srgbClr val="0000FF"/>
                </a:solidFill>
              </a:rPr>
              <a:t>Learn </a:t>
            </a:r>
            <a:r>
              <a:rPr lang="en-US" dirty="0">
                <a:solidFill>
                  <a:srgbClr val="0000FF"/>
                </a:solidFill>
              </a:rPr>
              <a:t>monotone functions over 2n variables</a:t>
            </a:r>
          </a:p>
          <a:p>
            <a:r>
              <a:rPr lang="en-US" dirty="0" smtClean="0"/>
              <a:t>Balanced </a:t>
            </a:r>
            <a:r>
              <a:rPr lang="en-US" dirty="0"/>
              <a:t>version</a:t>
            </a:r>
            <a:r>
              <a:rPr lang="en-US" dirty="0" smtClean="0"/>
              <a:t>:</a:t>
            </a:r>
            <a:endParaRPr lang="en-US" dirty="0"/>
          </a:p>
          <a:p>
            <a:pPr lvl="1"/>
            <a:r>
              <a:rPr lang="en-US" dirty="0">
                <a:solidFill>
                  <a:srgbClr val="0000FF"/>
                </a:solidFill>
              </a:rPr>
              <a:t>Keep two weights for each variable; effective weight is the </a:t>
            </a:r>
            <a:r>
              <a:rPr lang="en-US" dirty="0" smtClean="0">
                <a:solidFill>
                  <a:srgbClr val="0000FF"/>
                </a:solidFill>
              </a:rPr>
              <a:t>difference</a:t>
            </a:r>
          </a:p>
          <a:p>
            <a:pPr lvl="1"/>
            <a:endParaRPr lang="en-US" dirty="0">
              <a:solidFill>
                <a:srgbClr val="0000FF"/>
              </a:solidFill>
            </a:endParaRPr>
          </a:p>
          <a:p>
            <a:pPr lvl="1"/>
            <a:endParaRPr lang="en-US" dirty="0" smtClean="0">
              <a:solidFill>
                <a:srgbClr val="0000FF"/>
              </a:solidFill>
            </a:endParaRPr>
          </a:p>
          <a:p>
            <a:pPr lvl="1"/>
            <a:endParaRPr lang="en-US" dirty="0">
              <a:solidFill>
                <a:srgbClr val="0000FF"/>
              </a:solidFill>
            </a:endParaRPr>
          </a:p>
          <a:p>
            <a:pPr lvl="1"/>
            <a:endParaRPr lang="en-US" dirty="0" smtClean="0">
              <a:solidFill>
                <a:srgbClr val="0000FF"/>
              </a:solidFill>
            </a:endParaRPr>
          </a:p>
          <a:p>
            <a:pPr lvl="1"/>
            <a:r>
              <a:rPr lang="en-US" dirty="0" smtClean="0">
                <a:solidFill>
                  <a:srgbClr val="0000FF"/>
                </a:solidFill>
              </a:rPr>
              <a:t>We’ll come back to this idea when talking about multiclass. </a:t>
            </a:r>
            <a:endParaRPr lang="en-US" dirty="0">
              <a:solidFill>
                <a:srgbClr val="0000FF"/>
              </a:solidFill>
            </a:endParaRPr>
          </a:p>
          <a:p>
            <a:endParaRPr lang="en-US" dirty="0"/>
          </a:p>
        </p:txBody>
      </p:sp>
      <p:sp>
        <p:nvSpPr>
          <p:cNvPr id="4" name="Content Placeholder 3"/>
          <p:cNvSpPr>
            <a:spLocks noGrp="1"/>
          </p:cNvSpPr>
          <p:nvPr>
            <p:ph sz="quarter" idx="13"/>
          </p:nvPr>
        </p:nvSpPr>
        <p:spPr/>
        <p:txBody>
          <a:bodyPr/>
          <a:lstStyle/>
          <a:p>
            <a:r>
              <a:rPr lang="en-US" dirty="0" smtClean="0"/>
              <a:t>Extensions</a:t>
            </a:r>
            <a:endParaRPr lang="en-US" dirty="0"/>
          </a:p>
        </p:txBody>
      </p:sp>
      <p:sp>
        <p:nvSpPr>
          <p:cNvPr id="7" name="Slide Number Placeholder 3"/>
          <p:cNvSpPr>
            <a:spLocks noGrp="1"/>
          </p:cNvSpPr>
          <p:nvPr>
            <p:ph type="sldNum" sz="quarter" idx="14"/>
          </p:nvPr>
        </p:nvSpPr>
        <p:spPr/>
        <p:txBody>
          <a:bodyPr/>
          <a:lstStyle/>
          <a:p>
            <a:fld id="{E0E2D378-56C0-4881-9D08-D0E372F64008}" type="slidenum">
              <a:rPr lang="en-US"/>
              <a:pPr/>
              <a:t>33</a:t>
            </a:fld>
            <a:endParaRPr lang="en-US"/>
          </a:p>
        </p:txBody>
      </p:sp>
      <p:graphicFrame>
        <p:nvGraphicFramePr>
          <p:cNvPr id="800772" name="Object 4"/>
          <p:cNvGraphicFramePr>
            <a:graphicFrameLocks noChangeAspect="1"/>
          </p:cNvGraphicFramePr>
          <p:nvPr>
            <p:extLst>
              <p:ext uri="{D42A27DB-BD31-4B8C-83A1-F6EECF244321}">
                <p14:modId xmlns:p14="http://schemas.microsoft.com/office/powerpoint/2010/main" val="2953374302"/>
              </p:ext>
            </p:extLst>
          </p:nvPr>
        </p:nvGraphicFramePr>
        <p:xfrm>
          <a:off x="1704975" y="4343400"/>
          <a:ext cx="7134225" cy="1237714"/>
        </p:xfrm>
        <a:graphic>
          <a:graphicData uri="http://schemas.openxmlformats.org/presentationml/2006/ole">
            <mc:AlternateContent xmlns:mc="http://schemas.openxmlformats.org/markup-compatibility/2006">
              <mc:Choice xmlns:v="urn:schemas-microsoft-com:vml" Requires="v">
                <p:oleObj spid="_x0000_s1108993" name="Equation" r:id="rId4" imgW="5613120" imgH="1015920" progId="Equation.3">
                  <p:embed/>
                </p:oleObj>
              </mc:Choice>
              <mc:Fallback>
                <p:oleObj name="Equation" r:id="rId4" imgW="5613120" imgH="10159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975" y="4343400"/>
                        <a:ext cx="7134225" cy="1237714"/>
                      </a:xfrm>
                      <a:prstGeom prst="rect">
                        <a:avLst/>
                      </a:prstGeom>
                      <a:solidFill>
                        <a:srgbClr val="FFFFCC"/>
                      </a:solidFill>
                      <a:ln w="19050">
                        <a:solidFill>
                          <a:schemeClr val="accent1"/>
                        </a:solidFill>
                        <a:miter lim="800000"/>
                        <a:headEnd/>
                        <a:tailEnd/>
                      </a:ln>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0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A Robust Variation</a:t>
            </a:r>
            <a:endParaRPr lang="en-US" dirty="0"/>
          </a:p>
        </p:txBody>
      </p:sp>
      <p:sp>
        <p:nvSpPr>
          <p:cNvPr id="3" name="Content Placeholder 2"/>
          <p:cNvSpPr>
            <a:spLocks noGrp="1"/>
          </p:cNvSpPr>
          <p:nvPr>
            <p:ph idx="1"/>
          </p:nvPr>
        </p:nvSpPr>
        <p:spPr/>
        <p:txBody>
          <a:bodyPr/>
          <a:lstStyle/>
          <a:p>
            <a:r>
              <a:rPr lang="en-US" dirty="0" smtClean="0"/>
              <a:t>Winnow </a:t>
            </a:r>
            <a:r>
              <a:rPr lang="en-US" dirty="0"/>
              <a:t>is robust  in the presence of  various kinds of noise.  </a:t>
            </a:r>
          </a:p>
          <a:p>
            <a:pPr lvl="1"/>
            <a:r>
              <a:rPr lang="en-US" dirty="0" smtClean="0">
                <a:solidFill>
                  <a:srgbClr val="0000FF"/>
                </a:solidFill>
              </a:rPr>
              <a:t>(classification </a:t>
            </a:r>
            <a:r>
              <a:rPr lang="en-US" dirty="0">
                <a:solidFill>
                  <a:srgbClr val="0000FF"/>
                </a:solidFill>
              </a:rPr>
              <a:t>noise, attribute noise</a:t>
            </a:r>
            <a:r>
              <a:rPr lang="en-US" dirty="0" smtClean="0">
                <a:solidFill>
                  <a:srgbClr val="0000FF"/>
                </a:solidFill>
              </a:rPr>
              <a:t>)</a:t>
            </a:r>
            <a:endParaRPr lang="en-US" dirty="0">
              <a:solidFill>
                <a:srgbClr val="0000FF"/>
              </a:solidFill>
            </a:endParaRPr>
          </a:p>
          <a:p>
            <a:r>
              <a:rPr lang="en-US" dirty="0" smtClean="0"/>
              <a:t>Moving Target:</a:t>
            </a:r>
          </a:p>
          <a:p>
            <a:pPr lvl="1"/>
            <a:r>
              <a:rPr lang="en-US" dirty="0" smtClean="0">
                <a:solidFill>
                  <a:srgbClr val="0000FF"/>
                </a:solidFill>
              </a:rPr>
              <a:t>The </a:t>
            </a:r>
            <a:r>
              <a:rPr lang="en-US" dirty="0">
                <a:solidFill>
                  <a:srgbClr val="0000FF"/>
                </a:solidFill>
              </a:rPr>
              <a:t>target function changes with time</a:t>
            </a:r>
            <a:r>
              <a:rPr lang="en-US" dirty="0" smtClean="0">
                <a:solidFill>
                  <a:srgbClr val="0000FF"/>
                </a:solidFill>
              </a:rPr>
              <a:t>.</a:t>
            </a:r>
            <a:endParaRPr lang="en-US" dirty="0">
              <a:solidFill>
                <a:srgbClr val="0000FF"/>
              </a:solidFill>
            </a:endParaRPr>
          </a:p>
          <a:p>
            <a:r>
              <a:rPr lang="en-US" dirty="0"/>
              <a:t>  Importance: </a:t>
            </a:r>
            <a:endParaRPr lang="en-US" dirty="0" smtClean="0"/>
          </a:p>
          <a:p>
            <a:pPr lvl="1"/>
            <a:r>
              <a:rPr lang="en-US" dirty="0" smtClean="0">
                <a:solidFill>
                  <a:srgbClr val="0000FF"/>
                </a:solidFill>
              </a:rPr>
              <a:t>sometimes </a:t>
            </a:r>
            <a:r>
              <a:rPr lang="en-US" dirty="0">
                <a:solidFill>
                  <a:srgbClr val="0000FF"/>
                </a:solidFill>
              </a:rPr>
              <a:t>we learn under some </a:t>
            </a:r>
            <a:r>
              <a:rPr lang="en-US" dirty="0" smtClean="0">
                <a:solidFill>
                  <a:srgbClr val="0000FF"/>
                </a:solidFill>
              </a:rPr>
              <a:t>distribution but </a:t>
            </a:r>
            <a:r>
              <a:rPr lang="en-US" dirty="0">
                <a:solidFill>
                  <a:srgbClr val="0000FF"/>
                </a:solidFill>
              </a:rPr>
              <a:t>test under a slightly different one</a:t>
            </a:r>
            <a:r>
              <a:rPr lang="en-US" dirty="0" smtClean="0">
                <a:solidFill>
                  <a:srgbClr val="0000FF"/>
                </a:solidFill>
              </a:rPr>
              <a:t>. (</a:t>
            </a:r>
            <a:r>
              <a:rPr lang="en-US" dirty="0">
                <a:solidFill>
                  <a:srgbClr val="0000FF"/>
                </a:solidFill>
              </a:rPr>
              <a:t>e.g., natural language applications</a:t>
            </a:r>
            <a:r>
              <a:rPr lang="en-US" dirty="0" smtClean="0">
                <a:solidFill>
                  <a:srgbClr val="0000FF"/>
                </a:solidFill>
              </a:rPr>
              <a:t>)</a:t>
            </a:r>
          </a:p>
          <a:p>
            <a:pPr lvl="1"/>
            <a:r>
              <a:rPr lang="en-US" dirty="0" smtClean="0">
                <a:solidFill>
                  <a:schemeClr val="tx1"/>
                </a:solidFill>
              </a:rPr>
              <a:t>The algorithm we develop provides a good insight into issues of </a:t>
            </a:r>
            <a:r>
              <a:rPr lang="en-US" dirty="0" smtClean="0">
                <a:solidFill>
                  <a:srgbClr val="0000FF"/>
                </a:solidFill>
              </a:rPr>
              <a:t>Adaptation</a:t>
            </a:r>
            <a:endParaRPr lang="en-US" dirty="0">
              <a:solidFill>
                <a:srgbClr val="0000FF"/>
              </a:solidFill>
            </a:endParaRPr>
          </a:p>
          <a:p>
            <a:pPr marL="0" indent="0">
              <a:buNone/>
            </a:pPr>
            <a:endParaRPr lang="en-US" dirty="0"/>
          </a:p>
        </p:txBody>
      </p:sp>
      <p:sp>
        <p:nvSpPr>
          <p:cNvPr id="7" name="Content Placeholder 6"/>
          <p:cNvSpPr>
            <a:spLocks noGrp="1"/>
          </p:cNvSpPr>
          <p:nvPr>
            <p:ph sz="quarter" idx="13"/>
          </p:nvPr>
        </p:nvSpPr>
        <p:spPr/>
        <p:txBody>
          <a:bodyPr/>
          <a:lstStyle/>
          <a:p>
            <a:r>
              <a:rPr lang="en-US" dirty="0" smtClean="0"/>
              <a:t>Extensions</a:t>
            </a:r>
            <a:endParaRPr lang="en-US" dirty="0"/>
          </a:p>
        </p:txBody>
      </p:sp>
      <p:sp>
        <p:nvSpPr>
          <p:cNvPr id="6" name="Slide Number Placeholder 3"/>
          <p:cNvSpPr>
            <a:spLocks noGrp="1"/>
          </p:cNvSpPr>
          <p:nvPr>
            <p:ph type="sldNum" sz="quarter" idx="14"/>
          </p:nvPr>
        </p:nvSpPr>
        <p:spPr/>
        <p:txBody>
          <a:bodyPr/>
          <a:lstStyle/>
          <a:p>
            <a:fld id="{72230F1F-9D22-4356-BF70-D711A79AB342}" type="slidenum">
              <a:rPr lang="en-US"/>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 A Robust Variation</a:t>
            </a:r>
            <a:endParaRPr lang="en-US" dirty="0"/>
          </a:p>
        </p:txBody>
      </p:sp>
      <p:sp>
        <p:nvSpPr>
          <p:cNvPr id="3" name="Content Placeholder 2"/>
          <p:cNvSpPr>
            <a:spLocks noGrp="1"/>
          </p:cNvSpPr>
          <p:nvPr>
            <p:ph idx="1"/>
          </p:nvPr>
        </p:nvSpPr>
        <p:spPr/>
        <p:txBody>
          <a:bodyPr/>
          <a:lstStyle/>
          <a:p>
            <a:r>
              <a:rPr lang="en-US" dirty="0"/>
              <a:t> Modeling: </a:t>
            </a:r>
          </a:p>
          <a:p>
            <a:pPr lvl="1"/>
            <a:r>
              <a:rPr lang="en-US" dirty="0" smtClean="0">
                <a:solidFill>
                  <a:schemeClr val="accent1"/>
                </a:solidFill>
              </a:rPr>
              <a:t>Adversary’s </a:t>
            </a:r>
            <a:r>
              <a:rPr lang="en-US" dirty="0">
                <a:solidFill>
                  <a:schemeClr val="accent1"/>
                </a:solidFill>
              </a:rPr>
              <a:t>turn</a:t>
            </a:r>
            <a:r>
              <a:rPr lang="en-US" dirty="0"/>
              <a:t>: may change the target concept </a:t>
            </a:r>
            <a:r>
              <a:rPr lang="en-US" dirty="0" smtClean="0"/>
              <a:t>by adding or removing </a:t>
            </a:r>
            <a:r>
              <a:rPr lang="en-US" dirty="0"/>
              <a:t>some variable from the target disjunction. </a:t>
            </a:r>
            <a:endParaRPr lang="en-US" dirty="0" smtClean="0"/>
          </a:p>
          <a:p>
            <a:pPr lvl="2"/>
            <a:r>
              <a:rPr lang="en-US" dirty="0" smtClean="0">
                <a:solidFill>
                  <a:schemeClr val="accent1"/>
                </a:solidFill>
              </a:rPr>
              <a:t>Cost </a:t>
            </a:r>
            <a:r>
              <a:rPr lang="en-US" dirty="0"/>
              <a:t>of each addition move is </a:t>
            </a:r>
            <a:r>
              <a:rPr lang="en-US" dirty="0">
                <a:solidFill>
                  <a:schemeClr val="accent1"/>
                </a:solidFill>
              </a:rPr>
              <a:t>1</a:t>
            </a:r>
            <a:r>
              <a:rPr lang="en-US" dirty="0" smtClean="0"/>
              <a:t>.</a:t>
            </a:r>
            <a:endParaRPr lang="en-US" dirty="0"/>
          </a:p>
          <a:p>
            <a:pPr lvl="1"/>
            <a:r>
              <a:rPr lang="en-US" dirty="0" smtClean="0">
                <a:solidFill>
                  <a:schemeClr val="accent1"/>
                </a:solidFill>
              </a:rPr>
              <a:t>Learner’s </a:t>
            </a:r>
            <a:r>
              <a:rPr lang="en-US" dirty="0">
                <a:solidFill>
                  <a:schemeClr val="accent1"/>
                </a:solidFill>
              </a:rPr>
              <a:t>turn</a:t>
            </a:r>
            <a:r>
              <a:rPr lang="en-US" dirty="0"/>
              <a:t>: makes prediction on the examples given, and </a:t>
            </a:r>
            <a:r>
              <a:rPr lang="en-US" dirty="0" smtClean="0"/>
              <a:t>is then </a:t>
            </a:r>
            <a:r>
              <a:rPr lang="en-US" dirty="0"/>
              <a:t>told the correct answer (according to current target function</a:t>
            </a:r>
            <a:r>
              <a:rPr lang="en-US" dirty="0" smtClean="0"/>
              <a:t>)</a:t>
            </a:r>
            <a:endParaRPr lang="en-US" dirty="0"/>
          </a:p>
          <a:p>
            <a:pPr lvl="1"/>
            <a:r>
              <a:rPr lang="en-US" dirty="0" smtClean="0">
                <a:solidFill>
                  <a:schemeClr val="accent1"/>
                </a:solidFill>
              </a:rPr>
              <a:t>Winnow-R</a:t>
            </a:r>
            <a:r>
              <a:rPr lang="en-US" dirty="0"/>
              <a:t>:  Same as Winnow, only doesn’t let weights go below </a:t>
            </a:r>
            <a:r>
              <a:rPr lang="en-US" dirty="0" smtClean="0"/>
              <a:t>1/2</a:t>
            </a:r>
            <a:endParaRPr lang="en-US" dirty="0"/>
          </a:p>
          <a:p>
            <a:pPr lvl="1"/>
            <a:r>
              <a:rPr lang="en-US" dirty="0" smtClean="0">
                <a:solidFill>
                  <a:schemeClr val="accent1"/>
                </a:solidFill>
              </a:rPr>
              <a:t>Claim</a:t>
            </a:r>
            <a:r>
              <a:rPr lang="en-US" dirty="0"/>
              <a:t>:  Winnow-R makes O(c log n) mistakes, (c - cost of adversary</a:t>
            </a:r>
            <a:r>
              <a:rPr lang="en-US" dirty="0" smtClean="0"/>
              <a:t>) (</a:t>
            </a:r>
            <a:r>
              <a:rPr lang="en-US" dirty="0"/>
              <a:t>generalization of previous claim)</a:t>
            </a:r>
          </a:p>
          <a:p>
            <a:endParaRPr lang="en-US" dirty="0"/>
          </a:p>
        </p:txBody>
      </p:sp>
      <p:sp>
        <p:nvSpPr>
          <p:cNvPr id="7" name="Content Placeholder 6"/>
          <p:cNvSpPr>
            <a:spLocks noGrp="1"/>
          </p:cNvSpPr>
          <p:nvPr>
            <p:ph sz="quarter" idx="13"/>
          </p:nvPr>
        </p:nvSpPr>
        <p:spPr/>
        <p:txBody>
          <a:bodyPr/>
          <a:lstStyle/>
          <a:p>
            <a:r>
              <a:rPr lang="en-US" dirty="0" smtClean="0"/>
              <a:t>Extensions</a:t>
            </a:r>
            <a:endParaRPr lang="en-US" dirty="0"/>
          </a:p>
        </p:txBody>
      </p:sp>
      <p:sp>
        <p:nvSpPr>
          <p:cNvPr id="6" name="Slide Number Placeholder 3"/>
          <p:cNvSpPr>
            <a:spLocks noGrp="1"/>
          </p:cNvSpPr>
          <p:nvPr>
            <p:ph type="sldNum" sz="quarter" idx="14"/>
          </p:nvPr>
        </p:nvSpPr>
        <p:spPr/>
        <p:txBody>
          <a:bodyPr/>
          <a:lstStyle/>
          <a:p>
            <a:fld id="{014FE50C-B4C4-46F3-9005-54B292AEE3BA}" type="slidenum">
              <a:rPr lang="en-US"/>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Winnow R – Mistake Bound</a:t>
            </a:r>
            <a:endParaRPr lang="en-US" dirty="0"/>
          </a:p>
        </p:txBody>
      </p:sp>
      <p:sp>
        <p:nvSpPr>
          <p:cNvPr id="3" name="Content Placeholder 2"/>
          <p:cNvSpPr>
            <a:spLocks noGrp="1"/>
          </p:cNvSpPr>
          <p:nvPr>
            <p:ph idx="1"/>
          </p:nvPr>
        </p:nvSpPr>
        <p:spPr>
          <a:xfrm>
            <a:off x="1524000" y="1219200"/>
            <a:ext cx="7620000" cy="4525963"/>
          </a:xfrm>
        </p:spPr>
        <p:txBody>
          <a:bodyPr/>
          <a:lstStyle/>
          <a:p>
            <a:pPr marL="0" indent="0">
              <a:buNone/>
            </a:pPr>
            <a:endParaRPr lang="en-US" dirty="0" smtClean="0"/>
          </a:p>
          <a:p>
            <a:pPr marL="0" indent="0">
              <a:buNone/>
            </a:pPr>
            <a:endParaRPr lang="en-US" dirty="0" smtClean="0"/>
          </a:p>
          <a:p>
            <a:pPr marL="0" indent="0">
              <a:buNone/>
            </a:pPr>
            <a:endParaRPr lang="en-US" dirty="0"/>
          </a:p>
          <a:p>
            <a:endParaRPr lang="en-US" dirty="0"/>
          </a:p>
          <a:p>
            <a:pPr marL="0" indent="0">
              <a:buNone/>
            </a:pPr>
            <a:endParaRPr lang="en-US" dirty="0"/>
          </a:p>
          <a:p>
            <a:r>
              <a:rPr lang="en-US" dirty="0"/>
              <a:t>u - # of mistakes on positive examples  (promotions)</a:t>
            </a:r>
          </a:p>
          <a:p>
            <a:r>
              <a:rPr lang="en-US" dirty="0"/>
              <a:t>v - # of mistakes on negative examples (demotions</a:t>
            </a:r>
            <a:r>
              <a:rPr lang="en-US" dirty="0" smtClean="0"/>
              <a:t>)</a:t>
            </a:r>
          </a:p>
          <a:p>
            <a:pPr marL="0" indent="0">
              <a:buNone/>
            </a:pPr>
            <a:r>
              <a:rPr lang="en-US" dirty="0" smtClean="0"/>
              <a:t>2</a:t>
            </a:r>
            <a:r>
              <a:rPr lang="en-US" dirty="0"/>
              <a:t>. v &lt; 2(u + 1</a:t>
            </a:r>
            <a:r>
              <a:rPr lang="en-US" dirty="0" smtClean="0"/>
              <a:t>)</a:t>
            </a:r>
          </a:p>
          <a:p>
            <a:pPr marL="0" indent="0">
              <a:buNone/>
            </a:pPr>
            <a:r>
              <a:rPr lang="en-US" sz="2000" dirty="0">
                <a:latin typeface="+mj-lt"/>
              </a:rPr>
              <a:t>Total weight TW=n initially</a:t>
            </a:r>
          </a:p>
          <a:p>
            <a:pPr marL="0" indent="0">
              <a:buNone/>
            </a:pPr>
            <a:r>
              <a:rPr lang="en-US" sz="2000" dirty="0">
                <a:latin typeface="+mj-lt"/>
              </a:rPr>
              <a:t>     Mistake on positive: TW(t+1) &lt; TW(t) + n</a:t>
            </a:r>
          </a:p>
          <a:p>
            <a:pPr marL="0" indent="0">
              <a:buNone/>
            </a:pPr>
            <a:r>
              <a:rPr lang="en-US" sz="2000" dirty="0">
                <a:latin typeface="+mj-lt"/>
              </a:rPr>
              <a:t>     Mistake on negative: TW(t+1) &lt; TW(t) - </a:t>
            </a:r>
            <a:r>
              <a:rPr lang="en-US" sz="2000" dirty="0" smtClean="0">
                <a:latin typeface="+mj-lt"/>
              </a:rPr>
              <a:t>n/4    </a:t>
            </a:r>
            <a:endParaRPr lang="en-US" sz="2000" dirty="0">
              <a:latin typeface="+mj-lt"/>
            </a:endParaRPr>
          </a:p>
          <a:p>
            <a:pPr marL="0" indent="0">
              <a:buNone/>
            </a:pPr>
            <a:r>
              <a:rPr lang="en-US" sz="2000" dirty="0">
                <a:latin typeface="+mj-lt"/>
              </a:rPr>
              <a:t>     0 &lt; TW &lt; n + u n - v </a:t>
            </a:r>
            <a:r>
              <a:rPr lang="en-US" sz="2000" dirty="0" smtClean="0">
                <a:latin typeface="+mj-lt"/>
              </a:rPr>
              <a:t>n/4 </a:t>
            </a:r>
            <a:r>
              <a:rPr lang="en-US" sz="2000" dirty="0">
                <a:latin typeface="+mj-lt"/>
                <a:sym typeface="Symbol" pitchFamily="18" charset="2"/>
              </a:rPr>
              <a:t></a:t>
            </a:r>
            <a:r>
              <a:rPr lang="en-US" sz="2000" dirty="0" smtClean="0">
                <a:latin typeface="+mj-lt"/>
              </a:rPr>
              <a:t>  </a:t>
            </a:r>
            <a:r>
              <a:rPr lang="en-US" sz="2000" dirty="0">
                <a:latin typeface="+mj-lt"/>
              </a:rPr>
              <a:t>v &lt; </a:t>
            </a:r>
            <a:r>
              <a:rPr lang="en-US" sz="2000" dirty="0" smtClean="0">
                <a:latin typeface="+mj-lt"/>
              </a:rPr>
              <a:t>4(u+1</a:t>
            </a:r>
            <a:r>
              <a:rPr lang="en-US" sz="2000" dirty="0">
                <a:latin typeface="+mj-lt"/>
              </a:rPr>
              <a:t>)</a:t>
            </a:r>
          </a:p>
          <a:p>
            <a:pPr marL="0" indent="0">
              <a:buNone/>
            </a:pPr>
            <a:endParaRPr lang="en-US" dirty="0" smtClean="0"/>
          </a:p>
          <a:p>
            <a:endParaRPr lang="en-US" dirty="0" smtClean="0"/>
          </a:p>
          <a:p>
            <a:endParaRPr lang="en-US" dirty="0"/>
          </a:p>
        </p:txBody>
      </p:sp>
      <p:sp>
        <p:nvSpPr>
          <p:cNvPr id="4" name="Content Placeholder 3"/>
          <p:cNvSpPr>
            <a:spLocks noGrp="1"/>
          </p:cNvSpPr>
          <p:nvPr>
            <p:ph sz="quarter" idx="13"/>
          </p:nvPr>
        </p:nvSpPr>
        <p:spPr/>
        <p:txBody>
          <a:bodyPr/>
          <a:lstStyle/>
          <a:p>
            <a:r>
              <a:rPr lang="en-US" dirty="0" smtClean="0"/>
              <a:t>Extensions</a:t>
            </a:r>
            <a:endParaRPr lang="en-US" dirty="0"/>
          </a:p>
        </p:txBody>
      </p:sp>
      <p:sp>
        <p:nvSpPr>
          <p:cNvPr id="8" name="Slide Number Placeholder 3"/>
          <p:cNvSpPr>
            <a:spLocks noGrp="1"/>
          </p:cNvSpPr>
          <p:nvPr>
            <p:ph type="sldNum" sz="quarter" idx="14"/>
          </p:nvPr>
        </p:nvSpPr>
        <p:spPr/>
        <p:txBody>
          <a:bodyPr/>
          <a:lstStyle/>
          <a:p>
            <a:fld id="{43E4866E-F36E-48FB-B8AE-E8A7B866401F}" type="slidenum">
              <a:rPr lang="en-US"/>
              <a:pPr/>
              <a:t>36</a:t>
            </a:fld>
            <a:endParaRPr lang="en-US"/>
          </a:p>
        </p:txBody>
      </p:sp>
      <p:sp>
        <p:nvSpPr>
          <p:cNvPr id="782340" name="Line 4"/>
          <p:cNvSpPr>
            <a:spLocks noChangeShapeType="1"/>
          </p:cNvSpPr>
          <p:nvPr/>
        </p:nvSpPr>
        <p:spPr bwMode="auto">
          <a:xfrm>
            <a:off x="152400" y="4343400"/>
            <a:ext cx="8991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 name="Straight Arrow Connector 5"/>
          <p:cNvCxnSpPr/>
          <p:nvPr/>
        </p:nvCxnSpPr>
        <p:spPr>
          <a:xfrm flipH="1">
            <a:off x="6553200" y="5638800"/>
            <a:ext cx="2286000"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9824" y="228600"/>
            <a:ext cx="1295400" cy="2677656"/>
          </a:xfrm>
          <a:prstGeom prst="rect">
            <a:avLst/>
          </a:prstGeom>
          <a:solidFill>
            <a:srgbClr val="FFFFCC"/>
          </a:solidFill>
          <a:ln>
            <a:solidFill>
              <a:schemeClr val="accent1"/>
            </a:solidFill>
          </a:ln>
        </p:spPr>
        <p:txBody>
          <a:bodyPr wrap="square">
            <a:spAutoFit/>
          </a:bodyPr>
          <a:lstStyle/>
          <a:p>
            <a:r>
              <a:rPr lang="en-US" u="none" dirty="0" smtClean="0">
                <a:solidFill>
                  <a:srgbClr val="0000FF"/>
                </a:solidFill>
                <a:latin typeface="+mj-lt"/>
              </a:rPr>
              <a:t>Good project:</a:t>
            </a:r>
          </a:p>
          <a:p>
            <a:endParaRPr lang="en-US" u="none" dirty="0">
              <a:latin typeface="+mj-lt"/>
            </a:endParaRPr>
          </a:p>
          <a:p>
            <a:r>
              <a:rPr lang="en-US" u="none" dirty="0" smtClean="0">
                <a:latin typeface="+mj-lt"/>
              </a:rPr>
              <a:t>Push weights to 0 (simple hypothesis, L1 regularization (Lasso)) vs. </a:t>
            </a:r>
          </a:p>
          <a:p>
            <a:r>
              <a:rPr lang="en-US" u="none" dirty="0" smtClean="0">
                <a:latin typeface="+mj-lt"/>
              </a:rPr>
              <a:t>bounding them away from zero </a:t>
            </a:r>
          </a:p>
          <a:p>
            <a:endParaRPr lang="en-US" u="none" dirty="0">
              <a:latin typeface="+mj-lt"/>
            </a:endParaRPr>
          </a:p>
          <a:p>
            <a:r>
              <a:rPr lang="en-US" u="none" dirty="0" smtClean="0">
                <a:latin typeface="+mj-lt"/>
              </a:rPr>
              <a:t>– impact on adaptation</a:t>
            </a:r>
            <a:endParaRPr lang="en-US" u="none" dirty="0">
              <a:latin typeface="+mj-lt"/>
            </a:endParaRPr>
          </a:p>
        </p:txBody>
      </p:sp>
    </p:spTree>
    <p:extLst>
      <p:ext uri="{BB962C8B-B14F-4D97-AF65-F5344CB8AC3E}">
        <p14:creationId xmlns:p14="http://schemas.microsoft.com/office/powerpoint/2010/main" val="67535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Administration </a:t>
            </a:r>
            <a:endParaRPr lang="en-US" dirty="0"/>
          </a:p>
        </p:txBody>
      </p:sp>
      <p:sp>
        <p:nvSpPr>
          <p:cNvPr id="3" name="Content Placeholder 2"/>
          <p:cNvSpPr>
            <a:spLocks noGrp="1"/>
          </p:cNvSpPr>
          <p:nvPr>
            <p:ph idx="1"/>
          </p:nvPr>
        </p:nvSpPr>
        <p:spPr>
          <a:xfrm>
            <a:off x="1524000" y="1447800"/>
            <a:ext cx="7162800" cy="4525963"/>
          </a:xfrm>
        </p:spPr>
        <p:txBody>
          <a:bodyPr/>
          <a:lstStyle/>
          <a:p>
            <a:r>
              <a:rPr lang="en-US" dirty="0" smtClean="0"/>
              <a:t>Registration - Done</a:t>
            </a:r>
          </a:p>
          <a:p>
            <a:r>
              <a:rPr lang="en-US" dirty="0" smtClean="0">
                <a:hlinkClick r:id="rId2"/>
              </a:rPr>
              <a:t>Hw2</a:t>
            </a:r>
            <a:r>
              <a:rPr lang="en-US" dirty="0" smtClean="0"/>
              <a:t> is due tomorrow </a:t>
            </a:r>
          </a:p>
          <a:p>
            <a:pPr lvl="1"/>
            <a:endParaRPr lang="en-US" dirty="0" smtClean="0"/>
          </a:p>
          <a:p>
            <a:r>
              <a:rPr lang="en-US" dirty="0" smtClean="0">
                <a:hlinkClick r:id="rId3"/>
              </a:rPr>
              <a:t>Hw3</a:t>
            </a:r>
            <a:r>
              <a:rPr lang="en-US" dirty="0" smtClean="0"/>
              <a:t> will be released tomorrow </a:t>
            </a:r>
            <a:endParaRPr lang="en-US" dirty="0"/>
          </a:p>
          <a:p>
            <a:pPr lvl="1"/>
            <a:endParaRPr lang="en-US" dirty="0" smtClean="0"/>
          </a:p>
          <a:p>
            <a:pPr lvl="1"/>
            <a:endParaRPr lang="en-US" dirty="0" smtClean="0"/>
          </a:p>
          <a:p>
            <a:pPr lvl="1"/>
            <a:endParaRPr lang="en-US" dirty="0" smtClean="0"/>
          </a:p>
          <a:p>
            <a:pPr lvl="1"/>
            <a:endParaRPr lang="en-US" dirty="0"/>
          </a:p>
          <a:p>
            <a:pPr marL="0" indent="0">
              <a:buNone/>
            </a:pPr>
            <a:endParaRPr lang="en-US" dirty="0"/>
          </a:p>
        </p:txBody>
      </p:sp>
      <p:sp>
        <p:nvSpPr>
          <p:cNvPr id="6" name="Content Placeholder 5"/>
          <p:cNvSpPr>
            <a:spLocks noGrp="1"/>
          </p:cNvSpPr>
          <p:nvPr>
            <p:ph sz="quarter" idx="13"/>
          </p:nvPr>
        </p:nvSpPr>
        <p:spPr/>
        <p:txBody>
          <a:bodyPr/>
          <a:lstStyle/>
          <a:p>
            <a:endParaRPr lang="en-US"/>
          </a:p>
        </p:txBody>
      </p:sp>
      <p:sp>
        <p:nvSpPr>
          <p:cNvPr id="7" name="Slide Number Placeholder 6"/>
          <p:cNvSpPr>
            <a:spLocks noGrp="1"/>
          </p:cNvSpPr>
          <p:nvPr>
            <p:ph type="sldNum" sz="quarter" idx="4"/>
          </p:nvPr>
        </p:nvSpPr>
        <p:spPr/>
        <p:txBody>
          <a:bodyPr/>
          <a:lstStyle/>
          <a:p>
            <a:fld id="{0C921938-476A-4922-BE24-3B8F6A2854D9}" type="slidenum">
              <a:rPr lang="en-US" smtClean="0"/>
              <a:pPr/>
              <a:t>37</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
        <p:nvSpPr>
          <p:cNvPr id="10" name="Rectangle 9"/>
          <p:cNvSpPr/>
          <p:nvPr/>
        </p:nvSpPr>
        <p:spPr>
          <a:xfrm>
            <a:off x="1524000" y="1371600"/>
            <a:ext cx="7391400" cy="2554545"/>
          </a:xfrm>
          <a:prstGeom prst="rect">
            <a:avLst/>
          </a:prstGeom>
          <a:solidFill>
            <a:srgbClr val="FFFFCC"/>
          </a:solidFill>
          <a:ln>
            <a:solidFill>
              <a:schemeClr val="accent1"/>
            </a:solidFill>
          </a:ln>
        </p:spPr>
        <p:txBody>
          <a:bodyPr wrap="square">
            <a:spAutoFit/>
          </a:bodyPr>
          <a:lstStyle/>
          <a:p>
            <a:r>
              <a:rPr lang="en-US" sz="2000" u="none" dirty="0" smtClean="0">
                <a:solidFill>
                  <a:srgbClr val="0000FF"/>
                </a:solidFill>
                <a:latin typeface="+mj-lt"/>
              </a:rPr>
              <a:t>TODAY:</a:t>
            </a:r>
          </a:p>
          <a:p>
            <a:endParaRPr lang="en-US" sz="2000" u="none" dirty="0" smtClean="0">
              <a:latin typeface="+mj-lt"/>
            </a:endParaRPr>
          </a:p>
          <a:p>
            <a:pPr marL="342900" indent="-342900">
              <a:buFont typeface="Arial" panose="020B0604020202020204" pitchFamily="34" charset="0"/>
              <a:buChar char="•"/>
            </a:pPr>
            <a:r>
              <a:rPr lang="en-US" sz="2000" u="none" dirty="0" smtClean="0">
                <a:latin typeface="+mj-lt"/>
              </a:rPr>
              <a:t>Administration: HW, Projects</a:t>
            </a:r>
          </a:p>
          <a:p>
            <a:pPr marL="342900" indent="-342900">
              <a:buFont typeface="Arial" panose="020B0604020202020204" pitchFamily="34" charset="0"/>
              <a:buChar char="•"/>
            </a:pPr>
            <a:endParaRPr lang="en-US" sz="2000" u="none" dirty="0">
              <a:latin typeface="+mj-lt"/>
            </a:endParaRPr>
          </a:p>
          <a:p>
            <a:pPr marL="342900" indent="-342900">
              <a:buFont typeface="Arial" panose="020B0604020202020204" pitchFamily="34" charset="0"/>
              <a:buChar char="•"/>
            </a:pPr>
            <a:r>
              <a:rPr lang="en-US" sz="2000" u="none" dirty="0" smtClean="0">
                <a:latin typeface="+mj-lt"/>
              </a:rPr>
              <a:t>Flipped Class</a:t>
            </a:r>
          </a:p>
          <a:p>
            <a:pPr marL="342900" indent="-342900">
              <a:buFont typeface="Arial" panose="020B0604020202020204" pitchFamily="34" charset="0"/>
              <a:buChar char="•"/>
            </a:pPr>
            <a:endParaRPr lang="en-US" sz="2000" u="none" dirty="0">
              <a:latin typeface="+mj-lt"/>
            </a:endParaRPr>
          </a:p>
          <a:p>
            <a:pPr marL="342900" indent="-342900">
              <a:buFont typeface="Arial" panose="020B0604020202020204" pitchFamily="34" charset="0"/>
              <a:buChar char="•"/>
            </a:pPr>
            <a:r>
              <a:rPr lang="en-US" sz="2000" u="none" dirty="0" smtClean="0">
                <a:latin typeface="+mj-lt"/>
              </a:rPr>
              <a:t>Continuing with On-Line Learning</a:t>
            </a:r>
          </a:p>
          <a:p>
            <a:endParaRPr lang="en-US" sz="2000" u="none" dirty="0">
              <a:latin typeface="+mj-lt"/>
            </a:endParaRPr>
          </a:p>
        </p:txBody>
      </p:sp>
    </p:spTree>
    <p:extLst>
      <p:ext uri="{BB962C8B-B14F-4D97-AF65-F5344CB8AC3E}">
        <p14:creationId xmlns:p14="http://schemas.microsoft.com/office/powerpoint/2010/main" val="354633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9"/>
          <p:cNvSpPr>
            <a:spLocks noChangeArrowheads="1"/>
          </p:cNvSpPr>
          <p:nvPr/>
        </p:nvSpPr>
        <p:spPr bwMode="auto">
          <a:xfrm>
            <a:off x="5715000" y="3352800"/>
            <a:ext cx="3319462" cy="609600"/>
          </a:xfrm>
          <a:prstGeom prst="wedgeRectCallout">
            <a:avLst>
              <a:gd name="adj1" fmla="val -115741"/>
              <a:gd name="adj2" fmla="val 202598"/>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u="none" dirty="0" smtClean="0">
                <a:latin typeface="+mn-lt"/>
              </a:rPr>
              <a:t>Features; feature types; instances space transformation. </a:t>
            </a:r>
            <a:endParaRPr lang="en-US" sz="1800" u="none" baseline="30000" dirty="0">
              <a:latin typeface="+mn-lt"/>
            </a:endParaRPr>
          </a:p>
        </p:txBody>
      </p:sp>
      <p:sp>
        <p:nvSpPr>
          <p:cNvPr id="7" name="AutoShape 9"/>
          <p:cNvSpPr>
            <a:spLocks noChangeArrowheads="1"/>
          </p:cNvSpPr>
          <p:nvPr/>
        </p:nvSpPr>
        <p:spPr bwMode="auto">
          <a:xfrm>
            <a:off x="5638800" y="1752600"/>
            <a:ext cx="3319462" cy="1219200"/>
          </a:xfrm>
          <a:prstGeom prst="wedgeRectCallout">
            <a:avLst>
              <a:gd name="adj1" fmla="val -120130"/>
              <a:gd name="adj2" fmla="val 103697"/>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u="none" dirty="0">
                <a:latin typeface="+mn-lt"/>
              </a:rPr>
              <a:t>Stopping </a:t>
            </a:r>
            <a:r>
              <a:rPr lang="en-US" sz="1800" u="none" dirty="0" smtClean="0">
                <a:latin typeface="+mn-lt"/>
              </a:rPr>
              <a:t>Criterion left </a:t>
            </a:r>
            <a:r>
              <a:rPr lang="en-US" sz="1800" u="none" dirty="0">
                <a:latin typeface="+mn-lt"/>
              </a:rPr>
              <a:t>ambiguous </a:t>
            </a:r>
            <a:r>
              <a:rPr lang="en-US" sz="1800" u="none" dirty="0" smtClean="0">
                <a:latin typeface="+mn-lt"/>
              </a:rPr>
              <a:t>deliberately. Multiple </a:t>
            </a:r>
            <a:r>
              <a:rPr lang="en-US" sz="1800" u="none" dirty="0">
                <a:latin typeface="+mn-lt"/>
              </a:rPr>
              <a:t>options; think and make a decision (e.g., based on loss; based on error</a:t>
            </a:r>
            <a:r>
              <a:rPr lang="en-US" sz="1800" u="none" dirty="0" smtClean="0">
                <a:latin typeface="+mn-lt"/>
              </a:rPr>
              <a:t>).</a:t>
            </a:r>
            <a:endParaRPr lang="en-US" sz="1800" u="none" baseline="30000" dirty="0">
              <a:latin typeface="+mn-lt"/>
            </a:endParaRPr>
          </a:p>
        </p:txBody>
      </p:sp>
      <p:sp>
        <p:nvSpPr>
          <p:cNvPr id="1048578" name="Rectangle 2"/>
          <p:cNvSpPr>
            <a:spLocks noGrp="1" noChangeArrowheads="1"/>
          </p:cNvSpPr>
          <p:nvPr>
            <p:ph type="title"/>
          </p:nvPr>
        </p:nvSpPr>
        <p:spPr/>
        <p:txBody>
          <a:bodyPr/>
          <a:lstStyle/>
          <a:p>
            <a:r>
              <a:rPr lang="en-US" dirty="0" smtClean="0"/>
              <a:t>HW2</a:t>
            </a:r>
            <a:endParaRPr lang="en-US" dirty="0"/>
          </a:p>
        </p:txBody>
      </p:sp>
      <p:sp>
        <p:nvSpPr>
          <p:cNvPr id="6" name="Slide Number Placeholder 5"/>
          <p:cNvSpPr>
            <a:spLocks noGrp="1"/>
          </p:cNvSpPr>
          <p:nvPr>
            <p:ph type="sldNum" sz="quarter" idx="14"/>
          </p:nvPr>
        </p:nvSpPr>
        <p:spPr/>
        <p:txBody>
          <a:bodyPr/>
          <a:lstStyle/>
          <a:p>
            <a:fld id="{1AB04433-18F1-48C8-8BE7-9F59391BD7E8}" type="slidenum">
              <a:rPr lang="en-US"/>
              <a:pPr/>
              <a:t>38</a:t>
            </a:fld>
            <a:endParaRPr lang="en-US"/>
          </a:p>
        </p:txBody>
      </p:sp>
      <p:sp>
        <p:nvSpPr>
          <p:cNvPr id="3" name="Content Placeholder 2"/>
          <p:cNvSpPr>
            <a:spLocks noGrp="1"/>
          </p:cNvSpPr>
          <p:nvPr>
            <p:ph sz="quarter" idx="13"/>
          </p:nvPr>
        </p:nvSpPr>
        <p:spPr/>
        <p:txBody>
          <a:bodyPr/>
          <a:lstStyle/>
          <a:p>
            <a:endParaRPr lang="en-US"/>
          </a:p>
        </p:txBody>
      </p:sp>
      <p:sp>
        <p:nvSpPr>
          <p:cNvPr id="1048579" name="Rectangle 3"/>
          <p:cNvSpPr>
            <a:spLocks noGrp="1" noChangeArrowheads="1"/>
          </p:cNvSpPr>
          <p:nvPr>
            <p:ph idx="1"/>
          </p:nvPr>
        </p:nvSpPr>
        <p:spPr/>
        <p:txBody>
          <a:bodyPr/>
          <a:lstStyle/>
          <a:p>
            <a:r>
              <a:rPr lang="en-US" sz="2000" dirty="0" smtClean="0">
                <a:solidFill>
                  <a:srgbClr val="0000FF"/>
                </a:solidFill>
                <a:latin typeface="+mj-lt"/>
                <a:sym typeface="Symbol" pitchFamily="18" charset="2"/>
              </a:rPr>
              <a:t>Decision Trees, Expressivity of Models, Features</a:t>
            </a:r>
          </a:p>
          <a:p>
            <a:r>
              <a:rPr lang="en-US" sz="2000" dirty="0" smtClean="0">
                <a:latin typeface="+mj-lt"/>
                <a:sym typeface="Symbol" pitchFamily="18" charset="2"/>
              </a:rPr>
              <a:t>Key Reporting Module (RM):</a:t>
            </a:r>
          </a:p>
          <a:p>
            <a:pPr lvl="1"/>
            <a:r>
              <a:rPr lang="en-US" sz="1600" dirty="0" smtClean="0">
                <a:latin typeface="+mj-lt"/>
                <a:sym typeface="Symbol" pitchFamily="18" charset="2"/>
              </a:rPr>
              <a:t>Train a model on a given Training Set</a:t>
            </a:r>
          </a:p>
          <a:p>
            <a:pPr lvl="1"/>
            <a:r>
              <a:rPr lang="en-US" sz="1600" dirty="0" smtClean="0">
                <a:latin typeface="+mj-lt"/>
                <a:sym typeface="Symbol" pitchFamily="18" charset="2"/>
              </a:rPr>
              <a:t>Report 5-fold cross validation</a:t>
            </a:r>
          </a:p>
          <a:p>
            <a:pPr lvl="1"/>
            <a:r>
              <a:rPr lang="en-US" sz="1600" dirty="0" smtClean="0">
                <a:latin typeface="+mj-lt"/>
                <a:sym typeface="Symbol" pitchFamily="18" charset="2"/>
              </a:rPr>
              <a:t>Report results on a supplied Test</a:t>
            </a:r>
            <a:r>
              <a:rPr lang="en-US" sz="1600" dirty="0">
                <a:latin typeface="+mj-lt"/>
                <a:sym typeface="Symbol" pitchFamily="18" charset="2"/>
              </a:rPr>
              <a:t> </a:t>
            </a:r>
            <a:r>
              <a:rPr lang="en-US" sz="1600" dirty="0" smtClean="0">
                <a:latin typeface="+mj-lt"/>
                <a:sym typeface="Symbol" pitchFamily="18" charset="2"/>
              </a:rPr>
              <a:t>Set.</a:t>
            </a:r>
          </a:p>
          <a:p>
            <a:r>
              <a:rPr lang="en-US" sz="1800" dirty="0" smtClean="0">
                <a:latin typeface="+mj-lt"/>
                <a:sym typeface="Symbol" pitchFamily="18" charset="2"/>
              </a:rPr>
              <a:t>(a) Convert Data to Feature Representation (given; can be augmented)</a:t>
            </a:r>
          </a:p>
          <a:p>
            <a:pPr lvl="1"/>
            <a:r>
              <a:rPr lang="en-US" sz="1400" dirty="0" smtClean="0">
                <a:latin typeface="+mj-lt"/>
                <a:sym typeface="Symbol" pitchFamily="18" charset="2"/>
              </a:rPr>
              <a:t>2000 * 270 dimensions</a:t>
            </a:r>
          </a:p>
          <a:p>
            <a:r>
              <a:rPr lang="en-US" sz="1800" dirty="0" smtClean="0">
                <a:latin typeface="+mj-lt"/>
                <a:sym typeface="Symbol" pitchFamily="18" charset="2"/>
              </a:rPr>
              <a:t>(b) Program SGD; run RM</a:t>
            </a:r>
          </a:p>
          <a:p>
            <a:r>
              <a:rPr lang="en-US" sz="1800" dirty="0" smtClean="0">
                <a:latin typeface="+mj-lt"/>
                <a:sym typeface="Symbol" pitchFamily="18" charset="2"/>
              </a:rPr>
              <a:t>(c) Use </a:t>
            </a:r>
            <a:r>
              <a:rPr lang="en-US" sz="1800" dirty="0" err="1" smtClean="0">
                <a:latin typeface="+mj-lt"/>
                <a:sym typeface="Symbol" pitchFamily="18" charset="2"/>
              </a:rPr>
              <a:t>Weka</a:t>
            </a:r>
            <a:r>
              <a:rPr lang="en-US" sz="1800" dirty="0" smtClean="0">
                <a:latin typeface="+mj-lt"/>
                <a:sym typeface="Symbol" pitchFamily="18" charset="2"/>
              </a:rPr>
              <a:t> to Learn DT using ID2; run RM.</a:t>
            </a:r>
          </a:p>
          <a:p>
            <a:r>
              <a:rPr lang="en-US" sz="1800" dirty="0" smtClean="0">
                <a:latin typeface="+mj-lt"/>
                <a:sym typeface="Symbol" pitchFamily="18" charset="2"/>
              </a:rPr>
              <a:t>(d) Use </a:t>
            </a:r>
            <a:r>
              <a:rPr lang="en-US" sz="1800" dirty="0" err="1" smtClean="0">
                <a:latin typeface="+mj-lt"/>
                <a:sym typeface="Symbol" pitchFamily="18" charset="2"/>
              </a:rPr>
              <a:t>Weka</a:t>
            </a:r>
            <a:r>
              <a:rPr lang="en-US" sz="1800" dirty="0" smtClean="0">
                <a:latin typeface="+mj-lt"/>
                <a:sym typeface="Symbol" pitchFamily="18" charset="2"/>
              </a:rPr>
              <a:t> to learn DT(depth=4) and DT(depth=8); run RM</a:t>
            </a:r>
          </a:p>
          <a:p>
            <a:r>
              <a:rPr lang="en-US" sz="1800" dirty="0" smtClean="0">
                <a:latin typeface="+mj-lt"/>
                <a:sym typeface="Symbol" pitchFamily="18" charset="2"/>
              </a:rPr>
              <a:t>(e) Use </a:t>
            </a:r>
            <a:r>
              <a:rPr lang="en-US" sz="1800" dirty="0" err="1" smtClean="0">
                <a:latin typeface="+mj-lt"/>
                <a:sym typeface="Symbol" pitchFamily="18" charset="2"/>
              </a:rPr>
              <a:t>Weka</a:t>
            </a:r>
            <a:r>
              <a:rPr lang="en-US" sz="1800" dirty="0" smtClean="0">
                <a:latin typeface="+mj-lt"/>
                <a:sym typeface="Symbol" pitchFamily="18" charset="2"/>
              </a:rPr>
              <a:t> to generate 100 different DT(d=4)</a:t>
            </a:r>
          </a:p>
          <a:p>
            <a:pPr lvl="1"/>
            <a:r>
              <a:rPr lang="en-US" sz="1600" dirty="0" smtClean="0">
                <a:latin typeface="+mj-lt"/>
                <a:sym typeface="Symbol" pitchFamily="18" charset="2"/>
              </a:rPr>
              <a:t>Generate 100 dimensional data, each dimension is the prediction of a DT </a:t>
            </a:r>
          </a:p>
          <a:p>
            <a:pPr lvl="1"/>
            <a:r>
              <a:rPr lang="en-US" sz="1600" dirty="0" smtClean="0">
                <a:latin typeface="+mj-lt"/>
                <a:sym typeface="Symbol" pitchFamily="18" charset="2"/>
              </a:rPr>
              <a:t>Run (b) on the new data</a:t>
            </a:r>
          </a:p>
          <a:p>
            <a:r>
              <a:rPr lang="en-US" sz="2000" dirty="0" smtClean="0">
                <a:latin typeface="+mj-lt"/>
                <a:sym typeface="Symbol" pitchFamily="18" charset="2"/>
              </a:rPr>
              <a:t>Compare algorithms from </a:t>
            </a:r>
            <a:r>
              <a:rPr lang="en-US" sz="2000" dirty="0" err="1" smtClean="0">
                <a:latin typeface="+mj-lt"/>
                <a:sym typeface="Symbol" pitchFamily="18" charset="2"/>
              </a:rPr>
              <a:t>b,c,d,e</a:t>
            </a:r>
            <a:r>
              <a:rPr lang="en-US" sz="2000" dirty="0" smtClean="0">
                <a:latin typeface="+mj-lt"/>
                <a:sym typeface="Symbol" pitchFamily="18" charset="2"/>
              </a:rPr>
              <a:t>.</a:t>
            </a:r>
          </a:p>
        </p:txBody>
      </p:sp>
    </p:spTree>
    <p:extLst>
      <p:ext uri="{BB962C8B-B14F-4D97-AF65-F5344CB8AC3E}">
        <p14:creationId xmlns:p14="http://schemas.microsoft.com/office/powerpoint/2010/main" val="175010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dirty="0">
                <a:solidFill>
                  <a:schemeClr val="tx1"/>
                </a:solidFill>
              </a:rPr>
              <a:t>Projects</a:t>
            </a:r>
          </a:p>
        </p:txBody>
      </p:sp>
      <p:sp>
        <p:nvSpPr>
          <p:cNvPr id="719875" name="Rectangle 3"/>
          <p:cNvSpPr>
            <a:spLocks noGrp="1" noChangeArrowheads="1"/>
          </p:cNvSpPr>
          <p:nvPr>
            <p:ph idx="1"/>
          </p:nvPr>
        </p:nvSpPr>
        <p:spPr>
          <a:xfrm>
            <a:off x="1524000" y="1371600"/>
            <a:ext cx="7391400" cy="4525963"/>
          </a:xfrm>
        </p:spPr>
        <p:txBody>
          <a:bodyPr/>
          <a:lstStyle/>
          <a:p>
            <a:pPr>
              <a:lnSpc>
                <a:spcPct val="80000"/>
              </a:lnSpc>
            </a:pPr>
            <a:r>
              <a:rPr lang="en-US" sz="1800" dirty="0" smtClean="0">
                <a:solidFill>
                  <a:srgbClr val="FF0000"/>
                </a:solidFill>
                <a:latin typeface="Calibri" pitchFamily="34" charset="0"/>
              </a:rPr>
              <a:t>Projects </a:t>
            </a:r>
            <a:r>
              <a:rPr lang="en-US" sz="1800" dirty="0">
                <a:solidFill>
                  <a:srgbClr val="FF0000"/>
                </a:solidFill>
                <a:latin typeface="Calibri" pitchFamily="34" charset="0"/>
              </a:rPr>
              <a:t>proposals are due on </a:t>
            </a:r>
            <a:r>
              <a:rPr lang="en-US" sz="1800" dirty="0" smtClean="0">
                <a:latin typeface="Calibri" pitchFamily="34" charset="0"/>
              </a:rPr>
              <a:t>March 10 2017</a:t>
            </a:r>
            <a:endParaRPr lang="en-US" sz="1800" dirty="0" smtClean="0">
              <a:solidFill>
                <a:srgbClr val="FF0000"/>
              </a:solidFill>
              <a:latin typeface="Calibri" pitchFamily="34" charset="0"/>
            </a:endParaRPr>
          </a:p>
          <a:p>
            <a:pPr>
              <a:lnSpc>
                <a:spcPct val="80000"/>
              </a:lnSpc>
            </a:pPr>
            <a:r>
              <a:rPr lang="en-US" sz="1800" dirty="0" smtClean="0">
                <a:latin typeface="Calibri" pitchFamily="34" charset="0"/>
              </a:rPr>
              <a:t>Within </a:t>
            </a:r>
            <a:r>
              <a:rPr lang="en-US" sz="1800" dirty="0">
                <a:latin typeface="Calibri" pitchFamily="34" charset="0"/>
              </a:rPr>
              <a:t>a week we will give you an approval to continue with your project along with comments and/or a request to modify/augment/do a different project</a:t>
            </a:r>
            <a:r>
              <a:rPr lang="en-US" sz="1800" dirty="0" smtClean="0">
                <a:latin typeface="Calibri" pitchFamily="34" charset="0"/>
              </a:rPr>
              <a:t>. There will also be a mechanism for peer comments.</a:t>
            </a:r>
          </a:p>
          <a:p>
            <a:pPr>
              <a:lnSpc>
                <a:spcPct val="80000"/>
              </a:lnSpc>
            </a:pPr>
            <a:endParaRPr lang="en-US" sz="1800" dirty="0" smtClean="0">
              <a:solidFill>
                <a:srgbClr val="FF0000"/>
              </a:solidFill>
              <a:latin typeface="Calibri" pitchFamily="34" charset="0"/>
            </a:endParaRPr>
          </a:p>
          <a:p>
            <a:pPr>
              <a:lnSpc>
                <a:spcPct val="80000"/>
              </a:lnSpc>
            </a:pPr>
            <a:r>
              <a:rPr lang="en-US" sz="1800" dirty="0" smtClean="0">
                <a:solidFill>
                  <a:srgbClr val="FF0000"/>
                </a:solidFill>
                <a:latin typeface="Calibri" pitchFamily="34" charset="0"/>
              </a:rPr>
              <a:t>We encourage </a:t>
            </a:r>
            <a:r>
              <a:rPr lang="en-US" sz="1800" dirty="0">
                <a:solidFill>
                  <a:srgbClr val="FF0000"/>
                </a:solidFill>
                <a:latin typeface="Calibri" pitchFamily="34" charset="0"/>
              </a:rPr>
              <a:t>team projects – a team can be up to 3 people</a:t>
            </a:r>
            <a:r>
              <a:rPr lang="en-US" sz="1800" dirty="0" smtClean="0">
                <a:solidFill>
                  <a:srgbClr val="FF0000"/>
                </a:solidFill>
                <a:latin typeface="Calibri" pitchFamily="34" charset="0"/>
              </a:rPr>
              <a:t>.</a:t>
            </a:r>
            <a:endParaRPr lang="en-US" sz="1800" dirty="0">
              <a:latin typeface="Calibri" pitchFamily="34" charset="0"/>
            </a:endParaRPr>
          </a:p>
          <a:p>
            <a:pPr marL="0" indent="0">
              <a:lnSpc>
                <a:spcPct val="80000"/>
              </a:lnSpc>
              <a:buNone/>
            </a:pPr>
            <a:endParaRPr lang="en-US" sz="1800" dirty="0" smtClean="0">
              <a:solidFill>
                <a:srgbClr val="FF0000"/>
              </a:solidFill>
              <a:latin typeface="Calibri" pitchFamily="34" charset="0"/>
            </a:endParaRPr>
          </a:p>
          <a:p>
            <a:pPr>
              <a:lnSpc>
                <a:spcPct val="80000"/>
              </a:lnSpc>
            </a:pPr>
            <a:r>
              <a:rPr lang="en-US" sz="1800" dirty="0" smtClean="0">
                <a:solidFill>
                  <a:srgbClr val="FF0000"/>
                </a:solidFill>
                <a:latin typeface="Calibri" pitchFamily="34" charset="0"/>
              </a:rPr>
              <a:t>Please </a:t>
            </a:r>
            <a:r>
              <a:rPr lang="en-US" sz="1800" dirty="0">
                <a:solidFill>
                  <a:srgbClr val="FF0000"/>
                </a:solidFill>
                <a:latin typeface="Calibri" pitchFamily="34" charset="0"/>
              </a:rPr>
              <a:t>start thinking and working on the project </a:t>
            </a:r>
            <a:r>
              <a:rPr lang="en-US" sz="1800" dirty="0" smtClean="0">
                <a:solidFill>
                  <a:srgbClr val="FF0000"/>
                </a:solidFill>
                <a:latin typeface="Calibri" pitchFamily="34" charset="0"/>
              </a:rPr>
              <a:t>now.</a:t>
            </a:r>
          </a:p>
          <a:p>
            <a:pPr>
              <a:lnSpc>
                <a:spcPct val="80000"/>
              </a:lnSpc>
            </a:pPr>
            <a:r>
              <a:rPr lang="en-US" sz="1800" dirty="0" smtClean="0">
                <a:latin typeface="Calibri" pitchFamily="34" charset="0"/>
              </a:rPr>
              <a:t>Your </a:t>
            </a:r>
            <a:r>
              <a:rPr lang="en-US" sz="1800" dirty="0">
                <a:latin typeface="Calibri" pitchFamily="34" charset="0"/>
              </a:rPr>
              <a:t>proposal is </a:t>
            </a:r>
            <a:r>
              <a:rPr lang="en-US" sz="1800" dirty="0" smtClean="0">
                <a:latin typeface="Calibri" pitchFamily="34" charset="0"/>
              </a:rPr>
              <a:t>limited </a:t>
            </a:r>
            <a:r>
              <a:rPr lang="en-US" sz="1800" dirty="0">
                <a:latin typeface="Calibri" pitchFamily="34" charset="0"/>
              </a:rPr>
              <a:t>to 1-2 pages, but needs to include </a:t>
            </a:r>
            <a:r>
              <a:rPr lang="en-US" sz="1800" dirty="0">
                <a:solidFill>
                  <a:srgbClr val="FF0000"/>
                </a:solidFill>
                <a:latin typeface="Calibri" pitchFamily="34" charset="0"/>
              </a:rPr>
              <a:t>references</a:t>
            </a:r>
            <a:r>
              <a:rPr lang="en-US" sz="1800" dirty="0">
                <a:latin typeface="Calibri" pitchFamily="34" charset="0"/>
              </a:rPr>
              <a:t> and, ideally,  some of the ideas you have developed in the direction of the </a:t>
            </a:r>
            <a:r>
              <a:rPr lang="en-US" sz="1800" dirty="0" smtClean="0">
                <a:latin typeface="Calibri" pitchFamily="34" charset="0"/>
              </a:rPr>
              <a:t>project (maybe even some preliminary results).</a:t>
            </a:r>
            <a:endParaRPr lang="en-US" sz="1800" dirty="0">
              <a:latin typeface="Calibri" pitchFamily="34" charset="0"/>
            </a:endParaRPr>
          </a:p>
          <a:p>
            <a:pPr>
              <a:lnSpc>
                <a:spcPct val="80000"/>
              </a:lnSpc>
            </a:pPr>
            <a:r>
              <a:rPr lang="en-US" sz="1800" dirty="0">
                <a:solidFill>
                  <a:srgbClr val="FF0000"/>
                </a:solidFill>
                <a:latin typeface="Calibri" pitchFamily="34" charset="0"/>
              </a:rPr>
              <a:t>Any project that has a significant Machine Learning component is good. </a:t>
            </a:r>
          </a:p>
          <a:p>
            <a:pPr>
              <a:lnSpc>
                <a:spcPct val="80000"/>
              </a:lnSpc>
            </a:pPr>
            <a:r>
              <a:rPr lang="en-US" sz="1800" dirty="0">
                <a:latin typeface="Calibri" pitchFamily="34" charset="0"/>
              </a:rPr>
              <a:t>You </a:t>
            </a:r>
            <a:r>
              <a:rPr lang="en-US" sz="1800" dirty="0" smtClean="0">
                <a:latin typeface="Calibri" pitchFamily="34" charset="0"/>
              </a:rPr>
              <a:t>can </a:t>
            </a:r>
            <a:r>
              <a:rPr lang="en-US" sz="1800" dirty="0">
                <a:latin typeface="Calibri" pitchFamily="34" charset="0"/>
              </a:rPr>
              <a:t>do experimental work,  theoretical work, a combination of both or a critical survey of results in some specialized topic. </a:t>
            </a:r>
          </a:p>
          <a:p>
            <a:pPr>
              <a:lnSpc>
                <a:spcPct val="80000"/>
              </a:lnSpc>
            </a:pPr>
            <a:r>
              <a:rPr lang="en-US" sz="1800" dirty="0">
                <a:solidFill>
                  <a:srgbClr val="FF0000"/>
                </a:solidFill>
                <a:latin typeface="Calibri" pitchFamily="34" charset="0"/>
              </a:rPr>
              <a:t>The work </a:t>
            </a:r>
            <a:r>
              <a:rPr lang="en-US" sz="1800" i="1" dirty="0">
                <a:solidFill>
                  <a:srgbClr val="245795"/>
                </a:solidFill>
                <a:latin typeface="Calibri" pitchFamily="34" charset="0"/>
              </a:rPr>
              <a:t>has</a:t>
            </a:r>
            <a:r>
              <a:rPr lang="en-US" sz="1800" i="1" dirty="0">
                <a:solidFill>
                  <a:srgbClr val="FF0000"/>
                </a:solidFill>
                <a:latin typeface="Calibri" pitchFamily="34" charset="0"/>
              </a:rPr>
              <a:t> </a:t>
            </a:r>
            <a:r>
              <a:rPr lang="en-US" sz="1800" dirty="0">
                <a:solidFill>
                  <a:srgbClr val="FF0000"/>
                </a:solidFill>
                <a:latin typeface="Calibri" pitchFamily="34" charset="0"/>
              </a:rPr>
              <a:t>to include some reading</a:t>
            </a:r>
            <a:r>
              <a:rPr lang="en-US" sz="1800" dirty="0">
                <a:latin typeface="Calibri" pitchFamily="34" charset="0"/>
              </a:rPr>
              <a:t>. Even if you do not do a survey, you must read (at least) two related papers or book chapters and relate your work to it. </a:t>
            </a:r>
          </a:p>
          <a:p>
            <a:pPr>
              <a:lnSpc>
                <a:spcPct val="80000"/>
              </a:lnSpc>
            </a:pPr>
            <a:r>
              <a:rPr lang="en-US" sz="1800" dirty="0">
                <a:latin typeface="Calibri" pitchFamily="34" charset="0"/>
              </a:rPr>
              <a:t>Originality is not mandatory but is encouraged. </a:t>
            </a:r>
          </a:p>
          <a:p>
            <a:pPr>
              <a:lnSpc>
                <a:spcPct val="80000"/>
              </a:lnSpc>
            </a:pPr>
            <a:r>
              <a:rPr lang="en-US" sz="1800" dirty="0">
                <a:solidFill>
                  <a:srgbClr val="FF0000"/>
                </a:solidFill>
                <a:latin typeface="Calibri" pitchFamily="34" charset="0"/>
              </a:rPr>
              <a:t> </a:t>
            </a:r>
            <a:r>
              <a:rPr lang="en-US" sz="1800" u="sng" dirty="0">
                <a:solidFill>
                  <a:srgbClr val="FF0000"/>
                </a:solidFill>
                <a:latin typeface="Calibri" pitchFamily="34" charset="0"/>
              </a:rPr>
              <a:t>Try to make it interesting!</a:t>
            </a:r>
            <a:r>
              <a:rPr lang="en-US" sz="1800" dirty="0">
                <a:solidFill>
                  <a:srgbClr val="FF0000"/>
                </a:solidFill>
                <a:latin typeface="Calibri" pitchFamily="34" charset="0"/>
              </a:rPr>
              <a:t> </a:t>
            </a:r>
          </a:p>
        </p:txBody>
      </p:sp>
      <p:sp>
        <p:nvSpPr>
          <p:cNvPr id="7" name="Content Placeholder 6"/>
          <p:cNvSpPr>
            <a:spLocks noGrp="1"/>
          </p:cNvSpPr>
          <p:nvPr>
            <p:ph sz="quarter" idx="13"/>
          </p:nvPr>
        </p:nvSpPr>
        <p:spPr/>
        <p:txBody>
          <a:bodyPr/>
          <a:lstStyle/>
          <a:p>
            <a:endParaRPr lang="en-US" dirty="0"/>
          </a:p>
        </p:txBody>
      </p:sp>
      <p:sp>
        <p:nvSpPr>
          <p:cNvPr id="8" name="Slide Number Placeholder 7"/>
          <p:cNvSpPr>
            <a:spLocks noGrp="1"/>
          </p:cNvSpPr>
          <p:nvPr>
            <p:ph type="sldNum" sz="quarter" idx="14"/>
          </p:nvPr>
        </p:nvSpPr>
        <p:spPr/>
        <p:txBody>
          <a:bodyPr/>
          <a:lstStyle/>
          <a:p>
            <a:fld id="{FA6F6034-1516-478C-9756-BC6A8296D6DE}" type="slidenum">
              <a:rPr lang="en-US" smtClean="0"/>
              <a:pPr/>
              <a:t>39</a:t>
            </a:fld>
            <a:endParaRPr lang="en-US" dirty="0"/>
          </a:p>
        </p:txBody>
      </p:sp>
    </p:spTree>
    <p:extLst>
      <p:ext uri="{BB962C8B-B14F-4D97-AF65-F5344CB8AC3E}">
        <p14:creationId xmlns:p14="http://schemas.microsoft.com/office/powerpoint/2010/main" val="257338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9" name="Slide Number Placeholder 4"/>
          <p:cNvSpPr>
            <a:spLocks noGrp="1"/>
          </p:cNvSpPr>
          <p:nvPr>
            <p:ph type="sldNum" sz="quarter" idx="10"/>
          </p:nvPr>
        </p:nvSpPr>
        <p:spPr/>
        <p:txBody>
          <a:bodyPr/>
          <a:lstStyle/>
          <a:p>
            <a:fld id="{CAACDFE5-C15A-4FDB-926B-CDE831110A2E}" type="slidenum">
              <a:rPr lang="en-US"/>
              <a:pPr/>
              <a:t>4</a:t>
            </a:fld>
            <a:endParaRPr lang="en-US"/>
          </a:p>
        </p:txBody>
      </p:sp>
      <p:sp>
        <p:nvSpPr>
          <p:cNvPr id="759811" name="Line 3"/>
          <p:cNvSpPr>
            <a:spLocks noChangeShapeType="1"/>
          </p:cNvSpPr>
          <p:nvPr/>
        </p:nvSpPr>
        <p:spPr bwMode="auto">
          <a:xfrm>
            <a:off x="2133600" y="2286000"/>
            <a:ext cx="0" cy="274320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2" name="Line 4"/>
          <p:cNvSpPr>
            <a:spLocks noChangeShapeType="1"/>
          </p:cNvSpPr>
          <p:nvPr/>
        </p:nvSpPr>
        <p:spPr bwMode="auto">
          <a:xfrm>
            <a:off x="2133600" y="5029200"/>
            <a:ext cx="3733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3" name="Line 5"/>
          <p:cNvSpPr>
            <a:spLocks noChangeShapeType="1"/>
          </p:cNvSpPr>
          <p:nvPr/>
        </p:nvSpPr>
        <p:spPr bwMode="auto">
          <a:xfrm>
            <a:off x="990600" y="43815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14" name="Line 6"/>
          <p:cNvSpPr>
            <a:spLocks noChangeShapeType="1"/>
          </p:cNvSpPr>
          <p:nvPr/>
        </p:nvSpPr>
        <p:spPr bwMode="auto">
          <a:xfrm flipV="1">
            <a:off x="2133600" y="4267200"/>
            <a:ext cx="609600" cy="7620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9815" name="Text Box 7"/>
          <p:cNvSpPr txBox="1">
            <a:spLocks noChangeArrowheads="1"/>
          </p:cNvSpPr>
          <p:nvPr/>
        </p:nvSpPr>
        <p:spPr bwMode="auto">
          <a:xfrm>
            <a:off x="304800" y="3971925"/>
            <a:ext cx="993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a:t>w </a:t>
            </a:r>
            <a:r>
              <a:rPr lang="en-US" sz="1800" u="none">
                <a:latin typeface="cmsy10"/>
              </a:rPr>
              <a:t>¢</a:t>
            </a:r>
            <a:r>
              <a:rPr lang="en-US" sz="1800" u="none"/>
              <a:t> x = 0</a:t>
            </a:r>
          </a:p>
        </p:txBody>
      </p:sp>
      <p:sp>
        <p:nvSpPr>
          <p:cNvPr id="759816" name="Text Box 8"/>
          <p:cNvSpPr txBox="1">
            <a:spLocks noChangeArrowheads="1"/>
          </p:cNvSpPr>
          <p:nvPr/>
        </p:nvSpPr>
        <p:spPr bwMode="auto">
          <a:xfrm>
            <a:off x="23622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7" name="Text Box 9"/>
          <p:cNvSpPr txBox="1">
            <a:spLocks noChangeArrowheads="1"/>
          </p:cNvSpPr>
          <p:nvPr/>
        </p:nvSpPr>
        <p:spPr bwMode="auto">
          <a:xfrm>
            <a:off x="33528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8" name="Text Box 10"/>
          <p:cNvSpPr txBox="1">
            <a:spLocks noChangeArrowheads="1"/>
          </p:cNvSpPr>
          <p:nvPr/>
        </p:nvSpPr>
        <p:spPr bwMode="auto">
          <a:xfrm>
            <a:off x="2743200" y="3352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19" name="Text Box 11"/>
          <p:cNvSpPr txBox="1">
            <a:spLocks noChangeArrowheads="1"/>
          </p:cNvSpPr>
          <p:nvPr/>
        </p:nvSpPr>
        <p:spPr bwMode="auto">
          <a:xfrm>
            <a:off x="2895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0" name="Text Box 12"/>
          <p:cNvSpPr txBox="1">
            <a:spLocks noChangeArrowheads="1"/>
          </p:cNvSpPr>
          <p:nvPr/>
        </p:nvSpPr>
        <p:spPr bwMode="auto">
          <a:xfrm>
            <a:off x="3200400" y="3429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1" name="Text Box 13"/>
          <p:cNvSpPr txBox="1">
            <a:spLocks noChangeArrowheads="1"/>
          </p:cNvSpPr>
          <p:nvPr/>
        </p:nvSpPr>
        <p:spPr bwMode="auto">
          <a:xfrm>
            <a:off x="3657600" y="3962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2" name="Text Box 14"/>
          <p:cNvSpPr txBox="1">
            <a:spLocks noChangeArrowheads="1"/>
          </p:cNvSpPr>
          <p:nvPr/>
        </p:nvSpPr>
        <p:spPr bwMode="auto">
          <a:xfrm>
            <a:off x="3657600" y="3276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3" name="Text Box 15"/>
          <p:cNvSpPr txBox="1">
            <a:spLocks noChangeArrowheads="1"/>
          </p:cNvSpPr>
          <p:nvPr/>
        </p:nvSpPr>
        <p:spPr bwMode="auto">
          <a:xfrm>
            <a:off x="3657600" y="35814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4" name="Text Box 16"/>
          <p:cNvSpPr txBox="1">
            <a:spLocks noChangeArrowheads="1"/>
          </p:cNvSpPr>
          <p:nvPr/>
        </p:nvSpPr>
        <p:spPr bwMode="auto">
          <a:xfrm>
            <a:off x="4267200" y="35052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5" name="Text Box 17"/>
          <p:cNvSpPr txBox="1">
            <a:spLocks noChangeArrowheads="1"/>
          </p:cNvSpPr>
          <p:nvPr/>
        </p:nvSpPr>
        <p:spPr bwMode="auto">
          <a:xfrm>
            <a:off x="4495800" y="3810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6" name="Text Box 18"/>
          <p:cNvSpPr txBox="1">
            <a:spLocks noChangeArrowheads="1"/>
          </p:cNvSpPr>
          <p:nvPr/>
        </p:nvSpPr>
        <p:spPr bwMode="auto">
          <a:xfrm>
            <a:off x="5105400" y="37338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7" name="Text Box 19"/>
          <p:cNvSpPr txBox="1">
            <a:spLocks noChangeArrowheads="1"/>
          </p:cNvSpPr>
          <p:nvPr/>
        </p:nvSpPr>
        <p:spPr bwMode="auto">
          <a:xfrm>
            <a:off x="2574925" y="28638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8" name="Text Box 20"/>
          <p:cNvSpPr txBox="1">
            <a:spLocks noChangeArrowheads="1"/>
          </p:cNvSpPr>
          <p:nvPr/>
        </p:nvSpPr>
        <p:spPr bwMode="auto">
          <a:xfrm>
            <a:off x="3124200" y="30480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29" name="Text Box 21"/>
          <p:cNvSpPr txBox="1">
            <a:spLocks noChangeArrowheads="1"/>
          </p:cNvSpPr>
          <p:nvPr/>
        </p:nvSpPr>
        <p:spPr bwMode="auto">
          <a:xfrm>
            <a:off x="3886200" y="365760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0" name="Oval 22"/>
          <p:cNvSpPr>
            <a:spLocks noChangeArrowheads="1"/>
          </p:cNvSpPr>
          <p:nvPr/>
        </p:nvSpPr>
        <p:spPr bwMode="auto">
          <a:xfrm>
            <a:off x="36576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1" name="Text Box 23"/>
          <p:cNvSpPr txBox="1">
            <a:spLocks noChangeArrowheads="1"/>
          </p:cNvSpPr>
          <p:nvPr/>
        </p:nvSpPr>
        <p:spPr bwMode="auto">
          <a:xfrm>
            <a:off x="2727325" y="3016250"/>
            <a:ext cx="33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u="none">
                <a:solidFill>
                  <a:srgbClr val="9900CC"/>
                </a:solidFill>
              </a:rPr>
              <a:t>-</a:t>
            </a:r>
          </a:p>
        </p:txBody>
      </p:sp>
      <p:sp>
        <p:nvSpPr>
          <p:cNvPr id="759832" name="Oval 24"/>
          <p:cNvSpPr>
            <a:spLocks noChangeArrowheads="1"/>
          </p:cNvSpPr>
          <p:nvPr/>
        </p:nvSpPr>
        <p:spPr bwMode="auto">
          <a:xfrm>
            <a:off x="3276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3" name="Oval 25"/>
          <p:cNvSpPr>
            <a:spLocks noChangeArrowheads="1"/>
          </p:cNvSpPr>
          <p:nvPr/>
        </p:nvSpPr>
        <p:spPr bwMode="auto">
          <a:xfrm>
            <a:off x="3810000" y="2514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4" name="Oval 26"/>
          <p:cNvSpPr>
            <a:spLocks noChangeArrowheads="1"/>
          </p:cNvSpPr>
          <p:nvPr/>
        </p:nvSpPr>
        <p:spPr bwMode="auto">
          <a:xfrm>
            <a:off x="3962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5" name="Oval 27"/>
          <p:cNvSpPr>
            <a:spLocks noChangeArrowheads="1"/>
          </p:cNvSpPr>
          <p:nvPr/>
        </p:nvSpPr>
        <p:spPr bwMode="auto">
          <a:xfrm>
            <a:off x="44196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6" name="Oval 28"/>
          <p:cNvSpPr>
            <a:spLocks noChangeArrowheads="1"/>
          </p:cNvSpPr>
          <p:nvPr/>
        </p:nvSpPr>
        <p:spPr bwMode="auto">
          <a:xfrm>
            <a:off x="45720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7" name="Oval 29"/>
          <p:cNvSpPr>
            <a:spLocks noChangeArrowheads="1"/>
          </p:cNvSpPr>
          <p:nvPr/>
        </p:nvSpPr>
        <p:spPr bwMode="auto">
          <a:xfrm>
            <a:off x="44196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8" name="Oval 30"/>
          <p:cNvSpPr>
            <a:spLocks noChangeArrowheads="1"/>
          </p:cNvSpPr>
          <p:nvPr/>
        </p:nvSpPr>
        <p:spPr bwMode="auto">
          <a:xfrm>
            <a:off x="3886200" y="28956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39" name="Oval 31"/>
          <p:cNvSpPr>
            <a:spLocks noChangeArrowheads="1"/>
          </p:cNvSpPr>
          <p:nvPr/>
        </p:nvSpPr>
        <p:spPr bwMode="auto">
          <a:xfrm>
            <a:off x="5029200" y="31242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0" name="Oval 32"/>
          <p:cNvSpPr>
            <a:spLocks noChangeArrowheads="1"/>
          </p:cNvSpPr>
          <p:nvPr/>
        </p:nvSpPr>
        <p:spPr bwMode="auto">
          <a:xfrm>
            <a:off x="4724400" y="2667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1" name="Oval 33"/>
          <p:cNvSpPr>
            <a:spLocks noChangeArrowheads="1"/>
          </p:cNvSpPr>
          <p:nvPr/>
        </p:nvSpPr>
        <p:spPr bwMode="auto">
          <a:xfrm>
            <a:off x="4191000" y="3352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2" name="Oval 34"/>
          <p:cNvSpPr>
            <a:spLocks noChangeArrowheads="1"/>
          </p:cNvSpPr>
          <p:nvPr/>
        </p:nvSpPr>
        <p:spPr bwMode="auto">
          <a:xfrm>
            <a:off x="5562600" y="3429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3" name="Line 35"/>
          <p:cNvSpPr>
            <a:spLocks noChangeShapeType="1"/>
          </p:cNvSpPr>
          <p:nvPr/>
        </p:nvSpPr>
        <p:spPr bwMode="auto">
          <a:xfrm>
            <a:off x="2819400" y="2667000"/>
            <a:ext cx="2438400" cy="13716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9844" name="Text Box 36"/>
          <p:cNvSpPr txBox="1">
            <a:spLocks noChangeArrowheads="1"/>
          </p:cNvSpPr>
          <p:nvPr/>
        </p:nvSpPr>
        <p:spPr bwMode="auto">
          <a:xfrm>
            <a:off x="2286000" y="2205038"/>
            <a:ext cx="998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u="none"/>
              <a:t>w </a:t>
            </a:r>
            <a:r>
              <a:rPr lang="en-US" sz="1800" u="none">
                <a:latin typeface="cmsy10"/>
              </a:rPr>
              <a:t>¢</a:t>
            </a:r>
            <a:r>
              <a:rPr lang="en-US" sz="1800" u="none"/>
              <a:t> x = </a:t>
            </a:r>
            <a:r>
              <a:rPr lang="en-US" sz="1800" u="none">
                <a:latin typeface="Symbol" pitchFamily="18" charset="2"/>
                <a:sym typeface="Symbol" pitchFamily="18" charset="2"/>
              </a:rPr>
              <a:t></a:t>
            </a:r>
          </a:p>
        </p:txBody>
      </p:sp>
    </p:spTree>
    <p:extLst>
      <p:ext uri="{BB962C8B-B14F-4D97-AF65-F5344CB8AC3E}">
        <p14:creationId xmlns:p14="http://schemas.microsoft.com/office/powerpoint/2010/main" val="157851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9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98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98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98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9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3" grpId="0" animBg="1"/>
      <p:bldP spid="759814" grpId="0" animBg="1"/>
      <p:bldP spid="759815" grpId="0"/>
      <p:bldP spid="759843" grpId="0" animBg="1"/>
      <p:bldP spid="75984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1828800" y="1295400"/>
            <a:ext cx="6629400" cy="307777"/>
          </a:xfrm>
          <a:prstGeom prst="rect">
            <a:avLst/>
          </a:prstGeom>
          <a:solidFill>
            <a:srgbClr val="FFFFCC"/>
          </a:solidFill>
          <a:ln>
            <a:solidFill>
              <a:schemeClr val="accent1"/>
            </a:solidFill>
          </a:ln>
        </p:spPr>
        <p:txBody>
          <a:bodyPr wrap="square">
            <a:spAutoFit/>
          </a:bodyPr>
          <a:lstStyle/>
          <a:p>
            <a:endParaRPr lang="en-US" u="none" dirty="0">
              <a:latin typeface="+mj-lt"/>
            </a:endParaRPr>
          </a:p>
        </p:txBody>
      </p:sp>
      <p:sp>
        <p:nvSpPr>
          <p:cNvPr id="721922" name="Rectangle 2"/>
          <p:cNvSpPr>
            <a:spLocks noGrp="1" noChangeArrowheads="1"/>
          </p:cNvSpPr>
          <p:nvPr>
            <p:ph type="title"/>
          </p:nvPr>
        </p:nvSpPr>
        <p:spPr/>
        <p:txBody>
          <a:bodyPr/>
          <a:lstStyle/>
          <a:p>
            <a:r>
              <a:rPr lang="en-US">
                <a:solidFill>
                  <a:schemeClr val="tx1"/>
                </a:solidFill>
              </a:rPr>
              <a:t>Examples</a:t>
            </a:r>
          </a:p>
        </p:txBody>
      </p:sp>
      <p:sp>
        <p:nvSpPr>
          <p:cNvPr id="721923" name="Rectangle 3"/>
          <p:cNvSpPr>
            <a:spLocks noGrp="1" noChangeArrowheads="1"/>
          </p:cNvSpPr>
          <p:nvPr>
            <p:ph idx="1"/>
          </p:nvPr>
        </p:nvSpPr>
        <p:spPr>
          <a:xfrm>
            <a:off x="1524000" y="1219200"/>
            <a:ext cx="7391400" cy="4525963"/>
          </a:xfrm>
        </p:spPr>
        <p:txBody>
          <a:bodyPr/>
          <a:lstStyle/>
          <a:p>
            <a:r>
              <a:rPr lang="en-US" sz="2000" dirty="0"/>
              <a:t>Fake News Challenge :- </a:t>
            </a:r>
            <a:r>
              <a:rPr lang="en-US" sz="2000" u="sng" dirty="0">
                <a:hlinkClick r:id="rId3"/>
              </a:rPr>
              <a:t>http://www.fakenewschallenge.org/</a:t>
            </a:r>
            <a:r>
              <a:rPr lang="en-US" sz="2000" dirty="0"/>
              <a:t> </a:t>
            </a:r>
            <a:endParaRPr lang="en-US" sz="2000" dirty="0" smtClean="0"/>
          </a:p>
          <a:p>
            <a:endParaRPr lang="en-US" sz="1800" dirty="0" smtClean="0"/>
          </a:p>
          <a:p>
            <a:r>
              <a:rPr lang="en-US" sz="1800" dirty="0" smtClean="0"/>
              <a:t>KDD Cup 2013:</a:t>
            </a:r>
          </a:p>
          <a:p>
            <a:pPr lvl="1"/>
            <a:r>
              <a:rPr lang="en-US" sz="1400" dirty="0" smtClean="0"/>
              <a:t>"</a:t>
            </a:r>
            <a:r>
              <a:rPr lang="en-US" sz="1400" dirty="0"/>
              <a:t>Author-Paper Identification": given an author and a small set of papers, we are asked to identify which papers are really written by the author. </a:t>
            </a:r>
            <a:endParaRPr lang="en-US" sz="1400" dirty="0" smtClean="0"/>
          </a:p>
          <a:p>
            <a:pPr lvl="2"/>
            <a:r>
              <a:rPr lang="en-US" sz="1200" u="sng" dirty="0" smtClean="0">
                <a:hlinkClick r:id="rId4"/>
              </a:rPr>
              <a:t>https</a:t>
            </a:r>
            <a:r>
              <a:rPr lang="en-US" sz="1200" u="sng" dirty="0">
                <a:hlinkClick r:id="rId4"/>
              </a:rPr>
              <a:t>://www.kaggle.com/c/kdd-cup-2013-author-paper-identification-challenge</a:t>
            </a:r>
            <a:endParaRPr lang="en-US" sz="1200" dirty="0"/>
          </a:p>
          <a:p>
            <a:pPr lvl="1"/>
            <a:r>
              <a:rPr lang="en-US" sz="1400" dirty="0" smtClean="0"/>
              <a:t>“Author Profiling”: </a:t>
            </a:r>
            <a:r>
              <a:rPr lang="en-US" sz="1400" dirty="0"/>
              <a:t>given a </a:t>
            </a:r>
            <a:r>
              <a:rPr lang="en-US" sz="1400" dirty="0" smtClean="0"/>
              <a:t>set of document, profile the author: identification, gender, native language, …. </a:t>
            </a:r>
          </a:p>
          <a:p>
            <a:r>
              <a:rPr lang="en-US" sz="1800" dirty="0" smtClean="0">
                <a:latin typeface="Calibri" pitchFamily="34" charset="0"/>
              </a:rPr>
              <a:t>Caption Control: Is it gibberish? Spam? High quality text?</a:t>
            </a:r>
          </a:p>
          <a:p>
            <a:pPr lvl="1">
              <a:lnSpc>
                <a:spcPct val="80000"/>
              </a:lnSpc>
            </a:pPr>
            <a:r>
              <a:rPr lang="en-US" sz="1400" dirty="0" smtClean="0">
                <a:latin typeface="Calibri" pitchFamily="34" charset="0"/>
              </a:rPr>
              <a:t>Adapt an NLP program to a new domain</a:t>
            </a:r>
            <a:endParaRPr lang="en-US" sz="1400" dirty="0">
              <a:latin typeface="Calibri" pitchFamily="34" charset="0"/>
            </a:endParaRPr>
          </a:p>
          <a:p>
            <a:pPr>
              <a:lnSpc>
                <a:spcPct val="80000"/>
              </a:lnSpc>
            </a:pPr>
            <a:r>
              <a:rPr lang="en-US" sz="1800" dirty="0" smtClean="0">
                <a:latin typeface="Calibri" pitchFamily="34" charset="0"/>
              </a:rPr>
              <a:t>Work </a:t>
            </a:r>
            <a:r>
              <a:rPr lang="en-US" sz="1800" dirty="0">
                <a:latin typeface="Calibri" pitchFamily="34" charset="0"/>
              </a:rPr>
              <a:t>on making learned hypothesis (e.g., linear threshold </a:t>
            </a:r>
            <a:r>
              <a:rPr lang="en-US" sz="1800" dirty="0" smtClean="0">
                <a:latin typeface="Calibri" pitchFamily="34" charset="0"/>
              </a:rPr>
              <a:t>functions, NN) </a:t>
            </a:r>
            <a:r>
              <a:rPr lang="en-US" sz="1800" dirty="0">
                <a:latin typeface="Calibri" pitchFamily="34" charset="0"/>
              </a:rPr>
              <a:t>more </a:t>
            </a:r>
            <a:r>
              <a:rPr lang="en-US" sz="1800" dirty="0" smtClean="0">
                <a:latin typeface="Calibri" pitchFamily="34" charset="0"/>
              </a:rPr>
              <a:t>comprehensible </a:t>
            </a:r>
          </a:p>
          <a:p>
            <a:pPr lvl="1">
              <a:lnSpc>
                <a:spcPct val="80000"/>
              </a:lnSpc>
            </a:pPr>
            <a:r>
              <a:rPr lang="en-US" sz="1400" dirty="0" smtClean="0">
                <a:solidFill>
                  <a:srgbClr val="245795"/>
                </a:solidFill>
                <a:latin typeface="Calibri" pitchFamily="34" charset="0"/>
              </a:rPr>
              <a:t>Explain the prediction</a:t>
            </a:r>
            <a:endParaRPr lang="en-US" sz="1400" dirty="0">
              <a:solidFill>
                <a:srgbClr val="245795"/>
              </a:solidFill>
              <a:latin typeface="Calibri" pitchFamily="34" charset="0"/>
            </a:endParaRPr>
          </a:p>
          <a:p>
            <a:pPr>
              <a:lnSpc>
                <a:spcPct val="80000"/>
              </a:lnSpc>
            </a:pPr>
            <a:r>
              <a:rPr lang="en-US" sz="1800" dirty="0" smtClean="0">
                <a:latin typeface="Calibri" pitchFamily="34" charset="0"/>
              </a:rPr>
              <a:t>Develop </a:t>
            </a:r>
            <a:r>
              <a:rPr lang="en-US" sz="1800" dirty="0">
                <a:latin typeface="Calibri" pitchFamily="34" charset="0"/>
              </a:rPr>
              <a:t>a </a:t>
            </a:r>
            <a:r>
              <a:rPr lang="en-US" sz="1800" dirty="0" smtClean="0">
                <a:latin typeface="Calibri" pitchFamily="34" charset="0"/>
              </a:rPr>
              <a:t>(multi-modal) People </a:t>
            </a:r>
            <a:r>
              <a:rPr lang="en-US" sz="1800" dirty="0">
                <a:latin typeface="Calibri" pitchFamily="34" charset="0"/>
              </a:rPr>
              <a:t>Identifier  </a:t>
            </a:r>
          </a:p>
          <a:p>
            <a:pPr>
              <a:lnSpc>
                <a:spcPct val="80000"/>
              </a:lnSpc>
            </a:pPr>
            <a:r>
              <a:rPr lang="en-US" sz="1800" dirty="0" smtClean="0">
                <a:latin typeface="Calibri" pitchFamily="34" charset="0"/>
              </a:rPr>
              <a:t>Compare </a:t>
            </a:r>
            <a:r>
              <a:rPr lang="en-US" sz="1800" dirty="0">
                <a:latin typeface="Calibri" pitchFamily="34" charset="0"/>
              </a:rPr>
              <a:t>Regularization methods: e.g., Winnow vs. L1 </a:t>
            </a:r>
            <a:r>
              <a:rPr lang="en-US" sz="1800" dirty="0" smtClean="0">
                <a:latin typeface="Calibri" pitchFamily="34" charset="0"/>
              </a:rPr>
              <a:t>Regularization</a:t>
            </a:r>
          </a:p>
          <a:p>
            <a:pPr>
              <a:lnSpc>
                <a:spcPct val="80000"/>
              </a:lnSpc>
            </a:pPr>
            <a:r>
              <a:rPr lang="en-US" sz="1800" dirty="0" smtClean="0">
                <a:latin typeface="Calibri" pitchFamily="34" charset="0"/>
              </a:rPr>
              <a:t>Large scale clustering of documents + name the cluster</a:t>
            </a:r>
          </a:p>
          <a:p>
            <a:pPr>
              <a:lnSpc>
                <a:spcPct val="80000"/>
              </a:lnSpc>
            </a:pPr>
            <a:r>
              <a:rPr lang="en-US" sz="1800" dirty="0" smtClean="0">
                <a:solidFill>
                  <a:srgbClr val="FF0000"/>
                </a:solidFill>
                <a:latin typeface="Calibri" pitchFamily="34" charset="0"/>
              </a:rPr>
              <a:t>Deep Networks: convert a state of the art NLP program to a deep network, efficient, architecture. </a:t>
            </a:r>
            <a:endParaRPr lang="en-US" sz="1800" dirty="0">
              <a:solidFill>
                <a:srgbClr val="FF0000"/>
              </a:solidFill>
              <a:latin typeface="Calibri" pitchFamily="34" charset="0"/>
            </a:endParaRPr>
          </a:p>
          <a:p>
            <a:pPr>
              <a:lnSpc>
                <a:spcPct val="80000"/>
              </a:lnSpc>
            </a:pPr>
            <a:r>
              <a:rPr lang="en-US" sz="1800" dirty="0" smtClean="0">
                <a:latin typeface="Calibri" pitchFamily="34" charset="0"/>
              </a:rPr>
              <a:t>Try </a:t>
            </a:r>
            <a:r>
              <a:rPr lang="en-US" sz="1800" dirty="0">
                <a:latin typeface="Calibri" pitchFamily="34" charset="0"/>
              </a:rPr>
              <a:t>to prove </a:t>
            </a:r>
            <a:r>
              <a:rPr lang="en-US" sz="1800" dirty="0" smtClean="0">
                <a:latin typeface="Calibri" pitchFamily="34" charset="0"/>
              </a:rPr>
              <a:t>something</a:t>
            </a:r>
            <a:endParaRPr lang="en-US" sz="1800" dirty="0">
              <a:latin typeface="Calibri" pitchFamily="34" charset="0"/>
            </a:endParaRPr>
          </a:p>
        </p:txBody>
      </p:sp>
      <p:sp>
        <p:nvSpPr>
          <p:cNvPr id="3" name="Content Placeholder 2"/>
          <p:cNvSpPr>
            <a:spLocks noGrp="1"/>
          </p:cNvSpPr>
          <p:nvPr>
            <p:ph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FA6F6034-1516-478C-9756-BC6A8296D6DE}" type="slidenum">
              <a:rPr lang="en-US" smtClean="0"/>
              <a:pPr/>
              <a:t>40</a:t>
            </a:fld>
            <a:endParaRPr lang="en-US" dirty="0"/>
          </a:p>
        </p:txBody>
      </p:sp>
    </p:spTree>
    <p:extLst>
      <p:ext uri="{BB962C8B-B14F-4D97-AF65-F5344CB8AC3E}">
        <p14:creationId xmlns:p14="http://schemas.microsoft.com/office/powerpoint/2010/main" val="5960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have you learned</a:t>
            </a:r>
            <a:br>
              <a:rPr lang="en-US" sz="4000" dirty="0" smtClean="0"/>
            </a:br>
            <a:r>
              <a:rPr lang="en-US" sz="4000" dirty="0" smtClean="0"/>
              <a:t>(on your own)</a:t>
            </a:r>
            <a:endParaRPr lang="en-US" sz="4000" dirty="0"/>
          </a:p>
        </p:txBody>
      </p:sp>
      <p:sp>
        <p:nvSpPr>
          <p:cNvPr id="3" name="Content Placeholder 2"/>
          <p:cNvSpPr>
            <a:spLocks noGrp="1"/>
          </p:cNvSpPr>
          <p:nvPr>
            <p:ph idx="1"/>
          </p:nvPr>
        </p:nvSpPr>
        <p:spPr/>
        <p:txBody>
          <a:bodyPr/>
          <a:lstStyle/>
          <a:p>
            <a:r>
              <a:rPr lang="en-US" dirty="0" smtClean="0"/>
              <a:t>The feasibility of Mistake Bounds</a:t>
            </a:r>
          </a:p>
          <a:p>
            <a:pPr lvl="1"/>
            <a:r>
              <a:rPr lang="en-US" dirty="0" smtClean="0"/>
              <a:t>Con</a:t>
            </a:r>
          </a:p>
          <a:p>
            <a:pPr lvl="1"/>
            <a:r>
              <a:rPr lang="en-US" dirty="0" smtClean="0"/>
              <a:t>Halving</a:t>
            </a:r>
          </a:p>
          <a:p>
            <a:pPr lvl="1"/>
            <a:r>
              <a:rPr lang="en-US" dirty="0" smtClean="0"/>
              <a:t>Perceptron</a:t>
            </a:r>
          </a:p>
          <a:p>
            <a:r>
              <a:rPr lang="en-US" dirty="0" smtClean="0"/>
              <a:t>Algorithms</a:t>
            </a:r>
          </a:p>
          <a:p>
            <a:pPr lvl="1"/>
            <a:r>
              <a:rPr lang="en-US" dirty="0" smtClean="0"/>
              <a:t>Perceptron</a:t>
            </a:r>
          </a:p>
          <a:p>
            <a:pPr lvl="2"/>
            <a:r>
              <a:rPr lang="en-US" dirty="0" smtClean="0"/>
              <a:t>+ Analysis</a:t>
            </a:r>
          </a:p>
          <a:p>
            <a:pPr lvl="1"/>
            <a:r>
              <a:rPr lang="en-US" dirty="0" smtClean="0"/>
              <a:t>Winnow</a:t>
            </a:r>
          </a:p>
          <a:p>
            <a:pPr lvl="2"/>
            <a:r>
              <a:rPr lang="en-US" dirty="0" smtClean="0"/>
              <a:t>+ Analysis (special case)</a:t>
            </a:r>
          </a:p>
          <a:p>
            <a:pPr lvl="2"/>
            <a:r>
              <a:rPr lang="en-US" dirty="0" smtClean="0"/>
              <a:t>The general case</a:t>
            </a:r>
          </a:p>
          <a:p>
            <a:r>
              <a:rPr lang="en-US" dirty="0" smtClean="0"/>
              <a:t>Algorithms could behave differently</a:t>
            </a:r>
          </a:p>
          <a:p>
            <a:pPr lvl="1"/>
            <a:r>
              <a:rPr lang="en-US" dirty="0" smtClean="0"/>
              <a:t>Averaged version of Perceptron/Winnow is as good as any other linear learning algorithm, if not better. </a:t>
            </a:r>
          </a:p>
          <a:p>
            <a:pPr lvl="1"/>
            <a:endParaRPr lang="en-US" dirty="0"/>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FA6F6034-1516-478C-9756-BC6A8296D6DE}" type="slidenum">
              <a:rPr lang="en-US" smtClean="0"/>
              <a:pPr/>
              <a:t>41</a:t>
            </a:fld>
            <a:endParaRPr lang="en-US" dirty="0"/>
          </a:p>
        </p:txBody>
      </p:sp>
      <p:sp>
        <p:nvSpPr>
          <p:cNvPr id="6" name="AutoShape 9"/>
          <p:cNvSpPr>
            <a:spLocks noChangeArrowheads="1"/>
          </p:cNvSpPr>
          <p:nvPr/>
        </p:nvSpPr>
        <p:spPr bwMode="auto">
          <a:xfrm>
            <a:off x="5715000" y="1905000"/>
            <a:ext cx="3319462" cy="990600"/>
          </a:xfrm>
          <a:prstGeom prst="wedgeRectCallout">
            <a:avLst>
              <a:gd name="adj1" fmla="val -112563"/>
              <a:gd name="adj2" fmla="val 35797"/>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panose="020B0604020202020204" pitchFamily="34" charset="0"/>
              <a:buChar char="•"/>
            </a:pPr>
            <a:r>
              <a:rPr lang="en-US" sz="1800" u="none" dirty="0" smtClean="0">
                <a:latin typeface="+mn-lt"/>
              </a:rPr>
              <a:t>Why do I include Perceptron in this bullet?</a:t>
            </a:r>
          </a:p>
          <a:p>
            <a:pPr marL="285750" indent="-285750">
              <a:buFont typeface="Arial" panose="020B0604020202020204" pitchFamily="34" charset="0"/>
              <a:buChar char="•"/>
            </a:pPr>
            <a:r>
              <a:rPr lang="en-US" sz="1800" u="none" dirty="0" smtClean="0">
                <a:latin typeface="+mn-lt"/>
              </a:rPr>
              <a:t>What’s interesting about it? </a:t>
            </a:r>
            <a:endParaRPr lang="en-US" sz="1800" u="none" baseline="30000" dirty="0">
              <a:latin typeface="+mn-lt"/>
            </a:endParaRPr>
          </a:p>
        </p:txBody>
      </p:sp>
    </p:spTree>
    <p:extLst>
      <p:ext uri="{BB962C8B-B14F-4D97-AF65-F5344CB8AC3E}">
        <p14:creationId xmlns:p14="http://schemas.microsoft.com/office/powerpoint/2010/main" val="41333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General Stochastic Gradient Algorithms </a:t>
            </a:r>
            <a:endParaRPr lang="en-US" dirty="0">
              <a:latin typeface="Calibri" pitchFamily="34" charset="0"/>
            </a:endParaRPr>
          </a:p>
        </p:txBody>
      </p:sp>
      <p:sp>
        <p:nvSpPr>
          <p:cNvPr id="1064963" name="Rectangle 3"/>
          <p:cNvSpPr>
            <a:spLocks noGrp="1" noChangeArrowheads="1"/>
          </p:cNvSpPr>
          <p:nvPr>
            <p:ph idx="1"/>
          </p:nvPr>
        </p:nvSpPr>
        <p:spPr>
          <a:xfrm>
            <a:off x="1524000" y="1295400"/>
            <a:ext cx="7620000" cy="4953000"/>
          </a:xfrm>
        </p:spPr>
        <p:txBody>
          <a:bodyPr/>
          <a:lstStyle/>
          <a:p>
            <a:pPr>
              <a:lnSpc>
                <a:spcPct val="80000"/>
              </a:lnSpc>
            </a:pPr>
            <a:r>
              <a:rPr lang="en-US" sz="2000" dirty="0" smtClean="0">
                <a:latin typeface="Calibri" pitchFamily="34" charset="0"/>
                <a:cs typeface="Arial" pitchFamily="34" charset="0"/>
              </a:rPr>
              <a:t>Given examples </a:t>
            </a:r>
            <a:r>
              <a:rPr lang="en-US" sz="2000" dirty="0" smtClean="0">
                <a:solidFill>
                  <a:srgbClr val="0000FF"/>
                </a:solidFill>
                <a:latin typeface="Calibri" pitchFamily="34" charset="0"/>
                <a:cs typeface="Arial" pitchFamily="34" charset="0"/>
              </a:rPr>
              <a:t>{z=(</a:t>
            </a:r>
            <a:r>
              <a:rPr lang="en-US" sz="2000" dirty="0" err="1" smtClean="0">
                <a:solidFill>
                  <a:srgbClr val="0000FF"/>
                </a:solidFill>
                <a:latin typeface="Calibri" pitchFamily="34" charset="0"/>
                <a:cs typeface="Arial" pitchFamily="34" charset="0"/>
              </a:rPr>
              <a:t>x,y</a:t>
            </a:r>
            <a:r>
              <a:rPr lang="en-US" sz="2000" dirty="0" smtClean="0">
                <a:solidFill>
                  <a:srgbClr val="0000FF"/>
                </a:solidFill>
                <a:latin typeface="Calibri" pitchFamily="34" charset="0"/>
                <a:cs typeface="Arial" pitchFamily="34" charset="0"/>
              </a:rPr>
              <a:t>)}</a:t>
            </a:r>
            <a:r>
              <a:rPr lang="en-US" sz="2000" baseline="-25000" dirty="0" smtClean="0">
                <a:solidFill>
                  <a:srgbClr val="0000FF"/>
                </a:solidFill>
                <a:latin typeface="Calibri" pitchFamily="34" charset="0"/>
                <a:cs typeface="Arial" pitchFamily="34" charset="0"/>
              </a:rPr>
              <a:t>1, m</a:t>
            </a:r>
            <a:r>
              <a:rPr lang="en-US" sz="2000" dirty="0" smtClean="0">
                <a:solidFill>
                  <a:srgbClr val="0000FF"/>
                </a:solidFill>
                <a:latin typeface="Calibri" pitchFamily="34" charset="0"/>
                <a:cs typeface="Arial" pitchFamily="34" charset="0"/>
              </a:rPr>
              <a:t> </a:t>
            </a:r>
            <a:r>
              <a:rPr lang="en-US" sz="2000" dirty="0" smtClean="0">
                <a:latin typeface="Calibri" pitchFamily="34" charset="0"/>
                <a:cs typeface="Arial" pitchFamily="34" charset="0"/>
              </a:rPr>
              <a:t>from a distribution over </a:t>
            </a:r>
            <a:r>
              <a:rPr lang="en-US" sz="2000" dirty="0" err="1" smtClean="0">
                <a:solidFill>
                  <a:srgbClr val="0000FF"/>
                </a:solidFill>
                <a:latin typeface="Calibri" pitchFamily="34" charset="0"/>
                <a:cs typeface="Arial" pitchFamily="34" charset="0"/>
              </a:rPr>
              <a:t>X</a:t>
            </a:r>
            <a:r>
              <a:rPr lang="en-US" sz="1400" dirty="0" err="1" smtClean="0">
                <a:solidFill>
                  <a:srgbClr val="0000FF"/>
                </a:solidFill>
                <a:latin typeface="Calibri" pitchFamily="34" charset="0"/>
                <a:cs typeface="Arial" pitchFamily="34" charset="0"/>
              </a:rPr>
              <a:t>x</a:t>
            </a:r>
            <a:r>
              <a:rPr lang="en-US" sz="2000" dirty="0" err="1" smtClean="0">
                <a:solidFill>
                  <a:srgbClr val="0000FF"/>
                </a:solidFill>
                <a:latin typeface="Calibri" pitchFamily="34" charset="0"/>
                <a:cs typeface="Arial" pitchFamily="34" charset="0"/>
              </a:rPr>
              <a:t>Y</a:t>
            </a:r>
            <a:r>
              <a:rPr lang="en-US" sz="2000" dirty="0" smtClean="0">
                <a:latin typeface="Calibri" pitchFamily="34" charset="0"/>
                <a:cs typeface="Arial" pitchFamily="34" charset="0"/>
              </a:rPr>
              <a:t>, we are trying to learn a linear function, parameterized by a weight vector </a:t>
            </a:r>
            <a:r>
              <a:rPr lang="en-US" sz="2000" dirty="0" smtClean="0">
                <a:solidFill>
                  <a:srgbClr val="0000FF"/>
                </a:solidFill>
                <a:latin typeface="Calibri" pitchFamily="34" charset="0"/>
                <a:cs typeface="Arial" pitchFamily="34" charset="0"/>
              </a:rPr>
              <a:t>w</a:t>
            </a:r>
            <a:r>
              <a:rPr lang="en-US" sz="2000" dirty="0" smtClean="0">
                <a:latin typeface="Calibri" pitchFamily="34" charset="0"/>
                <a:cs typeface="Arial" pitchFamily="34" charset="0"/>
              </a:rPr>
              <a:t>, so </a:t>
            </a:r>
            <a:r>
              <a:rPr lang="en-US" sz="2000" dirty="0">
                <a:latin typeface="Calibri" pitchFamily="34" charset="0"/>
                <a:cs typeface="Arial" pitchFamily="34" charset="0"/>
              </a:rPr>
              <a:t>that </a:t>
            </a:r>
            <a:r>
              <a:rPr lang="en-US" sz="2000" dirty="0" smtClean="0">
                <a:latin typeface="Calibri" pitchFamily="34" charset="0"/>
                <a:cs typeface="Arial" pitchFamily="34" charset="0"/>
              </a:rPr>
              <a:t>we minimize the expected </a:t>
            </a:r>
            <a:r>
              <a:rPr lang="en-US" sz="2000" dirty="0">
                <a:latin typeface="Calibri" pitchFamily="34" charset="0"/>
                <a:cs typeface="Arial" pitchFamily="34" charset="0"/>
              </a:rPr>
              <a:t>risk function</a:t>
            </a:r>
            <a:endParaRPr lang="en-US" sz="2000" dirty="0" smtClean="0">
              <a:latin typeface="Calibri" pitchFamily="34" charset="0"/>
              <a:cs typeface="Arial" pitchFamily="34" charset="0"/>
            </a:endParaRP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err="1" smtClean="0">
                <a:solidFill>
                  <a:srgbClr val="0000FF"/>
                </a:solidFill>
                <a:latin typeface="Calibri"/>
                <a:cs typeface="Arial" pitchFamily="34" charset="0"/>
              </a:rPr>
              <a:t>E</a:t>
            </a:r>
            <a:r>
              <a:rPr lang="en-US" sz="2000" baseline="-25000" dirty="0" err="1" smtClean="0">
                <a:solidFill>
                  <a:srgbClr val="0000FF"/>
                </a:solidFill>
                <a:latin typeface="Calibri"/>
                <a:cs typeface="Arial" pitchFamily="34" charset="0"/>
              </a:rPr>
              <a:t>z</a:t>
            </a:r>
            <a:r>
              <a:rPr lang="en-US" sz="2000" dirty="0" smtClean="0">
                <a:solidFill>
                  <a:srgbClr val="0000FF"/>
                </a:solidFill>
                <a:latin typeface="Calibri" pitchFamily="34" charset="0"/>
                <a:cs typeface="Arial" pitchFamily="34" charset="0"/>
              </a:rPr>
              <a:t> Q(</a:t>
            </a:r>
            <a:r>
              <a:rPr lang="en-US" sz="2000" dirty="0" err="1" smtClean="0">
                <a:solidFill>
                  <a:srgbClr val="0000FF"/>
                </a:solidFill>
                <a:latin typeface="Calibri" pitchFamily="34" charset="0"/>
                <a:cs typeface="Arial" pitchFamily="34" charset="0"/>
              </a:rPr>
              <a:t>z,w</a:t>
            </a:r>
            <a:r>
              <a:rPr lang="en-US" sz="2000" dirty="0" smtClean="0">
                <a:solidFill>
                  <a:srgbClr val="0000FF"/>
                </a:solidFill>
                <a:latin typeface="Calibri" pitchFamily="34" charset="0"/>
                <a:cs typeface="Arial" pitchFamily="34" charset="0"/>
              </a:rPr>
              <a:t>) ~=~ 1/m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In Stochastic Gradient Descent Algorithms we approximate this minimization by incrementally updating the weight vector w as follows: </a:t>
            </a:r>
          </a:p>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Where </a:t>
            </a:r>
            <a:r>
              <a:rPr lang="en-US" dirty="0" err="1" smtClean="0">
                <a:solidFill>
                  <a:srgbClr val="0000FF"/>
                </a:solidFill>
                <a:latin typeface="Calibri" pitchFamily="34" charset="0"/>
                <a:cs typeface="Arial" pitchFamily="34" charset="0"/>
              </a:rPr>
              <a:t>g_t</a:t>
            </a:r>
            <a:r>
              <a:rPr lang="en-US" dirty="0" smtClean="0">
                <a:solidFill>
                  <a:srgbClr val="0000FF"/>
                </a:solidFill>
                <a:latin typeface="Calibri" pitchFamily="34" charset="0"/>
                <a:cs typeface="Arial" pitchFamily="34" charset="0"/>
              </a:rPr>
              <a:t> = </a:t>
            </a:r>
            <a:r>
              <a:rPr lang="en-US" dirty="0" err="1" smtClean="0">
                <a:solidFill>
                  <a:srgbClr val="0000FF"/>
                </a:solidFill>
                <a:cs typeface="Arial" pitchFamily="34" charset="0"/>
              </a:rPr>
              <a:t>g</a:t>
            </a:r>
            <a:r>
              <a:rPr lang="en-US" baseline="-25000" dirty="0" err="1" smtClean="0">
                <a:solidFill>
                  <a:srgbClr val="0000FF"/>
                </a:solidFill>
                <a:cs typeface="Arial" pitchFamily="34" charset="0"/>
              </a:rPr>
              <a:t>w</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Q(</a:t>
            </a:r>
            <a:r>
              <a:rPr lang="en-US" dirty="0" err="1">
                <a:solidFill>
                  <a:srgbClr val="0000FF"/>
                </a:solidFill>
                <a:cs typeface="Arial" pitchFamily="34" charset="0"/>
              </a:rPr>
              <a:t>z</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is the gradient with respect to </a:t>
            </a:r>
            <a:r>
              <a:rPr lang="en-US" dirty="0" smtClean="0">
                <a:solidFill>
                  <a:srgbClr val="0000FF"/>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 at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endParaRPr lang="en-US" dirty="0" smtClean="0">
              <a:solidFill>
                <a:schemeClr val="tx1"/>
              </a:solidFill>
              <a:cs typeface="Arial" pitchFamily="34" charset="0"/>
            </a:endParaRPr>
          </a:p>
          <a:p>
            <a:pPr>
              <a:lnSpc>
                <a:spcPct val="80000"/>
              </a:lnSpc>
            </a:pPr>
            <a:r>
              <a:rPr lang="en-US" sz="2000" dirty="0" smtClean="0">
                <a:latin typeface="Calibri" pitchFamily="34" charset="0"/>
                <a:cs typeface="Arial" pitchFamily="34" charset="0"/>
              </a:rPr>
              <a:t>The difference between algorithms now amounts to choosing a different loss function </a:t>
            </a:r>
            <a:r>
              <a:rPr lang="en-US" sz="2000" dirty="0" smtClean="0">
                <a:solidFill>
                  <a:srgbClr val="0000FF"/>
                </a:solidFill>
                <a:cs typeface="Arial" pitchFamily="34" charset="0"/>
              </a:rPr>
              <a:t>Q(z</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a:t>
            </a:r>
            <a:endParaRPr lang="en-US" sz="2000" dirty="0">
              <a:solidFill>
                <a:srgbClr val="0000FF"/>
              </a:solidFill>
              <a:latin typeface="Calibri" pitchFamily="34" charset="0"/>
              <a:cs typeface="Arial"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42</a:t>
            </a:fld>
            <a:endParaRPr lang="en-US"/>
          </a:p>
        </p:txBody>
      </p:sp>
    </p:spTree>
    <p:extLst>
      <p:ext uri="{BB962C8B-B14F-4D97-AF65-F5344CB8AC3E}">
        <p14:creationId xmlns:p14="http://schemas.microsoft.com/office/powerpoint/2010/main" val="1173729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3" name="Rectangle 3"/>
          <p:cNvSpPr>
            <a:spLocks noGrp="1" noChangeArrowheads="1"/>
          </p:cNvSpPr>
          <p:nvPr>
            <p:ph idx="1"/>
          </p:nvPr>
        </p:nvSpPr>
        <p:spPr>
          <a:xfrm>
            <a:off x="1524000" y="1295400"/>
            <a:ext cx="7620000" cy="4953000"/>
          </a:xfrm>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w </a:t>
            </a:r>
            <a:r>
              <a:rPr lang="en-US" dirty="0" smtClean="0">
                <a:solidFill>
                  <a:schemeClr val="tx1"/>
                </a:solidFill>
                <a:latin typeface="cmsy10"/>
                <a:cs typeface="Arial" pitchFamily="34" charset="0"/>
              </a:rPr>
              <a: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l</a:t>
            </a:r>
            <a:r>
              <a:rPr lang="en-US" dirty="0" smtClean="0">
                <a:solidFill>
                  <a:schemeClr val="tx1"/>
                </a:solidFill>
                <a:latin typeface="Calibri" pitchFamily="34" charset="0"/>
                <a:cs typeface="Arial" pitchFamily="34" charset="0"/>
              </a:rPr>
              <a:t>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a:t>
            </a:r>
          </a:p>
          <a:p>
            <a:pPr marL="0" lvl="1" indent="0" algn="ctr">
              <a:lnSpc>
                <a:spcPct val="80000"/>
              </a:lnSpc>
              <a:buClrTx/>
              <a:buNone/>
            </a:pP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msy10"/>
                <a:cs typeface="Arial" pitchFamily="34" charset="0"/>
              </a:rPr>
              <a: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smtClean="0">
                <a:solidFill>
                  <a:srgbClr val="0000FF"/>
                </a:solidFill>
                <a:latin typeface="Calibri" pitchFamily="34" charset="0"/>
                <a:cs typeface="Arial" pitchFamily="34" charset="0"/>
              </a:rPr>
              <a:t>sign (w </a:t>
            </a:r>
            <a:r>
              <a:rPr lang="en-US" dirty="0" smtClean="0">
                <a:solidFill>
                  <a:srgbClr val="0000FF"/>
                </a:solidFill>
                <a:latin typeface="cmsy10"/>
                <a:cs typeface="Arial" pitchFamily="34" charset="0"/>
              </a:rPr>
              <a: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ClrTx/>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a:solidFill>
                  <a:srgbClr val="0000FF"/>
                </a:solidFill>
                <a:latin typeface="Calibri" pitchFamily="34" charset="0"/>
                <a:cs typeface="Arial" pitchFamily="34" charset="0"/>
              </a:rPr>
              <a:t>w </a:t>
            </a:r>
            <a:r>
              <a:rPr lang="en-US" dirty="0">
                <a:solidFill>
                  <a:srgbClr val="0000FF"/>
                </a:solidFill>
                <a:latin typeface="cmsy10"/>
                <a:cs typeface="Arial" pitchFamily="34" charset="0"/>
              </a:rPr>
              <a:t>¢</a:t>
            </a:r>
            <a:r>
              <a:rPr lang="en-US" dirty="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This leads to 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i</a:t>
            </a:r>
            <a:r>
              <a:rPr lang="en-US" dirty="0" smtClean="0">
                <a:solidFill>
                  <a:srgbClr val="0000FF"/>
                </a:solidFill>
                <a:latin typeface="Calibri" pitchFamily="34" charset="0"/>
                <a:cs typeface="Arial" pitchFamily="34" charset="0"/>
              </a:rPr>
              <a:t> </a:t>
            </a:r>
            <a:r>
              <a:rPr lang="en-US" dirty="0">
                <a:solidFill>
                  <a:srgbClr val="0000FF"/>
                </a:solidFill>
                <a:latin typeface="cmsy10"/>
                <a:cs typeface="Arial" pitchFamily="34" charset="0"/>
              </a:rPr>
              <a:t>¢</a:t>
            </a:r>
            <a:r>
              <a:rPr lang="en-US" dirty="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p:pic>
        <p:nvPicPr>
          <p:cNvPr id="5" name="Picture 5" descr="l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1064962" name="Rectangle 2"/>
          <p:cNvSpPr>
            <a:spLocks noGrp="1" noChangeArrowheads="1"/>
          </p:cNvSpPr>
          <p:nvPr>
            <p:ph type="title"/>
          </p:nvPr>
        </p:nvSpPr>
        <p:spPr/>
        <p:txBody>
          <a:bodyPr/>
          <a:lstStyle/>
          <a:p>
            <a:r>
              <a:rPr lang="en-US" dirty="0" smtClean="0">
                <a:latin typeface="Calibri" pitchFamily="34" charset="0"/>
              </a:rPr>
              <a:t>Stochastic Gradient Algorithms </a:t>
            </a:r>
            <a:endParaRPr lang="en-US" dirty="0">
              <a:latin typeface="Calibri"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43</a:t>
            </a:fld>
            <a:endParaRPr lang="en-US"/>
          </a:p>
        </p:txBody>
      </p:sp>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69210" y="4818830"/>
            <a:ext cx="424966" cy="246221"/>
          </a:xfrm>
          <a:prstGeom prst="rect">
            <a:avLst/>
          </a:prstGeom>
          <a:solidFill>
            <a:srgbClr val="FFFFCC"/>
          </a:solidFill>
          <a:ln>
            <a:solidFill>
              <a:schemeClr val="accent1"/>
            </a:solidFill>
          </a:ln>
        </p:spPr>
        <p:txBody>
          <a:bodyPr wrap="square" rtlCol="0">
            <a:spAutoFit/>
          </a:bodyPr>
          <a:lstStyle/>
          <a:p>
            <a:r>
              <a:rPr lang="en-US" sz="1000" u="none" dirty="0">
                <a:solidFill>
                  <a:srgbClr val="0000FF"/>
                </a:solidFill>
                <a:latin typeface="Calibri" pitchFamily="34" charset="0"/>
                <a:cs typeface="Arial" pitchFamily="34" charset="0"/>
              </a:rPr>
              <a:t>w </a:t>
            </a:r>
            <a:r>
              <a:rPr lang="en-US" sz="1000" u="none" dirty="0">
                <a:solidFill>
                  <a:srgbClr val="0000FF"/>
                </a:solidFill>
                <a:latin typeface="cmsy10"/>
                <a:cs typeface="Arial" pitchFamily="34" charset="0"/>
              </a:rPr>
              <a:t>¢</a:t>
            </a:r>
            <a:r>
              <a:rPr lang="en-US" sz="1000" u="none" dirty="0">
                <a:solidFill>
                  <a:srgbClr val="0000FF"/>
                </a:solidFill>
                <a:latin typeface="Calibri" pitchFamily="34" charset="0"/>
                <a:cs typeface="Arial" pitchFamily="34" charset="0"/>
              </a:rPr>
              <a:t> x</a:t>
            </a:r>
            <a:endParaRPr lang="en-US" sz="600" dirty="0"/>
          </a:p>
        </p:txBody>
      </p:sp>
      <p:sp>
        <p:nvSpPr>
          <p:cNvPr id="8" name="AutoShape 9"/>
          <p:cNvSpPr>
            <a:spLocks noChangeArrowheads="1"/>
          </p:cNvSpPr>
          <p:nvPr/>
        </p:nvSpPr>
        <p:spPr bwMode="auto">
          <a:xfrm>
            <a:off x="3124200" y="6096000"/>
            <a:ext cx="3319462" cy="609600"/>
          </a:xfrm>
          <a:prstGeom prst="wedgeRectCallout">
            <a:avLst>
              <a:gd name="adj1" fmla="val 102513"/>
              <a:gd name="adj2" fmla="val -60632"/>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u="none" dirty="0" smtClean="0">
                <a:latin typeface="+mn-lt"/>
              </a:rPr>
              <a:t>Think about the case where </a:t>
            </a:r>
            <a:r>
              <a:rPr lang="en-US" sz="1800" b="1" u="none" dirty="0" smtClean="0">
                <a:latin typeface="+mn-lt"/>
              </a:rPr>
              <a:t>x</a:t>
            </a:r>
            <a:r>
              <a:rPr lang="en-US" sz="1800" u="none" dirty="0" smtClean="0">
                <a:latin typeface="+mn-lt"/>
              </a:rPr>
              <a:t> is a Boolean vector.</a:t>
            </a:r>
            <a:endParaRPr lang="en-US" sz="1800" u="none" baseline="30000" dirty="0">
              <a:latin typeface="+mn-lt"/>
            </a:endParaRPr>
          </a:p>
        </p:txBody>
      </p:sp>
    </p:spTree>
    <p:extLst>
      <p:ext uri="{BB962C8B-B14F-4D97-AF65-F5344CB8AC3E}">
        <p14:creationId xmlns:p14="http://schemas.microsoft.com/office/powerpoint/2010/main" val="654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496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64963">
                                            <p:txEl>
                                              <p:pRg st="10" end="1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64963">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3" name="Rectangle 3"/>
          <p:cNvSpPr>
            <a:spLocks noGrp="1" noChangeArrowheads="1"/>
          </p:cNvSpPr>
          <p:nvPr>
            <p:ph idx="1"/>
          </p:nvPr>
        </p:nvSpPr>
        <p:spPr>
          <a:xfrm>
            <a:off x="1524000" y="1295400"/>
            <a:ext cx="7620000" cy="4953000"/>
          </a:xfrm>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r>
              <a:rPr lang="en-US" sz="2000" baseline="-25000" dirty="0" smtClean="0">
                <a:solidFill>
                  <a:srgbClr val="0000FF"/>
                </a:solidFill>
                <a:latin typeface="Calibri"/>
                <a:cs typeface="Arial" pitchFamily="34" charset="0"/>
              </a:rPr>
              <a:t>(notice that this is a vector, each coordinate (feature) has its own </a:t>
            </a:r>
            <a:r>
              <a:rPr lang="en-US" sz="2000" baseline="-25000" dirty="0" err="1" smtClean="0">
                <a:solidFill>
                  <a:srgbClr val="0000FF"/>
                </a:solidFill>
                <a:latin typeface="Calibri"/>
                <a:cs typeface="Arial" pitchFamily="34" charset="0"/>
              </a:rPr>
              <a:t>w</a:t>
            </a:r>
            <a:r>
              <a:rPr lang="en-US" sz="1600" baseline="-50000" dirty="0" err="1" smtClean="0">
                <a:solidFill>
                  <a:srgbClr val="0000FF"/>
                </a:solidFill>
                <a:latin typeface="Calibri"/>
                <a:cs typeface="Arial" pitchFamily="34" charset="0"/>
              </a:rPr>
              <a:t>t,</a:t>
            </a:r>
            <a:r>
              <a:rPr lang="en-US" sz="2000" baseline="-50000" dirty="0" err="1" smtClean="0">
                <a:solidFill>
                  <a:srgbClr val="0000FF"/>
                </a:solidFill>
                <a:latin typeface="Calibri"/>
                <a:cs typeface="Arial" pitchFamily="34" charset="0"/>
              </a:rPr>
              <a:t>j</a:t>
            </a:r>
            <a:r>
              <a:rPr lang="en-US" sz="2000" baseline="-25000" dirty="0" smtClean="0">
                <a:solidFill>
                  <a:srgbClr val="0000FF"/>
                </a:solidFill>
                <a:latin typeface="Calibri"/>
                <a:cs typeface="Arial" pitchFamily="34" charset="0"/>
              </a:rPr>
              <a:t> and </a:t>
            </a:r>
            <a:r>
              <a:rPr lang="en-US" sz="2000" baseline="-25000" dirty="0" err="1" smtClean="0">
                <a:solidFill>
                  <a:srgbClr val="0000FF"/>
                </a:solidFill>
                <a:latin typeface="Calibri"/>
                <a:cs typeface="Arial" pitchFamily="34" charset="0"/>
              </a:rPr>
              <a:t>g</a:t>
            </a:r>
            <a:r>
              <a:rPr lang="en-US" sz="2000" baseline="-50000" dirty="0" err="1" smtClean="0">
                <a:solidFill>
                  <a:srgbClr val="0000FF"/>
                </a:solidFill>
                <a:latin typeface="Calibri"/>
                <a:cs typeface="Arial" pitchFamily="34" charset="0"/>
              </a:rPr>
              <a:t>t,j</a:t>
            </a:r>
            <a:r>
              <a:rPr lang="en-US" sz="2000" baseline="-25000" dirty="0" smtClean="0">
                <a:solidFill>
                  <a:srgbClr val="0000FF"/>
                </a:solidFill>
                <a:latin typeface="Calibri"/>
                <a:cs typeface="Arial" pitchFamily="34" charset="0"/>
              </a:rPr>
              <a:t>)</a:t>
            </a:r>
          </a:p>
          <a:p>
            <a:pPr marL="0" indent="0" algn="ctr">
              <a:lnSpc>
                <a:spcPct val="80000"/>
              </a:lnSpc>
              <a:buNone/>
            </a:pPr>
            <a:endParaRPr lang="en-US" sz="2000" baseline="-25000" dirty="0">
              <a:solidFill>
                <a:srgbClr val="0000FF"/>
              </a:solidFill>
              <a:latin typeface="Calibri"/>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So far, we used fixed learning rates </a:t>
            </a:r>
            <a:r>
              <a:rPr lang="en-US" dirty="0" smtClean="0">
                <a:solidFill>
                  <a:srgbClr val="0000FF"/>
                </a:solidFill>
                <a:latin typeface="Calibri" pitchFamily="34" charset="0"/>
                <a:cs typeface="Arial" pitchFamily="34" charset="0"/>
              </a:rPr>
              <a:t>r = </a:t>
            </a: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a:t>
            </a:r>
            <a:r>
              <a:rPr lang="en-US" dirty="0" smtClean="0">
                <a:solidFill>
                  <a:schemeClr val="tx1"/>
                </a:solidFill>
                <a:latin typeface="Calibri" pitchFamily="34" charset="0"/>
                <a:cs typeface="Arial" pitchFamily="34" charset="0"/>
              </a:rPr>
              <a:t>, but this can change. </a:t>
            </a:r>
          </a:p>
          <a:p>
            <a:pPr marL="342900" lvl="1" indent="-342900">
              <a:lnSpc>
                <a:spcPct val="80000"/>
              </a:lnSpc>
              <a:buClrTx/>
              <a:buBlip>
                <a:blip r:embed="rId3"/>
              </a:buBlip>
            </a:pPr>
            <a:r>
              <a:rPr lang="en-US" dirty="0" err="1" smtClean="0">
                <a:solidFill>
                  <a:srgbClr val="0000FF"/>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a:t>
            </a:r>
            <a:r>
              <a:rPr lang="en-US" dirty="0">
                <a:solidFill>
                  <a:schemeClr val="tx1"/>
                </a:solidFill>
                <a:latin typeface="Calibri" pitchFamily="34" charset="0"/>
                <a:cs typeface="Arial" pitchFamily="34" charset="0"/>
              </a:rPr>
              <a:t>alters </a:t>
            </a:r>
            <a:r>
              <a:rPr lang="en-US" dirty="0" smtClean="0">
                <a:solidFill>
                  <a:schemeClr val="tx1"/>
                </a:solidFill>
                <a:latin typeface="Calibri" pitchFamily="34" charset="0"/>
                <a:cs typeface="Arial" pitchFamily="34" charset="0"/>
              </a:rPr>
              <a:t>the </a:t>
            </a:r>
            <a:r>
              <a:rPr lang="en-US" dirty="0">
                <a:solidFill>
                  <a:schemeClr val="tx1"/>
                </a:solidFill>
                <a:latin typeface="Calibri" pitchFamily="34" charset="0"/>
                <a:cs typeface="Arial" pitchFamily="34" charset="0"/>
              </a:rPr>
              <a:t>update to adapt based on historical information, so that frequently occurring </a:t>
            </a:r>
            <a:r>
              <a:rPr lang="en-US" dirty="0" smtClean="0">
                <a:solidFill>
                  <a:schemeClr val="tx1"/>
                </a:solidFill>
                <a:latin typeface="Calibri" pitchFamily="34" charset="0"/>
                <a:cs typeface="Arial" pitchFamily="34" charset="0"/>
              </a:rPr>
              <a:t>features in </a:t>
            </a:r>
            <a:r>
              <a:rPr lang="en-US" dirty="0">
                <a:solidFill>
                  <a:schemeClr val="tx1"/>
                </a:solidFill>
                <a:latin typeface="Calibri" pitchFamily="34" charset="0"/>
                <a:cs typeface="Arial" pitchFamily="34" charset="0"/>
              </a:rPr>
              <a:t>the gradients get small learning rates and infrequent features get higher ones.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The idea is to “learn slowly” </a:t>
            </a:r>
            <a:r>
              <a:rPr lang="en-US" dirty="0">
                <a:solidFill>
                  <a:schemeClr val="tx1"/>
                </a:solidFill>
                <a:latin typeface="Calibri" pitchFamily="34" charset="0"/>
                <a:cs typeface="Arial" pitchFamily="34" charset="0"/>
              </a:rPr>
              <a:t>from frequent features but “</a:t>
            </a:r>
            <a:r>
              <a:rPr lang="en-US" dirty="0" smtClean="0">
                <a:solidFill>
                  <a:schemeClr val="tx1"/>
                </a:solidFill>
                <a:latin typeface="Calibri" pitchFamily="34" charset="0"/>
                <a:cs typeface="Arial" pitchFamily="34" charset="0"/>
              </a:rPr>
              <a:t>pay </a:t>
            </a:r>
            <a:r>
              <a:rPr lang="en-US" dirty="0">
                <a:solidFill>
                  <a:schemeClr val="tx1"/>
                </a:solidFill>
                <a:latin typeface="Calibri" pitchFamily="34" charset="0"/>
                <a:cs typeface="Arial" pitchFamily="34" charset="0"/>
              </a:rPr>
              <a:t>attention” to rare but informative features</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Define a “per feature” learning rate for the feature </a:t>
            </a:r>
            <a:r>
              <a:rPr lang="en-US" dirty="0" smtClean="0">
                <a:solidFill>
                  <a:srgbClr val="0000FF"/>
                </a:solidFill>
                <a:latin typeface="Calibri" pitchFamily="34" charset="0"/>
                <a:cs typeface="Arial" pitchFamily="34" charset="0"/>
              </a:rPr>
              <a:t>j</a:t>
            </a:r>
            <a:r>
              <a:rPr lang="en-US" dirty="0" smtClean="0">
                <a:solidFill>
                  <a:schemeClr val="tx1"/>
                </a:solidFill>
                <a:latin typeface="Calibri" pitchFamily="34" charset="0"/>
                <a:cs typeface="Arial" pitchFamily="34" charset="0"/>
              </a:rPr>
              <a:t>, as: </a:t>
            </a:r>
          </a:p>
          <a:p>
            <a:pPr marL="0" lvl="1" indent="0" algn="ctr">
              <a:lnSpc>
                <a:spcPct val="80000"/>
              </a:lnSpc>
              <a:buClrTx/>
              <a:buNone/>
            </a:pPr>
            <a:r>
              <a:rPr lang="en-US" dirty="0" err="1" smtClean="0">
                <a:solidFill>
                  <a:srgbClr val="0000FF"/>
                </a:solidFill>
                <a:latin typeface="Calibri"/>
                <a:cs typeface="Arial" pitchFamily="34" charset="0"/>
              </a:rPr>
              <a:t>r</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r/(</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a:t>
            </a:r>
            <a:r>
              <a:rPr lang="en-US" baseline="-25000" dirty="0" err="1" smtClean="0">
                <a:solidFill>
                  <a:srgbClr val="0000FF"/>
                </a:solidFill>
                <a:latin typeface="Calibri" pitchFamily="34" charset="0"/>
                <a:cs typeface="Arial" pitchFamily="34" charset="0"/>
              </a:rPr>
              <a:t>,j</a:t>
            </a:r>
            <a:r>
              <a:rPr lang="en-US" dirty="0" smtClean="0">
                <a:solidFill>
                  <a:srgbClr val="0000FF"/>
                </a:solidFill>
                <a:latin typeface="Calibri"/>
                <a:cs typeface="Arial" pitchFamily="34" charset="0"/>
              </a:rPr>
              <a:t>)</a:t>
            </a:r>
            <a:r>
              <a:rPr lang="en-US" baseline="30000" dirty="0" smtClean="0">
                <a:solidFill>
                  <a:srgbClr val="0000FF"/>
                </a:solidFill>
                <a:latin typeface="Calibri"/>
                <a:cs typeface="Arial" pitchFamily="34" charset="0"/>
              </a:rPr>
              <a:t>1/2</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w</a:t>
            </a:r>
            <a:r>
              <a:rPr lang="en-US" dirty="0" smtClean="0">
                <a:solidFill>
                  <a:schemeClr val="tx1"/>
                </a:solidFill>
                <a:latin typeface="Calibri" pitchFamily="34" charset="0"/>
                <a:cs typeface="Arial" pitchFamily="34" charset="0"/>
              </a:rPr>
              <a:t>here</a:t>
            </a:r>
            <a:r>
              <a:rPr lang="en-US" dirty="0" smtClean="0">
                <a:solidFill>
                  <a:schemeClr val="accent1">
                    <a:lumMod val="75000"/>
                  </a:schemeClr>
                </a:solidFill>
                <a:latin typeface="Calibri" pitchFamily="34" charset="0"/>
                <a:cs typeface="Arial" pitchFamily="34" charset="0"/>
              </a:rPr>
              <a:t> </a:t>
            </a:r>
            <a:r>
              <a:rPr lang="en-US" dirty="0" err="1" smtClean="0">
                <a:solidFill>
                  <a:srgbClr val="0000FF"/>
                </a:solidFill>
                <a:latin typeface="Calibri"/>
                <a:cs typeface="Arial" pitchFamily="34" charset="0"/>
              </a:rPr>
              <a:t>G</a:t>
            </a:r>
            <a:r>
              <a:rPr lang="en-US" baseline="-25000" dirty="0" err="1" smtClean="0">
                <a:solidFill>
                  <a:srgbClr val="0000FF"/>
                </a:solidFill>
                <a:latin typeface="Calibri"/>
                <a:cs typeface="Arial" pitchFamily="34" charset="0"/>
              </a:rPr>
              <a:t>t,j</a:t>
            </a:r>
            <a:r>
              <a:rPr lang="en-US" dirty="0" smtClean="0">
                <a:solidFill>
                  <a:srgbClr val="0000FF"/>
                </a:solidFill>
                <a:latin typeface="Calibri" pitchFamily="34" charset="0"/>
                <a:cs typeface="Arial" pitchFamily="34" charset="0"/>
              </a:rPr>
              <a:t>  = </a:t>
            </a:r>
            <a:r>
              <a:rPr lang="en-US" dirty="0" smtClean="0">
                <a:solidFill>
                  <a:srgbClr val="0000FF"/>
                </a:solidFill>
                <a:latin typeface="Symbol"/>
                <a:cs typeface="Arial" pitchFamily="34" charset="0"/>
                <a:sym typeface="Symbol"/>
              </a:rPr>
              <a:t></a:t>
            </a:r>
            <a:r>
              <a:rPr lang="en-US" baseline="-25000" dirty="0" smtClean="0">
                <a:solidFill>
                  <a:srgbClr val="0000FF"/>
                </a:solidFill>
                <a:latin typeface="+mj-lt"/>
                <a:cs typeface="Arial" pitchFamily="34" charset="0"/>
                <a:sym typeface="Symbol"/>
              </a:rPr>
              <a:t>k</a:t>
            </a:r>
            <a:r>
              <a:rPr lang="en-US" baseline="-25000" dirty="0" smtClean="0">
                <a:solidFill>
                  <a:srgbClr val="0000FF"/>
                </a:solidFill>
                <a:latin typeface="Symbol"/>
                <a:cs typeface="Arial" pitchFamily="34" charset="0"/>
                <a:sym typeface="Symbol"/>
              </a:rPr>
              <a:t>=1, </a:t>
            </a:r>
            <a:r>
              <a:rPr lang="en-US" baseline="-25000" dirty="0" smtClean="0">
                <a:solidFill>
                  <a:srgbClr val="0000FF"/>
                </a:solidFill>
                <a:latin typeface="+mj-lt"/>
                <a:cs typeface="Arial" pitchFamily="34" charset="0"/>
                <a:sym typeface="Symbol"/>
              </a:rPr>
              <a:t>t</a:t>
            </a:r>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g</a:t>
            </a:r>
            <a:r>
              <a:rPr lang="en-US" baseline="30000" dirty="0" smtClean="0">
                <a:solidFill>
                  <a:srgbClr val="0000FF"/>
                </a:solidFill>
                <a:cs typeface="Arial" pitchFamily="34" charset="0"/>
              </a:rPr>
              <a:t>2</a:t>
            </a:r>
            <a:r>
              <a:rPr lang="en-US" baseline="-25000" dirty="0" smtClean="0">
                <a:solidFill>
                  <a:srgbClr val="0000FF"/>
                </a:solidFill>
                <a:latin typeface="Calibri"/>
                <a:cs typeface="Arial" pitchFamily="34" charset="0"/>
              </a:rPr>
              <a:t>k,j</a:t>
            </a:r>
            <a:r>
              <a:rPr lang="en-US" dirty="0" smtClean="0">
                <a:solidFill>
                  <a:srgbClr val="0000FF"/>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the sum of squares of gradients at feature </a:t>
            </a:r>
            <a:r>
              <a:rPr lang="en-US" dirty="0" smtClean="0">
                <a:solidFill>
                  <a:srgbClr val="0000FF"/>
                </a:solidFill>
                <a:latin typeface="Calibri" pitchFamily="34" charset="0"/>
                <a:cs typeface="Arial" pitchFamily="34" charset="0"/>
              </a:rPr>
              <a:t>j</a:t>
            </a:r>
            <a:r>
              <a:rPr lang="en-US" dirty="0" smtClean="0">
                <a:solidFill>
                  <a:schemeClr val="accent1">
                    <a:lumMod val="75000"/>
                  </a:schemeClr>
                </a:solidFill>
                <a:latin typeface="Calibri" pitchFamily="34" charset="0"/>
                <a:cs typeface="Arial" pitchFamily="34" charset="0"/>
              </a:rPr>
              <a:t> </a:t>
            </a:r>
            <a:r>
              <a:rPr lang="en-US" dirty="0" smtClean="0">
                <a:solidFill>
                  <a:schemeClr val="tx1"/>
                </a:solidFill>
                <a:latin typeface="Calibri" pitchFamily="34" charset="0"/>
                <a:cs typeface="Arial" pitchFamily="34" charset="0"/>
              </a:rPr>
              <a:t>until time </a:t>
            </a:r>
            <a:r>
              <a:rPr lang="en-US" dirty="0" smtClean="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Overall, the update rule for </a:t>
            </a:r>
            <a:r>
              <a:rPr lang="en-US" dirty="0" err="1" smtClean="0">
                <a:solidFill>
                  <a:schemeClr val="tx1"/>
                </a:solidFill>
                <a:latin typeface="Calibri" pitchFamily="34" charset="0"/>
                <a:cs typeface="Arial" pitchFamily="34" charset="0"/>
              </a:rPr>
              <a:t>Adagrad</a:t>
            </a:r>
            <a:r>
              <a:rPr lang="en-US" dirty="0" smtClean="0">
                <a:solidFill>
                  <a:schemeClr val="tx1"/>
                </a:solidFill>
                <a:latin typeface="Calibri" pitchFamily="34" charset="0"/>
                <a:cs typeface="Arial" pitchFamily="34" charset="0"/>
              </a:rPr>
              <a:t> is:</a:t>
            </a:r>
          </a:p>
          <a:p>
            <a:pPr marL="0" lvl="1" indent="0" algn="ctr">
              <a:lnSpc>
                <a:spcPct val="80000"/>
              </a:lnSpc>
              <a:buClrTx/>
              <a:buNone/>
            </a:pPr>
            <a:r>
              <a:rPr lang="en-US" dirty="0">
                <a:solidFill>
                  <a:srgbClr val="0000FF"/>
                </a:solidFill>
                <a:cs typeface="Arial" pitchFamily="34" charset="0"/>
              </a:rPr>
              <a:t>w</a:t>
            </a:r>
            <a:r>
              <a:rPr lang="en-US" baseline="-25000" dirty="0">
                <a:solidFill>
                  <a:srgbClr val="0000FF"/>
                </a:solidFill>
                <a:cs typeface="Arial" pitchFamily="34" charset="0"/>
              </a:rPr>
              <a:t>t+1,j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g</a:t>
            </a:r>
            <a:r>
              <a:rPr lang="en-US" baseline="-25000" dirty="0" err="1">
                <a:solidFill>
                  <a:srgbClr val="0000FF"/>
                </a:solidFill>
                <a:cs typeface="Arial" pitchFamily="34" charset="0"/>
              </a:rPr>
              <a:t>t,j</a:t>
            </a:r>
            <a:r>
              <a:rPr lang="en-US" dirty="0">
                <a:solidFill>
                  <a:srgbClr val="0000FF"/>
                </a:solidFill>
                <a:latin typeface="Calibri" pitchFamily="34" charset="0"/>
                <a:cs typeface="Arial" pitchFamily="34" charset="0"/>
              </a:rPr>
              <a:t> r/(</a:t>
            </a:r>
            <a:r>
              <a:rPr lang="en-US" dirty="0" err="1">
                <a:solidFill>
                  <a:srgbClr val="0000FF"/>
                </a:solidFill>
                <a:cs typeface="Arial" pitchFamily="34" charset="0"/>
              </a:rPr>
              <a:t>G</a:t>
            </a:r>
            <a:r>
              <a:rPr lang="en-US" baseline="-25000" dirty="0" err="1">
                <a:solidFill>
                  <a:srgbClr val="0000FF"/>
                </a:solidFill>
                <a:cs typeface="Arial" pitchFamily="34" charset="0"/>
              </a:rPr>
              <a:t>t</a:t>
            </a:r>
            <a:r>
              <a:rPr lang="en-US" baseline="-25000" dirty="0" err="1">
                <a:solidFill>
                  <a:srgbClr val="0000FF"/>
                </a:solidFill>
                <a:latin typeface="Calibri" pitchFamily="34" charset="0"/>
                <a:cs typeface="Arial" pitchFamily="34" charset="0"/>
              </a:rPr>
              <a:t>,j</a:t>
            </a:r>
            <a:r>
              <a:rPr lang="en-US" dirty="0">
                <a:solidFill>
                  <a:srgbClr val="0000FF"/>
                </a:solidFill>
                <a:cs typeface="Arial" pitchFamily="34" charset="0"/>
              </a:rPr>
              <a:t>)</a:t>
            </a:r>
            <a:r>
              <a:rPr lang="en-US" baseline="30000" dirty="0">
                <a:solidFill>
                  <a:srgbClr val="0000FF"/>
                </a:solidFill>
                <a:cs typeface="Arial" pitchFamily="34" charset="0"/>
              </a:rPr>
              <a:t>1/2</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This algorithm is supposed to update weights faster than Perceptron or LMS when needed.</a:t>
            </a:r>
            <a:endParaRPr lang="en-US" baseline="30000" dirty="0">
              <a:solidFill>
                <a:srgbClr val="0000FF"/>
              </a:solidFill>
              <a:cs typeface="Arial" pitchFamily="34" charset="0"/>
            </a:endParaRPr>
          </a:p>
        </p:txBody>
      </p:sp>
      <p:sp>
        <p:nvSpPr>
          <p:cNvPr id="1064962" name="Rectangle 2"/>
          <p:cNvSpPr>
            <a:spLocks noGrp="1" noChangeArrowheads="1"/>
          </p:cNvSpPr>
          <p:nvPr>
            <p:ph type="title"/>
          </p:nvPr>
        </p:nvSpPr>
        <p:spPr/>
        <p:txBody>
          <a:bodyPr/>
          <a:lstStyle/>
          <a:p>
            <a:r>
              <a:rPr lang="en-US" dirty="0" smtClean="0">
                <a:latin typeface="Calibri" pitchFamily="34" charset="0"/>
              </a:rPr>
              <a:t>New Stochastic Gradient Algorithms </a:t>
            </a:r>
            <a:endParaRPr lang="en-US" dirty="0">
              <a:latin typeface="Calibri"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44</a:t>
            </a:fld>
            <a:endParaRPr lang="en-US"/>
          </a:p>
        </p:txBody>
      </p:sp>
    </p:spTree>
    <p:extLst>
      <p:ext uri="{BB962C8B-B14F-4D97-AF65-F5344CB8AC3E}">
        <p14:creationId xmlns:p14="http://schemas.microsoft.com/office/powerpoint/2010/main" val="24531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49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496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64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Regularization</a:t>
            </a:r>
            <a:endParaRPr lang="en-US" dirty="0">
              <a:latin typeface="Calibri" pitchFamily="34" charset="0"/>
            </a:endParaRPr>
          </a:p>
        </p:txBody>
      </p:sp>
      <p:sp>
        <p:nvSpPr>
          <p:cNvPr id="1064963" name="Rectangle 3"/>
          <p:cNvSpPr>
            <a:spLocks noGrp="1" noChangeArrowheads="1"/>
          </p:cNvSpPr>
          <p:nvPr>
            <p:ph idx="1"/>
          </p:nvPr>
        </p:nvSpPr>
        <p:spPr>
          <a:xfrm>
            <a:off x="1524000" y="1295400"/>
            <a:ext cx="7620000" cy="4953000"/>
          </a:xfrm>
        </p:spPr>
        <p:txBody>
          <a:bodyPr/>
          <a:lstStyle/>
          <a:p>
            <a:pPr>
              <a:lnSpc>
                <a:spcPct val="80000"/>
              </a:lnSpc>
            </a:pPr>
            <a:r>
              <a:rPr lang="en-US" sz="2000" dirty="0" smtClean="0">
                <a:latin typeface="Calibri" pitchFamily="34" charset="0"/>
                <a:cs typeface="Arial" pitchFamily="34" charset="0"/>
              </a:rPr>
              <a:t>The more general formalism adds a </a:t>
            </a:r>
            <a:r>
              <a:rPr lang="en-US" sz="2000" dirty="0" smtClean="0">
                <a:solidFill>
                  <a:srgbClr val="0000FF"/>
                </a:solidFill>
                <a:latin typeface="Calibri" pitchFamily="34" charset="0"/>
                <a:cs typeface="Arial" pitchFamily="34" charset="0"/>
              </a:rPr>
              <a:t>regularization</a:t>
            </a:r>
            <a:r>
              <a:rPr lang="en-US" sz="2000" dirty="0" smtClean="0">
                <a:latin typeface="Calibri" pitchFamily="34" charset="0"/>
                <a:cs typeface="Arial" pitchFamily="34" charset="0"/>
              </a:rPr>
              <a:t> term to the risk function, and attempts to minimize: </a:t>
            </a:r>
          </a:p>
          <a:p>
            <a:pPr marL="0" indent="0" algn="ctr">
              <a:lnSpc>
                <a:spcPct val="80000"/>
              </a:lnSpc>
              <a:buNone/>
            </a:pPr>
            <a:r>
              <a:rPr lang="en-US" sz="2000" dirty="0" smtClean="0">
                <a:solidFill>
                  <a:srgbClr val="0000FF"/>
                </a:solidFill>
                <a:latin typeface="Calibri" pitchFamily="34" charset="0"/>
                <a:cs typeface="Arial" pitchFamily="34" charset="0"/>
              </a:rPr>
              <a:t>J(w) = </a:t>
            </a:r>
            <a:r>
              <a:rPr lang="en-US" sz="2000" dirty="0" smtClean="0">
                <a:solidFill>
                  <a:srgbClr val="0000FF"/>
                </a:solidFill>
                <a:latin typeface="Symbol"/>
                <a:cs typeface="Arial" pitchFamily="34" charset="0"/>
                <a:sym typeface="Symbol"/>
              </a:rPr>
              <a:t></a:t>
            </a:r>
            <a:r>
              <a:rPr lang="en-US" sz="2000" baseline="-25000" dirty="0" smtClean="0">
                <a:solidFill>
                  <a:srgbClr val="0000FF"/>
                </a:solidFill>
                <a:latin typeface="Symbol"/>
                <a:cs typeface="Arial" pitchFamily="34" charset="0"/>
                <a:sym typeface="Symbol"/>
              </a:rPr>
              <a:t>1, </a:t>
            </a:r>
            <a:r>
              <a:rPr lang="en-US" sz="2000" baseline="-25000" dirty="0" smtClean="0">
                <a:solidFill>
                  <a:srgbClr val="0000FF"/>
                </a:solidFill>
                <a:latin typeface="+mj-lt"/>
                <a:cs typeface="Arial" pitchFamily="34" charset="0"/>
                <a:sym typeface="Symbol"/>
              </a:rPr>
              <a:t>m</a:t>
            </a:r>
            <a:r>
              <a:rPr lang="en-US" sz="2000" dirty="0" smtClean="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z</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 + </a:t>
            </a:r>
            <a:r>
              <a:rPr lang="en-US" sz="2000" dirty="0" smtClean="0">
                <a:solidFill>
                  <a:srgbClr val="0000FF"/>
                </a:solidFill>
                <a:latin typeface="cmmi10"/>
                <a:cs typeface="Arial" pitchFamily="34" charset="0"/>
              </a:rPr>
              <a: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i</a:t>
            </a:r>
            <a:r>
              <a:rPr lang="en-US" sz="2000" dirty="0" smtClean="0">
                <a:solidFill>
                  <a:srgbClr val="0000FF"/>
                </a:solidFill>
                <a:latin typeface="Calibri" pitchFamily="34" charset="0"/>
                <a:cs typeface="Arial" pitchFamily="34" charset="0"/>
              </a:rPr>
              <a:t>)</a:t>
            </a:r>
          </a:p>
          <a:p>
            <a:pPr>
              <a:lnSpc>
                <a:spcPct val="80000"/>
              </a:lnSpc>
            </a:pPr>
            <a:r>
              <a:rPr lang="en-US" sz="2000" dirty="0" smtClean="0">
                <a:latin typeface="Calibri" pitchFamily="34" charset="0"/>
                <a:cs typeface="Arial" pitchFamily="34" charset="0"/>
              </a:rPr>
              <a:t>Where R is used to enforce “simplicity” of the learned functions. </a:t>
            </a:r>
          </a:p>
          <a:p>
            <a:pPr marL="0" indent="0">
              <a:lnSpc>
                <a:spcPct val="80000"/>
              </a:lnSpc>
              <a:buNone/>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LMS case: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=(y </a:t>
            </a:r>
            <a:r>
              <a:rPr lang="en-US" sz="2000" dirty="0">
                <a:solidFill>
                  <a:srgbClr val="0000FF"/>
                </a:solidFill>
                <a:latin typeface="Calibri" pitchFamily="34" charset="0"/>
                <a:cs typeface="Arial" pitchFamily="34" charset="0"/>
              </a:rPr>
              <a:t>– w </a:t>
            </a:r>
            <a:r>
              <a:rPr lang="en-US" sz="2000" dirty="0">
                <a:solidFill>
                  <a:srgbClr val="0000FF"/>
                </a:solidFill>
                <a:latin typeface="cmsy10"/>
                <a:cs typeface="Arial" pitchFamily="34" charset="0"/>
              </a:rPr>
              <a:t>¢</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baseline="30000" dirty="0">
                <a:solidFill>
                  <a:srgbClr val="0000FF"/>
                </a:solidFill>
                <a:cs typeface="Arial" pitchFamily="34" charset="0"/>
              </a:rPr>
              <a:t>2</a:t>
            </a:r>
            <a:r>
              <a:rPr lang="en-US" sz="2000" dirty="0" smtClean="0">
                <a:solidFill>
                  <a:srgbClr val="0000FF"/>
                </a:solidFill>
                <a:latin typeface="Calibri" pitchFamily="34" charset="0"/>
                <a:cs typeface="Arial" pitchFamily="34" charset="0"/>
              </a:rPr>
              <a:t> </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spc="-300" baseline="30000" dirty="0" smtClean="0">
                <a:solidFill>
                  <a:srgbClr val="0000FF"/>
                </a:solidFill>
                <a:latin typeface="Calibri" pitchFamily="34" charset="0"/>
                <a:cs typeface="Arial" pitchFamily="34" charset="0"/>
              </a:rPr>
              <a:t>2</a:t>
            </a:r>
            <a:r>
              <a:rPr lang="en-US" sz="1600" spc="-3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the optimization problem called Ridge Regression.</a:t>
            </a:r>
          </a:p>
          <a:p>
            <a:pPr lvl="1">
              <a:lnSpc>
                <a:spcPct val="80000"/>
              </a:lnSpc>
            </a:pPr>
            <a:r>
              <a:rPr lang="en-US" sz="1600" dirty="0" smtClean="0">
                <a:solidFill>
                  <a:srgbClr val="0000FF"/>
                </a:solidFill>
                <a:latin typeface="Calibri" pitchFamily="34" charset="0"/>
                <a:cs typeface="Arial" pitchFamily="34" charset="0"/>
              </a:rPr>
              <a:t>R(w) = </a:t>
            </a:r>
            <a:r>
              <a:rPr lang="en-US" sz="1600" spc="-300" dirty="0" smtClean="0">
                <a:solidFill>
                  <a:srgbClr val="0000FF"/>
                </a:solidFill>
                <a:latin typeface="Calibri" pitchFamily="34" charset="0"/>
                <a:cs typeface="Arial" pitchFamily="34" charset="0"/>
              </a:rPr>
              <a:t>||</a:t>
            </a:r>
            <a:r>
              <a:rPr lang="en-US" sz="1600" dirty="0" smtClean="0">
                <a:solidFill>
                  <a:srgbClr val="0000FF"/>
                </a:solidFill>
                <a:latin typeface="Calibri" pitchFamily="34" charset="0"/>
                <a:cs typeface="Arial" pitchFamily="34" charset="0"/>
              </a:rPr>
              <a:t>w</a:t>
            </a:r>
            <a:r>
              <a:rPr lang="en-US" sz="1600" spc="-300" dirty="0" smtClean="0">
                <a:solidFill>
                  <a:srgbClr val="0000FF"/>
                </a:solidFill>
                <a:latin typeface="Calibri" pitchFamily="34" charset="0"/>
                <a:cs typeface="Arial" pitchFamily="34" charset="0"/>
              </a:rPr>
              <a:t>||</a:t>
            </a:r>
            <a:r>
              <a:rPr lang="en-US" sz="1600" baseline="-25000" dirty="0" smtClean="0">
                <a:solidFill>
                  <a:srgbClr val="0000FF"/>
                </a:solidFill>
                <a:latin typeface="Calibri" pitchFamily="34" charset="0"/>
                <a:cs typeface="Arial" pitchFamily="34" charset="0"/>
              </a:rPr>
              <a:t>1</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 problem called the LASSO problem</a:t>
            </a:r>
          </a:p>
          <a:p>
            <a:pPr lvl="1">
              <a:lnSpc>
                <a:spcPct val="80000"/>
              </a:lnSpc>
            </a:pPr>
            <a:endParaRPr lang="en-US" sz="1600" dirty="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Hinge Loss case: </a:t>
            </a:r>
            <a:r>
              <a:rPr lang="en-US" sz="2000" dirty="0">
                <a:solidFill>
                  <a:schemeClr val="accent1">
                    <a:lumMod val="75000"/>
                  </a:schemeClr>
                </a:solidFill>
                <a:latin typeface="Calibri" pitchFamily="34" charset="0"/>
                <a:cs typeface="Arial" pitchFamily="34" charset="0"/>
              </a:rPr>
              <a:t> </a:t>
            </a:r>
            <a:r>
              <a:rPr lang="en-US" sz="2000" dirty="0">
                <a:solidFill>
                  <a:srgbClr val="0000FF"/>
                </a:solidFill>
                <a:cs typeface="Arial" pitchFamily="34" charset="0"/>
              </a:rPr>
              <a:t>Q((x, y)</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w</a:t>
            </a:r>
            <a:r>
              <a:rPr lang="en-US" sz="2000" dirty="0">
                <a:solidFill>
                  <a:srgbClr val="0000FF"/>
                </a:solidFill>
                <a:latin typeface="Calibri" pitchFamily="34" charset="0"/>
                <a:cs typeface="Arial" pitchFamily="34" charset="0"/>
              </a:rPr>
              <a:t>) = </a:t>
            </a:r>
            <a:r>
              <a:rPr lang="en-US" sz="2000" dirty="0">
                <a:solidFill>
                  <a:srgbClr val="0000FF"/>
                </a:solidFill>
              </a:rPr>
              <a:t>max(0, 1 - y </a:t>
            </a:r>
            <a:r>
              <a:rPr lang="en-US" sz="2000" dirty="0">
                <a:solidFill>
                  <a:srgbClr val="0000FF"/>
                </a:solidFill>
                <a:latin typeface="Calibri" pitchFamily="34" charset="0"/>
                <a:cs typeface="Arial" pitchFamily="34" charset="0"/>
              </a:rPr>
              <a:t>w </a:t>
            </a:r>
            <a:r>
              <a:rPr lang="en-US" sz="2000" dirty="0">
                <a:solidFill>
                  <a:srgbClr val="0000FF"/>
                </a:solidFill>
                <a:latin typeface="cmsy10"/>
                <a:cs typeface="Arial" pitchFamily="34" charset="0"/>
              </a:rPr>
              <a:t>¢</a:t>
            </a:r>
            <a:r>
              <a:rPr lang="en-US" sz="2000" dirty="0">
                <a:solidFill>
                  <a:srgbClr val="0000FF"/>
                </a:solidFill>
                <a:latin typeface="Calibri" pitchFamily="34" charset="0"/>
                <a:cs typeface="Arial" pitchFamily="34" charset="0"/>
              </a:rPr>
              <a:t> </a:t>
            </a:r>
            <a:r>
              <a:rPr lang="en-US" sz="2000" dirty="0">
                <a:solidFill>
                  <a:srgbClr val="0000FF"/>
                </a:solidFill>
                <a:cs typeface="Arial" pitchFamily="34" charset="0"/>
              </a:rPr>
              <a:t>x)</a:t>
            </a:r>
            <a:r>
              <a:rPr lang="en-US" sz="2000" dirty="0">
                <a:solidFill>
                  <a:srgbClr val="0000FF"/>
                </a:solidFill>
                <a:latin typeface="Calibri" pitchFamily="34" charset="0"/>
                <a:cs typeface="Arial" pitchFamily="34" charset="0"/>
              </a:rPr>
              <a:t> </a:t>
            </a:r>
            <a:endParaRPr lang="en-US" sz="2000" dirty="0" smtClean="0">
              <a:latin typeface="Calibri" pitchFamily="34" charset="0"/>
              <a:cs typeface="Arial" pitchFamily="34" charset="0"/>
            </a:endParaRPr>
          </a:p>
          <a:p>
            <a:pPr lvl="1">
              <a:lnSpc>
                <a:spcPct val="80000"/>
              </a:lnSpc>
            </a:pPr>
            <a:r>
              <a:rPr lang="en-US" sz="1600" dirty="0">
                <a:solidFill>
                  <a:srgbClr val="0000FF"/>
                </a:solidFill>
                <a:latin typeface="Calibri" pitchFamily="34" charset="0"/>
                <a:cs typeface="Arial" pitchFamily="34" charset="0"/>
              </a:rPr>
              <a:t>R(w) = </a:t>
            </a:r>
            <a:r>
              <a:rPr lang="en-US" sz="1600" spc="-300" dirty="0">
                <a:solidFill>
                  <a:srgbClr val="0000FF"/>
                </a:solidFill>
                <a:latin typeface="Calibri" pitchFamily="34" charset="0"/>
                <a:cs typeface="Arial" pitchFamily="34" charset="0"/>
              </a:rPr>
              <a:t>||</a:t>
            </a:r>
            <a:r>
              <a:rPr lang="en-US" sz="1600" dirty="0" smtClean="0">
                <a:solidFill>
                  <a:srgbClr val="0000FF"/>
                </a:solidFill>
                <a:latin typeface="Calibri"/>
                <a:cs typeface="Arial" pitchFamily="34" charset="0"/>
              </a:rPr>
              <a:t>w</a:t>
            </a:r>
            <a:r>
              <a:rPr lang="en-US" sz="1600" spc="-300" dirty="0" smtClean="0">
                <a:solidFill>
                  <a:srgbClr val="0000FF"/>
                </a:solidFill>
                <a:latin typeface="Calibri"/>
                <a:cs typeface="Arial" pitchFamily="34" charset="0"/>
              </a:rPr>
              <a:t>||</a:t>
            </a:r>
            <a:r>
              <a:rPr lang="en-US" sz="1600" baseline="30000" dirty="0" smtClean="0">
                <a:solidFill>
                  <a:srgbClr val="0000FF"/>
                </a:solidFill>
                <a:latin typeface="Calibri"/>
                <a:cs typeface="Arial" pitchFamily="34" charset="0"/>
              </a:rPr>
              <a:t>2</a:t>
            </a:r>
            <a:r>
              <a:rPr lang="en-US" sz="1600" baseline="-25000" dirty="0" smtClean="0">
                <a:solidFill>
                  <a:srgbClr val="0000FF"/>
                </a:solidFill>
                <a:latin typeface="Calibri"/>
                <a:cs typeface="Arial" pitchFamily="34" charset="0"/>
              </a:rPr>
              <a:t>2</a:t>
            </a:r>
            <a:r>
              <a:rPr lang="en-US" sz="1600" dirty="0" smtClean="0">
                <a:solidFill>
                  <a:srgbClr val="0000FF"/>
                </a:solidFill>
                <a:latin typeface="Calibri" pitchFamily="34" charset="0"/>
                <a:cs typeface="Arial" pitchFamily="34" charset="0"/>
              </a:rPr>
              <a:t> </a:t>
            </a:r>
            <a:r>
              <a:rPr lang="en-US" sz="1600" dirty="0">
                <a:solidFill>
                  <a:schemeClr val="tx1"/>
                </a:solidFill>
                <a:latin typeface="Calibri" pitchFamily="34" charset="0"/>
                <a:cs typeface="Arial" pitchFamily="34" charset="0"/>
              </a:rPr>
              <a:t>gives the </a:t>
            </a:r>
            <a:r>
              <a:rPr lang="en-US" sz="1600" dirty="0" smtClean="0">
                <a:solidFill>
                  <a:schemeClr val="tx1"/>
                </a:solidFill>
                <a:latin typeface="Calibri" pitchFamily="34" charset="0"/>
                <a:cs typeface="Arial" pitchFamily="34" charset="0"/>
              </a:rPr>
              <a:t>problem </a:t>
            </a:r>
            <a:r>
              <a:rPr lang="en-US" sz="1600" dirty="0">
                <a:solidFill>
                  <a:schemeClr val="tx1"/>
                </a:solidFill>
                <a:latin typeface="Calibri" pitchFamily="34" charset="0"/>
                <a:cs typeface="Arial" pitchFamily="34" charset="0"/>
              </a:rPr>
              <a:t>called </a:t>
            </a:r>
            <a:r>
              <a:rPr lang="en-US" sz="1600" dirty="0" smtClean="0">
                <a:solidFill>
                  <a:schemeClr val="tx1"/>
                </a:solidFill>
                <a:latin typeface="Calibri" pitchFamily="34" charset="0"/>
                <a:cs typeface="Arial" pitchFamily="34" charset="0"/>
              </a:rPr>
              <a:t>Support Vector Machines</a:t>
            </a:r>
            <a:endParaRPr lang="en-US" sz="1600" dirty="0">
              <a:solidFill>
                <a:schemeClr val="tx1"/>
              </a:solidFill>
              <a:latin typeface="Calibri" pitchFamily="34" charset="0"/>
              <a:cs typeface="Arial" pitchFamily="34" charset="0"/>
            </a:endParaRPr>
          </a:p>
          <a:p>
            <a:pPr>
              <a:lnSpc>
                <a:spcPct val="80000"/>
              </a:lnSpc>
            </a:pPr>
            <a:endParaRPr lang="en-US" sz="2000" dirty="0" smtClean="0">
              <a:latin typeface="Calibri" pitchFamily="34" charset="0"/>
              <a:cs typeface="Arial" pitchFamily="34" charset="0"/>
            </a:endParaRPr>
          </a:p>
          <a:p>
            <a:pPr>
              <a:lnSpc>
                <a:spcPct val="80000"/>
              </a:lnSpc>
            </a:pPr>
            <a:r>
              <a:rPr lang="en-US" sz="2000" dirty="0" smtClean="0">
                <a:latin typeface="Calibri" pitchFamily="34" charset="0"/>
                <a:cs typeface="Arial" pitchFamily="34" charset="0"/>
              </a:rPr>
              <a:t>Logistics Loss case:  </a:t>
            </a:r>
            <a:r>
              <a:rPr lang="en-US" sz="2000" dirty="0" smtClean="0">
                <a:solidFill>
                  <a:srgbClr val="0000FF"/>
                </a:solidFill>
              </a:rPr>
              <a:t>Q((</a:t>
            </a:r>
            <a:r>
              <a:rPr lang="en-US" sz="2000" dirty="0" err="1" smtClean="0">
                <a:solidFill>
                  <a:srgbClr val="0000FF"/>
                </a:solidFill>
              </a:rPr>
              <a:t>x,y</a:t>
            </a:r>
            <a:r>
              <a:rPr lang="en-US" sz="2000" dirty="0" smtClean="0">
                <a:solidFill>
                  <a:srgbClr val="0000FF"/>
                </a:solidFill>
              </a:rPr>
              <a:t>),w) = log </a:t>
            </a:r>
            <a:r>
              <a:rPr lang="en-US" sz="2000" dirty="0">
                <a:solidFill>
                  <a:srgbClr val="0000FF"/>
                </a:solidFill>
              </a:rPr>
              <a:t>(1+exp{-</a:t>
            </a:r>
            <a:r>
              <a:rPr lang="en-US" sz="2000" dirty="0" smtClean="0">
                <a:solidFill>
                  <a:srgbClr val="0000FF"/>
                </a:solidFill>
              </a:rPr>
              <a:t>y w </a:t>
            </a:r>
            <a:r>
              <a:rPr lang="en-US" sz="2000" dirty="0" smtClean="0">
                <a:solidFill>
                  <a:srgbClr val="0000FF"/>
                </a:solidFill>
                <a:latin typeface="cmsy10"/>
              </a:rPr>
              <a:t>¢</a:t>
            </a:r>
            <a:r>
              <a:rPr lang="en-US" sz="2000" dirty="0" smtClean="0">
                <a:solidFill>
                  <a:srgbClr val="0000FF"/>
                </a:solidFill>
              </a:rPr>
              <a:t> x}) </a:t>
            </a:r>
          </a:p>
          <a:p>
            <a:pPr lvl="1">
              <a:lnSpc>
                <a:spcPct val="80000"/>
              </a:lnSpc>
            </a:pPr>
            <a:r>
              <a:rPr lang="en-US" sz="1600" dirty="0" smtClean="0">
                <a:solidFill>
                  <a:srgbClr val="0000FF"/>
                </a:solidFill>
                <a:latin typeface="Calibri" pitchFamily="34" charset="0"/>
                <a:cs typeface="Arial" pitchFamily="34" charset="0"/>
              </a:rPr>
              <a:t>R(w</a:t>
            </a:r>
            <a:r>
              <a:rPr lang="en-US" sz="1600" dirty="0">
                <a:solidFill>
                  <a:srgbClr val="0000FF"/>
                </a:solidFill>
                <a:latin typeface="Calibri" pitchFamily="34" charset="0"/>
                <a:cs typeface="Arial" pitchFamily="34" charset="0"/>
              </a:rPr>
              <a:t>) = </a:t>
            </a:r>
            <a:r>
              <a:rPr lang="en-US" sz="1600" spc="-300" dirty="0">
                <a:solidFill>
                  <a:srgbClr val="0000FF"/>
                </a:solidFill>
                <a:latin typeface="Calibri" pitchFamily="34" charset="0"/>
                <a:cs typeface="Arial" pitchFamily="34" charset="0"/>
              </a:rPr>
              <a:t>||</a:t>
            </a:r>
            <a:r>
              <a:rPr lang="en-US" sz="1600" dirty="0">
                <a:solidFill>
                  <a:srgbClr val="0000FF"/>
                </a:solidFill>
                <a:latin typeface="Calibri" pitchFamily="34" charset="0"/>
                <a:cs typeface="Arial" pitchFamily="34" charset="0"/>
              </a:rPr>
              <a:t>w</a:t>
            </a:r>
            <a:r>
              <a:rPr lang="en-US" sz="1600" spc="-300" dirty="0">
                <a:solidFill>
                  <a:srgbClr val="0000FF"/>
                </a:solidFill>
                <a:latin typeface="Calibri" pitchFamily="34" charset="0"/>
                <a:cs typeface="Arial" pitchFamily="34" charset="0"/>
              </a:rPr>
              <a:t>||</a:t>
            </a:r>
            <a:r>
              <a:rPr lang="en-US" sz="1600" spc="-300" baseline="30000" dirty="0">
                <a:solidFill>
                  <a:srgbClr val="0000FF"/>
                </a:solidFill>
                <a:latin typeface="Calibri" pitchFamily="34" charset="0"/>
                <a:cs typeface="Arial" pitchFamily="34" charset="0"/>
              </a:rPr>
              <a:t>2</a:t>
            </a:r>
            <a:r>
              <a:rPr lang="en-US" sz="1600" spc="-300" baseline="-25000" dirty="0">
                <a:solidFill>
                  <a:srgbClr val="0000FF"/>
                </a:solidFill>
                <a:cs typeface="Arial" pitchFamily="34" charset="0"/>
              </a:rPr>
              <a:t>2</a:t>
            </a:r>
            <a:r>
              <a:rPr lang="en-US" sz="1600" dirty="0">
                <a:solidFill>
                  <a:srgbClr val="0000FF"/>
                </a:solidFill>
                <a:latin typeface="Calibri" pitchFamily="34" charset="0"/>
                <a:cs typeface="Arial" pitchFamily="34" charset="0"/>
              </a:rPr>
              <a:t> </a:t>
            </a:r>
            <a:r>
              <a:rPr lang="en-US" sz="1600" dirty="0" smtClean="0">
                <a:solidFill>
                  <a:srgbClr val="0000FF"/>
                </a:solidFill>
                <a:latin typeface="Calibri" pitchFamily="34" charset="0"/>
                <a:cs typeface="Arial" pitchFamily="34" charset="0"/>
              </a:rPr>
              <a:t> </a:t>
            </a:r>
            <a:r>
              <a:rPr lang="en-US" sz="1600" dirty="0" smtClean="0">
                <a:solidFill>
                  <a:schemeClr val="tx1"/>
                </a:solidFill>
                <a:latin typeface="Calibri" pitchFamily="34" charset="0"/>
                <a:cs typeface="Arial" pitchFamily="34" charset="0"/>
              </a:rPr>
              <a:t>gives </a:t>
            </a:r>
            <a:r>
              <a:rPr lang="en-US" sz="1600" dirty="0">
                <a:solidFill>
                  <a:schemeClr val="tx1"/>
                </a:solidFill>
                <a:latin typeface="Calibri" pitchFamily="34" charset="0"/>
                <a:cs typeface="Arial" pitchFamily="34" charset="0"/>
              </a:rPr>
              <a:t>the problem called </a:t>
            </a:r>
            <a:r>
              <a:rPr lang="en-US" sz="1600" dirty="0" smtClean="0">
                <a:solidFill>
                  <a:schemeClr val="tx1"/>
                </a:solidFill>
                <a:latin typeface="Calibri" pitchFamily="34" charset="0"/>
                <a:cs typeface="Arial" pitchFamily="34" charset="0"/>
              </a:rPr>
              <a:t>Logistics Regression</a:t>
            </a:r>
          </a:p>
          <a:p>
            <a:pPr lvl="1">
              <a:lnSpc>
                <a:spcPct val="80000"/>
              </a:lnSpc>
            </a:pPr>
            <a:endParaRPr lang="en-US" sz="1600" dirty="0">
              <a:solidFill>
                <a:schemeClr val="tx1"/>
              </a:solidFill>
              <a:latin typeface="Calibri" pitchFamily="34" charset="0"/>
              <a:cs typeface="Arial" pitchFamily="34" charset="0"/>
            </a:endParaRPr>
          </a:p>
          <a:p>
            <a:pPr>
              <a:lnSpc>
                <a:spcPct val="80000"/>
              </a:lnSpc>
            </a:pPr>
            <a:r>
              <a:rPr lang="en-US" sz="1800" dirty="0" smtClean="0">
                <a:latin typeface="Calibri" pitchFamily="34" charset="0"/>
                <a:cs typeface="Arial" pitchFamily="34" charset="0"/>
              </a:rPr>
              <a:t>These are convex optimization problems and, in principle, the same gradient descent mechanism can be used in all cases. </a:t>
            </a:r>
          </a:p>
          <a:p>
            <a:pPr>
              <a:lnSpc>
                <a:spcPct val="80000"/>
              </a:lnSpc>
            </a:pPr>
            <a:r>
              <a:rPr lang="en-US" sz="1800" dirty="0" smtClean="0">
                <a:solidFill>
                  <a:srgbClr val="0000FF"/>
                </a:solidFill>
                <a:latin typeface="Calibri" pitchFamily="34" charset="0"/>
                <a:cs typeface="Arial" pitchFamily="34" charset="0"/>
              </a:rPr>
              <a:t>We will see later why it makes sense to use the “size” of w as a way to control “simplicity”.</a:t>
            </a:r>
            <a:endParaRPr lang="en-US" sz="1800" dirty="0">
              <a:solidFill>
                <a:srgbClr val="0000FF"/>
              </a:solidFill>
              <a:latin typeface="Calibri" pitchFamily="34" charset="0"/>
              <a:cs typeface="Arial" pitchFamily="34" charset="0"/>
            </a:endParaRPr>
          </a:p>
          <a:p>
            <a:pPr>
              <a:lnSpc>
                <a:spcPct val="80000"/>
              </a:lnSpc>
            </a:pPr>
            <a:endParaRPr lang="en-US" dirty="0" smtClean="0">
              <a:latin typeface="Calibri" pitchFamily="34" charset="0"/>
              <a:cs typeface="Arial" pitchFamily="34" charset="0"/>
            </a:endParaRPr>
          </a:p>
        </p:txBody>
      </p:sp>
      <p:sp>
        <p:nvSpPr>
          <p:cNvPr id="6" name="Slide Number Placeholder 5"/>
          <p:cNvSpPr>
            <a:spLocks noGrp="1"/>
          </p:cNvSpPr>
          <p:nvPr>
            <p:ph type="sldNum" sz="quarter" idx="14"/>
          </p:nvPr>
        </p:nvSpPr>
        <p:spPr/>
        <p:txBody>
          <a:bodyPr/>
          <a:lstStyle/>
          <a:p>
            <a:fld id="{7290A62C-F7EB-4847-AE6C-B5EDD3F056E7}" type="slidenum">
              <a:rPr lang="en-US"/>
              <a:pPr/>
              <a:t>45</a:t>
            </a:fld>
            <a:endParaRPr lang="en-US"/>
          </a:p>
        </p:txBody>
      </p:sp>
    </p:spTree>
    <p:extLst>
      <p:ext uri="{BB962C8B-B14F-4D97-AF65-F5344CB8AC3E}">
        <p14:creationId xmlns:p14="http://schemas.microsoft.com/office/powerpoint/2010/main" val="14666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6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6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496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496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496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496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a:solidFill>
                  <a:schemeClr val="tx1"/>
                </a:solidFill>
              </a:rPr>
              <a:t>Algorithmic Approaches</a:t>
            </a:r>
          </a:p>
        </p:txBody>
      </p:sp>
      <p:sp>
        <p:nvSpPr>
          <p:cNvPr id="808963" name="Rectangle 3"/>
          <p:cNvSpPr>
            <a:spLocks noGrp="1" noChangeArrowheads="1"/>
          </p:cNvSpPr>
          <p:nvPr>
            <p:ph idx="1"/>
          </p:nvPr>
        </p:nvSpPr>
        <p:spPr/>
        <p:txBody>
          <a:bodyPr/>
          <a:lstStyle/>
          <a:p>
            <a:r>
              <a:rPr lang="en-US" dirty="0">
                <a:latin typeface="+mj-lt"/>
              </a:rPr>
              <a:t>Focus:    Two families of </a:t>
            </a:r>
            <a:r>
              <a:rPr lang="en-US" dirty="0" smtClean="0">
                <a:latin typeface="+mj-lt"/>
              </a:rPr>
              <a:t>algorithms (one </a:t>
            </a:r>
            <a:r>
              <a:rPr lang="en-US" dirty="0">
                <a:latin typeface="+mj-lt"/>
              </a:rPr>
              <a:t>of the on-line representative) </a:t>
            </a:r>
            <a:endParaRPr lang="en-US" dirty="0" smtClean="0">
              <a:latin typeface="+mj-lt"/>
            </a:endParaRPr>
          </a:p>
          <a:p>
            <a:pPr lvl="1"/>
            <a:r>
              <a:rPr lang="en-US" dirty="0" smtClean="0">
                <a:solidFill>
                  <a:schemeClr val="accent1"/>
                </a:solidFill>
                <a:latin typeface="+mj-lt"/>
              </a:rPr>
              <a:t>Additive</a:t>
            </a:r>
            <a:r>
              <a:rPr lang="en-US" dirty="0" smtClean="0">
                <a:latin typeface="+mj-lt"/>
              </a:rPr>
              <a:t> update algorithms: Perceptron</a:t>
            </a:r>
          </a:p>
          <a:p>
            <a:pPr lvl="2"/>
            <a:r>
              <a:rPr lang="en-US" dirty="0" smtClean="0">
                <a:latin typeface="+mj-lt"/>
              </a:rPr>
              <a:t>SVM is a close relative of Perceptron</a:t>
            </a:r>
          </a:p>
          <a:p>
            <a:pPr lvl="1"/>
            <a:r>
              <a:rPr lang="en-US" dirty="0" smtClean="0">
                <a:solidFill>
                  <a:schemeClr val="accent1"/>
                </a:solidFill>
                <a:latin typeface="+mj-lt"/>
              </a:rPr>
              <a:t>Multiplicative</a:t>
            </a:r>
            <a:r>
              <a:rPr lang="en-US" dirty="0" smtClean="0">
                <a:latin typeface="+mj-lt"/>
              </a:rPr>
              <a:t> update algorithms: Winnow</a:t>
            </a:r>
          </a:p>
          <a:p>
            <a:pPr lvl="2"/>
            <a:r>
              <a:rPr lang="en-US" dirty="0" smtClean="0">
                <a:latin typeface="+mj-lt"/>
              </a:rPr>
              <a:t>Close relatives: Boosting, Max entropy/Logistic Regression</a:t>
            </a: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46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p:txBody>
          <a:bodyPr/>
          <a:lstStyle/>
          <a:p>
            <a:r>
              <a:rPr lang="en-US" dirty="0">
                <a:solidFill>
                  <a:schemeClr val="tx1"/>
                </a:solidFill>
              </a:rPr>
              <a:t>How to Compare? </a:t>
            </a:r>
            <a:endParaRPr lang="en-US" dirty="0">
              <a:solidFill>
                <a:schemeClr val="tx1"/>
              </a:solidFill>
              <a:latin typeface="Courier New" pitchFamily="49" charset="0"/>
            </a:endParaRPr>
          </a:p>
        </p:txBody>
      </p:sp>
      <p:sp>
        <p:nvSpPr>
          <p:cNvPr id="815107" name="Rectangle 3"/>
          <p:cNvSpPr>
            <a:spLocks noGrp="1" noChangeArrowheads="1"/>
          </p:cNvSpPr>
          <p:nvPr>
            <p:ph idx="1"/>
          </p:nvPr>
        </p:nvSpPr>
        <p:spPr/>
        <p:txBody>
          <a:bodyPr/>
          <a:lstStyle/>
          <a:p>
            <a:r>
              <a:rPr lang="en-US" sz="2800" dirty="0" smtClean="0">
                <a:latin typeface="+mj-lt"/>
              </a:rPr>
              <a:t>Generalization</a:t>
            </a:r>
          </a:p>
          <a:p>
            <a:pPr lvl="1"/>
            <a:r>
              <a:rPr lang="en-US" dirty="0" smtClean="0">
                <a:latin typeface="+mj-lt"/>
              </a:rPr>
              <a:t>(since </a:t>
            </a:r>
            <a:r>
              <a:rPr lang="en-US" dirty="0">
                <a:latin typeface="+mj-lt"/>
              </a:rPr>
              <a:t>the representation is the </a:t>
            </a:r>
            <a:r>
              <a:rPr lang="en-US" dirty="0" smtClean="0">
                <a:latin typeface="+mj-lt"/>
              </a:rPr>
              <a:t>same): How many examples are needed </a:t>
            </a:r>
            <a:r>
              <a:rPr lang="en-US" dirty="0">
                <a:latin typeface="+mj-lt"/>
              </a:rPr>
              <a:t>to get to a given level of accuracy?</a:t>
            </a:r>
          </a:p>
          <a:p>
            <a:r>
              <a:rPr lang="en-US" sz="2800" dirty="0" smtClean="0">
                <a:latin typeface="+mj-lt"/>
              </a:rPr>
              <a:t>Efficiency</a:t>
            </a:r>
          </a:p>
          <a:p>
            <a:pPr lvl="1"/>
            <a:r>
              <a:rPr lang="en-US" dirty="0" smtClean="0">
                <a:latin typeface="+mj-lt"/>
              </a:rPr>
              <a:t>How </a:t>
            </a:r>
            <a:r>
              <a:rPr lang="en-US" dirty="0">
                <a:latin typeface="+mj-lt"/>
              </a:rPr>
              <a:t>long does it take to learn a </a:t>
            </a:r>
            <a:r>
              <a:rPr lang="en-US" dirty="0" smtClean="0">
                <a:latin typeface="+mj-lt"/>
              </a:rPr>
              <a:t>hypothesis </a:t>
            </a:r>
            <a:r>
              <a:rPr lang="en-US" dirty="0">
                <a:latin typeface="+mj-lt"/>
              </a:rPr>
              <a:t>and evaluate it (per-example)? </a:t>
            </a:r>
          </a:p>
          <a:p>
            <a:r>
              <a:rPr lang="en-US" sz="2800" dirty="0">
                <a:latin typeface="+mj-lt"/>
              </a:rPr>
              <a:t>Robustness;  Adaptation to a new domain, ….</a:t>
            </a: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4"/>
          </p:nvPr>
        </p:nvSpPr>
        <p:spPr/>
        <p:txBody>
          <a:bodyPr/>
          <a:lstStyle/>
          <a:p>
            <a:fld id="{0DB7E06D-F4BE-46C1-A186-5F781F35CB2B}" type="slidenum">
              <a:rPr lang="en-US"/>
              <a:pPr/>
              <a:t>47</a:t>
            </a:fld>
            <a:endParaRPr lang="en-US"/>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S= I don’t know </a:t>
            </a:r>
            <a:r>
              <a:rPr lang="en-US" dirty="0">
                <a:solidFill>
                  <a:schemeClr val="accent1"/>
                </a:solidFill>
              </a:rPr>
              <a:t>whether</a:t>
            </a:r>
            <a:r>
              <a:rPr lang="en-US" dirty="0"/>
              <a:t> to laugh or </a:t>
            </a:r>
            <a:r>
              <a:rPr lang="en-US" dirty="0" smtClean="0"/>
              <a:t>cry</a:t>
            </a:r>
          </a:p>
          <a:p>
            <a:pPr marL="0" indent="0">
              <a:buNone/>
            </a:pPr>
            <a:endParaRPr lang="en-US" dirty="0" smtClean="0"/>
          </a:p>
          <a:p>
            <a:r>
              <a:rPr lang="en-US" dirty="0" smtClean="0"/>
              <a:t>Define </a:t>
            </a:r>
            <a:r>
              <a:rPr lang="en-US" dirty="0"/>
              <a:t>a set  of  features:</a:t>
            </a:r>
          </a:p>
          <a:p>
            <a:pPr lvl="1"/>
            <a:r>
              <a:rPr lang="en-US" dirty="0" smtClean="0"/>
              <a:t>features </a:t>
            </a:r>
            <a:r>
              <a:rPr lang="en-US" dirty="0"/>
              <a:t>are relations that  hold in the sentence</a:t>
            </a:r>
          </a:p>
          <a:p>
            <a:endParaRPr lang="en-US" dirty="0"/>
          </a:p>
          <a:p>
            <a:r>
              <a:rPr lang="en-US" dirty="0" smtClean="0"/>
              <a:t>Map </a:t>
            </a:r>
            <a:r>
              <a:rPr lang="en-US" dirty="0"/>
              <a:t>a sentence to its  feature-based representation</a:t>
            </a:r>
          </a:p>
          <a:p>
            <a:pPr lvl="1"/>
            <a:r>
              <a:rPr lang="en-US" dirty="0" smtClean="0"/>
              <a:t>The </a:t>
            </a:r>
            <a:r>
              <a:rPr lang="en-US" dirty="0"/>
              <a:t>feature-based representation will give </a:t>
            </a:r>
            <a:r>
              <a:rPr lang="en-US" dirty="0" smtClean="0">
                <a:solidFill>
                  <a:schemeClr val="accent1">
                    <a:lumMod val="75000"/>
                  </a:schemeClr>
                </a:solidFill>
              </a:rPr>
              <a:t>some</a:t>
            </a:r>
            <a:r>
              <a:rPr lang="en-US" dirty="0" smtClean="0"/>
              <a:t> of </a:t>
            </a:r>
            <a:r>
              <a:rPr lang="en-US" dirty="0"/>
              <a:t>the information in the sentence</a:t>
            </a:r>
          </a:p>
          <a:p>
            <a:endParaRPr lang="en-US" dirty="0"/>
          </a:p>
          <a:p>
            <a:r>
              <a:rPr lang="en-US" dirty="0" smtClean="0"/>
              <a:t>Use  </a:t>
            </a:r>
            <a:r>
              <a:rPr lang="en-US" dirty="0"/>
              <a:t>this as an example to your algorithm</a:t>
            </a:r>
          </a:p>
          <a:p>
            <a:endParaRPr lang="en-US" dirty="0"/>
          </a:p>
        </p:txBody>
      </p:sp>
      <p:sp>
        <p:nvSpPr>
          <p:cNvPr id="4" name="Content Placeholder 3"/>
          <p:cNvSpPr>
            <a:spLocks noGrp="1"/>
          </p:cNvSpPr>
          <p:nvPr>
            <p:ph sz="quarter" idx="13"/>
          </p:nvPr>
        </p:nvSpPr>
        <p:spPr/>
        <p:txBody>
          <a:bodyPr/>
          <a:lstStyle/>
          <a:p>
            <a:r>
              <a:rPr lang="en-US" dirty="0" smtClean="0"/>
              <a:t>Domain Characteristics</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48</a:t>
            </a:fld>
            <a:endParaRPr lang="en-US" dirty="0"/>
          </a:p>
        </p:txBody>
      </p:sp>
    </p:spTree>
    <p:extLst>
      <p:ext uri="{BB962C8B-B14F-4D97-AF65-F5344CB8AC3E}">
        <p14:creationId xmlns:p14="http://schemas.microsoft.com/office/powerpoint/2010/main" val="2106096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Representation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dirty="0"/>
              <a:t>S= I don’t know </a:t>
            </a:r>
            <a:r>
              <a:rPr lang="en-US" dirty="0">
                <a:solidFill>
                  <a:schemeClr val="accent1"/>
                </a:solidFill>
              </a:rPr>
              <a:t>whether</a:t>
            </a:r>
            <a:r>
              <a:rPr lang="en-US" dirty="0"/>
              <a:t> to laugh or </a:t>
            </a:r>
            <a:r>
              <a:rPr lang="en-US" dirty="0" smtClean="0"/>
              <a:t>cry</a:t>
            </a:r>
          </a:p>
          <a:p>
            <a:pPr marL="0" indent="0">
              <a:buNone/>
            </a:pPr>
            <a:endParaRPr lang="en-US" dirty="0" smtClean="0"/>
          </a:p>
          <a:p>
            <a:r>
              <a:rPr lang="en-US" dirty="0" smtClean="0"/>
              <a:t>Define </a:t>
            </a:r>
            <a:r>
              <a:rPr lang="en-US" dirty="0"/>
              <a:t>a set  of  features:</a:t>
            </a:r>
          </a:p>
          <a:p>
            <a:pPr lvl="1"/>
            <a:r>
              <a:rPr lang="en-US" dirty="0" smtClean="0"/>
              <a:t>features </a:t>
            </a:r>
            <a:r>
              <a:rPr lang="en-US" dirty="0"/>
              <a:t>are </a:t>
            </a:r>
            <a:r>
              <a:rPr lang="en-US" dirty="0" smtClean="0">
                <a:solidFill>
                  <a:schemeClr val="accent1">
                    <a:lumMod val="75000"/>
                  </a:schemeClr>
                </a:solidFill>
              </a:rPr>
              <a:t>properties</a:t>
            </a:r>
            <a:r>
              <a:rPr lang="en-US" dirty="0" smtClean="0"/>
              <a:t> </a:t>
            </a:r>
            <a:r>
              <a:rPr lang="en-US" dirty="0"/>
              <a:t>that  hold in the sentence</a:t>
            </a:r>
          </a:p>
          <a:p>
            <a:endParaRPr lang="en-US" dirty="0"/>
          </a:p>
          <a:p>
            <a:r>
              <a:rPr lang="en-US" dirty="0" smtClean="0"/>
              <a:t>Conceptually</a:t>
            </a:r>
            <a:r>
              <a:rPr lang="en-US" dirty="0"/>
              <a:t>, there are two steps in coming up with </a:t>
            </a:r>
            <a:r>
              <a:rPr lang="en-US" dirty="0" smtClean="0"/>
              <a:t>a feature-based representation</a:t>
            </a:r>
          </a:p>
          <a:p>
            <a:pPr lvl="1"/>
            <a:r>
              <a:rPr lang="en-US" dirty="0" smtClean="0"/>
              <a:t>What </a:t>
            </a:r>
            <a:r>
              <a:rPr lang="en-US" dirty="0"/>
              <a:t>are  the information sources available? </a:t>
            </a:r>
            <a:endParaRPr lang="en-US" dirty="0" smtClean="0"/>
          </a:p>
          <a:p>
            <a:pPr lvl="2"/>
            <a:r>
              <a:rPr lang="en-US" dirty="0" smtClean="0"/>
              <a:t> </a:t>
            </a:r>
            <a:r>
              <a:rPr lang="en-US" dirty="0"/>
              <a:t>Sensors: words, order of words, properties (?) of words</a:t>
            </a:r>
          </a:p>
          <a:p>
            <a:pPr lvl="1"/>
            <a:r>
              <a:rPr lang="en-US" dirty="0" smtClean="0"/>
              <a:t>What </a:t>
            </a:r>
            <a:r>
              <a:rPr lang="en-US" dirty="0"/>
              <a:t>features to construct based on these?</a:t>
            </a:r>
          </a:p>
        </p:txBody>
      </p:sp>
      <p:sp>
        <p:nvSpPr>
          <p:cNvPr id="4" name="Content Placeholder 3"/>
          <p:cNvSpPr>
            <a:spLocks noGrp="1"/>
          </p:cNvSpPr>
          <p:nvPr>
            <p:ph sz="quarter" idx="13"/>
          </p:nvPr>
        </p:nvSpPr>
        <p:spPr/>
        <p:txBody>
          <a:bodyPr/>
          <a:lstStyle/>
          <a:p>
            <a:r>
              <a:rPr lang="en-US" dirty="0"/>
              <a:t>Domain Characteristics</a:t>
            </a:r>
          </a:p>
          <a:p>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49</a:t>
            </a:fld>
            <a:endParaRPr lang="en-US" dirty="0"/>
          </a:p>
        </p:txBody>
      </p:sp>
      <p:sp>
        <p:nvSpPr>
          <p:cNvPr id="6" name="Text Box 4"/>
          <p:cNvSpPr txBox="1">
            <a:spLocks noChangeArrowheads="1"/>
          </p:cNvSpPr>
          <p:nvPr/>
        </p:nvSpPr>
        <p:spPr bwMode="auto">
          <a:xfrm>
            <a:off x="5252462" y="5788789"/>
            <a:ext cx="3434338" cy="400110"/>
          </a:xfrm>
          <a:prstGeom prst="rect">
            <a:avLst/>
          </a:prstGeom>
          <a:solidFill>
            <a:srgbClr val="FFFFCC"/>
          </a:solidFill>
          <a:ln w="9525">
            <a:solidFill>
              <a:schemeClr val="accent1"/>
            </a:solidFill>
            <a:miter lim="800000"/>
            <a:headEnd/>
            <a:tailEnd/>
          </a:ln>
          <a:effectLst/>
        </p:spPr>
        <p:txBody>
          <a:bodyPr wrap="none" anchor="ctr">
            <a:spAutoFit/>
          </a:bodyPr>
          <a:lstStyle/>
          <a:p>
            <a:pPr algn="ctr"/>
            <a:r>
              <a:rPr lang="en-US" sz="2000" u="none" dirty="0">
                <a:latin typeface="+mj-lt"/>
              </a:rPr>
              <a:t>Why </a:t>
            </a:r>
            <a:r>
              <a:rPr lang="en-US" sz="2000" u="none" dirty="0" smtClean="0">
                <a:latin typeface="+mj-lt"/>
              </a:rPr>
              <a:t>is this distinction needed</a:t>
            </a:r>
            <a:r>
              <a:rPr lang="en-US" sz="2000" u="none" dirty="0">
                <a:latin typeface="+mj-lt"/>
              </a:rPr>
              <a:t>?</a:t>
            </a:r>
          </a:p>
        </p:txBody>
      </p:sp>
    </p:spTree>
    <p:extLst>
      <p:ext uri="{BB962C8B-B14F-4D97-AF65-F5344CB8AC3E}">
        <p14:creationId xmlns:p14="http://schemas.microsoft.com/office/powerpoint/2010/main" val="40835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r>
              <a:rPr lang="en-US"/>
              <a:t>Footnote About the Threshold</a:t>
            </a:r>
          </a:p>
        </p:txBody>
      </p:sp>
      <p:sp>
        <p:nvSpPr>
          <p:cNvPr id="117" name="Slide Number Placeholder 5"/>
          <p:cNvSpPr>
            <a:spLocks noGrp="1"/>
          </p:cNvSpPr>
          <p:nvPr>
            <p:ph type="sldNum" sz="quarter" idx="10"/>
          </p:nvPr>
        </p:nvSpPr>
        <p:spPr/>
        <p:txBody>
          <a:bodyPr/>
          <a:lstStyle/>
          <a:p>
            <a:fld id="{28907415-0B85-4385-A967-976FCBAFAF1D}" type="slidenum">
              <a:rPr lang="en-US"/>
              <a:pPr/>
              <a:t>5</a:t>
            </a:fld>
            <a:endParaRPr lang="en-US"/>
          </a:p>
        </p:txBody>
      </p:sp>
      <p:sp>
        <p:nvSpPr>
          <p:cNvPr id="735235" name="Rectangle 3"/>
          <p:cNvSpPr>
            <a:spLocks noGrp="1" noChangeArrowheads="1"/>
          </p:cNvSpPr>
          <p:nvPr>
            <p:ph idx="4294967295"/>
          </p:nvPr>
        </p:nvSpPr>
        <p:spPr>
          <a:xfrm>
            <a:off x="1014187" y="1319212"/>
            <a:ext cx="7162800" cy="4525963"/>
          </a:xfrm>
        </p:spPr>
        <p:txBody>
          <a:bodyPr/>
          <a:lstStyle/>
          <a:p>
            <a:r>
              <a:rPr lang="en-US" dirty="0"/>
              <a:t>On previous slide, Perceptron has no threshold</a:t>
            </a:r>
          </a:p>
          <a:p>
            <a:r>
              <a:rPr lang="en-US" dirty="0"/>
              <a:t>But we don’t lose generality:</a:t>
            </a:r>
          </a:p>
        </p:txBody>
      </p:sp>
      <p:sp>
        <p:nvSpPr>
          <p:cNvPr id="735236" name="Line 4"/>
          <p:cNvSpPr>
            <a:spLocks noChangeShapeType="1"/>
          </p:cNvSpPr>
          <p:nvPr/>
        </p:nvSpPr>
        <p:spPr bwMode="auto">
          <a:xfrm>
            <a:off x="1558925" y="3978275"/>
            <a:ext cx="0" cy="1254125"/>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37" name="Line 5"/>
          <p:cNvSpPr>
            <a:spLocks noChangeShapeType="1"/>
          </p:cNvSpPr>
          <p:nvPr/>
        </p:nvSpPr>
        <p:spPr bwMode="auto">
          <a:xfrm>
            <a:off x="1558925" y="5232400"/>
            <a:ext cx="1497013" cy="1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5238" name="Group 6"/>
          <p:cNvGrpSpPr>
            <a:grpSpLocks/>
          </p:cNvGrpSpPr>
          <p:nvPr/>
        </p:nvGrpSpPr>
        <p:grpSpPr bwMode="auto">
          <a:xfrm>
            <a:off x="896938" y="3330575"/>
            <a:ext cx="2819400" cy="2209800"/>
            <a:chOff x="576" y="1824"/>
            <a:chExt cx="1776" cy="1392"/>
          </a:xfrm>
        </p:grpSpPr>
        <p:sp>
          <p:nvSpPr>
            <p:cNvPr id="735239" name="Line 7"/>
            <p:cNvSpPr>
              <a:spLocks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0" name="Line 8"/>
            <p:cNvSpPr>
              <a:spLocks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1" name="Line 9"/>
            <p:cNvSpPr>
              <a:spLocks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2" name="Line 10"/>
            <p:cNvSpPr>
              <a:spLocks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3" name="Line 11"/>
            <p:cNvSpPr>
              <a:spLocks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4" name="Line 12"/>
            <p:cNvSpPr>
              <a:spLocks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5" name="Line 13"/>
            <p:cNvSpPr>
              <a:spLocks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46" name="Oval 14"/>
            <p:cNvSpPr>
              <a:spLocks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47" name="Oval 15"/>
            <p:cNvSpPr>
              <a:spLocks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48" name="Oval 16"/>
            <p:cNvSpPr>
              <a:spLocks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49" name="Oval 17"/>
            <p:cNvSpPr>
              <a:spLocks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0" name="Oval 18"/>
            <p:cNvSpPr>
              <a:spLocks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1" name="Oval 19"/>
            <p:cNvSpPr>
              <a:spLocks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2" name="Oval 20"/>
            <p:cNvSpPr>
              <a:spLocks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3" name="Oval 21"/>
            <p:cNvSpPr>
              <a:spLocks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4" name="Oval 22"/>
            <p:cNvSpPr>
              <a:spLocks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5" name="Oval 23"/>
            <p:cNvSpPr>
              <a:spLocks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6" name="Oval 24"/>
            <p:cNvSpPr>
              <a:spLocks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7" name="Oval 25"/>
            <p:cNvSpPr>
              <a:spLocks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8" name="Oval 26"/>
            <p:cNvSpPr>
              <a:spLocks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59" name="Oval 27"/>
            <p:cNvSpPr>
              <a:spLocks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60" name="Oval 28"/>
            <p:cNvSpPr>
              <a:spLocks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61" name="Oval 29"/>
            <p:cNvSpPr>
              <a:spLocks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735262" name="Rectangle 30"/>
            <p:cNvSpPr>
              <a:spLocks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3" name="Line 31"/>
            <p:cNvSpPr>
              <a:spLocks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4" name="Rectangle 32"/>
            <p:cNvSpPr>
              <a:spLocks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5" name="Rectangle 33"/>
            <p:cNvSpPr>
              <a:spLocks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6" name="Rectangle 34"/>
            <p:cNvSpPr>
              <a:spLocks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7" name="Rectangle 35"/>
            <p:cNvSpPr>
              <a:spLocks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8" name="Rectangle 36"/>
            <p:cNvSpPr>
              <a:spLocks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69" name="Rectangle 37"/>
            <p:cNvSpPr>
              <a:spLocks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0" name="Rectangle 38"/>
            <p:cNvSpPr>
              <a:spLocks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1" name="Rectangle 39"/>
            <p:cNvSpPr>
              <a:spLocks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2" name="Rectangle 40"/>
            <p:cNvSpPr>
              <a:spLocks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3" name="Rectangle 41"/>
            <p:cNvSpPr>
              <a:spLocks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4" name="Rectangle 42"/>
            <p:cNvSpPr>
              <a:spLocks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5" name="Rectangle 43"/>
            <p:cNvSpPr>
              <a:spLocks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6" name="Rectangle 44"/>
            <p:cNvSpPr>
              <a:spLocks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7" name="Rectangle 45"/>
            <p:cNvSpPr>
              <a:spLocks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8" name="Rectangle 46"/>
            <p:cNvSpPr>
              <a:spLocks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79" name="Rectangle 47"/>
            <p:cNvSpPr>
              <a:spLocks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80" name="Rectangle 48"/>
            <p:cNvSpPr>
              <a:spLocks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81" name="Rectangle 49"/>
            <p:cNvSpPr>
              <a:spLocks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5282" name="Line 50"/>
          <p:cNvSpPr>
            <a:spLocks noChangeShapeType="1"/>
          </p:cNvSpPr>
          <p:nvPr/>
        </p:nvSpPr>
        <p:spPr bwMode="auto">
          <a:xfrm flipV="1">
            <a:off x="1558925" y="4840288"/>
            <a:ext cx="230188" cy="39211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5283" name="Object 51"/>
          <p:cNvGraphicFramePr>
            <a:graphicFrameLocks noChangeAspect="1"/>
          </p:cNvGraphicFramePr>
          <p:nvPr>
            <p:extLst>
              <p:ext uri="{D42A27DB-BD31-4B8C-83A1-F6EECF244321}">
                <p14:modId xmlns:p14="http://schemas.microsoft.com/office/powerpoint/2010/main" val="3720384619"/>
              </p:ext>
            </p:extLst>
          </p:nvPr>
        </p:nvGraphicFramePr>
        <p:xfrm>
          <a:off x="3840163" y="4243388"/>
          <a:ext cx="884237" cy="623887"/>
        </p:xfrm>
        <a:graphic>
          <a:graphicData uri="http://schemas.openxmlformats.org/presentationml/2006/ole">
            <mc:AlternateContent xmlns:mc="http://schemas.openxmlformats.org/markup-compatibility/2006">
              <mc:Choice xmlns:v="urn:schemas-microsoft-com:vml" Requires="v">
                <p:oleObj spid="_x0000_s1115137" name="Equation" r:id="rId4" imgW="215640" imgH="152280" progId="Equation.3">
                  <p:embed/>
                </p:oleObj>
              </mc:Choice>
              <mc:Fallback>
                <p:oleObj name="Equation" r:id="rId4" imgW="215640" imgH="152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4243388"/>
                        <a:ext cx="884237"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284" name="Object 52"/>
          <p:cNvGraphicFramePr>
            <a:graphicFrameLocks noChangeAspect="1"/>
          </p:cNvGraphicFramePr>
          <p:nvPr>
            <p:extLst>
              <p:ext uri="{D42A27DB-BD31-4B8C-83A1-F6EECF244321}">
                <p14:modId xmlns:p14="http://schemas.microsoft.com/office/powerpoint/2010/main" val="1436631610"/>
              </p:ext>
            </p:extLst>
          </p:nvPr>
        </p:nvGraphicFramePr>
        <p:xfrm>
          <a:off x="3341688" y="2971800"/>
          <a:ext cx="1812925" cy="941388"/>
        </p:xfrm>
        <a:graphic>
          <a:graphicData uri="http://schemas.openxmlformats.org/presentationml/2006/ole">
            <mc:AlternateContent xmlns:mc="http://schemas.openxmlformats.org/markup-compatibility/2006">
              <mc:Choice xmlns:v="urn:schemas-microsoft-com:vml" Requires="v">
                <p:oleObj spid="_x0000_s1115138" name="Equation" r:id="rId6" imgW="977760" imgH="507960" progId="Equation.3">
                  <p:embed/>
                </p:oleObj>
              </mc:Choice>
              <mc:Fallback>
                <p:oleObj name="Equation" r:id="rId6" imgW="97776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1688" y="2971800"/>
                        <a:ext cx="1812925"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285" name="Object 53"/>
          <p:cNvGraphicFramePr>
            <a:graphicFrameLocks noChangeAspect="1"/>
          </p:cNvGraphicFramePr>
          <p:nvPr/>
        </p:nvGraphicFramePr>
        <p:xfrm>
          <a:off x="1277938" y="3787775"/>
          <a:ext cx="247650" cy="342900"/>
        </p:xfrm>
        <a:graphic>
          <a:graphicData uri="http://schemas.openxmlformats.org/presentationml/2006/ole">
            <mc:AlternateContent xmlns:mc="http://schemas.openxmlformats.org/markup-compatibility/2006">
              <mc:Choice xmlns:v="urn:schemas-microsoft-com:vml" Requires="v">
                <p:oleObj spid="_x0000_s1115139" name="Equation" r:id="rId8" imgW="164880" imgH="228600" progId="Equation.3">
                  <p:embed/>
                </p:oleObj>
              </mc:Choice>
              <mc:Fallback>
                <p:oleObj name="Equation" r:id="rId8" imgW="1648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938" y="3787775"/>
                        <a:ext cx="247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286" name="Object 54"/>
          <p:cNvGraphicFramePr>
            <a:graphicFrameLocks noChangeAspect="1"/>
          </p:cNvGraphicFramePr>
          <p:nvPr/>
        </p:nvGraphicFramePr>
        <p:xfrm>
          <a:off x="3116263" y="5016500"/>
          <a:ext cx="228600" cy="323850"/>
        </p:xfrm>
        <a:graphic>
          <a:graphicData uri="http://schemas.openxmlformats.org/presentationml/2006/ole">
            <mc:AlternateContent xmlns:mc="http://schemas.openxmlformats.org/markup-compatibility/2006">
              <mc:Choice xmlns:v="urn:schemas-microsoft-com:vml" Requires="v">
                <p:oleObj spid="_x0000_s1115140" name="Equation" r:id="rId10" imgW="152280" imgH="215640" progId="Equation.3">
                  <p:embed/>
                </p:oleObj>
              </mc:Choice>
              <mc:Fallback>
                <p:oleObj name="Equation" r:id="rId10" imgW="1522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6263" y="5016500"/>
                        <a:ext cx="22860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287" name="Object 55"/>
          <p:cNvGraphicFramePr>
            <a:graphicFrameLocks noChangeAspect="1"/>
          </p:cNvGraphicFramePr>
          <p:nvPr>
            <p:extLst>
              <p:ext uri="{D42A27DB-BD31-4B8C-83A1-F6EECF244321}">
                <p14:modId xmlns:p14="http://schemas.microsoft.com/office/powerpoint/2010/main" val="2364398671"/>
              </p:ext>
            </p:extLst>
          </p:nvPr>
        </p:nvGraphicFramePr>
        <p:xfrm>
          <a:off x="457200" y="3505200"/>
          <a:ext cx="838200" cy="249238"/>
        </p:xfrm>
        <a:graphic>
          <a:graphicData uri="http://schemas.openxmlformats.org/presentationml/2006/ole">
            <mc:AlternateContent xmlns:mc="http://schemas.openxmlformats.org/markup-compatibility/2006">
              <mc:Choice xmlns:v="urn:schemas-microsoft-com:vml" Requires="v">
                <p:oleObj spid="_x0000_s1115141" name="Equation" r:id="rId12" imgW="596880" imgH="177480" progId="Equation.3">
                  <p:embed/>
                </p:oleObj>
              </mc:Choice>
              <mc:Fallback>
                <p:oleObj name="Equation" r:id="rId12" imgW="5968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3505200"/>
                        <a:ext cx="8382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5288" name="Group 56"/>
          <p:cNvGrpSpPr>
            <a:grpSpLocks/>
          </p:cNvGrpSpPr>
          <p:nvPr/>
        </p:nvGrpSpPr>
        <p:grpSpPr bwMode="auto">
          <a:xfrm>
            <a:off x="4706938" y="2978150"/>
            <a:ext cx="3884612" cy="2867025"/>
            <a:chOff x="2965" y="1876"/>
            <a:chExt cx="2447" cy="1806"/>
          </a:xfrm>
        </p:grpSpPr>
        <p:sp>
          <p:nvSpPr>
            <p:cNvPr id="735289" name="AutoShape 57"/>
            <p:cNvSpPr>
              <a:spLocks noChangeAspect="1" noChangeArrowheads="1"/>
            </p:cNvSpPr>
            <p:nvPr/>
          </p:nvSpPr>
          <p:spPr bwMode="auto">
            <a:xfrm>
              <a:off x="3242" y="3128"/>
              <a:ext cx="1552" cy="554"/>
            </a:xfrm>
            <a:prstGeom prst="parallelogram">
              <a:avLst>
                <a:gd name="adj" fmla="val 82331"/>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0" name="Line 58"/>
            <p:cNvSpPr>
              <a:spLocks noChangeShapeType="1"/>
            </p:cNvSpPr>
            <p:nvPr/>
          </p:nvSpPr>
          <p:spPr bwMode="auto">
            <a:xfrm flipH="1">
              <a:off x="3445" y="3073"/>
              <a:ext cx="407" cy="177"/>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91" name="Line 59"/>
            <p:cNvSpPr>
              <a:spLocks noChangeAspect="1" noChangeShapeType="1"/>
            </p:cNvSpPr>
            <p:nvPr/>
          </p:nvSpPr>
          <p:spPr bwMode="auto">
            <a:xfrm flipV="1">
              <a:off x="3686" y="2463"/>
              <a:ext cx="1053" cy="499"/>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5292" name="Group 60"/>
            <p:cNvGrpSpPr>
              <a:grpSpLocks noChangeAspect="1"/>
            </p:cNvGrpSpPr>
            <p:nvPr/>
          </p:nvGrpSpPr>
          <p:grpSpPr bwMode="auto">
            <a:xfrm rot="5400000">
              <a:off x="3803" y="1957"/>
              <a:ext cx="818" cy="1608"/>
              <a:chOff x="576" y="1824"/>
              <a:chExt cx="1776" cy="1392"/>
            </a:xfrm>
          </p:grpSpPr>
          <p:sp>
            <p:nvSpPr>
              <p:cNvPr id="735293" name="Line 61"/>
              <p:cNvSpPr>
                <a:spLocks noChangeAspect="1" noChangeShapeType="1"/>
              </p:cNvSpPr>
              <p:nvPr/>
            </p:nvSpPr>
            <p:spPr bwMode="auto">
              <a:xfrm>
                <a:off x="721" y="219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4" name="Line 62"/>
              <p:cNvSpPr>
                <a:spLocks noChangeAspect="1" noChangeShapeType="1"/>
              </p:cNvSpPr>
              <p:nvPr/>
            </p:nvSpPr>
            <p:spPr bwMode="auto">
              <a:xfrm>
                <a:off x="957" y="1824"/>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5" name="Line 63"/>
              <p:cNvSpPr>
                <a:spLocks noChangeAspect="1" noChangeShapeType="1"/>
              </p:cNvSpPr>
              <p:nvPr/>
            </p:nvSpPr>
            <p:spPr bwMode="auto">
              <a:xfrm>
                <a:off x="884" y="194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6" name="Line 64"/>
              <p:cNvSpPr>
                <a:spLocks noChangeAspect="1" noChangeShapeType="1"/>
              </p:cNvSpPr>
              <p:nvPr/>
            </p:nvSpPr>
            <p:spPr bwMode="auto">
              <a:xfrm>
                <a:off x="721" y="2864"/>
                <a:ext cx="580" cy="317"/>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7" name="Line 65"/>
              <p:cNvSpPr>
                <a:spLocks noChangeAspect="1" noChangeShapeType="1"/>
              </p:cNvSpPr>
              <p:nvPr/>
            </p:nvSpPr>
            <p:spPr bwMode="auto">
              <a:xfrm>
                <a:off x="721" y="2687"/>
                <a:ext cx="797" cy="441"/>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8" name="Line 66"/>
              <p:cNvSpPr>
                <a:spLocks noChangeAspect="1" noChangeShapeType="1"/>
              </p:cNvSpPr>
              <p:nvPr/>
            </p:nvSpPr>
            <p:spPr bwMode="auto">
              <a:xfrm>
                <a:off x="576" y="2441"/>
                <a:ext cx="1395" cy="775"/>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299" name="Line 67"/>
              <p:cNvSpPr>
                <a:spLocks noChangeAspect="1" noChangeShapeType="1"/>
              </p:cNvSpPr>
              <p:nvPr/>
            </p:nvSpPr>
            <p:spPr bwMode="auto">
              <a:xfrm>
                <a:off x="648" y="2317"/>
                <a:ext cx="1396" cy="776"/>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00" name="Oval 68"/>
              <p:cNvSpPr>
                <a:spLocks noChangeAspect="1" noChangeArrowheads="1"/>
              </p:cNvSpPr>
              <p:nvPr/>
            </p:nvSpPr>
            <p:spPr bwMode="auto">
              <a:xfrm>
                <a:off x="1356" y="231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1" name="Oval 69"/>
              <p:cNvSpPr>
                <a:spLocks noChangeAspect="1" noChangeArrowheads="1"/>
              </p:cNvSpPr>
              <p:nvPr/>
            </p:nvSpPr>
            <p:spPr bwMode="auto">
              <a:xfrm>
                <a:off x="1536" y="2273"/>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2" name="Oval 70"/>
              <p:cNvSpPr>
                <a:spLocks noChangeAspect="1" noChangeArrowheads="1"/>
              </p:cNvSpPr>
              <p:nvPr/>
            </p:nvSpPr>
            <p:spPr bwMode="auto">
              <a:xfrm>
                <a:off x="1508" y="2418"/>
                <a:ext cx="23"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3" name="Oval 71"/>
              <p:cNvSpPr>
                <a:spLocks noChangeAspect="1" noChangeArrowheads="1"/>
              </p:cNvSpPr>
              <p:nvPr/>
            </p:nvSpPr>
            <p:spPr bwMode="auto">
              <a:xfrm>
                <a:off x="1558" y="2299"/>
                <a:ext cx="23"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4" name="Oval 72"/>
              <p:cNvSpPr>
                <a:spLocks noChangeAspect="1" noChangeArrowheads="1"/>
              </p:cNvSpPr>
              <p:nvPr/>
            </p:nvSpPr>
            <p:spPr bwMode="auto">
              <a:xfrm>
                <a:off x="1685" y="233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5" name="Oval 73"/>
              <p:cNvSpPr>
                <a:spLocks noChangeAspect="1" noChangeArrowheads="1"/>
              </p:cNvSpPr>
              <p:nvPr/>
            </p:nvSpPr>
            <p:spPr bwMode="auto">
              <a:xfrm>
                <a:off x="1779" y="2325"/>
                <a:ext cx="21"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6" name="Oval 74"/>
              <p:cNvSpPr>
                <a:spLocks noChangeAspect="1" noChangeArrowheads="1"/>
              </p:cNvSpPr>
              <p:nvPr/>
            </p:nvSpPr>
            <p:spPr bwMode="auto">
              <a:xfrm>
                <a:off x="1590" y="2256"/>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7" name="Oval 75"/>
              <p:cNvSpPr>
                <a:spLocks noChangeAspect="1" noChangeArrowheads="1"/>
              </p:cNvSpPr>
              <p:nvPr/>
            </p:nvSpPr>
            <p:spPr bwMode="auto">
              <a:xfrm>
                <a:off x="1631" y="2324"/>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8" name="Oval 76"/>
              <p:cNvSpPr>
                <a:spLocks noChangeAspect="1" noChangeArrowheads="1"/>
              </p:cNvSpPr>
              <p:nvPr/>
            </p:nvSpPr>
            <p:spPr bwMode="auto">
              <a:xfrm>
                <a:off x="1481" y="232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09" name="Oval 77"/>
              <p:cNvSpPr>
                <a:spLocks noChangeAspect="1" noChangeArrowheads="1"/>
              </p:cNvSpPr>
              <p:nvPr/>
            </p:nvSpPr>
            <p:spPr bwMode="auto">
              <a:xfrm>
                <a:off x="1425" y="2339"/>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0" name="Oval 78"/>
              <p:cNvSpPr>
                <a:spLocks noChangeAspect="1" noChangeArrowheads="1"/>
              </p:cNvSpPr>
              <p:nvPr/>
            </p:nvSpPr>
            <p:spPr bwMode="auto">
              <a:xfrm>
                <a:off x="1361" y="2211"/>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1" name="Oval 79"/>
              <p:cNvSpPr>
                <a:spLocks noChangeAspect="1" noChangeArrowheads="1"/>
              </p:cNvSpPr>
              <p:nvPr/>
            </p:nvSpPr>
            <p:spPr bwMode="auto">
              <a:xfrm>
                <a:off x="1833" y="2237"/>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2" name="Oval 80"/>
              <p:cNvSpPr>
                <a:spLocks noChangeAspect="1" noChangeArrowheads="1"/>
              </p:cNvSpPr>
              <p:nvPr/>
            </p:nvSpPr>
            <p:spPr bwMode="auto">
              <a:xfrm>
                <a:off x="1573" y="2405"/>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3" name="Oval 81"/>
              <p:cNvSpPr>
                <a:spLocks noChangeAspect="1" noChangeArrowheads="1"/>
              </p:cNvSpPr>
              <p:nvPr/>
            </p:nvSpPr>
            <p:spPr bwMode="auto">
              <a:xfrm>
                <a:off x="1723" y="2444"/>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4" name="Oval 82"/>
              <p:cNvSpPr>
                <a:spLocks noChangeAspect="1" noChangeArrowheads="1"/>
              </p:cNvSpPr>
              <p:nvPr/>
            </p:nvSpPr>
            <p:spPr bwMode="auto">
              <a:xfrm>
                <a:off x="1724" y="2378"/>
                <a:ext cx="22" cy="2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5" name="Oval 83"/>
              <p:cNvSpPr>
                <a:spLocks noChangeAspect="1" noChangeArrowheads="1"/>
              </p:cNvSpPr>
              <p:nvPr/>
            </p:nvSpPr>
            <p:spPr bwMode="auto">
              <a:xfrm>
                <a:off x="1815" y="2167"/>
                <a:ext cx="22" cy="2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sz="2400" u="none">
                  <a:solidFill>
                    <a:srgbClr val="FF0000"/>
                  </a:solidFill>
                </a:endParaRPr>
              </a:p>
            </p:txBody>
          </p:sp>
          <p:sp>
            <p:nvSpPr>
              <p:cNvPr id="735316" name="Rectangle 84"/>
              <p:cNvSpPr>
                <a:spLocks noChangeAspect="1" noChangeArrowheads="1"/>
              </p:cNvSpPr>
              <p:nvPr/>
            </p:nvSpPr>
            <p:spPr bwMode="auto">
              <a:xfrm>
                <a:off x="1675" y="2630"/>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17" name="Line 85"/>
              <p:cNvSpPr>
                <a:spLocks noChangeAspect="1" noChangeShapeType="1"/>
              </p:cNvSpPr>
              <p:nvPr/>
            </p:nvSpPr>
            <p:spPr bwMode="auto">
              <a:xfrm>
                <a:off x="793" y="2071"/>
                <a:ext cx="1396" cy="7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18" name="Rectangle 86"/>
              <p:cNvSpPr>
                <a:spLocks noChangeAspect="1" noChangeArrowheads="1"/>
              </p:cNvSpPr>
              <p:nvPr/>
            </p:nvSpPr>
            <p:spPr bwMode="auto">
              <a:xfrm>
                <a:off x="1518" y="2564"/>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19" name="Rectangle 87"/>
              <p:cNvSpPr>
                <a:spLocks noChangeAspect="1" noChangeArrowheads="1"/>
              </p:cNvSpPr>
              <p:nvPr/>
            </p:nvSpPr>
            <p:spPr bwMode="auto">
              <a:xfrm>
                <a:off x="1555" y="2635"/>
                <a:ext cx="44"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0" name="Rectangle 88"/>
              <p:cNvSpPr>
                <a:spLocks noChangeAspect="1" noChangeArrowheads="1"/>
              </p:cNvSpPr>
              <p:nvPr/>
            </p:nvSpPr>
            <p:spPr bwMode="auto">
              <a:xfrm>
                <a:off x="1464" y="2635"/>
                <a:ext cx="45" cy="12"/>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1" name="Rectangle 89"/>
              <p:cNvSpPr>
                <a:spLocks noChangeAspect="1" noChangeArrowheads="1"/>
              </p:cNvSpPr>
              <p:nvPr/>
            </p:nvSpPr>
            <p:spPr bwMode="auto">
              <a:xfrm>
                <a:off x="1319"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2" name="Rectangle 90"/>
              <p:cNvSpPr>
                <a:spLocks noChangeAspect="1" noChangeArrowheads="1"/>
              </p:cNvSpPr>
              <p:nvPr/>
            </p:nvSpPr>
            <p:spPr bwMode="auto">
              <a:xfrm>
                <a:off x="1337"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3" name="Rectangle 91"/>
              <p:cNvSpPr>
                <a:spLocks noChangeAspect="1" noChangeArrowheads="1"/>
              </p:cNvSpPr>
              <p:nvPr/>
            </p:nvSpPr>
            <p:spPr bwMode="auto">
              <a:xfrm>
                <a:off x="1446" y="2582"/>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4" name="Rectangle 92"/>
              <p:cNvSpPr>
                <a:spLocks noChangeAspect="1" noChangeArrowheads="1"/>
              </p:cNvSpPr>
              <p:nvPr/>
            </p:nvSpPr>
            <p:spPr bwMode="auto">
              <a:xfrm>
                <a:off x="1138" y="23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5" name="Rectangle 93"/>
              <p:cNvSpPr>
                <a:spLocks noChangeAspect="1" noChangeArrowheads="1"/>
              </p:cNvSpPr>
              <p:nvPr/>
            </p:nvSpPr>
            <p:spPr bwMode="auto">
              <a:xfrm>
                <a:off x="1102" y="2423"/>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6" name="Rectangle 94"/>
              <p:cNvSpPr>
                <a:spLocks noChangeAspect="1" noChangeArrowheads="1"/>
              </p:cNvSpPr>
              <p:nvPr/>
            </p:nvSpPr>
            <p:spPr bwMode="auto">
              <a:xfrm>
                <a:off x="1210" y="2405"/>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7" name="Rectangle 95"/>
              <p:cNvSpPr>
                <a:spLocks noChangeAspect="1" noChangeArrowheads="1"/>
              </p:cNvSpPr>
              <p:nvPr/>
            </p:nvSpPr>
            <p:spPr bwMode="auto">
              <a:xfrm>
                <a:off x="1210" y="2546"/>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8" name="Rectangle 96"/>
              <p:cNvSpPr>
                <a:spLocks noChangeAspect="1" noChangeArrowheads="1"/>
              </p:cNvSpPr>
              <p:nvPr/>
            </p:nvSpPr>
            <p:spPr bwMode="auto">
              <a:xfrm>
                <a:off x="1247"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29" name="Rectangle 97"/>
              <p:cNvSpPr>
                <a:spLocks noChangeAspect="1" noChangeArrowheads="1"/>
              </p:cNvSpPr>
              <p:nvPr/>
            </p:nvSpPr>
            <p:spPr bwMode="auto">
              <a:xfrm>
                <a:off x="1428" y="2476"/>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0" name="Rectangle 98"/>
              <p:cNvSpPr>
                <a:spLocks noChangeAspect="1" noChangeArrowheads="1"/>
              </p:cNvSpPr>
              <p:nvPr/>
            </p:nvSpPr>
            <p:spPr bwMode="auto">
              <a:xfrm>
                <a:off x="1265" y="267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1" name="Rectangle 99"/>
              <p:cNvSpPr>
                <a:spLocks noChangeAspect="1" noChangeArrowheads="1"/>
              </p:cNvSpPr>
              <p:nvPr/>
            </p:nvSpPr>
            <p:spPr bwMode="auto">
              <a:xfrm>
                <a:off x="1591" y="2564"/>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2" name="Rectangle 100"/>
              <p:cNvSpPr>
                <a:spLocks noChangeAspect="1" noChangeArrowheads="1"/>
              </p:cNvSpPr>
              <p:nvPr/>
            </p:nvSpPr>
            <p:spPr bwMode="auto">
              <a:xfrm>
                <a:off x="1120" y="2300"/>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3" name="Rectangle 101"/>
              <p:cNvSpPr>
                <a:spLocks noChangeAspect="1" noChangeArrowheads="1"/>
              </p:cNvSpPr>
              <p:nvPr/>
            </p:nvSpPr>
            <p:spPr bwMode="auto">
              <a:xfrm>
                <a:off x="1301" y="2405"/>
                <a:ext cx="44"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4" name="Rectangle 102"/>
              <p:cNvSpPr>
                <a:spLocks noChangeAspect="1" noChangeArrowheads="1"/>
              </p:cNvSpPr>
              <p:nvPr/>
            </p:nvSpPr>
            <p:spPr bwMode="auto">
              <a:xfrm>
                <a:off x="1192" y="2687"/>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5" name="Rectangle 103"/>
              <p:cNvSpPr>
                <a:spLocks noChangeAspect="1" noChangeArrowheads="1"/>
              </p:cNvSpPr>
              <p:nvPr/>
            </p:nvSpPr>
            <p:spPr bwMode="auto">
              <a:xfrm>
                <a:off x="1192" y="2458"/>
                <a:ext cx="45" cy="13"/>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35336" name="Line 104"/>
            <p:cNvSpPr>
              <a:spLocks noChangeAspect="1" noChangeShapeType="1"/>
            </p:cNvSpPr>
            <p:nvPr/>
          </p:nvSpPr>
          <p:spPr bwMode="auto">
            <a:xfrm>
              <a:off x="3686" y="2050"/>
              <a:ext cx="0" cy="91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7" name="Line 105"/>
            <p:cNvSpPr>
              <a:spLocks noChangeAspect="1" noChangeShapeType="1"/>
            </p:cNvSpPr>
            <p:nvPr/>
          </p:nvSpPr>
          <p:spPr bwMode="auto">
            <a:xfrm>
              <a:off x="3686" y="2962"/>
              <a:ext cx="1089" cy="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8" name="Line 106"/>
            <p:cNvSpPr>
              <a:spLocks noChangeAspect="1" noChangeShapeType="1"/>
            </p:cNvSpPr>
            <p:nvPr/>
          </p:nvSpPr>
          <p:spPr bwMode="auto">
            <a:xfrm flipH="1">
              <a:off x="3187" y="2962"/>
              <a:ext cx="499" cy="55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39" name="Line 107"/>
            <p:cNvSpPr>
              <a:spLocks noChangeAspect="1" noChangeShapeType="1"/>
            </p:cNvSpPr>
            <p:nvPr/>
          </p:nvSpPr>
          <p:spPr bwMode="auto">
            <a:xfrm>
              <a:off x="3686" y="2970"/>
              <a:ext cx="166" cy="26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340" name="AutoShape 108"/>
            <p:cNvSpPr>
              <a:spLocks noChangeAspect="1" noChangeArrowheads="1"/>
            </p:cNvSpPr>
            <p:nvPr/>
          </p:nvSpPr>
          <p:spPr bwMode="auto">
            <a:xfrm>
              <a:off x="2965" y="2297"/>
              <a:ext cx="2447" cy="874"/>
            </a:xfrm>
            <a:prstGeom prst="parallelogram">
              <a:avLst>
                <a:gd name="adj" fmla="val 82282"/>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5341" name="Line 109"/>
            <p:cNvSpPr>
              <a:spLocks noChangeAspect="1" noChangeShapeType="1"/>
            </p:cNvSpPr>
            <p:nvPr/>
          </p:nvSpPr>
          <p:spPr bwMode="auto">
            <a:xfrm flipH="1">
              <a:off x="3439" y="2962"/>
              <a:ext cx="247" cy="288"/>
            </a:xfrm>
            <a:prstGeom prst="line">
              <a:avLst/>
            </a:prstGeom>
            <a:noFill/>
            <a:ln w="31750">
              <a:solidFill>
                <a:srgbClr val="8787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35342" name="Object 110"/>
            <p:cNvGraphicFramePr>
              <a:graphicFrameLocks noChangeAspect="1"/>
            </p:cNvGraphicFramePr>
            <p:nvPr/>
          </p:nvGraphicFramePr>
          <p:xfrm>
            <a:off x="4885" y="2866"/>
            <a:ext cx="156" cy="216"/>
          </p:xfrm>
          <a:graphic>
            <a:graphicData uri="http://schemas.openxmlformats.org/presentationml/2006/ole">
              <mc:AlternateContent xmlns:mc="http://schemas.openxmlformats.org/markup-compatibility/2006">
                <mc:Choice xmlns:v="urn:schemas-microsoft-com:vml" Requires="v">
                  <p:oleObj spid="_x0000_s1115142" name="Equation" r:id="rId14" imgW="164880" imgH="228600" progId="Equation.3">
                    <p:embed/>
                  </p:oleObj>
                </mc:Choice>
                <mc:Fallback>
                  <p:oleObj name="Equation" r:id="rId14" imgW="1648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5" y="2866"/>
                          <a:ext cx="156"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343" name="Object 111"/>
            <p:cNvGraphicFramePr>
              <a:graphicFrameLocks noChangeAspect="1"/>
            </p:cNvGraphicFramePr>
            <p:nvPr/>
          </p:nvGraphicFramePr>
          <p:xfrm>
            <a:off x="3061" y="3442"/>
            <a:ext cx="144" cy="204"/>
          </p:xfrm>
          <a:graphic>
            <a:graphicData uri="http://schemas.openxmlformats.org/presentationml/2006/ole">
              <mc:AlternateContent xmlns:mc="http://schemas.openxmlformats.org/markup-compatibility/2006">
                <mc:Choice xmlns:v="urn:schemas-microsoft-com:vml" Requires="v">
                  <p:oleObj spid="_x0000_s1115143" name="Equation" r:id="rId15" imgW="152280" imgH="215640" progId="Equation.3">
                    <p:embed/>
                  </p:oleObj>
                </mc:Choice>
                <mc:Fallback>
                  <p:oleObj name="Equation" r:id="rId15" imgW="1522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1" y="3442"/>
                          <a:ext cx="14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344" name="Object 112"/>
            <p:cNvGraphicFramePr>
              <a:graphicFrameLocks noChangeAspect="1"/>
            </p:cNvGraphicFramePr>
            <p:nvPr/>
          </p:nvGraphicFramePr>
          <p:xfrm>
            <a:off x="3649" y="1876"/>
            <a:ext cx="120" cy="168"/>
          </p:xfrm>
          <a:graphic>
            <a:graphicData uri="http://schemas.openxmlformats.org/presentationml/2006/ole">
              <mc:AlternateContent xmlns:mc="http://schemas.openxmlformats.org/markup-compatibility/2006">
                <mc:Choice xmlns:v="urn:schemas-microsoft-com:vml" Requires="v">
                  <p:oleObj spid="_x0000_s1115144" name="Equation" r:id="rId16" imgW="126720" imgH="177480" progId="Equation.3">
                    <p:embed/>
                  </p:oleObj>
                </mc:Choice>
                <mc:Fallback>
                  <p:oleObj name="Equation" r:id="rId16" imgW="126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9" y="1876"/>
                          <a:ext cx="120"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5345" name="Object 113"/>
            <p:cNvGraphicFramePr>
              <a:graphicFrameLocks noChangeAspect="1"/>
            </p:cNvGraphicFramePr>
            <p:nvPr/>
          </p:nvGraphicFramePr>
          <p:xfrm>
            <a:off x="4368" y="1920"/>
            <a:ext cx="1033" cy="224"/>
          </p:xfrm>
          <a:graphic>
            <a:graphicData uri="http://schemas.openxmlformats.org/presentationml/2006/ole">
              <mc:AlternateContent xmlns:mc="http://schemas.openxmlformats.org/markup-compatibility/2006">
                <mc:Choice xmlns:v="urn:schemas-microsoft-com:vml" Requires="v">
                  <p:oleObj spid="_x0000_s1115145" name="Equation" r:id="rId18" imgW="1168200" imgH="253800" progId="Equation.3">
                    <p:embed/>
                  </p:oleObj>
                </mc:Choice>
                <mc:Fallback>
                  <p:oleObj name="Equation" r:id="rId18" imgW="1168200" imgH="2538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8" y="1920"/>
                          <a:ext cx="1033"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5346" name="Line 114"/>
            <p:cNvSpPr>
              <a:spLocks noChangeShapeType="1"/>
            </p:cNvSpPr>
            <p:nvPr/>
          </p:nvSpPr>
          <p:spPr bwMode="auto">
            <a:xfrm flipH="1">
              <a:off x="4656" y="2160"/>
              <a:ext cx="9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73290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5288"/>
                                        </p:tgtEl>
                                        <p:attrNameLst>
                                          <p:attrName>style.visibility</p:attrName>
                                        </p:attrNameLst>
                                      </p:cBhvr>
                                      <p:to>
                                        <p:strVal val="visible"/>
                                      </p:to>
                                    </p:set>
                                    <p:animEffect transition="in" filter="dissolve">
                                      <p:cBhvr>
                                        <p:cTn id="7" dur="500"/>
                                        <p:tgtEl>
                                          <p:spTgt spid="73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Embedding</a:t>
            </a:r>
            <a:endParaRPr lang="en-US" dirty="0"/>
          </a:p>
        </p:txBody>
      </p:sp>
      <p:sp>
        <p:nvSpPr>
          <p:cNvPr id="83" name="Slide Number Placeholder 3"/>
          <p:cNvSpPr>
            <a:spLocks noGrp="1"/>
          </p:cNvSpPr>
          <p:nvPr>
            <p:ph type="sldNum" sz="quarter" idx="10"/>
          </p:nvPr>
        </p:nvSpPr>
        <p:spPr/>
        <p:txBody>
          <a:bodyPr/>
          <a:lstStyle/>
          <a:p>
            <a:fld id="{0F2E6FE4-73D8-4B1A-9293-15A9B8199289}" type="slidenum">
              <a:rPr lang="en-US"/>
              <a:pPr/>
              <a:t>50</a:t>
            </a:fld>
            <a:endParaRPr lang="en-US"/>
          </a:p>
        </p:txBody>
      </p:sp>
      <p:grpSp>
        <p:nvGrpSpPr>
          <p:cNvPr id="821250" name="Group 2"/>
          <p:cNvGrpSpPr>
            <a:grpSpLocks/>
          </p:cNvGrpSpPr>
          <p:nvPr/>
        </p:nvGrpSpPr>
        <p:grpSpPr bwMode="auto">
          <a:xfrm>
            <a:off x="665163" y="1143000"/>
            <a:ext cx="7716837" cy="4494213"/>
            <a:chOff x="432" y="720"/>
            <a:chExt cx="5101" cy="3119"/>
          </a:xfrm>
        </p:grpSpPr>
        <p:sp>
          <p:nvSpPr>
            <p:cNvPr id="821251"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1252" name="Group 4"/>
            <p:cNvGrpSpPr>
              <a:grpSpLocks/>
            </p:cNvGrpSpPr>
            <p:nvPr/>
          </p:nvGrpSpPr>
          <p:grpSpPr bwMode="auto">
            <a:xfrm>
              <a:off x="432" y="816"/>
              <a:ext cx="5101" cy="2640"/>
              <a:chOff x="192" y="768"/>
              <a:chExt cx="5341" cy="3120"/>
            </a:xfrm>
          </p:grpSpPr>
          <p:sp>
            <p:nvSpPr>
              <p:cNvPr id="821253"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4"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5"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6"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57"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8"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59"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0"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1"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2"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3"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4"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5"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6"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7"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8"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69"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0"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1"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2"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73"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4"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5"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6"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7"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8"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79"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0"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1"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2"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3"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4"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5"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p>
            </p:txBody>
          </p:sp>
          <p:sp>
            <p:nvSpPr>
              <p:cNvPr id="821286"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7"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8"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89"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0"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1"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9900CC"/>
                    </a:solidFill>
                    <a:latin typeface="Arial Narrow" pitchFamily="34" charset="0"/>
                  </a:rPr>
                  <a:t>Weather</a:t>
                </a:r>
                <a:endParaRPr lang="en-US" sz="3200" b="1" u="none">
                  <a:latin typeface="Arial Narrow" pitchFamily="34" charset="0"/>
                </a:endParaRPr>
              </a:p>
            </p:txBody>
          </p:sp>
          <p:sp>
            <p:nvSpPr>
              <p:cNvPr id="821292"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u="none">
                    <a:solidFill>
                      <a:srgbClr val="FF0000"/>
                    </a:solidFill>
                    <a:latin typeface="Arial Narrow" pitchFamily="34" charset="0"/>
                  </a:rPr>
                  <a:t>Whether</a:t>
                </a:r>
                <a:endParaRPr lang="en-US" sz="3200" b="1" u="none">
                  <a:latin typeface="Arial Narrow" pitchFamily="34" charset="0"/>
                </a:endParaRPr>
              </a:p>
            </p:txBody>
          </p:sp>
          <p:sp>
            <p:nvSpPr>
              <p:cNvPr id="821293"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4"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295"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6"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7"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8"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299"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0"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1"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2"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3"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4"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5"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6"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u="none">
                  <a:solidFill>
                    <a:srgbClr val="FF0000"/>
                  </a:solidFill>
                </a:endParaRPr>
              </a:p>
            </p:txBody>
          </p:sp>
          <p:sp>
            <p:nvSpPr>
              <p:cNvPr id="821307"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8"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09"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0"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1"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2"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3"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4"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5"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6"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7"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8"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19"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0"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1"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2"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3"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24"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821325"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1110017" name="Equation" r:id="rId4" imgW="1688760" imgH="228600" progId="Equation.3">
                  <p:embed/>
                </p:oleObj>
              </mc:Choice>
              <mc:Fallback>
                <p:oleObj name="Equation" r:id="rId4" imgW="1688760" imgH="228600" progId="Equation.3">
                  <p:embed/>
                  <p:pic>
                    <p:nvPicPr>
                      <p:cNvPr id="0" name="Object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26"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1110018" name="Equation" r:id="rId6" imgW="787320" imgH="228600" progId="Equation.3">
                  <p:embed/>
                </p:oleObj>
              </mc:Choice>
              <mc:Fallback>
                <p:oleObj name="Equation" r:id="rId6" imgW="787320" imgH="228600" progId="Equation.3">
                  <p:embed/>
                  <p:pic>
                    <p:nvPicPr>
                      <p:cNvPr id="0" name="Object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327" name="Text Box 79"/>
          <p:cNvSpPr txBox="1">
            <a:spLocks noChangeArrowheads="1"/>
          </p:cNvSpPr>
          <p:nvPr/>
        </p:nvSpPr>
        <p:spPr bwMode="auto">
          <a:xfrm>
            <a:off x="2615834" y="5193834"/>
            <a:ext cx="63396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800" u="none" dirty="0">
                <a:latin typeface="+mj-lt"/>
              </a:rPr>
              <a:t>New discriminator in functionally simpler</a:t>
            </a:r>
          </a:p>
        </p:txBody>
      </p:sp>
      <p:sp>
        <p:nvSpPr>
          <p:cNvPr id="821328" name="Rectangle 80"/>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3600" b="1" u="none" dirty="0">
              <a:solidFill>
                <a:srgbClr val="FF0000"/>
              </a:solidFill>
            </a:endParaRPr>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r>
              <a:rPr lang="en-US" dirty="0">
                <a:solidFill>
                  <a:schemeClr val="tx1"/>
                </a:solidFill>
              </a:rPr>
              <a:t>Domain Characteristics</a:t>
            </a:r>
          </a:p>
        </p:txBody>
      </p:sp>
      <p:sp>
        <p:nvSpPr>
          <p:cNvPr id="823299" name="Rectangle 3"/>
          <p:cNvSpPr>
            <a:spLocks noGrp="1" noChangeArrowheads="1"/>
          </p:cNvSpPr>
          <p:nvPr>
            <p:ph idx="1"/>
          </p:nvPr>
        </p:nvSpPr>
        <p:spPr/>
        <p:txBody>
          <a:bodyPr/>
          <a:lstStyle/>
          <a:p>
            <a:pPr>
              <a:lnSpc>
                <a:spcPct val="110000"/>
              </a:lnSpc>
            </a:pPr>
            <a:r>
              <a:rPr lang="en-US" dirty="0">
                <a:latin typeface="+mj-lt"/>
              </a:rPr>
              <a:t>The number of potential features is </a:t>
            </a:r>
            <a:r>
              <a:rPr lang="en-US" dirty="0">
                <a:solidFill>
                  <a:schemeClr val="accent1"/>
                </a:solidFill>
                <a:latin typeface="+mj-lt"/>
              </a:rPr>
              <a:t>very large</a:t>
            </a:r>
          </a:p>
          <a:p>
            <a:pPr>
              <a:lnSpc>
                <a:spcPct val="110000"/>
              </a:lnSpc>
            </a:pPr>
            <a:endParaRPr lang="en-US" dirty="0">
              <a:latin typeface="+mj-lt"/>
            </a:endParaRPr>
          </a:p>
          <a:p>
            <a:pPr>
              <a:lnSpc>
                <a:spcPct val="110000"/>
              </a:lnSpc>
            </a:pPr>
            <a:r>
              <a:rPr lang="en-US" dirty="0">
                <a:latin typeface="+mj-lt"/>
              </a:rPr>
              <a:t>The instance space is </a:t>
            </a:r>
            <a:r>
              <a:rPr lang="en-US" dirty="0">
                <a:solidFill>
                  <a:schemeClr val="accent1"/>
                </a:solidFill>
                <a:latin typeface="+mj-lt"/>
              </a:rPr>
              <a:t>sparse</a:t>
            </a:r>
          </a:p>
          <a:p>
            <a:pPr>
              <a:lnSpc>
                <a:spcPct val="110000"/>
              </a:lnSpc>
            </a:pPr>
            <a:endParaRPr lang="en-US" dirty="0">
              <a:latin typeface="+mj-lt"/>
            </a:endParaRPr>
          </a:p>
          <a:p>
            <a:pPr>
              <a:lnSpc>
                <a:spcPct val="110000"/>
              </a:lnSpc>
            </a:pPr>
            <a:r>
              <a:rPr lang="en-US" dirty="0">
                <a:latin typeface="+mj-lt"/>
              </a:rPr>
              <a:t>Decisions depend on a small set of </a:t>
            </a:r>
            <a:r>
              <a:rPr lang="en-US" dirty="0" smtClean="0">
                <a:latin typeface="+mj-lt"/>
              </a:rPr>
              <a:t>features: the function space is </a:t>
            </a:r>
            <a:r>
              <a:rPr lang="en-US" dirty="0" smtClean="0">
                <a:solidFill>
                  <a:schemeClr val="accent1"/>
                </a:solidFill>
                <a:latin typeface="+mj-lt"/>
              </a:rPr>
              <a:t>sparse</a:t>
            </a:r>
            <a:endParaRPr lang="en-US" dirty="0">
              <a:latin typeface="+mj-lt"/>
            </a:endParaRPr>
          </a:p>
          <a:p>
            <a:pPr>
              <a:lnSpc>
                <a:spcPct val="110000"/>
              </a:lnSpc>
            </a:pPr>
            <a:endParaRPr lang="en-US" dirty="0" smtClean="0">
              <a:latin typeface="+mj-lt"/>
            </a:endParaRPr>
          </a:p>
          <a:p>
            <a:pPr>
              <a:lnSpc>
                <a:spcPct val="110000"/>
              </a:lnSpc>
            </a:pPr>
            <a:r>
              <a:rPr lang="en-US" dirty="0" smtClean="0">
                <a:latin typeface="+mj-lt"/>
              </a:rPr>
              <a:t>Want  </a:t>
            </a:r>
            <a:r>
              <a:rPr lang="en-US" dirty="0">
                <a:latin typeface="+mj-lt"/>
              </a:rPr>
              <a:t>to  learn  from a number of examples that is </a:t>
            </a:r>
          </a:p>
          <a:p>
            <a:pPr>
              <a:lnSpc>
                <a:spcPct val="110000"/>
              </a:lnSpc>
              <a:buFontTx/>
              <a:buNone/>
            </a:pPr>
            <a:r>
              <a:rPr lang="en-US" dirty="0">
                <a:latin typeface="+mj-lt"/>
              </a:rPr>
              <a:t>    small  relative  to  the  dimensionality</a:t>
            </a:r>
          </a:p>
        </p:txBody>
      </p:sp>
      <p:sp>
        <p:nvSpPr>
          <p:cNvPr id="2" name="Content Placeholder 1"/>
          <p:cNvSpPr>
            <a:spLocks noGrp="1"/>
          </p:cNvSpPr>
          <p:nvPr>
            <p:ph sz="quarter" idx="13"/>
          </p:nvPr>
        </p:nvSpPr>
        <p:spPr/>
        <p:txBody>
          <a:bodyPr/>
          <a:lstStyle/>
          <a:p>
            <a:r>
              <a:rPr lang="en-US" dirty="0"/>
              <a:t>Domain Characteristics</a:t>
            </a:r>
          </a:p>
          <a:p>
            <a:endParaRPr lang="en-US" dirty="0"/>
          </a:p>
        </p:txBody>
      </p:sp>
      <p:sp>
        <p:nvSpPr>
          <p:cNvPr id="7" name="Slide Number Placeholder 5"/>
          <p:cNvSpPr>
            <a:spLocks noGrp="1"/>
          </p:cNvSpPr>
          <p:nvPr>
            <p:ph type="sldNum" sz="quarter" idx="14"/>
          </p:nvPr>
        </p:nvSpPr>
        <p:spPr/>
        <p:txBody>
          <a:bodyPr/>
          <a:lstStyle/>
          <a:p>
            <a:fld id="{39D4F7DF-ECB3-49FB-B53C-3FCDF07A4287}" type="slidenum">
              <a:rPr lang="en-US"/>
              <a:pPr/>
              <a:t>51</a:t>
            </a:fld>
            <a:endParaRPr lang="en-US"/>
          </a:p>
        </p:txBody>
      </p:sp>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dirty="0">
                <a:solidFill>
                  <a:schemeClr val="tx1"/>
                </a:solidFill>
              </a:rPr>
              <a:t>Generalization</a:t>
            </a:r>
          </a:p>
        </p:txBody>
      </p:sp>
      <p:sp>
        <p:nvSpPr>
          <p:cNvPr id="2" name="Content Placeholder 1"/>
          <p:cNvSpPr>
            <a:spLocks noGrp="1"/>
          </p:cNvSpPr>
          <p:nvPr>
            <p:ph idx="1"/>
          </p:nvPr>
        </p:nvSpPr>
        <p:spPr>
          <a:xfrm>
            <a:off x="1524000" y="1371600"/>
            <a:ext cx="7391400" cy="4525963"/>
          </a:xfrm>
        </p:spPr>
        <p:txBody>
          <a:bodyPr/>
          <a:lstStyle/>
          <a:p>
            <a:r>
              <a:rPr lang="en-US" dirty="0"/>
              <a:t>Dominated by the sparseness of the function space</a:t>
            </a:r>
          </a:p>
          <a:p>
            <a:pPr lvl="1"/>
            <a:r>
              <a:rPr lang="en-US" dirty="0" smtClean="0"/>
              <a:t>Most </a:t>
            </a:r>
            <a:r>
              <a:rPr lang="en-US" dirty="0"/>
              <a:t>features are </a:t>
            </a:r>
            <a:r>
              <a:rPr lang="en-US" dirty="0" smtClean="0"/>
              <a:t>irrelevant</a:t>
            </a:r>
          </a:p>
          <a:p>
            <a:pPr lvl="1"/>
            <a:endParaRPr lang="en-US" dirty="0"/>
          </a:p>
          <a:p>
            <a:r>
              <a:rPr lang="en-US" dirty="0" smtClean="0"/>
              <a:t> </a:t>
            </a:r>
            <a:r>
              <a:rPr lang="en-US" dirty="0"/>
              <a:t># of examples required by multiplicative </a:t>
            </a:r>
            <a:r>
              <a:rPr lang="en-US" dirty="0" smtClean="0"/>
              <a:t>algorithms depends </a:t>
            </a:r>
            <a:r>
              <a:rPr lang="en-US" dirty="0"/>
              <a:t>mostly on # of relevant </a:t>
            </a:r>
            <a:r>
              <a:rPr lang="en-US" dirty="0" smtClean="0"/>
              <a:t>features</a:t>
            </a:r>
          </a:p>
          <a:p>
            <a:pPr lvl="1"/>
            <a:r>
              <a:rPr lang="en-US" dirty="0" smtClean="0"/>
              <a:t>(</a:t>
            </a:r>
            <a:r>
              <a:rPr lang="en-US" dirty="0"/>
              <a:t>Generalization b</a:t>
            </a:r>
            <a:r>
              <a:rPr lang="en-US" dirty="0" smtClean="0"/>
              <a:t>ounds </a:t>
            </a:r>
            <a:r>
              <a:rPr lang="en-US" dirty="0"/>
              <a:t>depend on </a:t>
            </a:r>
            <a:r>
              <a:rPr lang="en-US" dirty="0" smtClean="0"/>
              <a:t>the </a:t>
            </a:r>
            <a:r>
              <a:rPr lang="en-US" dirty="0" smtClean="0">
                <a:solidFill>
                  <a:srgbClr val="0000FF"/>
                </a:solidFill>
              </a:rPr>
              <a:t>target ||u|| </a:t>
            </a:r>
            <a:r>
              <a:rPr lang="en-US" dirty="0" smtClean="0"/>
              <a:t>)</a:t>
            </a:r>
          </a:p>
          <a:p>
            <a:pPr lvl="1"/>
            <a:endParaRPr lang="en-US" dirty="0" smtClean="0"/>
          </a:p>
          <a:p>
            <a:r>
              <a:rPr lang="en-US" dirty="0" smtClean="0"/>
              <a:t># of examples required by additive </a:t>
            </a:r>
            <a:r>
              <a:rPr lang="en-US" dirty="0" err="1" smtClean="0"/>
              <a:t>algoirithms</a:t>
            </a:r>
            <a:r>
              <a:rPr lang="en-US" dirty="0" smtClean="0"/>
              <a:t> depends heavily on sparseness </a:t>
            </a:r>
            <a:r>
              <a:rPr lang="en-US" dirty="0"/>
              <a:t>of features space: </a:t>
            </a:r>
          </a:p>
          <a:p>
            <a:pPr lvl="1"/>
            <a:r>
              <a:rPr lang="en-US" dirty="0" smtClean="0"/>
              <a:t>Advantage </a:t>
            </a:r>
            <a:r>
              <a:rPr lang="en-US" dirty="0"/>
              <a:t>to  additive. Generalization depend on </a:t>
            </a:r>
            <a:r>
              <a:rPr lang="en-US" dirty="0" smtClean="0">
                <a:solidFill>
                  <a:srgbClr val="0000FF"/>
                </a:solidFill>
              </a:rPr>
              <a:t>input </a:t>
            </a:r>
            <a:r>
              <a:rPr lang="en-US" dirty="0">
                <a:solidFill>
                  <a:srgbClr val="0000FF"/>
                </a:solidFill>
              </a:rPr>
              <a:t>||x||</a:t>
            </a:r>
          </a:p>
          <a:p>
            <a:pPr lvl="2"/>
            <a:r>
              <a:rPr lang="en-US" dirty="0" smtClean="0"/>
              <a:t>(</a:t>
            </a:r>
            <a:r>
              <a:rPr lang="en-US" dirty="0" err="1"/>
              <a:t>Kivinen</a:t>
            </a:r>
            <a:r>
              <a:rPr lang="en-US" dirty="0"/>
              <a:t>/</a:t>
            </a:r>
            <a:r>
              <a:rPr lang="en-US" dirty="0" err="1"/>
              <a:t>Warmuth</a:t>
            </a:r>
            <a:r>
              <a:rPr lang="en-US" dirty="0"/>
              <a:t> 95</a:t>
            </a:r>
            <a:r>
              <a:rPr lang="en-US" dirty="0" smtClean="0"/>
              <a:t>).</a:t>
            </a:r>
            <a:endParaRPr lang="en-US" dirty="0"/>
          </a:p>
          <a:p>
            <a:pPr lvl="1"/>
            <a:endParaRPr lang="en-US" dirty="0"/>
          </a:p>
        </p:txBody>
      </p:sp>
      <p:sp>
        <p:nvSpPr>
          <p:cNvPr id="3" name="Content Placeholder 2"/>
          <p:cNvSpPr>
            <a:spLocks noGrp="1"/>
          </p:cNvSpPr>
          <p:nvPr>
            <p:ph sz="quarter" idx="13"/>
          </p:nvPr>
        </p:nvSpPr>
        <p:spPr/>
        <p:txBody>
          <a:bodyPr/>
          <a:lstStyle/>
          <a:p>
            <a:r>
              <a:rPr lang="en-US" dirty="0" smtClean="0"/>
              <a:t>Generalization</a:t>
            </a:r>
            <a:endParaRPr lang="en-US" dirty="0"/>
          </a:p>
        </p:txBody>
      </p:sp>
      <p:sp>
        <p:nvSpPr>
          <p:cNvPr id="7" name="Slide Number Placeholder 5"/>
          <p:cNvSpPr>
            <a:spLocks noGrp="1"/>
          </p:cNvSpPr>
          <p:nvPr>
            <p:ph type="sldNum" sz="quarter" idx="14"/>
          </p:nvPr>
        </p:nvSpPr>
        <p:spPr/>
        <p:txBody>
          <a:bodyPr/>
          <a:lstStyle/>
          <a:p>
            <a:fld id="{3A857B7E-AF11-49BD-B567-0104848ECD5B}" type="slidenum">
              <a:rPr lang="en-US"/>
              <a:pPr/>
              <a:t>52</a:t>
            </a:fld>
            <a:endParaRPr lang="en-US"/>
          </a:p>
        </p:txBody>
      </p:sp>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Which Algorithm to Choose?</a:t>
            </a:r>
          </a:p>
        </p:txBody>
      </p:sp>
      <p:sp>
        <p:nvSpPr>
          <p:cNvPr id="921603" name="Rectangle 3"/>
          <p:cNvSpPr>
            <a:spLocks noGrp="1" noChangeArrowheads="1"/>
          </p:cNvSpPr>
          <p:nvPr>
            <p:ph idx="1"/>
          </p:nvPr>
        </p:nvSpPr>
        <p:spPr>
          <a:xfrm>
            <a:off x="1524000" y="1189037"/>
            <a:ext cx="7315200" cy="4525963"/>
          </a:xfrm>
        </p:spPr>
        <p:txBody>
          <a:bodyPr/>
          <a:lstStyle/>
          <a:p>
            <a:r>
              <a:rPr lang="en-US" dirty="0"/>
              <a:t>Generalization</a:t>
            </a:r>
          </a:p>
          <a:p>
            <a:endParaRPr lang="en-US" sz="1100" dirty="0"/>
          </a:p>
          <a:p>
            <a:pPr lvl="1"/>
            <a:endParaRPr lang="en-US" sz="2400" dirty="0"/>
          </a:p>
          <a:p>
            <a:pPr lvl="1"/>
            <a:endParaRPr lang="en-US" sz="2400" dirty="0"/>
          </a:p>
          <a:p>
            <a:pPr lvl="1"/>
            <a:endParaRPr lang="en-US" dirty="0" smtClean="0"/>
          </a:p>
          <a:p>
            <a:pPr lvl="1"/>
            <a:r>
              <a:rPr lang="en-US" dirty="0" smtClean="0"/>
              <a:t>Multiplicative </a:t>
            </a:r>
            <a:r>
              <a:rPr lang="en-US" dirty="0"/>
              <a:t>algorithms:</a:t>
            </a:r>
          </a:p>
          <a:p>
            <a:pPr lvl="2"/>
            <a:r>
              <a:rPr lang="en-US" dirty="0"/>
              <a:t>Bounds depend on</a:t>
            </a:r>
            <a:r>
              <a:rPr lang="en-US" dirty="0">
                <a:solidFill>
                  <a:schemeClr val="hlink"/>
                </a:solidFill>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 </a:t>
            </a:r>
            <a:r>
              <a:rPr lang="en-US" dirty="0">
                <a:latin typeface="+mj-lt"/>
              </a:rPr>
              <a:t>the separating </a:t>
            </a:r>
            <a:r>
              <a:rPr lang="en-US" dirty="0" err="1" smtClean="0">
                <a:latin typeface="+mj-lt"/>
              </a:rPr>
              <a:t>hyperplane</a:t>
            </a:r>
            <a:r>
              <a:rPr lang="en-US" dirty="0" smtClean="0">
                <a:latin typeface="+mj-lt"/>
              </a:rPr>
              <a:t>; </a:t>
            </a:r>
            <a:r>
              <a:rPr lang="en-US" dirty="0" smtClean="0">
                <a:solidFill>
                  <a:srgbClr val="0000FF"/>
                </a:solidFill>
                <a:latin typeface="+mj-lt"/>
              </a:rPr>
              <a:t>i</a:t>
            </a:r>
            <a:r>
              <a:rPr lang="en-US" dirty="0" smtClean="0">
                <a:latin typeface="+mj-lt"/>
              </a:rPr>
              <a:t>: example #)</a:t>
            </a:r>
            <a:endParaRPr lang="en-US" dirty="0">
              <a:latin typeface="+mj-lt"/>
            </a:endParaRPr>
          </a:p>
          <a:p>
            <a:pPr lvl="2"/>
            <a:r>
              <a:rPr lang="en-US" dirty="0" smtClean="0">
                <a:solidFill>
                  <a:srgbClr val="0000FF"/>
                </a:solidFill>
                <a:latin typeface="Calibri"/>
              </a:rPr>
              <a:t>M</a:t>
            </a:r>
            <a:r>
              <a:rPr lang="en-US" baseline="-25000" dirty="0" smtClean="0">
                <a:solidFill>
                  <a:srgbClr val="0000FF"/>
                </a:solidFill>
                <a:latin typeface="Times"/>
              </a:rPr>
              <a:t>w</a:t>
            </a:r>
            <a:r>
              <a:rPr lang="en-US" dirty="0" smtClean="0">
                <a:solidFill>
                  <a:srgbClr val="0000FF"/>
                </a:solidFill>
                <a:latin typeface="Times" pitchFamily="18" charset="0"/>
              </a:rPr>
              <a:t> </a:t>
            </a:r>
            <a:r>
              <a:rPr lang="en-US" dirty="0">
                <a:solidFill>
                  <a:srgbClr val="0000FF"/>
                </a:solidFill>
                <a:latin typeface="Times" pitchFamily="18" charset="0"/>
              </a:rPr>
              <a:t>=2ln n ||u||</a:t>
            </a:r>
            <a:r>
              <a:rPr lang="en-US" baseline="-25000" dirty="0">
                <a:solidFill>
                  <a:srgbClr val="0000FF"/>
                </a:solidFill>
                <a:latin typeface="Times" pitchFamily="18" charset="0"/>
              </a:rPr>
              <a:t>1</a:t>
            </a:r>
            <a:r>
              <a:rPr lang="en-US" baseline="30000" dirty="0">
                <a:solidFill>
                  <a:srgbClr val="0000FF"/>
                </a:solidFill>
                <a:latin typeface="Times" pitchFamily="18" charset="0"/>
              </a:rPr>
              <a:t>2</a:t>
            </a:r>
            <a:r>
              <a:rPr lang="en-US" dirty="0">
                <a:solidFill>
                  <a:srgbClr val="0000FF"/>
                </a:solidFill>
                <a:latin typeface="Times" pitchFamily="18" charset="0"/>
              </a:rPr>
              <a:t> max</a:t>
            </a:r>
            <a:r>
              <a:rPr lang="en-US" baseline="-25000" dirty="0">
                <a:solidFill>
                  <a:srgbClr val="0000FF"/>
                </a:solidFill>
                <a:latin typeface="Times" pitchFamily="18" charset="0"/>
              </a:rPr>
              <a:t>i</a:t>
            </a:r>
            <a:r>
              <a:rPr lang="en-US" dirty="0">
                <a:solidFill>
                  <a:srgbClr val="0000FF"/>
                </a:solidFill>
                <a:latin typeface="Times" pitchFamily="18" charset="0"/>
              </a:rPr>
              <a:t>||x</a:t>
            </a:r>
            <a:r>
              <a:rPr lang="en-US" baseline="30000" dirty="0">
                <a:solidFill>
                  <a:srgbClr val="0000FF"/>
                </a:solidFill>
                <a:latin typeface="Times" pitchFamily="18" charset="0"/>
              </a:rPr>
              <a:t>(i)</a:t>
            </a:r>
            <a:r>
              <a:rPr lang="en-US" dirty="0">
                <a:solidFill>
                  <a:srgbClr val="0000FF"/>
                </a:solidFill>
                <a:latin typeface="Times" pitchFamily="18" charset="0"/>
              </a:rPr>
              <a:t>||</a:t>
            </a:r>
            <a:r>
              <a:rPr lang="en-US" baseline="-25000" dirty="0" smtClean="0">
                <a:solidFill>
                  <a:srgbClr val="0000FF"/>
                </a:solidFill>
                <a:latin typeface="cmsy10"/>
              </a:rPr>
              <a:t>1</a:t>
            </a:r>
            <a:r>
              <a:rPr lang="en-US" baseline="30000" dirty="0" smtClean="0">
                <a:solidFill>
                  <a:srgbClr val="0000FF"/>
                </a:solidFill>
                <a:latin typeface="Times" pitchFamily="18" charset="0"/>
              </a:rPr>
              <a:t>2 </a:t>
            </a:r>
            <a:r>
              <a:rPr lang="en-US" dirty="0" smtClean="0">
                <a:solidFill>
                  <a:srgbClr val="0000FF"/>
                </a:solidFill>
                <a:latin typeface="Times" pitchFamily="18" charset="0"/>
              </a:rPr>
              <a:t>/</a:t>
            </a:r>
            <a:r>
              <a:rPr lang="en-US" dirty="0">
                <a:solidFill>
                  <a:srgbClr val="0000FF"/>
                </a:solidFill>
                <a:latin typeface="Times" pitchFamily="18" charset="0"/>
              </a:rPr>
              <a:t>min</a:t>
            </a:r>
            <a:r>
              <a:rPr lang="en-US" baseline="-25000" dirty="0">
                <a:solidFill>
                  <a:srgbClr val="0000FF"/>
                </a:solidFill>
              </a:rPr>
              <a:t>i</a:t>
            </a:r>
            <a:r>
              <a:rPr lang="en-US" dirty="0">
                <a:solidFill>
                  <a:srgbClr val="0000FF"/>
                </a:solidFill>
                <a:latin typeface="Times" pitchFamily="18" charset="0"/>
              </a:rPr>
              <a:t>(u </a:t>
            </a:r>
            <a:r>
              <a:rPr lang="en-US" dirty="0">
                <a:solidFill>
                  <a:srgbClr val="0000FF"/>
                </a:solidFill>
                <a:latin typeface="cmsy10"/>
              </a:rPr>
              <a:t>¢</a:t>
            </a:r>
            <a:r>
              <a:rPr lang="en-US" dirty="0">
                <a:solidFill>
                  <a:srgbClr val="0000FF"/>
                </a:solidFill>
                <a:latin typeface="Times" pitchFamily="18" charset="0"/>
              </a:rPr>
              <a:t> 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endParaRPr lang="en-US" dirty="0">
              <a:solidFill>
                <a:schemeClr val="accent2"/>
              </a:solidFill>
            </a:endParaRPr>
          </a:p>
          <a:p>
            <a:pPr lvl="2"/>
            <a:r>
              <a:rPr lang="en-US" dirty="0" smtClean="0"/>
              <a:t>Do not care much about data; advantage </a:t>
            </a:r>
            <a:r>
              <a:rPr lang="en-US" dirty="0"/>
              <a:t>with </a:t>
            </a:r>
            <a:r>
              <a:rPr lang="en-US" dirty="0" smtClean="0"/>
              <a:t>sparse </a:t>
            </a:r>
            <a:r>
              <a:rPr lang="en-US" dirty="0" smtClean="0">
                <a:solidFill>
                  <a:srgbClr val="0000FF"/>
                </a:solidFill>
              </a:rPr>
              <a:t>target u</a:t>
            </a:r>
            <a:endParaRPr lang="en-US" dirty="0">
              <a:solidFill>
                <a:srgbClr val="0000FF"/>
              </a:solidFill>
            </a:endParaRPr>
          </a:p>
          <a:p>
            <a:pPr lvl="1"/>
            <a:endParaRPr lang="en-US" sz="1400" dirty="0">
              <a:solidFill>
                <a:srgbClr val="0000FF"/>
              </a:solidFill>
            </a:endParaRPr>
          </a:p>
          <a:p>
            <a:pPr lvl="1"/>
            <a:r>
              <a:rPr lang="en-US" dirty="0"/>
              <a:t>Additive algorithms:</a:t>
            </a:r>
          </a:p>
          <a:p>
            <a:pPr lvl="2"/>
            <a:r>
              <a:rPr lang="en-US" dirty="0"/>
              <a:t>Bounds depend on</a:t>
            </a:r>
            <a:r>
              <a:rPr lang="en-US" dirty="0">
                <a:solidFill>
                  <a:schemeClr val="accent2"/>
                </a:solidFill>
              </a:rPr>
              <a:t> </a:t>
            </a:r>
            <a:r>
              <a:rPr lang="en-US" dirty="0">
                <a:solidFill>
                  <a:srgbClr val="0000FF"/>
                </a:solidFill>
                <a:latin typeface="Times" pitchFamily="18" charset="0"/>
              </a:rPr>
              <a:t>||</a:t>
            </a:r>
            <a:r>
              <a:rPr lang="en-US" b="1" dirty="0">
                <a:solidFill>
                  <a:srgbClr val="0000FF"/>
                </a:solidFill>
                <a:latin typeface="Times" pitchFamily="18" charset="0"/>
              </a:rPr>
              <a:t>x</a:t>
            </a:r>
            <a:r>
              <a:rPr lang="en-US" dirty="0">
                <a:solidFill>
                  <a:srgbClr val="0000FF"/>
                </a:solidFill>
                <a:latin typeface="Times" pitchFamily="18" charset="0"/>
              </a:rPr>
              <a:t>|</a:t>
            </a:r>
            <a:r>
              <a:rPr lang="en-US" dirty="0">
                <a:solidFill>
                  <a:schemeClr val="accent2"/>
                </a:solidFill>
                <a:latin typeface="Times" pitchFamily="18" charset="0"/>
              </a:rPr>
              <a:t>|</a:t>
            </a:r>
            <a:r>
              <a:rPr lang="en-US" dirty="0"/>
              <a:t>  (</a:t>
            </a:r>
            <a:r>
              <a:rPr lang="en-US" dirty="0" err="1"/>
              <a:t>Kivinen</a:t>
            </a:r>
            <a:r>
              <a:rPr lang="en-US" dirty="0"/>
              <a:t> / </a:t>
            </a:r>
            <a:r>
              <a:rPr lang="en-US" dirty="0" err="1"/>
              <a:t>Warmuth</a:t>
            </a:r>
            <a:r>
              <a:rPr lang="en-US" dirty="0"/>
              <a:t>, </a:t>
            </a:r>
            <a:r>
              <a:rPr lang="en-US" dirty="0">
                <a:latin typeface="Arial"/>
              </a:rPr>
              <a:t>‘</a:t>
            </a:r>
            <a:r>
              <a:rPr lang="en-US" dirty="0"/>
              <a:t>95)</a:t>
            </a:r>
          </a:p>
          <a:p>
            <a:pPr lvl="2"/>
            <a:r>
              <a:rPr lang="en-US" dirty="0" err="1" smtClean="0">
                <a:solidFill>
                  <a:srgbClr val="0000FF"/>
                </a:solidFill>
                <a:latin typeface="Calibri"/>
              </a:rPr>
              <a:t>M</a:t>
            </a:r>
            <a:r>
              <a:rPr lang="en-US" baseline="-25000" dirty="0" err="1" smtClean="0">
                <a:solidFill>
                  <a:srgbClr val="0000FF"/>
                </a:solidFill>
                <a:latin typeface="Times"/>
              </a:rPr>
              <a:t>p</a:t>
            </a:r>
            <a:r>
              <a:rPr lang="en-US" dirty="0" smtClean="0">
                <a:solidFill>
                  <a:srgbClr val="0000FF"/>
                </a:solidFill>
                <a:latin typeface="Times" pitchFamily="18" charset="0"/>
              </a:rPr>
              <a:t> </a:t>
            </a:r>
            <a:r>
              <a:rPr lang="en-US" dirty="0">
                <a:solidFill>
                  <a:srgbClr val="0000FF"/>
                </a:solidFill>
                <a:latin typeface="Times" pitchFamily="18" charset="0"/>
              </a:rPr>
              <a:t>= ||u</a:t>
            </a:r>
            <a:r>
              <a:rPr lang="en-US" dirty="0" smtClean="0">
                <a:solidFill>
                  <a:srgbClr val="0000FF"/>
                </a:solidFill>
                <a:latin typeface="Times" pitchFamily="18" charset="0"/>
              </a:rPr>
              <a:t>||</a:t>
            </a:r>
            <a:r>
              <a:rPr lang="en-US" baseline="-25000" dirty="0" smtClean="0">
                <a:solidFill>
                  <a:srgbClr val="0000FF"/>
                </a:solidFill>
                <a:latin typeface="Times" pitchFamily="18" charset="0"/>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 max</a:t>
            </a:r>
            <a:r>
              <a:rPr lang="en-US" baseline="-25000" dirty="0" smtClean="0">
                <a:solidFill>
                  <a:srgbClr val="0000FF"/>
                </a:solidFill>
                <a:latin typeface="Times" pitchFamily="18" charset="0"/>
              </a:rPr>
              <a:t>i</a:t>
            </a:r>
            <a:r>
              <a:rPr lang="en-US" dirty="0" smtClean="0">
                <a:solidFill>
                  <a:srgbClr val="0000FF"/>
                </a:solidFill>
                <a:latin typeface="Times" pitchFamily="18" charset="0"/>
              </a:rPr>
              <a:t>||</a:t>
            </a:r>
            <a:r>
              <a:rPr lang="en-US" dirty="0">
                <a:solidFill>
                  <a:srgbClr val="0000FF"/>
                </a:solidFill>
                <a:latin typeface="Times" pitchFamily="18" charset="0"/>
              </a:rPr>
              <a:t>x</a:t>
            </a:r>
            <a:r>
              <a:rPr lang="en-US" baseline="30000" dirty="0">
                <a:solidFill>
                  <a:srgbClr val="0000FF"/>
                </a:solidFill>
                <a:latin typeface="Times" pitchFamily="18" charset="0"/>
              </a:rPr>
              <a:t>(</a:t>
            </a:r>
            <a:r>
              <a:rPr lang="en-US" baseline="30000" dirty="0" err="1">
                <a:solidFill>
                  <a:srgbClr val="0000FF"/>
                </a:solidFill>
                <a:latin typeface="Times" pitchFamily="18" charset="0"/>
              </a:rPr>
              <a:t>i</a:t>
            </a:r>
            <a:r>
              <a:rPr lang="en-US" baseline="30000" dirty="0" smtClean="0">
                <a:solidFill>
                  <a:srgbClr val="0000FF"/>
                </a:solidFill>
                <a:latin typeface="Times" pitchFamily="18" charset="0"/>
              </a:rPr>
              <a:t>)</a:t>
            </a:r>
            <a:r>
              <a:rPr lang="en-US" dirty="0" smtClean="0">
                <a:solidFill>
                  <a:srgbClr val="0000FF"/>
                </a:solidFill>
                <a:latin typeface="Times" pitchFamily="18" charset="0"/>
              </a:rPr>
              <a:t>||</a:t>
            </a:r>
            <a:r>
              <a:rPr lang="en-US" baseline="-25000" dirty="0" smtClean="0">
                <a:solidFill>
                  <a:srgbClr val="0000FF"/>
                </a:solidFill>
                <a:latin typeface="+mj-lt"/>
              </a:rPr>
              <a:t>2</a:t>
            </a:r>
            <a:r>
              <a:rPr lang="en-US" baseline="30000" dirty="0" smtClean="0">
                <a:solidFill>
                  <a:srgbClr val="0000FF"/>
                </a:solidFill>
                <a:latin typeface="Times" pitchFamily="18" charset="0"/>
              </a:rPr>
              <a:t>2</a:t>
            </a:r>
            <a:r>
              <a:rPr lang="en-US" dirty="0" smtClean="0">
                <a:solidFill>
                  <a:srgbClr val="0000FF"/>
                </a:solidFill>
                <a:latin typeface="Times" pitchFamily="18" charset="0"/>
              </a:rPr>
              <a:t>/min</a:t>
            </a:r>
            <a:r>
              <a:rPr lang="en-US" baseline="-25000" dirty="0" smtClean="0">
                <a:solidFill>
                  <a:srgbClr val="0000FF"/>
                </a:solidFill>
              </a:rPr>
              <a:t>i</a:t>
            </a:r>
            <a:r>
              <a:rPr lang="en-US" dirty="0" smtClean="0">
                <a:solidFill>
                  <a:srgbClr val="0000FF"/>
                </a:solidFill>
                <a:latin typeface="Times" pitchFamily="18" charset="0"/>
              </a:rPr>
              <a:t>(u </a:t>
            </a:r>
            <a:r>
              <a:rPr lang="en-US" dirty="0">
                <a:solidFill>
                  <a:srgbClr val="0000FF"/>
                </a:solidFill>
                <a:latin typeface="cmsy10"/>
              </a:rPr>
              <a:t>¢</a:t>
            </a:r>
            <a:r>
              <a:rPr lang="en-US" dirty="0">
                <a:solidFill>
                  <a:srgbClr val="0000FF"/>
                </a:solidFill>
                <a:latin typeface="Times" pitchFamily="18" charset="0"/>
              </a:rPr>
              <a:t> x</a:t>
            </a:r>
            <a:r>
              <a:rPr lang="en-US" baseline="30000" dirty="0">
                <a:solidFill>
                  <a:srgbClr val="0000FF"/>
                </a:solidFill>
              </a:rPr>
              <a:t>(i)</a:t>
            </a:r>
            <a:r>
              <a:rPr lang="en-US" dirty="0">
                <a:solidFill>
                  <a:srgbClr val="0000FF"/>
                </a:solidFill>
                <a:latin typeface="Times" pitchFamily="18" charset="0"/>
              </a:rPr>
              <a:t>)</a:t>
            </a:r>
            <a:r>
              <a:rPr lang="en-US" baseline="30000" dirty="0">
                <a:solidFill>
                  <a:srgbClr val="0000FF"/>
                </a:solidFill>
              </a:rPr>
              <a:t>2</a:t>
            </a:r>
          </a:p>
          <a:p>
            <a:pPr lvl="2"/>
            <a:r>
              <a:rPr lang="en-US" dirty="0"/>
              <a:t>Advantage with few active features per example</a:t>
            </a:r>
          </a:p>
        </p:txBody>
      </p:sp>
      <p:sp>
        <p:nvSpPr>
          <p:cNvPr id="2" name="Content Placeholder 1"/>
          <p:cNvSpPr>
            <a:spLocks noGrp="1"/>
          </p:cNvSpPr>
          <p:nvPr>
            <p:ph sz="quarter" idx="13"/>
          </p:nvPr>
        </p:nvSpPr>
        <p:spPr/>
        <p:txBody>
          <a:bodyPr/>
          <a:lstStyle/>
          <a:p>
            <a:endParaRPr lang="en-US"/>
          </a:p>
        </p:txBody>
      </p:sp>
      <p:sp>
        <p:nvSpPr>
          <p:cNvPr id="8" name="Slide Number Placeholder 5"/>
          <p:cNvSpPr>
            <a:spLocks noGrp="1"/>
          </p:cNvSpPr>
          <p:nvPr>
            <p:ph type="sldNum" sz="quarter" idx="14"/>
          </p:nvPr>
        </p:nvSpPr>
        <p:spPr/>
        <p:txBody>
          <a:bodyPr/>
          <a:lstStyle/>
          <a:p>
            <a:fld id="{7B663147-DA83-4A6B-94CC-78B43F778566}" type="slidenum">
              <a:rPr lang="en-US"/>
              <a:pPr/>
              <a:t>53</a:t>
            </a:fld>
            <a:endParaRPr lang="en-US"/>
          </a:p>
        </p:txBody>
      </p:sp>
      <p:sp>
        <p:nvSpPr>
          <p:cNvPr id="921604" name="Text Box 4"/>
          <p:cNvSpPr txBox="1">
            <a:spLocks noChangeArrowheads="1"/>
          </p:cNvSpPr>
          <p:nvPr/>
        </p:nvSpPr>
        <p:spPr bwMode="auto">
          <a:xfrm>
            <a:off x="2133600" y="1828800"/>
            <a:ext cx="6858000" cy="121443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t>The l</a:t>
            </a:r>
            <a:r>
              <a:rPr lang="en-US" sz="2000" u="none" baseline="-25000" dirty="0"/>
              <a:t>1</a:t>
            </a:r>
            <a:r>
              <a:rPr lang="en-US" sz="2000" u="none" dirty="0"/>
              <a:t> norm: ||x||</a:t>
            </a:r>
            <a:r>
              <a:rPr lang="en-US" sz="2000" u="none" baseline="-25000" dirty="0"/>
              <a:t>1</a:t>
            </a:r>
            <a:r>
              <a:rPr lang="en-US" sz="2000" u="none" dirty="0"/>
              <a:t> = </a:t>
            </a:r>
            <a:r>
              <a:rPr lang="en-US" sz="2000" u="none" dirty="0">
                <a:latin typeface="Symbol" pitchFamily="18" charset="2"/>
                <a:sym typeface="Symbol" pitchFamily="18" charset="2"/>
              </a:rPr>
              <a:t></a:t>
            </a:r>
            <a:r>
              <a:rPr lang="en-US" sz="2000" u="none" baseline="-25000" dirty="0" err="1">
                <a:sym typeface="Symbol" pitchFamily="18" charset="2"/>
              </a:rPr>
              <a:t>i</a:t>
            </a:r>
            <a:r>
              <a:rPr lang="en-US" sz="2000" u="none" dirty="0" err="1"/>
              <a:t>|x</a:t>
            </a:r>
            <a:r>
              <a:rPr lang="en-US" sz="2000" u="none" baseline="-25000" dirty="0" err="1"/>
              <a:t>i</a:t>
            </a:r>
            <a:r>
              <a:rPr lang="en-US" sz="2000" u="none" dirty="0"/>
              <a:t>|              The l</a:t>
            </a:r>
            <a:r>
              <a:rPr lang="en-US" sz="2000" u="none" baseline="-25000" dirty="0"/>
              <a:t>2</a:t>
            </a:r>
            <a:r>
              <a:rPr lang="en-US" sz="2000" u="none" dirty="0"/>
              <a:t> norm: ||x||</a:t>
            </a:r>
            <a:r>
              <a:rPr lang="en-US" sz="2000" u="none" baseline="-25000" dirty="0"/>
              <a:t>2</a:t>
            </a:r>
            <a:r>
              <a:rPr lang="en-US" sz="2000" u="none" dirty="0"/>
              <a:t> =(</a:t>
            </a:r>
            <a:r>
              <a:rPr lang="en-US" sz="2000" u="none" dirty="0">
                <a:sym typeface="Symbol" pitchFamily="18" charset="2"/>
              </a:rPr>
              <a:t></a:t>
            </a:r>
            <a:r>
              <a:rPr lang="en-US" sz="2000" u="none" baseline="-25000" dirty="0">
                <a:sym typeface="Symbol" pitchFamily="18" charset="2"/>
              </a:rPr>
              <a:t>1</a:t>
            </a:r>
            <a:r>
              <a:rPr lang="en-US" sz="2000" u="none" baseline="30000" dirty="0">
                <a:sym typeface="Symbol" pitchFamily="18" charset="2"/>
              </a:rPr>
              <a:t>n</a:t>
            </a:r>
            <a:r>
              <a:rPr lang="en-US" sz="2000" u="none" dirty="0"/>
              <a:t>|x</a:t>
            </a:r>
            <a:r>
              <a:rPr lang="en-US" sz="2000" u="none" baseline="-25000" dirty="0"/>
              <a:t>i</a:t>
            </a:r>
            <a:r>
              <a:rPr lang="en-US" sz="2000" u="none" dirty="0"/>
              <a:t>|</a:t>
            </a:r>
            <a:r>
              <a:rPr lang="en-US" sz="2000" u="none" baseline="30000" dirty="0"/>
              <a:t>2</a:t>
            </a:r>
            <a:r>
              <a:rPr lang="en-US" sz="2000" u="none" dirty="0"/>
              <a:t>)</a:t>
            </a:r>
            <a:r>
              <a:rPr lang="en-US" sz="2000" u="none" baseline="30000" dirty="0"/>
              <a:t>1/2</a:t>
            </a:r>
            <a:endParaRPr lang="en-US" sz="2000" u="none" dirty="0"/>
          </a:p>
          <a:p>
            <a:endParaRPr lang="en-US" sz="2000" u="none" dirty="0"/>
          </a:p>
          <a:p>
            <a:r>
              <a:rPr lang="en-US" sz="2000" u="none" dirty="0"/>
              <a:t>The </a:t>
            </a:r>
            <a:r>
              <a:rPr lang="en-US" sz="2000" u="none" dirty="0" err="1"/>
              <a:t>l</a:t>
            </a:r>
            <a:r>
              <a:rPr lang="en-US" sz="2000" u="none" baseline="-25000" dirty="0" err="1"/>
              <a:t>p</a:t>
            </a:r>
            <a:r>
              <a:rPr lang="en-US" sz="2000" u="none" dirty="0"/>
              <a:t> norm: ||x||</a:t>
            </a:r>
            <a:r>
              <a:rPr lang="en-US" sz="2000" u="none" baseline="-25000" dirty="0"/>
              <a:t>p</a:t>
            </a:r>
            <a:r>
              <a:rPr lang="en-US" sz="2000" u="none" dirty="0"/>
              <a:t> = (</a:t>
            </a:r>
            <a:r>
              <a:rPr lang="en-US" sz="2000" u="none" dirty="0">
                <a:sym typeface="Symbol" pitchFamily="18" charset="2"/>
              </a:rPr>
              <a:t></a:t>
            </a:r>
            <a:r>
              <a:rPr lang="en-US" sz="2000" u="none" baseline="-25000" dirty="0">
                <a:sym typeface="Symbol" pitchFamily="18" charset="2"/>
              </a:rPr>
              <a:t>1</a:t>
            </a:r>
            <a:r>
              <a:rPr lang="en-US" sz="2000" u="none" baseline="30000" dirty="0">
                <a:sym typeface="Symbol" pitchFamily="18" charset="2"/>
              </a:rPr>
              <a:t>n</a:t>
            </a:r>
            <a:r>
              <a:rPr lang="en-US" sz="2000" u="none" dirty="0"/>
              <a:t>|x</a:t>
            </a:r>
            <a:r>
              <a:rPr lang="en-US" sz="2000" u="none" baseline="-25000" dirty="0"/>
              <a:t>i</a:t>
            </a:r>
            <a:r>
              <a:rPr lang="en-US" sz="2000" u="none" dirty="0"/>
              <a:t>|</a:t>
            </a:r>
            <a:r>
              <a:rPr lang="en-US" sz="2000" u="none" baseline="55000" dirty="0"/>
              <a:t>P</a:t>
            </a:r>
            <a:r>
              <a:rPr lang="en-US" sz="2000" u="none" baseline="15000" dirty="0"/>
              <a:t> </a:t>
            </a:r>
            <a:r>
              <a:rPr lang="en-US" sz="2000" u="none" dirty="0"/>
              <a:t>)</a:t>
            </a:r>
            <a:r>
              <a:rPr lang="en-US" sz="2000" u="none" baseline="55000" dirty="0"/>
              <a:t>1/p</a:t>
            </a:r>
            <a:r>
              <a:rPr lang="en-US" sz="2000" u="none" baseline="15000" dirty="0"/>
              <a:t>       </a:t>
            </a:r>
            <a:r>
              <a:rPr lang="en-US" sz="2000" u="none" dirty="0"/>
              <a:t>The l</a:t>
            </a:r>
            <a:r>
              <a:rPr lang="en-US" sz="2000" u="none" baseline="-25000" dirty="0">
                <a:latin typeface="cmsy10"/>
              </a:rPr>
              <a:t>1</a:t>
            </a:r>
            <a:r>
              <a:rPr lang="en-US" sz="2000" u="none" dirty="0"/>
              <a:t> norm: ||x||</a:t>
            </a:r>
            <a:r>
              <a:rPr lang="en-US" sz="2000" u="none" baseline="-25000" dirty="0">
                <a:latin typeface="cmsy10"/>
              </a:rPr>
              <a:t>1</a:t>
            </a:r>
            <a:r>
              <a:rPr lang="en-US" sz="2000" u="none" dirty="0"/>
              <a:t> = </a:t>
            </a:r>
            <a:r>
              <a:rPr lang="en-US" sz="2000" u="none" dirty="0" err="1"/>
              <a:t>max</a:t>
            </a:r>
            <a:r>
              <a:rPr lang="en-US" sz="2000" u="none" baseline="-50000" dirty="0" err="1"/>
              <a:t>i</a:t>
            </a:r>
            <a:r>
              <a:rPr lang="en-US" sz="2000" u="none" dirty="0" err="1"/>
              <a:t>|x</a:t>
            </a:r>
            <a:r>
              <a:rPr lang="en-US" sz="2000" u="none" baseline="-50000" dirty="0" err="1"/>
              <a:t>i</a:t>
            </a:r>
            <a:r>
              <a:rPr lang="en-US" sz="2000" u="none" dirty="0"/>
              <a:t>|</a:t>
            </a:r>
          </a:p>
          <a:p>
            <a:endParaRPr lang="en-US" sz="2000" u="none" baseline="-25000" dirty="0"/>
          </a:p>
        </p:txBody>
      </p:sp>
      <p:cxnSp>
        <p:nvCxnSpPr>
          <p:cNvPr id="4" name="Straight Connector 3"/>
          <p:cNvCxnSpPr/>
          <p:nvPr/>
        </p:nvCxnSpPr>
        <p:spPr>
          <a:xfrm>
            <a:off x="4173908" y="4106254"/>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33800" y="5715000"/>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6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60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03">
                                            <p:txEl>
                                              <p:pRg st="11" end="1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921603">
                                            <p:txEl>
                                              <p:pRg st="13" end="1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dirty="0" smtClean="0"/>
              <a:t>Examples</a:t>
            </a:r>
            <a:endParaRPr lang="en-US" dirty="0"/>
          </a:p>
        </p:txBody>
      </p:sp>
      <p:sp>
        <p:nvSpPr>
          <p:cNvPr id="921603" name="Rectangle 3"/>
          <p:cNvSpPr>
            <a:spLocks noGrp="1" noChangeArrowheads="1"/>
          </p:cNvSpPr>
          <p:nvPr>
            <p:ph idx="1"/>
          </p:nvPr>
        </p:nvSpPr>
        <p:spPr>
          <a:xfrm>
            <a:off x="1524000" y="1189037"/>
            <a:ext cx="7315200" cy="4754563"/>
          </a:xfrm>
        </p:spPr>
        <p:txBody>
          <a:bodyPr/>
          <a:lstStyle/>
          <a:p>
            <a:r>
              <a:rPr lang="en-US" sz="2000" dirty="0" smtClean="0">
                <a:solidFill>
                  <a:schemeClr val="accent1">
                    <a:lumMod val="75000"/>
                  </a:schemeClr>
                </a:solidFill>
              </a:rPr>
              <a:t>Extreme Scenario 1: </a:t>
            </a:r>
            <a:r>
              <a:rPr lang="en-US" sz="2000" dirty="0" smtClean="0"/>
              <a:t>Assume the </a:t>
            </a:r>
            <a:r>
              <a:rPr lang="en-US" sz="2000" dirty="0" smtClean="0">
                <a:solidFill>
                  <a:srgbClr val="0000FF"/>
                </a:solidFill>
              </a:rPr>
              <a:t>u</a:t>
            </a:r>
            <a:r>
              <a:rPr lang="en-US" sz="2000" dirty="0" smtClean="0"/>
              <a:t> has exactly </a:t>
            </a:r>
            <a:r>
              <a:rPr lang="en-US" sz="2000" dirty="0" smtClean="0">
                <a:solidFill>
                  <a:srgbClr val="0000FF"/>
                </a:solidFill>
              </a:rPr>
              <a:t>k</a:t>
            </a:r>
            <a:r>
              <a:rPr lang="en-US" sz="2000" dirty="0" smtClean="0"/>
              <a:t> active features, and the other </a:t>
            </a:r>
            <a:r>
              <a:rPr lang="en-US" sz="2000" dirty="0" smtClean="0">
                <a:solidFill>
                  <a:srgbClr val="0000FF"/>
                </a:solidFill>
              </a:rPr>
              <a:t>n-k</a:t>
            </a:r>
            <a:r>
              <a:rPr lang="en-US" sz="2000" dirty="0" smtClean="0"/>
              <a:t> are </a:t>
            </a:r>
            <a:r>
              <a:rPr lang="en-US" sz="2000" dirty="0" smtClean="0">
                <a:solidFill>
                  <a:srgbClr val="0000FF"/>
                </a:solidFill>
              </a:rPr>
              <a:t>0</a:t>
            </a:r>
            <a:r>
              <a:rPr lang="en-US" sz="2000" dirty="0" smtClean="0"/>
              <a:t>. That is, only </a:t>
            </a:r>
            <a:r>
              <a:rPr lang="en-US" sz="2000" dirty="0" smtClean="0">
                <a:solidFill>
                  <a:srgbClr val="0000FF"/>
                </a:solidFill>
              </a:rPr>
              <a:t>k</a:t>
            </a:r>
            <a:r>
              <a:rPr lang="en-US" sz="2000" dirty="0" smtClean="0"/>
              <a:t> input features are relevant to the prediction. Then:</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2</a:t>
            </a:r>
            <a:r>
              <a:rPr lang="en-US" dirty="0" smtClean="0">
                <a:solidFill>
                  <a:srgbClr val="0000FF"/>
                </a:solidFill>
                <a:latin typeface="Times" pitchFamily="18" charset="0"/>
              </a:rPr>
              <a:t>, = </a:t>
            </a:r>
            <a:r>
              <a:rPr lang="en-US" dirty="0" smtClean="0">
                <a:solidFill>
                  <a:srgbClr val="0000FF"/>
                </a:solidFill>
                <a:latin typeface="Calibri"/>
              </a:rPr>
              <a:t>k</a:t>
            </a:r>
            <a:r>
              <a:rPr lang="en-US" baseline="30000" dirty="0" smtClean="0">
                <a:solidFill>
                  <a:srgbClr val="0000FF"/>
                </a:solidFill>
                <a:latin typeface="Times"/>
              </a:rPr>
              <a:t>1/2  </a:t>
            </a:r>
            <a:r>
              <a:rPr lang="en-US" dirty="0" smtClean="0">
                <a:solidFill>
                  <a:srgbClr val="0000FF"/>
                </a:solidFill>
                <a:latin typeface="Times"/>
              </a:rPr>
              <a:t>; </a:t>
            </a:r>
            <a:r>
              <a:rPr lang="en-US" dirty="0" smtClean="0">
                <a:solidFill>
                  <a:srgbClr val="0000FF"/>
                </a:solidFill>
                <a:latin typeface="Times" pitchFamily="18" charset="0"/>
              </a:rPr>
              <a:t>||</a:t>
            </a:r>
            <a:r>
              <a:rPr lang="en-US" b="1" dirty="0">
                <a:solidFill>
                  <a:srgbClr val="0000FF"/>
                </a:solidFill>
                <a:latin typeface="Times" pitchFamily="18" charset="0"/>
              </a:rPr>
              <a:t>u</a:t>
            </a:r>
            <a:r>
              <a:rPr lang="en-US" dirty="0" smtClean="0">
                <a:solidFill>
                  <a:srgbClr val="0000FF"/>
                </a:solidFill>
                <a:latin typeface="Times" pitchFamily="18" charset="0"/>
              </a:rPr>
              <a:t>||</a:t>
            </a:r>
            <a:r>
              <a:rPr lang="en-US" baseline="-25000" dirty="0" smtClean="0">
                <a:solidFill>
                  <a:srgbClr val="0000FF"/>
                </a:solidFill>
                <a:latin typeface="Times"/>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k</a:t>
            </a:r>
            <a:r>
              <a:rPr lang="en-US" dirty="0" smtClean="0">
                <a:solidFill>
                  <a:srgbClr val="0000FF"/>
                </a:solidFill>
                <a:latin typeface="Times"/>
              </a:rPr>
              <a:t>   ; max </a:t>
            </a:r>
            <a:r>
              <a:rPr lang="en-US" dirty="0" smtClean="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smtClean="0">
                <a:solidFill>
                  <a:srgbClr val="0000FF"/>
                </a:solidFill>
                <a:latin typeface="Times"/>
              </a:rPr>
              <a:t>;</a:t>
            </a:r>
            <a:r>
              <a:rPr lang="en-US" baseline="30000" dirty="0" smtClean="0">
                <a:solidFill>
                  <a:srgbClr val="0000FF"/>
                </a:solidFill>
                <a:latin typeface="Times"/>
              </a:rPr>
              <a:t> </a:t>
            </a:r>
            <a:r>
              <a:rPr lang="en-US" dirty="0" smtClean="0">
                <a:solidFill>
                  <a:srgbClr val="0000FF"/>
                </a:solidFill>
                <a:latin typeface="Times"/>
              </a:rPr>
              <a:t>max </a:t>
            </a:r>
            <a:r>
              <a:rPr lang="en-US" dirty="0">
                <a:solidFill>
                  <a:srgbClr val="0000FF"/>
                </a:solidFill>
                <a:latin typeface="Times" pitchFamily="18" charset="0"/>
              </a:rPr>
              <a:t>||x</a:t>
            </a:r>
            <a:r>
              <a:rPr lang="en-US" dirty="0" smtClean="0">
                <a:solidFill>
                  <a:srgbClr val="0000FF"/>
                </a:solidFill>
                <a:latin typeface="Times" pitchFamily="18" charset="0"/>
              </a:rPr>
              <a:t>||</a:t>
            </a:r>
            <a:r>
              <a:rPr lang="en-US" baseline="-25000" dirty="0" smtClean="0">
                <a:solidFill>
                  <a:srgbClr val="0000FF"/>
                </a:solidFill>
                <a:latin typeface="cmsy10"/>
              </a:rPr>
              <a:t>1</a:t>
            </a:r>
            <a:r>
              <a:rPr lang="en-US" dirty="0" smtClean="0">
                <a:solidFill>
                  <a:srgbClr val="0000FF"/>
                </a:solidFill>
                <a:latin typeface="Times" pitchFamily="18" charset="0"/>
              </a:rPr>
              <a:t>, </a:t>
            </a:r>
            <a:r>
              <a:rPr lang="en-US" dirty="0">
                <a:solidFill>
                  <a:srgbClr val="0000FF"/>
                </a:solidFill>
                <a:latin typeface="Times" pitchFamily="18" charset="0"/>
              </a:rPr>
              <a:t>= </a:t>
            </a:r>
            <a:r>
              <a:rPr lang="en-US" dirty="0" smtClean="0">
                <a:solidFill>
                  <a:srgbClr val="0000FF"/>
                </a:solidFill>
              </a:rPr>
              <a:t>1</a:t>
            </a:r>
          </a:p>
          <a:p>
            <a:pPr marL="400050" lvl="2" indent="0">
              <a:buClrTx/>
              <a:buNone/>
            </a:pPr>
            <a:endParaRPr lang="en-US" baseline="30000" dirty="0">
              <a:solidFill>
                <a:srgbClr val="0000FF"/>
              </a:solidFill>
              <a:latin typeface="Times"/>
            </a:endParaRPr>
          </a:p>
          <a:p>
            <a:pPr marL="742950" lvl="2" indent="-342900">
              <a:buClrTx/>
              <a:buBlip>
                <a:blip r:embed="rId3"/>
              </a:buBlip>
            </a:pPr>
            <a:r>
              <a:rPr lang="en-US" dirty="0" smtClean="0"/>
              <a:t>We get that: </a:t>
            </a:r>
            <a:r>
              <a:rPr lang="en-US" dirty="0" err="1" smtClean="0">
                <a:solidFill>
                  <a:srgbClr val="0000FF"/>
                </a:solidFill>
                <a:latin typeface="Calibri"/>
              </a:rPr>
              <a:t>M</a:t>
            </a:r>
            <a:r>
              <a:rPr lang="en-US" baseline="-25000" dirty="0" err="1" smtClean="0">
                <a:solidFill>
                  <a:srgbClr val="0000FF"/>
                </a:solidFill>
                <a:latin typeface="Calibri"/>
              </a:rPr>
              <a:t>p</a:t>
            </a:r>
            <a:r>
              <a:rPr lang="en-US" dirty="0" smtClean="0"/>
              <a:t> = </a:t>
            </a:r>
            <a:r>
              <a:rPr lang="en-US" dirty="0" err="1" smtClean="0"/>
              <a:t>kn</a:t>
            </a:r>
            <a:r>
              <a:rPr lang="en-US" dirty="0" smtClean="0"/>
              <a:t>;     </a:t>
            </a:r>
            <a:r>
              <a:rPr lang="en-US" dirty="0" smtClean="0">
                <a:solidFill>
                  <a:srgbClr val="0000FF"/>
                </a:solidFill>
                <a:latin typeface="Calibri"/>
              </a:rPr>
              <a:t>M</a:t>
            </a:r>
            <a:r>
              <a:rPr lang="en-US" baseline="-25000" dirty="0" smtClean="0">
                <a:solidFill>
                  <a:srgbClr val="0000FF"/>
                </a:solidFill>
                <a:latin typeface="Calibri"/>
              </a:rPr>
              <a:t>w</a:t>
            </a:r>
            <a:r>
              <a:rPr lang="en-US" dirty="0" smtClean="0">
                <a:solidFill>
                  <a:srgbClr val="0000FF"/>
                </a:solidFill>
              </a:rPr>
              <a:t> </a:t>
            </a:r>
            <a:r>
              <a:rPr lang="en-US" dirty="0" smtClean="0"/>
              <a:t>= </a:t>
            </a:r>
            <a:r>
              <a:rPr lang="en-US" dirty="0" smtClean="0">
                <a:latin typeface="Calibri"/>
              </a:rPr>
              <a:t>2k</a:t>
            </a:r>
            <a:r>
              <a:rPr lang="en-US" baseline="30000" dirty="0" smtClean="0">
                <a:latin typeface="Calibri"/>
              </a:rPr>
              <a:t>2</a:t>
            </a:r>
            <a:r>
              <a:rPr lang="en-US" dirty="0" smtClean="0"/>
              <a:t> ln </a:t>
            </a:r>
            <a:r>
              <a:rPr lang="en-US" dirty="0" smtClean="0"/>
              <a:t>n </a:t>
            </a:r>
            <a:endParaRPr lang="en-US" dirty="0" smtClean="0"/>
          </a:p>
          <a:p>
            <a:pPr marL="742950" lvl="2" indent="-342900">
              <a:buClrTx/>
              <a:buBlip>
                <a:blip r:embed="rId3"/>
              </a:buBlip>
            </a:pPr>
            <a:r>
              <a:rPr lang="en-US" dirty="0" smtClean="0"/>
              <a:t>Therefore, if k&lt;&lt;n, Winnow behaves much better.</a:t>
            </a:r>
          </a:p>
          <a:p>
            <a:r>
              <a:rPr lang="en-US" sz="2000" dirty="0" smtClean="0">
                <a:solidFill>
                  <a:schemeClr val="accent1">
                    <a:lumMod val="75000"/>
                  </a:schemeClr>
                </a:solidFill>
              </a:rPr>
              <a:t>Extreme Scenario 2: </a:t>
            </a:r>
            <a:r>
              <a:rPr lang="en-US" sz="2000" dirty="0" smtClean="0"/>
              <a:t>Now assume that </a:t>
            </a:r>
            <a:r>
              <a:rPr lang="en-US" sz="2000" dirty="0" smtClean="0">
                <a:solidFill>
                  <a:srgbClr val="0000FF"/>
                </a:solidFill>
              </a:rPr>
              <a:t>u=(1, 1,….1) </a:t>
            </a:r>
            <a:r>
              <a:rPr lang="en-US" sz="2000" dirty="0" smtClean="0"/>
              <a:t>and the instances are very sparse, the rows of an </a:t>
            </a:r>
            <a:r>
              <a:rPr lang="en-US" sz="2000" dirty="0" err="1" smtClean="0">
                <a:solidFill>
                  <a:srgbClr val="0000FF"/>
                </a:solidFill>
              </a:rPr>
              <a:t>n</a:t>
            </a:r>
            <a:r>
              <a:rPr lang="en-US" sz="1600" dirty="0" err="1" smtClean="0">
                <a:solidFill>
                  <a:srgbClr val="0000FF"/>
                </a:solidFill>
              </a:rPr>
              <a:t>x</a:t>
            </a:r>
            <a:r>
              <a:rPr lang="en-US" sz="2000" dirty="0" err="1" smtClean="0">
                <a:solidFill>
                  <a:srgbClr val="0000FF"/>
                </a:solidFill>
              </a:rPr>
              <a:t>n</a:t>
            </a:r>
            <a:r>
              <a:rPr lang="en-US" sz="2000" dirty="0" smtClean="0">
                <a:solidFill>
                  <a:srgbClr val="0000FF"/>
                </a:solidFill>
              </a:rPr>
              <a:t> unit matrix</a:t>
            </a:r>
            <a:r>
              <a:rPr lang="en-US" sz="2000" dirty="0" smtClean="0"/>
              <a:t>. Then</a:t>
            </a:r>
            <a:r>
              <a:rPr lang="en-US" sz="2000" dirty="0"/>
              <a:t>:</a:t>
            </a:r>
          </a:p>
          <a:p>
            <a:pPr marL="742950" lvl="2" indent="-342900">
              <a:buClrTx/>
              <a:buBlip>
                <a:blip r:embed="rId3"/>
              </a:buBlip>
            </a:pP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n</a:t>
            </a:r>
            <a:r>
              <a:rPr lang="en-US" baseline="30000" dirty="0" smtClean="0">
                <a:solidFill>
                  <a:srgbClr val="0000FF"/>
                </a:solidFill>
                <a:latin typeface="Times"/>
              </a:rPr>
              <a:t>1/2  </a:t>
            </a:r>
            <a:r>
              <a:rPr lang="en-US" dirty="0">
                <a:solidFill>
                  <a:srgbClr val="0000FF"/>
                </a:solidFill>
                <a:latin typeface="Times"/>
              </a:rPr>
              <a:t>; </a:t>
            </a:r>
            <a:r>
              <a:rPr lang="en-US" dirty="0">
                <a:solidFill>
                  <a:srgbClr val="0000FF"/>
                </a:solidFill>
                <a:latin typeface="Times" pitchFamily="18" charset="0"/>
              </a:rPr>
              <a:t>||</a:t>
            </a:r>
            <a:r>
              <a:rPr lang="en-US" b="1" dirty="0">
                <a:solidFill>
                  <a:srgbClr val="0000FF"/>
                </a:solidFill>
                <a:latin typeface="Times" pitchFamily="18" charset="0"/>
              </a:rPr>
              <a:t>u</a:t>
            </a:r>
            <a:r>
              <a:rPr lang="en-US" dirty="0">
                <a:solidFill>
                  <a:srgbClr val="0000FF"/>
                </a:solidFill>
                <a:latin typeface="Times" pitchFamily="18" charset="0"/>
              </a:rPr>
              <a:t>||</a:t>
            </a:r>
            <a:r>
              <a:rPr lang="en-US" baseline="-25000" dirty="0">
                <a:solidFill>
                  <a:srgbClr val="0000FF"/>
                </a:solidFill>
                <a:latin typeface="Times"/>
              </a:rPr>
              <a:t>1</a:t>
            </a:r>
            <a:r>
              <a:rPr lang="en-US" dirty="0">
                <a:solidFill>
                  <a:srgbClr val="0000FF"/>
                </a:solidFill>
                <a:latin typeface="Times" pitchFamily="18" charset="0"/>
              </a:rPr>
              <a:t>, = </a:t>
            </a:r>
            <a:r>
              <a:rPr lang="en-US" dirty="0" smtClean="0">
                <a:solidFill>
                  <a:srgbClr val="0000FF"/>
                </a:solidFill>
              </a:rPr>
              <a:t>n</a:t>
            </a:r>
            <a:r>
              <a:rPr lang="en-US" dirty="0" smtClean="0">
                <a:solidFill>
                  <a:srgbClr val="0000FF"/>
                </a:solidFill>
                <a:latin typeface="Times"/>
              </a:rPr>
              <a:t>   </a:t>
            </a:r>
            <a:r>
              <a:rPr lang="en-US" dirty="0">
                <a:solidFill>
                  <a:srgbClr val="0000FF"/>
                </a:solidFill>
                <a:latin typeface="Times"/>
              </a:rPr>
              <a:t>; max </a:t>
            </a:r>
            <a:r>
              <a:rPr lang="en-US" dirty="0">
                <a:solidFill>
                  <a:srgbClr val="0000FF"/>
                </a:solidFill>
                <a:latin typeface="Times" pitchFamily="18" charset="0"/>
              </a:rPr>
              <a:t>||x||</a:t>
            </a:r>
            <a:r>
              <a:rPr lang="en-US" baseline="-25000" dirty="0">
                <a:solidFill>
                  <a:srgbClr val="0000FF"/>
                </a:solidFill>
                <a:latin typeface="Times"/>
              </a:rPr>
              <a:t>2</a:t>
            </a:r>
            <a:r>
              <a:rPr lang="en-US" dirty="0">
                <a:solidFill>
                  <a:srgbClr val="0000FF"/>
                </a:solidFill>
                <a:latin typeface="Times" pitchFamily="18" charset="0"/>
              </a:rPr>
              <a:t>, = </a:t>
            </a:r>
            <a:r>
              <a:rPr lang="en-US" dirty="0" smtClean="0">
                <a:solidFill>
                  <a:srgbClr val="0000FF"/>
                </a:solidFill>
              </a:rPr>
              <a:t>1</a:t>
            </a:r>
            <a:r>
              <a:rPr lang="en-US" baseline="30000" dirty="0" smtClean="0">
                <a:solidFill>
                  <a:srgbClr val="0000FF"/>
                </a:solidFill>
                <a:latin typeface="Times"/>
              </a:rPr>
              <a:t>   </a:t>
            </a:r>
            <a:r>
              <a:rPr lang="en-US" baseline="30000" dirty="0">
                <a:solidFill>
                  <a:srgbClr val="0000FF"/>
                </a:solidFill>
                <a:latin typeface="Times"/>
              </a:rPr>
              <a:t>;</a:t>
            </a:r>
            <a:r>
              <a:rPr lang="en-US" dirty="0">
                <a:solidFill>
                  <a:srgbClr val="0000FF"/>
                </a:solidFill>
                <a:latin typeface="Times"/>
              </a:rPr>
              <a:t>;</a:t>
            </a:r>
            <a:r>
              <a:rPr lang="en-US" baseline="30000" dirty="0">
                <a:solidFill>
                  <a:srgbClr val="0000FF"/>
                </a:solidFill>
                <a:latin typeface="Times"/>
              </a:rPr>
              <a:t> </a:t>
            </a:r>
            <a:r>
              <a:rPr lang="en-US" dirty="0">
                <a:solidFill>
                  <a:srgbClr val="0000FF"/>
                </a:solidFill>
                <a:latin typeface="Times"/>
              </a:rPr>
              <a:t>max </a:t>
            </a:r>
            <a:r>
              <a:rPr lang="en-US" dirty="0">
                <a:solidFill>
                  <a:srgbClr val="0000FF"/>
                </a:solidFill>
                <a:latin typeface="Times" pitchFamily="18" charset="0"/>
              </a:rPr>
              <a:t>||x||</a:t>
            </a:r>
            <a:r>
              <a:rPr lang="en-US" baseline="-25000" dirty="0">
                <a:solidFill>
                  <a:srgbClr val="0000FF"/>
                </a:solidFill>
                <a:latin typeface="cmsy10"/>
              </a:rPr>
              <a:t>1</a:t>
            </a:r>
            <a:r>
              <a:rPr lang="en-US" dirty="0">
                <a:solidFill>
                  <a:srgbClr val="0000FF"/>
                </a:solidFill>
                <a:latin typeface="Times" pitchFamily="18" charset="0"/>
              </a:rPr>
              <a:t>, = </a:t>
            </a:r>
            <a:r>
              <a:rPr lang="en-US" dirty="0">
                <a:solidFill>
                  <a:srgbClr val="0000FF"/>
                </a:solidFill>
              </a:rPr>
              <a:t>1</a:t>
            </a:r>
          </a:p>
          <a:p>
            <a:pPr lvl="1"/>
            <a:endParaRPr lang="en-US" baseline="30000" dirty="0" smtClean="0">
              <a:solidFill>
                <a:srgbClr val="0000FF"/>
              </a:solidFill>
              <a:latin typeface="Times"/>
            </a:endParaRPr>
          </a:p>
          <a:p>
            <a:pPr marL="742950" lvl="2" indent="-342900">
              <a:buClrTx/>
              <a:buBlip>
                <a:blip r:embed="rId3"/>
              </a:buBlip>
            </a:pPr>
            <a:r>
              <a:rPr lang="en-US" dirty="0"/>
              <a:t>We get that: </a:t>
            </a:r>
            <a:r>
              <a:rPr lang="en-US" dirty="0" err="1">
                <a:solidFill>
                  <a:srgbClr val="0000FF"/>
                </a:solidFill>
              </a:rPr>
              <a:t>M</a:t>
            </a:r>
            <a:r>
              <a:rPr lang="en-US" baseline="-25000" dirty="0" err="1">
                <a:solidFill>
                  <a:srgbClr val="0000FF"/>
                </a:solidFill>
              </a:rPr>
              <a:t>p</a:t>
            </a:r>
            <a:r>
              <a:rPr lang="en-US" dirty="0"/>
              <a:t> = </a:t>
            </a:r>
            <a:r>
              <a:rPr lang="en-US" dirty="0" smtClean="0"/>
              <a:t>n</a:t>
            </a:r>
            <a:r>
              <a:rPr lang="en-US" dirty="0"/>
              <a:t>; </a:t>
            </a:r>
            <a:r>
              <a:rPr lang="en-US" dirty="0">
                <a:solidFill>
                  <a:srgbClr val="0000FF"/>
                </a:solidFill>
              </a:rPr>
              <a:t>M</a:t>
            </a:r>
            <a:r>
              <a:rPr lang="en-US" baseline="-25000" dirty="0">
                <a:solidFill>
                  <a:srgbClr val="0000FF"/>
                </a:solidFill>
              </a:rPr>
              <a:t>w</a:t>
            </a:r>
            <a:r>
              <a:rPr lang="en-US" dirty="0"/>
              <a:t> = </a:t>
            </a:r>
            <a:r>
              <a:rPr lang="en-US" dirty="0" smtClean="0"/>
              <a:t>2n</a:t>
            </a:r>
            <a:r>
              <a:rPr lang="en-US" baseline="30000" dirty="0" smtClean="0"/>
              <a:t>2</a:t>
            </a:r>
            <a:r>
              <a:rPr lang="en-US" dirty="0" smtClean="0"/>
              <a:t> </a:t>
            </a:r>
            <a:r>
              <a:rPr lang="en-US"/>
              <a:t>ln </a:t>
            </a:r>
            <a:r>
              <a:rPr lang="en-US" smtClean="0"/>
              <a:t>n </a:t>
            </a:r>
            <a:endParaRPr lang="en-US" dirty="0"/>
          </a:p>
          <a:p>
            <a:pPr marL="742950" lvl="2" indent="-342900">
              <a:buClrTx/>
              <a:buBlip>
                <a:blip r:embed="rId3"/>
              </a:buBlip>
            </a:pPr>
            <a:r>
              <a:rPr lang="en-US" dirty="0"/>
              <a:t>Therefore, </a:t>
            </a:r>
            <a:r>
              <a:rPr lang="en-US" dirty="0" smtClean="0"/>
              <a:t>Perceptron has a better bound.</a:t>
            </a:r>
            <a:endParaRPr lang="en-US" sz="1600" dirty="0"/>
          </a:p>
        </p:txBody>
      </p:sp>
      <p:sp>
        <p:nvSpPr>
          <p:cNvPr id="2" name="Content Placeholder 1"/>
          <p:cNvSpPr>
            <a:spLocks noGrp="1"/>
          </p:cNvSpPr>
          <p:nvPr>
            <p:ph sz="quarter" idx="13"/>
          </p:nvPr>
        </p:nvSpPr>
        <p:spPr/>
        <p:txBody>
          <a:bodyPr/>
          <a:lstStyle/>
          <a:p>
            <a:endParaRPr lang="en-US" dirty="0"/>
          </a:p>
        </p:txBody>
      </p:sp>
      <p:sp>
        <p:nvSpPr>
          <p:cNvPr id="8" name="Slide Number Placeholder 5"/>
          <p:cNvSpPr>
            <a:spLocks noGrp="1"/>
          </p:cNvSpPr>
          <p:nvPr>
            <p:ph type="sldNum" sz="quarter" idx="14"/>
          </p:nvPr>
        </p:nvSpPr>
        <p:spPr/>
        <p:txBody>
          <a:bodyPr/>
          <a:lstStyle/>
          <a:p>
            <a:fld id="{7B663147-DA83-4A6B-94CC-78B43F778566}" type="slidenum">
              <a:rPr lang="en-US"/>
              <a:pPr/>
              <a:t>54</a:t>
            </a:fld>
            <a:endParaRPr lang="en-US"/>
          </a:p>
        </p:txBody>
      </p:sp>
      <p:sp>
        <p:nvSpPr>
          <p:cNvPr id="3" name="Rectangle 2"/>
          <p:cNvSpPr/>
          <p:nvPr/>
        </p:nvSpPr>
        <p:spPr>
          <a:xfrm>
            <a:off x="152400" y="360348"/>
            <a:ext cx="3886200" cy="584775"/>
          </a:xfrm>
          <a:prstGeom prst="rect">
            <a:avLst/>
          </a:prstGeom>
          <a:solidFill>
            <a:srgbClr val="FFFFCC"/>
          </a:solidFill>
          <a:ln w="28575">
            <a:solidFill>
              <a:schemeClr val="accent1">
                <a:lumMod val="75000"/>
              </a:schemeClr>
            </a:solidFill>
          </a:ln>
        </p:spPr>
        <p:txBody>
          <a:bodyPr wrap="square">
            <a:spAutoFit/>
          </a:bodyPr>
          <a:lstStyle/>
          <a:p>
            <a:r>
              <a:rPr lang="en-US" sz="1600" u="none" dirty="0" smtClean="0">
                <a:solidFill>
                  <a:srgbClr val="0000FF"/>
                </a:solidFill>
                <a:latin typeface="Calibri"/>
              </a:rPr>
              <a:t>M</a:t>
            </a:r>
            <a:r>
              <a:rPr lang="en-US" sz="1600" u="none" baseline="-25000" dirty="0" smtClean="0">
                <a:solidFill>
                  <a:srgbClr val="0000FF"/>
                </a:solidFill>
                <a:latin typeface="Times"/>
              </a:rPr>
              <a:t>w</a:t>
            </a:r>
            <a:r>
              <a:rPr lang="en-US" sz="1600" u="none" dirty="0" smtClean="0">
                <a:solidFill>
                  <a:srgbClr val="0000FF"/>
                </a:solidFill>
                <a:latin typeface="Times" pitchFamily="18" charset="0"/>
              </a:rPr>
              <a:t> </a:t>
            </a:r>
            <a:r>
              <a:rPr lang="en-US" sz="1600" u="none" dirty="0">
                <a:solidFill>
                  <a:srgbClr val="0000FF"/>
                </a:solidFill>
                <a:latin typeface="Times" pitchFamily="18" charset="0"/>
              </a:rPr>
              <a:t>=2ln n ||u||</a:t>
            </a:r>
            <a:r>
              <a:rPr lang="en-US" sz="1600" u="none" baseline="-25000" dirty="0">
                <a:solidFill>
                  <a:srgbClr val="0000FF"/>
                </a:solidFill>
                <a:latin typeface="Times" pitchFamily="18" charset="0"/>
              </a:rPr>
              <a:t>1</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a:t>
            </a:r>
            <a:r>
              <a:rPr lang="en-US" sz="1600" u="none" baseline="30000" dirty="0" err="1">
                <a:solidFill>
                  <a:srgbClr val="0000FF"/>
                </a:solidFill>
                <a:latin typeface="Times" pitchFamily="18" charset="0"/>
              </a:rPr>
              <a:t>i</a:t>
            </a:r>
            <a:r>
              <a:rPr lang="en-US" sz="1600" u="none" baseline="30000" dirty="0">
                <a:solidFill>
                  <a:srgbClr val="0000FF"/>
                </a:solidFill>
                <a:latin typeface="Times" pitchFamily="18" charset="0"/>
              </a:rPr>
              <a:t>)</a:t>
            </a:r>
            <a:r>
              <a:rPr lang="en-US" sz="1600" u="none" dirty="0">
                <a:solidFill>
                  <a:srgbClr val="0000FF"/>
                </a:solidFill>
                <a:latin typeface="Times" pitchFamily="18" charset="0"/>
              </a:rPr>
              <a:t>||</a:t>
            </a:r>
            <a:r>
              <a:rPr lang="en-US" sz="1600" u="none" baseline="-25000" dirty="0">
                <a:solidFill>
                  <a:srgbClr val="0000FF"/>
                </a:solidFill>
                <a:latin typeface="cmsy10"/>
              </a:rPr>
              <a:t>1</a:t>
            </a:r>
            <a:r>
              <a:rPr lang="en-US" sz="1600" u="none" baseline="30000" dirty="0">
                <a:solidFill>
                  <a:srgbClr val="0000FF"/>
                </a:solidFill>
                <a:latin typeface="Times" pitchFamily="18" charset="0"/>
              </a:rPr>
              <a:t>2 </a:t>
            </a:r>
            <a:r>
              <a:rPr lang="en-US" sz="1600" u="none" dirty="0">
                <a:solidFill>
                  <a:srgbClr val="0000FF"/>
                </a:solidFill>
                <a:latin typeface="Times" pitchFamily="18" charset="0"/>
              </a:rPr>
              <a:t>/min</a:t>
            </a:r>
            <a:r>
              <a:rPr lang="en-US" sz="1600" u="none" baseline="-25000" dirty="0">
                <a:solidFill>
                  <a:srgbClr val="0000FF"/>
                </a:solidFill>
              </a:rPr>
              <a:t>i</a:t>
            </a:r>
            <a:r>
              <a:rPr lang="en-US" sz="1600" u="none" dirty="0">
                <a:solidFill>
                  <a:srgbClr val="0000FF"/>
                </a:solidFill>
                <a:latin typeface="Times" pitchFamily="18" charset="0"/>
              </a:rPr>
              <a:t>(u </a:t>
            </a:r>
            <a:r>
              <a:rPr lang="en-US" sz="1600" u="none" dirty="0">
                <a:solidFill>
                  <a:srgbClr val="0000FF"/>
                </a:solidFill>
                <a:latin typeface="cmsy10"/>
              </a:rPr>
              <a:t>¢</a:t>
            </a:r>
            <a:r>
              <a:rPr lang="en-US" sz="1600" u="none" dirty="0">
                <a:solidFill>
                  <a:srgbClr val="0000FF"/>
                </a:solidFill>
                <a:latin typeface="Times" pitchFamily="18" charset="0"/>
              </a:rPr>
              <a:t> x</a:t>
            </a:r>
            <a:r>
              <a:rPr lang="en-US" sz="1600" u="none" baseline="30000" dirty="0">
                <a:solidFill>
                  <a:srgbClr val="0000FF"/>
                </a:solidFill>
              </a:rPr>
              <a:t>(</a:t>
            </a:r>
            <a:r>
              <a:rPr lang="en-US" sz="1600" u="none" baseline="30000" dirty="0" err="1">
                <a:solidFill>
                  <a:srgbClr val="0000FF"/>
                </a:solidFill>
              </a:rPr>
              <a:t>i</a:t>
            </a:r>
            <a:r>
              <a:rPr lang="en-US" sz="1600" u="none" baseline="30000" dirty="0">
                <a:solidFill>
                  <a:srgbClr val="0000FF"/>
                </a:solidFill>
              </a:rPr>
              <a:t>)</a:t>
            </a:r>
            <a:r>
              <a:rPr lang="en-US" sz="1600" u="none" dirty="0">
                <a:solidFill>
                  <a:srgbClr val="0000FF"/>
                </a:solidFill>
                <a:latin typeface="Times" pitchFamily="18" charset="0"/>
              </a:rPr>
              <a:t>)</a:t>
            </a:r>
            <a:r>
              <a:rPr lang="en-US" sz="1600" u="none" baseline="30000" dirty="0">
                <a:solidFill>
                  <a:srgbClr val="0000FF"/>
                </a:solidFill>
              </a:rPr>
              <a:t>2 </a:t>
            </a:r>
          </a:p>
          <a:p>
            <a:r>
              <a:rPr lang="en-US" sz="1600" u="none" dirty="0" err="1">
                <a:solidFill>
                  <a:srgbClr val="0000FF"/>
                </a:solidFill>
                <a:latin typeface="Calibri"/>
              </a:rPr>
              <a:t>M</a:t>
            </a:r>
            <a:r>
              <a:rPr lang="en-US" sz="1600" u="none" baseline="-25000" dirty="0" err="1">
                <a:solidFill>
                  <a:srgbClr val="0000FF"/>
                </a:solidFill>
                <a:latin typeface="Times"/>
              </a:rPr>
              <a:t>p</a:t>
            </a:r>
            <a:r>
              <a:rPr lang="en-US" sz="1600" u="none" dirty="0">
                <a:solidFill>
                  <a:srgbClr val="0000FF"/>
                </a:solidFill>
                <a:latin typeface="Times" pitchFamily="18" charset="0"/>
              </a:rPr>
              <a:t> = ||u||</a:t>
            </a:r>
            <a:r>
              <a:rPr lang="en-US" sz="1600" u="none" baseline="-25000" dirty="0">
                <a:solidFill>
                  <a:srgbClr val="0000FF"/>
                </a:solidFill>
                <a:latin typeface="Times" pitchFamily="18" charset="0"/>
              </a:rPr>
              <a:t>2</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 max</a:t>
            </a:r>
            <a:r>
              <a:rPr lang="en-US" sz="1600" u="none" baseline="-25000" dirty="0">
                <a:solidFill>
                  <a:srgbClr val="0000FF"/>
                </a:solidFill>
                <a:latin typeface="Times" pitchFamily="18" charset="0"/>
              </a:rPr>
              <a:t>i</a:t>
            </a:r>
            <a:r>
              <a:rPr lang="en-US" sz="1600" u="none" dirty="0">
                <a:solidFill>
                  <a:srgbClr val="0000FF"/>
                </a:solidFill>
                <a:latin typeface="Times" pitchFamily="18" charset="0"/>
              </a:rPr>
              <a:t>||x</a:t>
            </a:r>
            <a:r>
              <a:rPr lang="en-US" sz="1600" u="none" baseline="30000" dirty="0">
                <a:solidFill>
                  <a:srgbClr val="0000FF"/>
                </a:solidFill>
                <a:latin typeface="Times" pitchFamily="18" charset="0"/>
              </a:rPr>
              <a:t>(</a:t>
            </a:r>
            <a:r>
              <a:rPr lang="en-US" sz="1600" u="none" baseline="30000" dirty="0" err="1">
                <a:solidFill>
                  <a:srgbClr val="0000FF"/>
                </a:solidFill>
                <a:latin typeface="Times" pitchFamily="18" charset="0"/>
              </a:rPr>
              <a:t>i</a:t>
            </a:r>
            <a:r>
              <a:rPr lang="en-US" sz="1600" u="none" baseline="30000" dirty="0">
                <a:solidFill>
                  <a:srgbClr val="0000FF"/>
                </a:solidFill>
                <a:latin typeface="Times" pitchFamily="18" charset="0"/>
              </a:rPr>
              <a:t>)</a:t>
            </a:r>
            <a:r>
              <a:rPr lang="en-US" sz="1600" u="none" dirty="0">
                <a:solidFill>
                  <a:srgbClr val="0000FF"/>
                </a:solidFill>
                <a:latin typeface="Times" pitchFamily="18" charset="0"/>
              </a:rPr>
              <a:t>||</a:t>
            </a:r>
            <a:r>
              <a:rPr lang="en-US" sz="1600" u="none" baseline="-25000" dirty="0">
                <a:solidFill>
                  <a:srgbClr val="0000FF"/>
                </a:solidFill>
              </a:rPr>
              <a:t>2</a:t>
            </a:r>
            <a:r>
              <a:rPr lang="en-US" sz="1600" u="none" baseline="30000" dirty="0">
                <a:solidFill>
                  <a:srgbClr val="0000FF"/>
                </a:solidFill>
                <a:latin typeface="Times" pitchFamily="18" charset="0"/>
              </a:rPr>
              <a:t>2</a:t>
            </a:r>
            <a:r>
              <a:rPr lang="en-US" sz="1600" u="none" dirty="0">
                <a:solidFill>
                  <a:srgbClr val="0000FF"/>
                </a:solidFill>
                <a:latin typeface="Times" pitchFamily="18" charset="0"/>
              </a:rPr>
              <a:t>/min</a:t>
            </a:r>
            <a:r>
              <a:rPr lang="en-US" sz="1600" u="none" baseline="-25000" dirty="0">
                <a:solidFill>
                  <a:srgbClr val="0000FF"/>
                </a:solidFill>
              </a:rPr>
              <a:t>i</a:t>
            </a:r>
            <a:r>
              <a:rPr lang="en-US" sz="1600" u="none" dirty="0">
                <a:solidFill>
                  <a:srgbClr val="0000FF"/>
                </a:solidFill>
                <a:latin typeface="Times" pitchFamily="18" charset="0"/>
              </a:rPr>
              <a:t>(u </a:t>
            </a:r>
            <a:r>
              <a:rPr lang="en-US" sz="1600" u="none" dirty="0">
                <a:solidFill>
                  <a:srgbClr val="0000FF"/>
                </a:solidFill>
                <a:latin typeface="cmsy10"/>
              </a:rPr>
              <a:t>¢</a:t>
            </a:r>
            <a:r>
              <a:rPr lang="en-US" sz="1600" u="none" dirty="0">
                <a:solidFill>
                  <a:srgbClr val="0000FF"/>
                </a:solidFill>
                <a:latin typeface="Times" pitchFamily="18" charset="0"/>
              </a:rPr>
              <a:t> x</a:t>
            </a:r>
            <a:r>
              <a:rPr lang="en-US" sz="1600" u="none" baseline="30000" dirty="0">
                <a:solidFill>
                  <a:srgbClr val="0000FF"/>
                </a:solidFill>
              </a:rPr>
              <a:t>(</a:t>
            </a:r>
            <a:r>
              <a:rPr lang="en-US" sz="1600" u="none" baseline="30000" dirty="0" err="1">
                <a:solidFill>
                  <a:srgbClr val="0000FF"/>
                </a:solidFill>
              </a:rPr>
              <a:t>i</a:t>
            </a:r>
            <a:r>
              <a:rPr lang="en-US" sz="1600" u="none" baseline="30000" dirty="0">
                <a:solidFill>
                  <a:srgbClr val="0000FF"/>
                </a:solidFill>
              </a:rPr>
              <a:t>)</a:t>
            </a:r>
            <a:r>
              <a:rPr lang="en-US" sz="1600" u="none" dirty="0">
                <a:solidFill>
                  <a:srgbClr val="0000FF"/>
                </a:solidFill>
                <a:latin typeface="Times" pitchFamily="18" charset="0"/>
              </a:rPr>
              <a:t>)</a:t>
            </a:r>
            <a:r>
              <a:rPr lang="en-US" sz="1600" u="none" baseline="30000" dirty="0">
                <a:solidFill>
                  <a:srgbClr val="0000FF"/>
                </a:solidFill>
              </a:rPr>
              <a:t>2</a:t>
            </a:r>
            <a:endParaRPr lang="en-US" sz="1600" u="none" dirty="0"/>
          </a:p>
        </p:txBody>
      </p:sp>
    </p:spTree>
    <p:extLst>
      <p:ext uri="{BB962C8B-B14F-4D97-AF65-F5344CB8AC3E}">
        <p14:creationId xmlns:p14="http://schemas.microsoft.com/office/powerpoint/2010/main" val="57811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6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60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1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t>
            </a:r>
            <a:endParaRPr lang="en-US"/>
          </a:p>
        </p:txBody>
      </p:sp>
      <p:sp>
        <p:nvSpPr>
          <p:cNvPr id="11" name="Slide Number Placeholder 5"/>
          <p:cNvSpPr>
            <a:spLocks noGrp="1"/>
          </p:cNvSpPr>
          <p:nvPr>
            <p:ph type="sldNum" sz="quarter" idx="10"/>
          </p:nvPr>
        </p:nvSpPr>
        <p:spPr/>
        <p:txBody>
          <a:bodyPr/>
          <a:lstStyle/>
          <a:p>
            <a:fld id="{AFE84312-431C-4764-9E78-3D5ADC8DF340}" type="slidenum">
              <a:rPr lang="en-US"/>
              <a:pPr/>
              <a:t>55</a:t>
            </a:fld>
            <a:endParaRPr lang="en-US"/>
          </a:p>
        </p:txBody>
      </p:sp>
      <p:pic>
        <p:nvPicPr>
          <p:cNvPr id="827394" name="Picture 2" descr="grap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827395" name="Rectangle 3"/>
          <p:cNvSpPr>
            <a:spLocks noChangeArrowheads="1"/>
          </p:cNvSpPr>
          <p:nvPr/>
        </p:nvSpPr>
        <p:spPr bwMode="auto">
          <a:xfrm>
            <a:off x="1908175" y="990600"/>
            <a:ext cx="4492625" cy="914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400" dirty="0">
                <a:latin typeface="+mj-lt"/>
              </a:rPr>
              <a:t>Function:</a:t>
            </a:r>
            <a:r>
              <a:rPr lang="en-US" sz="2400" u="none" dirty="0">
                <a:latin typeface="+mj-lt"/>
              </a:rPr>
              <a:t> At least 10 out of </a:t>
            </a:r>
          </a:p>
          <a:p>
            <a:pPr marL="342900" indent="-342900">
              <a:lnSpc>
                <a:spcPct val="90000"/>
              </a:lnSpc>
              <a:spcBef>
                <a:spcPct val="20000"/>
              </a:spcBef>
            </a:pPr>
            <a:r>
              <a:rPr lang="en-US" sz="2400" u="none" dirty="0">
                <a:latin typeface="+mj-lt"/>
              </a:rPr>
              <a:t>fixed 100 variables are active</a:t>
            </a:r>
          </a:p>
          <a:p>
            <a:pPr marL="342900" indent="-342900">
              <a:lnSpc>
                <a:spcPct val="90000"/>
              </a:lnSpc>
              <a:spcBef>
                <a:spcPct val="20000"/>
              </a:spcBef>
            </a:pPr>
            <a:r>
              <a:rPr lang="en-US" sz="2400" u="none" dirty="0">
                <a:latin typeface="+mj-lt"/>
              </a:rPr>
              <a:t>Dimensionality is n</a:t>
            </a:r>
          </a:p>
        </p:txBody>
      </p:sp>
      <p:sp>
        <p:nvSpPr>
          <p:cNvPr id="827396" name="Rectangle 4"/>
          <p:cNvSpPr>
            <a:spLocks noChangeArrowheads="1"/>
          </p:cNvSpPr>
          <p:nvPr/>
        </p:nvSpPr>
        <p:spPr bwMode="auto">
          <a:xfrm>
            <a:off x="6324600" y="1447800"/>
            <a:ext cx="28194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err="1" smtClean="0">
                <a:latin typeface="+mj-lt"/>
              </a:rPr>
              <a:t>Perceptron,SVMs</a:t>
            </a:r>
            <a:endParaRPr lang="en-US" sz="2800" u="none" dirty="0">
              <a:latin typeface="+mj-lt"/>
            </a:endParaRPr>
          </a:p>
        </p:txBody>
      </p:sp>
      <p:sp>
        <p:nvSpPr>
          <p:cNvPr id="827397" name="Rectangle 5"/>
          <p:cNvSpPr>
            <a:spLocks noChangeArrowheads="1"/>
          </p:cNvSpPr>
          <p:nvPr/>
        </p:nvSpPr>
        <p:spPr bwMode="auto">
          <a:xfrm>
            <a:off x="2057400" y="5394325"/>
            <a:ext cx="6324600" cy="381000"/>
          </a:xfrm>
          <a:prstGeom prst="rect">
            <a:avLst/>
          </a:prstGeom>
          <a:solidFill>
            <a:srgbClr val="FFFFCC"/>
          </a:solidFill>
          <a:ln>
            <a:solidFill>
              <a:schemeClr val="accent1"/>
            </a:solidFill>
          </a:ln>
          <a:effectLst/>
        </p:spPr>
        <p:txBody>
          <a:bodyPr/>
          <a:lstStyle/>
          <a:p>
            <a:pPr marL="342900" indent="-342900">
              <a:lnSpc>
                <a:spcPct val="90000"/>
              </a:lnSpc>
              <a:spcBef>
                <a:spcPct val="20000"/>
              </a:spcBef>
            </a:pPr>
            <a:r>
              <a:rPr lang="en-US" sz="2800" u="none" dirty="0">
                <a:latin typeface="+mj-lt"/>
              </a:rPr>
              <a:t> n: Total # of Variables (Dimensionality)</a:t>
            </a:r>
          </a:p>
        </p:txBody>
      </p:sp>
      <p:sp>
        <p:nvSpPr>
          <p:cNvPr id="827398" name="Rectangle 6"/>
          <p:cNvSpPr>
            <a:spLocks noChangeArrowheads="1"/>
          </p:cNvSpPr>
          <p:nvPr/>
        </p:nvSpPr>
        <p:spPr bwMode="auto">
          <a:xfrm>
            <a:off x="5943600" y="3962400"/>
            <a:ext cx="15240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Winnow</a:t>
            </a:r>
          </a:p>
        </p:txBody>
      </p:sp>
      <p:sp>
        <p:nvSpPr>
          <p:cNvPr id="827399" name="Rectangle 7"/>
          <p:cNvSpPr>
            <a:spLocks noChangeArrowheads="1"/>
          </p:cNvSpPr>
          <p:nvPr/>
        </p:nvSpPr>
        <p:spPr bwMode="auto">
          <a:xfrm>
            <a:off x="2438400" y="304800"/>
            <a:ext cx="5562600" cy="381000"/>
          </a:xfrm>
          <a:prstGeom prst="rect">
            <a:avLst/>
          </a:prstGeom>
          <a:solidFill>
            <a:srgbClr val="FFFFCC"/>
          </a:solidFill>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nSpc>
                <a:spcPct val="90000"/>
              </a:lnSpc>
              <a:spcBef>
                <a:spcPct val="20000"/>
              </a:spcBef>
            </a:pPr>
            <a:r>
              <a:rPr lang="en-US" sz="2800" u="none" dirty="0">
                <a:latin typeface="+mj-lt"/>
              </a:rPr>
              <a:t>Mistakes bounds for 10 of 100 of n</a:t>
            </a:r>
          </a:p>
        </p:txBody>
      </p:sp>
      <p:sp>
        <p:nvSpPr>
          <p:cNvPr id="827400" name="Rectangle 8"/>
          <p:cNvSpPr>
            <a:spLocks noChangeArrowheads="1"/>
          </p:cNvSpPr>
          <p:nvPr/>
        </p:nvSpPr>
        <p:spPr bwMode="auto">
          <a:xfrm rot="-5400000">
            <a:off x="-1600200" y="2895600"/>
            <a:ext cx="4648200" cy="381000"/>
          </a:xfrm>
          <a:prstGeom prst="rect">
            <a:avLst/>
          </a:prstGeom>
          <a:solidFill>
            <a:srgbClr val="FFFFCC"/>
          </a:solidFill>
          <a:ln w="9525">
            <a:solidFill>
              <a:schemeClr val="accent1"/>
            </a:solidFill>
            <a:miter lim="800000"/>
            <a:headEnd/>
            <a:tailEnd/>
          </a:ln>
          <a:effectLst/>
        </p:spPr>
        <p:txBody>
          <a:bodyPr/>
          <a:lstStyle/>
          <a:p>
            <a:pPr marL="342900" indent="-342900">
              <a:lnSpc>
                <a:spcPct val="90000"/>
              </a:lnSpc>
              <a:spcBef>
                <a:spcPct val="20000"/>
              </a:spcBef>
            </a:pPr>
            <a:r>
              <a:rPr lang="en-US" sz="2800" u="none" dirty="0">
                <a:latin typeface="+mj-lt"/>
              </a:rPr>
              <a:t># of mistakes to convergence</a:t>
            </a:r>
          </a:p>
        </p:txBody>
      </p:sp>
    </p:spTree>
  </p:cSld>
  <p:clrMapOvr>
    <a:masterClrMapping/>
  </p:clrMapOvr>
  <p:transition>
    <p:zoom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smtClean="0"/>
              <a:t>Dominated by the size of the feature space</a:t>
            </a:r>
          </a:p>
          <a:p>
            <a:r>
              <a:rPr lang="en-US" dirty="0" smtClean="0"/>
              <a:t>Most features are functions (e.g. conjunctions) of raw attributes</a:t>
            </a:r>
          </a:p>
          <a:p>
            <a:endParaRPr lang="en-US" dirty="0"/>
          </a:p>
          <a:p>
            <a:r>
              <a:rPr lang="en-US" dirty="0" smtClean="0"/>
              <a:t>Additive algorithms allow the use of Kernels</a:t>
            </a:r>
          </a:p>
          <a:p>
            <a:pPr lvl="1"/>
            <a:r>
              <a:rPr lang="en-US" dirty="0" smtClean="0"/>
              <a:t>No need to explicitly generate complex features</a:t>
            </a:r>
          </a:p>
          <a:p>
            <a:pPr lvl="1"/>
            <a:endParaRPr lang="en-US" dirty="0"/>
          </a:p>
          <a:p>
            <a:pPr lvl="1"/>
            <a:endParaRPr lang="en-US" dirty="0" smtClean="0"/>
          </a:p>
          <a:p>
            <a:r>
              <a:rPr lang="en-US" dirty="0" smtClean="0"/>
              <a:t>Could be more efficient since work is done in the original feature space, but expressivity is a function of the kernel expressivity.	</a:t>
            </a:r>
            <a:endParaRPr lang="en-US" dirty="0"/>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FA6F6034-1516-478C-9756-BC6A8296D6DE}" type="slidenum">
              <a:rPr lang="en-US" smtClean="0"/>
              <a:pPr/>
              <a:t>56</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41577730"/>
              </p:ext>
            </p:extLst>
          </p:nvPr>
        </p:nvGraphicFramePr>
        <p:xfrm>
          <a:off x="1600200" y="2514600"/>
          <a:ext cx="7391400" cy="484188"/>
        </p:xfrm>
        <a:graphic>
          <a:graphicData uri="http://schemas.openxmlformats.org/presentationml/2006/ole">
            <mc:AlternateContent xmlns:mc="http://schemas.openxmlformats.org/markup-compatibility/2006">
              <mc:Choice xmlns:v="urn:schemas-microsoft-com:vml" Requires="v">
                <p:oleObj spid="_x0000_s1135617" name="Equation" r:id="rId3" imgW="3952800" imgH="219165" progId="Equation.3">
                  <p:embed/>
                </p:oleObj>
              </mc:Choice>
              <mc:Fallback>
                <p:oleObj name="Equation" r:id="rId3" imgW="3952800" imgH="21916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14600"/>
                        <a:ext cx="7391400" cy="484188"/>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85118383"/>
              </p:ext>
            </p:extLst>
          </p:nvPr>
        </p:nvGraphicFramePr>
        <p:xfrm>
          <a:off x="3194050" y="3810000"/>
          <a:ext cx="2455863" cy="949325"/>
        </p:xfrm>
        <a:graphic>
          <a:graphicData uri="http://schemas.openxmlformats.org/presentationml/2006/ole">
            <mc:AlternateContent xmlns:mc="http://schemas.openxmlformats.org/markup-compatibility/2006">
              <mc:Choice xmlns:v="urn:schemas-microsoft-com:vml" Requires="v">
                <p:oleObj spid="_x0000_s1135618" name="Equation" r:id="rId5" imgW="1168200" imgH="444240" progId="Equation.3">
                  <p:embed/>
                </p:oleObj>
              </mc:Choice>
              <mc:Fallback>
                <p:oleObj name="Equation" r:id="rId5" imgW="1168200" imgH="444240" progId="Equation.3">
                  <p:embed/>
                  <p:pic>
                    <p:nvPicPr>
                      <p:cNvPr id="0" name="Object 5"/>
                      <p:cNvPicPr>
                        <a:picLocks noChangeAspect="1" noChangeArrowheads="1"/>
                      </p:cNvPicPr>
                      <p:nvPr/>
                    </p:nvPicPr>
                    <p:blipFill>
                      <a:blip r:embed="rId6"/>
                      <a:srcRect/>
                      <a:stretch>
                        <a:fillRect/>
                      </a:stretch>
                    </p:blipFill>
                    <p:spPr bwMode="auto">
                      <a:xfrm>
                        <a:off x="3194050" y="3810000"/>
                        <a:ext cx="2455863"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47720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2" name="Content Placeholder 1"/>
          <p:cNvSpPr>
            <a:spLocks noGrp="1"/>
          </p:cNvSpPr>
          <p:nvPr>
            <p:ph sz="quarter" idx="13"/>
          </p:nvPr>
        </p:nvSpPr>
        <p:spPr/>
        <p:txBody>
          <a:bodyPr/>
          <a:lstStyle/>
          <a:p>
            <a:r>
              <a:rPr lang="en-US" dirty="0"/>
              <a:t>Representation</a:t>
            </a:r>
          </a:p>
          <a:p>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57</a:t>
            </a:fld>
            <a:endParaRPr lang="en-US" dirty="0"/>
          </a:p>
        </p:txBody>
      </p:sp>
    </p:spTree>
    <p:extLst>
      <p:ext uri="{BB962C8B-B14F-4D97-AF65-F5344CB8AC3E}">
        <p14:creationId xmlns:p14="http://schemas.microsoft.com/office/powerpoint/2010/main" val="173168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2" name="Content Placeholder 1"/>
          <p:cNvSpPr>
            <a:spLocks noGrp="1"/>
          </p:cNvSpPr>
          <p:nvPr>
            <p:ph sz="quarter" idx="13"/>
          </p:nvPr>
        </p:nvSpPr>
        <p:spPr/>
        <p:txBody>
          <a:bodyPr/>
          <a:lstStyle/>
          <a:p>
            <a:endParaRPr lang="en-US"/>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58</a:t>
            </a:fld>
            <a:endParaRPr lang="en-US" dirty="0"/>
          </a:p>
        </p:txBody>
      </p:sp>
    </p:spTree>
    <p:extLst>
      <p:ext uri="{BB962C8B-B14F-4D97-AF65-F5344CB8AC3E}">
        <p14:creationId xmlns:p14="http://schemas.microsoft.com/office/powerpoint/2010/main" val="415978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59</a:t>
            </a:fld>
            <a:endParaRPr lang="en-US"/>
          </a:p>
        </p:txBody>
      </p:sp>
      <p:pic>
        <p:nvPicPr>
          <p:cNvPr id="9" name="Picture 8" descr="Circ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5" name="TextBox 4"/>
          <p:cNvSpPr txBox="1"/>
          <p:nvPr/>
        </p:nvSpPr>
        <p:spPr>
          <a:xfrm>
            <a:off x="2350170" y="5346188"/>
            <a:ext cx="4477841" cy="584776"/>
          </a:xfrm>
          <a:prstGeom prst="rect">
            <a:avLst/>
          </a:prstGeom>
          <a:noFill/>
        </p:spPr>
        <p:txBody>
          <a:bodyPr wrap="none" rtlCol="0">
            <a:spAutoFit/>
          </a:bodyPr>
          <a:lstStyle/>
          <a:p>
            <a:r>
              <a:rPr lang="en-US" sz="3200" u="none" dirty="0" smtClean="0"/>
              <a:t>f(</a:t>
            </a:r>
            <a:r>
              <a:rPr lang="en-US" sz="3200" b="1" u="none" dirty="0" smtClean="0"/>
              <a:t>x</a:t>
            </a:r>
            <a:r>
              <a:rPr lang="en-US" sz="3200" u="none" dirty="0" smtClean="0"/>
              <a:t>) = 1 iff  x</a:t>
            </a:r>
            <a:r>
              <a:rPr lang="en-US" sz="3200" u="none" baseline="-25000" dirty="0" smtClean="0"/>
              <a:t>1</a:t>
            </a:r>
            <a:r>
              <a:rPr lang="en-US" sz="3200" u="none" baseline="30000" dirty="0" smtClean="0"/>
              <a:t>2</a:t>
            </a:r>
            <a:r>
              <a:rPr lang="en-US" sz="3200" u="none" dirty="0" smtClean="0"/>
              <a:t> + x</a:t>
            </a:r>
            <a:r>
              <a:rPr lang="en-US" sz="3200" u="none" baseline="-25000" dirty="0" smtClean="0"/>
              <a:t>2</a:t>
            </a:r>
            <a:r>
              <a:rPr lang="en-US" sz="3200" u="none" baseline="30000" dirty="0" smtClean="0"/>
              <a:t>2</a:t>
            </a:r>
            <a:r>
              <a:rPr lang="en-US" sz="3200" u="none" dirty="0" smtClean="0"/>
              <a:t>  ≤  1</a:t>
            </a:r>
            <a:endParaRPr lang="en-US" sz="3200" u="none" dirty="0"/>
          </a:p>
        </p:txBody>
      </p:sp>
    </p:spTree>
    <p:extLst>
      <p:ext uri="{BB962C8B-B14F-4D97-AF65-F5344CB8AC3E}">
        <p14:creationId xmlns:p14="http://schemas.microsoft.com/office/powerpoint/2010/main" val="30485469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lstStyle/>
          <a:p>
            <a:r>
              <a:rPr lang="en-US" dirty="0"/>
              <a:t>Perceptron learning rule</a:t>
            </a:r>
            <a:endParaRPr lang="en-US" sz="4000" dirty="0"/>
          </a:p>
        </p:txBody>
      </p:sp>
      <p:sp>
        <p:nvSpPr>
          <p:cNvPr id="731139" name="Rectangle 3"/>
          <p:cNvSpPr>
            <a:spLocks noGrp="1" noChangeArrowheads="1"/>
          </p:cNvSpPr>
          <p:nvPr>
            <p:ph idx="1"/>
          </p:nvPr>
        </p:nvSpPr>
        <p:spPr/>
        <p:txBody>
          <a:bodyPr/>
          <a:lstStyle/>
          <a:p>
            <a:r>
              <a:rPr lang="en-US" dirty="0"/>
              <a:t>On-line, mistake driven algorithm.</a:t>
            </a:r>
          </a:p>
          <a:p>
            <a:r>
              <a:rPr lang="en-US" dirty="0" smtClean="0">
                <a:solidFill>
                  <a:schemeClr val="tx1">
                    <a:lumMod val="75000"/>
                    <a:lumOff val="25000"/>
                  </a:schemeClr>
                </a:solidFill>
              </a:rPr>
              <a:t>Rosenblatt</a:t>
            </a:r>
            <a:r>
              <a:rPr lang="en-US" dirty="0" smtClean="0"/>
              <a:t> </a:t>
            </a:r>
            <a:r>
              <a:rPr lang="en-US" dirty="0"/>
              <a:t>(</a:t>
            </a:r>
            <a:r>
              <a:rPr lang="en-US" dirty="0" smtClean="0"/>
              <a:t>1959) suggested </a:t>
            </a:r>
            <a:r>
              <a:rPr lang="en-US" dirty="0"/>
              <a:t>that when a target output value is </a:t>
            </a:r>
            <a:r>
              <a:rPr lang="en-US" dirty="0" smtClean="0"/>
              <a:t>provided </a:t>
            </a:r>
            <a:r>
              <a:rPr lang="en-US" dirty="0"/>
              <a:t>for a single neuron with fixed input, it can </a:t>
            </a:r>
            <a:r>
              <a:rPr lang="en-US" dirty="0" smtClean="0"/>
              <a:t>incrementally </a:t>
            </a:r>
            <a:r>
              <a:rPr lang="en-US" dirty="0"/>
              <a:t>change weights and learn to produce the </a:t>
            </a:r>
            <a:r>
              <a:rPr lang="en-US" dirty="0" smtClean="0"/>
              <a:t>output </a:t>
            </a:r>
            <a:r>
              <a:rPr lang="en-US" dirty="0"/>
              <a:t>using the </a:t>
            </a:r>
            <a:r>
              <a:rPr lang="en-US" u="sng" dirty="0"/>
              <a:t>Perceptron learning </a:t>
            </a:r>
            <a:r>
              <a:rPr lang="en-US" u="sng" dirty="0" smtClean="0"/>
              <a:t>rule</a:t>
            </a:r>
          </a:p>
          <a:p>
            <a:r>
              <a:rPr lang="en-US" dirty="0" smtClean="0"/>
              <a:t>(Perceptron </a:t>
            </a:r>
            <a:r>
              <a:rPr lang="en-US" dirty="0"/>
              <a:t>== Linear Threshold </a:t>
            </a:r>
            <a:r>
              <a:rPr lang="en-US" dirty="0" smtClean="0"/>
              <a:t>Unit)</a:t>
            </a:r>
            <a:endParaRPr lang="en-US" dirty="0"/>
          </a:p>
        </p:txBody>
      </p:sp>
      <p:sp>
        <p:nvSpPr>
          <p:cNvPr id="2" name="Content Placeholder 1"/>
          <p:cNvSpPr>
            <a:spLocks noGrp="1"/>
          </p:cNvSpPr>
          <p:nvPr>
            <p:ph sz="quarter" idx="13"/>
          </p:nvPr>
        </p:nvSpPr>
        <p:spPr/>
        <p:txBody>
          <a:bodyPr/>
          <a:lstStyle/>
          <a:p>
            <a:r>
              <a:rPr lang="en-US" dirty="0" smtClean="0"/>
              <a:t>Perceptron</a:t>
            </a:r>
            <a:endParaRPr lang="en-US" dirty="0"/>
          </a:p>
        </p:txBody>
      </p:sp>
      <p:sp>
        <p:nvSpPr>
          <p:cNvPr id="44" name="Slide Number Placeholder 5"/>
          <p:cNvSpPr>
            <a:spLocks noGrp="1"/>
          </p:cNvSpPr>
          <p:nvPr>
            <p:ph type="sldNum" sz="quarter" idx="14"/>
          </p:nvPr>
        </p:nvSpPr>
        <p:spPr/>
        <p:txBody>
          <a:bodyPr/>
          <a:lstStyle/>
          <a:p>
            <a:fld id="{143030A9-99B2-493A-BA3A-D79B5F487FA3}" type="slidenum">
              <a:rPr lang="en-US"/>
              <a:pPr/>
              <a:t>6</a:t>
            </a:fld>
            <a:endParaRPr lang="en-US"/>
          </a:p>
        </p:txBody>
      </p:sp>
      <p:grpSp>
        <p:nvGrpSpPr>
          <p:cNvPr id="731140" name="Group 4"/>
          <p:cNvGrpSpPr>
            <a:grpSpLocks/>
          </p:cNvGrpSpPr>
          <p:nvPr/>
        </p:nvGrpSpPr>
        <p:grpSpPr bwMode="auto">
          <a:xfrm>
            <a:off x="1617663" y="4191000"/>
            <a:ext cx="6992937" cy="1955800"/>
            <a:chOff x="519" y="2784"/>
            <a:chExt cx="4405" cy="1232"/>
          </a:xfrm>
        </p:grpSpPr>
        <p:sp>
          <p:nvSpPr>
            <p:cNvPr id="731141" name="Oval 5"/>
            <p:cNvSpPr>
              <a:spLocks noChangeArrowheads="1"/>
            </p:cNvSpPr>
            <p:nvPr/>
          </p:nvSpPr>
          <p:spPr bwMode="auto">
            <a:xfrm>
              <a:off x="1837" y="343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2" name="Oval 6"/>
            <p:cNvSpPr>
              <a:spLocks noChangeArrowheads="1"/>
            </p:cNvSpPr>
            <p:nvPr/>
          </p:nvSpPr>
          <p:spPr bwMode="auto">
            <a:xfrm>
              <a:off x="1067" y="3019"/>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3" name="Oval 7"/>
            <p:cNvSpPr>
              <a:spLocks noChangeArrowheads="1"/>
            </p:cNvSpPr>
            <p:nvPr/>
          </p:nvSpPr>
          <p:spPr bwMode="auto">
            <a:xfrm>
              <a:off x="1067" y="3187"/>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4" name="Oval 8"/>
            <p:cNvSpPr>
              <a:spLocks noChangeArrowheads="1"/>
            </p:cNvSpPr>
            <p:nvPr/>
          </p:nvSpPr>
          <p:spPr bwMode="auto">
            <a:xfrm>
              <a:off x="1067" y="3355"/>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5" name="Oval 9"/>
            <p:cNvSpPr>
              <a:spLocks noChangeArrowheads="1"/>
            </p:cNvSpPr>
            <p:nvPr/>
          </p:nvSpPr>
          <p:spPr bwMode="auto">
            <a:xfrm>
              <a:off x="1067" y="3522"/>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6" name="Oval 10"/>
            <p:cNvSpPr>
              <a:spLocks noChangeArrowheads="1"/>
            </p:cNvSpPr>
            <p:nvPr/>
          </p:nvSpPr>
          <p:spPr bwMode="auto">
            <a:xfrm>
              <a:off x="1067" y="3690"/>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47" name="Oval 11"/>
            <p:cNvSpPr>
              <a:spLocks noChangeArrowheads="1"/>
            </p:cNvSpPr>
            <p:nvPr/>
          </p:nvSpPr>
          <p:spPr bwMode="auto">
            <a:xfrm>
              <a:off x="1067" y="3858"/>
              <a:ext cx="48" cy="4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effectLst>
                  <a:outerShdw blurRad="38100" dist="38100" dir="2700000" algn="tl">
                    <a:srgbClr val="FFFFFF"/>
                  </a:outerShdw>
                </a:effectLst>
              </a:endParaRPr>
            </a:p>
          </p:txBody>
        </p:sp>
        <p:cxnSp>
          <p:nvCxnSpPr>
            <p:cNvPr id="731148" name="AutoShape 12"/>
            <p:cNvCxnSpPr>
              <a:cxnSpLocks noChangeShapeType="1"/>
              <a:stCxn id="731142" idx="5"/>
              <a:endCxn id="731141" idx="1"/>
            </p:cNvCxnSpPr>
            <p:nvPr/>
          </p:nvCxnSpPr>
          <p:spPr bwMode="auto">
            <a:xfrm>
              <a:off x="1108" y="3063"/>
              <a:ext cx="736"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49" name="AutoShape 13"/>
            <p:cNvCxnSpPr>
              <a:cxnSpLocks noChangeShapeType="1"/>
              <a:stCxn id="731141" idx="2"/>
              <a:endCxn id="731143" idx="6"/>
            </p:cNvCxnSpPr>
            <p:nvPr/>
          </p:nvCxnSpPr>
          <p:spPr bwMode="auto">
            <a:xfrm flipH="1" flipV="1">
              <a:off x="1124" y="3208"/>
              <a:ext cx="704" cy="25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0" name="AutoShape 14"/>
            <p:cNvCxnSpPr>
              <a:cxnSpLocks noChangeShapeType="1"/>
              <a:stCxn id="731144" idx="6"/>
              <a:endCxn id="731141" idx="2"/>
            </p:cNvCxnSpPr>
            <p:nvPr/>
          </p:nvCxnSpPr>
          <p:spPr bwMode="auto">
            <a:xfrm>
              <a:off x="1124" y="3376"/>
              <a:ext cx="704" cy="8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1" name="AutoShape 15"/>
            <p:cNvCxnSpPr>
              <a:cxnSpLocks noChangeShapeType="1"/>
              <a:stCxn id="731145" idx="6"/>
              <a:endCxn id="731141" idx="2"/>
            </p:cNvCxnSpPr>
            <p:nvPr/>
          </p:nvCxnSpPr>
          <p:spPr bwMode="auto">
            <a:xfrm flipV="1">
              <a:off x="1124" y="3459"/>
              <a:ext cx="704" cy="8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2" name="AutoShape 16"/>
            <p:cNvCxnSpPr>
              <a:cxnSpLocks noChangeShapeType="1"/>
              <a:stCxn id="731146" idx="6"/>
              <a:endCxn id="731141" idx="2"/>
            </p:cNvCxnSpPr>
            <p:nvPr/>
          </p:nvCxnSpPr>
          <p:spPr bwMode="auto">
            <a:xfrm flipV="1">
              <a:off x="1124" y="3459"/>
              <a:ext cx="704" cy="25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1153" name="AutoShape 17"/>
            <p:cNvCxnSpPr>
              <a:cxnSpLocks noChangeShapeType="1"/>
              <a:endCxn id="731141" idx="3"/>
            </p:cNvCxnSpPr>
            <p:nvPr/>
          </p:nvCxnSpPr>
          <p:spPr bwMode="auto">
            <a:xfrm flipV="1">
              <a:off x="1115" y="3483"/>
              <a:ext cx="729" cy="42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1154" name="Text Box 18"/>
            <p:cNvSpPr txBox="1">
              <a:spLocks noChangeArrowheads="1"/>
            </p:cNvSpPr>
            <p:nvPr/>
          </p:nvSpPr>
          <p:spPr bwMode="auto">
            <a:xfrm>
              <a:off x="828" y="288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1</a:t>
              </a:r>
              <a:endParaRPr lang="en-US" sz="2800" u="none">
                <a:solidFill>
                  <a:srgbClr val="000066"/>
                </a:solidFill>
                <a:latin typeface="Arial Narrow" pitchFamily="34" charset="0"/>
              </a:endParaRPr>
            </a:p>
          </p:txBody>
        </p:sp>
        <p:sp>
          <p:nvSpPr>
            <p:cNvPr id="731155" name="Text Box 19"/>
            <p:cNvSpPr txBox="1">
              <a:spLocks noChangeArrowheads="1"/>
            </p:cNvSpPr>
            <p:nvPr/>
          </p:nvSpPr>
          <p:spPr bwMode="auto">
            <a:xfrm>
              <a:off x="826" y="3061"/>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2</a:t>
              </a:r>
              <a:endParaRPr lang="en-US" sz="2800" u="none">
                <a:solidFill>
                  <a:srgbClr val="000066"/>
                </a:solidFill>
                <a:latin typeface="Arial Narrow" pitchFamily="34" charset="0"/>
              </a:endParaRPr>
            </a:p>
          </p:txBody>
        </p:sp>
        <p:sp>
          <p:nvSpPr>
            <p:cNvPr id="731156" name="Text Box 20"/>
            <p:cNvSpPr txBox="1">
              <a:spLocks noChangeArrowheads="1"/>
            </p:cNvSpPr>
            <p:nvPr/>
          </p:nvSpPr>
          <p:spPr bwMode="auto">
            <a:xfrm>
              <a:off x="826" y="3766"/>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6</a:t>
              </a:r>
              <a:endParaRPr lang="en-US" sz="2800" u="none">
                <a:solidFill>
                  <a:srgbClr val="000066"/>
                </a:solidFill>
                <a:latin typeface="Arial Narrow" pitchFamily="34" charset="0"/>
              </a:endParaRPr>
            </a:p>
          </p:txBody>
        </p:sp>
        <p:sp>
          <p:nvSpPr>
            <p:cNvPr id="731157" name="Text Box 21"/>
            <p:cNvSpPr txBox="1">
              <a:spLocks noChangeArrowheads="1"/>
            </p:cNvSpPr>
            <p:nvPr/>
          </p:nvSpPr>
          <p:spPr bwMode="auto">
            <a:xfrm>
              <a:off x="828" y="3262"/>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3</a:t>
              </a:r>
              <a:endParaRPr lang="en-US" sz="2800" u="none">
                <a:solidFill>
                  <a:srgbClr val="000066"/>
                </a:solidFill>
                <a:latin typeface="Arial Narrow" pitchFamily="34" charset="0"/>
              </a:endParaRPr>
            </a:p>
          </p:txBody>
        </p:sp>
        <p:sp>
          <p:nvSpPr>
            <p:cNvPr id="731158" name="Text Box 22"/>
            <p:cNvSpPr txBox="1">
              <a:spLocks noChangeArrowheads="1"/>
            </p:cNvSpPr>
            <p:nvPr/>
          </p:nvSpPr>
          <p:spPr bwMode="auto">
            <a:xfrm>
              <a:off x="828" y="3430"/>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4</a:t>
              </a:r>
              <a:endParaRPr lang="en-US" sz="2800" u="none">
                <a:solidFill>
                  <a:srgbClr val="000066"/>
                </a:solidFill>
                <a:latin typeface="Arial Narrow" pitchFamily="34" charset="0"/>
              </a:endParaRPr>
            </a:p>
          </p:txBody>
        </p:sp>
        <p:sp>
          <p:nvSpPr>
            <p:cNvPr id="731159" name="Text Box 23"/>
            <p:cNvSpPr txBox="1">
              <a:spLocks noChangeArrowheads="1"/>
            </p:cNvSpPr>
            <p:nvPr/>
          </p:nvSpPr>
          <p:spPr bwMode="auto">
            <a:xfrm>
              <a:off x="828" y="3597"/>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5</a:t>
              </a:r>
              <a:endParaRPr lang="en-US" sz="2800" u="none">
                <a:solidFill>
                  <a:srgbClr val="000066"/>
                </a:solidFill>
                <a:latin typeface="Arial Narrow" pitchFamily="34" charset="0"/>
              </a:endParaRPr>
            </a:p>
          </p:txBody>
        </p:sp>
        <p:sp>
          <p:nvSpPr>
            <p:cNvPr id="731160" name="Text Box 24"/>
            <p:cNvSpPr txBox="1">
              <a:spLocks noChangeArrowheads="1"/>
            </p:cNvSpPr>
            <p:nvPr/>
          </p:nvSpPr>
          <p:spPr bwMode="auto">
            <a:xfrm>
              <a:off x="1791" y="3145"/>
              <a:ext cx="1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7</a:t>
              </a:r>
              <a:endParaRPr lang="en-US" sz="2800" u="none">
                <a:solidFill>
                  <a:srgbClr val="000066"/>
                </a:solidFill>
                <a:latin typeface="Arial Narrow" pitchFamily="34" charset="0"/>
              </a:endParaRPr>
            </a:p>
          </p:txBody>
        </p:sp>
        <p:graphicFrame>
          <p:nvGraphicFramePr>
            <p:cNvPr id="731161" name="Object 25"/>
            <p:cNvGraphicFramePr>
              <a:graphicFrameLocks noChangeAspect="1"/>
            </p:cNvGraphicFramePr>
            <p:nvPr/>
          </p:nvGraphicFramePr>
          <p:xfrm>
            <a:off x="1328" y="3682"/>
            <a:ext cx="345" cy="300"/>
          </p:xfrm>
          <a:graphic>
            <a:graphicData uri="http://schemas.openxmlformats.org/presentationml/2006/ole">
              <mc:AlternateContent xmlns:mc="http://schemas.openxmlformats.org/markup-compatibility/2006">
                <mc:Choice xmlns:v="urn:schemas-microsoft-com:vml" Requires="v">
                  <p:oleObj spid="_x0000_s1136641" name="Equation" r:id="rId4" imgW="228600" imgH="228600" progId="Equation.3">
                    <p:embed/>
                  </p:oleObj>
                </mc:Choice>
                <mc:Fallback>
                  <p:oleObj name="Equation" r:id="rId4" imgW="228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 y="3682"/>
                          <a:ext cx="345"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2" name="Object 26"/>
            <p:cNvGraphicFramePr>
              <a:graphicFrameLocks noChangeAspect="1"/>
            </p:cNvGraphicFramePr>
            <p:nvPr/>
          </p:nvGraphicFramePr>
          <p:xfrm>
            <a:off x="1326" y="2977"/>
            <a:ext cx="325" cy="284"/>
          </p:xfrm>
          <a:graphic>
            <a:graphicData uri="http://schemas.openxmlformats.org/presentationml/2006/ole">
              <mc:AlternateContent xmlns:mc="http://schemas.openxmlformats.org/markup-compatibility/2006">
                <mc:Choice xmlns:v="urn:schemas-microsoft-com:vml" Requires="v">
                  <p:oleObj spid="_x0000_s1136642" name="Equation" r:id="rId6" imgW="215640" imgH="215640" progId="Equation.3">
                    <p:embed/>
                  </p:oleObj>
                </mc:Choice>
                <mc:Fallback>
                  <p:oleObj name="Equation" r:id="rId6" imgW="2156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 y="2977"/>
                          <a:ext cx="325"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63" name="Object 27"/>
            <p:cNvGraphicFramePr>
              <a:graphicFrameLocks noChangeAspect="1"/>
            </p:cNvGraphicFramePr>
            <p:nvPr/>
          </p:nvGraphicFramePr>
          <p:xfrm>
            <a:off x="1885" y="3288"/>
            <a:ext cx="558" cy="334"/>
          </p:xfrm>
          <a:graphic>
            <a:graphicData uri="http://schemas.openxmlformats.org/presentationml/2006/ole">
              <mc:AlternateContent xmlns:mc="http://schemas.openxmlformats.org/markup-compatibility/2006">
                <mc:Choice xmlns:v="urn:schemas-microsoft-com:vml" Requires="v">
                  <p:oleObj spid="_x0000_s1136643" name="Equation" r:id="rId8" imgW="368280" imgH="253800" progId="Equation.3">
                    <p:embed/>
                  </p:oleObj>
                </mc:Choice>
                <mc:Fallback>
                  <p:oleObj name="Equation" r:id="rId8" imgW="3682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5" y="3288"/>
                          <a:ext cx="558"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64" name="Oval 28"/>
            <p:cNvSpPr>
              <a:spLocks noChangeArrowheads="1"/>
            </p:cNvSpPr>
            <p:nvPr/>
          </p:nvSpPr>
          <p:spPr bwMode="auto">
            <a:xfrm>
              <a:off x="1885" y="3271"/>
              <a:ext cx="530" cy="41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5" name="Line 29"/>
            <p:cNvSpPr>
              <a:spLocks noChangeShapeType="1"/>
            </p:cNvSpPr>
            <p:nvPr/>
          </p:nvSpPr>
          <p:spPr bwMode="auto">
            <a:xfrm>
              <a:off x="2415" y="3480"/>
              <a:ext cx="8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6" name="Oval 30"/>
            <p:cNvSpPr>
              <a:spLocks noChangeArrowheads="1"/>
            </p:cNvSpPr>
            <p:nvPr/>
          </p:nvSpPr>
          <p:spPr bwMode="auto">
            <a:xfrm>
              <a:off x="3233" y="3061"/>
              <a:ext cx="1011" cy="83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7" name="Line 31"/>
            <p:cNvSpPr>
              <a:spLocks noChangeShapeType="1"/>
            </p:cNvSpPr>
            <p:nvPr/>
          </p:nvSpPr>
          <p:spPr bwMode="auto">
            <a:xfrm>
              <a:off x="3313" y="3480"/>
              <a:ext cx="777"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8" name="Line 32"/>
            <p:cNvSpPr>
              <a:spLocks noChangeShapeType="1"/>
            </p:cNvSpPr>
            <p:nvPr/>
          </p:nvSpPr>
          <p:spPr bwMode="auto">
            <a:xfrm>
              <a:off x="3474" y="3145"/>
              <a:ext cx="2" cy="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69" name="Line 33"/>
            <p:cNvSpPr>
              <a:spLocks noChangeShapeType="1"/>
            </p:cNvSpPr>
            <p:nvPr/>
          </p:nvSpPr>
          <p:spPr bwMode="auto">
            <a:xfrm>
              <a:off x="3474" y="3480"/>
              <a:ext cx="233"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0" name="Line 34"/>
            <p:cNvSpPr>
              <a:spLocks noChangeShapeType="1"/>
            </p:cNvSpPr>
            <p:nvPr/>
          </p:nvSpPr>
          <p:spPr bwMode="auto">
            <a:xfrm>
              <a:off x="3721" y="3201"/>
              <a:ext cx="234"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1" name="Line 35"/>
            <p:cNvSpPr>
              <a:spLocks noChangeShapeType="1"/>
            </p:cNvSpPr>
            <p:nvPr/>
          </p:nvSpPr>
          <p:spPr bwMode="auto">
            <a:xfrm flipV="1">
              <a:off x="3713" y="3201"/>
              <a:ext cx="2" cy="27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2" name="Line 36"/>
            <p:cNvSpPr>
              <a:spLocks noChangeShapeType="1"/>
            </p:cNvSpPr>
            <p:nvPr/>
          </p:nvSpPr>
          <p:spPr bwMode="auto">
            <a:xfrm>
              <a:off x="3426" y="3187"/>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73" name="Text Box 37"/>
            <p:cNvSpPr txBox="1">
              <a:spLocks noChangeArrowheads="1"/>
            </p:cNvSpPr>
            <p:nvPr/>
          </p:nvSpPr>
          <p:spPr bwMode="auto">
            <a:xfrm>
              <a:off x="3281" y="306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u="none">
                  <a:solidFill>
                    <a:srgbClr val="000066"/>
                  </a:solidFill>
                  <a:latin typeface="Arial Narrow" pitchFamily="34" charset="0"/>
                </a:rPr>
                <a:t>T</a:t>
              </a:r>
              <a:endParaRPr lang="en-US" sz="2800" u="none">
                <a:solidFill>
                  <a:srgbClr val="000066"/>
                </a:solidFill>
                <a:latin typeface="Arial Narrow" pitchFamily="34" charset="0"/>
              </a:endParaRPr>
            </a:p>
          </p:txBody>
        </p:sp>
        <p:sp>
          <p:nvSpPr>
            <p:cNvPr id="731174" name="Line 38"/>
            <p:cNvSpPr>
              <a:spLocks noChangeShapeType="1"/>
            </p:cNvSpPr>
            <p:nvPr/>
          </p:nvSpPr>
          <p:spPr bwMode="auto">
            <a:xfrm>
              <a:off x="4244" y="3480"/>
              <a:ext cx="3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31175" name="Object 39"/>
            <p:cNvGraphicFramePr>
              <a:graphicFrameLocks noChangeAspect="1"/>
            </p:cNvGraphicFramePr>
            <p:nvPr/>
          </p:nvGraphicFramePr>
          <p:xfrm>
            <a:off x="4715" y="3270"/>
            <a:ext cx="209" cy="234"/>
          </p:xfrm>
          <a:graphic>
            <a:graphicData uri="http://schemas.openxmlformats.org/presentationml/2006/ole">
              <mc:AlternateContent xmlns:mc="http://schemas.openxmlformats.org/markup-compatibility/2006">
                <mc:Choice xmlns:v="urn:schemas-microsoft-com:vml" Requires="v">
                  <p:oleObj spid="_x0000_s1136644" name="Equation" r:id="rId10" imgW="139680" imgH="177480" progId="Equation.3">
                    <p:embed/>
                  </p:oleObj>
                </mc:Choice>
                <mc:Fallback>
                  <p:oleObj name="Equation" r:id="rId10" imgW="13968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5" y="3270"/>
                          <a:ext cx="209"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6" name="Object 40"/>
            <p:cNvGraphicFramePr>
              <a:graphicFrameLocks noChangeAspect="1"/>
            </p:cNvGraphicFramePr>
            <p:nvPr/>
          </p:nvGraphicFramePr>
          <p:xfrm>
            <a:off x="576" y="2784"/>
            <a:ext cx="267" cy="284"/>
          </p:xfrm>
          <a:graphic>
            <a:graphicData uri="http://schemas.openxmlformats.org/presentationml/2006/ole">
              <mc:AlternateContent xmlns:mc="http://schemas.openxmlformats.org/markup-compatibility/2006">
                <mc:Choice xmlns:v="urn:schemas-microsoft-com:vml" Requires="v">
                  <p:oleObj spid="_x0000_s1136645" name="Equation" r:id="rId12" imgW="177480" imgH="215640" progId="Equation.3">
                    <p:embed/>
                  </p:oleObj>
                </mc:Choice>
                <mc:Fallback>
                  <p:oleObj name="Equation" r:id="rId12" imgW="1774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 y="2784"/>
                          <a:ext cx="26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1177" name="Object 41"/>
            <p:cNvGraphicFramePr>
              <a:graphicFrameLocks noChangeAspect="1"/>
            </p:cNvGraphicFramePr>
            <p:nvPr/>
          </p:nvGraphicFramePr>
          <p:xfrm>
            <a:off x="519" y="3682"/>
            <a:ext cx="286" cy="301"/>
          </p:xfrm>
          <a:graphic>
            <a:graphicData uri="http://schemas.openxmlformats.org/presentationml/2006/ole">
              <mc:AlternateContent xmlns:mc="http://schemas.openxmlformats.org/markup-compatibility/2006">
                <mc:Choice xmlns:v="urn:schemas-microsoft-com:vml" Requires="v">
                  <p:oleObj spid="_x0000_s1136646" name="Equation" r:id="rId14" imgW="190440" imgH="228600" progId="Equation.3">
                    <p:embed/>
                  </p:oleObj>
                </mc:Choice>
                <mc:Fallback>
                  <p:oleObj name="Equation" r:id="rId14" imgW="19044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 y="3682"/>
                          <a:ext cx="28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78567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3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inea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825" y="1417638"/>
            <a:ext cx="5225145" cy="3657600"/>
          </a:xfrm>
          <a:prstGeom prst="rect">
            <a:avLst/>
          </a:prstGeom>
        </p:spPr>
      </p:pic>
      <p:sp>
        <p:nvSpPr>
          <p:cNvPr id="3" name="Title 2"/>
          <p:cNvSpPr>
            <a:spLocks noGrp="1"/>
          </p:cNvSpPr>
          <p:nvPr>
            <p:ph type="title"/>
          </p:nvPr>
        </p:nvSpPr>
        <p:spPr/>
        <p:txBody>
          <a:bodyPr>
            <a:normAutofit/>
          </a:bodyPr>
          <a:lstStyle/>
          <a:p>
            <a:r>
              <a:rPr lang="en-US" dirty="0" smtClean="0"/>
              <a:t>Making data linearly separable</a:t>
            </a:r>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pPr/>
              <a:t>60</a:t>
            </a:fld>
            <a:endParaRPr lang="en-US"/>
          </a:p>
        </p:txBody>
      </p:sp>
      <p:sp>
        <p:nvSpPr>
          <p:cNvPr id="8" name="TextBox 7"/>
          <p:cNvSpPr txBox="1"/>
          <p:nvPr/>
        </p:nvSpPr>
        <p:spPr>
          <a:xfrm>
            <a:off x="1605626" y="5112603"/>
            <a:ext cx="6547774" cy="830997"/>
          </a:xfrm>
          <a:prstGeom prst="rect">
            <a:avLst/>
          </a:prstGeom>
          <a:noFill/>
        </p:spPr>
        <p:txBody>
          <a:bodyPr wrap="square" rtlCol="0">
            <a:spAutoFit/>
          </a:bodyPr>
          <a:lstStyle/>
          <a:p>
            <a:r>
              <a:rPr lang="en-US" sz="2400" u="none" dirty="0" smtClean="0">
                <a:latin typeface="+mn-lt"/>
              </a:rPr>
              <a:t>Transform data: </a:t>
            </a:r>
            <a:r>
              <a:rPr lang="en-US" sz="2400" b="1" u="none" dirty="0" smtClean="0">
                <a:latin typeface="+mn-lt"/>
              </a:rPr>
              <a:t>x = </a:t>
            </a:r>
            <a:r>
              <a:rPr lang="en-US" sz="2400" u="none" dirty="0" smtClean="0">
                <a:latin typeface="+mn-lt"/>
              </a:rPr>
              <a:t>(x</a:t>
            </a:r>
            <a:r>
              <a:rPr lang="en-US" sz="2400" u="none" baseline="-25000" dirty="0" smtClean="0">
                <a:latin typeface="+mn-lt"/>
              </a:rPr>
              <a:t>1</a:t>
            </a:r>
            <a:r>
              <a:rPr lang="en-US" sz="2400" u="none" dirty="0" smtClean="0">
                <a:latin typeface="+mn-lt"/>
              </a:rPr>
              <a:t>, x</a:t>
            </a:r>
            <a:r>
              <a:rPr lang="en-US" sz="2400" u="none" baseline="-25000" dirty="0" smtClean="0">
                <a:latin typeface="+mn-lt"/>
              </a:rPr>
              <a:t>2</a:t>
            </a:r>
            <a:r>
              <a:rPr lang="en-US" sz="2400" u="none" baseline="30000" dirty="0" smtClean="0">
                <a:latin typeface="+mn-lt"/>
              </a:rPr>
              <a:t> </a:t>
            </a:r>
            <a:r>
              <a:rPr lang="en-US" sz="2400" u="none" dirty="0" smtClean="0">
                <a:latin typeface="+mn-lt"/>
              </a:rPr>
              <a:t>)  =&gt; </a:t>
            </a:r>
            <a:r>
              <a:rPr lang="en-US" sz="2400" b="1" u="none" dirty="0" smtClean="0">
                <a:latin typeface="+mn-lt"/>
              </a:rPr>
              <a:t>x’ </a:t>
            </a:r>
            <a:r>
              <a:rPr lang="en-US" sz="2400" b="1" u="none" dirty="0">
                <a:latin typeface="+mn-lt"/>
              </a:rPr>
              <a:t>= </a:t>
            </a:r>
            <a:r>
              <a:rPr lang="en-US" sz="2400" u="none" dirty="0">
                <a:latin typeface="+mn-lt"/>
              </a:rPr>
              <a:t>(</a:t>
            </a:r>
            <a:r>
              <a:rPr lang="en-US" sz="2400" u="none" dirty="0" smtClean="0">
                <a:latin typeface="+mn-lt"/>
              </a:rPr>
              <a:t>x</a:t>
            </a:r>
            <a:r>
              <a:rPr lang="en-US" sz="2400" u="none" baseline="-25000" dirty="0" smtClean="0">
                <a:latin typeface="+mn-lt"/>
              </a:rPr>
              <a:t>1</a:t>
            </a:r>
            <a:r>
              <a:rPr lang="en-US" sz="2400" u="none" baseline="30000" dirty="0">
                <a:latin typeface="+mn-lt"/>
              </a:rPr>
              <a:t>2</a:t>
            </a:r>
            <a:r>
              <a:rPr lang="en-US" sz="2400" u="none" dirty="0" smtClean="0">
                <a:latin typeface="+mn-lt"/>
              </a:rPr>
              <a:t>, x</a:t>
            </a:r>
            <a:r>
              <a:rPr lang="en-US" sz="2400" u="none" baseline="-25000" dirty="0" smtClean="0">
                <a:latin typeface="+mn-lt"/>
              </a:rPr>
              <a:t>2</a:t>
            </a:r>
            <a:r>
              <a:rPr lang="en-US" sz="2400" u="none" baseline="30000" dirty="0">
                <a:latin typeface="+mn-lt"/>
              </a:rPr>
              <a:t>2</a:t>
            </a:r>
            <a:r>
              <a:rPr lang="en-US" sz="2400" u="none" baseline="30000" dirty="0" smtClean="0">
                <a:latin typeface="+mn-lt"/>
              </a:rPr>
              <a:t> </a:t>
            </a:r>
            <a:r>
              <a:rPr lang="en-US" sz="2400" u="none" dirty="0">
                <a:latin typeface="+mn-lt"/>
              </a:rPr>
              <a:t>) </a:t>
            </a:r>
            <a:endParaRPr lang="en-US" sz="2400" b="1" u="none" dirty="0" smtClean="0">
              <a:latin typeface="+mn-lt"/>
            </a:endParaRPr>
          </a:p>
          <a:p>
            <a:r>
              <a:rPr lang="en-US" sz="2400" u="none" dirty="0" smtClean="0">
                <a:latin typeface="+mn-lt"/>
              </a:rPr>
              <a:t>f(</a:t>
            </a:r>
            <a:r>
              <a:rPr lang="en-US" sz="2400" b="1" u="none" dirty="0" smtClean="0">
                <a:latin typeface="+mn-lt"/>
              </a:rPr>
              <a:t>x’</a:t>
            </a:r>
            <a:r>
              <a:rPr lang="en-US" sz="2400" u="none" dirty="0" smtClean="0">
                <a:latin typeface="+mn-lt"/>
              </a:rPr>
              <a:t>) = 1 iff  x’</a:t>
            </a:r>
            <a:r>
              <a:rPr lang="en-US" sz="2400" u="none" baseline="-25000" dirty="0" smtClean="0">
                <a:latin typeface="+mn-lt"/>
              </a:rPr>
              <a:t>1</a:t>
            </a:r>
            <a:r>
              <a:rPr lang="en-US" sz="2400" u="none" dirty="0" smtClean="0">
                <a:latin typeface="+mn-lt"/>
              </a:rPr>
              <a:t> + x’</a:t>
            </a:r>
            <a:r>
              <a:rPr lang="en-US" sz="2400" u="none" baseline="-25000" dirty="0" smtClean="0">
                <a:latin typeface="+mn-lt"/>
              </a:rPr>
              <a:t>2</a:t>
            </a:r>
            <a:r>
              <a:rPr lang="en-US" sz="2400" u="none" dirty="0" smtClean="0">
                <a:latin typeface="+mn-lt"/>
              </a:rPr>
              <a:t>  ≤  1</a:t>
            </a:r>
            <a:endParaRPr lang="en-US" sz="2400" u="none" dirty="0">
              <a:latin typeface="+mn-lt"/>
            </a:endParaRPr>
          </a:p>
        </p:txBody>
      </p:sp>
      <p:sp>
        <p:nvSpPr>
          <p:cNvPr id="5" name="TextBox 4"/>
          <p:cNvSpPr txBox="1"/>
          <p:nvPr/>
        </p:nvSpPr>
        <p:spPr>
          <a:xfrm>
            <a:off x="51276" y="1219200"/>
            <a:ext cx="3377724" cy="1237262"/>
          </a:xfrm>
          <a:prstGeom prst="rect">
            <a:avLst/>
          </a:prstGeom>
          <a:solidFill>
            <a:srgbClr val="FFFFCC"/>
          </a:solidFill>
          <a:ln>
            <a:solidFill>
              <a:schemeClr val="accent1">
                <a:lumMod val="75000"/>
              </a:schemeClr>
            </a:solidFill>
          </a:ln>
        </p:spPr>
        <p:txBody>
          <a:bodyPr wrap="square" rtlCol="0">
            <a:spAutoFit/>
          </a:bodyPr>
          <a:lstStyle/>
          <a:p>
            <a:pPr marL="342900" lvl="0" indent="-342900" eaLnBrk="1" hangingPunct="1">
              <a:spcBef>
                <a:spcPct val="20000"/>
              </a:spcBef>
              <a:buSzPct val="75000"/>
              <a:buBlip>
                <a:blip r:embed="rId3"/>
              </a:buBlip>
            </a:pPr>
            <a:r>
              <a:rPr lang="en-US" sz="1800" u="none" dirty="0" smtClean="0">
                <a:latin typeface="+mn-lt"/>
              </a:rPr>
              <a:t>In order to deal with this, we introduce two new concepts: </a:t>
            </a:r>
          </a:p>
          <a:p>
            <a:pPr marL="800100" lvl="1" indent="-342900" eaLnBrk="1" hangingPunct="1">
              <a:spcBef>
                <a:spcPct val="20000"/>
              </a:spcBef>
              <a:buSzPct val="75000"/>
              <a:buBlip>
                <a:blip r:embed="rId3"/>
              </a:buBlip>
            </a:pPr>
            <a:r>
              <a:rPr lang="en-US" sz="1600" u="none" dirty="0" smtClean="0">
                <a:latin typeface="+mn-lt"/>
              </a:rPr>
              <a:t>Dual Representation</a:t>
            </a:r>
          </a:p>
          <a:p>
            <a:pPr marL="800100" lvl="1" indent="-342900" eaLnBrk="1" hangingPunct="1">
              <a:spcBef>
                <a:spcPct val="20000"/>
              </a:spcBef>
              <a:buSzPct val="75000"/>
              <a:buBlip>
                <a:blip r:embed="rId3"/>
              </a:buBlip>
            </a:pPr>
            <a:r>
              <a:rPr lang="en-US" sz="1600" u="none" dirty="0" smtClean="0">
                <a:latin typeface="+mn-lt"/>
              </a:rPr>
              <a:t>Kernel (&amp; the kernel trick)</a:t>
            </a:r>
            <a:endParaRPr lang="en-US" sz="1600" u="none" dirty="0">
              <a:latin typeface="+mn-lt"/>
            </a:endParaRPr>
          </a:p>
        </p:txBody>
      </p:sp>
    </p:spTree>
    <p:extLst>
      <p:ext uri="{BB962C8B-B14F-4D97-AF65-F5344CB8AC3E}">
        <p14:creationId xmlns:p14="http://schemas.microsoft.com/office/powerpoint/2010/main" val="1330124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6E01174-DD0C-4EED-A8E4-1DA71A90467F}" type="slidenum">
              <a:rPr lang="en-US"/>
              <a:pPr/>
              <a:t>61</a:t>
            </a:fld>
            <a:endParaRPr lang="en-US"/>
          </a:p>
        </p:txBody>
      </p:sp>
      <p:graphicFrame>
        <p:nvGraphicFramePr>
          <p:cNvPr id="99330" name="Object 2"/>
          <p:cNvGraphicFramePr>
            <a:graphicFrameLocks noChangeAspect="1"/>
          </p:cNvGraphicFramePr>
          <p:nvPr/>
        </p:nvGraphicFramePr>
        <p:xfrm>
          <a:off x="30163" y="2286000"/>
          <a:ext cx="9050337" cy="860425"/>
        </p:xfrm>
        <a:graphic>
          <a:graphicData uri="http://schemas.openxmlformats.org/presentationml/2006/ole">
            <mc:AlternateContent xmlns:mc="http://schemas.openxmlformats.org/markup-compatibility/2006">
              <mc:Choice xmlns:v="urn:schemas-microsoft-com:vml" Requires="v">
                <p:oleObj spid="_x0000_s1132545" name="Equation" r:id="rId4" imgW="4597200" imgH="457200" progId="Equation.3">
                  <p:embed/>
                </p:oleObj>
              </mc:Choice>
              <mc:Fallback>
                <p:oleObj name="Equation" r:id="rId4" imgW="4597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22860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1143000" y="1143000"/>
          <a:ext cx="6900863" cy="1004888"/>
        </p:xfrm>
        <a:graphic>
          <a:graphicData uri="http://schemas.openxmlformats.org/presentationml/2006/ole">
            <mc:AlternateContent xmlns:mc="http://schemas.openxmlformats.org/markup-compatibility/2006">
              <mc:Choice xmlns:v="urn:schemas-microsoft-com:vml" Requires="v">
                <p:oleObj spid="_x0000_s1132546" name="Equation" r:id="rId6" imgW="3504960" imgH="533160" progId="Equation.3">
                  <p:embed/>
                </p:oleObj>
              </mc:Choice>
              <mc:Fallback>
                <p:oleObj name="Equation" r:id="rId6" imgW="350496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143000"/>
                        <a:ext cx="69008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2" name="Rectangle 4"/>
          <p:cNvSpPr>
            <a:spLocks noGrp="1" noChangeArrowheads="1"/>
          </p:cNvSpPr>
          <p:nvPr>
            <p:ph type="body" idx="1"/>
          </p:nvPr>
        </p:nvSpPr>
        <p:spPr>
          <a:xfrm>
            <a:off x="152400" y="3276600"/>
            <a:ext cx="8686800" cy="2971800"/>
          </a:xfrm>
        </p:spPr>
        <p:txBody>
          <a:bodyPr/>
          <a:lstStyle/>
          <a:p>
            <a:pPr>
              <a:lnSpc>
                <a:spcPct val="80000"/>
              </a:lnSpc>
            </a:pPr>
            <a:r>
              <a:rPr lang="en-US" sz="2000" dirty="0"/>
              <a:t>Let </a:t>
            </a:r>
            <a:r>
              <a:rPr lang="en-US" sz="2000" dirty="0">
                <a:solidFill>
                  <a:srgbClr val="FF0000"/>
                </a:solidFill>
              </a:rPr>
              <a:t>w</a:t>
            </a:r>
            <a:r>
              <a:rPr lang="en-US" sz="2000" dirty="0"/>
              <a:t> be an initial weight vector for perceptron. Let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solidFill>
                  <a:srgbClr val="FF0000"/>
                </a:solidFill>
              </a:rPr>
              <a:t>,+), (x</a:t>
            </a:r>
            <a:r>
              <a:rPr lang="en-US" sz="2000" baseline="30000" dirty="0">
                <a:solidFill>
                  <a:srgbClr val="FF0000"/>
                </a:solidFill>
              </a:rPr>
              <a:t>3</a:t>
            </a:r>
            <a:r>
              <a:rPr lang="en-US" sz="2000" dirty="0">
                <a:solidFill>
                  <a:srgbClr val="FF0000"/>
                </a:solidFill>
              </a:rPr>
              <a:t>,-), (x</a:t>
            </a:r>
            <a:r>
              <a:rPr lang="en-US" sz="2000" baseline="30000" dirty="0">
                <a:solidFill>
                  <a:srgbClr val="FF0000"/>
                </a:solidFill>
              </a:rPr>
              <a:t>4</a:t>
            </a:r>
            <a:r>
              <a:rPr lang="en-US" sz="2000" dirty="0">
                <a:solidFill>
                  <a:srgbClr val="FF0000"/>
                </a:solidFill>
              </a:rPr>
              <a:t>,-)</a:t>
            </a:r>
            <a:r>
              <a:rPr lang="en-US" sz="2000" dirty="0"/>
              <a:t> be examples and assume mistakes are made on </a:t>
            </a:r>
            <a:r>
              <a:rPr lang="en-US" sz="2000" dirty="0">
                <a:solidFill>
                  <a:srgbClr val="FF0000"/>
                </a:solidFill>
              </a:rPr>
              <a:t>x</a:t>
            </a:r>
            <a:r>
              <a:rPr lang="en-US" sz="2000" baseline="30000" dirty="0">
                <a:solidFill>
                  <a:srgbClr val="FF0000"/>
                </a:solidFill>
              </a:rPr>
              <a:t>1</a:t>
            </a:r>
            <a:r>
              <a:rPr lang="en-US" sz="2000" dirty="0">
                <a:solidFill>
                  <a:srgbClr val="FF0000"/>
                </a:solidFill>
              </a:rPr>
              <a:t>, x</a:t>
            </a:r>
            <a:r>
              <a:rPr lang="en-US" sz="2000" baseline="30000" dirty="0">
                <a:solidFill>
                  <a:srgbClr val="FF0000"/>
                </a:solidFill>
              </a:rPr>
              <a:t>2</a:t>
            </a:r>
            <a:r>
              <a:rPr lang="en-US" sz="2000" dirty="0"/>
              <a:t> and </a:t>
            </a:r>
            <a:r>
              <a:rPr lang="en-US" sz="2000" dirty="0">
                <a:solidFill>
                  <a:srgbClr val="FF0000"/>
                </a:solidFill>
              </a:rPr>
              <a:t>x</a:t>
            </a:r>
            <a:r>
              <a:rPr lang="en-US" sz="2000" baseline="30000" dirty="0">
                <a:solidFill>
                  <a:srgbClr val="FF0000"/>
                </a:solidFill>
              </a:rPr>
              <a:t>4</a:t>
            </a:r>
            <a:r>
              <a:rPr lang="en-US" sz="2000" dirty="0"/>
              <a:t>. </a:t>
            </a:r>
          </a:p>
          <a:p>
            <a:pPr>
              <a:lnSpc>
                <a:spcPct val="80000"/>
              </a:lnSpc>
            </a:pPr>
            <a:r>
              <a:rPr lang="en-US" sz="2000" dirty="0"/>
              <a:t>What is the resulting weight vector? </a:t>
            </a:r>
          </a:p>
          <a:p>
            <a:pPr lvl="4">
              <a:lnSpc>
                <a:spcPct val="80000"/>
              </a:lnSpc>
              <a:buFontTx/>
              <a:buNone/>
            </a:pPr>
            <a:r>
              <a:rPr lang="en-US" sz="2400" dirty="0">
                <a:latin typeface="Tempus Sans ITC" pitchFamily="82" charset="0"/>
              </a:rPr>
              <a:t>   </a:t>
            </a:r>
            <a:r>
              <a:rPr lang="en-US" sz="2800" dirty="0"/>
              <a:t>w = w + </a:t>
            </a:r>
            <a:r>
              <a:rPr lang="en-US" sz="2800" dirty="0">
                <a:solidFill>
                  <a:srgbClr val="FF0000"/>
                </a:solidFill>
              </a:rPr>
              <a:t>x</a:t>
            </a:r>
            <a:r>
              <a:rPr lang="en-US" sz="2800" baseline="30000" dirty="0">
                <a:solidFill>
                  <a:srgbClr val="FF0000"/>
                </a:solidFill>
              </a:rPr>
              <a:t>1</a:t>
            </a:r>
            <a:r>
              <a:rPr lang="en-US" sz="2800" dirty="0">
                <a:solidFill>
                  <a:srgbClr val="FF0000"/>
                </a:solidFill>
              </a:rPr>
              <a:t> </a:t>
            </a:r>
            <a:r>
              <a:rPr lang="en-US" sz="2800" dirty="0"/>
              <a:t>+</a:t>
            </a:r>
            <a:r>
              <a:rPr lang="en-US" sz="2800" dirty="0">
                <a:solidFill>
                  <a:srgbClr val="FF0000"/>
                </a:solidFill>
              </a:rPr>
              <a:t> x</a:t>
            </a:r>
            <a:r>
              <a:rPr lang="en-US" sz="2800" baseline="30000" dirty="0">
                <a:solidFill>
                  <a:srgbClr val="FF0000"/>
                </a:solidFill>
              </a:rPr>
              <a:t>2</a:t>
            </a:r>
            <a:r>
              <a:rPr lang="en-US" sz="2800" dirty="0"/>
              <a:t> - </a:t>
            </a:r>
            <a:r>
              <a:rPr lang="en-US" sz="2800" dirty="0">
                <a:solidFill>
                  <a:srgbClr val="FF0000"/>
                </a:solidFill>
              </a:rPr>
              <a:t>x</a:t>
            </a:r>
            <a:r>
              <a:rPr lang="en-US" sz="2800" baseline="30000" dirty="0">
                <a:solidFill>
                  <a:srgbClr val="FF0000"/>
                </a:solidFill>
              </a:rPr>
              <a:t>4</a:t>
            </a:r>
            <a:r>
              <a:rPr lang="en-US" sz="2800" dirty="0"/>
              <a:t> </a:t>
            </a:r>
          </a:p>
          <a:p>
            <a:pPr>
              <a:lnSpc>
                <a:spcPct val="80000"/>
              </a:lnSpc>
            </a:pPr>
            <a:endParaRPr lang="en-US" sz="2000" dirty="0"/>
          </a:p>
          <a:p>
            <a:pPr>
              <a:lnSpc>
                <a:spcPct val="80000"/>
              </a:lnSpc>
            </a:pPr>
            <a:r>
              <a:rPr lang="en-US" sz="2000" dirty="0"/>
              <a:t>In general, the weight vector w can be written </a:t>
            </a:r>
          </a:p>
          <a:p>
            <a:pPr>
              <a:lnSpc>
                <a:spcPct val="80000"/>
              </a:lnSpc>
              <a:buFontTx/>
              <a:buNone/>
            </a:pPr>
            <a:r>
              <a:rPr lang="en-US" sz="2000" dirty="0"/>
              <a:t>      as a linear combination of examples: </a:t>
            </a:r>
          </a:p>
          <a:p>
            <a:pPr>
              <a:lnSpc>
                <a:spcPct val="80000"/>
              </a:lnSpc>
              <a:buFontTx/>
              <a:buNone/>
            </a:pPr>
            <a:r>
              <a:rPr lang="en-US" sz="2000" dirty="0">
                <a:latin typeface="Tempus Sans ITC" pitchFamily="82" charset="0"/>
              </a:rPr>
              <a:t>                                </a:t>
            </a:r>
            <a:r>
              <a:rPr lang="en-US" sz="2800" dirty="0"/>
              <a:t>w = </a:t>
            </a:r>
            <a:r>
              <a:rPr lang="en-US" sz="2800" dirty="0">
                <a:sym typeface="Symbol" pitchFamily="18" charset="2"/>
              </a:rPr>
              <a:t></a:t>
            </a:r>
            <a:r>
              <a:rPr lang="en-US" sz="2800" baseline="-25000" dirty="0">
                <a:sym typeface="Symbol" pitchFamily="18" charset="2"/>
              </a:rPr>
              <a:t>1,m</a:t>
            </a:r>
            <a:r>
              <a:rPr lang="en-US" sz="2800" dirty="0"/>
              <a:t> r </a:t>
            </a:r>
            <a:r>
              <a:rPr lang="en-US" sz="2800" dirty="0">
                <a:latin typeface="cmmi10" pitchFamily="34" charset="0"/>
              </a:rPr>
              <a:t>®</a:t>
            </a:r>
            <a:r>
              <a:rPr lang="en-US" sz="2800" baseline="-25000" dirty="0">
                <a:latin typeface="Tempus Sans ITC" pitchFamily="82" charset="0"/>
              </a:rPr>
              <a:t>i</a:t>
            </a:r>
            <a:r>
              <a:rPr lang="en-US" sz="2800" dirty="0">
                <a:latin typeface="Tempus Sans ITC" pitchFamily="82" charset="0"/>
              </a:rPr>
              <a:t> </a:t>
            </a:r>
            <a:r>
              <a:rPr lang="en-US" sz="2800" dirty="0" err="1"/>
              <a:t>y</a:t>
            </a:r>
            <a:r>
              <a:rPr lang="en-US" sz="2800" baseline="-25000" dirty="0" err="1"/>
              <a:t>i</a:t>
            </a:r>
            <a:r>
              <a:rPr lang="en-US" sz="2800" dirty="0"/>
              <a:t> </a:t>
            </a:r>
            <a:r>
              <a:rPr lang="en-US" sz="2800" dirty="0" smtClean="0"/>
              <a:t>x</a:t>
            </a:r>
            <a:r>
              <a:rPr lang="en-US" sz="2800" baseline="30000" dirty="0" smtClean="0"/>
              <a:t>i</a:t>
            </a:r>
            <a:endParaRPr lang="en-US" sz="2400" dirty="0"/>
          </a:p>
          <a:p>
            <a:pPr>
              <a:lnSpc>
                <a:spcPct val="80000"/>
              </a:lnSpc>
            </a:pPr>
            <a:r>
              <a:rPr lang="en-US" sz="2000" dirty="0"/>
              <a:t>Where</a:t>
            </a:r>
            <a:r>
              <a:rPr lang="en-US" sz="2000" dirty="0">
                <a:latin typeface="Tempus Sans ITC" pitchFamily="82" charset="0"/>
              </a:rPr>
              <a:t> </a:t>
            </a:r>
            <a:r>
              <a:rPr lang="en-US" sz="2000" dirty="0">
                <a:solidFill>
                  <a:srgbClr val="FF0000"/>
                </a:solidFill>
                <a:latin typeface="cmmi10" pitchFamily="34" charset="0"/>
              </a:rPr>
              <a:t>®</a:t>
            </a:r>
            <a:r>
              <a:rPr lang="en-US" sz="2000" baseline="-25000" dirty="0">
                <a:solidFill>
                  <a:srgbClr val="FF0000"/>
                </a:solidFill>
                <a:latin typeface="Tempus Sans ITC" pitchFamily="82" charset="0"/>
              </a:rPr>
              <a:t>i</a:t>
            </a:r>
            <a:r>
              <a:rPr lang="en-US" sz="2000" dirty="0">
                <a:latin typeface="Tempus Sans ITC" pitchFamily="82" charset="0"/>
              </a:rPr>
              <a:t> </a:t>
            </a:r>
            <a:r>
              <a:rPr lang="en-US" sz="2000" dirty="0"/>
              <a:t>is the </a:t>
            </a:r>
            <a:r>
              <a:rPr lang="en-US" sz="2000" dirty="0">
                <a:solidFill>
                  <a:srgbClr val="FF0000"/>
                </a:solidFill>
              </a:rPr>
              <a:t>number of mistakes</a:t>
            </a:r>
            <a:r>
              <a:rPr lang="en-US" sz="2000" dirty="0"/>
              <a:t> made on </a:t>
            </a:r>
            <a:r>
              <a:rPr lang="en-US" sz="2000" dirty="0" smtClean="0"/>
              <a:t>x</a:t>
            </a:r>
            <a:r>
              <a:rPr lang="en-US" sz="2000" baseline="30000" dirty="0" smtClean="0"/>
              <a:t>i</a:t>
            </a:r>
            <a:r>
              <a:rPr lang="en-US" sz="2000" dirty="0" smtClean="0"/>
              <a:t>.</a:t>
            </a:r>
            <a:endParaRPr lang="en-US" sz="2000" dirty="0"/>
          </a:p>
        </p:txBody>
      </p:sp>
      <p:sp>
        <p:nvSpPr>
          <p:cNvPr id="99335" name="Rectangle 7"/>
          <p:cNvSpPr>
            <a:spLocks noGrp="1" noChangeArrowheads="1"/>
          </p:cNvSpPr>
          <p:nvPr>
            <p:ph type="title"/>
          </p:nvPr>
        </p:nvSpPr>
        <p:spPr/>
        <p:txBody>
          <a:bodyPr/>
          <a:lstStyle/>
          <a:p>
            <a:r>
              <a:rPr lang="en-US" dirty="0"/>
              <a:t>Dual Representation</a:t>
            </a:r>
          </a:p>
        </p:txBody>
      </p:sp>
      <p:sp>
        <p:nvSpPr>
          <p:cNvPr id="99336" name="Rectangle 8"/>
          <p:cNvSpPr>
            <a:spLocks noChangeArrowheads="1"/>
          </p:cNvSpPr>
          <p:nvPr/>
        </p:nvSpPr>
        <p:spPr bwMode="auto">
          <a:xfrm>
            <a:off x="5486400" y="3962400"/>
            <a:ext cx="3581400" cy="1323439"/>
          </a:xfrm>
          <a:prstGeom prst="rect">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u="none" dirty="0">
                <a:latin typeface="+mn-lt"/>
              </a:rPr>
              <a:t>Note: We care about the dot product: f(x) = w </a:t>
            </a:r>
            <a:r>
              <a:rPr lang="en-US" sz="2000" u="none" dirty="0" smtClean="0">
                <a:latin typeface="cmsy10"/>
              </a:rPr>
              <a:t>¢</a:t>
            </a:r>
            <a:r>
              <a:rPr lang="en-US" sz="2000" u="none" dirty="0" smtClean="0">
                <a:latin typeface="+mn-lt"/>
              </a:rPr>
              <a:t> x </a:t>
            </a:r>
            <a:r>
              <a:rPr lang="en-US" sz="2000" u="none" dirty="0">
                <a:latin typeface="+mn-lt"/>
              </a:rPr>
              <a:t>=</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err="1" smtClean="0">
                <a:latin typeface="+mn-lt"/>
              </a:rPr>
              <a:t>r</a:t>
            </a:r>
            <a:r>
              <a:rPr lang="en-US" sz="2000" u="none" dirty="0" err="1" smtClean="0">
                <a:latin typeface="cmmi10"/>
              </a:rPr>
              <a:t>®</a:t>
            </a:r>
            <a:r>
              <a:rPr lang="en-US" sz="2000" u="none" baseline="-25000" dirty="0" err="1" smtClean="0">
                <a:latin typeface="+mn-lt"/>
              </a:rPr>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smtClean="0">
                <a:latin typeface="+mn-lt"/>
              </a:rPr>
              <a:t>x</a:t>
            </a:r>
            <a:r>
              <a:rPr lang="en-US" sz="2000" u="none" baseline="30000" dirty="0" smtClean="0"/>
              <a:t>i</a:t>
            </a:r>
            <a:r>
              <a:rPr lang="en-US" sz="2000" u="none" dirty="0" smtClean="0">
                <a:latin typeface="+mn-lt"/>
              </a:rPr>
              <a:t>) </a:t>
            </a:r>
            <a:r>
              <a:rPr lang="en-US" sz="2000" u="none" dirty="0" smtClean="0">
                <a:latin typeface="cmsy10"/>
              </a:rPr>
              <a:t>¢</a:t>
            </a:r>
            <a:r>
              <a:rPr lang="en-US" sz="2000" u="none" dirty="0" smtClean="0">
                <a:latin typeface="+mn-lt"/>
              </a:rPr>
              <a:t> </a:t>
            </a:r>
            <a:r>
              <a:rPr lang="en-US" sz="2000" u="none" dirty="0">
                <a:latin typeface="+mn-lt"/>
              </a:rPr>
              <a:t>x            </a:t>
            </a:r>
          </a:p>
          <a:p>
            <a:r>
              <a:rPr lang="en-US" sz="2000" u="none" dirty="0">
                <a:latin typeface="+mn-lt"/>
              </a:rPr>
              <a:t>  	    = </a:t>
            </a:r>
            <a:r>
              <a:rPr lang="en-US" sz="2000" u="none" dirty="0">
                <a:latin typeface="+mn-lt"/>
                <a:sym typeface="Symbol" pitchFamily="18" charset="2"/>
              </a:rPr>
              <a:t></a:t>
            </a:r>
            <a:r>
              <a:rPr lang="en-US" sz="2000" u="none" baseline="-25000" dirty="0">
                <a:latin typeface="+mn-lt"/>
                <a:sym typeface="Symbol" pitchFamily="18" charset="2"/>
              </a:rPr>
              <a:t>1,m</a:t>
            </a:r>
            <a:r>
              <a:rPr lang="en-US" sz="2000" u="none" dirty="0">
                <a:latin typeface="+mn-lt"/>
              </a:rPr>
              <a:t> </a:t>
            </a:r>
            <a:r>
              <a:rPr lang="en-US" sz="2000" u="none" dirty="0" err="1" smtClean="0">
                <a:latin typeface="+mn-lt"/>
              </a:rPr>
              <a:t>r</a:t>
            </a:r>
            <a:r>
              <a:rPr lang="en-US" sz="2000" u="none" dirty="0" err="1" smtClean="0">
                <a:latin typeface="cmmi10"/>
              </a:rPr>
              <a:t>®</a:t>
            </a:r>
            <a:r>
              <a:rPr lang="en-US" sz="2000" u="none" baseline="-25000" dirty="0" err="1" smtClean="0">
                <a:latin typeface="+mn-lt"/>
              </a:rPr>
              <a:t>i</a:t>
            </a:r>
            <a:r>
              <a:rPr lang="en-US" sz="2000" u="none" dirty="0" smtClean="0">
                <a:latin typeface="+mn-lt"/>
              </a:rPr>
              <a:t> </a:t>
            </a:r>
            <a:r>
              <a:rPr lang="en-US" sz="2000" u="none" dirty="0" err="1">
                <a:latin typeface="+mn-lt"/>
              </a:rPr>
              <a:t>y</a:t>
            </a:r>
            <a:r>
              <a:rPr lang="en-US" sz="2000" u="none" baseline="-25000" dirty="0" err="1">
                <a:latin typeface="+mn-lt"/>
              </a:rPr>
              <a:t>i</a:t>
            </a:r>
            <a:r>
              <a:rPr lang="en-US" sz="2000" u="none" dirty="0">
                <a:latin typeface="+mn-lt"/>
              </a:rPr>
              <a:t> (</a:t>
            </a:r>
            <a:r>
              <a:rPr lang="en-US" sz="2000" u="none" dirty="0" smtClean="0">
                <a:latin typeface="+mn-lt"/>
              </a:rPr>
              <a:t>x</a:t>
            </a:r>
            <a:r>
              <a:rPr lang="en-US" sz="2000" u="none" baseline="30000" dirty="0" smtClean="0"/>
              <a:t>i</a:t>
            </a:r>
            <a:r>
              <a:rPr lang="en-US" sz="2000" u="none" dirty="0" smtClean="0">
                <a:latin typeface="+mn-lt"/>
              </a:rPr>
              <a:t> </a:t>
            </a:r>
            <a:r>
              <a:rPr lang="en-US" sz="2000" u="none" dirty="0" smtClean="0">
                <a:latin typeface="cmsy10"/>
              </a:rPr>
              <a:t>¢</a:t>
            </a:r>
            <a:r>
              <a:rPr lang="en-US" sz="2000" u="none" dirty="0" smtClean="0">
                <a:latin typeface="+mn-lt"/>
              </a:rPr>
              <a:t> </a:t>
            </a:r>
            <a:r>
              <a:rPr lang="en-US" sz="2000" u="none" dirty="0">
                <a:latin typeface="+mn-lt"/>
              </a:rPr>
              <a:t>x) </a:t>
            </a:r>
          </a:p>
        </p:txBody>
      </p:sp>
    </p:spTree>
    <p:extLst>
      <p:ext uri="{BB962C8B-B14F-4D97-AF65-F5344CB8AC3E}">
        <p14:creationId xmlns:p14="http://schemas.microsoft.com/office/powerpoint/2010/main" val="31669703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933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933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371600" y="228600"/>
            <a:ext cx="7772400" cy="1143000"/>
          </a:xfrm>
        </p:spPr>
        <p:txBody>
          <a:bodyPr/>
          <a:lstStyle/>
          <a:p>
            <a:r>
              <a:rPr lang="en-US" dirty="0"/>
              <a:t>Kernel Based Methods</a:t>
            </a:r>
          </a:p>
        </p:txBody>
      </p:sp>
      <p:sp>
        <p:nvSpPr>
          <p:cNvPr id="2" name="Content Placeholder 1"/>
          <p:cNvSpPr>
            <a:spLocks noGrp="1"/>
          </p:cNvSpPr>
          <p:nvPr>
            <p:ph idx="1"/>
          </p:nvPr>
        </p:nvSpPr>
        <p:spPr>
          <a:xfrm>
            <a:off x="1524000" y="1874837"/>
            <a:ext cx="7162800" cy="4525963"/>
          </a:xfrm>
        </p:spPr>
        <p:txBody>
          <a:bodyPr/>
          <a:lstStyle/>
          <a:p>
            <a:r>
              <a:rPr lang="en-US" sz="2000" dirty="0"/>
              <a:t>A method to  run Perceptron on a very large feature set, without incurring the cost of keeping a very large weight vector. </a:t>
            </a:r>
          </a:p>
          <a:p>
            <a:r>
              <a:rPr lang="en-US" sz="2000" dirty="0">
                <a:solidFill>
                  <a:schemeClr val="accent2">
                    <a:lumMod val="75000"/>
                    <a:lumOff val="25000"/>
                  </a:schemeClr>
                </a:solidFill>
              </a:rPr>
              <a:t>Computing the </a:t>
            </a:r>
            <a:r>
              <a:rPr lang="en-US" sz="2000" dirty="0" smtClean="0">
                <a:solidFill>
                  <a:schemeClr val="accent2">
                    <a:lumMod val="75000"/>
                    <a:lumOff val="25000"/>
                  </a:schemeClr>
                </a:solidFill>
              </a:rPr>
              <a:t>dot product can be </a:t>
            </a:r>
            <a:r>
              <a:rPr lang="en-US" sz="2000" dirty="0">
                <a:solidFill>
                  <a:schemeClr val="accent2">
                    <a:lumMod val="75000"/>
                    <a:lumOff val="25000"/>
                  </a:schemeClr>
                </a:solidFill>
              </a:rPr>
              <a:t>done in the original feature space.</a:t>
            </a:r>
          </a:p>
          <a:p>
            <a:r>
              <a:rPr lang="en-US" sz="2000" dirty="0">
                <a:solidFill>
                  <a:srgbClr val="FF0000"/>
                </a:solidFill>
              </a:rPr>
              <a:t>Notice:</a:t>
            </a:r>
            <a:r>
              <a:rPr lang="en-US" sz="2000" dirty="0"/>
              <a:t> this pertains only to efficiency: The classifier is identical to the one you get by blowing up the feature space.</a:t>
            </a:r>
          </a:p>
          <a:p>
            <a:r>
              <a:rPr lang="en-US" sz="2000" dirty="0"/>
              <a:t>Generalization is still relative to the real dimensionality (or, related properties).</a:t>
            </a:r>
          </a:p>
          <a:p>
            <a:r>
              <a:rPr lang="en-US" sz="2000" dirty="0">
                <a:solidFill>
                  <a:srgbClr val="FF0000"/>
                </a:solidFill>
              </a:rPr>
              <a:t>Kernels</a:t>
            </a:r>
            <a:r>
              <a:rPr lang="en-US" sz="2000" dirty="0"/>
              <a:t> were popularized by </a:t>
            </a:r>
            <a:r>
              <a:rPr lang="en-US" sz="2000" dirty="0" smtClean="0"/>
              <a:t>SVMs, but many other algorithms can make use of them (== run in the dual). </a:t>
            </a:r>
          </a:p>
          <a:p>
            <a:pPr lvl="1"/>
            <a:r>
              <a:rPr lang="en-US" sz="1600" dirty="0" smtClean="0"/>
              <a:t>Linear Kernels: no kernels; stay in the original space. A lot of applications  </a:t>
            </a:r>
            <a:r>
              <a:rPr lang="en-US" sz="1600" dirty="0"/>
              <a:t>actually use linear kernels.</a:t>
            </a:r>
          </a:p>
          <a:p>
            <a:endParaRPr lang="en-US" sz="2000" dirty="0"/>
          </a:p>
        </p:txBody>
      </p:sp>
      <p:sp>
        <p:nvSpPr>
          <p:cNvPr id="3" name="Content Placeholder 2"/>
          <p:cNvSpPr>
            <a:spLocks noGrp="1"/>
          </p:cNvSpPr>
          <p:nvPr>
            <p:ph sz="quarter" idx="13"/>
          </p:nvPr>
        </p:nvSpPr>
        <p:spPr/>
        <p:txBody>
          <a:bodyPr/>
          <a:lstStyle/>
          <a:p>
            <a:r>
              <a:rPr lang="en-US" dirty="0" smtClean="0"/>
              <a:t>General</a:t>
            </a:r>
            <a:endParaRPr lang="en-US" dirty="0"/>
          </a:p>
        </p:txBody>
      </p:sp>
      <p:sp>
        <p:nvSpPr>
          <p:cNvPr id="7" name="Slide Number Placeholder 5"/>
          <p:cNvSpPr>
            <a:spLocks noGrp="1"/>
          </p:cNvSpPr>
          <p:nvPr>
            <p:ph type="sldNum" sz="quarter" idx="14"/>
          </p:nvPr>
        </p:nvSpPr>
        <p:spPr/>
        <p:txBody>
          <a:bodyPr/>
          <a:lstStyle/>
          <a:p>
            <a:fld id="{063C9128-3AAE-408B-85FF-605403CEC1A1}" type="slidenum">
              <a:rPr lang="en-US"/>
              <a:pPr/>
              <a:t>62</a:t>
            </a:fld>
            <a:endParaRPr lang="en-US"/>
          </a:p>
        </p:txBody>
      </p:sp>
      <p:graphicFrame>
        <p:nvGraphicFramePr>
          <p:cNvPr id="7170" name="Object 2"/>
          <p:cNvGraphicFramePr>
            <a:graphicFrameLocks noChangeAspect="1"/>
          </p:cNvGraphicFramePr>
          <p:nvPr>
            <p:extLst>
              <p:ext uri="{D42A27DB-BD31-4B8C-83A1-F6EECF244321}">
                <p14:modId xmlns:p14="http://schemas.microsoft.com/office/powerpoint/2010/main" val="3751838837"/>
              </p:ext>
            </p:extLst>
          </p:nvPr>
        </p:nvGraphicFramePr>
        <p:xfrm>
          <a:off x="2470150" y="1171575"/>
          <a:ext cx="4768850" cy="1114425"/>
        </p:xfrm>
        <a:graphic>
          <a:graphicData uri="http://schemas.openxmlformats.org/presentationml/2006/ole">
            <mc:AlternateContent xmlns:mc="http://schemas.openxmlformats.org/markup-compatibility/2006">
              <mc:Choice xmlns:v="urn:schemas-microsoft-com:vml" Requires="v">
                <p:oleObj spid="_x0000_s1137665"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015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46021733"/>
      </p:ext>
    </p:extLst>
  </p:cSld>
  <p:clrMapOvr>
    <a:masterClrMapping/>
  </p:clrMapOvr>
  <p:transition>
    <p:zoom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69E668B8-D6D1-446C-A8AB-BED8E3BB417A}" type="slidenum">
              <a:rPr lang="en-US"/>
              <a:pPr/>
              <a:t>63</a:t>
            </a:fld>
            <a:endParaRPr lang="en-US"/>
          </a:p>
        </p:txBody>
      </p:sp>
      <p:graphicFrame>
        <p:nvGraphicFramePr>
          <p:cNvPr id="9218" name="Object 2"/>
          <p:cNvGraphicFramePr>
            <a:graphicFrameLocks noChangeAspect="1"/>
          </p:cNvGraphicFramePr>
          <p:nvPr/>
        </p:nvGraphicFramePr>
        <p:xfrm>
          <a:off x="30163" y="2286000"/>
          <a:ext cx="9050337" cy="860425"/>
        </p:xfrm>
        <a:graphic>
          <a:graphicData uri="http://schemas.openxmlformats.org/presentationml/2006/ole">
            <mc:AlternateContent xmlns:mc="http://schemas.openxmlformats.org/markup-compatibility/2006">
              <mc:Choice xmlns:v="urn:schemas-microsoft-com:vml" Requires="v">
                <p:oleObj spid="_x0000_s1128449" name="Equation" r:id="rId4" imgW="4597200" imgH="457200" progId="Equation.3">
                  <p:embed/>
                </p:oleObj>
              </mc:Choice>
              <mc:Fallback>
                <p:oleObj name="Equation" r:id="rId4" imgW="4597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22860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1143000" y="1143000"/>
          <a:ext cx="6900863" cy="1004888"/>
        </p:xfrm>
        <a:graphic>
          <a:graphicData uri="http://schemas.openxmlformats.org/presentationml/2006/ole">
            <mc:AlternateContent xmlns:mc="http://schemas.openxmlformats.org/markup-compatibility/2006">
              <mc:Choice xmlns:v="urn:schemas-microsoft-com:vml" Requires="v">
                <p:oleObj spid="_x0000_s1128450" name="Equation" r:id="rId6" imgW="3504960" imgH="533160" progId="Equation.3">
                  <p:embed/>
                </p:oleObj>
              </mc:Choice>
              <mc:Fallback>
                <p:oleObj name="Equation" r:id="rId6" imgW="350496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143000"/>
                        <a:ext cx="6900863"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0" name="Rectangle 4"/>
          <p:cNvSpPr>
            <a:spLocks noGrp="1" noChangeArrowheads="1"/>
          </p:cNvSpPr>
          <p:nvPr>
            <p:ph type="body" idx="1"/>
          </p:nvPr>
        </p:nvSpPr>
        <p:spPr>
          <a:xfrm>
            <a:off x="228600" y="3276600"/>
            <a:ext cx="8686800" cy="1676400"/>
          </a:xfrm>
        </p:spPr>
        <p:txBody>
          <a:bodyPr/>
          <a:lstStyle/>
          <a:p>
            <a:r>
              <a:rPr lang="en-US" sz="2400" dirty="0"/>
              <a:t>Let</a:t>
            </a:r>
            <a:r>
              <a:rPr lang="en-US" sz="2400" dirty="0">
                <a:solidFill>
                  <a:srgbClr val="A50021"/>
                </a:solidFill>
              </a:rPr>
              <a:t> </a:t>
            </a:r>
            <a:r>
              <a:rPr lang="en-US" sz="2400" dirty="0">
                <a:solidFill>
                  <a:srgbClr val="FF0000"/>
                </a:solidFill>
              </a:rPr>
              <a:t>I</a:t>
            </a:r>
            <a:r>
              <a:rPr lang="en-US" sz="2400" dirty="0"/>
              <a:t> be the set </a:t>
            </a:r>
            <a:r>
              <a:rPr lang="en-US" sz="2400" dirty="0">
                <a:solidFill>
                  <a:srgbClr val="FF0000"/>
                </a:solidFill>
              </a:rPr>
              <a:t>t</a:t>
            </a:r>
            <a:r>
              <a:rPr lang="en-US" sz="2400" baseline="-25000" dirty="0">
                <a:solidFill>
                  <a:srgbClr val="FF0000"/>
                </a:solidFill>
              </a:rPr>
              <a:t>1</a:t>
            </a:r>
            <a:r>
              <a:rPr lang="en-US" sz="2400" dirty="0">
                <a:solidFill>
                  <a:srgbClr val="FF0000"/>
                </a:solidFill>
              </a:rPr>
              <a:t>,t</a:t>
            </a:r>
            <a:r>
              <a:rPr lang="en-US" sz="2400" baseline="-25000" dirty="0">
                <a:solidFill>
                  <a:srgbClr val="FF0000"/>
                </a:solidFill>
              </a:rPr>
              <a:t>2</a:t>
            </a:r>
            <a:r>
              <a:rPr lang="en-US" sz="2400" dirty="0">
                <a:solidFill>
                  <a:srgbClr val="FF0000"/>
                </a:solidFill>
              </a:rPr>
              <a:t>,t</a:t>
            </a:r>
            <a:r>
              <a:rPr lang="en-US" sz="2400" baseline="-25000" dirty="0">
                <a:solidFill>
                  <a:srgbClr val="FF0000"/>
                </a:solidFill>
              </a:rPr>
              <a:t>3</a:t>
            </a:r>
            <a:r>
              <a:rPr lang="en-US" sz="2400" dirty="0">
                <a:solidFill>
                  <a:srgbClr val="FF0000"/>
                </a:solidFill>
              </a:rPr>
              <a:t> …</a:t>
            </a:r>
            <a:r>
              <a:rPr lang="en-US" sz="2400" dirty="0"/>
              <a:t>of monomials (conjunctions) over the feature space x</a:t>
            </a:r>
            <a:r>
              <a:rPr lang="en-US" sz="2400" baseline="-25000" dirty="0"/>
              <a:t>1</a:t>
            </a:r>
            <a:r>
              <a:rPr lang="en-US" sz="2400" dirty="0"/>
              <a:t>, x</a:t>
            </a:r>
            <a:r>
              <a:rPr lang="en-US" sz="2400" baseline="-25000" dirty="0"/>
              <a:t>2</a:t>
            </a:r>
            <a:r>
              <a:rPr lang="en-US" sz="2400" dirty="0"/>
              <a:t>… </a:t>
            </a:r>
            <a:r>
              <a:rPr lang="en-US" sz="2400" dirty="0" err="1"/>
              <a:t>x</a:t>
            </a:r>
            <a:r>
              <a:rPr lang="en-US" sz="2400" baseline="-25000" dirty="0" err="1"/>
              <a:t>n</a:t>
            </a:r>
            <a:r>
              <a:rPr lang="en-US" sz="2400" dirty="0"/>
              <a:t>. </a:t>
            </a:r>
          </a:p>
          <a:p>
            <a:r>
              <a:rPr lang="en-US" sz="2400" dirty="0"/>
              <a:t>Then we can write a linear function over this </a:t>
            </a:r>
            <a:r>
              <a:rPr lang="en-US" sz="2400" dirty="0">
                <a:solidFill>
                  <a:schemeClr val="accent2">
                    <a:lumMod val="75000"/>
                    <a:lumOff val="25000"/>
                  </a:schemeClr>
                </a:solidFill>
              </a:rPr>
              <a:t>new feature space</a:t>
            </a:r>
            <a:r>
              <a:rPr lang="en-US" sz="2400" dirty="0"/>
              <a:t>.</a:t>
            </a:r>
          </a:p>
        </p:txBody>
      </p:sp>
      <p:graphicFrame>
        <p:nvGraphicFramePr>
          <p:cNvPr id="9221" name="Object 5"/>
          <p:cNvGraphicFramePr>
            <a:graphicFrameLocks noChangeAspect="1"/>
          </p:cNvGraphicFramePr>
          <p:nvPr/>
        </p:nvGraphicFramePr>
        <p:xfrm>
          <a:off x="228600" y="4822825"/>
          <a:ext cx="6248400" cy="739775"/>
        </p:xfrm>
        <a:graphic>
          <a:graphicData uri="http://schemas.openxmlformats.org/presentationml/2006/ole">
            <mc:AlternateContent xmlns:mc="http://schemas.openxmlformats.org/markup-compatibility/2006">
              <mc:Choice xmlns:v="urn:schemas-microsoft-com:vml" Requires="v">
                <p:oleObj spid="_x0000_s1128451" name="Equation" r:id="rId8" imgW="2361960" imgH="291960" progId="Equation.3">
                  <p:embed/>
                </p:oleObj>
              </mc:Choice>
              <mc:Fallback>
                <p:oleObj name="Equation" r:id="rId8" imgW="2361960" imgH="291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822825"/>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3975366184"/>
              </p:ext>
            </p:extLst>
          </p:nvPr>
        </p:nvGraphicFramePr>
        <p:xfrm>
          <a:off x="115887" y="5791200"/>
          <a:ext cx="8875713" cy="430213"/>
        </p:xfrm>
        <a:graphic>
          <a:graphicData uri="http://schemas.openxmlformats.org/presentationml/2006/ole">
            <mc:AlternateContent xmlns:mc="http://schemas.openxmlformats.org/markup-compatibility/2006">
              <mc:Choice xmlns:v="urn:schemas-microsoft-com:vml" Requires="v">
                <p:oleObj spid="_x0000_s1128452" name="Equation" r:id="rId10" imgW="4508280" imgH="228600" progId="Equation.3">
                  <p:embed/>
                </p:oleObj>
              </mc:Choice>
              <mc:Fallback>
                <p:oleObj name="Equation" r:id="rId10" imgW="4508280" imgH="228600" progId="Equation.3">
                  <p:embed/>
                  <p:pic>
                    <p:nvPicPr>
                      <p:cNvPr id="0" name=""/>
                      <p:cNvPicPr>
                        <a:picLocks noChangeAspect="1" noChangeArrowheads="1"/>
                      </p:cNvPicPr>
                      <p:nvPr/>
                    </p:nvPicPr>
                    <p:blipFill>
                      <a:blip r:embed="rId11"/>
                      <a:srcRect/>
                      <a:stretch>
                        <a:fillRect/>
                      </a:stretch>
                    </p:blipFill>
                    <p:spPr bwMode="auto">
                      <a:xfrm>
                        <a:off x="115887" y="5791200"/>
                        <a:ext cx="88757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Rectangle 7"/>
          <p:cNvSpPr>
            <a:spLocks noGrp="1" noChangeArrowheads="1"/>
          </p:cNvSpPr>
          <p:nvPr>
            <p:ph type="title"/>
          </p:nvPr>
        </p:nvSpPr>
        <p:spPr/>
        <p:txBody>
          <a:bodyPr/>
          <a:lstStyle/>
          <a:p>
            <a:r>
              <a:rPr lang="en-US"/>
              <a:t>Kernel Base Methods</a:t>
            </a:r>
          </a:p>
        </p:txBody>
      </p:sp>
    </p:spTree>
    <p:extLst>
      <p:ext uri="{BB962C8B-B14F-4D97-AF65-F5344CB8AC3E}">
        <p14:creationId xmlns:p14="http://schemas.microsoft.com/office/powerpoint/2010/main" val="25961757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0-#ppt_w/2"/>
                                          </p:val>
                                        </p:tav>
                                        <p:tav tm="100000">
                                          <p:val>
                                            <p:strVal val="#ppt_x"/>
                                          </p:val>
                                        </p:tav>
                                      </p:tavLst>
                                    </p:anim>
                                    <p:anim calcmode="lin" valueType="num">
                                      <p:cBhvr additive="base">
                                        <p:cTn id="8"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additive="base">
                                        <p:cTn id="13" dur="500" fill="hold"/>
                                        <p:tgtEl>
                                          <p:spTgt spid="9222"/>
                                        </p:tgtEl>
                                        <p:attrNameLst>
                                          <p:attrName>ppt_x</p:attrName>
                                        </p:attrNameLst>
                                      </p:cBhvr>
                                      <p:tavLst>
                                        <p:tav tm="0">
                                          <p:val>
                                            <p:strVal val="0-#ppt_w/2"/>
                                          </p:val>
                                        </p:tav>
                                        <p:tav tm="100000">
                                          <p:val>
                                            <p:strVal val="#ppt_x"/>
                                          </p:val>
                                        </p:tav>
                                      </p:tavLst>
                                    </p:anim>
                                    <p:anim calcmode="lin" valueType="num">
                                      <p:cBhvr additive="base">
                                        <p:cTn id="14"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2F5E348-4D7B-450C-9FF5-BC0D656BFA44}" type="slidenum">
              <a:rPr lang="en-US"/>
              <a:pPr/>
              <a:t>64</a:t>
            </a:fld>
            <a:endParaRPr lang="en-US"/>
          </a:p>
        </p:txBody>
      </p:sp>
      <p:graphicFrame>
        <p:nvGraphicFramePr>
          <p:cNvPr id="11266" name="Object 2"/>
          <p:cNvGraphicFramePr>
            <a:graphicFrameLocks noChangeAspect="1"/>
          </p:cNvGraphicFramePr>
          <p:nvPr/>
        </p:nvGraphicFramePr>
        <p:xfrm>
          <a:off x="1171575" y="1066800"/>
          <a:ext cx="6900863" cy="430213"/>
        </p:xfrm>
        <a:graphic>
          <a:graphicData uri="http://schemas.openxmlformats.org/presentationml/2006/ole">
            <mc:AlternateContent xmlns:mc="http://schemas.openxmlformats.org/markup-compatibility/2006">
              <mc:Choice xmlns:v="urn:schemas-microsoft-com:vml" Requires="v">
                <p:oleObj spid="_x0000_s1123329" name="Equation" r:id="rId4" imgW="3504960" imgH="228600" progId="Equation.3">
                  <p:embed/>
                </p:oleObj>
              </mc:Choice>
              <mc:Fallback>
                <p:oleObj name="Equation" r:id="rId4" imgW="35049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1066800"/>
                        <a:ext cx="69008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7" name="Rectangle 3"/>
          <p:cNvSpPr>
            <a:spLocks noGrp="1" noChangeArrowheads="1"/>
          </p:cNvSpPr>
          <p:nvPr>
            <p:ph type="body" idx="1"/>
          </p:nvPr>
        </p:nvSpPr>
        <p:spPr>
          <a:xfrm>
            <a:off x="152400" y="2971800"/>
            <a:ext cx="8610600" cy="3124200"/>
          </a:xfrm>
        </p:spPr>
        <p:txBody>
          <a:bodyPr/>
          <a:lstStyle/>
          <a:p>
            <a:pPr>
              <a:buFontTx/>
              <a:buNone/>
            </a:pPr>
            <a:endParaRPr lang="en-US" sz="2400" dirty="0">
              <a:latin typeface="Tempus Sans ITC" pitchFamily="82" charset="0"/>
            </a:endParaRPr>
          </a:p>
          <a:p>
            <a:r>
              <a:rPr lang="en-US" sz="2400" dirty="0">
                <a:latin typeface="+mj-lt"/>
              </a:rPr>
              <a:t>Great Increase in expressivity</a:t>
            </a:r>
          </a:p>
          <a:p>
            <a:r>
              <a:rPr lang="en-US" sz="2400" dirty="0">
                <a:latin typeface="+mj-lt"/>
              </a:rPr>
              <a:t>Can run Perceptron (and Winnow) but the convergence bound may suffer exponential growth.</a:t>
            </a:r>
          </a:p>
          <a:p>
            <a:endParaRPr lang="en-US" sz="2400" dirty="0">
              <a:latin typeface="+mj-lt"/>
            </a:endParaRPr>
          </a:p>
          <a:p>
            <a:r>
              <a:rPr lang="en-US" sz="2400" dirty="0">
                <a:latin typeface="+mj-lt"/>
              </a:rPr>
              <a:t>Exponential number of monomials are true in each example. </a:t>
            </a:r>
          </a:p>
          <a:p>
            <a:r>
              <a:rPr lang="en-US" sz="2400" dirty="0">
                <a:latin typeface="+mj-lt"/>
              </a:rPr>
              <a:t>Also, will have to keep many weights.</a:t>
            </a:r>
          </a:p>
        </p:txBody>
      </p:sp>
      <p:sp>
        <p:nvSpPr>
          <p:cNvPr id="11268" name="Rectangle 4"/>
          <p:cNvSpPr>
            <a:spLocks noChangeArrowheads="1"/>
          </p:cNvSpPr>
          <p:nvPr/>
        </p:nvSpPr>
        <p:spPr bwMode="auto">
          <a:xfrm>
            <a:off x="228600" y="33528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FontTx/>
              <a:buChar char="•"/>
            </a:pPr>
            <a:endParaRPr lang="en-US" sz="3200">
              <a:latin typeface="Arial Narrow" pitchFamily="34" charset="0"/>
            </a:endParaRPr>
          </a:p>
        </p:txBody>
      </p:sp>
      <p:graphicFrame>
        <p:nvGraphicFramePr>
          <p:cNvPr id="11269" name="Object 5"/>
          <p:cNvGraphicFramePr>
            <a:graphicFrameLocks noChangeAspect="1"/>
          </p:cNvGraphicFramePr>
          <p:nvPr/>
        </p:nvGraphicFramePr>
        <p:xfrm>
          <a:off x="228600" y="1393825"/>
          <a:ext cx="6248400" cy="739775"/>
        </p:xfrm>
        <a:graphic>
          <a:graphicData uri="http://schemas.openxmlformats.org/presentationml/2006/ole">
            <mc:AlternateContent xmlns:mc="http://schemas.openxmlformats.org/markup-compatibility/2006">
              <mc:Choice xmlns:v="urn:schemas-microsoft-com:vml" Requires="v">
                <p:oleObj spid="_x0000_s1123330" name="Equation" r:id="rId6" imgW="2361960" imgH="291960" progId="Equation.3">
                  <p:embed/>
                </p:oleObj>
              </mc:Choice>
              <mc:Fallback>
                <p:oleObj name="Equation" r:id="rId6" imgW="236196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393825"/>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30163" y="2286000"/>
          <a:ext cx="9050337" cy="860425"/>
        </p:xfrm>
        <a:graphic>
          <a:graphicData uri="http://schemas.openxmlformats.org/presentationml/2006/ole">
            <mc:AlternateContent xmlns:mc="http://schemas.openxmlformats.org/markup-compatibility/2006">
              <mc:Choice xmlns:v="urn:schemas-microsoft-com:vml" Requires="v">
                <p:oleObj spid="_x0000_s1123331" name="Equation" r:id="rId8" imgW="4597200" imgH="457200" progId="Equation.3">
                  <p:embed/>
                </p:oleObj>
              </mc:Choice>
              <mc:Fallback>
                <p:oleObj name="Equation" r:id="rId8" imgW="45972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3" y="22860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Rectangle 7"/>
          <p:cNvSpPr>
            <a:spLocks noGrp="1" noChangeArrowheads="1"/>
          </p:cNvSpPr>
          <p:nvPr>
            <p:ph type="title"/>
          </p:nvPr>
        </p:nvSpPr>
        <p:spPr/>
        <p:txBody>
          <a:bodyPr/>
          <a:lstStyle/>
          <a:p>
            <a:r>
              <a:rPr lang="en-US" dirty="0"/>
              <a:t>Kernel Based Methods</a:t>
            </a:r>
          </a:p>
        </p:txBody>
      </p:sp>
    </p:spTree>
    <p:extLst>
      <p:ext uri="{BB962C8B-B14F-4D97-AF65-F5344CB8AC3E}">
        <p14:creationId xmlns:p14="http://schemas.microsoft.com/office/powerpoint/2010/main" val="20814470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3"/>
          <p:cNvSpPr>
            <a:spLocks noGrp="1"/>
          </p:cNvSpPr>
          <p:nvPr>
            <p:ph type="sldNum" sz="quarter" idx="12"/>
          </p:nvPr>
        </p:nvSpPr>
        <p:spPr/>
        <p:txBody>
          <a:bodyPr/>
          <a:lstStyle/>
          <a:p>
            <a:fld id="{F92677F1-8399-4819-B3BE-7B6F9FC6FBEB}" type="slidenum">
              <a:rPr lang="en-US"/>
              <a:pPr/>
              <a:t>65</a:t>
            </a:fld>
            <a:endParaRPr lang="en-US"/>
          </a:p>
        </p:txBody>
      </p:sp>
      <p:grpSp>
        <p:nvGrpSpPr>
          <p:cNvPr id="13314" name="Group 2"/>
          <p:cNvGrpSpPr>
            <a:grpSpLocks/>
          </p:cNvGrpSpPr>
          <p:nvPr/>
        </p:nvGrpSpPr>
        <p:grpSpPr bwMode="auto">
          <a:xfrm>
            <a:off x="665163" y="1143000"/>
            <a:ext cx="7716837" cy="4494213"/>
            <a:chOff x="432" y="720"/>
            <a:chExt cx="5101" cy="3119"/>
          </a:xfrm>
        </p:grpSpPr>
        <p:sp>
          <p:nvSpPr>
            <p:cNvPr id="13315" name="AutoShape 3"/>
            <p:cNvSpPr>
              <a:spLocks noChangeArrowheads="1"/>
            </p:cNvSpPr>
            <p:nvPr/>
          </p:nvSpPr>
          <p:spPr bwMode="auto">
            <a:xfrm rot="-2730640">
              <a:off x="2144" y="1903"/>
              <a:ext cx="3119" cy="753"/>
            </a:xfrm>
            <a:prstGeom prst="parallelogram">
              <a:avLst>
                <a:gd name="adj" fmla="val 103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16" name="Group 4"/>
            <p:cNvGrpSpPr>
              <a:grpSpLocks/>
            </p:cNvGrpSpPr>
            <p:nvPr/>
          </p:nvGrpSpPr>
          <p:grpSpPr bwMode="auto">
            <a:xfrm>
              <a:off x="432" y="816"/>
              <a:ext cx="5101" cy="2640"/>
              <a:chOff x="192" y="768"/>
              <a:chExt cx="5341" cy="3120"/>
            </a:xfrm>
          </p:grpSpPr>
          <p:sp>
            <p:nvSpPr>
              <p:cNvPr id="13317" name="Line 5"/>
              <p:cNvSpPr>
                <a:spLocks noChangeShapeType="1"/>
              </p:cNvSpPr>
              <p:nvPr/>
            </p:nvSpPr>
            <p:spPr bwMode="auto">
              <a:xfrm>
                <a:off x="3360" y="960"/>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6"/>
              <p:cNvSpPr>
                <a:spLocks noChangeShapeType="1"/>
              </p:cNvSpPr>
              <p:nvPr/>
            </p:nvSpPr>
            <p:spPr bwMode="auto">
              <a:xfrm>
                <a:off x="192" y="942"/>
                <a:ext cx="0" cy="2082"/>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7"/>
              <p:cNvSpPr>
                <a:spLocks noChangeShapeType="1"/>
              </p:cNvSpPr>
              <p:nvPr/>
            </p:nvSpPr>
            <p:spPr bwMode="auto">
              <a:xfrm>
                <a:off x="192"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Freeform 8"/>
              <p:cNvSpPr>
                <a:spLocks/>
              </p:cNvSpPr>
              <p:nvPr/>
            </p:nvSpPr>
            <p:spPr bwMode="auto">
              <a:xfrm>
                <a:off x="294" y="768"/>
                <a:ext cx="2250" cy="2048"/>
              </a:xfrm>
              <a:custGeom>
                <a:avLst/>
                <a:gdLst>
                  <a:gd name="T0" fmla="*/ 0 w 4224"/>
                  <a:gd name="T1" fmla="*/ 2832 h 2832"/>
                  <a:gd name="T2" fmla="*/ 336 w 4224"/>
                  <a:gd name="T3" fmla="*/ 1824 h 2832"/>
                  <a:gd name="T4" fmla="*/ 1488 w 4224"/>
                  <a:gd name="T5" fmla="*/ 2256 h 2832"/>
                  <a:gd name="T6" fmla="*/ 1488 w 4224"/>
                  <a:gd name="T7" fmla="*/ 1584 h 2832"/>
                  <a:gd name="T8" fmla="*/ 1776 w 4224"/>
                  <a:gd name="T9" fmla="*/ 912 h 2832"/>
                  <a:gd name="T10" fmla="*/ 2112 w 4224"/>
                  <a:gd name="T11" fmla="*/ 1152 h 2832"/>
                  <a:gd name="T12" fmla="*/ 2160 w 4224"/>
                  <a:gd name="T13" fmla="*/ 960 h 2832"/>
                  <a:gd name="T14" fmla="*/ 2352 w 4224"/>
                  <a:gd name="T15" fmla="*/ 960 h 2832"/>
                  <a:gd name="T16" fmla="*/ 2400 w 4224"/>
                  <a:gd name="T17" fmla="*/ 672 h 2832"/>
                  <a:gd name="T18" fmla="*/ 2832 w 4224"/>
                  <a:gd name="T19" fmla="*/ 672 h 2832"/>
                  <a:gd name="T20" fmla="*/ 4176 w 4224"/>
                  <a:gd name="T21" fmla="*/ 768 h 2832"/>
                  <a:gd name="T22" fmla="*/ 3120 w 4224"/>
                  <a:gd name="T23" fmla="*/ 0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4" h="2832">
                    <a:moveTo>
                      <a:pt x="0" y="2832"/>
                    </a:moveTo>
                    <a:cubicBezTo>
                      <a:pt x="44" y="2376"/>
                      <a:pt x="88" y="1920"/>
                      <a:pt x="336" y="1824"/>
                    </a:cubicBezTo>
                    <a:cubicBezTo>
                      <a:pt x="584" y="1728"/>
                      <a:pt x="1296" y="2296"/>
                      <a:pt x="1488" y="2256"/>
                    </a:cubicBezTo>
                    <a:cubicBezTo>
                      <a:pt x="1680" y="2216"/>
                      <a:pt x="1440" y="1808"/>
                      <a:pt x="1488" y="1584"/>
                    </a:cubicBezTo>
                    <a:cubicBezTo>
                      <a:pt x="1536" y="1360"/>
                      <a:pt x="1672" y="984"/>
                      <a:pt x="1776" y="912"/>
                    </a:cubicBezTo>
                    <a:cubicBezTo>
                      <a:pt x="1880" y="840"/>
                      <a:pt x="2048" y="1144"/>
                      <a:pt x="2112" y="1152"/>
                    </a:cubicBezTo>
                    <a:cubicBezTo>
                      <a:pt x="2176" y="1160"/>
                      <a:pt x="2120" y="992"/>
                      <a:pt x="2160" y="960"/>
                    </a:cubicBezTo>
                    <a:cubicBezTo>
                      <a:pt x="2200" y="928"/>
                      <a:pt x="2312" y="1008"/>
                      <a:pt x="2352" y="960"/>
                    </a:cubicBezTo>
                    <a:cubicBezTo>
                      <a:pt x="2392" y="912"/>
                      <a:pt x="2320" y="720"/>
                      <a:pt x="2400" y="672"/>
                    </a:cubicBezTo>
                    <a:cubicBezTo>
                      <a:pt x="2480" y="624"/>
                      <a:pt x="2536" y="656"/>
                      <a:pt x="2832" y="672"/>
                    </a:cubicBezTo>
                    <a:cubicBezTo>
                      <a:pt x="3128" y="688"/>
                      <a:pt x="4128" y="880"/>
                      <a:pt x="4176" y="768"/>
                    </a:cubicBezTo>
                    <a:cubicBezTo>
                      <a:pt x="4224" y="656"/>
                      <a:pt x="3296" y="128"/>
                      <a:pt x="312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Oval 9"/>
              <p:cNvSpPr>
                <a:spLocks noChangeArrowheads="1"/>
              </p:cNvSpPr>
              <p:nvPr/>
            </p:nvSpPr>
            <p:spPr bwMode="auto">
              <a:xfrm>
                <a:off x="908"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2" name="Oval 10"/>
              <p:cNvSpPr>
                <a:spLocks noChangeArrowheads="1"/>
              </p:cNvSpPr>
              <p:nvPr/>
            </p:nvSpPr>
            <p:spPr bwMode="auto">
              <a:xfrm>
                <a:off x="1087" y="160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3" name="Oval 11"/>
              <p:cNvSpPr>
                <a:spLocks noChangeArrowheads="1"/>
              </p:cNvSpPr>
              <p:nvPr/>
            </p:nvSpPr>
            <p:spPr bwMode="auto">
              <a:xfrm>
                <a:off x="933" y="1080"/>
                <a:ext cx="52"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4" name="Oval 12"/>
              <p:cNvSpPr>
                <a:spLocks noChangeArrowheads="1"/>
              </p:cNvSpPr>
              <p:nvPr/>
            </p:nvSpPr>
            <p:spPr bwMode="auto">
              <a:xfrm>
                <a:off x="1010" y="167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5" name="Oval 13"/>
              <p:cNvSpPr>
                <a:spLocks noChangeArrowheads="1"/>
              </p:cNvSpPr>
              <p:nvPr/>
            </p:nvSpPr>
            <p:spPr bwMode="auto">
              <a:xfrm>
                <a:off x="1164" y="139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6" name="Oval 14"/>
              <p:cNvSpPr>
                <a:spLocks noChangeArrowheads="1"/>
              </p:cNvSpPr>
              <p:nvPr/>
            </p:nvSpPr>
            <p:spPr bwMode="auto">
              <a:xfrm>
                <a:off x="1087" y="226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7" name="Oval 15"/>
              <p:cNvSpPr>
                <a:spLocks noChangeArrowheads="1"/>
              </p:cNvSpPr>
              <p:nvPr/>
            </p:nvSpPr>
            <p:spPr bwMode="auto">
              <a:xfrm>
                <a:off x="1394" y="1462"/>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8" name="Oval 16"/>
              <p:cNvSpPr>
                <a:spLocks noChangeArrowheads="1"/>
              </p:cNvSpPr>
              <p:nvPr/>
            </p:nvSpPr>
            <p:spPr bwMode="auto">
              <a:xfrm>
                <a:off x="1240" y="135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29" name="Oval 17"/>
              <p:cNvSpPr>
                <a:spLocks noChangeArrowheads="1"/>
              </p:cNvSpPr>
              <p:nvPr/>
            </p:nvSpPr>
            <p:spPr bwMode="auto">
              <a:xfrm>
                <a:off x="831" y="174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0" name="Oval 18"/>
              <p:cNvSpPr>
                <a:spLocks noChangeArrowheads="1"/>
              </p:cNvSpPr>
              <p:nvPr/>
            </p:nvSpPr>
            <p:spPr bwMode="auto">
              <a:xfrm>
                <a:off x="703" y="177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1" name="Oval 19"/>
              <p:cNvSpPr>
                <a:spLocks noChangeArrowheads="1"/>
              </p:cNvSpPr>
              <p:nvPr/>
            </p:nvSpPr>
            <p:spPr bwMode="auto">
              <a:xfrm>
                <a:off x="550" y="1983"/>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2" name="Oval 20"/>
              <p:cNvSpPr>
                <a:spLocks noChangeArrowheads="1"/>
              </p:cNvSpPr>
              <p:nvPr/>
            </p:nvSpPr>
            <p:spPr bwMode="auto">
              <a:xfrm>
                <a:off x="1777" y="907"/>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3" name="Oval 21"/>
              <p:cNvSpPr>
                <a:spLocks noChangeArrowheads="1"/>
              </p:cNvSpPr>
              <p:nvPr/>
            </p:nvSpPr>
            <p:spPr bwMode="auto">
              <a:xfrm>
                <a:off x="2135" y="125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4" name="Oval 22"/>
              <p:cNvSpPr>
                <a:spLocks noChangeArrowheads="1"/>
              </p:cNvSpPr>
              <p:nvPr/>
            </p:nvSpPr>
            <p:spPr bwMode="auto">
              <a:xfrm>
                <a:off x="1726" y="1115"/>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5" name="Oval 23"/>
              <p:cNvSpPr>
                <a:spLocks noChangeArrowheads="1"/>
              </p:cNvSpPr>
              <p:nvPr/>
            </p:nvSpPr>
            <p:spPr bwMode="auto">
              <a:xfrm>
                <a:off x="1573" y="115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6" name="Oval 24"/>
              <p:cNvSpPr>
                <a:spLocks noChangeArrowheads="1"/>
              </p:cNvSpPr>
              <p:nvPr/>
            </p:nvSpPr>
            <p:spPr bwMode="auto">
              <a:xfrm>
                <a:off x="1854" y="1080"/>
                <a:ext cx="51" cy="7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37" name="Rectangle 25"/>
              <p:cNvSpPr>
                <a:spLocks noChangeArrowheads="1"/>
              </p:cNvSpPr>
              <p:nvPr/>
            </p:nvSpPr>
            <p:spPr bwMode="auto">
              <a:xfrm>
                <a:off x="1189" y="1670"/>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26"/>
              <p:cNvSpPr>
                <a:spLocks noChangeArrowheads="1"/>
              </p:cNvSpPr>
              <p:nvPr/>
            </p:nvSpPr>
            <p:spPr bwMode="auto">
              <a:xfrm>
                <a:off x="345" y="2469"/>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Rectangle 27"/>
              <p:cNvSpPr>
                <a:spLocks noChangeArrowheads="1"/>
              </p:cNvSpPr>
              <p:nvPr/>
            </p:nvSpPr>
            <p:spPr bwMode="auto">
              <a:xfrm>
                <a:off x="1956"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Rectangle 28"/>
              <p:cNvSpPr>
                <a:spLocks noChangeArrowheads="1"/>
              </p:cNvSpPr>
              <p:nvPr/>
            </p:nvSpPr>
            <p:spPr bwMode="auto">
              <a:xfrm>
                <a:off x="1061" y="208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Rectangle 29"/>
              <p:cNvSpPr>
                <a:spLocks noChangeArrowheads="1"/>
              </p:cNvSpPr>
              <p:nvPr/>
            </p:nvSpPr>
            <p:spPr bwMode="auto">
              <a:xfrm>
                <a:off x="1598" y="1323"/>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Rectangle 30"/>
              <p:cNvSpPr>
                <a:spLocks noChangeArrowheads="1"/>
              </p:cNvSpPr>
              <p:nvPr/>
            </p:nvSpPr>
            <p:spPr bwMode="auto">
              <a:xfrm>
                <a:off x="1266" y="146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Rectangle 31"/>
              <p:cNvSpPr>
                <a:spLocks noChangeArrowheads="1"/>
              </p:cNvSpPr>
              <p:nvPr/>
            </p:nvSpPr>
            <p:spPr bwMode="auto">
              <a:xfrm>
                <a:off x="806" y="2295"/>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Rectangle 32"/>
              <p:cNvSpPr>
                <a:spLocks noChangeArrowheads="1"/>
              </p:cNvSpPr>
              <p:nvPr/>
            </p:nvSpPr>
            <p:spPr bwMode="auto">
              <a:xfrm>
                <a:off x="1777" y="1358"/>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Rectangle 33"/>
              <p:cNvSpPr>
                <a:spLocks noChangeArrowheads="1"/>
              </p:cNvSpPr>
              <p:nvPr/>
            </p:nvSpPr>
            <p:spPr bwMode="auto">
              <a:xfrm>
                <a:off x="2161" y="872"/>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Rectangle 34"/>
              <p:cNvSpPr>
                <a:spLocks noChangeArrowheads="1"/>
              </p:cNvSpPr>
              <p:nvPr/>
            </p:nvSpPr>
            <p:spPr bwMode="auto">
              <a:xfrm>
                <a:off x="1496" y="149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Rectangle 35"/>
              <p:cNvSpPr>
                <a:spLocks noChangeArrowheads="1"/>
              </p:cNvSpPr>
              <p:nvPr/>
            </p:nvSpPr>
            <p:spPr bwMode="auto">
              <a:xfrm>
                <a:off x="2058" y="803"/>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Rectangle 36"/>
              <p:cNvSpPr>
                <a:spLocks noChangeArrowheads="1"/>
              </p:cNvSpPr>
              <p:nvPr/>
            </p:nvSpPr>
            <p:spPr bwMode="auto">
              <a:xfrm>
                <a:off x="1138" y="180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Rectangle 37"/>
              <p:cNvSpPr>
                <a:spLocks noChangeArrowheads="1"/>
              </p:cNvSpPr>
              <p:nvPr/>
            </p:nvSpPr>
            <p:spPr bwMode="auto">
              <a:xfrm>
                <a:off x="473" y="2156"/>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13350" name="Rectangle 38"/>
              <p:cNvSpPr>
                <a:spLocks noChangeArrowheads="1"/>
              </p:cNvSpPr>
              <p:nvPr/>
            </p:nvSpPr>
            <p:spPr bwMode="auto">
              <a:xfrm>
                <a:off x="2135" y="1601"/>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Rectangle 39"/>
              <p:cNvSpPr>
                <a:spLocks noChangeArrowheads="1"/>
              </p:cNvSpPr>
              <p:nvPr/>
            </p:nvSpPr>
            <p:spPr bwMode="auto">
              <a:xfrm>
                <a:off x="2109" y="1427"/>
                <a:ext cx="103"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Rectangle 40"/>
              <p:cNvSpPr>
                <a:spLocks noChangeArrowheads="1"/>
              </p:cNvSpPr>
              <p:nvPr/>
            </p:nvSpPr>
            <p:spPr bwMode="auto">
              <a:xfrm>
                <a:off x="1010" y="2399"/>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Rectangle 41"/>
              <p:cNvSpPr>
                <a:spLocks noChangeArrowheads="1"/>
              </p:cNvSpPr>
              <p:nvPr/>
            </p:nvSpPr>
            <p:spPr bwMode="auto">
              <a:xfrm>
                <a:off x="2391" y="1532"/>
                <a:ext cx="102"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Rectangle 42"/>
              <p:cNvSpPr>
                <a:spLocks noChangeArrowheads="1"/>
              </p:cNvSpPr>
              <p:nvPr/>
            </p:nvSpPr>
            <p:spPr bwMode="auto">
              <a:xfrm>
                <a:off x="320" y="2677"/>
                <a:ext cx="102" cy="35"/>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Text Box 43"/>
              <p:cNvSpPr txBox="1">
                <a:spLocks noChangeArrowheads="1"/>
              </p:cNvSpPr>
              <p:nvPr/>
            </p:nvSpPr>
            <p:spPr bwMode="auto">
              <a:xfrm>
                <a:off x="1152" y="2179"/>
                <a:ext cx="103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9900CC"/>
                    </a:solidFill>
                    <a:latin typeface="Arial Narrow" pitchFamily="34" charset="0"/>
                  </a:rPr>
                  <a:t>Weather</a:t>
                </a:r>
                <a:endParaRPr lang="en-US" sz="3200" b="1">
                  <a:latin typeface="Arial Narrow" pitchFamily="34" charset="0"/>
                </a:endParaRPr>
              </a:p>
            </p:txBody>
          </p:sp>
          <p:sp>
            <p:nvSpPr>
              <p:cNvPr id="13356" name="Text Box 44"/>
              <p:cNvSpPr txBox="1">
                <a:spLocks noChangeArrowheads="1"/>
              </p:cNvSpPr>
              <p:nvPr/>
            </p:nvSpPr>
            <p:spPr bwMode="auto">
              <a:xfrm>
                <a:off x="343" y="964"/>
                <a:ext cx="1050"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solidFill>
                      <a:srgbClr val="FF0000"/>
                    </a:solidFill>
                    <a:latin typeface="Arial Narrow" pitchFamily="34" charset="0"/>
                  </a:rPr>
                  <a:t>Whether</a:t>
                </a:r>
                <a:endParaRPr lang="en-US" sz="3200" b="1">
                  <a:latin typeface="Arial Narrow" pitchFamily="34" charset="0"/>
                </a:endParaRPr>
              </a:p>
            </p:txBody>
          </p:sp>
          <p:sp>
            <p:nvSpPr>
              <p:cNvPr id="13357" name="Line 45"/>
              <p:cNvSpPr>
                <a:spLocks noChangeShapeType="1"/>
              </p:cNvSpPr>
              <p:nvPr/>
            </p:nvSpPr>
            <p:spPr bwMode="auto">
              <a:xfrm>
                <a:off x="3360" y="3024"/>
                <a:ext cx="217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Line 46"/>
              <p:cNvSpPr>
                <a:spLocks noChangeShapeType="1"/>
              </p:cNvSpPr>
              <p:nvPr/>
            </p:nvSpPr>
            <p:spPr bwMode="auto">
              <a:xfrm flipH="1">
                <a:off x="2352" y="3024"/>
                <a:ext cx="1008" cy="8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Oval 47"/>
              <p:cNvSpPr>
                <a:spLocks noChangeArrowheads="1"/>
              </p:cNvSpPr>
              <p:nvPr/>
            </p:nvSpPr>
            <p:spPr bwMode="auto">
              <a:xfrm>
                <a:off x="3456" y="120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0" name="Oval 48"/>
              <p:cNvSpPr>
                <a:spLocks noChangeArrowheads="1"/>
              </p:cNvSpPr>
              <p:nvPr/>
            </p:nvSpPr>
            <p:spPr bwMode="auto">
              <a:xfrm>
                <a:off x="4080" y="9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1" name="Oval 49"/>
              <p:cNvSpPr>
                <a:spLocks noChangeArrowheads="1"/>
              </p:cNvSpPr>
              <p:nvPr/>
            </p:nvSpPr>
            <p:spPr bwMode="auto">
              <a:xfrm>
                <a:off x="3696" y="129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2" name="Oval 50"/>
              <p:cNvSpPr>
                <a:spLocks noChangeArrowheads="1"/>
              </p:cNvSpPr>
              <p:nvPr/>
            </p:nvSpPr>
            <p:spPr bwMode="auto">
              <a:xfrm>
                <a:off x="4224" y="1291"/>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3" name="Oval 51"/>
              <p:cNvSpPr>
                <a:spLocks noChangeArrowheads="1"/>
              </p:cNvSpPr>
              <p:nvPr/>
            </p:nvSpPr>
            <p:spPr bwMode="auto">
              <a:xfrm>
                <a:off x="3840" y="153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4" name="Oval 52"/>
              <p:cNvSpPr>
                <a:spLocks noChangeArrowheads="1"/>
              </p:cNvSpPr>
              <p:nvPr/>
            </p:nvSpPr>
            <p:spPr bwMode="auto">
              <a:xfrm>
                <a:off x="3504" y="172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5" name="Oval 53"/>
              <p:cNvSpPr>
                <a:spLocks noChangeArrowheads="1"/>
              </p:cNvSpPr>
              <p:nvPr/>
            </p:nvSpPr>
            <p:spPr bwMode="auto">
              <a:xfrm>
                <a:off x="3984" y="1632"/>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6" name="Oval 54"/>
              <p:cNvSpPr>
                <a:spLocks noChangeArrowheads="1"/>
              </p:cNvSpPr>
              <p:nvPr/>
            </p:nvSpPr>
            <p:spPr bwMode="auto">
              <a:xfrm>
                <a:off x="3024" y="230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7" name="Oval 55"/>
              <p:cNvSpPr>
                <a:spLocks noChangeArrowheads="1"/>
              </p:cNvSpPr>
              <p:nvPr/>
            </p:nvSpPr>
            <p:spPr bwMode="auto">
              <a:xfrm>
                <a:off x="3696" y="1824"/>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8" name="Oval 56"/>
              <p:cNvSpPr>
                <a:spLocks noChangeArrowheads="1"/>
              </p:cNvSpPr>
              <p:nvPr/>
            </p:nvSpPr>
            <p:spPr bwMode="auto">
              <a:xfrm>
                <a:off x="3360" y="1968"/>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69" name="Oval 57"/>
              <p:cNvSpPr>
                <a:spLocks noChangeArrowheads="1"/>
              </p:cNvSpPr>
              <p:nvPr/>
            </p:nvSpPr>
            <p:spPr bwMode="auto">
              <a:xfrm>
                <a:off x="3264" y="2256"/>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0" name="Oval 58"/>
              <p:cNvSpPr>
                <a:spLocks noChangeArrowheads="1"/>
              </p:cNvSpPr>
              <p:nvPr/>
            </p:nvSpPr>
            <p:spPr bwMode="auto">
              <a:xfrm>
                <a:off x="3552" y="2160"/>
                <a:ext cx="51" cy="69"/>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FF0000"/>
                  </a:solidFill>
                  <a:latin typeface="Times New Roman" pitchFamily="18" charset="0"/>
                </a:endParaRPr>
              </a:p>
            </p:txBody>
          </p:sp>
          <p:sp>
            <p:nvSpPr>
              <p:cNvPr id="13371" name="Rectangle 59"/>
              <p:cNvSpPr>
                <a:spLocks noChangeArrowheads="1"/>
              </p:cNvSpPr>
              <p:nvPr/>
            </p:nvSpPr>
            <p:spPr bwMode="auto">
              <a:xfrm>
                <a:off x="432" y="254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Rectangle 60"/>
              <p:cNvSpPr>
                <a:spLocks noChangeArrowheads="1"/>
              </p:cNvSpPr>
              <p:nvPr/>
            </p:nvSpPr>
            <p:spPr bwMode="auto">
              <a:xfrm>
                <a:off x="4416" y="288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3" name="Rectangle 61"/>
              <p:cNvSpPr>
                <a:spLocks noChangeArrowheads="1"/>
              </p:cNvSpPr>
              <p:nvPr/>
            </p:nvSpPr>
            <p:spPr bwMode="auto">
              <a:xfrm>
                <a:off x="4560"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Rectangle 62"/>
              <p:cNvSpPr>
                <a:spLocks noChangeArrowheads="1"/>
              </p:cNvSpPr>
              <p:nvPr/>
            </p:nvSpPr>
            <p:spPr bwMode="auto">
              <a:xfrm>
                <a:off x="4608" y="307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5" name="Rectangle 63"/>
              <p:cNvSpPr>
                <a:spLocks noChangeArrowheads="1"/>
              </p:cNvSpPr>
              <p:nvPr/>
            </p:nvSpPr>
            <p:spPr bwMode="auto">
              <a:xfrm>
                <a:off x="3792" y="302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6" name="Rectangle 64"/>
              <p:cNvSpPr>
                <a:spLocks noChangeArrowheads="1"/>
              </p:cNvSpPr>
              <p:nvPr/>
            </p:nvSpPr>
            <p:spPr bwMode="auto">
              <a:xfrm>
                <a:off x="4176" y="278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7" name="Rectangle 65"/>
              <p:cNvSpPr>
                <a:spLocks noChangeArrowheads="1"/>
              </p:cNvSpPr>
              <p:nvPr/>
            </p:nvSpPr>
            <p:spPr bwMode="auto">
              <a:xfrm>
                <a:off x="4896" y="336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8" name="Rectangle 66"/>
              <p:cNvSpPr>
                <a:spLocks noChangeArrowheads="1"/>
              </p:cNvSpPr>
              <p:nvPr/>
            </p:nvSpPr>
            <p:spPr bwMode="auto">
              <a:xfrm>
                <a:off x="4128"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9" name="Rectangle 67"/>
              <p:cNvSpPr>
                <a:spLocks noChangeArrowheads="1"/>
              </p:cNvSpPr>
              <p:nvPr/>
            </p:nvSpPr>
            <p:spPr bwMode="auto">
              <a:xfrm>
                <a:off x="4608" y="25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0" name="Rectangle 68"/>
              <p:cNvSpPr>
                <a:spLocks noChangeArrowheads="1"/>
              </p:cNvSpPr>
              <p:nvPr/>
            </p:nvSpPr>
            <p:spPr bwMode="auto">
              <a:xfrm>
                <a:off x="4320" y="345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Rectangle 69"/>
              <p:cNvSpPr>
                <a:spLocks noChangeArrowheads="1"/>
              </p:cNvSpPr>
              <p:nvPr/>
            </p:nvSpPr>
            <p:spPr bwMode="auto">
              <a:xfrm>
                <a:off x="3840" y="355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2" name="Rectangle 70"/>
              <p:cNvSpPr>
                <a:spLocks noChangeArrowheads="1"/>
              </p:cNvSpPr>
              <p:nvPr/>
            </p:nvSpPr>
            <p:spPr bwMode="auto">
              <a:xfrm>
                <a:off x="4512" y="331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3" name="Rectangle 71"/>
              <p:cNvSpPr>
                <a:spLocks noChangeArrowheads="1"/>
              </p:cNvSpPr>
              <p:nvPr/>
            </p:nvSpPr>
            <p:spPr bwMode="auto">
              <a:xfrm>
                <a:off x="3840" y="3264"/>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4" name="Rectangle 72"/>
              <p:cNvSpPr>
                <a:spLocks noChangeArrowheads="1"/>
              </p:cNvSpPr>
              <p:nvPr/>
            </p:nvSpPr>
            <p:spPr bwMode="auto">
              <a:xfrm>
                <a:off x="4032"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5" name="Rectangle 73"/>
              <p:cNvSpPr>
                <a:spLocks noChangeArrowheads="1"/>
              </p:cNvSpPr>
              <p:nvPr/>
            </p:nvSpPr>
            <p:spPr bwMode="auto">
              <a:xfrm>
                <a:off x="3264"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6" name="Rectangle 74"/>
              <p:cNvSpPr>
                <a:spLocks noChangeArrowheads="1"/>
              </p:cNvSpPr>
              <p:nvPr/>
            </p:nvSpPr>
            <p:spPr bwMode="auto">
              <a:xfrm>
                <a:off x="3408" y="3600"/>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7" name="Rectangle 75"/>
              <p:cNvSpPr>
                <a:spLocks noChangeArrowheads="1"/>
              </p:cNvSpPr>
              <p:nvPr/>
            </p:nvSpPr>
            <p:spPr bwMode="auto">
              <a:xfrm>
                <a:off x="3504" y="3696"/>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8" name="Rectangle 76"/>
              <p:cNvSpPr>
                <a:spLocks noChangeArrowheads="1"/>
              </p:cNvSpPr>
              <p:nvPr/>
            </p:nvSpPr>
            <p:spPr bwMode="auto">
              <a:xfrm>
                <a:off x="3600" y="3792"/>
                <a:ext cx="103" cy="34"/>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aphicFrame>
        <p:nvGraphicFramePr>
          <p:cNvPr id="13389" name="Object 77"/>
          <p:cNvGraphicFramePr>
            <a:graphicFrameLocks noChangeAspect="1"/>
          </p:cNvGraphicFramePr>
          <p:nvPr/>
        </p:nvGraphicFramePr>
        <p:xfrm>
          <a:off x="533400" y="5815013"/>
          <a:ext cx="3352800" cy="357187"/>
        </p:xfrm>
        <a:graphic>
          <a:graphicData uri="http://schemas.openxmlformats.org/presentationml/2006/ole">
            <mc:AlternateContent xmlns:mc="http://schemas.openxmlformats.org/markup-compatibility/2006">
              <mc:Choice xmlns:v="urn:schemas-microsoft-com:vml" Requires="v">
                <p:oleObj spid="_x0000_s1120257" name="Equation" r:id="rId4" imgW="1688760" imgH="228600" progId="Equation.3">
                  <p:embed/>
                </p:oleObj>
              </mc:Choice>
              <mc:Fallback>
                <p:oleObj name="Equation" r:id="rId4" imgW="1688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15013"/>
                        <a:ext cx="33528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90" name="Object 78"/>
          <p:cNvGraphicFramePr>
            <a:graphicFrameLocks noChangeAspect="1"/>
          </p:cNvGraphicFramePr>
          <p:nvPr/>
        </p:nvGraphicFramePr>
        <p:xfrm>
          <a:off x="5237163" y="5815013"/>
          <a:ext cx="1563687" cy="357187"/>
        </p:xfrm>
        <a:graphic>
          <a:graphicData uri="http://schemas.openxmlformats.org/presentationml/2006/ole">
            <mc:AlternateContent xmlns:mc="http://schemas.openxmlformats.org/markup-compatibility/2006">
              <mc:Choice xmlns:v="urn:schemas-microsoft-com:vml" Requires="v">
                <p:oleObj spid="_x0000_s1120258" name="Equation" r:id="rId6" imgW="787320" imgH="228600" progId="Equation.3">
                  <p:embed/>
                </p:oleObj>
              </mc:Choice>
              <mc:Fallback>
                <p:oleObj name="Equation" r:id="rId6" imgW="7873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5815013"/>
                        <a:ext cx="1563687"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91" name="Text Box 79"/>
          <p:cNvSpPr txBox="1">
            <a:spLocks noChangeArrowheads="1"/>
          </p:cNvSpPr>
          <p:nvPr/>
        </p:nvSpPr>
        <p:spPr bwMode="auto">
          <a:xfrm>
            <a:off x="2846388" y="5195888"/>
            <a:ext cx="58785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800" b="1">
                <a:solidFill>
                  <a:srgbClr val="FF0000"/>
                </a:solidFill>
                <a:latin typeface="Arial Narrow" pitchFamily="34" charset="0"/>
              </a:rPr>
              <a:t>New discriminator in functionally simpler</a:t>
            </a:r>
          </a:p>
        </p:txBody>
      </p:sp>
      <p:sp>
        <p:nvSpPr>
          <p:cNvPr id="82" name="Rectangle 7"/>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u="none" dirty="0" smtClean="0"/>
              <a:t>Embedding</a:t>
            </a:r>
            <a:endParaRPr lang="en-US" u="none" dirty="0"/>
          </a:p>
        </p:txBody>
      </p:sp>
    </p:spTree>
    <p:extLst>
      <p:ext uri="{BB962C8B-B14F-4D97-AF65-F5344CB8AC3E}">
        <p14:creationId xmlns:p14="http://schemas.microsoft.com/office/powerpoint/2010/main" val="1395171774"/>
      </p:ext>
    </p:extLst>
  </p:cSld>
  <p:clrMapOvr>
    <a:masterClrMapping/>
  </p:clrMapOvr>
  <p:transition>
    <p:zoom dir="in"/>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p:txBody>
          <a:bodyPr/>
          <a:lstStyle/>
          <a:p>
            <a:r>
              <a:rPr lang="en-US"/>
              <a:t>The Kernel Trick(1)</a:t>
            </a:r>
          </a:p>
        </p:txBody>
      </p:sp>
      <p:sp>
        <p:nvSpPr>
          <p:cNvPr id="2" name="Content Placeholder 1"/>
          <p:cNvSpPr>
            <a:spLocks noGrp="1"/>
          </p:cNvSpPr>
          <p:nvPr>
            <p:ph idx="1"/>
          </p:nvPr>
        </p:nvSpPr>
        <p:spPr>
          <a:xfrm>
            <a:off x="1524000" y="3398837"/>
            <a:ext cx="7162800" cy="4525963"/>
          </a:xfrm>
        </p:spPr>
        <p:txBody>
          <a:bodyPr/>
          <a:lstStyle/>
          <a:p>
            <a:r>
              <a:rPr lang="en-US" dirty="0"/>
              <a:t>Consider the value of </a:t>
            </a:r>
            <a:r>
              <a:rPr lang="en-US" dirty="0">
                <a:solidFill>
                  <a:srgbClr val="FF0000"/>
                </a:solidFill>
              </a:rPr>
              <a:t>w</a:t>
            </a:r>
            <a:r>
              <a:rPr lang="en-US" dirty="0"/>
              <a:t> used in the prediction.</a:t>
            </a:r>
          </a:p>
          <a:p>
            <a:r>
              <a:rPr lang="en-US" dirty="0"/>
              <a:t>Each previous mistake, on example </a:t>
            </a:r>
            <a:r>
              <a:rPr lang="en-US" dirty="0">
                <a:solidFill>
                  <a:srgbClr val="FF0000"/>
                </a:solidFill>
              </a:rPr>
              <a:t>z</a:t>
            </a:r>
            <a:r>
              <a:rPr lang="en-US" dirty="0"/>
              <a:t>, makes an additive contribution of +/-1 to </a:t>
            </a:r>
            <a:r>
              <a:rPr lang="en-US" dirty="0">
                <a:solidFill>
                  <a:srgbClr val="FF0000"/>
                </a:solidFill>
              </a:rPr>
              <a:t>w</a:t>
            </a:r>
            <a:r>
              <a:rPr lang="en-US" dirty="0"/>
              <a:t>, </a:t>
            </a:r>
            <a:r>
              <a:rPr lang="en-US" dirty="0" err="1">
                <a:solidFill>
                  <a:srgbClr val="FF0000"/>
                </a:solidFill>
              </a:rPr>
              <a:t>iff</a:t>
            </a:r>
            <a:r>
              <a:rPr lang="en-US" dirty="0">
                <a:solidFill>
                  <a:srgbClr val="FF0000"/>
                </a:solidFill>
              </a:rPr>
              <a:t> t(z) = 1</a:t>
            </a:r>
            <a:r>
              <a:rPr lang="en-US" dirty="0"/>
              <a:t>.</a:t>
            </a:r>
          </a:p>
          <a:p>
            <a:r>
              <a:rPr lang="en-US" dirty="0"/>
              <a:t>The value of </a:t>
            </a:r>
            <a:r>
              <a:rPr lang="en-US" dirty="0">
                <a:solidFill>
                  <a:srgbClr val="FF0000"/>
                </a:solidFill>
              </a:rPr>
              <a:t>w</a:t>
            </a:r>
            <a:r>
              <a:rPr lang="en-US" dirty="0"/>
              <a:t> is determined by the number of mistakes on which </a:t>
            </a:r>
            <a:r>
              <a:rPr lang="en-US" dirty="0">
                <a:solidFill>
                  <a:srgbClr val="FF0000"/>
                </a:solidFill>
              </a:rPr>
              <a:t>t() </a:t>
            </a:r>
            <a:r>
              <a:rPr lang="en-US" dirty="0"/>
              <a:t>was satisfied. </a:t>
            </a:r>
          </a:p>
          <a:p>
            <a:endParaRPr lang="en-US" dirty="0"/>
          </a:p>
        </p:txBody>
      </p:sp>
      <p:sp>
        <p:nvSpPr>
          <p:cNvPr id="3" name="Content Placeholder 2"/>
          <p:cNvSpPr>
            <a:spLocks noGrp="1"/>
          </p:cNvSpPr>
          <p:nvPr>
            <p:ph sz="quarter" idx="13"/>
          </p:nvPr>
        </p:nvSpPr>
        <p:spPr/>
        <p:txBody>
          <a:bodyPr/>
          <a:lstStyle/>
          <a:p>
            <a:r>
              <a:rPr lang="en-US" dirty="0" smtClean="0"/>
              <a:t>Kernel Trick</a:t>
            </a:r>
            <a:endParaRPr lang="en-US" dirty="0"/>
          </a:p>
        </p:txBody>
      </p:sp>
      <p:sp>
        <p:nvSpPr>
          <p:cNvPr id="9" name="Slide Number Placeholder 5"/>
          <p:cNvSpPr>
            <a:spLocks noGrp="1"/>
          </p:cNvSpPr>
          <p:nvPr>
            <p:ph type="sldNum" sz="quarter" idx="14"/>
          </p:nvPr>
        </p:nvSpPr>
        <p:spPr/>
        <p:txBody>
          <a:bodyPr/>
          <a:lstStyle/>
          <a:p>
            <a:fld id="{6C0717C4-20B5-4C74-A87D-FA2D43DC57EE}" type="slidenum">
              <a:rPr lang="en-US"/>
              <a:pPr/>
              <a:t>66</a:t>
            </a:fld>
            <a:endParaRPr lang="en-US"/>
          </a:p>
        </p:txBody>
      </p:sp>
      <p:graphicFrame>
        <p:nvGraphicFramePr>
          <p:cNvPr id="15362" name="Object 2"/>
          <p:cNvGraphicFramePr>
            <a:graphicFrameLocks noChangeAspect="1"/>
          </p:cNvGraphicFramePr>
          <p:nvPr/>
        </p:nvGraphicFramePr>
        <p:xfrm>
          <a:off x="1171575" y="1066800"/>
          <a:ext cx="6900863" cy="430213"/>
        </p:xfrm>
        <a:graphic>
          <a:graphicData uri="http://schemas.openxmlformats.org/presentationml/2006/ole">
            <mc:AlternateContent xmlns:mc="http://schemas.openxmlformats.org/markup-compatibility/2006">
              <mc:Choice xmlns:v="urn:schemas-microsoft-com:vml" Requires="v">
                <p:oleObj spid="_x0000_s1121281" name="Equation" r:id="rId4" imgW="3504960" imgH="228600" progId="Equation.3">
                  <p:embed/>
                </p:oleObj>
              </mc:Choice>
              <mc:Fallback>
                <p:oleObj name="Equation" r:id="rId4" imgW="35049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1066800"/>
                        <a:ext cx="69008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228600" y="1371600"/>
          <a:ext cx="6248400" cy="739775"/>
        </p:xfrm>
        <a:graphic>
          <a:graphicData uri="http://schemas.openxmlformats.org/presentationml/2006/ole">
            <mc:AlternateContent xmlns:mc="http://schemas.openxmlformats.org/markup-compatibility/2006">
              <mc:Choice xmlns:v="urn:schemas-microsoft-com:vml" Requires="v">
                <p:oleObj spid="_x0000_s1121282" name="Equation" r:id="rId6" imgW="2361960" imgH="291960" progId="Equation.3">
                  <p:embed/>
                </p:oleObj>
              </mc:Choice>
              <mc:Fallback>
                <p:oleObj name="Equation" r:id="rId6" imgW="236196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371600"/>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30163" y="2286000"/>
          <a:ext cx="9050337" cy="860425"/>
        </p:xfrm>
        <a:graphic>
          <a:graphicData uri="http://schemas.openxmlformats.org/presentationml/2006/ole">
            <mc:AlternateContent xmlns:mc="http://schemas.openxmlformats.org/markup-compatibility/2006">
              <mc:Choice xmlns:v="urn:schemas-microsoft-com:vml" Requires="v">
                <p:oleObj spid="_x0000_s1121283" name="Equation" r:id="rId8" imgW="4597200" imgH="457200" progId="Equation.3">
                  <p:embed/>
                </p:oleObj>
              </mc:Choice>
              <mc:Fallback>
                <p:oleObj name="Equation" r:id="rId8" imgW="45972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3" y="22860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41175905"/>
      </p:ext>
    </p:extLst>
  </p:cSld>
  <p:clrMapOvr>
    <a:masterClrMapping/>
  </p:clrMapOvr>
  <p:transition>
    <p:zoom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2" name="Object 4"/>
          <p:cNvGraphicFramePr>
            <a:graphicFrameLocks noChangeAspect="1"/>
          </p:cNvGraphicFramePr>
          <p:nvPr>
            <p:extLst>
              <p:ext uri="{D42A27DB-BD31-4B8C-83A1-F6EECF244321}">
                <p14:modId xmlns:p14="http://schemas.microsoft.com/office/powerpoint/2010/main" val="681151470"/>
              </p:ext>
            </p:extLst>
          </p:nvPr>
        </p:nvGraphicFramePr>
        <p:xfrm>
          <a:off x="1765300" y="4356100"/>
          <a:ext cx="5626100" cy="2425700"/>
        </p:xfrm>
        <a:graphic>
          <a:graphicData uri="http://schemas.openxmlformats.org/presentationml/2006/ole">
            <mc:AlternateContent xmlns:mc="http://schemas.openxmlformats.org/markup-compatibility/2006">
              <mc:Choice xmlns:v="urn:schemas-microsoft-com:vml" Requires="v">
                <p:oleObj spid="_x0000_s1114113" name="Equation" r:id="rId4" imgW="2654280" imgH="1193760" progId="Equation.3">
                  <p:embed/>
                </p:oleObj>
              </mc:Choice>
              <mc:Fallback>
                <p:oleObj name="Equation" r:id="rId4" imgW="2654280" imgH="1193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4356100"/>
                        <a:ext cx="5626100" cy="242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5" name="Rectangle 7"/>
          <p:cNvSpPr>
            <a:spLocks noGrp="1" noChangeArrowheads="1"/>
          </p:cNvSpPr>
          <p:nvPr>
            <p:ph type="title"/>
          </p:nvPr>
        </p:nvSpPr>
        <p:spPr/>
        <p:txBody>
          <a:bodyPr/>
          <a:lstStyle/>
          <a:p>
            <a:r>
              <a:rPr lang="en-US"/>
              <a:t>The Kernel Trick(2)</a:t>
            </a:r>
          </a:p>
        </p:txBody>
      </p:sp>
      <p:sp>
        <p:nvSpPr>
          <p:cNvPr id="2" name="Content Placeholder 1"/>
          <p:cNvSpPr>
            <a:spLocks noGrp="1"/>
          </p:cNvSpPr>
          <p:nvPr>
            <p:ph idx="1"/>
          </p:nvPr>
        </p:nvSpPr>
        <p:spPr>
          <a:xfrm>
            <a:off x="1524000" y="3276600"/>
            <a:ext cx="7162800" cy="4525963"/>
          </a:xfrm>
        </p:spPr>
        <p:txBody>
          <a:bodyPr/>
          <a:lstStyle/>
          <a:p>
            <a:r>
              <a:rPr lang="en-US" dirty="0"/>
              <a:t>P – set of examples on which we Promoted</a:t>
            </a:r>
          </a:p>
          <a:p>
            <a:r>
              <a:rPr lang="en-US" dirty="0"/>
              <a:t>D – set of examples on which we Demoted</a:t>
            </a:r>
          </a:p>
          <a:p>
            <a:r>
              <a:rPr lang="en-US" dirty="0"/>
              <a:t>M = </a:t>
            </a:r>
            <a:r>
              <a:rPr lang="en-US" dirty="0" smtClean="0"/>
              <a:t>P </a:t>
            </a:r>
            <a:r>
              <a:rPr lang="en-US" dirty="0" smtClean="0">
                <a:latin typeface="cmsy10"/>
              </a:rPr>
              <a:t>[</a:t>
            </a:r>
            <a:r>
              <a:rPr lang="en-US" dirty="0" smtClean="0"/>
              <a:t> D</a:t>
            </a:r>
            <a:endParaRPr lang="en-US" dirty="0"/>
          </a:p>
          <a:p>
            <a:endParaRPr lang="en-US" dirty="0"/>
          </a:p>
        </p:txBody>
      </p:sp>
      <p:sp>
        <p:nvSpPr>
          <p:cNvPr id="3" name="Content Placeholder 2"/>
          <p:cNvSpPr>
            <a:spLocks noGrp="1"/>
          </p:cNvSpPr>
          <p:nvPr>
            <p:ph sz="quarter" idx="13"/>
          </p:nvPr>
        </p:nvSpPr>
        <p:spPr/>
        <p:txBody>
          <a:bodyPr/>
          <a:lstStyle/>
          <a:p>
            <a:endParaRPr lang="en-US" dirty="0"/>
          </a:p>
        </p:txBody>
      </p:sp>
      <p:sp>
        <p:nvSpPr>
          <p:cNvPr id="10" name="Slide Number Placeholder 5"/>
          <p:cNvSpPr>
            <a:spLocks noGrp="1"/>
          </p:cNvSpPr>
          <p:nvPr>
            <p:ph type="sldNum" sz="quarter" idx="14"/>
          </p:nvPr>
        </p:nvSpPr>
        <p:spPr/>
        <p:txBody>
          <a:bodyPr/>
          <a:lstStyle/>
          <a:p>
            <a:fld id="{5BDE708B-0978-43F5-A447-943F3A589F81}" type="slidenum">
              <a:rPr lang="en-US"/>
              <a:pPr/>
              <a:t>67</a:t>
            </a:fld>
            <a:endParaRPr lang="en-US"/>
          </a:p>
        </p:txBody>
      </p:sp>
      <p:graphicFrame>
        <p:nvGraphicFramePr>
          <p:cNvPr id="17410" name="Object 2"/>
          <p:cNvGraphicFramePr>
            <a:graphicFrameLocks noChangeAspect="1"/>
          </p:cNvGraphicFramePr>
          <p:nvPr/>
        </p:nvGraphicFramePr>
        <p:xfrm>
          <a:off x="1171575" y="1066800"/>
          <a:ext cx="6900863" cy="430213"/>
        </p:xfrm>
        <a:graphic>
          <a:graphicData uri="http://schemas.openxmlformats.org/presentationml/2006/ole">
            <mc:AlternateContent xmlns:mc="http://schemas.openxmlformats.org/markup-compatibility/2006">
              <mc:Choice xmlns:v="urn:schemas-microsoft-com:vml" Requires="v">
                <p:oleObj spid="_x0000_s1114114" name="Equation" r:id="rId6" imgW="3504960" imgH="228600" progId="Equation.3">
                  <p:embed/>
                </p:oleObj>
              </mc:Choice>
              <mc:Fallback>
                <p:oleObj name="Equation" r:id="rId6" imgW="35049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575" y="1066800"/>
                        <a:ext cx="69008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228600" y="1371600"/>
          <a:ext cx="6248400" cy="739775"/>
        </p:xfrm>
        <a:graphic>
          <a:graphicData uri="http://schemas.openxmlformats.org/presentationml/2006/ole">
            <mc:AlternateContent xmlns:mc="http://schemas.openxmlformats.org/markup-compatibility/2006">
              <mc:Choice xmlns:v="urn:schemas-microsoft-com:vml" Requires="v">
                <p:oleObj spid="_x0000_s1114115" name="Equation" r:id="rId8" imgW="2361960" imgH="291960" progId="Equation.3">
                  <p:embed/>
                </p:oleObj>
              </mc:Choice>
              <mc:Fallback>
                <p:oleObj name="Equation" r:id="rId8" imgW="2361960" imgH="291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371600"/>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0163" y="2222500"/>
          <a:ext cx="9050337" cy="860425"/>
        </p:xfrm>
        <a:graphic>
          <a:graphicData uri="http://schemas.openxmlformats.org/presentationml/2006/ole">
            <mc:AlternateContent xmlns:mc="http://schemas.openxmlformats.org/markup-compatibility/2006">
              <mc:Choice xmlns:v="urn:schemas-microsoft-com:vml" Requires="v">
                <p:oleObj spid="_x0000_s1114116" name="Equation" r:id="rId10" imgW="4597200" imgH="457200" progId="Equation.3">
                  <p:embed/>
                </p:oleObj>
              </mc:Choice>
              <mc:Fallback>
                <p:oleObj name="Equation" r:id="rId10" imgW="45972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3" y="2222500"/>
                        <a:ext cx="9050337" cy="860425"/>
                      </a:xfrm>
                      <a:prstGeom prst="rect">
                        <a:avLst/>
                      </a:prstGeom>
                      <a:noFill/>
                      <a:ln w="19050">
                        <a:solidFill>
                          <a:srgbClr val="A5002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141986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2" name="Object 6"/>
          <p:cNvGraphicFramePr>
            <a:graphicFrameLocks noChangeAspect="1"/>
          </p:cNvGraphicFramePr>
          <p:nvPr>
            <p:extLst>
              <p:ext uri="{D42A27DB-BD31-4B8C-83A1-F6EECF244321}">
                <p14:modId xmlns:p14="http://schemas.microsoft.com/office/powerpoint/2010/main" val="4243906809"/>
              </p:ext>
            </p:extLst>
          </p:nvPr>
        </p:nvGraphicFramePr>
        <p:xfrm>
          <a:off x="1828800" y="5257800"/>
          <a:ext cx="6007100" cy="1455737"/>
        </p:xfrm>
        <a:graphic>
          <a:graphicData uri="http://schemas.openxmlformats.org/presentationml/2006/ole">
            <mc:AlternateContent xmlns:mc="http://schemas.openxmlformats.org/markup-compatibility/2006">
              <mc:Choice xmlns:v="urn:schemas-microsoft-com:vml" Requires="v">
                <p:oleObj spid="_x0000_s1126401" name="Equation" r:id="rId4" imgW="2412720" imgH="609480" progId="Equation.3">
                  <p:embed/>
                </p:oleObj>
              </mc:Choice>
              <mc:Fallback>
                <p:oleObj name="Equation" r:id="rId4" imgW="241272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257800"/>
                        <a:ext cx="6007100" cy="145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3" name="Rectangle 7"/>
          <p:cNvSpPr>
            <a:spLocks noGrp="1" noChangeArrowheads="1"/>
          </p:cNvSpPr>
          <p:nvPr>
            <p:ph type="title"/>
          </p:nvPr>
        </p:nvSpPr>
        <p:spPr/>
        <p:txBody>
          <a:bodyPr/>
          <a:lstStyle/>
          <a:p>
            <a:r>
              <a:rPr lang="en-US"/>
              <a:t>The Kernel Trick(3)</a:t>
            </a:r>
          </a:p>
        </p:txBody>
      </p:sp>
      <p:sp>
        <p:nvSpPr>
          <p:cNvPr id="2" name="Content Placeholder 1"/>
          <p:cNvSpPr>
            <a:spLocks noGrp="1"/>
          </p:cNvSpPr>
          <p:nvPr>
            <p:ph idx="1"/>
          </p:nvPr>
        </p:nvSpPr>
        <p:spPr>
          <a:xfrm>
            <a:off x="1524000" y="1646237"/>
            <a:ext cx="7162800" cy="4525963"/>
          </a:xfrm>
        </p:spPr>
        <p:txBody>
          <a:bodyPr/>
          <a:lstStyle/>
          <a:p>
            <a:r>
              <a:rPr lang="en-US" dirty="0"/>
              <a:t>P – set of examples on which we Promoted</a:t>
            </a:r>
          </a:p>
          <a:p>
            <a:r>
              <a:rPr lang="en-US" dirty="0"/>
              <a:t>D – set of examples on which we Demoted</a:t>
            </a:r>
          </a:p>
          <a:p>
            <a:r>
              <a:rPr lang="en-US" dirty="0"/>
              <a:t>M = P </a:t>
            </a:r>
            <a:r>
              <a:rPr lang="en-US" dirty="0" smtClean="0">
                <a:latin typeface="cmsy10"/>
              </a:rPr>
              <a:t>[</a:t>
            </a:r>
            <a:r>
              <a:rPr lang="en-US" dirty="0" smtClean="0"/>
              <a:t> D</a:t>
            </a:r>
          </a:p>
          <a:p>
            <a:endParaRPr lang="en-US" dirty="0" smtClean="0"/>
          </a:p>
          <a:p>
            <a:endParaRPr lang="en-US" dirty="0"/>
          </a:p>
          <a:p>
            <a:endParaRPr lang="en-US" dirty="0" smtClean="0"/>
          </a:p>
          <a:p>
            <a:endParaRPr lang="en-US" dirty="0"/>
          </a:p>
          <a:p>
            <a:r>
              <a:rPr lang="en-US" dirty="0" smtClean="0"/>
              <a:t>Where </a:t>
            </a:r>
            <a:r>
              <a:rPr lang="en-US" dirty="0"/>
              <a:t>S(z)=1 if z </a:t>
            </a:r>
            <a:r>
              <a:rPr lang="en-US" dirty="0">
                <a:sym typeface="Symbol" pitchFamily="18" charset="2"/>
              </a:rPr>
              <a:t></a:t>
            </a:r>
            <a:r>
              <a:rPr lang="en-US" dirty="0"/>
              <a:t>P and S(z) = -1 if z </a:t>
            </a:r>
            <a:r>
              <a:rPr lang="en-US" dirty="0">
                <a:sym typeface="Symbol" pitchFamily="18" charset="2"/>
              </a:rPr>
              <a:t></a:t>
            </a:r>
            <a:r>
              <a:rPr lang="en-US" dirty="0"/>
              <a:t>D. Reordering: </a:t>
            </a:r>
          </a:p>
          <a:p>
            <a:pPr marL="0" indent="0">
              <a:buNone/>
            </a:pPr>
            <a:endParaRPr lang="en-US" dirty="0"/>
          </a:p>
          <a:p>
            <a:endParaRPr lang="en-US" dirty="0"/>
          </a:p>
        </p:txBody>
      </p:sp>
      <p:sp>
        <p:nvSpPr>
          <p:cNvPr id="3" name="Content Placeholder 2"/>
          <p:cNvSpPr>
            <a:spLocks noGrp="1"/>
          </p:cNvSpPr>
          <p:nvPr>
            <p:ph sz="quarter" idx="13"/>
          </p:nvPr>
        </p:nvSpPr>
        <p:spPr/>
        <p:txBody>
          <a:bodyPr/>
          <a:lstStyle/>
          <a:p>
            <a:endParaRPr lang="en-US" dirty="0"/>
          </a:p>
        </p:txBody>
      </p:sp>
      <p:sp>
        <p:nvSpPr>
          <p:cNvPr id="10" name="Slide Number Placeholder 5"/>
          <p:cNvSpPr>
            <a:spLocks noGrp="1"/>
          </p:cNvSpPr>
          <p:nvPr>
            <p:ph type="sldNum" sz="quarter" idx="14"/>
          </p:nvPr>
        </p:nvSpPr>
        <p:spPr/>
        <p:txBody>
          <a:bodyPr/>
          <a:lstStyle/>
          <a:p>
            <a:fld id="{ACE43875-B986-4A6F-A98A-D6D89B0C25E5}" type="slidenum">
              <a:rPr lang="en-US"/>
              <a:pPr/>
              <a:t>68</a:t>
            </a:fld>
            <a:endParaRPr lang="en-US"/>
          </a:p>
        </p:txBody>
      </p:sp>
      <p:graphicFrame>
        <p:nvGraphicFramePr>
          <p:cNvPr id="19460" name="Object 4"/>
          <p:cNvGraphicFramePr>
            <a:graphicFrameLocks noChangeAspect="1"/>
          </p:cNvGraphicFramePr>
          <p:nvPr/>
        </p:nvGraphicFramePr>
        <p:xfrm>
          <a:off x="228600" y="936625"/>
          <a:ext cx="6248400" cy="739775"/>
        </p:xfrm>
        <a:graphic>
          <a:graphicData uri="http://schemas.openxmlformats.org/presentationml/2006/ole">
            <mc:AlternateContent xmlns:mc="http://schemas.openxmlformats.org/markup-compatibility/2006">
              <mc:Choice xmlns:v="urn:schemas-microsoft-com:vml" Requires="v">
                <p:oleObj spid="_x0000_s1126402" name="Equation" r:id="rId6" imgW="2361960" imgH="291960" progId="Equation.3">
                  <p:embed/>
                </p:oleObj>
              </mc:Choice>
              <mc:Fallback>
                <p:oleObj name="Equation" r:id="rId6" imgW="236196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936625"/>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2298700" y="2590800"/>
          <a:ext cx="5626100" cy="2425700"/>
        </p:xfrm>
        <a:graphic>
          <a:graphicData uri="http://schemas.openxmlformats.org/presentationml/2006/ole">
            <mc:AlternateContent xmlns:mc="http://schemas.openxmlformats.org/markup-compatibility/2006">
              <mc:Choice xmlns:v="urn:schemas-microsoft-com:vml" Requires="v">
                <p:oleObj spid="_x0000_s1126403" name="Equation" r:id="rId8" imgW="2654280" imgH="1193760" progId="Equation.3">
                  <p:embed/>
                </p:oleObj>
              </mc:Choice>
              <mc:Fallback>
                <p:oleObj name="Equation" r:id="rId8" imgW="2654280" imgH="11937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8700" y="2590800"/>
                        <a:ext cx="5626100" cy="242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301561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 name="Object 5"/>
          <p:cNvGraphicFramePr>
            <a:graphicFrameLocks noChangeAspect="1"/>
          </p:cNvGraphicFramePr>
          <p:nvPr>
            <p:extLst>
              <p:ext uri="{D42A27DB-BD31-4B8C-83A1-F6EECF244321}">
                <p14:modId xmlns:p14="http://schemas.microsoft.com/office/powerpoint/2010/main" val="3901148059"/>
              </p:ext>
            </p:extLst>
          </p:nvPr>
        </p:nvGraphicFramePr>
        <p:xfrm>
          <a:off x="1447800" y="5410200"/>
          <a:ext cx="5683250" cy="1328738"/>
        </p:xfrm>
        <a:graphic>
          <a:graphicData uri="http://schemas.openxmlformats.org/presentationml/2006/ole">
            <mc:AlternateContent xmlns:mc="http://schemas.openxmlformats.org/markup-compatibility/2006">
              <mc:Choice xmlns:v="urn:schemas-microsoft-com:vml" Requires="v">
                <p:oleObj spid="_x0000_s1122305"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5410200"/>
                        <a:ext cx="5683250" cy="132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Rectangle 9"/>
          <p:cNvSpPr>
            <a:spLocks noGrp="1" noChangeArrowheads="1"/>
          </p:cNvSpPr>
          <p:nvPr>
            <p:ph type="title"/>
          </p:nvPr>
        </p:nvSpPr>
        <p:spPr/>
        <p:txBody>
          <a:bodyPr/>
          <a:lstStyle/>
          <a:p>
            <a:r>
              <a:rPr lang="en-US"/>
              <a:t>The Kernel Trick(4)</a:t>
            </a:r>
          </a:p>
        </p:txBody>
      </p:sp>
      <p:sp>
        <p:nvSpPr>
          <p:cNvPr id="2" name="Content Placeholder 1"/>
          <p:cNvSpPr>
            <a:spLocks noGrp="1"/>
          </p:cNvSpPr>
          <p:nvPr>
            <p:ph idx="1"/>
          </p:nvPr>
        </p:nvSpPr>
        <p:spPr>
          <a:xfrm>
            <a:off x="1447800" y="1951037"/>
            <a:ext cx="7162800" cy="4525963"/>
          </a:xfrm>
        </p:spPr>
        <p:txBody>
          <a:bodyPr/>
          <a:lstStyle/>
          <a:p>
            <a:r>
              <a:rPr lang="en-US" dirty="0">
                <a:latin typeface="Arial Narrow" pitchFamily="34" charset="0"/>
              </a:rPr>
              <a:t>S(y)=1 if y </a:t>
            </a:r>
            <a:r>
              <a:rPr lang="en-US" dirty="0">
                <a:latin typeface="Arial Narrow" pitchFamily="34" charset="0"/>
                <a:sym typeface="Symbol" pitchFamily="18" charset="2"/>
              </a:rPr>
              <a:t></a:t>
            </a:r>
            <a:r>
              <a:rPr lang="en-US" dirty="0">
                <a:latin typeface="Arial Narrow" pitchFamily="34" charset="0"/>
              </a:rPr>
              <a:t>P and S(y) = -1 if y </a:t>
            </a:r>
            <a:r>
              <a:rPr lang="en-US" dirty="0">
                <a:latin typeface="Arial Narrow" pitchFamily="34" charset="0"/>
                <a:sym typeface="Symbol" pitchFamily="18" charset="2"/>
              </a:rPr>
              <a:t></a:t>
            </a:r>
            <a:r>
              <a:rPr lang="en-US" dirty="0">
                <a:latin typeface="Arial Narrow" pitchFamily="34" charset="0"/>
              </a:rPr>
              <a:t>D</a:t>
            </a:r>
            <a:r>
              <a:rPr lang="en-US" dirty="0" smtClean="0">
                <a:latin typeface="Arial Narrow" pitchFamily="34" charset="0"/>
              </a:rPr>
              <a:t>. </a:t>
            </a:r>
          </a:p>
          <a:p>
            <a:endParaRPr lang="en-US" dirty="0">
              <a:latin typeface="Arial Narrow" pitchFamily="34" charset="0"/>
            </a:endParaRPr>
          </a:p>
          <a:p>
            <a:r>
              <a:rPr lang="en-US" dirty="0" smtClean="0">
                <a:latin typeface="Arial Narrow" pitchFamily="34" charset="0"/>
              </a:rPr>
              <a:t>A </a:t>
            </a:r>
            <a:r>
              <a:rPr lang="en-US" dirty="0">
                <a:latin typeface="Arial Narrow" pitchFamily="34" charset="0"/>
              </a:rPr>
              <a:t>mistake on </a:t>
            </a:r>
            <a:r>
              <a:rPr lang="en-US" dirty="0">
                <a:solidFill>
                  <a:srgbClr val="FF0000"/>
                </a:solidFill>
                <a:latin typeface="Arial Narrow" pitchFamily="34" charset="0"/>
              </a:rPr>
              <a:t>z</a:t>
            </a:r>
            <a:r>
              <a:rPr lang="en-US" dirty="0">
                <a:latin typeface="Arial Narrow" pitchFamily="34" charset="0"/>
              </a:rPr>
              <a:t> contributes the value +/-1 to all monomials satisfied by </a:t>
            </a:r>
            <a:r>
              <a:rPr lang="en-US" dirty="0">
                <a:solidFill>
                  <a:srgbClr val="FF0000"/>
                </a:solidFill>
                <a:latin typeface="Arial Narrow" pitchFamily="34" charset="0"/>
              </a:rPr>
              <a:t>z</a:t>
            </a:r>
            <a:r>
              <a:rPr lang="en-US" dirty="0">
                <a:latin typeface="Arial Narrow" pitchFamily="34" charset="0"/>
              </a:rPr>
              <a:t>. The total contribution of </a:t>
            </a:r>
            <a:r>
              <a:rPr lang="en-US" dirty="0">
                <a:solidFill>
                  <a:srgbClr val="FF0000"/>
                </a:solidFill>
                <a:latin typeface="Arial Narrow" pitchFamily="34" charset="0"/>
              </a:rPr>
              <a:t>z</a:t>
            </a:r>
            <a:r>
              <a:rPr lang="en-US" dirty="0">
                <a:latin typeface="Arial Narrow" pitchFamily="34" charset="0"/>
              </a:rPr>
              <a:t> to the sum is equal to the number of monomials that satisfy both x and </a:t>
            </a:r>
            <a:r>
              <a:rPr lang="en-US" dirty="0" smtClean="0">
                <a:latin typeface="Arial Narrow" pitchFamily="34" charset="0"/>
              </a:rPr>
              <a:t>z.</a:t>
            </a:r>
          </a:p>
          <a:p>
            <a:r>
              <a:rPr lang="en-US" dirty="0" smtClean="0">
                <a:latin typeface="Arial Narrow" pitchFamily="34" charset="0"/>
              </a:rPr>
              <a:t>Define </a:t>
            </a:r>
            <a:r>
              <a:rPr lang="en-US" dirty="0">
                <a:latin typeface="Arial Narrow" pitchFamily="34" charset="0"/>
              </a:rPr>
              <a:t>a dot product in the t-space</a:t>
            </a:r>
            <a:r>
              <a:rPr lang="en-US" dirty="0" smtClean="0">
                <a:latin typeface="Arial Narrow" pitchFamily="34" charset="0"/>
              </a:rPr>
              <a:t>: </a:t>
            </a:r>
            <a:r>
              <a:rPr lang="en-US" sz="2800" dirty="0">
                <a:latin typeface="Arial Narrow" pitchFamily="34" charset="0"/>
              </a:rPr>
              <a:t> </a:t>
            </a:r>
            <a:endParaRPr lang="en-US" sz="2800" dirty="0" smtClean="0">
              <a:latin typeface="Arial Narrow" pitchFamily="34" charset="0"/>
            </a:endParaRPr>
          </a:p>
          <a:p>
            <a:endParaRPr lang="en-US" sz="2800" dirty="0">
              <a:latin typeface="Arial Narrow" pitchFamily="34" charset="0"/>
            </a:endParaRPr>
          </a:p>
          <a:p>
            <a:r>
              <a:rPr lang="en-US" dirty="0" smtClean="0">
                <a:latin typeface="Arial Narrow" pitchFamily="34" charset="0"/>
              </a:rPr>
              <a:t>We </a:t>
            </a:r>
            <a:r>
              <a:rPr lang="en-US" dirty="0">
                <a:latin typeface="Arial Narrow" pitchFamily="34" charset="0"/>
              </a:rPr>
              <a:t>get the standard notation</a:t>
            </a:r>
            <a:r>
              <a:rPr lang="en-US" dirty="0" smtClean="0">
                <a:latin typeface="Arial Narrow" pitchFamily="34" charset="0"/>
              </a:rPr>
              <a:t>:</a:t>
            </a:r>
            <a:endParaRPr lang="en-US" dirty="0">
              <a:latin typeface="Arial Narrow" pitchFamily="34" charset="0"/>
            </a:endParaRPr>
          </a:p>
          <a:p>
            <a:endParaRPr lang="en-US" dirty="0"/>
          </a:p>
        </p:txBody>
      </p:sp>
      <p:sp>
        <p:nvSpPr>
          <p:cNvPr id="3" name="Content Placeholder 2"/>
          <p:cNvSpPr>
            <a:spLocks noGrp="1"/>
          </p:cNvSpPr>
          <p:nvPr>
            <p:ph sz="quarter" idx="13"/>
          </p:nvPr>
        </p:nvSpPr>
        <p:spPr/>
        <p:txBody>
          <a:bodyPr/>
          <a:lstStyle/>
          <a:p>
            <a:endParaRPr lang="en-US"/>
          </a:p>
        </p:txBody>
      </p:sp>
      <p:sp>
        <p:nvSpPr>
          <p:cNvPr id="12" name="Slide Number Placeholder 5"/>
          <p:cNvSpPr>
            <a:spLocks noGrp="1"/>
          </p:cNvSpPr>
          <p:nvPr>
            <p:ph type="sldNum" sz="quarter" idx="14"/>
          </p:nvPr>
        </p:nvSpPr>
        <p:spPr/>
        <p:txBody>
          <a:bodyPr/>
          <a:lstStyle/>
          <a:p>
            <a:fld id="{68124ACD-D81D-4B42-BE23-2C8A2224D9B2}" type="slidenum">
              <a:rPr lang="en-US"/>
              <a:pPr/>
              <a:t>69</a:t>
            </a:fld>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1314704498"/>
              </p:ext>
            </p:extLst>
          </p:nvPr>
        </p:nvGraphicFramePr>
        <p:xfrm>
          <a:off x="1752600" y="2286000"/>
          <a:ext cx="5943600" cy="1214165"/>
        </p:xfrm>
        <a:graphic>
          <a:graphicData uri="http://schemas.openxmlformats.org/presentationml/2006/ole">
            <mc:AlternateContent xmlns:mc="http://schemas.openxmlformats.org/markup-compatibility/2006">
              <mc:Choice xmlns:v="urn:schemas-microsoft-com:vml" Requires="v">
                <p:oleObj spid="_x0000_s1122306" name="Equation" r:id="rId6" imgW="2412720" imgH="609480" progId="Equation.3">
                  <p:embed/>
                </p:oleObj>
              </mc:Choice>
              <mc:Fallback>
                <p:oleObj name="Equation" r:id="rId6" imgW="2412720" imgH="609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286000"/>
                        <a:ext cx="5943600" cy="1214165"/>
                      </a:xfrm>
                      <a:prstGeom prst="rect">
                        <a:avLst/>
                      </a:prstGeom>
                      <a:noFill/>
                      <a:ln>
                        <a:noFill/>
                      </a:ln>
                      <a:effectLst/>
                      <a:extLst/>
                    </p:spPr>
                  </p:pic>
                </p:oleObj>
              </mc:Fallback>
            </mc:AlternateContent>
          </a:graphicData>
        </a:graphic>
      </p:graphicFrame>
      <p:graphicFrame>
        <p:nvGraphicFramePr>
          <p:cNvPr id="21510" name="Object 6"/>
          <p:cNvGraphicFramePr>
            <a:graphicFrameLocks noChangeAspect="1"/>
          </p:cNvGraphicFramePr>
          <p:nvPr>
            <p:extLst>
              <p:ext uri="{D42A27DB-BD31-4B8C-83A1-F6EECF244321}">
                <p14:modId xmlns:p14="http://schemas.microsoft.com/office/powerpoint/2010/main" val="1676887746"/>
              </p:ext>
            </p:extLst>
          </p:nvPr>
        </p:nvGraphicFramePr>
        <p:xfrm>
          <a:off x="4267200" y="4610100"/>
          <a:ext cx="3149600" cy="647700"/>
        </p:xfrm>
        <a:graphic>
          <a:graphicData uri="http://schemas.openxmlformats.org/presentationml/2006/ole">
            <mc:AlternateContent xmlns:mc="http://schemas.openxmlformats.org/markup-compatibility/2006">
              <mc:Choice xmlns:v="urn:schemas-microsoft-com:vml" Requires="v">
                <p:oleObj spid="_x0000_s1122307" name="Equation" r:id="rId8" imgW="1600200" imgH="342720" progId="Equation.3">
                  <p:embed/>
                </p:oleObj>
              </mc:Choice>
              <mc:Fallback>
                <p:oleObj name="Equation" r:id="rId8" imgW="1600200" imgH="342720" progId="Equation.3">
                  <p:embed/>
                  <p:pic>
                    <p:nvPicPr>
                      <p:cNvPr id="0" name=""/>
                      <p:cNvPicPr>
                        <a:picLocks noChangeAspect="1" noChangeArrowheads="1"/>
                      </p:cNvPicPr>
                      <p:nvPr/>
                    </p:nvPicPr>
                    <p:blipFill>
                      <a:blip r:embed="rId9"/>
                      <a:srcRect/>
                      <a:stretch>
                        <a:fillRect/>
                      </a:stretch>
                    </p:blipFill>
                    <p:spPr bwMode="auto">
                      <a:xfrm>
                        <a:off x="4267200" y="46101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7"/>
          <p:cNvGraphicFramePr>
            <a:graphicFrameLocks noChangeAspect="1"/>
          </p:cNvGraphicFramePr>
          <p:nvPr>
            <p:extLst>
              <p:ext uri="{D42A27DB-BD31-4B8C-83A1-F6EECF244321}">
                <p14:modId xmlns:p14="http://schemas.microsoft.com/office/powerpoint/2010/main" val="1382315475"/>
              </p:ext>
            </p:extLst>
          </p:nvPr>
        </p:nvGraphicFramePr>
        <p:xfrm>
          <a:off x="228600" y="1143000"/>
          <a:ext cx="6248400" cy="739775"/>
        </p:xfrm>
        <a:graphic>
          <a:graphicData uri="http://schemas.openxmlformats.org/presentationml/2006/ole">
            <mc:AlternateContent xmlns:mc="http://schemas.openxmlformats.org/markup-compatibility/2006">
              <mc:Choice xmlns:v="urn:schemas-microsoft-com:vml" Requires="v">
                <p:oleObj spid="_x0000_s1122308" name="Equation" r:id="rId10" imgW="2361960" imgH="291960" progId="Equation.3">
                  <p:embed/>
                </p:oleObj>
              </mc:Choice>
              <mc:Fallback>
                <p:oleObj name="Equation" r:id="rId10" imgW="2361960" imgH="291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1143000"/>
                        <a:ext cx="62484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454350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dirty="0" smtClean="0"/>
              <a:t>Perceptron </a:t>
            </a:r>
            <a:r>
              <a:rPr lang="en-US" dirty="0"/>
              <a:t>learning rule</a:t>
            </a:r>
            <a:endParaRPr lang="en-US" sz="4000" dirty="0"/>
          </a:p>
        </p:txBody>
      </p:sp>
      <p:sp>
        <p:nvSpPr>
          <p:cNvPr id="733187" name="Rectangle 3"/>
          <p:cNvSpPr>
            <a:spLocks noGrp="1" noChangeArrowheads="1"/>
          </p:cNvSpPr>
          <p:nvPr>
            <p:ph idx="1"/>
          </p:nvPr>
        </p:nvSpPr>
        <p:spPr>
          <a:xfrm>
            <a:off x="1524000" y="1371600"/>
            <a:ext cx="7620000" cy="4525963"/>
          </a:xfrm>
          <a:ln/>
        </p:spPr>
        <p:txBody>
          <a:bodyPr/>
          <a:lstStyle/>
          <a:p>
            <a:r>
              <a:rPr lang="en-US" sz="2800" dirty="0"/>
              <a:t>We learn f:X</a:t>
            </a:r>
            <a:r>
              <a:rPr lang="en-US" sz="2800" dirty="0">
                <a:sym typeface="Symbol" pitchFamily="18" charset="2"/>
              </a:rPr>
              <a:t>{-1,+1</a:t>
            </a:r>
            <a:r>
              <a:rPr lang="en-US" sz="2800" dirty="0" smtClean="0">
                <a:sym typeface="Symbol" pitchFamily="18" charset="2"/>
              </a:rPr>
              <a:t>} </a:t>
            </a:r>
            <a:r>
              <a:rPr lang="en-US" sz="2800" dirty="0">
                <a:sym typeface="Symbol" pitchFamily="18" charset="2"/>
              </a:rPr>
              <a:t>represented </a:t>
            </a:r>
            <a:r>
              <a:rPr lang="en-US" sz="2800" dirty="0" smtClean="0">
                <a:sym typeface="Symbol" pitchFamily="18" charset="2"/>
              </a:rPr>
              <a:t>as f </a:t>
            </a:r>
            <a:r>
              <a:rPr lang="en-US" sz="2800" dirty="0">
                <a:sym typeface="Symbol" pitchFamily="18" charset="2"/>
              </a:rPr>
              <a:t>=</a:t>
            </a:r>
            <a:r>
              <a:rPr lang="en-US" sz="2800" dirty="0" err="1" smtClean="0">
                <a:sym typeface="Symbol" pitchFamily="18" charset="2"/>
              </a:rPr>
              <a:t>sgn</a:t>
            </a:r>
            <a:r>
              <a:rPr lang="en-US" sz="2800" dirty="0" smtClean="0">
                <a:sym typeface="Symbol" pitchFamily="18" charset="2"/>
              </a:rPr>
              <a:t>{</a:t>
            </a:r>
            <a:r>
              <a:rPr lang="en-US" sz="2800" dirty="0" err="1" smtClean="0">
                <a:sym typeface="Symbol" pitchFamily="18" charset="2"/>
              </a:rPr>
              <a:t>w</a:t>
            </a:r>
            <a:r>
              <a:rPr lang="en-US" sz="2800" dirty="0" err="1">
                <a:sym typeface="Symbol" pitchFamily="18" charset="2"/>
              </a:rPr>
              <a:t>x</a:t>
            </a:r>
            <a:r>
              <a:rPr lang="en-US" sz="2800" dirty="0" smtClean="0">
                <a:sym typeface="Symbol" pitchFamily="18" charset="2"/>
              </a:rPr>
              <a:t>)</a:t>
            </a:r>
          </a:p>
          <a:p>
            <a:r>
              <a:rPr lang="en-US" sz="2800" dirty="0" smtClean="0">
                <a:sym typeface="Symbol" pitchFamily="18" charset="2"/>
              </a:rPr>
              <a:t>Where </a:t>
            </a:r>
            <a:r>
              <a:rPr lang="en-US" sz="2800" dirty="0">
                <a:sym typeface="Symbol" pitchFamily="18" charset="2"/>
              </a:rPr>
              <a:t>X=  </a:t>
            </a:r>
            <a:r>
              <a:rPr lang="en-US" sz="2800" dirty="0" smtClean="0">
                <a:sym typeface="Symbol" pitchFamily="18" charset="2"/>
              </a:rPr>
              <a:t>{</a:t>
            </a:r>
            <a:r>
              <a:rPr lang="en-US" sz="2800" dirty="0" smtClean="0">
                <a:latin typeface="Calibri"/>
                <a:sym typeface="Symbol" pitchFamily="18" charset="2"/>
              </a:rPr>
              <a:t>0,1}</a:t>
            </a:r>
            <a:r>
              <a:rPr lang="en-US" sz="2800" baseline="30000" dirty="0" smtClean="0">
                <a:latin typeface="Calibri"/>
                <a:sym typeface="Symbol" pitchFamily="18" charset="2"/>
              </a:rPr>
              <a:t>n  </a:t>
            </a:r>
            <a:r>
              <a:rPr lang="en-US" sz="2800" dirty="0" smtClean="0">
                <a:sym typeface="Symbol" pitchFamily="18" charset="2"/>
              </a:rPr>
              <a:t>or X</a:t>
            </a:r>
            <a:r>
              <a:rPr lang="en-US" sz="2800" dirty="0">
                <a:sym typeface="Symbol" pitchFamily="18" charset="2"/>
              </a:rPr>
              <a:t>= </a:t>
            </a:r>
            <a:r>
              <a:rPr lang="en-US" sz="2800" dirty="0" err="1" smtClean="0">
                <a:latin typeface="Calibri"/>
                <a:sym typeface="Symbol" pitchFamily="18" charset="2"/>
              </a:rPr>
              <a:t>R</a:t>
            </a:r>
            <a:r>
              <a:rPr lang="en-US" sz="2800" baseline="30000" dirty="0" err="1" smtClean="0">
                <a:latin typeface="Calibri"/>
                <a:sym typeface="Symbol" pitchFamily="18" charset="2"/>
              </a:rPr>
              <a:t>n</a:t>
            </a:r>
            <a:r>
              <a:rPr lang="en-US" sz="2800" dirty="0" smtClean="0">
                <a:sym typeface="Symbol" pitchFamily="18" charset="2"/>
              </a:rPr>
              <a:t>    and w </a:t>
            </a:r>
            <a:r>
              <a:rPr lang="en-US" sz="2800" dirty="0" err="1" smtClean="0">
                <a:latin typeface="Calibri"/>
                <a:sym typeface="Symbol" pitchFamily="18" charset="2"/>
              </a:rPr>
              <a:t>R</a:t>
            </a:r>
            <a:r>
              <a:rPr lang="en-US" sz="2800" baseline="30000" dirty="0" err="1" smtClean="0">
                <a:latin typeface="Calibri"/>
                <a:sym typeface="Symbol" pitchFamily="18" charset="2"/>
              </a:rPr>
              <a:t>n</a:t>
            </a:r>
            <a:endParaRPr lang="en-US" sz="2800" baseline="30000" dirty="0" smtClean="0">
              <a:latin typeface="Calibri"/>
              <a:sym typeface="Symbol" pitchFamily="18" charset="2"/>
            </a:endParaRPr>
          </a:p>
          <a:p>
            <a:r>
              <a:rPr lang="en-US" sz="2800" dirty="0" smtClean="0">
                <a:sym typeface="Symbol" pitchFamily="18" charset="2"/>
              </a:rPr>
              <a:t>Given Labeled examples</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1</a:t>
            </a:r>
            <a:r>
              <a:rPr lang="en-US" dirty="0" smtClean="0">
                <a:solidFill>
                  <a:srgbClr val="000066"/>
                </a:solidFill>
                <a:latin typeface="Calibri"/>
                <a:sym typeface="Symbol" pitchFamily="18" charset="2"/>
              </a:rPr>
              <a:t>, y</a:t>
            </a:r>
            <a:r>
              <a:rPr lang="en-US" baseline="-25000" dirty="0" smtClean="0">
                <a:solidFill>
                  <a:srgbClr val="000066"/>
                </a:solidFill>
                <a:latin typeface="Calibri"/>
                <a:sym typeface="Symbol" pitchFamily="18" charset="2"/>
              </a:rPr>
              <a:t>1</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x</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 </a:t>
            </a:r>
            <a:r>
              <a:rPr lang="en-US" dirty="0" smtClean="0">
                <a:solidFill>
                  <a:srgbClr val="000066"/>
                </a:solidFill>
                <a:latin typeface="Calibri"/>
                <a:sym typeface="Symbol" pitchFamily="18" charset="2"/>
              </a:rPr>
              <a:t>y</a:t>
            </a:r>
            <a:r>
              <a:rPr lang="en-US" baseline="-25000" dirty="0" smtClean="0">
                <a:solidFill>
                  <a:srgbClr val="000066"/>
                </a:solidFill>
                <a:latin typeface="Calibri"/>
                <a:sym typeface="Symbol" pitchFamily="18" charset="2"/>
              </a:rPr>
              <a:t>2</a:t>
            </a:r>
            <a:r>
              <a:rPr lang="en-US" dirty="0" smtClean="0">
                <a:solidFill>
                  <a:srgbClr val="000066"/>
                </a:solidFill>
                <a:sym typeface="Symbol" pitchFamily="18" charset="2"/>
              </a:rPr>
              <a:t>),…(</a:t>
            </a:r>
            <a:r>
              <a:rPr lang="en-US" dirty="0" err="1" smtClean="0">
                <a:solidFill>
                  <a:srgbClr val="000066"/>
                </a:solidFill>
                <a:latin typeface="Calibri"/>
                <a:sym typeface="Symbol" pitchFamily="18" charset="2"/>
              </a:rPr>
              <a:t>x</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 </a:t>
            </a:r>
            <a:r>
              <a:rPr lang="en-US" dirty="0" err="1" smtClean="0">
                <a:solidFill>
                  <a:srgbClr val="000066"/>
                </a:solidFill>
                <a:latin typeface="Calibri"/>
                <a:sym typeface="Symbol" pitchFamily="18" charset="2"/>
              </a:rPr>
              <a:t>y</a:t>
            </a:r>
            <a:r>
              <a:rPr lang="en-US" baseline="-25000" dirty="0" err="1" smtClean="0">
                <a:solidFill>
                  <a:srgbClr val="000066"/>
                </a:solidFill>
                <a:latin typeface="Calibri"/>
                <a:sym typeface="Symbol" pitchFamily="18" charset="2"/>
              </a:rPr>
              <a:t>m</a:t>
            </a:r>
            <a:r>
              <a:rPr lang="en-US" dirty="0" smtClean="0">
                <a:solidFill>
                  <a:srgbClr val="000066"/>
                </a:solidFill>
                <a:latin typeface="Calibri"/>
                <a:sym typeface="Symbol" pitchFamily="18" charset="2"/>
              </a:rPr>
              <a:t>)}</a:t>
            </a:r>
            <a:endParaRPr lang="en-US" dirty="0" smtClean="0">
              <a:sym typeface="Symbol" pitchFamily="18" charset="2"/>
            </a:endParaRPr>
          </a:p>
        </p:txBody>
      </p:sp>
      <p:sp>
        <p:nvSpPr>
          <p:cNvPr id="2" name="Content Placeholder 1"/>
          <p:cNvSpPr>
            <a:spLocks noGrp="1"/>
          </p:cNvSpPr>
          <p:nvPr>
            <p:ph sz="quarter" idx="13"/>
          </p:nvPr>
        </p:nvSpPr>
        <p:spPr/>
        <p:txBody>
          <a:bodyPr/>
          <a:lstStyle/>
          <a:p>
            <a:r>
              <a:rPr lang="en-US" dirty="0" smtClean="0"/>
              <a:t>Perceptron</a:t>
            </a:r>
            <a:endParaRPr lang="en-US" dirty="0"/>
          </a:p>
        </p:txBody>
      </p:sp>
      <p:sp>
        <p:nvSpPr>
          <p:cNvPr id="17" name="Slide Number Placeholder 5"/>
          <p:cNvSpPr>
            <a:spLocks noGrp="1"/>
          </p:cNvSpPr>
          <p:nvPr>
            <p:ph type="sldNum" sz="quarter" idx="14"/>
          </p:nvPr>
        </p:nvSpPr>
        <p:spPr/>
        <p:txBody>
          <a:bodyPr/>
          <a:lstStyle/>
          <a:p>
            <a:fld id="{18636BF0-A8AD-4928-B9AC-EE4E1C37C147}" type="slidenum">
              <a:rPr lang="en-US"/>
              <a:pPr/>
              <a:t>7</a:t>
            </a:fld>
            <a:endParaRPr lang="en-US"/>
          </a:p>
        </p:txBody>
      </p:sp>
      <p:sp>
        <p:nvSpPr>
          <p:cNvPr id="733195" name="Line 11"/>
          <p:cNvSpPr>
            <a:spLocks noChangeShapeType="1"/>
          </p:cNvSpPr>
          <p:nvPr/>
        </p:nvSpPr>
        <p:spPr bwMode="auto">
          <a:xfrm>
            <a:off x="0" y="2971800"/>
            <a:ext cx="9144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33196" name="Group 12"/>
          <p:cNvGrpSpPr>
            <a:grpSpLocks/>
          </p:cNvGrpSpPr>
          <p:nvPr/>
        </p:nvGrpSpPr>
        <p:grpSpPr bwMode="auto">
          <a:xfrm>
            <a:off x="1447800" y="3200288"/>
            <a:ext cx="7543800" cy="3037049"/>
            <a:chOff x="501" y="2153"/>
            <a:chExt cx="5280" cy="2147"/>
          </a:xfrm>
        </p:grpSpPr>
        <p:sp>
          <p:nvSpPr>
            <p:cNvPr id="733197" name="Rectangle 13"/>
            <p:cNvSpPr>
              <a:spLocks noChangeArrowheads="1"/>
            </p:cNvSpPr>
            <p:nvPr/>
          </p:nvSpPr>
          <p:spPr bwMode="auto">
            <a:xfrm>
              <a:off x="501" y="2172"/>
              <a:ext cx="5280" cy="212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a:lnSpc>
                  <a:spcPct val="90000"/>
                </a:lnSpc>
                <a:spcBef>
                  <a:spcPct val="50000"/>
                </a:spcBef>
                <a:buFontTx/>
                <a:buAutoNum type="arabicPeriod"/>
              </a:pPr>
              <a:r>
                <a:rPr lang="en-US" sz="2400" u="none" dirty="0">
                  <a:latin typeface="+mj-lt"/>
                  <a:sym typeface="Symbol" pitchFamily="18" charset="2"/>
                </a:rPr>
                <a:t>Initialize w=0</a:t>
              </a:r>
            </a:p>
            <a:p>
              <a:pPr marL="457200" indent="-457200">
                <a:lnSpc>
                  <a:spcPct val="90000"/>
                </a:lnSpc>
                <a:spcBef>
                  <a:spcPct val="50000"/>
                </a:spcBef>
              </a:pPr>
              <a:r>
                <a:rPr lang="en-US" sz="2400" u="none" dirty="0">
                  <a:latin typeface="+mj-lt"/>
                  <a:sym typeface="Symbol" pitchFamily="18" charset="2"/>
                </a:rPr>
                <a:t>      2.   Cycle through all examples          </a:t>
              </a:r>
            </a:p>
            <a:p>
              <a:pPr marL="914400" lvl="1" indent="-457200">
                <a:lnSpc>
                  <a:spcPct val="90000"/>
                </a:lnSpc>
                <a:spcBef>
                  <a:spcPct val="50000"/>
                </a:spcBef>
              </a:pPr>
              <a:r>
                <a:rPr lang="en-US" sz="2400" u="none" dirty="0">
                  <a:latin typeface="+mj-lt"/>
                </a:rPr>
                <a:t>      a. Predict the label of instance x to be</a:t>
              </a:r>
              <a:r>
                <a:rPr lang="en-US" sz="2400" u="none" dirty="0">
                  <a:solidFill>
                    <a:srgbClr val="000066"/>
                  </a:solidFill>
                  <a:latin typeface="+mj-lt"/>
                </a:rPr>
                <a:t> </a:t>
              </a:r>
              <a:r>
                <a:rPr lang="en-US" sz="2400" u="none" dirty="0">
                  <a:solidFill>
                    <a:schemeClr val="accent2"/>
                  </a:solidFill>
                  <a:latin typeface="+mj-lt"/>
                </a:rPr>
                <a:t>y’ = </a:t>
              </a:r>
              <a:r>
                <a:rPr lang="en-US" sz="2400" u="none" dirty="0" err="1">
                  <a:solidFill>
                    <a:schemeClr val="accent2"/>
                  </a:solidFill>
                  <a:latin typeface="+mj-lt"/>
                  <a:sym typeface="Symbol" pitchFamily="18" charset="2"/>
                </a:rPr>
                <a:t>sgn</a:t>
              </a:r>
              <a:r>
                <a:rPr lang="en-US" sz="2400" u="none" dirty="0">
                  <a:solidFill>
                    <a:schemeClr val="accent2"/>
                  </a:solidFill>
                  <a:latin typeface="+mj-lt"/>
                  <a:sym typeface="Symbol" pitchFamily="18" charset="2"/>
                </a:rPr>
                <a:t>{</a:t>
              </a:r>
              <a:r>
                <a:rPr lang="en-US" sz="2400" u="none" dirty="0" err="1">
                  <a:solidFill>
                    <a:schemeClr val="accent2"/>
                  </a:solidFill>
                  <a:latin typeface="+mj-lt"/>
                  <a:sym typeface="Symbol" pitchFamily="18" charset="2"/>
                </a:rPr>
                <a:t>wx</a:t>
              </a:r>
              <a:r>
                <a:rPr lang="en-US" sz="2400" u="none" dirty="0">
                  <a:solidFill>
                    <a:schemeClr val="accent2"/>
                  </a:solidFill>
                  <a:latin typeface="+mj-lt"/>
                  <a:sym typeface="Symbol" pitchFamily="18" charset="2"/>
                </a:rPr>
                <a:t>)</a:t>
              </a:r>
            </a:p>
            <a:p>
              <a:pPr marL="914400" lvl="1" indent="-457200">
                <a:lnSpc>
                  <a:spcPct val="90000"/>
                </a:lnSpc>
                <a:spcBef>
                  <a:spcPct val="50000"/>
                </a:spcBef>
              </a:pPr>
              <a:r>
                <a:rPr lang="en-US" sz="2400" u="none" dirty="0">
                  <a:latin typeface="+mj-lt"/>
                  <a:sym typeface="Symbol" pitchFamily="18" charset="2"/>
                </a:rPr>
                <a:t>      b. If </a:t>
              </a:r>
              <a:r>
                <a:rPr lang="en-US" sz="2400" u="none" dirty="0" err="1">
                  <a:solidFill>
                    <a:schemeClr val="accent2"/>
                  </a:solidFill>
                  <a:latin typeface="+mj-lt"/>
                  <a:sym typeface="Symbol" pitchFamily="18" charset="2"/>
                </a:rPr>
                <a:t>y’y</a:t>
              </a:r>
              <a:r>
                <a:rPr lang="en-US" sz="2400" u="none" dirty="0">
                  <a:solidFill>
                    <a:schemeClr val="accent2"/>
                  </a:solidFill>
                  <a:latin typeface="+mj-lt"/>
                  <a:sym typeface="Symbol" pitchFamily="18" charset="2"/>
                </a:rPr>
                <a:t>, </a:t>
              </a:r>
              <a:r>
                <a:rPr lang="en-US" sz="2400" u="none" dirty="0">
                  <a:solidFill>
                    <a:srgbClr val="FF0000"/>
                  </a:solidFill>
                  <a:latin typeface="+mj-lt"/>
                  <a:sym typeface="Symbol" pitchFamily="18" charset="2"/>
                </a:rPr>
                <a:t>update</a:t>
              </a:r>
              <a:r>
                <a:rPr lang="en-US" sz="2400" u="none" dirty="0">
                  <a:latin typeface="+mj-lt"/>
                  <a:sym typeface="Symbol" pitchFamily="18" charset="2"/>
                </a:rPr>
                <a:t> the weight vector: </a:t>
              </a:r>
            </a:p>
            <a:p>
              <a:pPr marL="457200" indent="-457200">
                <a:lnSpc>
                  <a:spcPct val="90000"/>
                </a:lnSpc>
                <a:spcBef>
                  <a:spcPct val="50000"/>
                </a:spcBef>
              </a:pPr>
              <a:r>
                <a:rPr lang="en-US" sz="2400" u="none" dirty="0">
                  <a:solidFill>
                    <a:schemeClr val="accent2"/>
                  </a:solidFill>
                  <a:latin typeface="+mj-lt"/>
                  <a:sym typeface="Symbol" pitchFamily="18" charset="2"/>
                </a:rPr>
                <a:t>                </a:t>
              </a:r>
              <a:r>
                <a:rPr lang="en-US" sz="2400" b="1" u="none" dirty="0">
                  <a:solidFill>
                    <a:srgbClr val="FF0000"/>
                  </a:solidFill>
                  <a:latin typeface="+mj-lt"/>
                  <a:sym typeface="Symbol" pitchFamily="18" charset="2"/>
                </a:rPr>
                <a:t>w = w + r y x</a:t>
              </a:r>
              <a:r>
                <a:rPr lang="en-US" sz="2400" u="none" dirty="0">
                  <a:solidFill>
                    <a:schemeClr val="accent2"/>
                  </a:solidFill>
                  <a:latin typeface="+mj-lt"/>
                  <a:sym typeface="Symbol" pitchFamily="18" charset="2"/>
                </a:rPr>
                <a:t>      </a:t>
              </a:r>
              <a:r>
                <a:rPr lang="en-US" sz="2400" u="none" dirty="0">
                  <a:latin typeface="+mj-lt"/>
                  <a:sym typeface="Symbol" pitchFamily="18" charset="2"/>
                </a:rPr>
                <a:t>(r - a constant, learning rate)</a:t>
              </a:r>
            </a:p>
            <a:p>
              <a:pPr marL="457200" indent="-457200">
                <a:lnSpc>
                  <a:spcPct val="90000"/>
                </a:lnSpc>
                <a:spcBef>
                  <a:spcPct val="50000"/>
                </a:spcBef>
              </a:pPr>
              <a:r>
                <a:rPr lang="en-US" sz="2400" u="none" dirty="0">
                  <a:latin typeface="+mj-lt"/>
                  <a:sym typeface="Symbol" pitchFamily="18" charset="2"/>
                </a:rPr>
                <a:t>                Otherwise, if </a:t>
              </a:r>
              <a:r>
                <a:rPr lang="en-US" sz="2400" u="none" dirty="0">
                  <a:solidFill>
                    <a:schemeClr val="accent2"/>
                  </a:solidFill>
                  <a:latin typeface="+mj-lt"/>
                  <a:sym typeface="Symbol" pitchFamily="18" charset="2"/>
                </a:rPr>
                <a:t>y’=y,</a:t>
              </a:r>
              <a:r>
                <a:rPr lang="en-US" sz="2400" u="none" dirty="0">
                  <a:latin typeface="+mj-lt"/>
                  <a:sym typeface="Symbol" pitchFamily="18" charset="2"/>
                </a:rPr>
                <a:t> leave weights unchanged.</a:t>
              </a:r>
            </a:p>
          </p:txBody>
        </p:sp>
        <p:graphicFrame>
          <p:nvGraphicFramePr>
            <p:cNvPr id="733198" name="Object 14"/>
            <p:cNvGraphicFramePr>
              <a:graphicFrameLocks noChangeAspect="1"/>
            </p:cNvGraphicFramePr>
            <p:nvPr>
              <p:extLst>
                <p:ext uri="{D42A27DB-BD31-4B8C-83A1-F6EECF244321}">
                  <p14:modId xmlns:p14="http://schemas.microsoft.com/office/powerpoint/2010/main" val="87244361"/>
                </p:ext>
              </p:extLst>
            </p:nvPr>
          </p:nvGraphicFramePr>
          <p:xfrm>
            <a:off x="2475" y="2153"/>
            <a:ext cx="323" cy="288"/>
          </p:xfrm>
          <a:graphic>
            <a:graphicData uri="http://schemas.openxmlformats.org/presentationml/2006/ole">
              <mc:AlternateContent xmlns:mc="http://schemas.openxmlformats.org/markup-compatibility/2006">
                <mc:Choice xmlns:v="urn:schemas-microsoft-com:vml" Requires="v">
                  <p:oleObj spid="_x0000_s1113089" name="Equation" r:id="rId4" imgW="215640" imgH="190440" progId="Equation.3">
                    <p:embed/>
                  </p:oleObj>
                </mc:Choice>
                <mc:Fallback>
                  <p:oleObj name="Equation" r:id="rId4" imgW="215640" imgH="190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5" y="2153"/>
                          <a:ext cx="3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 name="Rectangle 9"/>
          <p:cNvSpPr/>
          <p:nvPr/>
        </p:nvSpPr>
        <p:spPr>
          <a:xfrm>
            <a:off x="33470" y="304800"/>
            <a:ext cx="1295400" cy="3108543"/>
          </a:xfrm>
          <a:prstGeom prst="rect">
            <a:avLst/>
          </a:prstGeom>
          <a:solidFill>
            <a:srgbClr val="FFFFCC"/>
          </a:solidFill>
          <a:ln>
            <a:solidFill>
              <a:schemeClr val="accent1"/>
            </a:solidFill>
          </a:ln>
        </p:spPr>
        <p:txBody>
          <a:bodyPr wrap="square">
            <a:spAutoFit/>
          </a:bodyPr>
          <a:lstStyle/>
          <a:p>
            <a:r>
              <a:rPr lang="en-US" u="none" dirty="0" smtClean="0">
                <a:latin typeface="+mj-lt"/>
              </a:rPr>
              <a:t>Mistake driven algorithms</a:t>
            </a:r>
          </a:p>
          <a:p>
            <a:endParaRPr lang="en-US" u="none" dirty="0">
              <a:latin typeface="+mj-lt"/>
            </a:endParaRPr>
          </a:p>
          <a:p>
            <a:r>
              <a:rPr lang="en-US" u="none" dirty="0" smtClean="0">
                <a:latin typeface="+mj-lt"/>
              </a:rPr>
              <a:t>Analysis via mistake bound</a:t>
            </a:r>
          </a:p>
          <a:p>
            <a:endParaRPr lang="en-US" u="none" dirty="0" smtClean="0">
              <a:latin typeface="+mj-lt"/>
            </a:endParaRPr>
          </a:p>
          <a:p>
            <a:r>
              <a:rPr lang="en-US" u="none" dirty="0" smtClean="0">
                <a:latin typeface="+mj-lt"/>
              </a:rPr>
              <a:t>Can mistakes be bounded in </a:t>
            </a:r>
            <a:r>
              <a:rPr lang="en-US" u="none" dirty="0">
                <a:latin typeface="+mj-lt"/>
              </a:rPr>
              <a:t>the non-finite </a:t>
            </a:r>
            <a:r>
              <a:rPr lang="en-US" u="none" dirty="0" smtClean="0">
                <a:latin typeface="+mj-lt"/>
              </a:rPr>
              <a:t>case?</a:t>
            </a:r>
          </a:p>
          <a:p>
            <a:endParaRPr lang="en-US" u="none" dirty="0">
              <a:latin typeface="+mj-lt"/>
            </a:endParaRPr>
          </a:p>
          <a:p>
            <a:r>
              <a:rPr lang="en-US" u="none" dirty="0" smtClean="0">
                <a:latin typeface="+mj-lt"/>
              </a:rPr>
              <a:t>Can we achieve good bounds?</a:t>
            </a:r>
            <a:endParaRPr lang="en-US" u="none" dirty="0">
              <a:latin typeface="+mj-lt"/>
            </a:endParaRPr>
          </a:p>
        </p:txBody>
      </p:sp>
    </p:spTree>
    <p:extLst>
      <p:ext uri="{BB962C8B-B14F-4D97-AF65-F5344CB8AC3E}">
        <p14:creationId xmlns:p14="http://schemas.microsoft.com/office/powerpoint/2010/main" val="27840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3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33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5"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en-US"/>
              <a:t>Kernel Based Methods</a:t>
            </a:r>
          </a:p>
        </p:txBody>
      </p:sp>
      <p:sp>
        <p:nvSpPr>
          <p:cNvPr id="23554" name="Rectangle 2"/>
          <p:cNvSpPr>
            <a:spLocks noGrp="1" noChangeArrowheads="1"/>
          </p:cNvSpPr>
          <p:nvPr>
            <p:ph idx="1"/>
          </p:nvPr>
        </p:nvSpPr>
        <p:spPr>
          <a:xfrm>
            <a:off x="1524000" y="1798637"/>
            <a:ext cx="7162800" cy="4525963"/>
          </a:xfrm>
        </p:spPr>
        <p:txBody>
          <a:bodyPr/>
          <a:lstStyle/>
          <a:p>
            <a:pPr>
              <a:lnSpc>
                <a:spcPct val="110000"/>
              </a:lnSpc>
            </a:pPr>
            <a:r>
              <a:rPr lang="en-US" sz="2400" dirty="0"/>
              <a:t>What does this representation give us?</a:t>
            </a:r>
          </a:p>
          <a:p>
            <a:pPr>
              <a:lnSpc>
                <a:spcPct val="110000"/>
              </a:lnSpc>
            </a:pPr>
            <a:endParaRPr lang="en-US" sz="2400" dirty="0"/>
          </a:p>
          <a:p>
            <a:pPr>
              <a:lnSpc>
                <a:spcPct val="110000"/>
              </a:lnSpc>
            </a:pPr>
            <a:endParaRPr lang="en-US" sz="2400" dirty="0"/>
          </a:p>
          <a:p>
            <a:pPr>
              <a:lnSpc>
                <a:spcPct val="110000"/>
              </a:lnSpc>
            </a:pPr>
            <a:r>
              <a:rPr lang="en-US" sz="2400" dirty="0"/>
              <a:t>We can view this Kernel as the distance between </a:t>
            </a:r>
            <a:r>
              <a:rPr lang="en-US" sz="2400" dirty="0" err="1" smtClean="0"/>
              <a:t>x,z</a:t>
            </a:r>
            <a:r>
              <a:rPr lang="en-US" sz="2400" dirty="0" smtClean="0"/>
              <a:t> in </a:t>
            </a:r>
            <a:r>
              <a:rPr lang="en-US" sz="2400" dirty="0"/>
              <a:t>the t-space. </a:t>
            </a:r>
          </a:p>
          <a:p>
            <a:pPr>
              <a:lnSpc>
                <a:spcPct val="110000"/>
              </a:lnSpc>
              <a:buFontTx/>
              <a:buNone/>
            </a:pPr>
            <a:endParaRPr lang="en-US" sz="2400" dirty="0"/>
          </a:p>
          <a:p>
            <a:pPr>
              <a:lnSpc>
                <a:spcPct val="110000"/>
              </a:lnSpc>
            </a:pPr>
            <a:r>
              <a:rPr lang="en-US" sz="2400" dirty="0">
                <a:solidFill>
                  <a:srgbClr val="FF0000"/>
                </a:solidFill>
              </a:rPr>
              <a:t>But</a:t>
            </a:r>
            <a:r>
              <a:rPr lang="en-US" sz="2400" dirty="0"/>
              <a:t>, K(</a:t>
            </a:r>
            <a:r>
              <a:rPr lang="en-US" sz="2400" dirty="0" err="1"/>
              <a:t>x,z</a:t>
            </a:r>
            <a:r>
              <a:rPr lang="en-US" sz="2400" dirty="0"/>
              <a:t>) can be measured in the  original space, without </a:t>
            </a:r>
            <a:r>
              <a:rPr lang="en-US" sz="2400" dirty="0">
                <a:solidFill>
                  <a:srgbClr val="FF0000"/>
                </a:solidFill>
              </a:rPr>
              <a:t>explicitly</a:t>
            </a:r>
            <a:r>
              <a:rPr lang="en-US" sz="2400" dirty="0"/>
              <a:t> writing the t-representation of x, z </a:t>
            </a:r>
          </a:p>
        </p:txBody>
      </p:sp>
      <p:sp>
        <p:nvSpPr>
          <p:cNvPr id="2" name="Content Placeholder 1"/>
          <p:cNvSpPr>
            <a:spLocks noGrp="1"/>
          </p:cNvSpPr>
          <p:nvPr>
            <p:ph sz="quarter" idx="13"/>
          </p:nvPr>
        </p:nvSpPr>
        <p:spPr/>
        <p:txBody>
          <a:bodyPr/>
          <a:lstStyle/>
          <a:p>
            <a:r>
              <a:rPr lang="en-US" dirty="0" smtClean="0"/>
              <a:t>Kernel Trick</a:t>
            </a:r>
            <a:endParaRPr lang="en-US" dirty="0"/>
          </a:p>
        </p:txBody>
      </p:sp>
      <p:sp>
        <p:nvSpPr>
          <p:cNvPr id="8" name="Slide Number Placeholder 5"/>
          <p:cNvSpPr>
            <a:spLocks noGrp="1"/>
          </p:cNvSpPr>
          <p:nvPr>
            <p:ph type="sldNum" sz="quarter" idx="14"/>
          </p:nvPr>
        </p:nvSpPr>
        <p:spPr/>
        <p:txBody>
          <a:bodyPr/>
          <a:lstStyle/>
          <a:p>
            <a:fld id="{1F3F1C0D-D072-4439-BC78-FAF08E22DFAB}" type="slidenum">
              <a:rPr lang="en-US"/>
              <a:pPr/>
              <a:t>70</a:t>
            </a:fld>
            <a:endParaRPr lang="en-US"/>
          </a:p>
        </p:txBody>
      </p:sp>
      <p:graphicFrame>
        <p:nvGraphicFramePr>
          <p:cNvPr id="23555" name="Object 3"/>
          <p:cNvGraphicFramePr>
            <a:graphicFrameLocks noChangeAspect="1"/>
          </p:cNvGraphicFramePr>
          <p:nvPr/>
        </p:nvGraphicFramePr>
        <p:xfrm>
          <a:off x="1905000" y="1171575"/>
          <a:ext cx="4768850" cy="1114425"/>
        </p:xfrm>
        <a:graphic>
          <a:graphicData uri="http://schemas.openxmlformats.org/presentationml/2006/ole">
            <mc:AlternateContent xmlns:mc="http://schemas.openxmlformats.org/markup-compatibility/2006">
              <mc:Choice xmlns:v="urn:schemas-microsoft-com:vml" Requires="v">
                <p:oleObj spid="_x0000_s1118209"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590800" y="2514600"/>
          <a:ext cx="3149600" cy="647700"/>
        </p:xfrm>
        <a:graphic>
          <a:graphicData uri="http://schemas.openxmlformats.org/presentationml/2006/ole">
            <mc:AlternateContent xmlns:mc="http://schemas.openxmlformats.org/markup-compatibility/2006">
              <mc:Choice xmlns:v="urn:schemas-microsoft-com:vml" Requires="v">
                <p:oleObj spid="_x0000_s1118210" name="Equation" r:id="rId6" imgW="1600200" imgH="342720" progId="Equation.3">
                  <p:embed/>
                </p:oleObj>
              </mc:Choice>
              <mc:Fallback>
                <p:oleObj name="Equation" r:id="rId6" imgW="16002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5146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2906467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0"/>
          <p:cNvSpPr>
            <a:spLocks noChangeArrowheads="1"/>
          </p:cNvSpPr>
          <p:nvPr/>
        </p:nvSpPr>
        <p:spPr bwMode="auto">
          <a:xfrm>
            <a:off x="99648" y="32240"/>
            <a:ext cx="3733800" cy="1066800"/>
          </a:xfrm>
          <a:prstGeom prst="wedgeRectCallout">
            <a:avLst>
              <a:gd name="adj1" fmla="val 7894"/>
              <a:gd name="adj2" fmla="val 433180"/>
            </a:avLst>
          </a:prstGeom>
          <a:solidFill>
            <a:srgbClr val="FFFFCC"/>
          </a:solidFill>
          <a:ln w="9525">
            <a:solidFill>
              <a:schemeClr val="accent1"/>
            </a:solidFill>
            <a:miter lim="800000"/>
            <a:headEnd/>
            <a:tailEnd/>
          </a:ln>
          <a:effectLst/>
          <a:extLst/>
        </p:spPr>
        <p:txBody>
          <a:bodyPr/>
          <a:lstStyle/>
          <a:p>
            <a:pPr algn="ct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latin typeface="+mj-lt"/>
              </a:rPr>
              <a:t> (001) = </a:t>
            </a:r>
            <a:r>
              <a:rPr lang="en-US" sz="1200" u="none" dirty="0" smtClean="0">
                <a:solidFill>
                  <a:srgbClr val="FF0000"/>
                </a:solidFill>
                <a:latin typeface="Calibri"/>
              </a:rPr>
              <a:t>x</a:t>
            </a:r>
            <a:r>
              <a:rPr lang="en-US" sz="1200" u="none" baseline="-25000" dirty="0" smtClean="0">
                <a:solidFill>
                  <a:srgbClr val="FF0000"/>
                </a:solidFill>
                <a:latin typeface="Calibri"/>
              </a:rPr>
              <a:t>1</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a:t>
            </a:r>
            <a:r>
              <a:rPr lang="en-US" sz="1200" u="none" dirty="0" smtClean="0"/>
              <a:t>1             </a:t>
            </a:r>
          </a:p>
          <a:p>
            <a:pPr algn="ct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a:t>
            </a:r>
            <a:r>
              <a:rPr lang="en-US" sz="1200" u="none" dirty="0"/>
              <a:t>001) = </a:t>
            </a:r>
            <a:r>
              <a:rPr lang="en-US" sz="1200" u="none" dirty="0" smtClean="0">
                <a:solidFill>
                  <a:srgbClr val="FF0000"/>
                </a:solidFill>
                <a:latin typeface="Calibri"/>
              </a:rPr>
              <a:t> </a:t>
            </a:r>
            <a:r>
              <a:rPr lang="en-US" sz="1200" u="none" dirty="0">
                <a:solidFill>
                  <a:srgbClr val="FF0000"/>
                </a:solidFill>
                <a:latin typeface="Calibri"/>
              </a:rPr>
              <a:t>x</a:t>
            </a:r>
            <a:r>
              <a:rPr lang="en-US" sz="1200" u="none" baseline="-25000" dirty="0">
                <a:solidFill>
                  <a:srgbClr val="FF0000"/>
                </a:solidFill>
                <a:latin typeface="Calibri"/>
              </a:rPr>
              <a:t>1</a:t>
            </a:r>
            <a:r>
              <a:rPr lang="en-US" sz="1200" u="none" dirty="0"/>
              <a:t> </a:t>
            </a:r>
            <a:r>
              <a:rPr lang="en-US" sz="1200" u="none" dirty="0" smtClean="0"/>
              <a:t>(011</a:t>
            </a:r>
            <a:r>
              <a:rPr lang="en-US" sz="1200" u="none" dirty="0"/>
              <a:t>) = </a:t>
            </a:r>
            <a:r>
              <a:rPr lang="en-US" sz="1200" u="none" dirty="0" smtClean="0"/>
              <a:t>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(001) = </a:t>
            </a:r>
            <a:r>
              <a:rPr lang="en-US" sz="1200" u="none" dirty="0" smtClean="0">
                <a:latin typeface="Calibri"/>
              </a:rPr>
              <a:t>x</a:t>
            </a:r>
            <a:r>
              <a:rPr lang="en-US" sz="1200" u="none" baseline="-25000" dirty="0" smtClean="0">
                <a:latin typeface="Calibri"/>
              </a:rPr>
              <a:t>3</a:t>
            </a:r>
            <a:r>
              <a:rPr lang="en-US" sz="1200" u="none" dirty="0" smtClean="0"/>
              <a:t> </a:t>
            </a:r>
            <a:r>
              <a:rPr lang="en-US" sz="1200" u="none" dirty="0"/>
              <a:t>(</a:t>
            </a:r>
            <a:r>
              <a:rPr lang="en-US" sz="1200" u="none" dirty="0" smtClean="0"/>
              <a:t>011</a:t>
            </a:r>
            <a:r>
              <a:rPr lang="en-US" sz="1200" u="none" dirty="0"/>
              <a:t>) = 1</a:t>
            </a:r>
          </a:p>
          <a:p>
            <a:pPr algn="ctr"/>
            <a:r>
              <a:rPr lang="en-US" sz="1200" u="none" dirty="0" smtClean="0">
                <a:latin typeface="cmmi10"/>
              </a:rPr>
              <a:t>Á</a:t>
            </a:r>
            <a:r>
              <a:rPr lang="en-US" sz="1200" u="none" dirty="0" smtClean="0">
                <a:latin typeface="Calibri"/>
              </a:rPr>
              <a:t> </a:t>
            </a:r>
            <a:r>
              <a:rPr lang="en-US" sz="1200" u="none" dirty="0" smtClean="0"/>
              <a:t>(001</a:t>
            </a:r>
            <a:r>
              <a:rPr lang="en-US" sz="1200" u="none" dirty="0"/>
              <a:t>) = </a:t>
            </a:r>
            <a:r>
              <a:rPr lang="en-US" sz="1200" u="none" dirty="0" smtClean="0">
                <a:latin typeface="cmmi10"/>
              </a:rPr>
              <a:t>Á</a:t>
            </a:r>
            <a:r>
              <a:rPr lang="en-US" sz="1200" u="none" dirty="0" smtClean="0">
                <a:latin typeface="Calibri"/>
              </a:rPr>
              <a:t> </a:t>
            </a:r>
            <a:r>
              <a:rPr lang="en-US" sz="1200" u="none" dirty="0"/>
              <a:t>(</a:t>
            </a:r>
            <a:r>
              <a:rPr lang="en-US" sz="1200" u="none" dirty="0" smtClean="0"/>
              <a:t>011</a:t>
            </a:r>
            <a:r>
              <a:rPr lang="en-US" sz="1200" u="none" dirty="0"/>
              <a:t>) = </a:t>
            </a:r>
            <a:r>
              <a:rPr lang="en-US" sz="1200" u="none" dirty="0" smtClean="0"/>
              <a:t>1</a:t>
            </a:r>
          </a:p>
          <a:p>
            <a:pPr algn="ctr"/>
            <a:r>
              <a:rPr lang="en-US" u="none" dirty="0" smtClean="0">
                <a:latin typeface="+mj-lt"/>
              </a:rPr>
              <a:t>If any other variables appears in the monomial, it’s evaluation on x, z will be different.</a:t>
            </a:r>
            <a:endParaRPr lang="en-US" u="none" dirty="0">
              <a:latin typeface="+mj-lt"/>
            </a:endParaRPr>
          </a:p>
          <a:p>
            <a:pPr algn="ctr"/>
            <a:endParaRPr lang="en-US" u="none" dirty="0"/>
          </a:p>
          <a:p>
            <a:pPr algn="ctr"/>
            <a:endParaRPr lang="en-US" u="none" dirty="0"/>
          </a:p>
        </p:txBody>
      </p:sp>
      <p:sp>
        <p:nvSpPr>
          <p:cNvPr id="95239" name="Rectangle 7"/>
          <p:cNvSpPr>
            <a:spLocks noGrp="1" noChangeArrowheads="1"/>
          </p:cNvSpPr>
          <p:nvPr>
            <p:ph type="title"/>
          </p:nvPr>
        </p:nvSpPr>
        <p:spPr/>
        <p:txBody>
          <a:bodyPr/>
          <a:lstStyle/>
          <a:p>
            <a:r>
              <a:rPr lang="en-US" dirty="0"/>
              <a:t>Kernel </a:t>
            </a:r>
            <a:r>
              <a:rPr lang="en-US" dirty="0" smtClean="0"/>
              <a:t>Trick</a:t>
            </a:r>
            <a:endParaRPr lang="en-US" dirty="0"/>
          </a:p>
        </p:txBody>
      </p:sp>
      <p:sp>
        <p:nvSpPr>
          <p:cNvPr id="2" name="Content Placeholder 1"/>
          <p:cNvSpPr>
            <a:spLocks noGrp="1"/>
          </p:cNvSpPr>
          <p:nvPr>
            <p:ph idx="1"/>
          </p:nvPr>
        </p:nvSpPr>
        <p:spPr>
          <a:xfrm>
            <a:off x="1524000" y="1874837"/>
            <a:ext cx="7162800" cy="4525963"/>
          </a:xfrm>
        </p:spPr>
        <p:txBody>
          <a:bodyPr/>
          <a:lstStyle/>
          <a:p>
            <a:r>
              <a:rPr lang="en-US" dirty="0"/>
              <a:t>Consider the space of all </a:t>
            </a:r>
            <a:r>
              <a:rPr lang="en-US" dirty="0" smtClean="0">
                <a:latin typeface="Calibri"/>
              </a:rPr>
              <a:t>3</a:t>
            </a:r>
            <a:r>
              <a:rPr lang="en-US" baseline="30000" dirty="0" smtClean="0">
                <a:latin typeface="Calibri"/>
              </a:rPr>
              <a:t>n</a:t>
            </a:r>
            <a:r>
              <a:rPr lang="en-US" dirty="0" smtClean="0"/>
              <a:t> </a:t>
            </a:r>
            <a:r>
              <a:rPr lang="en-US" dirty="0"/>
              <a:t>monomials (allowing both positive and negative literals). Then, </a:t>
            </a:r>
          </a:p>
          <a:p>
            <a:endParaRPr lang="en-US" dirty="0" smtClean="0"/>
          </a:p>
          <a:p>
            <a:r>
              <a:rPr lang="en-US" dirty="0" smtClean="0"/>
              <a:t>When  </a:t>
            </a:r>
            <a:r>
              <a:rPr lang="en-US" dirty="0">
                <a:solidFill>
                  <a:schemeClr val="accent1"/>
                </a:solidFill>
              </a:rPr>
              <a:t>same(</a:t>
            </a:r>
            <a:r>
              <a:rPr lang="en-US" dirty="0" err="1">
                <a:solidFill>
                  <a:schemeClr val="accent1"/>
                </a:solidFill>
              </a:rPr>
              <a:t>x,z</a:t>
            </a:r>
            <a:r>
              <a:rPr lang="en-US" dirty="0">
                <a:solidFill>
                  <a:schemeClr val="accent1"/>
                </a:solidFill>
              </a:rPr>
              <a:t>)</a:t>
            </a:r>
            <a:r>
              <a:rPr lang="en-US" dirty="0"/>
              <a:t> is the number of features that have the same value for both x and z</a:t>
            </a:r>
            <a:r>
              <a:rPr lang="en-US" dirty="0" smtClean="0"/>
              <a:t>. </a:t>
            </a:r>
          </a:p>
          <a:p>
            <a:r>
              <a:rPr lang="en-US" dirty="0" smtClean="0"/>
              <a:t>We </a:t>
            </a:r>
            <a:r>
              <a:rPr lang="en-US" dirty="0"/>
              <a:t>get: </a:t>
            </a:r>
            <a:endParaRPr lang="en-US" dirty="0" smtClean="0"/>
          </a:p>
          <a:p>
            <a:endParaRPr lang="en-US" dirty="0"/>
          </a:p>
          <a:p>
            <a:r>
              <a:rPr lang="en-US" sz="2000" dirty="0" smtClean="0"/>
              <a:t>Example</a:t>
            </a:r>
            <a:r>
              <a:rPr lang="en-US" sz="2000" dirty="0"/>
              <a:t>: Take </a:t>
            </a:r>
            <a:r>
              <a:rPr lang="en-US" sz="2000" dirty="0" smtClean="0"/>
              <a:t>n=3; </a:t>
            </a:r>
            <a:r>
              <a:rPr lang="en-US" sz="2000" dirty="0"/>
              <a:t>x=(</a:t>
            </a:r>
            <a:r>
              <a:rPr lang="en-US" sz="2000" dirty="0" smtClean="0"/>
              <a:t>001), </a:t>
            </a:r>
            <a:r>
              <a:rPr lang="en-US" sz="2000" dirty="0"/>
              <a:t>z=(</a:t>
            </a:r>
            <a:r>
              <a:rPr lang="en-US" sz="2000" dirty="0" smtClean="0"/>
              <a:t>011), monomials of size 0,1,2,3</a:t>
            </a:r>
          </a:p>
          <a:p>
            <a:r>
              <a:rPr lang="en-US" sz="2000" b="1" dirty="0" smtClean="0">
                <a:solidFill>
                  <a:schemeClr val="accent1"/>
                </a:solidFill>
              </a:rPr>
              <a:t>Proof</a:t>
            </a:r>
            <a:r>
              <a:rPr lang="en-US" sz="2000" b="1" dirty="0">
                <a:solidFill>
                  <a:schemeClr val="accent1"/>
                </a:solidFill>
              </a:rPr>
              <a:t>:</a:t>
            </a:r>
            <a:r>
              <a:rPr lang="en-US" sz="2000" dirty="0"/>
              <a:t> let k=same(</a:t>
            </a:r>
            <a:r>
              <a:rPr lang="en-US" sz="2000" dirty="0" err="1"/>
              <a:t>x,z</a:t>
            </a:r>
            <a:r>
              <a:rPr lang="en-US" sz="2000" dirty="0"/>
              <a:t>); construct a “surviving” monomials </a:t>
            </a:r>
            <a:r>
              <a:rPr lang="en-US" sz="2000" dirty="0" smtClean="0"/>
              <a:t>by: </a:t>
            </a:r>
            <a:r>
              <a:rPr lang="en-US" sz="2000" dirty="0"/>
              <a:t>(1) choosing to include one of these k literals with the right polarity in the monomial, or (2) choosing to not include it at all. Monomials with literals outside this set disappear. </a:t>
            </a:r>
          </a:p>
          <a:p>
            <a:endParaRPr lang="en-US" sz="2000" dirty="0" smtClean="0"/>
          </a:p>
          <a:p>
            <a:endParaRPr lang="en-US" dirty="0" smtClean="0"/>
          </a:p>
          <a:p>
            <a:endParaRPr lang="en-US" dirty="0" smtClean="0"/>
          </a:p>
          <a:p>
            <a:endParaRPr lang="en-US" dirty="0"/>
          </a:p>
        </p:txBody>
      </p:sp>
      <p:sp>
        <p:nvSpPr>
          <p:cNvPr id="3" name="Content Placeholder 2"/>
          <p:cNvSpPr>
            <a:spLocks noGrp="1"/>
          </p:cNvSpPr>
          <p:nvPr>
            <p:ph sz="quarter" idx="13"/>
          </p:nvPr>
        </p:nvSpPr>
        <p:spPr/>
        <p:txBody>
          <a:bodyPr/>
          <a:lstStyle/>
          <a:p>
            <a:endParaRPr lang="en-US" dirty="0" smtClean="0"/>
          </a:p>
          <a:p>
            <a:endParaRPr lang="en-US" dirty="0"/>
          </a:p>
        </p:txBody>
      </p:sp>
      <p:sp>
        <p:nvSpPr>
          <p:cNvPr id="10" name="Slide Number Placeholder 5"/>
          <p:cNvSpPr>
            <a:spLocks noGrp="1"/>
          </p:cNvSpPr>
          <p:nvPr>
            <p:ph type="sldNum" sz="quarter" idx="14"/>
          </p:nvPr>
        </p:nvSpPr>
        <p:spPr/>
        <p:txBody>
          <a:bodyPr/>
          <a:lstStyle/>
          <a:p>
            <a:fld id="{4336DC0A-BD2E-4893-8DA9-17AA858F858A}" type="slidenum">
              <a:rPr lang="en-US"/>
              <a:pPr/>
              <a:t>71</a:t>
            </a:fld>
            <a:endParaRPr lang="en-US"/>
          </a:p>
        </p:txBody>
      </p:sp>
      <p:graphicFrame>
        <p:nvGraphicFramePr>
          <p:cNvPr id="95234" name="Object 2"/>
          <p:cNvGraphicFramePr>
            <a:graphicFrameLocks noChangeAspect="1"/>
          </p:cNvGraphicFramePr>
          <p:nvPr>
            <p:extLst>
              <p:ext uri="{D42A27DB-BD31-4B8C-83A1-F6EECF244321}">
                <p14:modId xmlns:p14="http://schemas.microsoft.com/office/powerpoint/2010/main" val="3497493968"/>
              </p:ext>
            </p:extLst>
          </p:nvPr>
        </p:nvGraphicFramePr>
        <p:xfrm>
          <a:off x="1327150" y="1171575"/>
          <a:ext cx="4768850" cy="1114425"/>
        </p:xfrm>
        <a:graphic>
          <a:graphicData uri="http://schemas.openxmlformats.org/presentationml/2006/ole">
            <mc:AlternateContent xmlns:mc="http://schemas.openxmlformats.org/markup-compatibility/2006">
              <mc:Choice xmlns:v="urn:schemas-microsoft-com:vml" Requires="v">
                <p:oleObj spid="_x0000_s1112065"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5" name="Object 3"/>
          <p:cNvGraphicFramePr>
            <a:graphicFrameLocks noChangeAspect="1"/>
          </p:cNvGraphicFramePr>
          <p:nvPr>
            <p:extLst>
              <p:ext uri="{D42A27DB-BD31-4B8C-83A1-F6EECF244321}">
                <p14:modId xmlns:p14="http://schemas.microsoft.com/office/powerpoint/2010/main" val="4234671076"/>
              </p:ext>
            </p:extLst>
          </p:nvPr>
        </p:nvGraphicFramePr>
        <p:xfrm>
          <a:off x="5842000" y="1295400"/>
          <a:ext cx="3149600" cy="647700"/>
        </p:xfrm>
        <a:graphic>
          <a:graphicData uri="http://schemas.openxmlformats.org/presentationml/2006/ole">
            <mc:AlternateContent xmlns:mc="http://schemas.openxmlformats.org/markup-compatibility/2006">
              <mc:Choice xmlns:v="urn:schemas-microsoft-com:vml" Requires="v">
                <p:oleObj spid="_x0000_s1112066" name="Equation" r:id="rId6" imgW="1600200" imgH="342720" progId="Equation.3">
                  <p:embed/>
                </p:oleObj>
              </mc:Choice>
              <mc:Fallback>
                <p:oleObj name="Equation" r:id="rId6" imgW="16002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12954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7" name="Object 5"/>
          <p:cNvGraphicFramePr>
            <a:graphicFrameLocks noChangeAspect="1"/>
          </p:cNvGraphicFramePr>
          <p:nvPr>
            <p:extLst>
              <p:ext uri="{D42A27DB-BD31-4B8C-83A1-F6EECF244321}">
                <p14:modId xmlns:p14="http://schemas.microsoft.com/office/powerpoint/2010/main" val="1805013565"/>
              </p:ext>
            </p:extLst>
          </p:nvPr>
        </p:nvGraphicFramePr>
        <p:xfrm>
          <a:off x="2468563" y="2667000"/>
          <a:ext cx="4249737" cy="647700"/>
        </p:xfrm>
        <a:graphic>
          <a:graphicData uri="http://schemas.openxmlformats.org/presentationml/2006/ole">
            <mc:AlternateContent xmlns:mc="http://schemas.openxmlformats.org/markup-compatibility/2006">
              <mc:Choice xmlns:v="urn:schemas-microsoft-com:vml" Requires="v">
                <p:oleObj spid="_x0000_s1112067" name="Equation" r:id="rId8" imgW="2158920" imgH="342720" progId="Equation.3">
                  <p:embed/>
                </p:oleObj>
              </mc:Choice>
              <mc:Fallback>
                <p:oleObj name="Equation" r:id="rId8" imgW="2158920" imgH="342720" progId="Equation.3">
                  <p:embed/>
                  <p:pic>
                    <p:nvPicPr>
                      <p:cNvPr id="0" name=""/>
                      <p:cNvPicPr>
                        <a:picLocks noChangeAspect="1" noChangeArrowheads="1"/>
                      </p:cNvPicPr>
                      <p:nvPr/>
                    </p:nvPicPr>
                    <p:blipFill>
                      <a:blip r:embed="rId9"/>
                      <a:srcRect/>
                      <a:stretch>
                        <a:fillRect/>
                      </a:stretch>
                    </p:blipFill>
                    <p:spPr bwMode="auto">
                      <a:xfrm>
                        <a:off x="2468563" y="2667000"/>
                        <a:ext cx="4249737"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238" name="Object 6"/>
          <p:cNvGraphicFramePr>
            <a:graphicFrameLocks noChangeAspect="1"/>
          </p:cNvGraphicFramePr>
          <p:nvPr>
            <p:extLst>
              <p:ext uri="{D42A27DB-BD31-4B8C-83A1-F6EECF244321}">
                <p14:modId xmlns:p14="http://schemas.microsoft.com/office/powerpoint/2010/main" val="1632983633"/>
              </p:ext>
            </p:extLst>
          </p:nvPr>
        </p:nvGraphicFramePr>
        <p:xfrm>
          <a:off x="2098675" y="4237038"/>
          <a:ext cx="5087938" cy="639762"/>
        </p:xfrm>
        <a:graphic>
          <a:graphicData uri="http://schemas.openxmlformats.org/presentationml/2006/ole">
            <mc:AlternateContent xmlns:mc="http://schemas.openxmlformats.org/markup-compatibility/2006">
              <mc:Choice xmlns:v="urn:schemas-microsoft-com:vml" Requires="v">
                <p:oleObj spid="_x0000_s1112068" name="Equation" r:id="rId10" imgW="2222280" imgH="291960" progId="Equation.3">
                  <p:embed/>
                </p:oleObj>
              </mc:Choice>
              <mc:Fallback>
                <p:oleObj name="Equation" r:id="rId10" imgW="2222280" imgH="291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8675" y="4237038"/>
                        <a:ext cx="5087938"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Content Placeholder 1"/>
          <p:cNvSpPr txBox="1">
            <a:spLocks/>
          </p:cNvSpPr>
          <p:nvPr/>
        </p:nvSpPr>
        <p:spPr bwMode="auto">
          <a:xfrm rot="18627426">
            <a:off x="209759" y="3833597"/>
            <a:ext cx="2183449" cy="1558925"/>
          </a:xfrm>
          <a:prstGeom prst="rect">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SzPct val="75000"/>
              <a:buFontTx/>
              <a:buNone/>
              <a:defRPr sz="2000" b="1" kern="1200">
                <a:solidFill>
                  <a:schemeClr val="tx1">
                    <a:lumMod val="50000"/>
                    <a:lumOff val="50000"/>
                  </a:schemeClr>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t>Kernel Trick</a:t>
            </a:r>
            <a:endParaRPr lang="en-US" u="none" dirty="0"/>
          </a:p>
        </p:txBody>
      </p:sp>
    </p:spTree>
    <p:extLst>
      <p:ext uri="{BB962C8B-B14F-4D97-AF65-F5344CB8AC3E}">
        <p14:creationId xmlns:p14="http://schemas.microsoft.com/office/powerpoint/2010/main" val="18045240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5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95238"/>
                                        </p:tgtEl>
                                        <p:attrNameLst>
                                          <p:attrName>style.visibility</p:attrName>
                                        </p:attrNameLst>
                                      </p:cBhvr>
                                      <p:to>
                                        <p:strVal val="visible"/>
                                      </p:to>
                                    </p:set>
                                    <p:anim calcmode="lin" valueType="num">
                                      <p:cBhvr additive="base">
                                        <p:cTn id="21" dur="500" fill="hold"/>
                                        <p:tgtEl>
                                          <p:spTgt spid="95238"/>
                                        </p:tgtEl>
                                        <p:attrNameLst>
                                          <p:attrName>ppt_x</p:attrName>
                                        </p:attrNameLst>
                                      </p:cBhvr>
                                      <p:tavLst>
                                        <p:tav tm="0">
                                          <p:val>
                                            <p:strVal val="0-#ppt_w/2"/>
                                          </p:val>
                                        </p:tav>
                                        <p:tav tm="100000">
                                          <p:val>
                                            <p:strVal val="#ppt_x"/>
                                          </p:val>
                                        </p:tav>
                                      </p:tavLst>
                                    </p:anim>
                                    <p:anim calcmode="lin" valueType="num">
                                      <p:cBhvr additive="base">
                                        <p:cTn id="22"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r>
              <a:rPr lang="en-US" dirty="0"/>
              <a:t>Example </a:t>
            </a:r>
          </a:p>
        </p:txBody>
      </p:sp>
      <p:sp>
        <p:nvSpPr>
          <p:cNvPr id="2" name="Content Placeholder 1"/>
          <p:cNvSpPr>
            <a:spLocks noGrp="1"/>
          </p:cNvSpPr>
          <p:nvPr>
            <p:ph idx="1"/>
          </p:nvPr>
        </p:nvSpPr>
        <p:spPr>
          <a:xfrm>
            <a:off x="1524000" y="1874837"/>
            <a:ext cx="7391400" cy="4525963"/>
          </a:xfrm>
        </p:spPr>
        <p:txBody>
          <a:bodyPr/>
          <a:lstStyle/>
          <a:p>
            <a:r>
              <a:rPr lang="en-US" dirty="0"/>
              <a:t>Take </a:t>
            </a:r>
            <a:r>
              <a:rPr lang="en-US" dirty="0">
                <a:solidFill>
                  <a:schemeClr val="accent1"/>
                </a:solidFill>
              </a:rPr>
              <a:t>X</a:t>
            </a:r>
            <a:r>
              <a:rPr lang="en-US" dirty="0"/>
              <a:t>={</a:t>
            </a:r>
            <a:r>
              <a:rPr lang="en-US" dirty="0" smtClean="0">
                <a:latin typeface="Calibri"/>
              </a:rPr>
              <a:t>x</a:t>
            </a:r>
            <a:r>
              <a:rPr lang="en-US" baseline="-25000" dirty="0" smtClean="0">
                <a:latin typeface="Calibri"/>
              </a:rPr>
              <a:t>1</a:t>
            </a:r>
            <a:r>
              <a:rPr lang="en-US" dirty="0" smtClean="0">
                <a:latin typeface="Calibri"/>
              </a:rPr>
              <a:t>, x</a:t>
            </a:r>
            <a:r>
              <a:rPr lang="en-US" baseline="-25000" dirty="0" smtClean="0">
                <a:latin typeface="Calibri"/>
              </a:rPr>
              <a:t>2</a:t>
            </a:r>
            <a:r>
              <a:rPr lang="en-US" dirty="0" smtClean="0">
                <a:latin typeface="Calibri"/>
              </a:rPr>
              <a:t>, x</a:t>
            </a:r>
            <a:r>
              <a:rPr lang="en-US" baseline="-25000" dirty="0" smtClean="0">
                <a:latin typeface="Calibri"/>
              </a:rPr>
              <a:t>3</a:t>
            </a:r>
            <a:r>
              <a:rPr lang="en-US" dirty="0" smtClean="0">
                <a:latin typeface="Calibri"/>
              </a:rPr>
              <a:t>, x</a:t>
            </a:r>
            <a:r>
              <a:rPr lang="en-US" baseline="-25000" dirty="0" smtClean="0">
                <a:latin typeface="Calibri"/>
              </a:rPr>
              <a:t>4</a:t>
            </a:r>
            <a:r>
              <a:rPr lang="en-US" dirty="0" smtClean="0"/>
              <a:t>}</a:t>
            </a:r>
            <a:endParaRPr lang="en-US" dirty="0"/>
          </a:p>
          <a:p>
            <a:r>
              <a:rPr lang="en-US" dirty="0">
                <a:solidFill>
                  <a:schemeClr val="accent1"/>
                </a:solidFill>
              </a:rPr>
              <a:t>I</a:t>
            </a:r>
            <a:r>
              <a:rPr lang="en-US" dirty="0"/>
              <a:t> = The space of all </a:t>
            </a:r>
            <a:r>
              <a:rPr lang="en-US" dirty="0" smtClean="0">
                <a:latin typeface="Calibri"/>
              </a:rPr>
              <a:t>3</a:t>
            </a:r>
            <a:r>
              <a:rPr lang="en-US" baseline="30000" dirty="0" smtClean="0">
                <a:latin typeface="Calibri"/>
              </a:rPr>
              <a:t>n</a:t>
            </a:r>
            <a:r>
              <a:rPr lang="en-US" dirty="0" smtClean="0"/>
              <a:t> </a:t>
            </a:r>
            <a:r>
              <a:rPr lang="en-US" dirty="0"/>
              <a:t>monomials; | I |= 81</a:t>
            </a:r>
          </a:p>
          <a:p>
            <a:r>
              <a:rPr lang="en-US" dirty="0"/>
              <a:t>Consider </a:t>
            </a:r>
            <a:r>
              <a:rPr lang="en-US" dirty="0">
                <a:solidFill>
                  <a:schemeClr val="accent1"/>
                </a:solidFill>
              </a:rPr>
              <a:t>x</a:t>
            </a:r>
            <a:r>
              <a:rPr lang="en-US" dirty="0"/>
              <a:t>=(1100), </a:t>
            </a:r>
            <a:r>
              <a:rPr lang="en-US" dirty="0">
                <a:solidFill>
                  <a:schemeClr val="accent1"/>
                </a:solidFill>
              </a:rPr>
              <a:t>z</a:t>
            </a:r>
            <a:r>
              <a:rPr lang="en-US" dirty="0"/>
              <a:t>=(1101)</a:t>
            </a:r>
          </a:p>
          <a:p>
            <a:r>
              <a:rPr lang="en-US" sz="2000" dirty="0"/>
              <a:t>Write down </a:t>
            </a:r>
            <a:r>
              <a:rPr lang="en-US" sz="2000" dirty="0">
                <a:solidFill>
                  <a:schemeClr val="accent1"/>
                </a:solidFill>
              </a:rPr>
              <a:t>I(x)</a:t>
            </a:r>
            <a:r>
              <a:rPr lang="en-US" sz="2000" dirty="0"/>
              <a:t>, </a:t>
            </a:r>
            <a:r>
              <a:rPr lang="en-US" sz="2000" dirty="0">
                <a:solidFill>
                  <a:schemeClr val="accent1"/>
                </a:solidFill>
              </a:rPr>
              <a:t>I(z)</a:t>
            </a:r>
            <a:r>
              <a:rPr lang="en-US" sz="2000" dirty="0"/>
              <a:t>, the representation of x, z in the I space.</a:t>
            </a:r>
          </a:p>
          <a:p>
            <a:r>
              <a:rPr lang="en-US" dirty="0"/>
              <a:t>Compute I(x) </a:t>
            </a:r>
            <a:r>
              <a:rPr lang="en-US" dirty="0" smtClean="0">
                <a:latin typeface="cmsy10"/>
              </a:rPr>
              <a:t>¢</a:t>
            </a:r>
            <a:r>
              <a:rPr lang="en-US" dirty="0" smtClean="0"/>
              <a:t> </a:t>
            </a:r>
            <a:r>
              <a:rPr lang="en-US" dirty="0"/>
              <a:t>I(z).</a:t>
            </a:r>
          </a:p>
          <a:p>
            <a:r>
              <a:rPr lang="en-US" dirty="0"/>
              <a:t>Show that </a:t>
            </a:r>
          </a:p>
          <a:p>
            <a:r>
              <a:rPr lang="en-US" dirty="0"/>
              <a:t>K(</a:t>
            </a:r>
            <a:r>
              <a:rPr lang="en-US" dirty="0" err="1"/>
              <a:t>x,z</a:t>
            </a:r>
            <a:r>
              <a:rPr lang="en-US" dirty="0"/>
              <a:t>) =I(x) </a:t>
            </a:r>
            <a:r>
              <a:rPr lang="en-US" dirty="0" smtClean="0">
                <a:latin typeface="cmsy10"/>
              </a:rPr>
              <a:t>¢</a:t>
            </a:r>
            <a:r>
              <a:rPr lang="en-US" dirty="0" smtClean="0"/>
              <a:t> </a:t>
            </a:r>
            <a:r>
              <a:rPr lang="en-US" dirty="0"/>
              <a:t>I(z) = </a:t>
            </a:r>
            <a:r>
              <a:rPr lang="en-US" dirty="0" smtClean="0">
                <a:latin typeface="Symbol"/>
                <a:sym typeface="Symbol"/>
              </a:rPr>
              <a:t></a:t>
            </a:r>
            <a:r>
              <a:rPr lang="en-US" baseline="-25000" dirty="0" smtClean="0">
                <a:latin typeface="Symbol"/>
                <a:sym typeface="Symbol"/>
              </a:rPr>
              <a:t>I</a:t>
            </a:r>
            <a:r>
              <a:rPr lang="en-US" dirty="0" smtClean="0"/>
              <a:t> </a:t>
            </a:r>
            <a:r>
              <a:rPr lang="en-US" dirty="0" err="1" smtClean="0">
                <a:latin typeface="Calibri"/>
              </a:rPr>
              <a:t>t</a:t>
            </a:r>
            <a:r>
              <a:rPr lang="en-US" baseline="-25000" dirty="0" err="1" smtClean="0">
                <a:latin typeface="Calibri"/>
              </a:rPr>
              <a:t>i</a:t>
            </a:r>
            <a:r>
              <a:rPr lang="en-US" dirty="0" smtClean="0">
                <a:latin typeface="Calibri"/>
              </a:rPr>
              <a:t>(z</a:t>
            </a:r>
            <a:r>
              <a:rPr lang="en-US" dirty="0"/>
              <a:t>) </a:t>
            </a:r>
            <a:r>
              <a:rPr lang="en-US" dirty="0" err="1" smtClean="0">
                <a:latin typeface="Calibri"/>
              </a:rPr>
              <a:t>t</a:t>
            </a:r>
            <a:r>
              <a:rPr lang="en-US" baseline="-25000" dirty="0" err="1" smtClean="0">
                <a:latin typeface="Calibri"/>
              </a:rPr>
              <a:t>i</a:t>
            </a:r>
            <a:r>
              <a:rPr lang="en-US" dirty="0" smtClean="0">
                <a:latin typeface="Calibri"/>
              </a:rPr>
              <a:t>(x</a:t>
            </a:r>
            <a:r>
              <a:rPr lang="en-US" dirty="0"/>
              <a:t>) = </a:t>
            </a:r>
            <a:r>
              <a:rPr lang="en-US" dirty="0" smtClean="0">
                <a:latin typeface="Calibri"/>
              </a:rPr>
              <a:t>2</a:t>
            </a:r>
            <a:r>
              <a:rPr lang="en-US" baseline="30000" dirty="0" smtClean="0">
                <a:latin typeface="Calibri"/>
              </a:rPr>
              <a:t>same(</a:t>
            </a:r>
            <a:r>
              <a:rPr lang="en-US" baseline="30000" dirty="0" err="1" smtClean="0">
                <a:latin typeface="Calibri"/>
              </a:rPr>
              <a:t>x,z</a:t>
            </a:r>
            <a:r>
              <a:rPr lang="en-US" baseline="30000" dirty="0" smtClean="0"/>
              <a:t>)</a:t>
            </a:r>
            <a:r>
              <a:rPr lang="en-US" dirty="0" smtClean="0"/>
              <a:t> </a:t>
            </a:r>
            <a:r>
              <a:rPr lang="en-US" dirty="0"/>
              <a:t>= 8</a:t>
            </a:r>
          </a:p>
          <a:p>
            <a:r>
              <a:rPr lang="en-US" dirty="0"/>
              <a:t>Try to develop another kernel, e.g., where I is the space of all conjunctions of size 3 (exactly). </a:t>
            </a:r>
          </a:p>
          <a:p>
            <a:endParaRPr lang="en-US" dirty="0"/>
          </a:p>
        </p:txBody>
      </p:sp>
      <p:sp>
        <p:nvSpPr>
          <p:cNvPr id="3" name="Content Placeholder 2"/>
          <p:cNvSpPr>
            <a:spLocks noGrp="1"/>
          </p:cNvSpPr>
          <p:nvPr>
            <p:ph sz="quarter" idx="13"/>
          </p:nvPr>
        </p:nvSpPr>
        <p:spPr/>
        <p:txBody>
          <a:bodyPr/>
          <a:lstStyle/>
          <a:p>
            <a:r>
              <a:rPr lang="en-US" dirty="0" smtClean="0"/>
              <a:t>Kernel trick</a:t>
            </a:r>
            <a:endParaRPr lang="en-US" dirty="0"/>
          </a:p>
        </p:txBody>
      </p:sp>
      <p:sp>
        <p:nvSpPr>
          <p:cNvPr id="8" name="Slide Number Placeholder 5"/>
          <p:cNvSpPr>
            <a:spLocks noGrp="1"/>
          </p:cNvSpPr>
          <p:nvPr>
            <p:ph type="sldNum" sz="quarter" idx="14"/>
          </p:nvPr>
        </p:nvSpPr>
        <p:spPr/>
        <p:txBody>
          <a:bodyPr/>
          <a:lstStyle/>
          <a:p>
            <a:fld id="{A2905493-6D67-4EF5-97A2-470791B466C1}" type="slidenum">
              <a:rPr lang="en-US"/>
              <a:pPr/>
              <a:t>72</a:t>
            </a:fld>
            <a:endParaRPr lang="en-US"/>
          </a:p>
        </p:txBody>
      </p:sp>
      <p:graphicFrame>
        <p:nvGraphicFramePr>
          <p:cNvPr id="27650" name="Object 2"/>
          <p:cNvGraphicFramePr>
            <a:graphicFrameLocks noChangeAspect="1"/>
          </p:cNvGraphicFramePr>
          <p:nvPr>
            <p:extLst>
              <p:ext uri="{D42A27DB-BD31-4B8C-83A1-F6EECF244321}">
                <p14:modId xmlns:p14="http://schemas.microsoft.com/office/powerpoint/2010/main" val="293154358"/>
              </p:ext>
            </p:extLst>
          </p:nvPr>
        </p:nvGraphicFramePr>
        <p:xfrm>
          <a:off x="1327150" y="1197213"/>
          <a:ext cx="4768850" cy="1114425"/>
        </p:xfrm>
        <a:graphic>
          <a:graphicData uri="http://schemas.openxmlformats.org/presentationml/2006/ole">
            <mc:AlternateContent xmlns:mc="http://schemas.openxmlformats.org/markup-compatibility/2006">
              <mc:Choice xmlns:v="urn:schemas-microsoft-com:vml" Requires="v">
                <p:oleObj spid="_x0000_s1116161"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1197213"/>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3"/>
          <p:cNvGraphicFramePr>
            <a:graphicFrameLocks noChangeAspect="1"/>
          </p:cNvGraphicFramePr>
          <p:nvPr>
            <p:extLst>
              <p:ext uri="{D42A27DB-BD31-4B8C-83A1-F6EECF244321}">
                <p14:modId xmlns:p14="http://schemas.microsoft.com/office/powerpoint/2010/main" val="1233684267"/>
              </p:ext>
            </p:extLst>
          </p:nvPr>
        </p:nvGraphicFramePr>
        <p:xfrm>
          <a:off x="5842000" y="1295400"/>
          <a:ext cx="3149600" cy="647700"/>
        </p:xfrm>
        <a:graphic>
          <a:graphicData uri="http://schemas.openxmlformats.org/presentationml/2006/ole">
            <mc:AlternateContent xmlns:mc="http://schemas.openxmlformats.org/markup-compatibility/2006">
              <mc:Choice xmlns:v="urn:schemas-microsoft-com:vml" Requires="v">
                <p:oleObj spid="_x0000_s1116162" name="Equation" r:id="rId6" imgW="1600200" imgH="342720" progId="Equation.3">
                  <p:embed/>
                </p:oleObj>
              </mc:Choice>
              <mc:Fallback>
                <p:oleObj name="Equation" r:id="rId6" imgW="16002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12954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14679161"/>
      </p:ext>
    </p:extLst>
  </p:cSld>
  <p:clrMapOvr>
    <a:masterClrMapping/>
  </p:clrMapOvr>
  <p:transition>
    <p:zoom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Grp="1" noChangeArrowheads="1"/>
          </p:cNvSpPr>
          <p:nvPr>
            <p:ph type="title"/>
          </p:nvPr>
        </p:nvSpPr>
        <p:spPr/>
        <p:txBody>
          <a:bodyPr/>
          <a:lstStyle/>
          <a:p>
            <a:r>
              <a:rPr lang="en-US" sz="4000" dirty="0" smtClean="0"/>
              <a:t>Implementation: Dual Perceptron</a:t>
            </a:r>
            <a:endParaRPr lang="en-US" sz="4000" dirty="0"/>
          </a:p>
        </p:txBody>
      </p:sp>
      <p:sp>
        <p:nvSpPr>
          <p:cNvPr id="2" name="Content Placeholder 1"/>
          <p:cNvSpPr>
            <a:spLocks noGrp="1"/>
          </p:cNvSpPr>
          <p:nvPr>
            <p:ph idx="1"/>
          </p:nvPr>
        </p:nvSpPr>
        <p:spPr>
          <a:xfrm>
            <a:off x="1524000" y="2255837"/>
            <a:ext cx="7162800" cy="4525963"/>
          </a:xfrm>
        </p:spPr>
        <p:txBody>
          <a:bodyPr/>
          <a:lstStyle/>
          <a:p>
            <a:r>
              <a:rPr lang="en-US" dirty="0"/>
              <a:t>Simply run Perceptron in an on-line mode, but keep track of the set </a:t>
            </a:r>
            <a:r>
              <a:rPr lang="en-US" dirty="0">
                <a:solidFill>
                  <a:schemeClr val="accent1"/>
                </a:solidFill>
              </a:rPr>
              <a:t>M</a:t>
            </a:r>
            <a:r>
              <a:rPr lang="en-US" dirty="0"/>
              <a:t>.</a:t>
            </a:r>
          </a:p>
          <a:p>
            <a:r>
              <a:rPr lang="en-US" dirty="0"/>
              <a:t>Keeping the set </a:t>
            </a:r>
            <a:r>
              <a:rPr lang="en-US" dirty="0">
                <a:solidFill>
                  <a:schemeClr val="accent1"/>
                </a:solidFill>
              </a:rPr>
              <a:t>M</a:t>
            </a:r>
            <a:r>
              <a:rPr lang="en-US" dirty="0"/>
              <a:t> allows </a:t>
            </a:r>
            <a:r>
              <a:rPr lang="en-US" dirty="0" smtClean="0"/>
              <a:t>us to </a:t>
            </a:r>
            <a:r>
              <a:rPr lang="en-US" dirty="0"/>
              <a:t>keep track of </a:t>
            </a:r>
            <a:r>
              <a:rPr lang="en-US" dirty="0">
                <a:solidFill>
                  <a:schemeClr val="accent1"/>
                </a:solidFill>
              </a:rPr>
              <a:t>S(z</a:t>
            </a:r>
            <a:r>
              <a:rPr lang="en-US" dirty="0" smtClean="0">
                <a:solidFill>
                  <a:schemeClr val="accent1"/>
                </a:solidFill>
              </a:rPr>
              <a:t>)</a:t>
            </a:r>
            <a:r>
              <a:rPr lang="en-US" dirty="0" smtClean="0"/>
              <a:t>.</a:t>
            </a:r>
          </a:p>
          <a:p>
            <a:r>
              <a:rPr lang="en-US" dirty="0"/>
              <a:t>Rather than remembering the weight vector </a:t>
            </a:r>
            <a:r>
              <a:rPr lang="en-US" dirty="0">
                <a:solidFill>
                  <a:schemeClr val="accent1"/>
                </a:solidFill>
              </a:rPr>
              <a:t>w</a:t>
            </a:r>
            <a:r>
              <a:rPr lang="en-US" dirty="0" smtClean="0"/>
              <a:t>,    </a:t>
            </a:r>
            <a:r>
              <a:rPr lang="en-US" dirty="0">
                <a:solidFill>
                  <a:schemeClr val="accent1">
                    <a:lumMod val="75000"/>
                  </a:schemeClr>
                </a:solidFill>
              </a:rPr>
              <a:t>remember the set M </a:t>
            </a:r>
            <a:r>
              <a:rPr lang="en-US" dirty="0"/>
              <a:t>(P and D) – all those examples on which we made mistakes</a:t>
            </a:r>
            <a:r>
              <a:rPr lang="en-US" dirty="0" smtClean="0"/>
              <a:t>.</a:t>
            </a:r>
          </a:p>
          <a:p>
            <a:endParaRPr lang="en-US" dirty="0" smtClean="0"/>
          </a:p>
          <a:p>
            <a:r>
              <a:rPr lang="en-US" dirty="0" smtClean="0"/>
              <a:t>Dual </a:t>
            </a:r>
            <a:r>
              <a:rPr lang="en-US" dirty="0"/>
              <a:t>Representation</a:t>
            </a:r>
          </a:p>
          <a:p>
            <a:endParaRPr lang="en-US" dirty="0" smtClean="0"/>
          </a:p>
          <a:p>
            <a:endParaRPr lang="en-US" dirty="0" smtClean="0"/>
          </a:p>
          <a:p>
            <a:endParaRPr lang="en-US" dirty="0"/>
          </a:p>
        </p:txBody>
      </p:sp>
      <p:sp>
        <p:nvSpPr>
          <p:cNvPr id="3" name="Content Placeholder 2"/>
          <p:cNvSpPr>
            <a:spLocks noGrp="1"/>
          </p:cNvSpPr>
          <p:nvPr>
            <p:ph sz="quarter" idx="13"/>
          </p:nvPr>
        </p:nvSpPr>
        <p:spPr/>
        <p:txBody>
          <a:bodyPr/>
          <a:lstStyle/>
          <a:p>
            <a:endParaRPr lang="en-US" dirty="0"/>
          </a:p>
        </p:txBody>
      </p:sp>
      <p:sp>
        <p:nvSpPr>
          <p:cNvPr id="10" name="Slide Number Placeholder 5"/>
          <p:cNvSpPr>
            <a:spLocks noGrp="1"/>
          </p:cNvSpPr>
          <p:nvPr>
            <p:ph type="sldNum" sz="quarter" idx="14"/>
          </p:nvPr>
        </p:nvSpPr>
        <p:spPr/>
        <p:txBody>
          <a:bodyPr/>
          <a:lstStyle/>
          <a:p>
            <a:fld id="{15A90D03-51A7-4C00-A282-7D15522C187F}" type="slidenum">
              <a:rPr lang="en-US"/>
              <a:pPr/>
              <a:t>73</a:t>
            </a:fld>
            <a:endParaRPr lang="en-US"/>
          </a:p>
        </p:txBody>
      </p:sp>
      <p:graphicFrame>
        <p:nvGraphicFramePr>
          <p:cNvPr id="29698" name="Object 2"/>
          <p:cNvGraphicFramePr>
            <a:graphicFrameLocks noChangeAspect="1"/>
          </p:cNvGraphicFramePr>
          <p:nvPr>
            <p:extLst>
              <p:ext uri="{D42A27DB-BD31-4B8C-83A1-F6EECF244321}">
                <p14:modId xmlns:p14="http://schemas.microsoft.com/office/powerpoint/2010/main" val="4279201246"/>
              </p:ext>
            </p:extLst>
          </p:nvPr>
        </p:nvGraphicFramePr>
        <p:xfrm>
          <a:off x="1905000" y="1219200"/>
          <a:ext cx="4768850" cy="1114425"/>
        </p:xfrm>
        <a:graphic>
          <a:graphicData uri="http://schemas.openxmlformats.org/presentationml/2006/ole">
            <mc:AlternateContent xmlns:mc="http://schemas.openxmlformats.org/markup-compatibility/2006">
              <mc:Choice xmlns:v="urn:schemas-microsoft-com:vml" Requires="v">
                <p:oleObj spid="_x0000_s1117185" name="Equation" r:id="rId4" imgW="2082600" imgH="507960" progId="Equation.3">
                  <p:embed/>
                </p:oleObj>
              </mc:Choice>
              <mc:Fallback>
                <p:oleObj name="Equation" r:id="rId4" imgW="2082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19200"/>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590800" y="1866900"/>
          <a:ext cx="3149600" cy="647700"/>
        </p:xfrm>
        <a:graphic>
          <a:graphicData uri="http://schemas.openxmlformats.org/presentationml/2006/ole">
            <mc:AlternateContent xmlns:mc="http://schemas.openxmlformats.org/markup-compatibility/2006">
              <mc:Choice xmlns:v="urn:schemas-microsoft-com:vml" Requires="v">
                <p:oleObj spid="_x0000_s1117186" name="Equation" r:id="rId6" imgW="1600200" imgH="342720" progId="Equation.3">
                  <p:embed/>
                </p:oleObj>
              </mc:Choice>
              <mc:Fallback>
                <p:oleObj name="Equation" r:id="rId6" imgW="16002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866900"/>
                        <a:ext cx="31496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70728346"/>
      </p:ext>
    </p:extLst>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Administration </a:t>
            </a:r>
            <a:endParaRPr lang="en-US" dirty="0"/>
          </a:p>
        </p:txBody>
      </p:sp>
      <p:sp>
        <p:nvSpPr>
          <p:cNvPr id="3" name="Content Placeholder 2"/>
          <p:cNvSpPr>
            <a:spLocks noGrp="1"/>
          </p:cNvSpPr>
          <p:nvPr>
            <p:ph idx="1"/>
          </p:nvPr>
        </p:nvSpPr>
        <p:spPr>
          <a:xfrm>
            <a:off x="1524000" y="1447800"/>
            <a:ext cx="7162800" cy="4525963"/>
          </a:xfrm>
        </p:spPr>
        <p:txBody>
          <a:bodyPr/>
          <a:lstStyle/>
          <a:p>
            <a:r>
              <a:rPr lang="en-US" dirty="0" smtClean="0">
                <a:hlinkClick r:id="rId2"/>
              </a:rPr>
              <a:t>Hw3</a:t>
            </a:r>
            <a:r>
              <a:rPr lang="en-US" dirty="0" smtClean="0"/>
              <a:t> is out. </a:t>
            </a:r>
          </a:p>
          <a:p>
            <a:r>
              <a:rPr lang="en-US" dirty="0" smtClean="0"/>
              <a:t>Projects:</a:t>
            </a:r>
          </a:p>
          <a:p>
            <a:pPr lvl="1"/>
            <a:r>
              <a:rPr lang="en-US" dirty="0" smtClean="0"/>
              <a:t>Some of you are thinking about the Fake News Challenge. </a:t>
            </a:r>
          </a:p>
          <a:p>
            <a:pPr lvl="1"/>
            <a:r>
              <a:rPr lang="en-US" dirty="0" smtClean="0"/>
              <a:t>Hard, but interesting. </a:t>
            </a:r>
          </a:p>
          <a:p>
            <a:r>
              <a:rPr lang="en-US" dirty="0" smtClean="0"/>
              <a:t>Quizzes:</a:t>
            </a:r>
          </a:p>
          <a:p>
            <a:pPr lvl="1"/>
            <a:r>
              <a:rPr lang="en-US" dirty="0" smtClean="0"/>
              <a:t>Most of you are doing it.</a:t>
            </a:r>
          </a:p>
          <a:p>
            <a:pPr lvl="1"/>
            <a:r>
              <a:rPr lang="en-US" dirty="0" smtClean="0"/>
              <a:t>Scores are ~95%</a:t>
            </a:r>
          </a:p>
          <a:p>
            <a:pPr lvl="1"/>
            <a:r>
              <a:rPr lang="en-US" dirty="0" smtClean="0"/>
              <a:t>Questions indicate that you are thinking about it…</a:t>
            </a:r>
          </a:p>
          <a:p>
            <a:endParaRPr lang="en-US" dirty="0"/>
          </a:p>
          <a:p>
            <a:pPr lvl="1"/>
            <a:endParaRPr lang="en-US" dirty="0" smtClean="0"/>
          </a:p>
          <a:p>
            <a:pPr lvl="1"/>
            <a:endParaRPr lang="en-US" dirty="0" smtClean="0"/>
          </a:p>
          <a:p>
            <a:pPr lvl="1"/>
            <a:endParaRPr lang="en-US" dirty="0" smtClean="0"/>
          </a:p>
          <a:p>
            <a:pPr lvl="1"/>
            <a:endParaRPr lang="en-US" dirty="0"/>
          </a:p>
          <a:p>
            <a:pPr marL="0" indent="0">
              <a:buNone/>
            </a:pPr>
            <a:endParaRPr lang="en-US" dirty="0"/>
          </a:p>
        </p:txBody>
      </p:sp>
      <p:sp>
        <p:nvSpPr>
          <p:cNvPr id="6" name="Content Placeholder 5"/>
          <p:cNvSpPr>
            <a:spLocks noGrp="1"/>
          </p:cNvSpPr>
          <p:nvPr>
            <p:ph sz="quarter" idx="13"/>
          </p:nvPr>
        </p:nvSpPr>
        <p:spPr/>
        <p:txBody>
          <a:bodyPr/>
          <a:lstStyle/>
          <a:p>
            <a:endParaRPr lang="en-US"/>
          </a:p>
        </p:txBody>
      </p:sp>
      <p:sp>
        <p:nvSpPr>
          <p:cNvPr id="7" name="Slide Number Placeholder 6"/>
          <p:cNvSpPr>
            <a:spLocks noGrp="1"/>
          </p:cNvSpPr>
          <p:nvPr>
            <p:ph type="sldNum" sz="quarter" idx="4"/>
          </p:nvPr>
        </p:nvSpPr>
        <p:spPr/>
        <p:txBody>
          <a:bodyPr/>
          <a:lstStyle/>
          <a:p>
            <a:fld id="{0C921938-476A-4922-BE24-3B8F6A2854D9}" type="slidenum">
              <a:rPr lang="en-US" smtClean="0"/>
              <a:pPr/>
              <a:t>74</a:t>
            </a:fld>
            <a:endParaRPr lang="en-US" dirty="0"/>
          </a:p>
        </p:txBody>
      </p:sp>
      <p:sp>
        <p:nvSpPr>
          <p:cNvPr id="9" name="Text Box 4"/>
          <p:cNvSpPr txBox="1">
            <a:spLocks noChangeArrowheads="1"/>
          </p:cNvSpPr>
          <p:nvPr/>
        </p:nvSpPr>
        <p:spPr bwMode="auto">
          <a:xfrm>
            <a:off x="5562600" y="1371600"/>
            <a:ext cx="32004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Questions</a:t>
            </a:r>
            <a:endParaRPr lang="en-US" sz="2000" b="1" dirty="0"/>
          </a:p>
        </p:txBody>
      </p:sp>
    </p:spTree>
    <p:extLst>
      <p:ext uri="{BB962C8B-B14F-4D97-AF65-F5344CB8AC3E}">
        <p14:creationId xmlns:p14="http://schemas.microsoft.com/office/powerpoint/2010/main" val="57713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4"/>
          <p:cNvSpPr>
            <a:spLocks noGrp="1" noChangeArrowheads="1"/>
          </p:cNvSpPr>
          <p:nvPr>
            <p:ph type="title"/>
          </p:nvPr>
        </p:nvSpPr>
        <p:spPr/>
        <p:txBody>
          <a:bodyPr/>
          <a:lstStyle/>
          <a:p>
            <a:pPr eaLnBrk="1" hangingPunct="1"/>
            <a:r>
              <a:rPr lang="en-US" dirty="0" smtClean="0"/>
              <a:t>Example: Polynomial Kernel</a:t>
            </a:r>
          </a:p>
        </p:txBody>
      </p:sp>
      <p:sp>
        <p:nvSpPr>
          <p:cNvPr id="2" name="Content Placeholder 1"/>
          <p:cNvSpPr>
            <a:spLocks noGrp="1"/>
          </p:cNvSpPr>
          <p:nvPr>
            <p:ph idx="1"/>
          </p:nvPr>
        </p:nvSpPr>
        <p:spPr>
          <a:xfrm>
            <a:off x="1524000" y="1371600"/>
            <a:ext cx="7391400" cy="4525963"/>
          </a:xfrm>
        </p:spPr>
        <p:txBody>
          <a:bodyPr/>
          <a:lstStyle/>
          <a:p>
            <a:pPr lvl="0"/>
            <a:r>
              <a:rPr lang="en-US" sz="2000" dirty="0" smtClean="0"/>
              <a:t>Prediction with respect to a separating hyper planes (produced by Perceptron, SVM) can be computed as a function of </a:t>
            </a:r>
            <a:r>
              <a:rPr lang="en-US" sz="2000" dirty="0" smtClean="0">
                <a:solidFill>
                  <a:srgbClr val="FF0000"/>
                </a:solidFill>
              </a:rPr>
              <a:t>dot products </a:t>
            </a:r>
            <a:r>
              <a:rPr lang="en-US" sz="2000" dirty="0" smtClean="0"/>
              <a:t>of  feature based representation of examples. </a:t>
            </a:r>
          </a:p>
          <a:p>
            <a:pPr lvl="0"/>
            <a:r>
              <a:rPr lang="en-US" sz="2000" dirty="0" smtClean="0"/>
              <a:t>We </a:t>
            </a:r>
            <a:r>
              <a:rPr lang="en-US" sz="2000" dirty="0"/>
              <a:t>want to define a dot product in a </a:t>
            </a:r>
            <a:r>
              <a:rPr lang="en-US" sz="2000" dirty="0">
                <a:solidFill>
                  <a:srgbClr val="FF0000"/>
                </a:solidFill>
              </a:rPr>
              <a:t>high</a:t>
            </a:r>
            <a:r>
              <a:rPr lang="en-US" sz="2000" dirty="0"/>
              <a:t> dimensional space</a:t>
            </a:r>
            <a:r>
              <a:rPr lang="en-US" sz="2000" dirty="0" smtClean="0"/>
              <a:t>. </a:t>
            </a:r>
          </a:p>
          <a:p>
            <a:pPr lvl="0"/>
            <a:r>
              <a:rPr lang="en-US" sz="2000" dirty="0" smtClean="0"/>
              <a:t>Given </a:t>
            </a:r>
            <a:r>
              <a:rPr lang="en-US" sz="2000" dirty="0"/>
              <a:t>two examples  </a:t>
            </a:r>
            <a:r>
              <a:rPr lang="en-US" sz="2000" dirty="0">
                <a:solidFill>
                  <a:srgbClr val="FF0000"/>
                </a:solidFill>
              </a:rPr>
              <a:t>x = (x</a:t>
            </a:r>
            <a:r>
              <a:rPr lang="en-US" sz="2000" baseline="-25000" dirty="0">
                <a:solidFill>
                  <a:srgbClr val="FF0000"/>
                </a:solidFill>
              </a:rPr>
              <a:t>1</a:t>
            </a:r>
            <a:r>
              <a:rPr lang="en-US" sz="2000" dirty="0">
                <a:solidFill>
                  <a:srgbClr val="FF0000"/>
                </a:solidFill>
              </a:rPr>
              <a:t>, x</a:t>
            </a:r>
            <a:r>
              <a:rPr lang="en-US" sz="2000" baseline="-25000" dirty="0">
                <a:solidFill>
                  <a:srgbClr val="FF0000"/>
                </a:solidFill>
              </a:rPr>
              <a:t>2</a:t>
            </a:r>
            <a:r>
              <a:rPr lang="en-US" sz="2000" dirty="0">
                <a:solidFill>
                  <a:srgbClr val="FF0000"/>
                </a:solidFill>
              </a:rPr>
              <a:t>, …</a:t>
            </a:r>
            <a:r>
              <a:rPr lang="en-US" sz="2000" dirty="0" err="1">
                <a:solidFill>
                  <a:srgbClr val="FF0000"/>
                </a:solidFill>
              </a:rPr>
              <a:t>x</a:t>
            </a:r>
            <a:r>
              <a:rPr lang="en-US" sz="2000" baseline="-25000" dirty="0" err="1">
                <a:solidFill>
                  <a:srgbClr val="FF0000"/>
                </a:solidFill>
              </a:rPr>
              <a:t>n</a:t>
            </a:r>
            <a:r>
              <a:rPr lang="en-US" sz="2000" dirty="0">
                <a:solidFill>
                  <a:srgbClr val="FF0000"/>
                </a:solidFill>
              </a:rPr>
              <a:t>)</a:t>
            </a:r>
            <a:r>
              <a:rPr lang="en-US" sz="2000" dirty="0"/>
              <a:t> and y = </a:t>
            </a:r>
            <a:r>
              <a:rPr lang="en-US" sz="2000" dirty="0">
                <a:solidFill>
                  <a:srgbClr val="FF0000"/>
                </a:solidFill>
              </a:rPr>
              <a:t>(y</a:t>
            </a:r>
            <a:r>
              <a:rPr lang="en-US" sz="2000" baseline="-25000" dirty="0">
                <a:solidFill>
                  <a:srgbClr val="FF0000"/>
                </a:solidFill>
              </a:rPr>
              <a:t>1</a:t>
            </a:r>
            <a:r>
              <a:rPr lang="en-US" sz="2000" dirty="0">
                <a:solidFill>
                  <a:srgbClr val="FF0000"/>
                </a:solidFill>
              </a:rPr>
              <a:t>,y</a:t>
            </a:r>
            <a:r>
              <a:rPr lang="en-US" sz="2000" baseline="-25000" dirty="0">
                <a:solidFill>
                  <a:srgbClr val="FF0000"/>
                </a:solidFill>
              </a:rPr>
              <a:t>2</a:t>
            </a:r>
            <a:r>
              <a:rPr lang="en-US" sz="2000" dirty="0">
                <a:solidFill>
                  <a:srgbClr val="FF0000"/>
                </a:solidFill>
              </a:rPr>
              <a:t>, …</a:t>
            </a:r>
            <a:r>
              <a:rPr lang="en-US" sz="2000" dirty="0" err="1">
                <a:solidFill>
                  <a:srgbClr val="FF0000"/>
                </a:solidFill>
              </a:rPr>
              <a:t>y</a:t>
            </a:r>
            <a:r>
              <a:rPr lang="en-US" sz="2000" baseline="-25000" dirty="0" err="1">
                <a:solidFill>
                  <a:srgbClr val="FF0000"/>
                </a:solidFill>
              </a:rPr>
              <a:t>n</a:t>
            </a:r>
            <a:r>
              <a:rPr lang="en-US" sz="2000" dirty="0">
                <a:solidFill>
                  <a:srgbClr val="FF0000"/>
                </a:solidFill>
              </a:rPr>
              <a:t>)</a:t>
            </a:r>
            <a:r>
              <a:rPr lang="en-US" sz="2000" dirty="0"/>
              <a:t>  we want to map them to a </a:t>
            </a:r>
            <a:r>
              <a:rPr lang="en-US" sz="2000" dirty="0">
                <a:solidFill>
                  <a:srgbClr val="FF0000"/>
                </a:solidFill>
              </a:rPr>
              <a:t>high dimensional space</a:t>
            </a:r>
            <a:r>
              <a:rPr lang="en-US" sz="2000" dirty="0">
                <a:solidFill>
                  <a:schemeClr val="folHlink"/>
                </a:solidFill>
              </a:rPr>
              <a:t> </a:t>
            </a:r>
            <a:r>
              <a:rPr lang="en-US" sz="2000" dirty="0"/>
              <a:t>[example- quadratic]: </a:t>
            </a:r>
          </a:p>
          <a:p>
            <a:pPr algn="ctr" eaLnBrk="0" hangingPunct="0">
              <a:lnSpc>
                <a:spcPct val="110000"/>
              </a:lnSpc>
            </a:pPr>
            <a:r>
              <a:rPr lang="en-US" sz="2000" dirty="0" smtClean="0">
                <a:latin typeface="Tahoma" pitchFamily="34" charset="0"/>
              </a:rPr>
              <a:t> </a:t>
            </a:r>
            <a:r>
              <a:rPr lang="en-US" sz="2000" dirty="0" smtClean="0">
                <a:sym typeface="Symbol" pitchFamily="18" charset="2"/>
              </a:rPr>
              <a:t></a:t>
            </a:r>
            <a:r>
              <a:rPr lang="en-US" sz="2000" dirty="0" smtClean="0"/>
              <a:t>(</a:t>
            </a:r>
            <a:r>
              <a:rPr lang="en-US" sz="2000" b="1" dirty="0" smtClean="0"/>
              <a:t>x</a:t>
            </a:r>
            <a:r>
              <a:rPr lang="en-US" sz="2000" b="1" baseline="-25000" dirty="0" smtClean="0"/>
              <a:t>1</a:t>
            </a:r>
            <a:r>
              <a:rPr lang="en-US" sz="2000" b="1" dirty="0" smtClean="0"/>
              <a:t>,x</a:t>
            </a:r>
            <a:r>
              <a:rPr lang="en-US" sz="2000" b="1" baseline="-25000" dirty="0" smtClean="0"/>
              <a:t>2</a:t>
            </a:r>
            <a:r>
              <a:rPr lang="en-US" sz="2000" b="1" dirty="0" smtClean="0"/>
              <a:t>,…,</a:t>
            </a:r>
            <a:r>
              <a:rPr lang="en-US" sz="2000" b="1" dirty="0" err="1" smtClean="0"/>
              <a:t>x</a:t>
            </a:r>
            <a:r>
              <a:rPr lang="en-US" sz="2000" b="1" baseline="-25000" dirty="0" err="1" smtClean="0"/>
              <a:t>n</a:t>
            </a:r>
            <a:r>
              <a:rPr lang="en-US" sz="2000" b="1" dirty="0" smtClean="0"/>
              <a:t>) = (1,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x</a:t>
            </a:r>
            <a:r>
              <a:rPr lang="en-US" sz="2000" b="1" baseline="-25000" dirty="0" smtClean="0"/>
              <a:t>1</a:t>
            </a:r>
            <a:r>
              <a:rPr lang="en-US" sz="2000" b="1" baseline="30000" dirty="0" smtClean="0"/>
              <a:t>2</a:t>
            </a:r>
            <a:r>
              <a:rPr lang="en-US" sz="2000" b="1" dirty="0" smtClean="0"/>
              <a:t>,…,x</a:t>
            </a:r>
            <a:r>
              <a:rPr lang="en-US" sz="2000" b="1" baseline="-25000" dirty="0" smtClean="0"/>
              <a:t>n</a:t>
            </a:r>
            <a:r>
              <a:rPr lang="en-US" sz="2000" b="1" baseline="30000" dirty="0" smtClean="0"/>
              <a:t>2</a:t>
            </a:r>
            <a:r>
              <a:rPr lang="en-US" sz="2000" b="1" dirty="0" smtClean="0"/>
              <a:t>, x</a:t>
            </a:r>
            <a:r>
              <a:rPr lang="en-US" sz="2000" b="1" baseline="-25000" dirty="0" smtClean="0"/>
              <a:t>1</a:t>
            </a:r>
            <a:r>
              <a:rPr lang="en-US" sz="2000" b="1" dirty="0" smtClean="0"/>
              <a:t>x</a:t>
            </a:r>
            <a:r>
              <a:rPr lang="en-US" sz="2000" b="1" baseline="-25000" dirty="0" smtClean="0"/>
              <a:t>2</a:t>
            </a:r>
            <a:r>
              <a:rPr lang="en-US" sz="2000" b="1" dirty="0" smtClean="0"/>
              <a:t>,…,x</a:t>
            </a:r>
            <a:r>
              <a:rPr lang="en-US" sz="2000" b="1" baseline="-25000" dirty="0" smtClean="0"/>
              <a:t>n-1</a:t>
            </a:r>
            <a:r>
              <a:rPr lang="en-US" sz="2000" b="1" dirty="0" smtClean="0"/>
              <a:t>x</a:t>
            </a:r>
            <a:r>
              <a:rPr lang="en-US" sz="2000" b="1" baseline="-25000" dirty="0" smtClean="0"/>
              <a:t>n</a:t>
            </a:r>
            <a:r>
              <a:rPr lang="en-US" sz="2000" b="1" dirty="0" smtClean="0"/>
              <a:t>) </a:t>
            </a:r>
          </a:p>
          <a:p>
            <a:pPr algn="ctr" eaLnBrk="0" hangingPunct="0">
              <a:lnSpc>
                <a:spcPct val="110000"/>
              </a:lnSpc>
            </a:pPr>
            <a:r>
              <a:rPr lang="en-US" sz="2000" dirty="0" smtClean="0"/>
              <a:t> </a:t>
            </a:r>
            <a:r>
              <a:rPr lang="en-US" sz="2000" dirty="0">
                <a:sym typeface="Symbol" pitchFamily="18" charset="2"/>
              </a:rPr>
              <a:t></a:t>
            </a:r>
            <a:r>
              <a:rPr lang="en-US" sz="2000" dirty="0"/>
              <a:t>(</a:t>
            </a:r>
            <a:r>
              <a:rPr lang="en-US" sz="2000" b="1" dirty="0"/>
              <a:t>y</a:t>
            </a:r>
            <a:r>
              <a:rPr lang="en-US" sz="2000" b="1" baseline="-25000" dirty="0"/>
              <a:t>1</a:t>
            </a:r>
            <a:r>
              <a:rPr lang="en-US" sz="2000" b="1" dirty="0"/>
              <a:t>,y</a:t>
            </a:r>
            <a:r>
              <a:rPr lang="en-US" sz="2000" b="1" baseline="-25000" dirty="0"/>
              <a:t>2</a:t>
            </a:r>
            <a:r>
              <a:rPr lang="en-US" sz="2000" b="1" dirty="0" smtClean="0"/>
              <a:t>,…,</a:t>
            </a:r>
            <a:r>
              <a:rPr lang="en-US" sz="2000" b="1" dirty="0" err="1" smtClean="0"/>
              <a:t>y</a:t>
            </a:r>
            <a:r>
              <a:rPr lang="en-US" sz="2000" b="1" baseline="-25000" dirty="0" err="1" smtClean="0"/>
              <a:t>n</a:t>
            </a:r>
            <a:r>
              <a:rPr lang="en-US" sz="2000" b="1" dirty="0"/>
              <a:t>) = (1, y</a:t>
            </a:r>
            <a:r>
              <a:rPr lang="en-US" sz="2000" b="1" baseline="-25000" dirty="0"/>
              <a:t>1</a:t>
            </a:r>
            <a:r>
              <a:rPr lang="en-US" sz="2000" b="1" dirty="0" smtClean="0"/>
              <a:t>,…,</a:t>
            </a:r>
            <a:r>
              <a:rPr lang="en-US" sz="2000" b="1" dirty="0" err="1" smtClean="0"/>
              <a:t>y</a:t>
            </a:r>
            <a:r>
              <a:rPr lang="en-US" sz="2000" b="1" baseline="-25000" dirty="0" err="1" smtClean="0"/>
              <a:t>n</a:t>
            </a:r>
            <a:r>
              <a:rPr lang="en-US" sz="2000" b="1" dirty="0" smtClean="0"/>
              <a:t> </a:t>
            </a:r>
            <a:r>
              <a:rPr lang="en-US" sz="2000" b="1" dirty="0"/>
              <a:t>,y</a:t>
            </a:r>
            <a:r>
              <a:rPr lang="en-US" sz="2000" b="1" baseline="-25000" dirty="0"/>
              <a:t>1</a:t>
            </a:r>
            <a:r>
              <a:rPr lang="en-US" sz="2000" b="1" baseline="30000" dirty="0"/>
              <a:t>2</a:t>
            </a:r>
            <a:r>
              <a:rPr lang="en-US" sz="2000" b="1" dirty="0" smtClean="0"/>
              <a:t>,…,y</a:t>
            </a:r>
            <a:r>
              <a:rPr lang="en-US" sz="2000" b="1" baseline="-25000" dirty="0" smtClean="0"/>
              <a:t>n</a:t>
            </a:r>
            <a:r>
              <a:rPr lang="en-US" sz="2000" b="1" baseline="30000" dirty="0" smtClean="0"/>
              <a:t>2</a:t>
            </a:r>
            <a:r>
              <a:rPr lang="en-US" sz="2000" b="1" dirty="0"/>
              <a:t>, </a:t>
            </a:r>
            <a:r>
              <a:rPr lang="en-US" sz="2000" b="1" dirty="0" smtClean="0"/>
              <a:t>y</a:t>
            </a:r>
            <a:r>
              <a:rPr lang="en-US" sz="2000" baseline="-25000" dirty="0" smtClean="0"/>
              <a:t>1</a:t>
            </a:r>
            <a:r>
              <a:rPr lang="en-US" sz="2000" b="1" dirty="0" smtClean="0"/>
              <a:t>y</a:t>
            </a:r>
            <a:r>
              <a:rPr lang="en-US" sz="2000" b="1" baseline="-25000" dirty="0" smtClean="0"/>
              <a:t>2</a:t>
            </a:r>
            <a:r>
              <a:rPr lang="en-US" sz="2000" b="1" dirty="0"/>
              <a:t>,…,</a:t>
            </a:r>
            <a:r>
              <a:rPr lang="en-US" sz="2000" b="1" dirty="0" smtClean="0"/>
              <a:t>y</a:t>
            </a:r>
            <a:r>
              <a:rPr lang="en-US" sz="2000" b="1" baseline="-25000" dirty="0" smtClean="0"/>
              <a:t>n-1</a:t>
            </a:r>
            <a:r>
              <a:rPr lang="en-US" sz="2000" b="1" dirty="0" smtClean="0"/>
              <a:t>y</a:t>
            </a:r>
            <a:r>
              <a:rPr lang="en-US" sz="2000" b="1" baseline="-25000" dirty="0" smtClean="0"/>
              <a:t>n</a:t>
            </a:r>
            <a:r>
              <a:rPr lang="en-US" sz="2000" b="1" dirty="0"/>
              <a:t>)</a:t>
            </a:r>
            <a:r>
              <a:rPr lang="en-US" sz="2000" dirty="0"/>
              <a:t> </a:t>
            </a:r>
            <a:endParaRPr lang="en-US" sz="2000" dirty="0" smtClean="0"/>
          </a:p>
          <a:p>
            <a:pPr marL="0" indent="0" algn="ctr" eaLnBrk="0" hangingPunct="0">
              <a:lnSpc>
                <a:spcPct val="110000"/>
              </a:lnSpc>
              <a:buNone/>
            </a:pPr>
            <a:r>
              <a:rPr lang="en-US" sz="2000" dirty="0" smtClean="0"/>
              <a:t>and </a:t>
            </a:r>
            <a:r>
              <a:rPr lang="en-US" sz="2000" dirty="0"/>
              <a:t>compute the dot product </a:t>
            </a:r>
            <a:r>
              <a:rPr lang="en-US" sz="2000" dirty="0">
                <a:solidFill>
                  <a:srgbClr val="FF0000"/>
                </a:solidFill>
              </a:rPr>
              <a:t>A  = </a:t>
            </a:r>
            <a:r>
              <a:rPr lang="en-US" sz="2000" dirty="0">
                <a:solidFill>
                  <a:srgbClr val="FF0000"/>
                </a:solidFill>
                <a:sym typeface="Symbol" pitchFamily="18" charset="2"/>
              </a:rPr>
              <a:t></a:t>
            </a:r>
            <a:r>
              <a:rPr lang="en-US" sz="2000" dirty="0">
                <a:solidFill>
                  <a:srgbClr val="FF0000"/>
                </a:solidFill>
              </a:rPr>
              <a:t>(</a:t>
            </a:r>
            <a:r>
              <a:rPr lang="en-US" sz="2000" dirty="0" smtClean="0">
                <a:solidFill>
                  <a:srgbClr val="FF0000"/>
                </a:solidFill>
              </a:rPr>
              <a:t>x)</a:t>
            </a:r>
            <a:r>
              <a:rPr lang="en-US" sz="2000" baseline="30000" dirty="0" smtClean="0">
                <a:solidFill>
                  <a:srgbClr val="FF0000"/>
                </a:solidFill>
              </a:rPr>
              <a:t>T</a:t>
            </a:r>
            <a:r>
              <a:rPr lang="en-US" sz="2000" dirty="0" smtClean="0">
                <a:solidFill>
                  <a:srgbClr val="FF0000"/>
                </a:solidFill>
                <a:sym typeface="Symbol" pitchFamily="18" charset="2"/>
              </a:rPr>
              <a:t></a:t>
            </a:r>
            <a:r>
              <a:rPr lang="en-US" sz="2000" dirty="0">
                <a:solidFill>
                  <a:srgbClr val="FF0000"/>
                </a:solidFill>
              </a:rPr>
              <a:t>(y)</a:t>
            </a:r>
            <a:r>
              <a:rPr lang="en-US" sz="2000" dirty="0">
                <a:solidFill>
                  <a:schemeClr val="hlink"/>
                </a:solidFill>
              </a:rPr>
              <a:t>          </a:t>
            </a:r>
            <a:r>
              <a:rPr lang="en-US" sz="2000" dirty="0"/>
              <a:t>[takes time </a:t>
            </a:r>
            <a:r>
              <a:rPr lang="en-US" sz="2000" dirty="0" smtClean="0"/>
              <a:t>]</a:t>
            </a:r>
          </a:p>
          <a:p>
            <a:pPr eaLnBrk="0" hangingPunct="0">
              <a:lnSpc>
                <a:spcPct val="110000"/>
              </a:lnSpc>
            </a:pPr>
            <a:r>
              <a:rPr lang="en-US" sz="2000" dirty="0" smtClean="0"/>
              <a:t>Instead</a:t>
            </a:r>
            <a:r>
              <a:rPr lang="en-US" sz="2000" dirty="0"/>
              <a:t>, in the original space, compute </a:t>
            </a:r>
          </a:p>
          <a:p>
            <a:pPr algn="ctr" eaLnBrk="0" hangingPunct="0">
              <a:lnSpc>
                <a:spcPct val="110000"/>
              </a:lnSpc>
            </a:pPr>
            <a:r>
              <a:rPr lang="en-US" sz="2000" dirty="0">
                <a:solidFill>
                  <a:srgbClr val="FF0000"/>
                </a:solidFill>
              </a:rPr>
              <a:t>B = </a:t>
            </a:r>
            <a:r>
              <a:rPr lang="en-US" sz="2000" dirty="0" smtClean="0">
                <a:solidFill>
                  <a:srgbClr val="FF0000"/>
                </a:solidFill>
              </a:rPr>
              <a:t>k(x , </a:t>
            </a:r>
            <a:r>
              <a:rPr lang="en-US" sz="2000" dirty="0">
                <a:solidFill>
                  <a:srgbClr val="FF0000"/>
                </a:solidFill>
              </a:rPr>
              <a:t>y)=</a:t>
            </a:r>
            <a:r>
              <a:rPr lang="en-US" sz="2000" dirty="0"/>
              <a:t> [1+ (x</a:t>
            </a:r>
            <a:r>
              <a:rPr lang="en-US" sz="2000" baseline="-25000" dirty="0"/>
              <a:t>1</a:t>
            </a:r>
            <a:r>
              <a:rPr lang="en-US" sz="2000" dirty="0"/>
              <a:t>,x</a:t>
            </a:r>
            <a:r>
              <a:rPr lang="en-US" sz="2000" baseline="-25000" dirty="0"/>
              <a:t>2</a:t>
            </a:r>
            <a:r>
              <a:rPr lang="en-US" sz="2000" dirty="0"/>
              <a:t>, …</a:t>
            </a:r>
            <a:r>
              <a:rPr lang="en-US" sz="2000" dirty="0" err="1" smtClean="0">
                <a:latin typeface="Calibri"/>
              </a:rPr>
              <a:t>x</a:t>
            </a:r>
            <a:r>
              <a:rPr lang="en-US" sz="2000" baseline="-25000" dirty="0" err="1" smtClean="0">
                <a:latin typeface="Calibri"/>
              </a:rPr>
              <a:t>n</a:t>
            </a:r>
            <a:r>
              <a:rPr lang="en-US" sz="2000" baseline="-25000" dirty="0" smtClean="0">
                <a:latin typeface="Calibri"/>
              </a:rPr>
              <a:t> </a:t>
            </a:r>
            <a:r>
              <a:rPr lang="en-US" sz="2000" dirty="0" smtClean="0">
                <a:latin typeface="Calibri"/>
              </a:rPr>
              <a:t>)</a:t>
            </a:r>
            <a:r>
              <a:rPr lang="en-US" sz="2000" baseline="30000" dirty="0" smtClean="0">
                <a:latin typeface="Calibri"/>
              </a:rPr>
              <a:t>T</a:t>
            </a:r>
            <a:r>
              <a:rPr lang="en-US" sz="2000" dirty="0" smtClean="0"/>
              <a:t> (y</a:t>
            </a:r>
            <a:r>
              <a:rPr lang="en-US" sz="2000" baseline="-25000" dirty="0" smtClean="0"/>
              <a:t>1</a:t>
            </a:r>
            <a:r>
              <a:rPr lang="en-US" sz="2000" dirty="0" smtClean="0"/>
              <a:t>,y</a:t>
            </a:r>
            <a:r>
              <a:rPr lang="en-US" sz="2000" baseline="-25000" dirty="0" smtClean="0"/>
              <a:t>2</a:t>
            </a:r>
            <a:r>
              <a:rPr lang="en-US" sz="2000" dirty="0"/>
              <a:t>, …</a:t>
            </a:r>
            <a:r>
              <a:rPr lang="en-US" sz="2000" dirty="0" err="1"/>
              <a:t>y</a:t>
            </a:r>
            <a:r>
              <a:rPr lang="en-US" sz="2000" baseline="-25000" dirty="0" err="1"/>
              <a:t>n</a:t>
            </a:r>
            <a:r>
              <a:rPr lang="en-US" sz="2000" dirty="0"/>
              <a:t>)]</a:t>
            </a:r>
            <a:r>
              <a:rPr lang="en-US" sz="2000" baseline="30000" dirty="0"/>
              <a:t>2</a:t>
            </a:r>
            <a:r>
              <a:rPr lang="en-US" sz="2000" dirty="0"/>
              <a:t> </a:t>
            </a:r>
            <a:endParaRPr lang="en-US" sz="2000" dirty="0" smtClean="0"/>
          </a:p>
          <a:p>
            <a:pPr algn="ctr" eaLnBrk="0" hangingPunct="0">
              <a:lnSpc>
                <a:spcPct val="110000"/>
              </a:lnSpc>
            </a:pPr>
            <a:r>
              <a:rPr lang="en-US" sz="2000" dirty="0" smtClean="0">
                <a:solidFill>
                  <a:srgbClr val="FF0000"/>
                </a:solidFill>
              </a:rPr>
              <a:t>Theorem</a:t>
            </a:r>
            <a:r>
              <a:rPr lang="en-US" sz="2000" dirty="0">
                <a:solidFill>
                  <a:srgbClr val="FF0000"/>
                </a:solidFill>
              </a:rPr>
              <a:t>: A = B                              </a:t>
            </a:r>
            <a:r>
              <a:rPr lang="en-US" sz="2000" dirty="0" smtClean="0"/>
              <a:t>(Coefficients </a:t>
            </a:r>
            <a:r>
              <a:rPr lang="en-US" sz="2000" dirty="0"/>
              <a:t>do not really </a:t>
            </a:r>
            <a:r>
              <a:rPr lang="en-US" sz="2000" dirty="0" smtClean="0"/>
              <a:t>matter</a:t>
            </a:r>
            <a:r>
              <a:rPr lang="en-US" sz="2000" dirty="0"/>
              <a:t>)</a:t>
            </a:r>
          </a:p>
          <a:p>
            <a:endParaRPr lang="en-US" dirty="0">
              <a:solidFill>
                <a:srgbClr val="FFC000"/>
              </a:solidFill>
            </a:endParaRPr>
          </a:p>
        </p:txBody>
      </p:sp>
      <p:sp>
        <p:nvSpPr>
          <p:cNvPr id="3" name="Content Placeholder 2"/>
          <p:cNvSpPr>
            <a:spLocks noGrp="1"/>
          </p:cNvSpPr>
          <p:nvPr>
            <p:ph sz="quarter" idx="13"/>
          </p:nvPr>
        </p:nvSpPr>
        <p:spPr/>
        <p:txBody>
          <a:bodyPr/>
          <a:lstStyle/>
          <a:p>
            <a:r>
              <a:rPr lang="en-US" dirty="0" smtClean="0"/>
              <a:t>Kernel: Example</a:t>
            </a:r>
            <a:endParaRPr lang="en-US" dirty="0"/>
          </a:p>
        </p:txBody>
      </p:sp>
      <p:sp>
        <p:nvSpPr>
          <p:cNvPr id="7" name="Slide Number Placeholder 5"/>
          <p:cNvSpPr>
            <a:spLocks noGrp="1"/>
          </p:cNvSpPr>
          <p:nvPr>
            <p:ph type="sldNum" sz="quarter" idx="14"/>
          </p:nvPr>
        </p:nvSpPr>
        <p:spPr/>
        <p:txBody>
          <a:bodyPr/>
          <a:lstStyle/>
          <a:p>
            <a:pPr>
              <a:defRPr/>
            </a:pPr>
            <a:fld id="{40113967-CDEE-4E13-AB66-09108F4EB24B}" type="slidenum">
              <a:rPr lang="en-US"/>
              <a:pPr>
                <a:defRPr/>
              </a:pPr>
              <a:t>75</a:t>
            </a:fld>
            <a:endParaRPr lang="en-US"/>
          </a:p>
        </p:txBody>
      </p:sp>
      <p:sp>
        <p:nvSpPr>
          <p:cNvPr id="6" name="AutoShape 10"/>
          <p:cNvSpPr>
            <a:spLocks noChangeArrowheads="1"/>
          </p:cNvSpPr>
          <p:nvPr/>
        </p:nvSpPr>
        <p:spPr bwMode="auto">
          <a:xfrm>
            <a:off x="8077200" y="2057400"/>
            <a:ext cx="838200" cy="381000"/>
          </a:xfrm>
          <a:prstGeom prst="wedgeRectCallout">
            <a:avLst>
              <a:gd name="adj1" fmla="val -134079"/>
              <a:gd name="adj2" fmla="val 349537"/>
            </a:avLst>
          </a:prstGeom>
          <a:solidFill>
            <a:srgbClr val="FFFFCC"/>
          </a:solidFill>
          <a:ln w="9525">
            <a:solidFill>
              <a:schemeClr val="accent1"/>
            </a:solidFill>
            <a:miter lim="800000"/>
            <a:headEnd/>
            <a:tailEnd/>
          </a:ln>
          <a:effectLst/>
          <a:extLst/>
        </p:spPr>
        <p:txBody>
          <a:bodyPr/>
          <a:lstStyle/>
          <a:p>
            <a:pPr algn="ctr"/>
            <a:r>
              <a:rPr lang="en-US" u="none" dirty="0" err="1"/>
              <a:t>Sq</a:t>
            </a:r>
            <a:r>
              <a:rPr lang="en-US" u="none" dirty="0"/>
              <a:t>(2)</a:t>
            </a:r>
          </a:p>
        </p:txBody>
      </p:sp>
    </p:spTree>
    <p:extLst>
      <p:ext uri="{BB962C8B-B14F-4D97-AF65-F5344CB8AC3E}">
        <p14:creationId xmlns:p14="http://schemas.microsoft.com/office/powerpoint/2010/main" val="30163021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p:cNvSpPr>
            <a:spLocks noChangeArrowheads="1"/>
          </p:cNvSpPr>
          <p:nvPr/>
        </p:nvSpPr>
        <p:spPr bwMode="auto">
          <a:xfrm>
            <a:off x="6019799" y="3474216"/>
            <a:ext cx="3048001" cy="457200"/>
          </a:xfrm>
          <a:prstGeom prst="wedgeRectCallout">
            <a:avLst>
              <a:gd name="adj1" fmla="val 10317"/>
              <a:gd name="adj2" fmla="val 287998"/>
            </a:avLst>
          </a:prstGeom>
          <a:solidFill>
            <a:srgbClr val="FFFFCC"/>
          </a:solidFill>
          <a:ln w="9525">
            <a:solidFill>
              <a:schemeClr val="accent1"/>
            </a:solidFill>
            <a:miter lim="800000"/>
            <a:headEnd/>
            <a:tailEnd/>
          </a:ln>
          <a:effectLst/>
          <a:extLst/>
        </p:spPr>
        <p:txBody>
          <a:bodyPr/>
          <a:lstStyle/>
          <a:p>
            <a:r>
              <a:rPr lang="en-US" sz="1200" u="none" dirty="0" smtClean="0">
                <a:latin typeface="+mn-lt"/>
              </a:rPr>
              <a:t>We proved that K is a valid kernel by explicitly showing that it corresponds to a dot product. </a:t>
            </a:r>
            <a:endParaRPr lang="en-US" sz="1200" u="none" dirty="0">
              <a:latin typeface="+mn-lt"/>
            </a:endParaRPr>
          </a:p>
        </p:txBody>
      </p:sp>
      <p:sp>
        <p:nvSpPr>
          <p:cNvPr id="4" name="Rectangle 3"/>
          <p:cNvSpPr/>
          <p:nvPr/>
        </p:nvSpPr>
        <p:spPr>
          <a:xfrm>
            <a:off x="1524000" y="1295400"/>
            <a:ext cx="7391400" cy="12192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1" name="Rectangle 4"/>
          <p:cNvSpPr>
            <a:spLocks noGrp="1" noChangeArrowheads="1"/>
          </p:cNvSpPr>
          <p:nvPr>
            <p:ph type="title"/>
          </p:nvPr>
        </p:nvSpPr>
        <p:spPr/>
        <p:txBody>
          <a:bodyPr/>
          <a:lstStyle/>
          <a:p>
            <a:pPr eaLnBrk="1" hangingPunct="1"/>
            <a:r>
              <a:rPr lang="en-US" dirty="0" smtClean="0"/>
              <a:t>Kernels – General Conditions</a:t>
            </a:r>
          </a:p>
        </p:txBody>
      </p:sp>
      <p:sp>
        <p:nvSpPr>
          <p:cNvPr id="2" name="Content Placeholder 1"/>
          <p:cNvSpPr>
            <a:spLocks noGrp="1"/>
          </p:cNvSpPr>
          <p:nvPr>
            <p:ph idx="1"/>
          </p:nvPr>
        </p:nvSpPr>
        <p:spPr>
          <a:xfrm>
            <a:off x="1524000" y="1371600"/>
            <a:ext cx="7391400" cy="5105400"/>
          </a:xfrm>
        </p:spPr>
        <p:txBody>
          <a:bodyPr/>
          <a:lstStyle/>
          <a:p>
            <a:r>
              <a:rPr lang="en-US" sz="1800" dirty="0" smtClean="0">
                <a:solidFill>
                  <a:srgbClr val="FF0000"/>
                </a:solidFill>
              </a:rPr>
              <a:t>Kernel Trick: </a:t>
            </a:r>
            <a:r>
              <a:rPr lang="en-US" sz="1800" dirty="0" smtClean="0"/>
              <a:t>You </a:t>
            </a:r>
            <a:r>
              <a:rPr lang="en-US" sz="1800" dirty="0"/>
              <a:t>want to work with degree 2 polynomial features, </a:t>
            </a:r>
            <a:r>
              <a:rPr lang="en-US" sz="1800" dirty="0" smtClean="0">
                <a:latin typeface="cmmi10"/>
              </a:rPr>
              <a:t>Á</a:t>
            </a:r>
            <a:r>
              <a:rPr lang="en-US" sz="1800" dirty="0" smtClean="0"/>
              <a:t>(x</a:t>
            </a:r>
            <a:r>
              <a:rPr lang="en-US" sz="1800" dirty="0"/>
              <a:t>). Then, your dot product will be in a space of dimensionality </a:t>
            </a:r>
            <a:r>
              <a:rPr lang="en-US" sz="1800" dirty="0">
                <a:solidFill>
                  <a:srgbClr val="FF0000"/>
                </a:solidFill>
              </a:rPr>
              <a:t>n(n+1)/2</a:t>
            </a:r>
            <a:r>
              <a:rPr lang="en-US" sz="1800" dirty="0"/>
              <a:t>. The kernel trick allows you to save and compute dot products in an </a:t>
            </a:r>
            <a:r>
              <a:rPr lang="en-US" sz="1800" dirty="0">
                <a:solidFill>
                  <a:srgbClr val="FF0000"/>
                </a:solidFill>
              </a:rPr>
              <a:t>n </a:t>
            </a:r>
            <a:r>
              <a:rPr lang="en-US" sz="1800" dirty="0"/>
              <a:t>dimensional space. </a:t>
            </a:r>
            <a:r>
              <a:rPr lang="en-US" sz="1800" baseline="30000" dirty="0"/>
              <a:t> </a:t>
            </a:r>
          </a:p>
          <a:p>
            <a:r>
              <a:rPr lang="en-US" sz="2000" dirty="0" smtClean="0">
                <a:solidFill>
                  <a:srgbClr val="FF0000"/>
                </a:solidFill>
              </a:rPr>
              <a:t>Can we use any K(.,.)? </a:t>
            </a:r>
          </a:p>
          <a:p>
            <a:pPr lvl="1"/>
            <a:r>
              <a:rPr lang="en-US" sz="1600" dirty="0" smtClean="0"/>
              <a:t>A </a:t>
            </a:r>
            <a:r>
              <a:rPr lang="en-US" sz="1600" dirty="0"/>
              <a:t>function K(</a:t>
            </a:r>
            <a:r>
              <a:rPr lang="en-US" sz="1600" dirty="0" err="1"/>
              <a:t>x,z</a:t>
            </a:r>
            <a:r>
              <a:rPr lang="en-US" sz="1600" dirty="0"/>
              <a:t>) is a valid kernel </a:t>
            </a:r>
            <a:r>
              <a:rPr lang="en-US" sz="1600" dirty="0">
                <a:solidFill>
                  <a:srgbClr val="FF0000"/>
                </a:solidFill>
              </a:rPr>
              <a:t>if</a:t>
            </a:r>
            <a:r>
              <a:rPr lang="en-US" sz="1600" dirty="0"/>
              <a:t> it corresponds to an inner product in some (perhaps </a:t>
            </a:r>
            <a:r>
              <a:rPr lang="en-US" sz="1600" dirty="0" smtClean="0"/>
              <a:t>infinite dimensional</a:t>
            </a:r>
            <a:r>
              <a:rPr lang="en-US" sz="1600" dirty="0"/>
              <a:t>) feature space. </a:t>
            </a:r>
          </a:p>
          <a:p>
            <a:r>
              <a:rPr lang="en-US" sz="2000" dirty="0"/>
              <a:t>Take </a:t>
            </a:r>
            <a:r>
              <a:rPr lang="en-US" sz="2000" dirty="0" smtClean="0"/>
              <a:t>the </a:t>
            </a:r>
            <a:r>
              <a:rPr lang="en-US" sz="2000" dirty="0" smtClean="0">
                <a:solidFill>
                  <a:srgbClr val="FF0000"/>
                </a:solidFill>
              </a:rPr>
              <a:t>quadratic kernel: </a:t>
            </a:r>
            <a:r>
              <a:rPr lang="en-US" sz="2000" dirty="0" smtClean="0"/>
              <a:t>k(</a:t>
            </a:r>
            <a:r>
              <a:rPr lang="en-US" sz="2000" dirty="0" err="1" smtClean="0"/>
              <a:t>x,z</a:t>
            </a:r>
            <a:r>
              <a:rPr lang="en-US" sz="2000" dirty="0"/>
              <a:t>) = (</a:t>
            </a:r>
            <a:r>
              <a:rPr lang="en-US" sz="2000" dirty="0" err="1" smtClean="0">
                <a:latin typeface="Calibri"/>
              </a:rPr>
              <a:t>x</a:t>
            </a:r>
            <a:r>
              <a:rPr lang="en-US" sz="2000" baseline="30000" dirty="0" err="1" smtClean="0">
                <a:latin typeface="Calibri"/>
              </a:rPr>
              <a:t>T</a:t>
            </a:r>
            <a:r>
              <a:rPr lang="en-US" sz="2000" dirty="0" err="1" smtClean="0">
                <a:latin typeface="Calibri"/>
              </a:rPr>
              <a:t>z</a:t>
            </a:r>
            <a:r>
              <a:rPr lang="en-US" sz="2000" dirty="0" smtClean="0">
                <a:latin typeface="Calibri"/>
              </a:rPr>
              <a:t>)</a:t>
            </a:r>
            <a:r>
              <a:rPr lang="en-US" sz="2000" baseline="30000" dirty="0" smtClean="0">
                <a:latin typeface="Calibri"/>
              </a:rPr>
              <a:t>2</a:t>
            </a:r>
            <a:r>
              <a:rPr lang="en-US" sz="2000" dirty="0" smtClean="0"/>
              <a:t> </a:t>
            </a:r>
            <a:endParaRPr lang="en-US" sz="2000" dirty="0"/>
          </a:p>
          <a:p>
            <a:r>
              <a:rPr lang="en-US" sz="2000" dirty="0" smtClean="0">
                <a:solidFill>
                  <a:schemeClr val="accent1">
                    <a:lumMod val="75000"/>
                  </a:schemeClr>
                </a:solidFill>
              </a:rPr>
              <a:t>Example: Direct construction  (2 dimensional, for simplicity): </a:t>
            </a:r>
          </a:p>
          <a:p>
            <a:r>
              <a:rPr lang="en-US" sz="2000" b="1" dirty="0" smtClean="0"/>
              <a:t>K(</a:t>
            </a:r>
            <a:r>
              <a:rPr lang="en-US" sz="2000" b="1" dirty="0" err="1" smtClean="0"/>
              <a:t>x,z</a:t>
            </a:r>
            <a:r>
              <a:rPr lang="en-US" sz="2000" b="1" dirty="0"/>
              <a:t>) = (x</a:t>
            </a:r>
            <a:r>
              <a:rPr lang="en-US" sz="2000" b="1" baseline="-25000" dirty="0"/>
              <a:t>1</a:t>
            </a:r>
            <a:r>
              <a:rPr lang="en-US" sz="2000" b="1" dirty="0"/>
              <a:t> z</a:t>
            </a:r>
            <a:r>
              <a:rPr lang="en-US" sz="2000" b="1" baseline="-25000" dirty="0"/>
              <a:t>1</a:t>
            </a:r>
            <a:r>
              <a:rPr lang="en-US" sz="2000" b="1" dirty="0"/>
              <a:t> + x</a:t>
            </a:r>
            <a:r>
              <a:rPr lang="en-US" sz="2000" b="1" baseline="-25000" dirty="0"/>
              <a:t>2</a:t>
            </a:r>
            <a:r>
              <a:rPr lang="en-US" sz="2000" b="1" dirty="0"/>
              <a:t> z</a:t>
            </a:r>
            <a:r>
              <a:rPr lang="en-US" sz="2000" b="1" baseline="-25000" dirty="0"/>
              <a:t>2</a:t>
            </a:r>
            <a:r>
              <a:rPr lang="en-US" sz="2000" b="1" dirty="0"/>
              <a:t>)</a:t>
            </a:r>
            <a:r>
              <a:rPr lang="en-US" sz="2000" b="1" baseline="30000" dirty="0"/>
              <a:t>2</a:t>
            </a:r>
            <a:r>
              <a:rPr lang="en-US" sz="2000" b="1" dirty="0"/>
              <a:t> = x</a:t>
            </a:r>
            <a:r>
              <a:rPr lang="en-US" sz="2000" b="1" baseline="-25000" dirty="0"/>
              <a:t>1</a:t>
            </a:r>
            <a:r>
              <a:rPr lang="en-US" sz="2000" b="1" baseline="15000" dirty="0"/>
              <a:t>2</a:t>
            </a:r>
            <a:r>
              <a:rPr lang="en-US" sz="2000" b="1" dirty="0"/>
              <a:t> z</a:t>
            </a:r>
            <a:r>
              <a:rPr lang="en-US" sz="2000" b="1" baseline="-25000" dirty="0"/>
              <a:t>1</a:t>
            </a:r>
            <a:r>
              <a:rPr lang="en-US" sz="2000" b="1" baseline="15000" dirty="0"/>
              <a:t>2</a:t>
            </a:r>
            <a:r>
              <a:rPr lang="en-US" sz="2000" b="1" dirty="0"/>
              <a:t> +2x</a:t>
            </a:r>
            <a:r>
              <a:rPr lang="en-US" sz="2000" b="1" baseline="-25000" dirty="0"/>
              <a:t>1</a:t>
            </a:r>
            <a:r>
              <a:rPr lang="en-US" sz="2000" b="1" dirty="0"/>
              <a:t> z</a:t>
            </a:r>
            <a:r>
              <a:rPr lang="en-US" sz="2000" b="1" baseline="-25000" dirty="0"/>
              <a:t>1</a:t>
            </a:r>
            <a:r>
              <a:rPr lang="en-US" sz="2000" b="1" dirty="0"/>
              <a:t> x</a:t>
            </a:r>
            <a:r>
              <a:rPr lang="en-US" sz="2000" b="1" baseline="-25000" dirty="0"/>
              <a:t>2</a:t>
            </a:r>
            <a:r>
              <a:rPr lang="en-US" sz="2000" b="1" dirty="0"/>
              <a:t> z</a:t>
            </a:r>
            <a:r>
              <a:rPr lang="en-US" sz="2000" b="1" baseline="-25000" dirty="0"/>
              <a:t>2</a:t>
            </a:r>
            <a:r>
              <a:rPr lang="en-US" sz="2000" b="1" dirty="0"/>
              <a:t> + x</a:t>
            </a:r>
            <a:r>
              <a:rPr lang="en-US" sz="2000" b="1" baseline="-25000" dirty="0"/>
              <a:t>2</a:t>
            </a:r>
            <a:r>
              <a:rPr lang="en-US" sz="2000" b="1" baseline="1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(x</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x</a:t>
            </a:r>
            <a:r>
              <a:rPr lang="en-US" sz="2000" b="1" baseline="-25000" dirty="0"/>
              <a:t>1</a:t>
            </a:r>
            <a:r>
              <a:rPr lang="en-US" sz="2000" b="1" dirty="0"/>
              <a:t>x</a:t>
            </a:r>
            <a:r>
              <a:rPr lang="en-US" sz="2000" b="1" baseline="-25000" dirty="0"/>
              <a:t>2</a:t>
            </a:r>
            <a:r>
              <a:rPr lang="en-US" sz="2000" b="1" dirty="0"/>
              <a:t>, x</a:t>
            </a:r>
            <a:r>
              <a:rPr lang="en-US" sz="2000" b="1" baseline="-25000" dirty="0"/>
              <a:t>2</a:t>
            </a:r>
            <a:r>
              <a:rPr lang="en-US" sz="2000" b="1" baseline="15000" dirty="0"/>
              <a:t>2</a:t>
            </a:r>
            <a:r>
              <a:rPr lang="en-US" sz="2000" b="1" dirty="0"/>
              <a:t>) (z</a:t>
            </a:r>
            <a:r>
              <a:rPr lang="en-US" sz="2000" b="1" baseline="-25000" dirty="0"/>
              <a:t>1</a:t>
            </a:r>
            <a:r>
              <a:rPr lang="en-US" sz="2000" b="1" baseline="15000" dirty="0"/>
              <a:t>2</a:t>
            </a:r>
            <a:r>
              <a:rPr lang="en-US" sz="2000" b="1" dirty="0"/>
              <a:t>, </a:t>
            </a:r>
            <a:r>
              <a:rPr lang="en-US" sz="2000" b="1" dirty="0" err="1" smtClean="0"/>
              <a:t>sqrt</a:t>
            </a:r>
            <a:r>
              <a:rPr lang="en-US" sz="2000" b="1" dirty="0" smtClean="0"/>
              <a:t>{2</a:t>
            </a:r>
            <a:r>
              <a:rPr lang="en-US" sz="2000" b="1" dirty="0"/>
              <a:t>} z</a:t>
            </a:r>
            <a:r>
              <a:rPr lang="en-US" sz="2000" b="1" baseline="-25000" dirty="0"/>
              <a:t>1</a:t>
            </a:r>
            <a:r>
              <a:rPr lang="en-US" sz="2000" b="1" dirty="0"/>
              <a:t>z</a:t>
            </a:r>
            <a:r>
              <a:rPr lang="en-US" sz="2000" b="1" baseline="-25000" dirty="0"/>
              <a:t>2</a:t>
            </a:r>
            <a:r>
              <a:rPr lang="en-US" sz="2000" b="1" dirty="0"/>
              <a:t>, z</a:t>
            </a:r>
            <a:r>
              <a:rPr lang="en-US" sz="2000" b="1" baseline="-25000" dirty="0"/>
              <a:t>2</a:t>
            </a:r>
            <a:r>
              <a:rPr lang="en-US" sz="2000" b="1" baseline="15000" dirty="0"/>
              <a:t>2</a:t>
            </a:r>
            <a:r>
              <a:rPr lang="en-US" sz="2000" b="1" dirty="0"/>
              <a:t>)  </a:t>
            </a:r>
          </a:p>
          <a:p>
            <a:pPr eaLnBrk="0" hangingPunct="0">
              <a:lnSpc>
                <a:spcPct val="110000"/>
              </a:lnSpc>
            </a:pPr>
            <a:r>
              <a:rPr lang="en-US" sz="2000" b="1" dirty="0"/>
              <a:t>               = </a:t>
            </a:r>
            <a:r>
              <a:rPr lang="en-US" sz="2000" b="1" dirty="0" smtClean="0">
                <a:latin typeface="cmmi10"/>
              </a:rPr>
              <a:t>©</a:t>
            </a:r>
            <a:r>
              <a:rPr lang="en-US" sz="2000" b="1" dirty="0" smtClean="0"/>
              <a:t>(x)</a:t>
            </a:r>
            <a:r>
              <a:rPr lang="en-US" sz="2000" b="1" baseline="30000" dirty="0" smtClean="0"/>
              <a:t>T</a:t>
            </a:r>
            <a:r>
              <a:rPr lang="en-US" sz="2000" b="1" dirty="0" smtClean="0"/>
              <a:t> </a:t>
            </a:r>
            <a:r>
              <a:rPr lang="en-US" sz="2000" b="1" dirty="0" smtClean="0">
                <a:latin typeface="cmmi10"/>
              </a:rPr>
              <a:t>©</a:t>
            </a:r>
            <a:r>
              <a:rPr lang="en-US" sz="2000" b="1" dirty="0" smtClean="0"/>
              <a:t>(z) </a:t>
            </a:r>
            <a:r>
              <a:rPr lang="en-US" sz="2000" b="1" dirty="0" smtClean="0">
                <a:sym typeface="Wingdings" panose="05000000000000000000" pitchFamily="2" charset="2"/>
              </a:rPr>
              <a:t> A dot product in an expanded space.</a:t>
            </a:r>
            <a:endParaRPr lang="en-US" sz="2000" b="1" dirty="0" smtClean="0"/>
          </a:p>
          <a:p>
            <a:pPr eaLnBrk="0" hangingPunct="0">
              <a:lnSpc>
                <a:spcPct val="110000"/>
              </a:lnSpc>
            </a:pPr>
            <a:r>
              <a:rPr lang="en-US" sz="1800" dirty="0" smtClean="0"/>
              <a:t>It is not necessary to explicitly show the feature function </a:t>
            </a:r>
            <a:r>
              <a:rPr lang="en-US" sz="1800" dirty="0" smtClean="0">
                <a:latin typeface="cmmi10"/>
              </a:rPr>
              <a:t>Á</a:t>
            </a:r>
            <a:r>
              <a:rPr lang="en-US" sz="1800" dirty="0" smtClean="0"/>
              <a:t>.</a:t>
            </a:r>
          </a:p>
          <a:p>
            <a:pPr eaLnBrk="0" hangingPunct="0">
              <a:lnSpc>
                <a:spcPct val="110000"/>
              </a:lnSpc>
            </a:pPr>
            <a:r>
              <a:rPr lang="en-US" sz="1800" dirty="0" smtClean="0">
                <a:solidFill>
                  <a:schemeClr val="accent1">
                    <a:lumMod val="75000"/>
                  </a:schemeClr>
                </a:solidFill>
              </a:rPr>
              <a:t>General </a:t>
            </a:r>
            <a:r>
              <a:rPr lang="en-US" sz="1800" dirty="0">
                <a:solidFill>
                  <a:schemeClr val="accent1">
                    <a:lumMod val="75000"/>
                  </a:schemeClr>
                </a:solidFill>
              </a:rPr>
              <a:t>condition: </a:t>
            </a:r>
            <a:r>
              <a:rPr lang="en-US" sz="1800" dirty="0"/>
              <a:t>construct the </a:t>
            </a:r>
            <a:r>
              <a:rPr lang="en-US" sz="1800" dirty="0" smtClean="0"/>
              <a:t>kernel </a:t>
            </a:r>
            <a:r>
              <a:rPr lang="en-US" sz="1800" dirty="0"/>
              <a:t>matrix {</a:t>
            </a:r>
            <a:r>
              <a:rPr lang="en-US" sz="1800" dirty="0" smtClean="0">
                <a:latin typeface="Calibri"/>
              </a:rPr>
              <a:t>k(x</a:t>
            </a:r>
            <a:r>
              <a:rPr lang="en-US" sz="1800" baseline="-25000" dirty="0" smtClean="0">
                <a:latin typeface="Calibri"/>
              </a:rPr>
              <a:t>i</a:t>
            </a:r>
            <a:r>
              <a:rPr lang="en-US" sz="1800" dirty="0" smtClean="0">
                <a:latin typeface="Calibri"/>
              </a:rPr>
              <a:t> ,</a:t>
            </a:r>
            <a:r>
              <a:rPr lang="en-US" sz="1800" dirty="0" err="1" smtClean="0">
                <a:latin typeface="Calibri"/>
              </a:rPr>
              <a:t>z</a:t>
            </a:r>
            <a:r>
              <a:rPr lang="en-US" sz="1800" baseline="-25000" dirty="0" err="1" smtClean="0">
                <a:latin typeface="Calibri"/>
              </a:rPr>
              <a:t>j</a:t>
            </a:r>
            <a:r>
              <a:rPr lang="en-US" sz="1800" dirty="0" smtClean="0"/>
              <a:t>)}; </a:t>
            </a:r>
            <a:r>
              <a:rPr lang="en-US" sz="1800" dirty="0"/>
              <a:t>check that it’s positive </a:t>
            </a:r>
            <a:r>
              <a:rPr lang="en-US" sz="1800" dirty="0" smtClean="0"/>
              <a:t>semi definite.  </a:t>
            </a:r>
            <a:endParaRPr lang="en-US" sz="1800" dirty="0"/>
          </a:p>
          <a:p>
            <a:endParaRPr lang="en-US" dirty="0">
              <a:solidFill>
                <a:srgbClr val="FFC000"/>
              </a:solidFill>
            </a:endParaRPr>
          </a:p>
        </p:txBody>
      </p:sp>
      <p:sp>
        <p:nvSpPr>
          <p:cNvPr id="3" name="Content Placeholder 2"/>
          <p:cNvSpPr>
            <a:spLocks noGrp="1"/>
          </p:cNvSpPr>
          <p:nvPr>
            <p:ph sz="quarter" idx="13"/>
          </p:nvPr>
        </p:nvSpPr>
        <p:spPr/>
        <p:txBody>
          <a:bodyPr/>
          <a:lstStyle/>
          <a:p>
            <a:r>
              <a:rPr lang="en-US" dirty="0" smtClean="0"/>
              <a:t>Kernel: Example</a:t>
            </a:r>
            <a:endParaRPr lang="en-US" dirty="0"/>
          </a:p>
        </p:txBody>
      </p:sp>
      <p:sp>
        <p:nvSpPr>
          <p:cNvPr id="7" name="Slide Number Placeholder 5"/>
          <p:cNvSpPr>
            <a:spLocks noGrp="1"/>
          </p:cNvSpPr>
          <p:nvPr>
            <p:ph type="sldNum" sz="quarter" idx="14"/>
          </p:nvPr>
        </p:nvSpPr>
        <p:spPr/>
        <p:txBody>
          <a:bodyPr/>
          <a:lstStyle/>
          <a:p>
            <a:pPr>
              <a:defRPr/>
            </a:pPr>
            <a:fld id="{40113967-CDEE-4E13-AB66-09108F4EB24B}" type="slidenum">
              <a:rPr lang="en-US"/>
              <a:pPr>
                <a:defRPr/>
              </a:pPr>
              <a:t>76</a:t>
            </a:fld>
            <a:endParaRPr lang="en-US"/>
          </a:p>
        </p:txBody>
      </p:sp>
      <p:pic>
        <p:nvPicPr>
          <p:cNvPr id="8" name="Picture 7" descr="Circ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79" y="-228600"/>
            <a:ext cx="2460627" cy="1722438"/>
          </a:xfrm>
          <a:prstGeom prst="rect">
            <a:avLst/>
          </a:prstGeom>
        </p:spPr>
      </p:pic>
      <p:graphicFrame>
        <p:nvGraphicFramePr>
          <p:cNvPr id="9" name="Object 2"/>
          <p:cNvGraphicFramePr>
            <a:graphicFrameLocks noChangeAspect="1"/>
          </p:cNvGraphicFramePr>
          <p:nvPr>
            <p:extLst>
              <p:ext uri="{D42A27DB-BD31-4B8C-83A1-F6EECF244321}">
                <p14:modId xmlns:p14="http://schemas.microsoft.com/office/powerpoint/2010/main" val="793597367"/>
              </p:ext>
            </p:extLst>
          </p:nvPr>
        </p:nvGraphicFramePr>
        <p:xfrm>
          <a:off x="4267200" y="2570704"/>
          <a:ext cx="3886200" cy="609600"/>
        </p:xfrm>
        <a:graphic>
          <a:graphicData uri="http://schemas.openxmlformats.org/presentationml/2006/ole">
            <mc:AlternateContent xmlns:mc="http://schemas.openxmlformats.org/markup-compatibility/2006">
              <mc:Choice xmlns:v="urn:schemas-microsoft-com:vml" Requires="v">
                <p:oleObj spid="_x0000_s1124353" name="Equation" r:id="rId5" imgW="2082600" imgH="507960" progId="Equation.3">
                  <p:embed/>
                </p:oleObj>
              </mc:Choice>
              <mc:Fallback>
                <p:oleObj name="Equation" r:id="rId5" imgW="2082600" imgH="507960" progId="Equation.3">
                  <p:embed/>
                  <p:pic>
                    <p:nvPicPr>
                      <p:cNvPr id="296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570704"/>
                        <a:ext cx="3886200" cy="609600"/>
                      </a:xfrm>
                      <a:prstGeom prst="rect">
                        <a:avLst/>
                      </a:prstGeom>
                      <a:noFill/>
                      <a:ln>
                        <a:noFill/>
                      </a:ln>
                      <a:effectLs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3015431281"/>
              </p:ext>
            </p:extLst>
          </p:nvPr>
        </p:nvGraphicFramePr>
        <p:xfrm>
          <a:off x="5842000" y="3195484"/>
          <a:ext cx="2844800" cy="309716"/>
        </p:xfrm>
        <a:graphic>
          <a:graphicData uri="http://schemas.openxmlformats.org/presentationml/2006/ole">
            <mc:AlternateContent xmlns:mc="http://schemas.openxmlformats.org/markup-compatibility/2006">
              <mc:Choice xmlns:v="urn:schemas-microsoft-com:vml" Requires="v">
                <p:oleObj spid="_x0000_s1124354" name="Equation" r:id="rId7" imgW="1600200" imgH="342720" progId="Equation.3">
                  <p:embed/>
                </p:oleObj>
              </mc:Choice>
              <mc:Fallback>
                <p:oleObj name="Equation" r:id="rId7" imgW="1600200" imgH="342720" progId="Equation.3">
                  <p:embed/>
                  <p:pic>
                    <p:nvPicPr>
                      <p:cNvPr id="9523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0" y="3195484"/>
                        <a:ext cx="2844800" cy="30971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306075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The Kernel </a:t>
            </a:r>
            <a:r>
              <a:rPr lang="en-US" dirty="0"/>
              <a:t>M</a:t>
            </a:r>
            <a:r>
              <a:rPr lang="en-US" dirty="0" smtClean="0"/>
              <a:t>atrix</a:t>
            </a:r>
            <a:endParaRPr lang="en-US" dirty="0"/>
          </a:p>
        </p:txBody>
      </p:sp>
      <p:sp>
        <p:nvSpPr>
          <p:cNvPr id="4" name="Content Placeholder 3"/>
          <p:cNvSpPr>
            <a:spLocks noGrp="1"/>
          </p:cNvSpPr>
          <p:nvPr>
            <p:ph idx="1"/>
          </p:nvPr>
        </p:nvSpPr>
        <p:spPr/>
        <p:txBody>
          <a:bodyPr>
            <a:noAutofit/>
          </a:bodyPr>
          <a:lstStyle/>
          <a:p>
            <a:r>
              <a:rPr lang="en-US" dirty="0" smtClean="0"/>
              <a:t>The </a:t>
            </a:r>
            <a:r>
              <a:rPr lang="en-US" dirty="0" smtClean="0">
                <a:solidFill>
                  <a:schemeClr val="accent1">
                    <a:lumMod val="75000"/>
                  </a:schemeClr>
                </a:solidFill>
              </a:rPr>
              <a:t>Gram matrix </a:t>
            </a:r>
            <a:r>
              <a:rPr lang="en-US" dirty="0" smtClean="0"/>
              <a:t>of a set of </a:t>
            </a:r>
            <a:r>
              <a:rPr lang="en-US" i="1" dirty="0" smtClean="0"/>
              <a:t>n </a:t>
            </a:r>
            <a:r>
              <a:rPr lang="en-US" dirty="0" smtClean="0"/>
              <a:t>vectors S = {</a:t>
            </a:r>
            <a:r>
              <a:rPr lang="en-US" b="1" dirty="0" smtClean="0"/>
              <a:t>x</a:t>
            </a:r>
            <a:r>
              <a:rPr lang="en-US" baseline="-25000" dirty="0" smtClean="0"/>
              <a:t>1</a:t>
            </a:r>
            <a:r>
              <a:rPr lang="en-US" dirty="0" smtClean="0"/>
              <a:t>…</a:t>
            </a:r>
            <a:r>
              <a:rPr lang="en-US" b="1" dirty="0" smtClean="0"/>
              <a:t>x</a:t>
            </a:r>
            <a:r>
              <a:rPr lang="en-US" i="1" baseline="-25000" dirty="0" smtClean="0"/>
              <a:t>n</a:t>
            </a:r>
            <a:r>
              <a:rPr lang="en-US" dirty="0" smtClean="0"/>
              <a:t>} is the </a:t>
            </a:r>
            <a:r>
              <a:rPr lang="en-US" i="1" dirty="0" err="1" smtClean="0"/>
              <a:t>n</a:t>
            </a:r>
            <a:r>
              <a:rPr lang="en-US" dirty="0" err="1" smtClean="0"/>
              <a:t>×</a:t>
            </a:r>
            <a:r>
              <a:rPr lang="en-US" i="1" dirty="0" err="1" smtClean="0"/>
              <a:t>n</a:t>
            </a:r>
            <a:r>
              <a:rPr lang="en-US" dirty="0" smtClean="0"/>
              <a:t> matrix </a:t>
            </a:r>
            <a:r>
              <a:rPr lang="en-US" b="1" dirty="0" smtClean="0"/>
              <a:t>G</a:t>
            </a:r>
            <a:r>
              <a:rPr lang="en-US" dirty="0" smtClean="0"/>
              <a:t> with </a:t>
            </a:r>
            <a:r>
              <a:rPr lang="en-US" b="1" dirty="0" err="1" smtClean="0"/>
              <a:t>G</a:t>
            </a:r>
            <a:r>
              <a:rPr lang="en-US" baseline="-25000" dirty="0" err="1" smtClean="0"/>
              <a:t>ij</a:t>
            </a:r>
            <a:r>
              <a:rPr lang="en-US" dirty="0" smtClean="0"/>
              <a:t> = </a:t>
            </a:r>
            <a:r>
              <a:rPr lang="en-US" b="1" dirty="0" err="1" smtClean="0"/>
              <a:t>x</a:t>
            </a:r>
            <a:r>
              <a:rPr lang="en-US" baseline="-25000" dirty="0" err="1" smtClean="0"/>
              <a:t>i</a:t>
            </a:r>
            <a:r>
              <a:rPr lang="en-US" b="1" dirty="0" err="1" smtClean="0"/>
              <a:t>x</a:t>
            </a:r>
            <a:r>
              <a:rPr lang="en-US" baseline="-25000" dirty="0" err="1" smtClean="0"/>
              <a:t>j</a:t>
            </a:r>
            <a:r>
              <a:rPr lang="en-US" dirty="0"/>
              <a:t> </a:t>
            </a:r>
            <a:endParaRPr lang="en-US" dirty="0" smtClean="0"/>
          </a:p>
          <a:p>
            <a:pPr lvl="1"/>
            <a:r>
              <a:rPr lang="en-US" dirty="0" smtClean="0"/>
              <a:t>The kernel matrix is the Gram matrix of {</a:t>
            </a:r>
            <a:r>
              <a:rPr lang="en-US" dirty="0"/>
              <a:t>φ(</a:t>
            </a:r>
            <a:r>
              <a:rPr lang="en-US" b="1" dirty="0" smtClean="0"/>
              <a:t>x</a:t>
            </a:r>
            <a:r>
              <a:rPr lang="en-US" baseline="-25000" dirty="0" smtClean="0"/>
              <a:t>1</a:t>
            </a:r>
            <a:r>
              <a:rPr lang="en-US" dirty="0" smtClean="0"/>
              <a:t>), …,φ</a:t>
            </a:r>
            <a:r>
              <a:rPr lang="en-US" dirty="0"/>
              <a:t>(</a:t>
            </a:r>
            <a:r>
              <a:rPr lang="en-US" b="1" dirty="0" smtClean="0"/>
              <a:t>x</a:t>
            </a:r>
            <a:r>
              <a:rPr lang="en-US" i="1" baseline="-25000" dirty="0" smtClean="0"/>
              <a:t>n</a:t>
            </a:r>
            <a:r>
              <a:rPr lang="en-US" dirty="0" smtClean="0"/>
              <a:t>)} </a:t>
            </a:r>
          </a:p>
          <a:p>
            <a:pPr lvl="1"/>
            <a:r>
              <a:rPr lang="en-US" dirty="0" smtClean="0"/>
              <a:t>(size depends on the # of examples, not dimensionality) </a:t>
            </a:r>
          </a:p>
          <a:p>
            <a:endParaRPr lang="en-US" sz="2800" dirty="0" smtClean="0"/>
          </a:p>
          <a:p>
            <a:r>
              <a:rPr lang="en-US" dirty="0" smtClean="0"/>
              <a:t>Direct option: </a:t>
            </a:r>
          </a:p>
          <a:p>
            <a:pPr lvl="1"/>
            <a:r>
              <a:rPr lang="en-US" dirty="0" smtClean="0"/>
              <a:t>If you have the φ(</a:t>
            </a:r>
            <a:r>
              <a:rPr lang="en-US" b="1" dirty="0" smtClean="0"/>
              <a:t>x</a:t>
            </a:r>
            <a:r>
              <a:rPr lang="en-US" baseline="-25000" dirty="0" smtClean="0"/>
              <a:t>i</a:t>
            </a:r>
            <a:r>
              <a:rPr lang="en-US" dirty="0" smtClean="0"/>
              <a:t>), you have the Gram matrix (and it’s easy to see that it will be positive semi-definite)</a:t>
            </a:r>
          </a:p>
          <a:p>
            <a:r>
              <a:rPr lang="en-US" dirty="0" smtClean="0"/>
              <a:t>Indirect:</a:t>
            </a:r>
          </a:p>
          <a:p>
            <a:pPr lvl="1"/>
            <a:r>
              <a:rPr lang="en-US" dirty="0" smtClean="0"/>
              <a:t>If you have the Kernel, write down the Kernel matrix </a:t>
            </a:r>
            <a:r>
              <a:rPr lang="en-US" dirty="0" err="1" smtClean="0">
                <a:latin typeface="Calibri"/>
              </a:rPr>
              <a:t>K</a:t>
            </a:r>
            <a:r>
              <a:rPr lang="en-US" baseline="-25000" dirty="0" err="1" smtClean="0">
                <a:latin typeface="Calibri"/>
              </a:rPr>
              <a:t>ij</a:t>
            </a:r>
            <a:r>
              <a:rPr lang="en-US" dirty="0" smtClean="0"/>
              <a:t>, and show that it is a legitimate kernel, without an explicit construction of </a:t>
            </a:r>
            <a:r>
              <a:rPr lang="en-US" dirty="0"/>
              <a:t>φ(</a:t>
            </a:r>
            <a:r>
              <a:rPr lang="en-US" b="1" dirty="0"/>
              <a:t>x</a:t>
            </a:r>
            <a:r>
              <a:rPr lang="en-US" baseline="-25000" dirty="0"/>
              <a:t>i</a:t>
            </a:r>
            <a:r>
              <a:rPr lang="en-US" dirty="0"/>
              <a:t>)</a:t>
            </a:r>
            <a:r>
              <a:rPr lang="en-US" dirty="0" smtClean="0"/>
              <a:t/>
            </a:r>
            <a:br>
              <a:rPr lang="en-US" dirty="0" smtClean="0"/>
            </a:br>
            <a:endParaRPr lang="en-US" dirty="0" smtClean="0"/>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77</a:t>
            </a:fld>
            <a:endParaRPr lang="en-US" dirty="0"/>
          </a:p>
        </p:txBody>
      </p:sp>
    </p:spTree>
    <p:extLst>
      <p:ext uri="{BB962C8B-B14F-4D97-AF65-F5344CB8AC3E}">
        <p14:creationId xmlns:p14="http://schemas.microsoft.com/office/powerpoint/2010/main" val="175809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663512-C6DA-4A71-A53A-F670B830F07B}" type="slidenum">
              <a:rPr lang="en-US"/>
              <a:pPr>
                <a:defRPr/>
              </a:pPr>
              <a:t>78</a:t>
            </a:fld>
            <a:endParaRPr lang="en-US"/>
          </a:p>
        </p:txBody>
      </p:sp>
      <p:pic>
        <p:nvPicPr>
          <p:cNvPr id="15365" name="Picture 8" descr="kern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736362"/>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Grp="1" noChangeArrowheads="1"/>
          </p:cNvSpPr>
          <p:nvPr>
            <p:ph type="title"/>
          </p:nvPr>
        </p:nvSpPr>
        <p:spPr>
          <a:xfrm>
            <a:off x="685800" y="76200"/>
            <a:ext cx="7772400" cy="762000"/>
          </a:xfrm>
        </p:spPr>
        <p:txBody>
          <a:bodyPr/>
          <a:lstStyle/>
          <a:p>
            <a:pPr eaLnBrk="1" hangingPunct="1"/>
            <a:r>
              <a:rPr lang="en-US" smtClean="0"/>
              <a:t>Kernels – General Conditions</a:t>
            </a:r>
          </a:p>
        </p:txBody>
      </p:sp>
      <p:sp>
        <p:nvSpPr>
          <p:cNvPr id="101385" name="AutoShape 9"/>
          <p:cNvSpPr>
            <a:spLocks noChangeArrowheads="1"/>
          </p:cNvSpPr>
          <p:nvPr/>
        </p:nvSpPr>
        <p:spPr bwMode="auto">
          <a:xfrm>
            <a:off x="6053138" y="2895600"/>
            <a:ext cx="3090862" cy="762000"/>
          </a:xfrm>
          <a:prstGeom prst="wedgeRectCallout">
            <a:avLst>
              <a:gd name="adj1" fmla="val -27691"/>
              <a:gd name="adj2" fmla="val -170019"/>
            </a:avLst>
          </a:prstGeom>
          <a:solidFill>
            <a:srgbClr val="FFFFCC"/>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u="none" dirty="0">
                <a:latin typeface="+mn-lt"/>
              </a:rPr>
              <a:t>Called the Gram Matrix.</a:t>
            </a:r>
          </a:p>
          <a:p>
            <a:r>
              <a:rPr lang="en-US" sz="1600" u="none" dirty="0">
                <a:latin typeface="+mn-lt"/>
              </a:rPr>
              <a:t>A is positive semidefinite if </a:t>
            </a:r>
            <a:r>
              <a:rPr lang="en-US" sz="1600" u="none" dirty="0" err="1">
                <a:latin typeface="+mn-lt"/>
              </a:rPr>
              <a:t>zAz</a:t>
            </a:r>
            <a:r>
              <a:rPr lang="en-US" sz="1600" u="none" baseline="30000" dirty="0" err="1">
                <a:latin typeface="+mn-lt"/>
              </a:rPr>
              <a:t>T</a:t>
            </a:r>
            <a:r>
              <a:rPr lang="en-US" sz="1600" u="none" dirty="0">
                <a:latin typeface="+mn-lt"/>
              </a:rPr>
              <a:t> &gt;0 for </a:t>
            </a:r>
            <a:r>
              <a:rPr lang="en-US" sz="1600" u="none" dirty="0" smtClean="0">
                <a:latin typeface="+mn-lt"/>
              </a:rPr>
              <a:t>all nonzero </a:t>
            </a:r>
            <a:r>
              <a:rPr lang="en-US" sz="1600" u="none" dirty="0">
                <a:latin typeface="+mn-lt"/>
              </a:rPr>
              <a:t>z </a:t>
            </a:r>
            <a:r>
              <a:rPr lang="en-US" sz="1600" u="none" dirty="0" smtClean="0">
                <a:latin typeface="cmsy10"/>
              </a:rPr>
              <a:t>2</a:t>
            </a:r>
            <a:r>
              <a:rPr lang="en-US" sz="1600" u="none" dirty="0" smtClean="0">
                <a:latin typeface="+mn-lt"/>
              </a:rPr>
              <a:t> </a:t>
            </a:r>
            <a:r>
              <a:rPr lang="en-US" sz="1600" u="none" dirty="0">
                <a:latin typeface="+mn-lt"/>
              </a:rPr>
              <a:t>R</a:t>
            </a:r>
            <a:r>
              <a:rPr lang="en-US" sz="1600" u="none" baseline="30000" dirty="0">
                <a:latin typeface="+mn-lt"/>
              </a:rPr>
              <a:t>n </a:t>
            </a:r>
          </a:p>
        </p:txBody>
      </p:sp>
      <p:sp>
        <p:nvSpPr>
          <p:cNvPr id="2" name="TextBox 1"/>
          <p:cNvSpPr txBox="1"/>
          <p:nvPr/>
        </p:nvSpPr>
        <p:spPr>
          <a:xfrm>
            <a:off x="546652" y="3903534"/>
            <a:ext cx="8077200" cy="400110"/>
          </a:xfrm>
          <a:prstGeom prst="rect">
            <a:avLst/>
          </a:prstGeom>
          <a:solidFill>
            <a:srgbClr val="FFFFCC"/>
          </a:solidFill>
          <a:ln w="28575">
            <a:solidFill>
              <a:schemeClr val="accent1"/>
            </a:solidFill>
          </a:ln>
        </p:spPr>
        <p:txBody>
          <a:bodyPr wrap="square" rtlCol="0">
            <a:spAutoFit/>
          </a:bodyPr>
          <a:lstStyle/>
          <a:p>
            <a:r>
              <a:rPr lang="en-US" sz="2000" u="none" dirty="0" smtClean="0">
                <a:latin typeface="+mn-lt"/>
              </a:rPr>
              <a:t>In fact, no need to have an explicit representation of </a:t>
            </a:r>
            <a:r>
              <a:rPr lang="en-US" sz="2000" u="none" dirty="0" smtClean="0">
                <a:latin typeface="cmmi10"/>
              </a:rPr>
              <a:t>Á</a:t>
            </a:r>
            <a:r>
              <a:rPr lang="en-US" sz="2000" u="none" dirty="0" smtClean="0">
                <a:latin typeface="+mn-lt"/>
              </a:rPr>
              <a:t>, only that K satisfies: </a:t>
            </a:r>
            <a:endParaRPr lang="en-US" sz="2000" u="none" dirty="0">
              <a:latin typeface="+mn-lt"/>
            </a:endParaRPr>
          </a:p>
        </p:txBody>
      </p:sp>
    </p:spTree>
    <p:extLst>
      <p:ext uri="{BB962C8B-B14F-4D97-AF65-F5344CB8AC3E}">
        <p14:creationId xmlns:p14="http://schemas.microsoft.com/office/powerpoint/2010/main" val="21305750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kernel trick</a:t>
            </a:r>
            <a:endParaRPr lang="en-US" dirty="0"/>
          </a:p>
        </p:txBody>
      </p:sp>
      <p:sp>
        <p:nvSpPr>
          <p:cNvPr id="4" name="Content Placeholder 3"/>
          <p:cNvSpPr>
            <a:spLocks noGrp="1"/>
          </p:cNvSpPr>
          <p:nvPr>
            <p:ph idx="1"/>
          </p:nvPr>
        </p:nvSpPr>
        <p:spPr/>
        <p:txBody>
          <a:bodyPr/>
          <a:lstStyle/>
          <a:p>
            <a:r>
              <a:rPr lang="en-US" sz="2000" dirty="0" smtClean="0"/>
              <a:t>Define a </a:t>
            </a:r>
            <a:r>
              <a:rPr lang="en-US" sz="2000" dirty="0" smtClean="0">
                <a:solidFill>
                  <a:schemeClr val="accent1">
                    <a:lumMod val="75000"/>
                  </a:schemeClr>
                </a:solidFill>
              </a:rPr>
              <a:t>feature function φ(x) </a:t>
            </a:r>
            <a:r>
              <a:rPr lang="en-US" sz="2000" dirty="0" smtClean="0"/>
              <a:t>which maps items x into a higher-dimensional space.</a:t>
            </a:r>
          </a:p>
          <a:p>
            <a:r>
              <a:rPr lang="en-US" sz="2000" dirty="0" smtClean="0"/>
              <a:t>We can then write a linear function in this space in its </a:t>
            </a:r>
            <a:r>
              <a:rPr lang="en-US" sz="2000" dirty="0" smtClean="0">
                <a:solidFill>
                  <a:srgbClr val="0000FF"/>
                </a:solidFill>
              </a:rPr>
              <a:t>dual form:</a:t>
            </a:r>
          </a:p>
          <a:p>
            <a:pPr lvl="1"/>
            <a:r>
              <a:rPr lang="en-US" dirty="0" smtClean="0">
                <a:solidFill>
                  <a:schemeClr val="accent1">
                    <a:lumMod val="75000"/>
                  </a:schemeClr>
                </a:solidFill>
              </a:rPr>
              <a:t>f(</a:t>
            </a:r>
            <a:r>
              <a:rPr lang="en-US" b="1" dirty="0" smtClean="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φ(</a:t>
            </a:r>
            <a:r>
              <a:rPr lang="en-US" b="1" dirty="0" err="1">
                <a:solidFill>
                  <a:schemeClr val="accent1">
                    <a:lumMod val="75000"/>
                  </a:schemeClr>
                </a:solidFill>
              </a:rPr>
              <a:t>x</a:t>
            </a:r>
            <a:r>
              <a:rPr lang="en-US" baseline="-25000" dirty="0" err="1">
                <a:solidFill>
                  <a:schemeClr val="accent1">
                    <a:lumMod val="75000"/>
                  </a:schemeClr>
                </a:solidFill>
              </a:rPr>
              <a:t>d</a:t>
            </a:r>
            <a:r>
              <a:rPr lang="en-US" dirty="0">
                <a:solidFill>
                  <a:schemeClr val="accent1">
                    <a:lumMod val="75000"/>
                  </a:schemeClr>
                </a:solidFill>
              </a:rPr>
              <a:t>)∙</a:t>
            </a:r>
            <a:r>
              <a:rPr lang="en-US" dirty="0" smtClean="0">
                <a:solidFill>
                  <a:schemeClr val="accent1">
                    <a:lumMod val="75000"/>
                  </a:schemeClr>
                </a:solidFill>
              </a:rPr>
              <a:t>φ(</a:t>
            </a:r>
            <a:r>
              <a:rPr lang="en-US" b="1" dirty="0" smtClean="0">
                <a:solidFill>
                  <a:schemeClr val="accent1">
                    <a:lumMod val="75000"/>
                  </a:schemeClr>
                </a:solidFill>
              </a:rPr>
              <a:t>x</a:t>
            </a:r>
            <a:r>
              <a:rPr lang="en-US" dirty="0" smtClean="0">
                <a:solidFill>
                  <a:schemeClr val="accent1">
                    <a:lumMod val="75000"/>
                  </a:schemeClr>
                </a:solidFill>
              </a:rPr>
              <a:t>) =  </a:t>
            </a:r>
            <a:r>
              <a:rPr lang="en-US" dirty="0">
                <a:solidFill>
                  <a:schemeClr val="accent1">
                    <a:lumMod val="75000"/>
                  </a:schemeClr>
                </a:solidFill>
              </a:rPr>
              <a:t>∑</a:t>
            </a:r>
            <a:r>
              <a:rPr lang="en-US" baseline="-25000" dirty="0">
                <a:solidFill>
                  <a:schemeClr val="accent1">
                    <a:lumMod val="75000"/>
                  </a:schemeClr>
                </a:solidFill>
              </a:rPr>
              <a:t>d </a:t>
            </a:r>
            <a:r>
              <a:rPr lang="en-US" dirty="0">
                <a:solidFill>
                  <a:schemeClr val="accent1">
                    <a:lumMod val="75000"/>
                  </a:schemeClr>
                </a:solidFill>
              </a:rPr>
              <a:t>α</a:t>
            </a:r>
            <a:r>
              <a:rPr lang="en-US" baseline="-25000" dirty="0">
                <a:solidFill>
                  <a:schemeClr val="accent1">
                    <a:lumMod val="75000"/>
                  </a:schemeClr>
                </a:solidFill>
              </a:rPr>
              <a:t>d  </a:t>
            </a:r>
            <a:r>
              <a:rPr lang="en-US" dirty="0">
                <a:solidFill>
                  <a:schemeClr val="accent1">
                    <a:lumMod val="75000"/>
                  </a:schemeClr>
                </a:solidFill>
              </a:rPr>
              <a:t>K(</a:t>
            </a:r>
            <a:r>
              <a:rPr lang="en-US" b="1" dirty="0" err="1">
                <a:solidFill>
                  <a:schemeClr val="accent1">
                    <a:lumMod val="75000"/>
                  </a:schemeClr>
                </a:solidFill>
              </a:rPr>
              <a:t>x</a:t>
            </a:r>
            <a:r>
              <a:rPr lang="en-US" baseline="-25000" dirty="0" err="1">
                <a:solidFill>
                  <a:schemeClr val="accent1">
                    <a:lumMod val="75000"/>
                  </a:schemeClr>
                </a:solidFill>
              </a:rPr>
              <a:t>d</a:t>
            </a:r>
            <a:r>
              <a:rPr lang="en-US" dirty="0" err="1">
                <a:solidFill>
                  <a:schemeClr val="accent1">
                    <a:lumMod val="75000"/>
                  </a:schemeClr>
                </a:solidFill>
              </a:rPr>
              <a:t>∙</a:t>
            </a:r>
            <a:r>
              <a:rPr lang="en-US" b="1" dirty="0" err="1" smtClean="0">
                <a:solidFill>
                  <a:schemeClr val="accent1">
                    <a:lumMod val="75000"/>
                  </a:schemeClr>
                </a:solidFill>
              </a:rPr>
              <a:t>x</a:t>
            </a:r>
            <a:r>
              <a:rPr lang="en-US" dirty="0" smtClean="0">
                <a:solidFill>
                  <a:schemeClr val="accent1">
                    <a:lumMod val="75000"/>
                  </a:schemeClr>
                </a:solidFill>
              </a:rPr>
              <a:t>)  </a:t>
            </a:r>
          </a:p>
          <a:p>
            <a:r>
              <a:rPr lang="en-US" sz="2000" dirty="0" smtClean="0">
                <a:solidFill>
                  <a:srgbClr val="0000FF"/>
                </a:solidFill>
              </a:rPr>
              <a:t>Dual </a:t>
            </a:r>
            <a:r>
              <a:rPr lang="en-US" sz="2000" dirty="0">
                <a:solidFill>
                  <a:srgbClr val="0000FF"/>
                </a:solidFill>
              </a:rPr>
              <a:t>representation: </a:t>
            </a:r>
            <a:r>
              <a:rPr lang="en-US" sz="2000" dirty="0"/>
              <a:t>We don’t need to learn </a:t>
            </a:r>
            <a:r>
              <a:rPr lang="en-US" sz="2000" dirty="0">
                <a:solidFill>
                  <a:schemeClr val="accent1">
                    <a:lumMod val="75000"/>
                  </a:schemeClr>
                </a:solidFill>
              </a:rPr>
              <a:t>w</a:t>
            </a:r>
            <a:r>
              <a:rPr lang="en-US" sz="2000" dirty="0"/>
              <a:t> in this higher-dimensional space. It is sufficient to evaluate </a:t>
            </a:r>
            <a:r>
              <a:rPr lang="en-US" sz="2000" dirty="0">
                <a:solidFill>
                  <a:schemeClr val="accent1">
                    <a:lumMod val="75000"/>
                  </a:schemeClr>
                </a:solidFill>
              </a:rPr>
              <a:t>K(x</a:t>
            </a:r>
            <a:r>
              <a:rPr lang="en-US" sz="2000" baseline="-25000" dirty="0">
                <a:solidFill>
                  <a:schemeClr val="accent1">
                    <a:lumMod val="75000"/>
                  </a:schemeClr>
                </a:solidFill>
              </a:rPr>
              <a:t>i</a:t>
            </a:r>
            <a:r>
              <a:rPr lang="en-US" sz="2000" dirty="0">
                <a:solidFill>
                  <a:schemeClr val="accent1">
                    <a:lumMod val="75000"/>
                  </a:schemeClr>
                </a:solidFill>
              </a:rPr>
              <a:t>, </a:t>
            </a:r>
            <a:r>
              <a:rPr lang="en-US" sz="2000" dirty="0" err="1">
                <a:solidFill>
                  <a:schemeClr val="accent1">
                    <a:lumMod val="75000"/>
                  </a:schemeClr>
                </a:solidFill>
              </a:rPr>
              <a:t>x</a:t>
            </a:r>
            <a:r>
              <a:rPr lang="en-US" sz="2000" baseline="-25000" dirty="0" err="1">
                <a:solidFill>
                  <a:schemeClr val="accent1">
                    <a:lumMod val="75000"/>
                  </a:schemeClr>
                </a:solidFill>
              </a:rPr>
              <a:t>j</a:t>
            </a:r>
            <a:r>
              <a:rPr lang="en-US" sz="2000" dirty="0">
                <a:solidFill>
                  <a:schemeClr val="accent1">
                    <a:lumMod val="75000"/>
                  </a:schemeClr>
                </a:solidFill>
              </a:rPr>
              <a:t>)</a:t>
            </a:r>
          </a:p>
          <a:p>
            <a:r>
              <a:rPr lang="en-US" sz="2000" dirty="0" smtClean="0"/>
              <a:t>The kernel function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t>computes the inner product between the </a:t>
            </a:r>
            <a:r>
              <a:rPr lang="en-US" sz="2000" dirty="0" smtClean="0">
                <a:solidFill>
                  <a:schemeClr val="accent1">
                    <a:lumMod val="75000"/>
                  </a:schemeClr>
                </a:solidFill>
                <a:latin typeface="Calibri"/>
              </a:rPr>
              <a:t>φ(x</a:t>
            </a:r>
            <a:r>
              <a:rPr lang="en-US" sz="2000" baseline="-25000" dirty="0" smtClean="0">
                <a:solidFill>
                  <a:schemeClr val="accent1">
                    <a:lumMod val="75000"/>
                  </a:schemeClr>
                </a:solidFill>
                <a:latin typeface="Calibri"/>
              </a:rPr>
              <a:t>i</a:t>
            </a:r>
            <a:r>
              <a:rPr lang="en-US" sz="2000" dirty="0" smtClean="0">
                <a:solidFill>
                  <a:schemeClr val="accent1">
                    <a:lumMod val="75000"/>
                  </a:schemeClr>
                </a:solidFill>
              </a:rPr>
              <a:t>)</a:t>
            </a:r>
            <a:r>
              <a:rPr lang="en-US" sz="2000" dirty="0" smtClean="0"/>
              <a:t> and </a:t>
            </a:r>
            <a:r>
              <a:rPr lang="en-US" sz="2000" dirty="0" smtClean="0">
                <a:solidFill>
                  <a:schemeClr val="accent1">
                    <a:lumMod val="75000"/>
                  </a:schemeClr>
                </a:solidFill>
                <a:latin typeface="Calibri"/>
              </a:rPr>
              <a:t>φ(</a:t>
            </a:r>
            <a:r>
              <a:rPr lang="en-US" sz="2000" dirty="0" err="1" smtClean="0">
                <a:solidFill>
                  <a:schemeClr val="accent1">
                    <a:lumMod val="75000"/>
                  </a:schemeClr>
                </a:solidFill>
                <a:latin typeface="Calibri"/>
              </a:rPr>
              <a:t>x</a:t>
            </a:r>
            <a:r>
              <a:rPr lang="en-US" sz="2000" baseline="-25000" dirty="0" err="1" smtClean="0">
                <a:solidFill>
                  <a:schemeClr val="accent1">
                    <a:lumMod val="75000"/>
                  </a:schemeClr>
                </a:solidFill>
                <a:latin typeface="Calibri"/>
              </a:rPr>
              <a:t>j</a:t>
            </a:r>
            <a:r>
              <a:rPr lang="en-US" sz="2000" dirty="0" smtClean="0">
                <a:solidFill>
                  <a:schemeClr val="accent1">
                    <a:lumMod val="75000"/>
                  </a:schemeClr>
                </a:solidFill>
              </a:rPr>
              <a:t>)</a:t>
            </a:r>
          </a:p>
          <a:p>
            <a:r>
              <a:rPr lang="en-US" sz="2000" dirty="0" smtClean="0">
                <a:solidFill>
                  <a:srgbClr val="0000FF"/>
                </a:solidFill>
              </a:rPr>
              <a:t>Kernel Trick: </a:t>
            </a:r>
            <a:r>
              <a:rPr lang="en-US" sz="2000" dirty="0" smtClean="0"/>
              <a:t>it is possible to compute </a:t>
            </a:r>
            <a:r>
              <a:rPr lang="el-GR" sz="2000" dirty="0">
                <a:solidFill>
                  <a:schemeClr val="accent1">
                    <a:lumMod val="75000"/>
                  </a:schemeClr>
                </a:solidFill>
              </a:rPr>
              <a:t>K(x</a:t>
            </a:r>
            <a:r>
              <a:rPr lang="en-US" sz="2000" baseline="-25000" dirty="0" err="1">
                <a:solidFill>
                  <a:schemeClr val="accent1">
                    <a:lumMod val="75000"/>
                  </a:schemeClr>
                </a:solidFill>
              </a:rPr>
              <a:t>i</a:t>
            </a:r>
            <a:r>
              <a:rPr lang="el-GR" sz="2000" dirty="0">
                <a:solidFill>
                  <a:schemeClr val="accent1">
                    <a:lumMod val="75000"/>
                  </a:schemeClr>
                </a:solidFill>
              </a:rPr>
              <a:t>, x</a:t>
            </a:r>
            <a:r>
              <a:rPr lang="en-US" sz="2000" baseline="-25000" dirty="0">
                <a:solidFill>
                  <a:schemeClr val="accent1">
                    <a:lumMod val="75000"/>
                  </a:schemeClr>
                </a:solidFill>
              </a:rPr>
              <a:t>j</a:t>
            </a:r>
            <a:r>
              <a:rPr lang="el-GR" sz="2000" dirty="0">
                <a:solidFill>
                  <a:schemeClr val="accent1">
                    <a:lumMod val="75000"/>
                  </a:schemeClr>
                </a:solidFill>
              </a:rPr>
              <a:t>) = φ(x</a:t>
            </a:r>
            <a:r>
              <a:rPr lang="en-US" sz="2000" baseline="-25000" dirty="0" err="1">
                <a:solidFill>
                  <a:schemeClr val="accent1">
                    <a:lumMod val="75000"/>
                  </a:schemeClr>
                </a:solidFill>
              </a:rPr>
              <a:t>i</a:t>
            </a:r>
            <a:r>
              <a:rPr lang="el-GR" sz="2000" dirty="0">
                <a:solidFill>
                  <a:schemeClr val="accent1">
                    <a:lumMod val="75000"/>
                  </a:schemeClr>
                </a:solidFill>
              </a:rPr>
              <a:t>)φ(x</a:t>
            </a:r>
            <a:r>
              <a:rPr lang="en-US" sz="2000" baseline="-25000" dirty="0">
                <a:solidFill>
                  <a:schemeClr val="accent1">
                    <a:lumMod val="75000"/>
                  </a:schemeClr>
                </a:solidFill>
              </a:rPr>
              <a:t>j</a:t>
            </a:r>
            <a:r>
              <a:rPr lang="el-GR" sz="2000" dirty="0">
                <a:solidFill>
                  <a:schemeClr val="accent1">
                    <a:lumMod val="75000"/>
                  </a:schemeClr>
                </a:solidFill>
              </a:rPr>
              <a:t>)</a:t>
            </a:r>
            <a:r>
              <a:rPr lang="en-US" sz="2000" dirty="0">
                <a:solidFill>
                  <a:schemeClr val="accent1">
                    <a:lumMod val="75000"/>
                  </a:schemeClr>
                </a:solidFill>
              </a:rPr>
              <a:t> </a:t>
            </a:r>
            <a:r>
              <a:rPr lang="en-US" sz="2000" dirty="0" smtClean="0">
                <a:solidFill>
                  <a:schemeClr val="accent1">
                    <a:lumMod val="75000"/>
                  </a:schemeClr>
                </a:solidFill>
              </a:rPr>
              <a:t>in the original space. </a:t>
            </a:r>
            <a:endParaRPr lang="en-US" sz="2000" dirty="0" smtClean="0"/>
          </a:p>
          <a:p>
            <a:pPr marL="0" indent="0">
              <a:buNone/>
            </a:pPr>
            <a:endParaRPr lang="en-US" dirty="0"/>
          </a:p>
        </p:txBody>
      </p:sp>
      <p:sp>
        <p:nvSpPr>
          <p:cNvPr id="10" name="Content Placeholder 9"/>
          <p:cNvSpPr>
            <a:spLocks noGrp="1"/>
          </p:cNvSpPr>
          <p:nvPr>
            <p:ph sz="quarter" idx="13"/>
          </p:nvPr>
        </p:nvSpPr>
        <p:spPr/>
        <p:txBody>
          <a:bodyPr/>
          <a:lstStyle/>
          <a:p>
            <a:endParaRPr lang="en-US" dirty="0"/>
          </a:p>
        </p:txBody>
      </p:sp>
      <p:sp>
        <p:nvSpPr>
          <p:cNvPr id="5" name="Slide Number Placeholder 4"/>
          <p:cNvSpPr>
            <a:spLocks noGrp="1"/>
          </p:cNvSpPr>
          <p:nvPr>
            <p:ph type="sldNum" sz="quarter" idx="14"/>
          </p:nvPr>
        </p:nvSpPr>
        <p:spPr/>
        <p:txBody>
          <a:bodyPr/>
          <a:lstStyle/>
          <a:p>
            <a:fld id="{2066355A-084C-D24E-9AD2-7E4FC41EA627}" type="slidenum">
              <a:rPr lang="en-US" smtClean="0"/>
              <a:pPr/>
              <a:t>79</a:t>
            </a:fld>
            <a:endParaRPr lang="en-US" dirty="0"/>
          </a:p>
        </p:txBody>
      </p:sp>
    </p:spTree>
    <p:extLst>
      <p:ext uri="{BB962C8B-B14F-4D97-AF65-F5344CB8AC3E}">
        <p14:creationId xmlns:p14="http://schemas.microsoft.com/office/powerpoint/2010/main" val="2221898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The Perceptron rule</a:t>
            </a:r>
            <a:endParaRPr lang="en-US" dirty="0"/>
          </a:p>
        </p:txBody>
      </p:sp>
      <p:sp>
        <p:nvSpPr>
          <p:cNvPr id="7" name="Content Placeholder 6"/>
          <p:cNvSpPr>
            <a:spLocks noGrp="1"/>
          </p:cNvSpPr>
          <p:nvPr>
            <p:ph idx="1"/>
          </p:nvPr>
        </p:nvSpPr>
        <p:spPr/>
        <p:txBody>
          <a:bodyPr>
            <a:normAutofit/>
          </a:bodyPr>
          <a:lstStyle/>
          <a:p>
            <a:pPr marL="0" lvl="2"/>
            <a:r>
              <a:rPr lang="en-US" dirty="0" smtClean="0">
                <a:solidFill>
                  <a:schemeClr val="accent6"/>
                </a:solidFill>
              </a:rPr>
              <a:t>If  y = +1:  </a:t>
            </a:r>
            <a:r>
              <a:rPr lang="en-US" b="1" dirty="0" smtClean="0">
                <a:solidFill>
                  <a:srgbClr val="000000"/>
                </a:solidFill>
              </a:rPr>
              <a:t>x </a:t>
            </a:r>
            <a:r>
              <a:rPr lang="en-US" dirty="0" smtClean="0">
                <a:solidFill>
                  <a:srgbClr val="000000"/>
                </a:solidFill>
              </a:rPr>
              <a:t>should be </a:t>
            </a:r>
            <a:r>
              <a:rPr lang="en-US" dirty="0" smtClean="0">
                <a:solidFill>
                  <a:srgbClr val="C00000"/>
                </a:solidFill>
              </a:rPr>
              <a:t>above</a:t>
            </a:r>
            <a:r>
              <a:rPr lang="en-US" dirty="0" smtClean="0">
                <a:solidFill>
                  <a:srgbClr val="000000"/>
                </a:solidFill>
              </a:rPr>
              <a:t> the decision boundary</a:t>
            </a:r>
            <a:endParaRPr lang="en-US" dirty="0" smtClean="0">
              <a:solidFill>
                <a:schemeClr val="accent6"/>
              </a:solidFill>
            </a:endParaRPr>
          </a:p>
          <a:p>
            <a:pPr marL="0" lvl="2"/>
            <a:r>
              <a:rPr lang="en-US" b="1" dirty="0" smtClean="0">
                <a:solidFill>
                  <a:schemeClr val="accent6"/>
                </a:solidFill>
              </a:rPr>
              <a:t>	</a:t>
            </a:r>
            <a:r>
              <a:rPr lang="en-US" dirty="0" smtClean="0">
                <a:solidFill>
                  <a:srgbClr val="000000"/>
                </a:solidFill>
              </a:rPr>
              <a:t>Raise the decision boundary’s slope: </a:t>
            </a:r>
            <a:r>
              <a:rPr lang="en-US" b="1" dirty="0" smtClean="0">
                <a:solidFill>
                  <a:srgbClr val="C00000"/>
                </a:solidFill>
              </a:rPr>
              <a:t>w</a:t>
            </a:r>
            <a:r>
              <a:rPr lang="en-US" baseline="30000" dirty="0" smtClean="0">
                <a:solidFill>
                  <a:srgbClr val="C00000"/>
                </a:solidFill>
              </a:rPr>
              <a:t>i+1  </a:t>
            </a:r>
            <a:r>
              <a:rPr lang="en-US" dirty="0" smtClean="0">
                <a:solidFill>
                  <a:srgbClr val="C00000"/>
                </a:solidFill>
              </a:rPr>
              <a:t>:=  </a:t>
            </a:r>
            <a:r>
              <a:rPr lang="en-US" b="1" dirty="0" err="1" smtClean="0">
                <a:solidFill>
                  <a:srgbClr val="C00000"/>
                </a:solidFill>
              </a:rPr>
              <a:t>w</a:t>
            </a:r>
            <a:r>
              <a:rPr lang="en-US" baseline="30000" dirty="0" err="1" smtClean="0">
                <a:solidFill>
                  <a:srgbClr val="C00000"/>
                </a:solidFill>
              </a:rPr>
              <a:t>i</a:t>
            </a:r>
            <a:r>
              <a:rPr lang="en-US" dirty="0" smtClean="0">
                <a:solidFill>
                  <a:srgbClr val="C00000"/>
                </a:solidFill>
              </a:rPr>
              <a:t> + </a:t>
            </a:r>
            <a:r>
              <a:rPr lang="en-US" b="1" dirty="0" smtClean="0">
                <a:solidFill>
                  <a:srgbClr val="C00000"/>
                </a:solidFill>
              </a:rPr>
              <a:t>x</a:t>
            </a:r>
          </a:p>
          <a:p>
            <a:pPr marL="0" lvl="2"/>
            <a:endParaRPr lang="en-US" b="1" dirty="0" smtClean="0">
              <a:solidFill>
                <a:srgbClr val="C00000"/>
              </a:solidFill>
            </a:endParaRPr>
          </a:p>
          <a:p>
            <a:pPr marL="0" lvl="2"/>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smtClean="0">
              <a:solidFill>
                <a:srgbClr val="000000"/>
              </a:solidFill>
            </a:endParaRPr>
          </a:p>
          <a:p>
            <a:pPr marL="0" lvl="2"/>
            <a:r>
              <a:rPr lang="en-US" dirty="0" smtClean="0">
                <a:solidFill>
                  <a:schemeClr val="accent6"/>
                </a:solidFill>
              </a:rPr>
              <a:t>If y = -1: </a:t>
            </a:r>
            <a:r>
              <a:rPr lang="en-US" b="1" dirty="0" smtClean="0">
                <a:solidFill>
                  <a:srgbClr val="000000"/>
                </a:solidFill>
              </a:rPr>
              <a:t>x </a:t>
            </a:r>
            <a:r>
              <a:rPr lang="en-US" dirty="0" smtClean="0">
                <a:solidFill>
                  <a:srgbClr val="000000"/>
                </a:solidFill>
              </a:rPr>
              <a:t>should be </a:t>
            </a:r>
            <a:r>
              <a:rPr lang="en-US" dirty="0" smtClean="0">
                <a:solidFill>
                  <a:srgbClr val="C00000"/>
                </a:solidFill>
              </a:rPr>
              <a:t>below</a:t>
            </a:r>
            <a:r>
              <a:rPr lang="en-US" dirty="0" smtClean="0">
                <a:solidFill>
                  <a:srgbClr val="000000"/>
                </a:solidFill>
              </a:rPr>
              <a:t> the decision boundary</a:t>
            </a:r>
            <a:br>
              <a:rPr lang="en-US" dirty="0" smtClean="0">
                <a:solidFill>
                  <a:srgbClr val="000000"/>
                </a:solidFill>
              </a:rPr>
            </a:br>
            <a:r>
              <a:rPr lang="en-US" dirty="0" smtClean="0">
                <a:solidFill>
                  <a:srgbClr val="000000"/>
                </a:solidFill>
              </a:rPr>
              <a:t>	Lower the decision boundary’s slope: </a:t>
            </a:r>
            <a:r>
              <a:rPr lang="en-US" b="1" dirty="0" smtClean="0">
                <a:solidFill>
                  <a:srgbClr val="C00000"/>
                </a:solidFill>
              </a:rPr>
              <a:t>w</a:t>
            </a:r>
            <a:r>
              <a:rPr lang="en-US" baseline="30000" dirty="0" smtClean="0">
                <a:solidFill>
                  <a:srgbClr val="C00000"/>
                </a:solidFill>
              </a:rPr>
              <a:t>i+1  </a:t>
            </a:r>
            <a:r>
              <a:rPr lang="en-US" dirty="0" smtClean="0">
                <a:solidFill>
                  <a:srgbClr val="C00000"/>
                </a:solidFill>
              </a:rPr>
              <a:t>:= </a:t>
            </a:r>
            <a:r>
              <a:rPr lang="en-US" b="1" dirty="0" err="1" smtClean="0">
                <a:solidFill>
                  <a:srgbClr val="C00000"/>
                </a:solidFill>
              </a:rPr>
              <a:t>w</a:t>
            </a:r>
            <a:r>
              <a:rPr lang="en-US" baseline="30000" dirty="0" err="1" smtClean="0">
                <a:solidFill>
                  <a:srgbClr val="C00000"/>
                </a:solidFill>
              </a:rPr>
              <a:t>i</a:t>
            </a:r>
            <a:r>
              <a:rPr lang="en-US" dirty="0" smtClean="0">
                <a:solidFill>
                  <a:srgbClr val="C00000"/>
                </a:solidFill>
              </a:rPr>
              <a:t> – </a:t>
            </a:r>
            <a:r>
              <a:rPr lang="en-US" b="1" dirty="0" smtClean="0">
                <a:solidFill>
                  <a:srgbClr val="C00000"/>
                </a:solidFill>
              </a:rPr>
              <a:t>x</a:t>
            </a:r>
          </a:p>
        </p:txBody>
      </p:sp>
      <p:sp>
        <p:nvSpPr>
          <p:cNvPr id="3" name="Slide Number Placeholder 2"/>
          <p:cNvSpPr>
            <a:spLocks noGrp="1"/>
          </p:cNvSpPr>
          <p:nvPr>
            <p:ph type="sldNum" sz="quarter" idx="12"/>
          </p:nvPr>
        </p:nvSpPr>
        <p:spPr/>
        <p:txBody>
          <a:bodyPr/>
          <a:lstStyle/>
          <a:p>
            <a:fld id="{2066355A-084C-D24E-9AD2-7E4FC41EA627}" type="slidenum">
              <a:rPr lang="en-US" smtClean="0"/>
              <a:pPr/>
              <a:t>8</a:t>
            </a:fld>
            <a:endParaRPr lang="en-US"/>
          </a:p>
        </p:txBody>
      </p:sp>
      <p:grpSp>
        <p:nvGrpSpPr>
          <p:cNvPr id="25" name="Group 24"/>
          <p:cNvGrpSpPr/>
          <p:nvPr/>
        </p:nvGrpSpPr>
        <p:grpSpPr>
          <a:xfrm>
            <a:off x="1970290" y="2557109"/>
            <a:ext cx="1874831" cy="1329091"/>
            <a:chOff x="3386790" y="3010296"/>
            <a:chExt cx="1874831" cy="1652975"/>
          </a:xfrm>
        </p:grpSpPr>
        <p:sp>
          <p:nvSpPr>
            <p:cNvPr id="8" name="Rectangle 7"/>
            <p:cNvSpPr/>
            <p:nvPr/>
          </p:nvSpPr>
          <p:spPr>
            <a:xfrm>
              <a:off x="3386790" y="3010296"/>
              <a:ext cx="1874831" cy="165297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Target</a:t>
              </a:r>
              <a:endParaRPr lang="en-US" dirty="0">
                <a:solidFill>
                  <a:srgbClr val="000000"/>
                </a:solidFill>
              </a:endParaRPr>
            </a:p>
          </p:txBody>
        </p:sp>
        <p:grpSp>
          <p:nvGrpSpPr>
            <p:cNvPr id="12" name="Group 11"/>
            <p:cNvGrpSpPr/>
            <p:nvPr/>
          </p:nvGrpSpPr>
          <p:grpSpPr>
            <a:xfrm>
              <a:off x="3749662" y="3419622"/>
              <a:ext cx="914400" cy="914400"/>
              <a:chOff x="3749662" y="3419622"/>
              <a:chExt cx="914400" cy="914400"/>
            </a:xfrm>
          </p:grpSpPr>
          <p:cxnSp>
            <p:nvCxnSpPr>
              <p:cNvPr id="10" name="Straight Arrow Connector 9"/>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951256" y="3433060"/>
              <a:ext cx="325730" cy="369332"/>
            </a:xfrm>
            <a:prstGeom prst="rect">
              <a:avLst/>
            </a:prstGeom>
            <a:noFill/>
          </p:spPr>
          <p:txBody>
            <a:bodyPr wrap="none" rtlCol="0">
              <a:spAutoFit/>
            </a:bodyPr>
            <a:lstStyle/>
            <a:p>
              <a:r>
                <a:rPr lang="en-US" b="1" dirty="0" smtClean="0"/>
                <a:t>x</a:t>
              </a:r>
              <a:endParaRPr lang="en-US" b="1" dirty="0"/>
            </a:p>
          </p:txBody>
        </p:sp>
        <p:cxnSp>
          <p:nvCxnSpPr>
            <p:cNvPr id="15" name="Straight Connector 14"/>
            <p:cNvCxnSpPr/>
            <p:nvPr/>
          </p:nvCxnSpPr>
          <p:spPr>
            <a:xfrm flipV="1">
              <a:off x="3742942" y="3513694"/>
              <a:ext cx="1135650" cy="820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4048230" y="2557109"/>
            <a:ext cx="1874831" cy="1329091"/>
            <a:chOff x="3386790" y="3010296"/>
            <a:chExt cx="1874831" cy="1652975"/>
          </a:xfrm>
        </p:grpSpPr>
        <p:sp>
          <p:nvSpPr>
            <p:cNvPr id="27" name="Rectangle 26"/>
            <p:cNvSpPr/>
            <p:nvPr/>
          </p:nvSpPr>
          <p:spPr>
            <a:xfrm>
              <a:off x="3386790" y="3010296"/>
              <a:ext cx="1874831" cy="165297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Previous Model</a:t>
              </a:r>
              <a:endParaRPr lang="en-US" dirty="0">
                <a:solidFill>
                  <a:srgbClr val="000000"/>
                </a:solidFill>
              </a:endParaRPr>
            </a:p>
          </p:txBody>
        </p:sp>
        <p:grpSp>
          <p:nvGrpSpPr>
            <p:cNvPr id="28" name="Group 27"/>
            <p:cNvGrpSpPr/>
            <p:nvPr/>
          </p:nvGrpSpPr>
          <p:grpSpPr>
            <a:xfrm>
              <a:off x="3749662" y="3419622"/>
              <a:ext cx="914400" cy="914400"/>
              <a:chOff x="3749662" y="3419622"/>
              <a:chExt cx="914400" cy="914400"/>
            </a:xfrm>
          </p:grpSpPr>
          <p:cxnSp>
            <p:nvCxnSpPr>
              <p:cNvPr id="31" name="Straight Arrow Connector 30"/>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3951256" y="3433060"/>
              <a:ext cx="325730" cy="369332"/>
            </a:xfrm>
            <a:prstGeom prst="rect">
              <a:avLst/>
            </a:prstGeom>
            <a:noFill/>
          </p:spPr>
          <p:txBody>
            <a:bodyPr wrap="none" rtlCol="0">
              <a:spAutoFit/>
            </a:bodyPr>
            <a:lstStyle/>
            <a:p>
              <a:r>
                <a:rPr lang="en-US" b="1" dirty="0" smtClean="0"/>
                <a:t>x</a:t>
              </a:r>
              <a:endParaRPr lang="en-US" b="1" dirty="0"/>
            </a:p>
          </p:txBody>
        </p:sp>
        <p:cxnSp>
          <p:nvCxnSpPr>
            <p:cNvPr id="33" name="Straight Connector 32"/>
            <p:cNvCxnSpPr/>
            <p:nvPr/>
          </p:nvCxnSpPr>
          <p:spPr>
            <a:xfrm flipV="1">
              <a:off x="3756383" y="3438027"/>
              <a:ext cx="194873" cy="895995"/>
            </a:xfrm>
            <a:prstGeom prst="line">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6126169" y="2557109"/>
            <a:ext cx="1874831" cy="1323726"/>
            <a:chOff x="3275183" y="3010296"/>
            <a:chExt cx="1874831" cy="1652975"/>
          </a:xfrm>
        </p:grpSpPr>
        <p:sp>
          <p:nvSpPr>
            <p:cNvPr id="37" name="Rectangle 36"/>
            <p:cNvSpPr/>
            <p:nvPr/>
          </p:nvSpPr>
          <p:spPr>
            <a:xfrm>
              <a:off x="3275183" y="3010296"/>
              <a:ext cx="1874831" cy="165297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New Model</a:t>
              </a:r>
              <a:endParaRPr lang="en-US" dirty="0">
                <a:solidFill>
                  <a:srgbClr val="000000"/>
                </a:solidFill>
              </a:endParaRPr>
            </a:p>
          </p:txBody>
        </p:sp>
        <p:grpSp>
          <p:nvGrpSpPr>
            <p:cNvPr id="38" name="Group 37"/>
            <p:cNvGrpSpPr/>
            <p:nvPr/>
          </p:nvGrpSpPr>
          <p:grpSpPr>
            <a:xfrm>
              <a:off x="3749662" y="3419622"/>
              <a:ext cx="914400" cy="914400"/>
              <a:chOff x="3749662" y="3419622"/>
              <a:chExt cx="914400" cy="914400"/>
            </a:xfrm>
          </p:grpSpPr>
          <p:cxnSp>
            <p:nvCxnSpPr>
              <p:cNvPr id="42" name="Straight Arrow Connector 41"/>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3951256" y="3433060"/>
              <a:ext cx="325730" cy="369332"/>
            </a:xfrm>
            <a:prstGeom prst="rect">
              <a:avLst/>
            </a:prstGeom>
            <a:noFill/>
          </p:spPr>
          <p:txBody>
            <a:bodyPr wrap="none" rtlCol="0">
              <a:spAutoFit/>
            </a:bodyPr>
            <a:lstStyle/>
            <a:p>
              <a:r>
                <a:rPr lang="en-US" b="1" dirty="0" smtClean="0"/>
                <a:t>x</a:t>
              </a:r>
              <a:endParaRPr lang="en-US" b="1" dirty="0"/>
            </a:p>
          </p:txBody>
        </p:sp>
        <p:cxnSp>
          <p:nvCxnSpPr>
            <p:cNvPr id="41" name="Straight Connector 40"/>
            <p:cNvCxnSpPr/>
            <p:nvPr/>
          </p:nvCxnSpPr>
          <p:spPr>
            <a:xfrm flipV="1">
              <a:off x="3756383" y="3419622"/>
              <a:ext cx="194873" cy="914401"/>
            </a:xfrm>
            <a:prstGeom prst="line">
              <a:avLst/>
            </a:prstGeom>
            <a:ln w="12700" cmpd="sng">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39" idx="0"/>
            </p:cNvCxnSpPr>
            <p:nvPr/>
          </p:nvCxnSpPr>
          <p:spPr>
            <a:xfrm flipV="1">
              <a:off x="3756383" y="3433059"/>
              <a:ext cx="357738" cy="900963"/>
            </a:xfrm>
            <a:prstGeom prst="line">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1970290" y="4756888"/>
            <a:ext cx="1874831" cy="1353312"/>
            <a:chOff x="3480868" y="4873806"/>
            <a:chExt cx="1874831" cy="1656585"/>
          </a:xfrm>
        </p:grpSpPr>
        <p:sp>
          <p:nvSpPr>
            <p:cNvPr id="64" name="Rectangle 63"/>
            <p:cNvSpPr/>
            <p:nvPr/>
          </p:nvSpPr>
          <p:spPr>
            <a:xfrm>
              <a:off x="3480868" y="4873806"/>
              <a:ext cx="1874831" cy="165658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Target</a:t>
              </a:r>
              <a:endParaRPr lang="en-US" dirty="0">
                <a:solidFill>
                  <a:srgbClr val="000000"/>
                </a:solidFill>
              </a:endParaRPr>
            </a:p>
          </p:txBody>
        </p:sp>
        <p:grpSp>
          <p:nvGrpSpPr>
            <p:cNvPr id="65" name="Group 64"/>
            <p:cNvGrpSpPr/>
            <p:nvPr/>
          </p:nvGrpSpPr>
          <p:grpSpPr>
            <a:xfrm>
              <a:off x="3843740" y="5283133"/>
              <a:ext cx="914400" cy="914400"/>
              <a:chOff x="3749662" y="3419622"/>
              <a:chExt cx="914400" cy="914400"/>
            </a:xfrm>
          </p:grpSpPr>
          <p:cxnSp>
            <p:nvCxnSpPr>
              <p:cNvPr id="68" name="Straight Arrow Connector 67"/>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4371932" y="5680377"/>
              <a:ext cx="325730" cy="369332"/>
            </a:xfrm>
            <a:prstGeom prst="rect">
              <a:avLst/>
            </a:prstGeom>
            <a:noFill/>
          </p:spPr>
          <p:txBody>
            <a:bodyPr wrap="none" rtlCol="0">
              <a:spAutoFit/>
            </a:bodyPr>
            <a:lstStyle/>
            <a:p>
              <a:r>
                <a:rPr lang="en-US" b="1" dirty="0" smtClean="0"/>
                <a:t>x</a:t>
              </a:r>
              <a:endParaRPr lang="en-US" b="1" dirty="0"/>
            </a:p>
          </p:txBody>
        </p:sp>
        <p:cxnSp>
          <p:nvCxnSpPr>
            <p:cNvPr id="67" name="Straight Connector 66"/>
            <p:cNvCxnSpPr/>
            <p:nvPr/>
          </p:nvCxnSpPr>
          <p:spPr>
            <a:xfrm flipV="1">
              <a:off x="3850461" y="5377205"/>
              <a:ext cx="1135650" cy="820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a:off x="6126169" y="4756888"/>
            <a:ext cx="1874831" cy="1350363"/>
            <a:chOff x="7421569" y="4858457"/>
            <a:chExt cx="1874831" cy="1652975"/>
          </a:xfrm>
        </p:grpSpPr>
        <p:grpSp>
          <p:nvGrpSpPr>
            <p:cNvPr id="80" name="Group 79"/>
            <p:cNvGrpSpPr/>
            <p:nvPr/>
          </p:nvGrpSpPr>
          <p:grpSpPr>
            <a:xfrm>
              <a:off x="7421569" y="4858457"/>
              <a:ext cx="1874831" cy="1652975"/>
              <a:chOff x="3480868" y="4873807"/>
              <a:chExt cx="1874831" cy="1652975"/>
            </a:xfrm>
          </p:grpSpPr>
          <p:sp>
            <p:nvSpPr>
              <p:cNvPr id="81" name="Rectangle 80"/>
              <p:cNvSpPr/>
              <p:nvPr/>
            </p:nvSpPr>
            <p:spPr>
              <a:xfrm>
                <a:off x="3480868" y="4873807"/>
                <a:ext cx="1874831" cy="165297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New Model</a:t>
                </a:r>
                <a:endParaRPr lang="en-US" dirty="0">
                  <a:solidFill>
                    <a:srgbClr val="000000"/>
                  </a:solidFill>
                </a:endParaRPr>
              </a:p>
            </p:txBody>
          </p:sp>
          <p:grpSp>
            <p:nvGrpSpPr>
              <p:cNvPr id="82" name="Group 81"/>
              <p:cNvGrpSpPr/>
              <p:nvPr/>
            </p:nvGrpSpPr>
            <p:grpSpPr>
              <a:xfrm>
                <a:off x="3843740" y="5283133"/>
                <a:ext cx="914400" cy="914400"/>
                <a:chOff x="3749662" y="3419622"/>
                <a:chExt cx="914400" cy="914400"/>
              </a:xfrm>
            </p:grpSpPr>
            <p:cxnSp>
              <p:nvCxnSpPr>
                <p:cNvPr id="85" name="Straight Arrow Connector 84"/>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3" name="TextBox 82"/>
              <p:cNvSpPr txBox="1"/>
              <p:nvPr/>
            </p:nvSpPr>
            <p:spPr>
              <a:xfrm>
                <a:off x="4371932" y="5680377"/>
                <a:ext cx="325730" cy="369332"/>
              </a:xfrm>
              <a:prstGeom prst="rect">
                <a:avLst/>
              </a:prstGeom>
              <a:noFill/>
            </p:spPr>
            <p:txBody>
              <a:bodyPr wrap="none" rtlCol="0">
                <a:spAutoFit/>
              </a:bodyPr>
              <a:lstStyle/>
              <a:p>
                <a:r>
                  <a:rPr lang="en-US" b="1" dirty="0" smtClean="0"/>
                  <a:t>x</a:t>
                </a:r>
                <a:endParaRPr lang="en-US" b="1" dirty="0"/>
              </a:p>
            </p:txBody>
          </p:sp>
        </p:grpSp>
        <p:cxnSp>
          <p:nvCxnSpPr>
            <p:cNvPr id="87" name="Straight Connector 86"/>
            <p:cNvCxnSpPr/>
            <p:nvPr/>
          </p:nvCxnSpPr>
          <p:spPr>
            <a:xfrm flipV="1">
              <a:off x="7816879" y="5886205"/>
              <a:ext cx="1259447" cy="295978"/>
            </a:xfrm>
            <a:prstGeom prst="line">
              <a:avLst/>
            </a:prstGeom>
            <a:ln w="12700" cmpd="sng">
              <a:solidFill>
                <a:schemeClr val="accent6"/>
              </a:solidFill>
              <a:prstDash val="sysDash"/>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7784441" y="5509918"/>
              <a:ext cx="1259447" cy="672265"/>
            </a:xfrm>
            <a:prstGeom prst="line">
              <a:avLst/>
            </a:prstGeom>
            <a:ln>
              <a:solidFill>
                <a:schemeClr val="accent6"/>
              </a:solidFill>
              <a:prstDash val="solid"/>
            </a:ln>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4048230" y="4756888"/>
            <a:ext cx="1874831" cy="1350363"/>
            <a:chOff x="3189836" y="4831820"/>
            <a:chExt cx="1874831" cy="1350363"/>
          </a:xfrm>
        </p:grpSpPr>
        <p:grpSp>
          <p:nvGrpSpPr>
            <p:cNvPr id="23" name="Group 22"/>
            <p:cNvGrpSpPr/>
            <p:nvPr/>
          </p:nvGrpSpPr>
          <p:grpSpPr>
            <a:xfrm>
              <a:off x="3189836" y="4831820"/>
              <a:ext cx="1874831" cy="1350363"/>
              <a:chOff x="3480868" y="4873807"/>
              <a:chExt cx="1874831" cy="1652975"/>
            </a:xfrm>
          </p:grpSpPr>
          <p:sp>
            <p:nvSpPr>
              <p:cNvPr id="17" name="Rectangle 16"/>
              <p:cNvSpPr/>
              <p:nvPr/>
            </p:nvSpPr>
            <p:spPr>
              <a:xfrm>
                <a:off x="3480868" y="4873807"/>
                <a:ext cx="1874831" cy="1652975"/>
              </a:xfrm>
              <a:prstGeom prst="rect">
                <a:avLst/>
              </a:prstGeom>
              <a:solidFill>
                <a:srgbClr val="FFF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rgbClr val="000000"/>
                    </a:solidFill>
                  </a:rPr>
                  <a:t>Previous Model</a:t>
                </a:r>
                <a:endParaRPr lang="en-US" dirty="0">
                  <a:solidFill>
                    <a:srgbClr val="000000"/>
                  </a:solidFill>
                </a:endParaRPr>
              </a:p>
            </p:txBody>
          </p:sp>
          <p:grpSp>
            <p:nvGrpSpPr>
              <p:cNvPr id="18" name="Group 17"/>
              <p:cNvGrpSpPr/>
              <p:nvPr/>
            </p:nvGrpSpPr>
            <p:grpSpPr>
              <a:xfrm>
                <a:off x="3843740" y="5283133"/>
                <a:ext cx="914400" cy="914400"/>
                <a:chOff x="3749662" y="3419622"/>
                <a:chExt cx="914400" cy="914400"/>
              </a:xfrm>
            </p:grpSpPr>
            <p:cxnSp>
              <p:nvCxnSpPr>
                <p:cNvPr id="19" name="Straight Arrow Connector 18"/>
                <p:cNvCxnSpPr/>
                <p:nvPr/>
              </p:nvCxnSpPr>
              <p:spPr>
                <a:xfrm>
                  <a:off x="3749662" y="43340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3299183" y="3876822"/>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4371932" y="5680377"/>
                <a:ext cx="325730" cy="369332"/>
              </a:xfrm>
              <a:prstGeom prst="rect">
                <a:avLst/>
              </a:prstGeom>
              <a:noFill/>
            </p:spPr>
            <p:txBody>
              <a:bodyPr wrap="none" rtlCol="0">
                <a:spAutoFit/>
              </a:bodyPr>
              <a:lstStyle/>
              <a:p>
                <a:r>
                  <a:rPr lang="en-US" b="1" dirty="0" smtClean="0"/>
                  <a:t>x</a:t>
                </a:r>
                <a:endParaRPr lang="en-US" b="1" dirty="0"/>
              </a:p>
            </p:txBody>
          </p:sp>
        </p:grpSp>
        <p:cxnSp>
          <p:nvCxnSpPr>
            <p:cNvPr id="94" name="Straight Connector 93"/>
            <p:cNvCxnSpPr/>
            <p:nvPr/>
          </p:nvCxnSpPr>
          <p:spPr>
            <a:xfrm flipV="1">
              <a:off x="3552708" y="5671417"/>
              <a:ext cx="1259447" cy="241793"/>
            </a:xfrm>
            <a:prstGeom prst="line">
              <a:avLst/>
            </a:prstGeom>
            <a:ln>
              <a:solidFill>
                <a:schemeClr val="accent1"/>
              </a:solidFill>
              <a:prstDash val="soli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7886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Properties of the kernel matrix </a:t>
            </a:r>
            <a:r>
              <a:rPr lang="en-US" b="1" dirty="0" smtClean="0"/>
              <a:t>K</a:t>
            </a:r>
            <a:endParaRPr lang="en-US" b="1" dirty="0"/>
          </a:p>
        </p:txBody>
      </p:sp>
      <p:sp>
        <p:nvSpPr>
          <p:cNvPr id="4" name="Content Placeholder 3"/>
          <p:cNvSpPr>
            <a:spLocks noGrp="1"/>
          </p:cNvSpPr>
          <p:nvPr>
            <p:ph idx="1"/>
          </p:nvPr>
        </p:nvSpPr>
        <p:spPr>
          <a:xfrm>
            <a:off x="457200" y="1600200"/>
            <a:ext cx="8358094" cy="4525963"/>
          </a:xfrm>
        </p:spPr>
        <p:txBody>
          <a:bodyPr>
            <a:normAutofit/>
          </a:bodyPr>
          <a:lstStyle/>
          <a:p>
            <a:r>
              <a:rPr lang="en-US" sz="2800" b="1" dirty="0" smtClean="0">
                <a:solidFill>
                  <a:schemeClr val="accent6"/>
                </a:solidFill>
              </a:rPr>
              <a:t>K</a:t>
            </a:r>
            <a:r>
              <a:rPr lang="en-US" sz="2800" dirty="0" smtClean="0">
                <a:solidFill>
                  <a:schemeClr val="accent6"/>
                </a:solidFill>
              </a:rPr>
              <a:t> is symmetric: </a:t>
            </a:r>
          </a:p>
          <a:p>
            <a:r>
              <a:rPr lang="en-US" sz="2800" b="1" dirty="0" err="1" smtClean="0"/>
              <a:t>K</a:t>
            </a:r>
            <a:r>
              <a:rPr lang="en-US" sz="2800" baseline="-25000" dirty="0" err="1" smtClean="0"/>
              <a:t>ij</a:t>
            </a:r>
            <a:r>
              <a:rPr lang="en-US" sz="2800" dirty="0" smtClean="0"/>
              <a:t> </a:t>
            </a:r>
            <a:r>
              <a:rPr lang="en-US" sz="2800" dirty="0"/>
              <a:t>= </a:t>
            </a:r>
            <a:r>
              <a:rPr lang="en-US" sz="2800" i="1" dirty="0"/>
              <a:t>k</a:t>
            </a:r>
            <a:r>
              <a:rPr lang="en-US" sz="2800" dirty="0"/>
              <a:t>(</a:t>
            </a:r>
            <a:r>
              <a:rPr lang="en-US" sz="2800" b="1" dirty="0"/>
              <a:t>x</a:t>
            </a:r>
            <a:r>
              <a:rPr lang="en-US" sz="2800" baseline="-25000" dirty="0"/>
              <a:t>i</a:t>
            </a:r>
            <a:r>
              <a:rPr lang="en-US" sz="2800" dirty="0"/>
              <a:t>, </a:t>
            </a:r>
            <a:r>
              <a:rPr lang="en-US" sz="2800" b="1" dirty="0" err="1"/>
              <a:t>x</a:t>
            </a:r>
            <a:r>
              <a:rPr lang="en-US" sz="2800" baseline="-25000" dirty="0" err="1"/>
              <a:t>j</a:t>
            </a:r>
            <a:r>
              <a:rPr lang="en-US" sz="2800" dirty="0" smtClean="0"/>
              <a:t>) = </a:t>
            </a:r>
            <a:r>
              <a:rPr lang="en-US" sz="2800" dirty="0" err="1"/>
              <a:t>φ</a:t>
            </a:r>
            <a:r>
              <a:rPr lang="en-US" sz="2800" dirty="0"/>
              <a:t>(</a:t>
            </a:r>
            <a:r>
              <a:rPr lang="en-US" sz="2800" b="1" dirty="0" smtClean="0"/>
              <a:t>x</a:t>
            </a:r>
            <a:r>
              <a:rPr lang="en-US" sz="2800" baseline="-25000" dirty="0"/>
              <a:t>i</a:t>
            </a:r>
            <a:r>
              <a:rPr lang="en-US" sz="2800" dirty="0" smtClean="0"/>
              <a:t>)</a:t>
            </a:r>
            <a:r>
              <a:rPr lang="en-US" sz="2800" dirty="0" err="1"/>
              <a:t>φ</a:t>
            </a:r>
            <a:r>
              <a:rPr lang="en-US" sz="2800" dirty="0" smtClean="0"/>
              <a:t>(</a:t>
            </a:r>
            <a:r>
              <a:rPr lang="en-US" sz="2800" b="1" dirty="0" err="1" smtClean="0"/>
              <a:t>x</a:t>
            </a:r>
            <a:r>
              <a:rPr lang="en-US" sz="2800" baseline="-25000" dirty="0" err="1"/>
              <a:t>j</a:t>
            </a:r>
            <a:r>
              <a:rPr lang="en-US" sz="2800" dirty="0" smtClean="0"/>
              <a:t>) = </a:t>
            </a:r>
            <a:r>
              <a:rPr lang="en-US" sz="2800" i="1" dirty="0" smtClean="0"/>
              <a:t>k</a:t>
            </a:r>
            <a:r>
              <a:rPr lang="en-US" sz="2800" dirty="0"/>
              <a:t>(</a:t>
            </a:r>
            <a:r>
              <a:rPr lang="en-US" sz="2800" b="1" dirty="0" err="1" smtClean="0"/>
              <a:t>x</a:t>
            </a:r>
            <a:r>
              <a:rPr lang="en-US" sz="2800" baseline="-25000" dirty="0" err="1" smtClean="0"/>
              <a:t>j</a:t>
            </a:r>
            <a:r>
              <a:rPr lang="en-US" sz="2800" dirty="0" smtClean="0"/>
              <a:t>, </a:t>
            </a:r>
            <a:r>
              <a:rPr lang="en-US" sz="2800" b="1" dirty="0" smtClean="0"/>
              <a:t>x</a:t>
            </a:r>
            <a:r>
              <a:rPr lang="en-US" sz="2800" baseline="-25000" dirty="0" smtClean="0"/>
              <a:t>i</a:t>
            </a:r>
            <a:r>
              <a:rPr lang="en-US" sz="2800" dirty="0" smtClean="0"/>
              <a:t>) = </a:t>
            </a:r>
            <a:r>
              <a:rPr lang="en-US" sz="2800" b="1" dirty="0" err="1" smtClean="0"/>
              <a:t>K</a:t>
            </a:r>
            <a:r>
              <a:rPr lang="en-US" sz="2800" baseline="-25000" dirty="0" err="1" smtClean="0"/>
              <a:t>ji</a:t>
            </a:r>
            <a:r>
              <a:rPr lang="en-US" sz="2800" baseline="-25000" dirty="0" smtClean="0"/>
              <a:t/>
            </a:r>
            <a:br>
              <a:rPr lang="en-US" sz="2800" baseline="-25000" dirty="0" smtClean="0"/>
            </a:br>
            <a:endParaRPr lang="en-US" sz="2800" dirty="0"/>
          </a:p>
          <a:p>
            <a:r>
              <a:rPr lang="en-US" sz="2800" b="1" dirty="0" smtClean="0">
                <a:solidFill>
                  <a:srgbClr val="C00000"/>
                </a:solidFill>
              </a:rPr>
              <a:t>K</a:t>
            </a:r>
            <a:r>
              <a:rPr lang="en-US" sz="2800" dirty="0" smtClean="0">
                <a:solidFill>
                  <a:srgbClr val="C00000"/>
                </a:solidFill>
              </a:rPr>
              <a:t> is positive semi-definite </a:t>
            </a:r>
            <a:r>
              <a:rPr lang="en-US" sz="2800" dirty="0" smtClean="0"/>
              <a:t>(∀ vectors </a:t>
            </a:r>
            <a:r>
              <a:rPr lang="en-US" sz="2800" b="1" dirty="0" smtClean="0"/>
              <a:t>v</a:t>
            </a:r>
            <a:r>
              <a:rPr lang="en-US" sz="2800" dirty="0" smtClean="0"/>
              <a:t>:  </a:t>
            </a:r>
            <a:r>
              <a:rPr lang="en-US" sz="2800" b="1" dirty="0" err="1" smtClean="0"/>
              <a:t>v</a:t>
            </a:r>
            <a:r>
              <a:rPr lang="en-US" sz="2800" baseline="30000" dirty="0" err="1" smtClean="0"/>
              <a:t>T</a:t>
            </a:r>
            <a:r>
              <a:rPr lang="en-US" sz="2800" b="1" dirty="0" err="1" smtClean="0"/>
              <a:t>Kv</a:t>
            </a:r>
            <a:r>
              <a:rPr lang="en-US" sz="2800" dirty="0" smtClean="0"/>
              <a:t> ≥0):</a:t>
            </a:r>
          </a:p>
          <a:p>
            <a:r>
              <a:rPr lang="en-US" sz="2800" dirty="0" smtClean="0"/>
              <a:t>Proof:</a:t>
            </a:r>
            <a:endParaRPr lang="en-US" sz="2800" dirty="0"/>
          </a:p>
          <a:p>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t>80</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0939057"/>
              </p:ext>
            </p:extLst>
          </p:nvPr>
        </p:nvGraphicFramePr>
        <p:xfrm>
          <a:off x="1601320" y="3733800"/>
          <a:ext cx="7213974" cy="2767810"/>
        </p:xfrm>
        <a:graphic>
          <a:graphicData uri="http://schemas.openxmlformats.org/presentationml/2006/ole">
            <mc:AlternateContent xmlns:mc="http://schemas.openxmlformats.org/markup-compatibility/2006">
              <mc:Choice xmlns:v="urn:schemas-microsoft-com:vml" Requires="v">
                <p:oleObj spid="_x0000_s1131521" name="Equation" r:id="rId3" imgW="9423400" imgH="3619500" progId="Equation.3">
                  <p:embed/>
                </p:oleObj>
              </mc:Choice>
              <mc:Fallback>
                <p:oleObj name="Equation" r:id="rId3" imgW="9423400" imgH="3619500" progId="Equation.3">
                  <p:embed/>
                  <p:pic>
                    <p:nvPicPr>
                      <p:cNvPr id="0" name=""/>
                      <p:cNvPicPr/>
                      <p:nvPr/>
                    </p:nvPicPr>
                    <p:blipFill>
                      <a:blip r:embed="rId4"/>
                      <a:stretch>
                        <a:fillRect/>
                      </a:stretch>
                    </p:blipFill>
                    <p:spPr>
                      <a:xfrm>
                        <a:off x="1601320" y="3733800"/>
                        <a:ext cx="7213974" cy="2767810"/>
                      </a:xfrm>
                      <a:prstGeom prst="rect">
                        <a:avLst/>
                      </a:prstGeom>
                    </p:spPr>
                  </p:pic>
                </p:oleObj>
              </mc:Fallback>
            </mc:AlternateContent>
          </a:graphicData>
        </a:graphic>
      </p:graphicFrame>
    </p:spTree>
    <p:extLst>
      <p:ext uri="{BB962C8B-B14F-4D97-AF65-F5344CB8AC3E}">
        <p14:creationId xmlns:p14="http://schemas.microsoft.com/office/powerpoint/2010/main" val="3077723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Polynomial kernels</a:t>
            </a:r>
            <a:endParaRPr lang="en-US" dirty="0"/>
          </a:p>
        </p:txBody>
      </p:sp>
      <p:sp>
        <p:nvSpPr>
          <p:cNvPr id="4" name="Content Placeholder 3"/>
          <p:cNvSpPr>
            <a:spLocks noGrp="1"/>
          </p:cNvSpPr>
          <p:nvPr>
            <p:ph idx="1"/>
          </p:nvPr>
        </p:nvSpPr>
        <p:spPr>
          <a:xfrm>
            <a:off x="1524000" y="1371600"/>
            <a:ext cx="7543800" cy="4525963"/>
          </a:xfrm>
        </p:spPr>
        <p:txBody>
          <a:bodyPr>
            <a:normAutofit/>
          </a:bodyPr>
          <a:lstStyle/>
          <a:p>
            <a:r>
              <a:rPr lang="en-US" dirty="0" smtClean="0"/>
              <a:t>Linear kernel: </a:t>
            </a:r>
            <a:r>
              <a:rPr lang="en-US" dirty="0" smtClean="0">
                <a:solidFill>
                  <a:schemeClr val="accent1">
                    <a:lumMod val="75000"/>
                  </a:schemeClr>
                </a:solidFill>
              </a:rPr>
              <a:t>k(</a:t>
            </a:r>
            <a:r>
              <a:rPr lang="en-US" b="1" dirty="0" smtClean="0">
                <a:solidFill>
                  <a:schemeClr val="accent1">
                    <a:lumMod val="75000"/>
                  </a:schemeClr>
                </a:solidFill>
              </a:rPr>
              <a:t>x</a:t>
            </a:r>
            <a:r>
              <a:rPr lang="en-US" dirty="0" smtClean="0">
                <a:solidFill>
                  <a:schemeClr val="accent1">
                    <a:lumMod val="75000"/>
                  </a:schemeClr>
                </a:solidFill>
              </a:rPr>
              <a:t>, </a:t>
            </a:r>
            <a:r>
              <a:rPr lang="en-US" b="1" dirty="0">
                <a:solidFill>
                  <a:schemeClr val="accent1">
                    <a:lumMod val="75000"/>
                  </a:schemeClr>
                </a:solidFill>
              </a:rPr>
              <a:t>z</a:t>
            </a:r>
            <a:r>
              <a:rPr lang="en-US" dirty="0" smtClean="0">
                <a:solidFill>
                  <a:schemeClr val="accent1">
                    <a:lumMod val="75000"/>
                  </a:schemeClr>
                </a:solidFill>
              </a:rPr>
              <a:t>) = </a:t>
            </a:r>
            <a:r>
              <a:rPr lang="en-US" b="1" dirty="0" err="1" smtClean="0">
                <a:solidFill>
                  <a:schemeClr val="accent1">
                    <a:lumMod val="75000"/>
                  </a:schemeClr>
                </a:solidFill>
              </a:rPr>
              <a:t>xz</a:t>
            </a:r>
            <a:r>
              <a:rPr lang="en-US" b="1" dirty="0" smtClean="0">
                <a:solidFill>
                  <a:schemeClr val="accent1">
                    <a:lumMod val="75000"/>
                  </a:schemeClr>
                </a:solidFill>
              </a:rPr>
              <a:t/>
            </a:r>
            <a:br>
              <a:rPr lang="en-US" b="1" dirty="0" smtClean="0">
                <a:solidFill>
                  <a:schemeClr val="accent1">
                    <a:lumMod val="75000"/>
                  </a:schemeClr>
                </a:solidFill>
              </a:rPr>
            </a:br>
            <a:endParaRPr lang="en-US" dirty="0">
              <a:solidFill>
                <a:schemeClr val="accent1">
                  <a:lumMod val="75000"/>
                </a:schemeClr>
              </a:solidFill>
            </a:endParaRPr>
          </a:p>
          <a:p>
            <a:r>
              <a:rPr lang="en-US" dirty="0" smtClean="0"/>
              <a:t>Polynomial kernel of degree </a:t>
            </a:r>
            <a:r>
              <a:rPr lang="en-US" i="1" dirty="0" smtClean="0"/>
              <a:t>d</a:t>
            </a:r>
            <a:r>
              <a:rPr lang="en-US" dirty="0" smtClean="0"/>
              <a:t>: </a:t>
            </a:r>
            <a:r>
              <a:rPr lang="en-US" dirty="0">
                <a:solidFill>
                  <a:schemeClr val="accent1">
                    <a:lumMod val="75000"/>
                  </a:schemeClr>
                </a:solidFill>
              </a:rPr>
              <a:t>k(</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dirty="0">
                <a:solidFill>
                  <a:schemeClr val="accent1">
                    <a:lumMod val="75000"/>
                  </a:schemeClr>
                </a:solidFill>
              </a:rPr>
              <a:t>)</a:t>
            </a:r>
            <a:r>
              <a:rPr lang="en-US" i="1" baseline="30000" dirty="0">
                <a:solidFill>
                  <a:schemeClr val="accent1">
                    <a:lumMod val="75000"/>
                  </a:schemeClr>
                </a:solidFill>
              </a:rPr>
              <a:t>d</a:t>
            </a:r>
            <a:r>
              <a:rPr lang="en-US" dirty="0">
                <a:solidFill>
                  <a:schemeClr val="accent1">
                    <a:lumMod val="75000"/>
                  </a:schemeClr>
                </a:solidFill>
              </a:rPr>
              <a:t> </a:t>
            </a:r>
            <a:r>
              <a:rPr lang="en-US" dirty="0" smtClean="0">
                <a:solidFill>
                  <a:srgbClr val="C00000"/>
                </a:solidFill>
              </a:rPr>
              <a:t/>
            </a:r>
            <a:br>
              <a:rPr lang="en-US" dirty="0" smtClean="0">
                <a:solidFill>
                  <a:srgbClr val="C00000"/>
                </a:solidFill>
              </a:rPr>
            </a:br>
            <a:r>
              <a:rPr lang="en-US" dirty="0" smtClean="0"/>
              <a:t>(only </a:t>
            </a:r>
            <a:r>
              <a:rPr lang="en-US" i="1" dirty="0" err="1" smtClean="0"/>
              <a:t>d</a:t>
            </a:r>
            <a:r>
              <a:rPr lang="en-US" dirty="0" err="1" smtClean="0"/>
              <a:t>th</a:t>
            </a:r>
            <a:r>
              <a:rPr lang="en-US" dirty="0" smtClean="0"/>
              <a:t>-order interactions) </a:t>
            </a:r>
            <a:br>
              <a:rPr lang="en-US" dirty="0" smtClean="0"/>
            </a:br>
            <a:r>
              <a:rPr lang="en-US" dirty="0" smtClean="0"/>
              <a:t/>
            </a:r>
            <a:br>
              <a:rPr lang="en-US" dirty="0" smtClean="0"/>
            </a:br>
            <a:endParaRPr lang="en-US" dirty="0" smtClean="0"/>
          </a:p>
          <a:p>
            <a:r>
              <a:rPr lang="en-US" dirty="0"/>
              <a:t>Polynomial kernel </a:t>
            </a:r>
            <a:r>
              <a:rPr lang="en-US" dirty="0" smtClean="0"/>
              <a:t>up to degree </a:t>
            </a:r>
            <a:r>
              <a:rPr lang="en-US" i="1" dirty="0" smtClean="0"/>
              <a:t>d</a:t>
            </a:r>
            <a:r>
              <a:rPr lang="en-US" dirty="0"/>
              <a:t>: </a:t>
            </a:r>
            <a:r>
              <a:rPr lang="en-US" dirty="0" smtClean="0">
                <a:solidFill>
                  <a:schemeClr val="accent1">
                    <a:lumMod val="75000"/>
                  </a:schemeClr>
                </a:solidFill>
              </a:rPr>
              <a:t>k(</a:t>
            </a:r>
            <a:r>
              <a:rPr lang="en-US" b="1" dirty="0" smtClean="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z</a:t>
            </a:r>
            <a:r>
              <a:rPr lang="en-US" dirty="0">
                <a:solidFill>
                  <a:schemeClr val="accent1">
                    <a:lumMod val="75000"/>
                  </a:schemeClr>
                </a:solidFill>
              </a:rPr>
              <a:t>) = (</a:t>
            </a:r>
            <a:r>
              <a:rPr lang="en-US" b="1" dirty="0" err="1">
                <a:solidFill>
                  <a:schemeClr val="accent1">
                    <a:lumMod val="75000"/>
                  </a:schemeClr>
                </a:solidFill>
              </a:rPr>
              <a:t>xz</a:t>
            </a:r>
            <a:r>
              <a:rPr lang="en-US" b="1" dirty="0">
                <a:solidFill>
                  <a:schemeClr val="accent1">
                    <a:lumMod val="75000"/>
                  </a:schemeClr>
                </a:solidFill>
              </a:rPr>
              <a:t> </a:t>
            </a:r>
            <a:r>
              <a:rPr lang="en-US" dirty="0">
                <a:solidFill>
                  <a:schemeClr val="accent1">
                    <a:lumMod val="75000"/>
                  </a:schemeClr>
                </a:solidFill>
              </a:rPr>
              <a:t>+ c)</a:t>
            </a:r>
            <a:r>
              <a:rPr lang="en-US" i="1" baseline="30000" dirty="0">
                <a:solidFill>
                  <a:schemeClr val="accent1">
                    <a:lumMod val="75000"/>
                  </a:schemeClr>
                </a:solidFill>
              </a:rPr>
              <a:t>d</a:t>
            </a:r>
            <a:r>
              <a:rPr lang="en-US" dirty="0">
                <a:solidFill>
                  <a:schemeClr val="accent1">
                    <a:lumMod val="75000"/>
                  </a:schemeClr>
                </a:solidFill>
              </a:rPr>
              <a:t>  </a:t>
            </a:r>
            <a:r>
              <a:rPr lang="en-US" dirty="0" smtClean="0"/>
              <a:t>(c&gt;0)</a:t>
            </a:r>
            <a:r>
              <a:rPr lang="en-US" dirty="0">
                <a:solidFill>
                  <a:srgbClr val="C00000"/>
                </a:solidFill>
              </a:rPr>
              <a:t/>
            </a:r>
            <a:br>
              <a:rPr lang="en-US" dirty="0">
                <a:solidFill>
                  <a:srgbClr val="C00000"/>
                </a:solidFill>
              </a:rPr>
            </a:br>
            <a:r>
              <a:rPr lang="en-US" dirty="0" smtClean="0"/>
              <a:t>(all interactions of order </a:t>
            </a:r>
            <a:r>
              <a:rPr lang="en-US" i="1" dirty="0" smtClean="0"/>
              <a:t>d </a:t>
            </a:r>
            <a:r>
              <a:rPr lang="en-US" dirty="0" smtClean="0"/>
              <a:t>or lower)</a:t>
            </a:r>
            <a:br>
              <a:rPr lang="en-US" dirty="0" smtClean="0"/>
            </a:br>
            <a:r>
              <a:rPr lang="en-US" dirty="0" smtClean="0"/>
              <a:t>			</a:t>
            </a:r>
            <a:endParaRPr lang="en-US" dirty="0"/>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81</a:t>
            </a:fld>
            <a:endParaRPr lang="en-US" dirty="0"/>
          </a:p>
        </p:txBody>
      </p:sp>
    </p:spTree>
    <p:extLst>
      <p:ext uri="{BB962C8B-B14F-4D97-AF65-F5344CB8AC3E}">
        <p14:creationId xmlns:p14="http://schemas.microsoft.com/office/powerpoint/2010/main" val="14763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Constructing New </a:t>
            </a:r>
            <a:r>
              <a:rPr lang="en-US" dirty="0"/>
              <a:t>K</a:t>
            </a:r>
            <a:r>
              <a:rPr lang="en-US" dirty="0" smtClean="0"/>
              <a:t>ernels</a:t>
            </a:r>
            <a:endParaRPr lang="en-US" dirty="0"/>
          </a:p>
        </p:txBody>
      </p:sp>
      <p:sp>
        <p:nvSpPr>
          <p:cNvPr id="7" name="Content Placeholder 6"/>
          <p:cNvSpPr>
            <a:spLocks noGrp="1"/>
          </p:cNvSpPr>
          <p:nvPr>
            <p:ph idx="1"/>
          </p:nvPr>
        </p:nvSpPr>
        <p:spPr/>
        <p:txBody>
          <a:bodyPr>
            <a:normAutofit/>
          </a:bodyPr>
          <a:lstStyle/>
          <a:p>
            <a:pPr>
              <a:spcBef>
                <a:spcPts val="0"/>
              </a:spcBef>
              <a:spcAft>
                <a:spcPts val="1200"/>
              </a:spcAft>
            </a:pPr>
            <a:r>
              <a:rPr lang="en-US" sz="2600" dirty="0" smtClean="0"/>
              <a:t>You can construct new kernels </a:t>
            </a:r>
            <a:r>
              <a:rPr lang="en-US" sz="2600" i="1" dirty="0"/>
              <a:t>k’</a:t>
            </a:r>
            <a:r>
              <a:rPr lang="en-US" sz="2600" dirty="0"/>
              <a:t>(</a:t>
            </a:r>
            <a:r>
              <a:rPr lang="en-US" sz="2600" b="1" dirty="0"/>
              <a:t>x</a:t>
            </a:r>
            <a:r>
              <a:rPr lang="en-US" sz="2600" dirty="0"/>
              <a:t>, </a:t>
            </a:r>
            <a:r>
              <a:rPr lang="en-US" sz="2600" b="1" dirty="0"/>
              <a:t>x’</a:t>
            </a:r>
            <a:r>
              <a:rPr lang="en-US" sz="2600" dirty="0" smtClean="0"/>
              <a:t>) from existing ones:</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constant </a:t>
            </a:r>
            <a:r>
              <a:rPr lang="en-US" i="1" dirty="0" smtClean="0">
                <a:solidFill>
                  <a:schemeClr val="tx1"/>
                </a:solidFill>
              </a:rPr>
              <a:t>c</a:t>
            </a:r>
            <a:r>
              <a:rPr lang="en-US" dirty="0" smtClean="0">
                <a:solidFill>
                  <a:schemeClr val="tx1"/>
                </a:solidFill>
              </a:rPr>
              <a:t>:</a:t>
            </a:r>
            <a:r>
              <a:rPr lang="en-US" i="1" dirty="0" smtClean="0">
                <a:solidFill>
                  <a:schemeClr val="tx1"/>
                </a:solidFill>
              </a:rPr>
              <a:t> </a:t>
            </a:r>
            <a:br>
              <a:rPr lang="en-US" i="1" dirty="0" smtClean="0">
                <a:solidFill>
                  <a:schemeClr val="tx1"/>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err="1" smtClean="0">
                <a:solidFill>
                  <a:schemeClr val="accent1">
                    <a:lumMod val="75000"/>
                  </a:schemeClr>
                </a:solidFill>
              </a:rPr>
              <a:t>ck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by a function </a:t>
            </a:r>
            <a:r>
              <a:rPr lang="en-US" i="1" dirty="0" smtClean="0">
                <a:solidFill>
                  <a:schemeClr val="tx1"/>
                </a:solidFill>
              </a:rPr>
              <a:t>f </a:t>
            </a:r>
            <a:r>
              <a:rPr lang="en-US" dirty="0" smtClean="0">
                <a:solidFill>
                  <a:schemeClr val="tx1"/>
                </a:solidFill>
              </a:rPr>
              <a:t>applied to </a:t>
            </a:r>
            <a:r>
              <a:rPr lang="en-US" b="1" dirty="0" smtClean="0">
                <a:solidFill>
                  <a:schemeClr val="tx1"/>
                </a:solidFill>
              </a:rPr>
              <a:t>x</a:t>
            </a:r>
            <a:r>
              <a:rPr lang="en-US" i="1" dirty="0" smtClean="0">
                <a:solidFill>
                  <a:schemeClr val="tx1"/>
                </a:solidFill>
              </a:rPr>
              <a:t> </a:t>
            </a:r>
            <a:r>
              <a:rPr lang="en-US" dirty="0" smtClean="0">
                <a:solidFill>
                  <a:schemeClr val="tx1"/>
                </a:solidFill>
              </a:rPr>
              <a:t>and</a:t>
            </a:r>
            <a:r>
              <a:rPr lang="en-US" i="1" dirty="0">
                <a:solidFill>
                  <a:schemeClr val="tx1"/>
                </a:solidFill>
              </a:rPr>
              <a:t> </a:t>
            </a:r>
            <a:r>
              <a:rPr lang="en-US" b="1" dirty="0" smtClean="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f</a:t>
            </a:r>
            <a:r>
              <a:rPr lang="en-US" dirty="0" smtClean="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f</a:t>
            </a:r>
            <a:r>
              <a:rPr lang="en-US" dirty="0">
                <a:solidFill>
                  <a:schemeClr val="accent1">
                    <a:lumMod val="75000"/>
                  </a:schemeClr>
                </a:solidFill>
              </a:rPr>
              <a:t>(</a:t>
            </a:r>
            <a:r>
              <a:rPr lang="en-US" b="1" dirty="0" smtClean="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r>
              <a:rPr lang="en-US" dirty="0" smtClean="0">
                <a:solidFill>
                  <a:schemeClr val="tx1"/>
                </a:solidFill>
              </a:rPr>
              <a:t>Applying a polynomial (with non-negative coefficients) to </a:t>
            </a:r>
            <a:r>
              <a:rPr lang="en-US" i="1" dirty="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 </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smtClean="0">
                <a:solidFill>
                  <a:schemeClr val="accent1">
                    <a:lumMod val="75000"/>
                  </a:schemeClr>
                </a:solidFill>
              </a:rPr>
              <a:t>P</a:t>
            </a:r>
            <a:r>
              <a:rPr lang="en-US" dirty="0" smtClean="0">
                <a:solidFill>
                  <a:schemeClr val="accent1">
                    <a:lumMod val="75000"/>
                  </a:schemeClr>
                </a:solidFill>
              </a:rPr>
              <a:t>( </a:t>
            </a:r>
            <a:r>
              <a:rPr lang="en-US" i="1" dirty="0" smtClean="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with </a:t>
            </a:r>
            <a:r>
              <a:rPr lang="en-US" i="1" dirty="0">
                <a:solidFill>
                  <a:schemeClr val="accent1">
                    <a:lumMod val="75000"/>
                  </a:schemeClr>
                </a:solidFill>
              </a:rPr>
              <a:t>P</a:t>
            </a:r>
            <a:r>
              <a:rPr lang="en-US" dirty="0">
                <a:solidFill>
                  <a:schemeClr val="accent1">
                    <a:lumMod val="75000"/>
                  </a:schemeClr>
                </a:solidFill>
              </a:rPr>
              <a:t>(</a:t>
            </a:r>
            <a:r>
              <a:rPr lang="en-US" i="1" dirty="0">
                <a:solidFill>
                  <a:schemeClr val="accent1">
                    <a:lumMod val="75000"/>
                  </a:schemeClr>
                </a:solidFill>
              </a:rPr>
              <a:t>z</a:t>
            </a:r>
            <a:r>
              <a:rPr lang="en-US" dirty="0">
                <a:solidFill>
                  <a:schemeClr val="accent1">
                    <a:lumMod val="75000"/>
                  </a:schemeClr>
                </a:solidFill>
              </a:rPr>
              <a:t>) = ∑</a:t>
            </a:r>
            <a:r>
              <a:rPr lang="en-US" i="1" baseline="-25000" dirty="0">
                <a:solidFill>
                  <a:schemeClr val="accent1">
                    <a:lumMod val="75000"/>
                  </a:schemeClr>
                </a:solidFill>
              </a:rPr>
              <a:t>i </a:t>
            </a:r>
            <a:r>
              <a:rPr lang="en-US" i="1" dirty="0" err="1">
                <a:solidFill>
                  <a:schemeClr val="accent1">
                    <a:lumMod val="75000"/>
                  </a:schemeClr>
                </a:solidFill>
              </a:rPr>
              <a:t>a</a:t>
            </a:r>
            <a:r>
              <a:rPr lang="en-US" i="1" baseline="-25000" dirty="0" err="1">
                <a:solidFill>
                  <a:schemeClr val="accent1">
                    <a:lumMod val="75000"/>
                  </a:schemeClr>
                </a:solidFill>
              </a:rPr>
              <a:t>i</a:t>
            </a:r>
            <a:r>
              <a:rPr lang="en-US" i="1" dirty="0" err="1">
                <a:solidFill>
                  <a:schemeClr val="accent1">
                    <a:lumMod val="75000"/>
                  </a:schemeClr>
                </a:solidFill>
              </a:rPr>
              <a:t>z</a:t>
            </a:r>
            <a:r>
              <a:rPr lang="en-US" i="1" baseline="30000" dirty="0" err="1">
                <a:solidFill>
                  <a:schemeClr val="accent1">
                    <a:lumMod val="75000"/>
                  </a:schemeClr>
                </a:solidFill>
              </a:rPr>
              <a:t>i</a:t>
            </a:r>
            <a:r>
              <a:rPr lang="en-US" i="1" baseline="30000" dirty="0">
                <a:solidFill>
                  <a:schemeClr val="accent1">
                    <a:lumMod val="75000"/>
                  </a:schemeClr>
                </a:solidFill>
              </a:rPr>
              <a:t> </a:t>
            </a:r>
            <a:r>
              <a:rPr lang="en-US" i="1" dirty="0" smtClean="0">
                <a:solidFill>
                  <a:schemeClr val="accent1">
                    <a:lumMod val="75000"/>
                  </a:schemeClr>
                </a:solidFill>
              </a:rPr>
              <a:t> </a:t>
            </a:r>
            <a:r>
              <a:rPr lang="en-US" dirty="0" smtClean="0">
                <a:solidFill>
                  <a:schemeClr val="accent1">
                    <a:lumMod val="75000"/>
                  </a:schemeClr>
                </a:solidFill>
              </a:rPr>
              <a:t>and</a:t>
            </a:r>
            <a:r>
              <a:rPr lang="en-US" i="1" dirty="0" smtClean="0">
                <a:solidFill>
                  <a:schemeClr val="accent1">
                    <a:lumMod val="75000"/>
                  </a:schemeClr>
                </a:solidFill>
              </a:rPr>
              <a:t> a</a:t>
            </a:r>
            <a:r>
              <a:rPr lang="en-US" i="1" baseline="-25000" dirty="0" smtClean="0">
                <a:solidFill>
                  <a:schemeClr val="accent1">
                    <a:lumMod val="75000"/>
                  </a:schemeClr>
                </a:solidFill>
              </a:rPr>
              <a:t>i</a:t>
            </a:r>
            <a:r>
              <a:rPr lang="en-US" dirty="0">
                <a:solidFill>
                  <a:schemeClr val="accent1">
                    <a:lumMod val="75000"/>
                  </a:schemeClr>
                </a:solidFill>
              </a:rPr>
              <a:t>≥</a:t>
            </a:r>
            <a:r>
              <a:rPr lang="en-US" dirty="0" smtClean="0">
                <a:solidFill>
                  <a:schemeClr val="accent1">
                    <a:lumMod val="75000"/>
                  </a:schemeClr>
                </a:solidFill>
              </a:rPr>
              <a:t>0</a:t>
            </a:r>
          </a:p>
          <a:p>
            <a:pPr lvl="1">
              <a:spcBef>
                <a:spcPts val="0"/>
              </a:spcBef>
              <a:spcAft>
                <a:spcPts val="1200"/>
              </a:spcAft>
            </a:pPr>
            <a:r>
              <a:rPr lang="en-US" dirty="0" smtClean="0">
                <a:solidFill>
                  <a:schemeClr val="tx1"/>
                </a:solidFill>
              </a:rPr>
              <a:t>Exponentiating </a:t>
            </a:r>
            <a:r>
              <a:rPr lang="en-US" i="1" dirty="0" smtClean="0">
                <a:solidFill>
                  <a:schemeClr val="tx1"/>
                </a:solidFill>
              </a:rPr>
              <a:t>k</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br>
              <a:rPr lang="en-US" dirty="0" smtClean="0">
                <a:solidFill>
                  <a:schemeClr val="tx1"/>
                </a:solidFill>
              </a:rPr>
            </a:br>
            <a:r>
              <a:rPr lang="en-US" i="1" dirty="0" smtClean="0">
                <a:solidFill>
                  <a:schemeClr val="accent1">
                    <a:lumMod val="75000"/>
                  </a:schemeClr>
                </a:solidFill>
              </a:rPr>
              <a:t>k</a:t>
            </a:r>
            <a:r>
              <a:rPr lang="en-US" i="1" dirty="0">
                <a:solidFill>
                  <a:schemeClr val="accent1">
                    <a:lumMod val="75000"/>
                  </a:schemeClr>
                </a:solidFill>
              </a:rPr>
              <a:t>’</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exp(</a:t>
            </a: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p>
          <a:p>
            <a:pPr lvl="1">
              <a:spcBef>
                <a:spcPts val="0"/>
              </a:spcBef>
              <a:spcAft>
                <a:spcPts val="1200"/>
              </a:spcAft>
            </a:pPr>
            <a:endParaRPr lang="en-US" sz="2400" dirty="0"/>
          </a:p>
          <a:p>
            <a:pPr lvl="1">
              <a:spcBef>
                <a:spcPts val="0"/>
              </a:spcBef>
              <a:spcAft>
                <a:spcPts val="1200"/>
              </a:spcAft>
            </a:pPr>
            <a:endParaRPr lang="en-US" sz="2400" dirty="0"/>
          </a:p>
        </p:txBody>
      </p:sp>
      <p:sp>
        <p:nvSpPr>
          <p:cNvPr id="3" name="Content Placeholder 2"/>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82</a:t>
            </a:fld>
            <a:endParaRPr lang="en-US" dirty="0"/>
          </a:p>
        </p:txBody>
      </p:sp>
    </p:spTree>
    <p:extLst>
      <p:ext uri="{BB962C8B-B14F-4D97-AF65-F5344CB8AC3E}">
        <p14:creationId xmlns:p14="http://schemas.microsoft.com/office/powerpoint/2010/main" val="349208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Constructing New Kernels (2)</a:t>
            </a:r>
            <a:endParaRPr lang="en-US" sz="3600" dirty="0"/>
          </a:p>
        </p:txBody>
      </p:sp>
      <p:sp>
        <p:nvSpPr>
          <p:cNvPr id="7" name="Content Placeholder 6"/>
          <p:cNvSpPr>
            <a:spLocks noGrp="1"/>
          </p:cNvSpPr>
          <p:nvPr>
            <p:ph idx="1"/>
          </p:nvPr>
        </p:nvSpPr>
        <p:spPr/>
        <p:txBody>
          <a:bodyPr>
            <a:normAutofit fontScale="85000" lnSpcReduction="10000"/>
          </a:bodyPr>
          <a:lstStyle/>
          <a:p>
            <a:pPr>
              <a:spcBef>
                <a:spcPts val="0"/>
              </a:spcBef>
              <a:spcAft>
                <a:spcPts val="1200"/>
              </a:spcAft>
            </a:pPr>
            <a:r>
              <a:rPr lang="en-US" dirty="0" smtClean="0"/>
              <a:t>You can construct </a:t>
            </a:r>
            <a:r>
              <a:rPr lang="en-US" i="1" dirty="0" smtClean="0"/>
              <a:t>k</a:t>
            </a:r>
            <a:r>
              <a:rPr lang="en-US" i="1" dirty="0"/>
              <a:t>’</a:t>
            </a:r>
            <a:r>
              <a:rPr lang="en-US" dirty="0"/>
              <a:t>(</a:t>
            </a:r>
            <a:r>
              <a:rPr lang="en-US" b="1" dirty="0"/>
              <a:t>x</a:t>
            </a:r>
            <a:r>
              <a:rPr lang="en-US" dirty="0"/>
              <a:t>, </a:t>
            </a:r>
            <a:r>
              <a:rPr lang="en-US" b="1" dirty="0"/>
              <a:t>x’</a:t>
            </a:r>
            <a:r>
              <a:rPr lang="en-US" dirty="0" smtClean="0"/>
              <a:t>) from </a:t>
            </a:r>
            <a:r>
              <a:rPr lang="en-US" i="1" dirty="0" smtClean="0"/>
              <a:t>k</a:t>
            </a:r>
            <a:r>
              <a:rPr lang="en-US" baseline="-25000" dirty="0" smtClean="0"/>
              <a:t>1</a:t>
            </a:r>
            <a:r>
              <a:rPr lang="en-US" dirty="0" smtClean="0"/>
              <a:t>(</a:t>
            </a:r>
            <a:r>
              <a:rPr lang="en-US" b="1" dirty="0" smtClean="0"/>
              <a:t>x</a:t>
            </a:r>
            <a:r>
              <a:rPr lang="en-US" dirty="0"/>
              <a:t>, </a:t>
            </a:r>
            <a:r>
              <a:rPr lang="en-US" b="1" dirty="0"/>
              <a:t>x’</a:t>
            </a:r>
            <a:r>
              <a:rPr lang="en-US" dirty="0"/>
              <a:t>), </a:t>
            </a:r>
            <a:r>
              <a:rPr lang="en-US" i="1" dirty="0"/>
              <a:t>k</a:t>
            </a:r>
            <a:r>
              <a:rPr lang="en-US" baseline="-25000" dirty="0"/>
              <a:t>2</a:t>
            </a:r>
            <a:r>
              <a:rPr lang="en-US" dirty="0"/>
              <a:t>(</a:t>
            </a:r>
            <a:r>
              <a:rPr lang="en-US" b="1" dirty="0"/>
              <a:t>x</a:t>
            </a:r>
            <a:r>
              <a:rPr lang="en-US" dirty="0"/>
              <a:t>, </a:t>
            </a:r>
            <a:r>
              <a:rPr lang="en-US" b="1" dirty="0"/>
              <a:t>x’</a:t>
            </a:r>
            <a:r>
              <a:rPr lang="en-US" dirty="0"/>
              <a:t>)</a:t>
            </a:r>
            <a:r>
              <a:rPr lang="en-US" dirty="0" smtClean="0"/>
              <a:t> by:</a:t>
            </a:r>
          </a:p>
          <a:p>
            <a:pPr lvl="1">
              <a:spcBef>
                <a:spcPts val="0"/>
              </a:spcBef>
              <a:spcAft>
                <a:spcPts val="1200"/>
              </a:spcAft>
            </a:pPr>
            <a:r>
              <a:rPr lang="en-US" dirty="0" smtClean="0">
                <a:solidFill>
                  <a:schemeClr val="tx1"/>
                </a:solidFill>
              </a:rPr>
              <a:t>Adding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dirty="0">
                <a:solidFill>
                  <a:schemeClr val="tx1"/>
                </a:solidFill>
              </a:rPr>
              <a:t> </a:t>
            </a:r>
            <a:r>
              <a:rPr lang="en-US" dirty="0" smtClean="0">
                <a:solidFill>
                  <a:schemeClr val="tx1"/>
                </a:solidFill>
              </a:rPr>
              <a:t>and </a:t>
            </a:r>
            <a:r>
              <a:rPr lang="en-US" i="1" dirty="0" smtClean="0">
                <a:solidFill>
                  <a:schemeClr val="tx1"/>
                </a:solidFill>
              </a:rPr>
              <a:t>k</a:t>
            </a:r>
            <a:r>
              <a:rPr lang="en-US" baseline="-25000" dirty="0" smtClean="0">
                <a:solidFill>
                  <a:schemeClr val="tx1"/>
                </a:solidFill>
              </a:rPr>
              <a:t>2</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smtClean="0">
                <a:solidFill>
                  <a:schemeClr val="tx1"/>
                </a:solidFill>
              </a:rPr>
              <a:t>):</a:t>
            </a:r>
            <a:r>
              <a:rPr lang="en-US" i="1" dirty="0" smtClean="0">
                <a:solidFill>
                  <a:schemeClr val="tx1"/>
                </a:solidFill>
              </a:rPr>
              <a:t> </a:t>
            </a:r>
            <a:r>
              <a:rPr lang="en-US" i="1" dirty="0" smtClean="0">
                <a:solidFill>
                  <a:srgbClr val="C00000"/>
                </a:solidFill>
              </a:rPr>
              <a:t/>
            </a:r>
            <a:br>
              <a:rPr lang="en-US" i="1" dirty="0" smtClean="0">
                <a:solidFill>
                  <a:srgbClr val="C00000"/>
                </a:solidFill>
              </a:rPr>
            </a:br>
            <a:r>
              <a:rPr lang="en-US" i="1" dirty="0" smtClean="0">
                <a:solidFill>
                  <a:schemeClr val="accent1">
                    <a:lumMod val="75000"/>
                  </a:schemeClr>
                </a:solidFill>
              </a:rPr>
              <a:t>k’</a:t>
            </a:r>
            <a:r>
              <a:rPr lang="en-US" dirty="0" smtClean="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a:t>
            </a:r>
            <a:r>
              <a:rPr lang="en-US" dirty="0" smtClean="0">
                <a:solidFill>
                  <a:schemeClr val="accent1">
                    <a:lumMod val="75000"/>
                  </a:schemeClr>
                </a:solidFill>
              </a:rPr>
              <a:t>=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br>
              <a:rPr lang="en-US" dirty="0" smtClean="0">
                <a:solidFill>
                  <a:schemeClr val="accent1">
                    <a:lumMod val="75000"/>
                  </a:schemeClr>
                </a:solidFill>
              </a:rPr>
            </a:br>
            <a:endParaRPr lang="en-US" dirty="0" smtClean="0">
              <a:solidFill>
                <a:schemeClr val="accent1">
                  <a:lumMod val="75000"/>
                </a:schemeClr>
              </a:solidFill>
            </a:endParaRPr>
          </a:p>
          <a:p>
            <a:pPr lvl="1">
              <a:spcBef>
                <a:spcPts val="0"/>
              </a:spcBef>
              <a:spcAft>
                <a:spcPts val="1200"/>
              </a:spcAft>
            </a:pPr>
            <a:r>
              <a:rPr lang="en-US" dirty="0" smtClean="0">
                <a:solidFill>
                  <a:schemeClr val="tx1"/>
                </a:solidFill>
              </a:rPr>
              <a:t>Multiplying </a:t>
            </a:r>
            <a:r>
              <a:rPr lang="en-US" i="1" dirty="0">
                <a:solidFill>
                  <a:schemeClr val="tx1"/>
                </a:solidFill>
              </a:rPr>
              <a:t>k</a:t>
            </a:r>
            <a:r>
              <a:rPr lang="en-US" baseline="-25000" dirty="0">
                <a:solidFill>
                  <a:schemeClr val="tx1"/>
                </a:solidFill>
              </a:rPr>
              <a:t>1</a:t>
            </a:r>
            <a:r>
              <a:rPr lang="en-US" dirty="0">
                <a:solidFill>
                  <a:schemeClr val="tx1"/>
                </a:solidFill>
              </a:rPr>
              <a:t>(</a:t>
            </a:r>
            <a:r>
              <a:rPr lang="en-US" b="1" dirty="0">
                <a:solidFill>
                  <a:schemeClr val="tx1"/>
                </a:solidFill>
              </a:rPr>
              <a:t>x</a:t>
            </a:r>
            <a:r>
              <a:rPr lang="en-US" dirty="0">
                <a:solidFill>
                  <a:schemeClr val="tx1"/>
                </a:solidFill>
              </a:rPr>
              <a:t>, </a:t>
            </a:r>
            <a:r>
              <a:rPr lang="en-US" b="1" dirty="0">
                <a:solidFill>
                  <a:schemeClr val="tx1"/>
                </a:solidFill>
              </a:rPr>
              <a:t>x’</a:t>
            </a:r>
            <a:r>
              <a:rPr lang="en-US" dirty="0">
                <a:solidFill>
                  <a:schemeClr val="tx1"/>
                </a:solidFill>
              </a:rPr>
              <a:t>) and </a:t>
            </a:r>
            <a:r>
              <a:rPr lang="en-US" i="1" dirty="0">
                <a:solidFill>
                  <a:schemeClr val="tx1"/>
                </a:solidFill>
              </a:rPr>
              <a:t>k</a:t>
            </a:r>
            <a:r>
              <a:rPr lang="en-US" baseline="-25000" dirty="0">
                <a:solidFill>
                  <a:schemeClr val="tx1"/>
                </a:solidFill>
              </a:rPr>
              <a:t>2</a:t>
            </a:r>
            <a:r>
              <a:rPr lang="en-US" dirty="0">
                <a:solidFill>
                  <a:schemeClr val="tx1"/>
                </a:solidFill>
              </a:rPr>
              <a:t>(</a:t>
            </a:r>
            <a:r>
              <a:rPr lang="en-US" b="1" dirty="0">
                <a:solidFill>
                  <a:schemeClr val="tx1"/>
                </a:solidFill>
              </a:rPr>
              <a:t>x</a:t>
            </a:r>
            <a:r>
              <a:rPr lang="en-US" dirty="0" smtClean="0">
                <a:solidFill>
                  <a:schemeClr val="tx1"/>
                </a:solidFill>
              </a:rPr>
              <a:t>, </a:t>
            </a:r>
            <a:r>
              <a:rPr lang="en-US" b="1" dirty="0">
                <a:solidFill>
                  <a:schemeClr val="tx1"/>
                </a:solidFill>
              </a:rPr>
              <a:t>x’</a:t>
            </a:r>
            <a:r>
              <a:rPr lang="en-US" dirty="0">
                <a:solidFill>
                  <a:schemeClr val="tx1"/>
                </a:solidFill>
              </a:rPr>
              <a:t>):</a:t>
            </a:r>
            <a:r>
              <a:rPr lang="en-US" i="1" dirty="0">
                <a:solidFill>
                  <a:schemeClr val="tx1"/>
                </a:solidFill>
              </a:rPr>
              <a:t> </a:t>
            </a:r>
            <a:r>
              <a:rPr lang="en-US" i="1" dirty="0">
                <a:solidFill>
                  <a:srgbClr val="C00000"/>
                </a:solidFill>
              </a:rPr>
              <a:t/>
            </a:r>
            <a:br>
              <a:rPr lang="en-US" i="1" dirty="0">
                <a:solidFill>
                  <a:srgbClr val="C00000"/>
                </a:solidFill>
              </a:rPr>
            </a:br>
            <a:r>
              <a:rPr lang="en-US" i="1" dirty="0">
                <a:solidFill>
                  <a:schemeClr val="accent1">
                    <a:lumMod val="75000"/>
                  </a:schemeClr>
                </a:solidFill>
              </a:rPr>
              <a:t>k’</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a:solidFill>
                  <a:schemeClr val="accent1">
                    <a:lumMod val="75000"/>
                  </a:schemeClr>
                </a:solidFill>
              </a:rPr>
              <a:t>) = </a:t>
            </a:r>
            <a:r>
              <a:rPr lang="en-US" i="1" dirty="0">
                <a:solidFill>
                  <a:schemeClr val="accent1">
                    <a:lumMod val="75000"/>
                  </a:schemeClr>
                </a:solidFill>
              </a:rPr>
              <a:t>k</a:t>
            </a:r>
            <a:r>
              <a:rPr lang="en-US" baseline="-25000" dirty="0">
                <a:solidFill>
                  <a:schemeClr val="accent1">
                    <a:lumMod val="75000"/>
                  </a:schemeClr>
                </a:solidFill>
              </a:rPr>
              <a:t>1</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dirty="0" smtClean="0">
                <a:solidFill>
                  <a:schemeClr val="accent1">
                    <a:lumMod val="75000"/>
                  </a:schemeClr>
                </a:solidFill>
              </a:rPr>
              <a:t>)</a:t>
            </a:r>
            <a:r>
              <a:rPr lang="en-US" i="1" dirty="0" smtClean="0">
                <a:solidFill>
                  <a:schemeClr val="accent1">
                    <a:lumMod val="75000"/>
                  </a:schemeClr>
                </a:solidFill>
              </a:rPr>
              <a:t>k</a:t>
            </a:r>
            <a:r>
              <a:rPr lang="en-US" baseline="-25000" dirty="0" smtClean="0">
                <a:solidFill>
                  <a:schemeClr val="accent1">
                    <a:lumMod val="75000"/>
                  </a:schemeClr>
                </a:solidFill>
              </a:rPr>
              <a:t>2</a:t>
            </a:r>
            <a:r>
              <a:rPr lang="en-US" dirty="0">
                <a:solidFill>
                  <a:schemeClr val="accent1">
                    <a:lumMod val="75000"/>
                  </a:schemeClr>
                </a:solidFill>
              </a:rPr>
              <a:t>(</a:t>
            </a:r>
            <a:r>
              <a:rPr lang="en-US" b="1" dirty="0">
                <a:solidFill>
                  <a:schemeClr val="accent1">
                    <a:lumMod val="75000"/>
                  </a:schemeClr>
                </a:solidFill>
              </a:rPr>
              <a:t>x</a:t>
            </a:r>
            <a:r>
              <a:rPr lang="en-US" dirty="0">
                <a:solidFill>
                  <a:schemeClr val="accent1">
                    <a:lumMod val="75000"/>
                  </a:schemeClr>
                </a:solidFill>
              </a:rPr>
              <a:t>, </a:t>
            </a:r>
            <a:r>
              <a:rPr lang="en-US" b="1" dirty="0">
                <a:solidFill>
                  <a:schemeClr val="accent1">
                    <a:lumMod val="75000"/>
                  </a:schemeClr>
                </a:solidFill>
              </a:rPr>
              <a:t>x</a:t>
            </a:r>
            <a:r>
              <a:rPr lang="en-US" b="1" dirty="0" smtClean="0">
                <a:solidFill>
                  <a:schemeClr val="accent1">
                    <a:lumMod val="75000"/>
                  </a:schemeClr>
                </a:solidFill>
              </a:rPr>
              <a:t>’</a:t>
            </a:r>
            <a:r>
              <a:rPr lang="en-US" dirty="0" smtClean="0">
                <a:solidFill>
                  <a:schemeClr val="accent1">
                    <a:lumMod val="75000"/>
                  </a:schemeClr>
                </a:solidFill>
              </a:rPr>
              <a:t>)</a:t>
            </a:r>
          </a:p>
          <a:p>
            <a:pPr>
              <a:spcBef>
                <a:spcPts val="0"/>
              </a:spcBef>
              <a:spcAft>
                <a:spcPts val="1200"/>
              </a:spcAft>
            </a:pPr>
            <a:r>
              <a:rPr lang="en-US" dirty="0" smtClean="0"/>
              <a:t>Also: </a:t>
            </a:r>
          </a:p>
          <a:p>
            <a:pPr lvl="1"/>
            <a:r>
              <a:rPr lang="en-US" dirty="0"/>
              <a:t>If φ(</a:t>
            </a:r>
            <a:r>
              <a:rPr lang="en-US" b="1" dirty="0"/>
              <a:t>x</a:t>
            </a:r>
            <a:r>
              <a:rPr lang="en-US" dirty="0"/>
              <a:t>) ∈ R</a:t>
            </a:r>
            <a:r>
              <a:rPr lang="en-US" baseline="30000" dirty="0"/>
              <a:t>m</a:t>
            </a:r>
            <a:r>
              <a:rPr lang="en-US" dirty="0"/>
              <a:t> and </a:t>
            </a:r>
            <a:r>
              <a:rPr lang="en-US" baseline="30000" dirty="0"/>
              <a:t> </a:t>
            </a:r>
            <a:r>
              <a:rPr lang="en-US" dirty="0"/>
              <a:t>k</a:t>
            </a:r>
            <a:r>
              <a:rPr lang="en-US" baseline="-25000" dirty="0"/>
              <a:t>m</a:t>
            </a:r>
            <a:r>
              <a:rPr lang="en-US" dirty="0"/>
              <a:t>(</a:t>
            </a:r>
            <a:r>
              <a:rPr lang="en-US" b="1" dirty="0"/>
              <a:t>z</a:t>
            </a:r>
            <a:r>
              <a:rPr lang="en-US" dirty="0"/>
              <a:t>, </a:t>
            </a:r>
            <a:r>
              <a:rPr lang="en-US" b="1" dirty="0"/>
              <a:t>z’</a:t>
            </a:r>
            <a:r>
              <a:rPr lang="en-US" dirty="0"/>
              <a:t>) a valid kernel in R</a:t>
            </a:r>
            <a:r>
              <a:rPr lang="en-US" baseline="30000" dirty="0"/>
              <a:t>m</a:t>
            </a:r>
            <a:r>
              <a:rPr lang="en-US" dirty="0"/>
              <a:t>,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dirty="0">
                <a:solidFill>
                  <a:schemeClr val="accent1">
                    <a:lumMod val="75000"/>
                  </a:schemeClr>
                </a:solidFill>
              </a:rPr>
              <a:t>k</a:t>
            </a:r>
            <a:r>
              <a:rPr lang="en-US" baseline="-25000" dirty="0">
                <a:solidFill>
                  <a:schemeClr val="accent1">
                    <a:lumMod val="75000"/>
                  </a:schemeClr>
                </a:solidFill>
              </a:rPr>
              <a:t>m</a:t>
            </a:r>
            <a:r>
              <a:rPr lang="en-US" dirty="0">
                <a:solidFill>
                  <a:schemeClr val="accent1">
                    <a:lumMod val="75000"/>
                  </a:schemeClr>
                </a:solidFill>
              </a:rPr>
              <a:t>(φ(</a:t>
            </a:r>
            <a:r>
              <a:rPr lang="en-US" b="1" dirty="0">
                <a:solidFill>
                  <a:schemeClr val="accent1">
                    <a:lumMod val="75000"/>
                  </a:schemeClr>
                </a:solidFill>
              </a:rPr>
              <a:t>x</a:t>
            </a:r>
            <a:r>
              <a:rPr lang="en-US" dirty="0">
                <a:solidFill>
                  <a:schemeClr val="accent1">
                    <a:lumMod val="75000"/>
                  </a:schemeClr>
                </a:solidFill>
              </a:rPr>
              <a:t>), φ(</a:t>
            </a:r>
            <a:r>
              <a:rPr lang="en-US" b="1" dirty="0">
                <a:solidFill>
                  <a:schemeClr val="accent1">
                    <a:lumMod val="75000"/>
                  </a:schemeClr>
                </a:solidFill>
              </a:rPr>
              <a:t>x</a:t>
            </a:r>
            <a:r>
              <a:rPr lang="en-US" dirty="0">
                <a:solidFill>
                  <a:schemeClr val="accent1">
                    <a:lumMod val="75000"/>
                  </a:schemeClr>
                </a:solidFill>
              </a:rPr>
              <a:t>’)) </a:t>
            </a:r>
            <a:r>
              <a:rPr lang="en-US" dirty="0"/>
              <a:t>is also a valid kernel</a:t>
            </a:r>
          </a:p>
          <a:p>
            <a:pPr marL="0" lvl="1" indent="0">
              <a:buNone/>
            </a:pPr>
            <a:endParaRPr lang="en-US" dirty="0"/>
          </a:p>
          <a:p>
            <a:pPr lvl="1"/>
            <a:r>
              <a:rPr lang="en-US" dirty="0"/>
              <a:t>If </a:t>
            </a:r>
            <a:r>
              <a:rPr lang="en-US" b="1" dirty="0"/>
              <a:t>A</a:t>
            </a:r>
            <a:r>
              <a:rPr lang="en-US" dirty="0"/>
              <a:t> is a symmetric positive semi-definite matrix, </a:t>
            </a:r>
            <a:br>
              <a:rPr lang="en-US" dirty="0"/>
            </a:br>
            <a:r>
              <a:rPr lang="en-US" dirty="0">
                <a:solidFill>
                  <a:schemeClr val="accent1">
                    <a:lumMod val="75000"/>
                  </a:schemeClr>
                </a:solidFill>
              </a:rPr>
              <a:t>k(</a:t>
            </a:r>
            <a:r>
              <a:rPr lang="en-US" b="1" dirty="0">
                <a:solidFill>
                  <a:schemeClr val="accent1">
                    <a:lumMod val="75000"/>
                  </a:schemeClr>
                </a:solidFill>
              </a:rPr>
              <a:t>x, x</a:t>
            </a:r>
            <a:r>
              <a:rPr lang="en-US" dirty="0">
                <a:solidFill>
                  <a:schemeClr val="accent1">
                    <a:lumMod val="75000"/>
                  </a:schemeClr>
                </a:solidFill>
              </a:rPr>
              <a:t>’)</a:t>
            </a:r>
            <a:r>
              <a:rPr lang="en-US" b="1" dirty="0">
                <a:solidFill>
                  <a:schemeClr val="accent1">
                    <a:lumMod val="75000"/>
                  </a:schemeClr>
                </a:solidFill>
              </a:rPr>
              <a:t> = </a:t>
            </a:r>
            <a:r>
              <a:rPr lang="en-US" b="1" dirty="0" err="1">
                <a:solidFill>
                  <a:schemeClr val="accent1">
                    <a:lumMod val="75000"/>
                  </a:schemeClr>
                </a:solidFill>
              </a:rPr>
              <a:t>xAx</a:t>
            </a:r>
            <a:r>
              <a:rPr lang="en-US" dirty="0">
                <a:solidFill>
                  <a:schemeClr val="accent1">
                    <a:lumMod val="75000"/>
                  </a:schemeClr>
                </a:solidFill>
              </a:rPr>
              <a:t>’ </a:t>
            </a:r>
            <a:r>
              <a:rPr lang="en-US" dirty="0"/>
              <a:t>is also a valid </a:t>
            </a:r>
            <a:r>
              <a:rPr lang="en-US" dirty="0" smtClean="0"/>
              <a:t>kernel</a:t>
            </a:r>
          </a:p>
          <a:p>
            <a:pPr lvl="1"/>
            <a:endParaRPr lang="en-US" dirty="0"/>
          </a:p>
          <a:p>
            <a:r>
              <a:rPr lang="en-US" dirty="0" smtClean="0"/>
              <a:t>In all cases, it is easy to prove these directly by construction. </a:t>
            </a:r>
            <a:endParaRPr lang="en-US" dirty="0"/>
          </a:p>
          <a:p>
            <a:pPr lvl="1">
              <a:spcBef>
                <a:spcPts val="0"/>
              </a:spcBef>
              <a:spcAft>
                <a:spcPts val="1200"/>
              </a:spcAft>
            </a:pPr>
            <a:endParaRPr lang="en-US" dirty="0" smtClean="0">
              <a:solidFill>
                <a:schemeClr val="accent1">
                  <a:lumMod val="75000"/>
                </a:schemeClr>
              </a:solidFill>
            </a:endParaRPr>
          </a:p>
        </p:txBody>
      </p:sp>
      <p:sp>
        <p:nvSpPr>
          <p:cNvPr id="3" name="Content Placeholder 2"/>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83</a:t>
            </a:fld>
            <a:endParaRPr lang="en-US" dirty="0"/>
          </a:p>
        </p:txBody>
      </p:sp>
    </p:spTree>
    <p:extLst>
      <p:ext uri="{BB962C8B-B14F-4D97-AF65-F5344CB8AC3E}">
        <p14:creationId xmlns:p14="http://schemas.microsoft.com/office/powerpoint/2010/main" val="3535848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dirty="0" smtClean="0"/>
              <a:t>Gaussian Kernel </a:t>
            </a:r>
            <a:r>
              <a:rPr lang="en-US" sz="2200" dirty="0" smtClean="0"/>
              <a:t/>
            </a:r>
            <a:br>
              <a:rPr lang="en-US" sz="2200" dirty="0" smtClean="0"/>
            </a:br>
            <a:r>
              <a:rPr lang="en-US" sz="2200" dirty="0" smtClean="0"/>
              <a:t>(aka radial basis function kernel)</a:t>
            </a:r>
            <a:endParaRPr lang="en-US" sz="2200" dirty="0"/>
          </a:p>
        </p:txBody>
      </p:sp>
      <p:sp>
        <p:nvSpPr>
          <p:cNvPr id="4" name="Content Placeholder 3"/>
          <p:cNvSpPr>
            <a:spLocks noGrp="1"/>
          </p:cNvSpPr>
          <p:nvPr>
            <p:ph idx="1"/>
          </p:nvPr>
        </p:nvSpPr>
        <p:spPr/>
        <p:txBody>
          <a:bodyPr>
            <a:noAutofit/>
          </a:bodyPr>
          <a:lstStyle/>
          <a:p>
            <a:r>
              <a:rPr lang="en-US" dirty="0" smtClean="0">
                <a:solidFill>
                  <a:srgbClr val="C00000"/>
                </a:solidFill>
              </a:rPr>
              <a:t>k(x, z) = </a:t>
            </a:r>
            <a:r>
              <a:rPr lang="en-US" dirty="0" err="1" smtClean="0">
                <a:solidFill>
                  <a:srgbClr val="C00000"/>
                </a:solidFill>
              </a:rPr>
              <a:t>exp</a:t>
            </a:r>
            <a:r>
              <a:rPr lang="en-US" dirty="0" smtClean="0">
                <a:solidFill>
                  <a:srgbClr val="C00000"/>
                </a:solidFill>
              </a:rPr>
              <a:t>(−(x − </a:t>
            </a:r>
            <a:r>
              <a:rPr lang="en-US" dirty="0" smtClean="0">
                <a:solidFill>
                  <a:srgbClr val="C00000"/>
                </a:solidFill>
                <a:latin typeface="Calibri"/>
              </a:rPr>
              <a:t>z)</a:t>
            </a:r>
            <a:r>
              <a:rPr lang="en-US" baseline="30000" dirty="0" smtClean="0">
                <a:solidFill>
                  <a:srgbClr val="C00000"/>
                </a:solidFill>
                <a:latin typeface="Calibri"/>
              </a:rPr>
              <a:t>2/c</a:t>
            </a:r>
            <a:r>
              <a:rPr lang="en-US" dirty="0" smtClean="0">
                <a:solidFill>
                  <a:srgbClr val="C00000"/>
                </a:solidFill>
              </a:rPr>
              <a:t>）</a:t>
            </a:r>
          </a:p>
          <a:p>
            <a:pPr lvl="1"/>
            <a:r>
              <a:rPr lang="en-US" dirty="0" smtClean="0">
                <a:solidFill>
                  <a:srgbClr val="000000"/>
                </a:solidFill>
              </a:rPr>
              <a:t>(x </a:t>
            </a:r>
            <a:r>
              <a:rPr lang="en-US" dirty="0">
                <a:solidFill>
                  <a:srgbClr val="000000"/>
                </a:solidFill>
              </a:rPr>
              <a:t>− </a:t>
            </a:r>
            <a:r>
              <a:rPr lang="en-US" dirty="0" smtClean="0">
                <a:solidFill>
                  <a:srgbClr val="000000"/>
                </a:solidFill>
              </a:rPr>
              <a:t>z)</a:t>
            </a:r>
            <a:r>
              <a:rPr lang="en-US" baseline="30000" dirty="0" smtClean="0">
                <a:solidFill>
                  <a:srgbClr val="000000"/>
                </a:solidFill>
              </a:rPr>
              <a:t>2</a:t>
            </a:r>
            <a:r>
              <a:rPr lang="en-US" dirty="0" smtClean="0">
                <a:solidFill>
                  <a:srgbClr val="000000"/>
                </a:solidFill>
              </a:rPr>
              <a:t>: squared Euclidean distance between </a:t>
            </a:r>
            <a:r>
              <a:rPr lang="en-US" b="1" dirty="0" smtClean="0">
                <a:solidFill>
                  <a:srgbClr val="000000"/>
                </a:solidFill>
              </a:rPr>
              <a:t>x</a:t>
            </a:r>
            <a:r>
              <a:rPr lang="en-US" dirty="0" smtClean="0">
                <a:solidFill>
                  <a:srgbClr val="000000"/>
                </a:solidFill>
              </a:rPr>
              <a:t> and </a:t>
            </a:r>
            <a:r>
              <a:rPr lang="en-US" b="1" dirty="0" smtClean="0">
                <a:solidFill>
                  <a:srgbClr val="000000"/>
                </a:solidFill>
              </a:rPr>
              <a:t>z </a:t>
            </a:r>
          </a:p>
          <a:p>
            <a:pPr lvl="1"/>
            <a:r>
              <a:rPr lang="en-US" dirty="0" smtClean="0">
                <a:solidFill>
                  <a:srgbClr val="000000"/>
                </a:solidFill>
              </a:rPr>
              <a:t>c = σ</a:t>
            </a:r>
            <a:r>
              <a:rPr lang="en-US" baseline="30000" dirty="0" smtClean="0">
                <a:solidFill>
                  <a:srgbClr val="000000"/>
                </a:solidFill>
              </a:rPr>
              <a:t>2</a:t>
            </a:r>
            <a:r>
              <a:rPr lang="en-US" dirty="0" smtClean="0">
                <a:solidFill>
                  <a:srgbClr val="000000"/>
                </a:solidFill>
              </a:rPr>
              <a:t>: a free parameter </a:t>
            </a:r>
          </a:p>
          <a:p>
            <a:pPr lvl="1"/>
            <a:r>
              <a:rPr lang="en-US" dirty="0" smtClean="0">
                <a:solidFill>
                  <a:srgbClr val="000000"/>
                </a:solidFill>
              </a:rPr>
              <a:t>very small c: K ≈ identity matrix  (every item is different) </a:t>
            </a:r>
          </a:p>
          <a:p>
            <a:pPr lvl="1"/>
            <a:r>
              <a:rPr lang="en-US" dirty="0" smtClean="0">
                <a:solidFill>
                  <a:srgbClr val="000000"/>
                </a:solidFill>
              </a:rPr>
              <a:t>very large </a:t>
            </a:r>
            <a:r>
              <a:rPr lang="en-US" dirty="0">
                <a:solidFill>
                  <a:srgbClr val="000000"/>
                </a:solidFill>
              </a:rPr>
              <a:t>c: </a:t>
            </a:r>
            <a:r>
              <a:rPr lang="en-US" dirty="0" smtClean="0">
                <a:solidFill>
                  <a:srgbClr val="000000"/>
                </a:solidFill>
              </a:rPr>
              <a:t> K </a:t>
            </a:r>
            <a:r>
              <a:rPr lang="en-US" dirty="0">
                <a:solidFill>
                  <a:srgbClr val="000000"/>
                </a:solidFill>
              </a:rPr>
              <a:t>≈ </a:t>
            </a:r>
            <a:r>
              <a:rPr lang="en-US" dirty="0" smtClean="0">
                <a:solidFill>
                  <a:srgbClr val="000000"/>
                </a:solidFill>
              </a:rPr>
              <a:t>unit matrix  (all items are the same)</a:t>
            </a:r>
            <a:endParaRPr lang="en-US" b="1" dirty="0" smtClean="0">
              <a:solidFill>
                <a:srgbClr val="000000"/>
              </a:solidFill>
            </a:endParaRPr>
          </a:p>
          <a:p>
            <a:pPr lvl="1"/>
            <a:endParaRPr lang="en-US" sz="2400" dirty="0" smtClean="0"/>
          </a:p>
          <a:p>
            <a:pPr lvl="1"/>
            <a:r>
              <a:rPr lang="en-US" sz="2400" dirty="0" smtClean="0"/>
              <a:t>k(</a:t>
            </a:r>
            <a:r>
              <a:rPr lang="en-US" sz="2400" b="1" dirty="0" smtClean="0"/>
              <a:t>x</a:t>
            </a:r>
            <a:r>
              <a:rPr lang="en-US" sz="2400" dirty="0"/>
              <a:t>, </a:t>
            </a:r>
            <a:r>
              <a:rPr lang="en-US" sz="2400" b="1" dirty="0"/>
              <a:t>z</a:t>
            </a:r>
            <a:r>
              <a:rPr lang="en-US" sz="2400" dirty="0"/>
              <a:t>) </a:t>
            </a:r>
            <a:r>
              <a:rPr lang="en-US" sz="2400" dirty="0" smtClean="0"/>
              <a:t>≈ 1 when </a:t>
            </a:r>
            <a:r>
              <a:rPr lang="en-US" sz="2400" b="1" dirty="0"/>
              <a:t>x</a:t>
            </a:r>
            <a:r>
              <a:rPr lang="en-US" sz="2400" dirty="0"/>
              <a:t>, </a:t>
            </a:r>
            <a:r>
              <a:rPr lang="en-US" sz="2400" b="1" dirty="0" smtClean="0"/>
              <a:t>z </a:t>
            </a:r>
            <a:r>
              <a:rPr lang="en-US" sz="2400" dirty="0" smtClean="0"/>
              <a:t>close</a:t>
            </a:r>
          </a:p>
          <a:p>
            <a:pPr lvl="1"/>
            <a:r>
              <a:rPr lang="en-US" sz="2400" dirty="0"/>
              <a:t>k(</a:t>
            </a:r>
            <a:r>
              <a:rPr lang="en-US" sz="2400" b="1" dirty="0"/>
              <a:t>x</a:t>
            </a:r>
            <a:r>
              <a:rPr lang="en-US" sz="2400" dirty="0"/>
              <a:t>, </a:t>
            </a:r>
            <a:r>
              <a:rPr lang="en-US" sz="2400" b="1" dirty="0"/>
              <a:t>z</a:t>
            </a:r>
            <a:r>
              <a:rPr lang="en-US" sz="2400" dirty="0"/>
              <a:t>) ≈ </a:t>
            </a:r>
            <a:r>
              <a:rPr lang="en-US" sz="2400" dirty="0" smtClean="0"/>
              <a:t>0 </a:t>
            </a:r>
            <a:r>
              <a:rPr lang="en-US" sz="2400" dirty="0"/>
              <a:t>when </a:t>
            </a:r>
            <a:r>
              <a:rPr lang="en-US" sz="2400" b="1" dirty="0"/>
              <a:t>x</a:t>
            </a:r>
            <a:r>
              <a:rPr lang="en-US" sz="2400" dirty="0"/>
              <a:t>, </a:t>
            </a:r>
            <a:r>
              <a:rPr lang="en-US" sz="2400" b="1" dirty="0"/>
              <a:t>z </a:t>
            </a:r>
            <a:r>
              <a:rPr lang="en-US" sz="2400" dirty="0" smtClean="0"/>
              <a:t>dissimilar </a:t>
            </a:r>
          </a:p>
          <a:p>
            <a:pPr marL="0" lvl="1" indent="0">
              <a:buNone/>
            </a:pPr>
            <a:endParaRPr lang="en-US" sz="2000" dirty="0"/>
          </a:p>
          <a:p>
            <a:pPr marL="0" lvl="1" indent="0">
              <a:buNone/>
            </a:pPr>
            <a:endParaRPr lang="en-US" sz="2400" dirty="0"/>
          </a:p>
          <a:p>
            <a:pPr marL="0" lvl="1" indent="0">
              <a:buNone/>
            </a:pPr>
            <a:endParaRPr lang="en-US" sz="2400" dirty="0"/>
          </a:p>
        </p:txBody>
      </p:sp>
      <p:sp>
        <p:nvSpPr>
          <p:cNvPr id="5" name="Slide Number Placeholder 4"/>
          <p:cNvSpPr>
            <a:spLocks noGrp="1"/>
          </p:cNvSpPr>
          <p:nvPr>
            <p:ph type="sldNum" sz="quarter" idx="12"/>
          </p:nvPr>
        </p:nvSpPr>
        <p:spPr/>
        <p:txBody>
          <a:bodyPr/>
          <a:lstStyle/>
          <a:p>
            <a:fld id="{2066355A-084C-D24E-9AD2-7E4FC41EA627}" type="slidenum">
              <a:rPr lang="en-US" smtClean="0"/>
              <a:t>84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079193"/>
            <a:ext cx="2667000" cy="1714500"/>
          </a:xfrm>
          <a:prstGeom prst="rect">
            <a:avLst/>
          </a:prstGeom>
        </p:spPr>
      </p:pic>
    </p:spTree>
    <p:extLst>
      <p:ext uri="{BB962C8B-B14F-4D97-AF65-F5344CB8AC3E}">
        <p14:creationId xmlns:p14="http://schemas.microsoft.com/office/powerpoint/2010/main" val="418962069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Gaussian Kernel</a:t>
            </a:r>
            <a:endParaRPr lang="en-US" dirty="0"/>
          </a:p>
        </p:txBody>
      </p:sp>
      <p:sp>
        <p:nvSpPr>
          <p:cNvPr id="4" name="Content Placeholder 3"/>
          <p:cNvSpPr>
            <a:spLocks noGrp="1"/>
          </p:cNvSpPr>
          <p:nvPr>
            <p:ph idx="1"/>
          </p:nvPr>
        </p:nvSpPr>
        <p:spPr>
          <a:xfrm>
            <a:off x="1524000" y="1371600"/>
            <a:ext cx="7467600" cy="4525963"/>
          </a:xfrm>
        </p:spPr>
        <p:txBody>
          <a:bodyPr>
            <a:noAutofit/>
          </a:bodyPr>
          <a:lstStyle/>
          <a:p>
            <a:r>
              <a:rPr lang="en-US" dirty="0">
                <a:solidFill>
                  <a:srgbClr val="C00000"/>
                </a:solidFill>
              </a:rPr>
              <a:t>k(x, z) = </a:t>
            </a:r>
            <a:r>
              <a:rPr lang="en-US" dirty="0" err="1">
                <a:solidFill>
                  <a:srgbClr val="C00000"/>
                </a:solidFill>
              </a:rPr>
              <a:t>exp</a:t>
            </a:r>
            <a:r>
              <a:rPr lang="en-US" dirty="0">
                <a:solidFill>
                  <a:srgbClr val="C00000"/>
                </a:solidFill>
              </a:rPr>
              <a:t>(−(x − z)</a:t>
            </a:r>
            <a:r>
              <a:rPr lang="en-US" baseline="30000" dirty="0">
                <a:solidFill>
                  <a:srgbClr val="C00000"/>
                </a:solidFill>
              </a:rPr>
              <a:t>2/c</a:t>
            </a:r>
            <a:r>
              <a:rPr lang="en-US" dirty="0">
                <a:solidFill>
                  <a:srgbClr val="C00000"/>
                </a:solidFill>
              </a:rPr>
              <a:t>）</a:t>
            </a:r>
          </a:p>
          <a:p>
            <a:r>
              <a:rPr lang="en-US" dirty="0" smtClean="0">
                <a:solidFill>
                  <a:srgbClr val="C00000"/>
                </a:solidFill>
              </a:rPr>
              <a:t>Is this a kernel?</a:t>
            </a:r>
          </a:p>
          <a:p>
            <a:r>
              <a:rPr lang="en-US" sz="2400" dirty="0" smtClean="0"/>
              <a:t>k(</a:t>
            </a:r>
            <a:r>
              <a:rPr lang="en-US" sz="2400" b="1" dirty="0" smtClean="0"/>
              <a:t>x</a:t>
            </a:r>
            <a:r>
              <a:rPr lang="en-US" sz="2400" dirty="0"/>
              <a:t>, </a:t>
            </a:r>
            <a:r>
              <a:rPr lang="en-US" sz="2400" b="1" dirty="0"/>
              <a:t>z</a:t>
            </a:r>
            <a:r>
              <a:rPr lang="en-US" sz="2400" dirty="0" smtClean="0"/>
              <a:t>)	= </a:t>
            </a:r>
            <a:r>
              <a:rPr lang="en-US" sz="2400" dirty="0" err="1"/>
              <a:t>exp</a:t>
            </a:r>
            <a:r>
              <a:rPr lang="en-US" sz="2400" dirty="0" smtClean="0"/>
              <a:t>(−(</a:t>
            </a:r>
            <a:r>
              <a:rPr lang="en-US" sz="2400" b="1" dirty="0" smtClean="0"/>
              <a:t>x</a:t>
            </a:r>
            <a:r>
              <a:rPr lang="en-US" sz="2400" dirty="0" smtClean="0"/>
              <a:t> </a:t>
            </a:r>
            <a:r>
              <a:rPr lang="en-US" sz="2400" dirty="0"/>
              <a:t>− </a:t>
            </a:r>
            <a:r>
              <a:rPr lang="en-US" sz="2400" b="1" dirty="0" smtClean="0"/>
              <a:t>z)</a:t>
            </a:r>
            <a:r>
              <a:rPr lang="en-US" sz="2400" baseline="30000" dirty="0" smtClean="0"/>
              <a:t>2</a:t>
            </a:r>
            <a:r>
              <a:rPr lang="en-US" sz="2400" dirty="0" smtClean="0"/>
              <a:t>/2σ</a:t>
            </a:r>
            <a:r>
              <a:rPr lang="en-US" sz="2400" baseline="30000" dirty="0" smtClean="0"/>
              <a:t>2</a:t>
            </a:r>
            <a:r>
              <a:rPr lang="en-US" sz="2400" dirty="0"/>
              <a:t>）</a:t>
            </a:r>
          </a:p>
          <a:p>
            <a:pPr marL="0" lvl="1" indent="0">
              <a:buNone/>
            </a:pPr>
            <a:r>
              <a:rPr lang="en-US" sz="2400" dirty="0" smtClean="0"/>
              <a:t> 		= </a:t>
            </a:r>
            <a:r>
              <a:rPr lang="en-US" sz="2400" dirty="0" err="1" smtClean="0"/>
              <a:t>exp</a:t>
            </a:r>
            <a:r>
              <a:rPr lang="en-US" sz="2400" dirty="0" smtClean="0"/>
              <a:t>(−(</a:t>
            </a:r>
            <a:r>
              <a:rPr lang="en-US" sz="2400" b="1" dirty="0" smtClean="0"/>
              <a:t>xx</a:t>
            </a:r>
            <a:r>
              <a:rPr lang="en-US" sz="2400" dirty="0" smtClean="0"/>
              <a:t>  </a:t>
            </a:r>
            <a:r>
              <a:rPr lang="en-US" sz="2400" dirty="0"/>
              <a:t>+ </a:t>
            </a:r>
            <a:r>
              <a:rPr lang="en-US" sz="2400" b="1" dirty="0" err="1" smtClean="0"/>
              <a:t>zz</a:t>
            </a:r>
            <a:r>
              <a:rPr lang="en-US" sz="2400" b="1" dirty="0" smtClean="0"/>
              <a:t> </a:t>
            </a:r>
            <a:r>
              <a:rPr lang="en-US" sz="2400" dirty="0"/>
              <a:t>− </a:t>
            </a:r>
            <a:r>
              <a:rPr lang="en-US" sz="2400" dirty="0" smtClean="0"/>
              <a:t>2</a:t>
            </a:r>
            <a:r>
              <a:rPr lang="en-US" sz="2400" b="1" dirty="0" smtClean="0"/>
              <a:t>xz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a:t>
            </a:r>
            <a:r>
              <a:rPr lang="en-US" sz="2400" dirty="0"/>
              <a:t>exp</a:t>
            </a:r>
            <a:r>
              <a:rPr lang="en-US" sz="2400" dirty="0" smtClean="0"/>
              <a:t>(−</a:t>
            </a:r>
            <a:r>
              <a:rPr lang="en-US" sz="2400" b="1" dirty="0" smtClean="0"/>
              <a:t>xx</a:t>
            </a:r>
            <a:r>
              <a:rPr lang="en-US" sz="2400" dirty="0" smtClean="0"/>
              <a:t>/2σ</a:t>
            </a:r>
            <a:r>
              <a:rPr lang="en-US" sz="2400" baseline="30000" dirty="0" smtClean="0"/>
              <a:t>2</a:t>
            </a:r>
            <a:r>
              <a:rPr lang="en-US" sz="2400" dirty="0" smtClean="0"/>
              <a:t>）exp(</a:t>
            </a:r>
            <a:r>
              <a:rPr lang="en-US" sz="2400" b="1" dirty="0" err="1" smtClean="0"/>
              <a:t>xz</a:t>
            </a:r>
            <a:r>
              <a:rPr lang="en-US" sz="2400" dirty="0" smtClean="0"/>
              <a:t>/σ</a:t>
            </a:r>
            <a:r>
              <a:rPr lang="en-US" sz="2400" baseline="30000" dirty="0" smtClean="0"/>
              <a:t>2</a:t>
            </a:r>
            <a:r>
              <a:rPr lang="en-US" sz="2400" dirty="0" smtClean="0"/>
              <a:t>)</a:t>
            </a:r>
            <a:r>
              <a:rPr lang="en-US" sz="2400" dirty="0"/>
              <a:t> exp(</a:t>
            </a:r>
            <a:r>
              <a:rPr lang="en-US" sz="2400" dirty="0" smtClean="0"/>
              <a:t>−</a:t>
            </a:r>
            <a:r>
              <a:rPr lang="en-US" sz="2400" b="1" dirty="0" err="1" smtClean="0"/>
              <a:t>zz</a:t>
            </a:r>
            <a:r>
              <a:rPr lang="en-US" sz="2400" dirty="0" smtClean="0"/>
              <a:t>/</a:t>
            </a:r>
            <a:r>
              <a:rPr lang="en-US" sz="2400" dirty="0"/>
              <a:t>2σ</a:t>
            </a:r>
            <a:r>
              <a:rPr lang="en-US" sz="2400" baseline="30000" dirty="0"/>
              <a:t>2</a:t>
            </a:r>
            <a:r>
              <a:rPr lang="en-US" sz="2400" dirty="0" smtClean="0"/>
              <a:t>）</a:t>
            </a:r>
          </a:p>
          <a:p>
            <a:pPr marL="0" lvl="1" indent="0">
              <a:buNone/>
            </a:pPr>
            <a:r>
              <a:rPr lang="en-US" sz="2400" dirty="0" smtClean="0"/>
              <a:t>		= f(</a:t>
            </a:r>
            <a:r>
              <a:rPr lang="en-US" sz="2400" b="1" dirty="0" smtClean="0"/>
              <a:t>x</a:t>
            </a:r>
            <a:r>
              <a:rPr lang="en-US" sz="2400" dirty="0" smtClean="0"/>
              <a:t>) </a:t>
            </a:r>
            <a:r>
              <a:rPr lang="en-US" sz="2400" dirty="0"/>
              <a:t>exp(</a:t>
            </a:r>
            <a:r>
              <a:rPr lang="en-US" sz="2400" b="1" dirty="0" err="1"/>
              <a:t>xz</a:t>
            </a:r>
            <a:r>
              <a:rPr lang="en-US" sz="2400" dirty="0"/>
              <a:t>/σ</a:t>
            </a:r>
            <a:r>
              <a:rPr lang="en-US" sz="2400" baseline="30000" dirty="0"/>
              <a:t>2</a:t>
            </a:r>
            <a:r>
              <a:rPr lang="en-US" sz="2400" dirty="0"/>
              <a:t>) f</a:t>
            </a:r>
            <a:r>
              <a:rPr lang="en-US" sz="2400" dirty="0" smtClean="0"/>
              <a:t>(</a:t>
            </a:r>
            <a:r>
              <a:rPr lang="en-US" sz="2400" b="1" dirty="0" smtClean="0"/>
              <a:t>z</a:t>
            </a:r>
            <a:r>
              <a:rPr lang="en-US" sz="2400" dirty="0" smtClean="0"/>
              <a:t>)  </a:t>
            </a:r>
          </a:p>
          <a:p>
            <a:pPr marL="0" indent="-685800"/>
            <a:r>
              <a:rPr lang="en-US" dirty="0" err="1" smtClean="0"/>
              <a:t>exp</a:t>
            </a:r>
            <a:r>
              <a:rPr lang="en-US" dirty="0" smtClean="0"/>
              <a:t>(</a:t>
            </a:r>
            <a:r>
              <a:rPr lang="en-US" b="1" dirty="0" err="1" smtClean="0"/>
              <a:t>xz</a:t>
            </a:r>
            <a:r>
              <a:rPr lang="en-US" dirty="0" smtClean="0"/>
              <a:t>/σ</a:t>
            </a:r>
            <a:r>
              <a:rPr lang="en-US" baseline="30000" dirty="0" smtClean="0"/>
              <a:t>2</a:t>
            </a:r>
            <a:r>
              <a:rPr lang="en-US" dirty="0"/>
              <a:t>)  is a valid kernel: </a:t>
            </a:r>
          </a:p>
          <a:p>
            <a:pPr marL="400050" lvl="1" indent="-685800"/>
            <a:r>
              <a:rPr lang="en-US" sz="1800" b="1" dirty="0" err="1" smtClean="0"/>
              <a:t>xz</a:t>
            </a:r>
            <a:r>
              <a:rPr lang="en-US" sz="1800" b="1" dirty="0" smtClean="0"/>
              <a:t> </a:t>
            </a:r>
            <a:r>
              <a:rPr lang="en-US" sz="1800" dirty="0" smtClean="0"/>
              <a:t>is the linear kernel; </a:t>
            </a:r>
          </a:p>
          <a:p>
            <a:pPr marL="400050" lvl="1" indent="-685800"/>
            <a:r>
              <a:rPr lang="en-US" sz="1800" dirty="0" smtClean="0"/>
              <a:t>we can multiply kernels by constants (1/</a:t>
            </a:r>
            <a:r>
              <a:rPr lang="en-US" sz="1800" dirty="0"/>
              <a:t>σ</a:t>
            </a:r>
            <a:r>
              <a:rPr lang="en-US" sz="1800" baseline="30000" dirty="0"/>
              <a:t>2</a:t>
            </a:r>
            <a:r>
              <a:rPr lang="en-US" sz="1800" dirty="0" smtClean="0"/>
              <a:t>) </a:t>
            </a:r>
          </a:p>
          <a:p>
            <a:pPr marL="400050" lvl="1" indent="-685800"/>
            <a:r>
              <a:rPr lang="en-US" sz="1800" dirty="0" smtClean="0"/>
              <a:t>we can exponentiate kernels </a:t>
            </a:r>
          </a:p>
          <a:p>
            <a:pPr marL="0" indent="0">
              <a:buNone/>
            </a:pPr>
            <a:r>
              <a:rPr lang="en-US" sz="2000" dirty="0" smtClean="0"/>
              <a:t>Unlike the discrete kernels discussed earlier, here you cannot easily explicitly blow up the feature space to get an identical representation.</a:t>
            </a:r>
          </a:p>
          <a:p>
            <a:pPr marL="0" lvl="1" indent="0">
              <a:buNone/>
            </a:pPr>
            <a:endParaRPr lang="en-US" sz="2000" dirty="0"/>
          </a:p>
          <a:p>
            <a:pPr marL="0" lvl="1" indent="0">
              <a:buNone/>
            </a:pPr>
            <a:endParaRPr lang="en-US" sz="2400" dirty="0"/>
          </a:p>
          <a:p>
            <a:pPr marL="0" lvl="1" indent="0">
              <a:buNone/>
            </a:pPr>
            <a:endParaRPr lang="en-US" sz="2400" dirty="0"/>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85</a:t>
            </a:fld>
            <a:endParaRPr lang="en-US" dirty="0"/>
          </a:p>
        </p:txBody>
      </p:sp>
    </p:spTree>
    <p:extLst>
      <p:ext uri="{BB962C8B-B14F-4D97-AF65-F5344CB8AC3E}">
        <p14:creationId xmlns:p14="http://schemas.microsoft.com/office/powerpoint/2010/main" val="156627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Kernels Over (Finite) Sets</a:t>
            </a:r>
            <a:endParaRPr lang="en-US" dirty="0"/>
          </a:p>
        </p:txBody>
      </p:sp>
      <p:sp>
        <p:nvSpPr>
          <p:cNvPr id="4" name="Content Placeholder 3"/>
          <p:cNvSpPr>
            <a:spLocks noGrp="1"/>
          </p:cNvSpPr>
          <p:nvPr>
            <p:ph idx="1"/>
          </p:nvPr>
        </p:nvSpPr>
        <p:spPr/>
        <p:txBody>
          <a:bodyPr>
            <a:noAutofit/>
          </a:bodyPr>
          <a:lstStyle/>
          <a:p>
            <a:r>
              <a:rPr lang="en-US" sz="2400" dirty="0" smtClean="0">
                <a:solidFill>
                  <a:srgbClr val="000000"/>
                </a:solidFill>
              </a:rPr>
              <a:t>X, Z: subsets of </a:t>
            </a:r>
            <a:r>
              <a:rPr lang="en-US" sz="2400" dirty="0"/>
              <a:t>a finite set </a:t>
            </a:r>
            <a:r>
              <a:rPr lang="en-US" sz="2400" dirty="0" smtClean="0">
                <a:solidFill>
                  <a:srgbClr val="000000"/>
                </a:solidFill>
              </a:rPr>
              <a:t>D </a:t>
            </a:r>
            <a:r>
              <a:rPr lang="en-US" sz="2400" dirty="0" smtClean="0"/>
              <a:t>with </a:t>
            </a:r>
            <a:r>
              <a:rPr lang="en-US" sz="2400" dirty="0"/>
              <a:t>|D| </a:t>
            </a:r>
            <a:r>
              <a:rPr lang="en-US" sz="2400" dirty="0" smtClean="0"/>
              <a:t>elements</a:t>
            </a:r>
          </a:p>
          <a:p>
            <a:endParaRPr lang="en-US" i="1" dirty="0">
              <a:solidFill>
                <a:srgbClr val="000000"/>
              </a:solidFill>
            </a:endParaRPr>
          </a:p>
          <a:p>
            <a:r>
              <a:rPr lang="en-US" sz="2400" i="1" dirty="0" smtClean="0">
                <a:solidFill>
                  <a:srgbClr val="000000"/>
                </a:solidFill>
              </a:rPr>
              <a:t>k</a:t>
            </a:r>
            <a:r>
              <a:rPr lang="en-US" sz="2400" dirty="0" smtClean="0">
                <a:solidFill>
                  <a:srgbClr val="000000"/>
                </a:solidFill>
              </a:rPr>
              <a:t>(X</a:t>
            </a:r>
            <a:r>
              <a:rPr lang="en-US" sz="2400" dirty="0">
                <a:solidFill>
                  <a:srgbClr val="000000"/>
                </a:solidFill>
              </a:rPr>
              <a:t>, Z) </a:t>
            </a:r>
            <a:r>
              <a:rPr lang="en-US" sz="2400" dirty="0" smtClean="0">
                <a:solidFill>
                  <a:srgbClr val="000000"/>
                </a:solidFill>
              </a:rPr>
              <a:t>= |</a:t>
            </a:r>
            <a:r>
              <a:rPr lang="en-US" sz="2400" dirty="0">
                <a:solidFill>
                  <a:srgbClr val="000000"/>
                </a:solidFill>
              </a:rPr>
              <a:t>X∩</a:t>
            </a:r>
            <a:r>
              <a:rPr lang="en-US" sz="2400" dirty="0" smtClean="0">
                <a:solidFill>
                  <a:srgbClr val="000000"/>
                </a:solidFill>
              </a:rPr>
              <a:t>Z| (the number of elements in X and Z) </a:t>
            </a:r>
            <a:br>
              <a:rPr lang="en-US" sz="2400" dirty="0" smtClean="0">
                <a:solidFill>
                  <a:srgbClr val="000000"/>
                </a:solidFill>
              </a:rPr>
            </a:br>
            <a:r>
              <a:rPr lang="en-US" sz="2400" dirty="0" smtClean="0"/>
              <a:t>is a valid kernel:</a:t>
            </a:r>
          </a:p>
          <a:p>
            <a:pPr lvl="2"/>
            <a:r>
              <a:rPr lang="en-US" sz="2000" i="1" dirty="0" smtClean="0">
                <a:solidFill>
                  <a:srgbClr val="000000"/>
                </a:solidFill>
              </a:rPr>
              <a:t>k</a:t>
            </a:r>
            <a:r>
              <a:rPr lang="en-US" sz="2000" dirty="0">
                <a:solidFill>
                  <a:srgbClr val="000000"/>
                </a:solidFill>
              </a:rPr>
              <a:t>(X, Z</a:t>
            </a:r>
            <a:r>
              <a:rPr lang="en-US" sz="2000" dirty="0" smtClean="0">
                <a:solidFill>
                  <a:srgbClr val="000000"/>
                </a:solidFill>
              </a:rPr>
              <a:t>) = φ</a:t>
            </a:r>
            <a:r>
              <a:rPr lang="en-US" sz="2000" dirty="0">
                <a:solidFill>
                  <a:srgbClr val="000000"/>
                </a:solidFill>
              </a:rPr>
              <a:t>(X</a:t>
            </a:r>
            <a:r>
              <a:rPr lang="en-US" sz="2000" dirty="0" smtClean="0">
                <a:solidFill>
                  <a:srgbClr val="000000"/>
                </a:solidFill>
              </a:rPr>
              <a:t>)φ(Z) where </a:t>
            </a:r>
            <a:r>
              <a:rPr lang="en-US" sz="2000" dirty="0">
                <a:solidFill>
                  <a:srgbClr val="000000"/>
                </a:solidFill>
              </a:rPr>
              <a:t>φ(X</a:t>
            </a:r>
            <a:r>
              <a:rPr lang="en-US" sz="2000" dirty="0" smtClean="0">
                <a:solidFill>
                  <a:srgbClr val="000000"/>
                </a:solidFill>
              </a:rPr>
              <a:t>) maps X to a bit vector of length |D|</a:t>
            </a:r>
          </a:p>
          <a:p>
            <a:pPr lvl="2"/>
            <a:r>
              <a:rPr lang="en-US" sz="2000" dirty="0" smtClean="0">
                <a:solidFill>
                  <a:srgbClr val="000000"/>
                </a:solidFill>
              </a:rPr>
              <a:t>(</a:t>
            </a:r>
            <a:r>
              <a:rPr lang="en-US" sz="2000" i="1" dirty="0" err="1" smtClean="0"/>
              <a:t>i</a:t>
            </a:r>
            <a:r>
              <a:rPr lang="en-US" sz="2000" dirty="0" err="1" smtClean="0"/>
              <a:t>th</a:t>
            </a:r>
            <a:r>
              <a:rPr lang="en-US" sz="2000" dirty="0" smtClean="0"/>
              <a:t> bit: does X </a:t>
            </a:r>
            <a:r>
              <a:rPr lang="en-US" sz="2000" dirty="0"/>
              <a:t>contains the </a:t>
            </a:r>
            <a:r>
              <a:rPr lang="en-US" sz="2000" i="1" dirty="0" err="1"/>
              <a:t>i-</a:t>
            </a:r>
            <a:r>
              <a:rPr lang="en-US" sz="2000" dirty="0" err="1" smtClean="0"/>
              <a:t>th</a:t>
            </a:r>
            <a:r>
              <a:rPr lang="en-US" sz="2000" dirty="0" smtClean="0"/>
              <a:t> element </a:t>
            </a:r>
            <a:r>
              <a:rPr lang="en-US" sz="2000" dirty="0"/>
              <a:t>of </a:t>
            </a:r>
            <a:r>
              <a:rPr lang="en-US" sz="2000" dirty="0" smtClean="0"/>
              <a:t>D?). </a:t>
            </a:r>
          </a:p>
          <a:p>
            <a:r>
              <a:rPr lang="en-US" i="1" dirty="0" smtClean="0">
                <a:solidFill>
                  <a:srgbClr val="000000"/>
                </a:solidFill>
              </a:rPr>
              <a:t>k</a:t>
            </a:r>
            <a:r>
              <a:rPr lang="en-US" dirty="0" smtClean="0">
                <a:solidFill>
                  <a:srgbClr val="000000"/>
                </a:solidFill>
              </a:rPr>
              <a:t>(X, Z) </a:t>
            </a:r>
            <a:r>
              <a:rPr lang="en-US" dirty="0">
                <a:solidFill>
                  <a:srgbClr val="000000"/>
                </a:solidFill>
              </a:rPr>
              <a:t>= 2</a:t>
            </a:r>
            <a:r>
              <a:rPr lang="en-US" baseline="30000" dirty="0">
                <a:solidFill>
                  <a:srgbClr val="000000"/>
                </a:solidFill>
              </a:rPr>
              <a:t>|X∩Z</a:t>
            </a:r>
            <a:r>
              <a:rPr lang="en-US" baseline="30000" dirty="0" smtClean="0">
                <a:solidFill>
                  <a:srgbClr val="000000"/>
                </a:solidFill>
              </a:rPr>
              <a:t>| </a:t>
            </a:r>
            <a:r>
              <a:rPr lang="en-US" dirty="0"/>
              <a:t>(</a:t>
            </a:r>
            <a:r>
              <a:rPr lang="en-US" dirty="0" smtClean="0"/>
              <a:t>the number of subsets shared by X and Z) is a valid kernel: </a:t>
            </a:r>
          </a:p>
          <a:p>
            <a:pPr lvl="2"/>
            <a:r>
              <a:rPr lang="en-US" sz="2000" dirty="0" smtClean="0"/>
              <a:t>φ(X)  maps X to a bit vector of length 2</a:t>
            </a:r>
            <a:r>
              <a:rPr lang="en-US" sz="2000" baseline="30000" dirty="0" smtClean="0"/>
              <a:t>|D| </a:t>
            </a:r>
          </a:p>
          <a:p>
            <a:pPr lvl="2"/>
            <a:r>
              <a:rPr lang="en-US" sz="2000" dirty="0" smtClean="0"/>
              <a:t>(</a:t>
            </a:r>
            <a:r>
              <a:rPr lang="en-US" sz="2000" i="1" dirty="0" err="1" smtClean="0"/>
              <a:t>i-</a:t>
            </a:r>
            <a:r>
              <a:rPr lang="en-US" sz="2000" dirty="0" err="1" smtClean="0"/>
              <a:t>th</a:t>
            </a:r>
            <a:r>
              <a:rPr lang="en-US" sz="2000" dirty="0" smtClean="0"/>
              <a:t> bit: does X contains the </a:t>
            </a:r>
            <a:r>
              <a:rPr lang="en-US" sz="2000" i="1" dirty="0" err="1" smtClean="0"/>
              <a:t>i-</a:t>
            </a:r>
            <a:r>
              <a:rPr lang="en-US" sz="2000" dirty="0" err="1" smtClean="0"/>
              <a:t>th</a:t>
            </a:r>
            <a:r>
              <a:rPr lang="en-US" sz="2000" dirty="0" smtClean="0"/>
              <a:t> subset of D?) </a:t>
            </a:r>
          </a:p>
        </p:txBody>
      </p:sp>
      <p:sp>
        <p:nvSpPr>
          <p:cNvPr id="6" name="Content Placeholder 5"/>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2066355A-084C-D24E-9AD2-7E4FC41EA627}" type="slidenum">
              <a:rPr lang="en-US" smtClean="0"/>
              <a:t>86</a:t>
            </a:fld>
            <a:endParaRPr lang="en-US" dirty="0"/>
          </a:p>
        </p:txBody>
      </p:sp>
    </p:spTree>
    <p:extLst>
      <p:ext uri="{BB962C8B-B14F-4D97-AF65-F5344CB8AC3E}">
        <p14:creationId xmlns:p14="http://schemas.microsoft.com/office/powerpoint/2010/main" val="399470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A46ED1E-4D44-4B7C-9567-12BAA6F94DB7}" type="slidenum">
              <a:rPr lang="en-US"/>
              <a:pPr>
                <a:defRPr/>
              </a:pPr>
              <a:t>87</a:t>
            </a:fld>
            <a:endParaRPr lang="en-US"/>
          </a:p>
        </p:txBody>
      </p:sp>
      <p:sp>
        <p:nvSpPr>
          <p:cNvPr id="19461" name="Rectangle 2"/>
          <p:cNvSpPr>
            <a:spLocks noGrp="1" noChangeArrowheads="1"/>
          </p:cNvSpPr>
          <p:nvPr>
            <p:ph type="body" idx="1"/>
          </p:nvPr>
        </p:nvSpPr>
        <p:spPr>
          <a:xfrm>
            <a:off x="381000" y="1676400"/>
            <a:ext cx="8458200" cy="4343400"/>
          </a:xfrm>
        </p:spPr>
        <p:txBody>
          <a:bodyPr/>
          <a:lstStyle/>
          <a:p>
            <a:pPr eaLnBrk="1" hangingPunct="1">
              <a:lnSpc>
                <a:spcPct val="90000"/>
              </a:lnSpc>
              <a:spcBef>
                <a:spcPct val="0"/>
              </a:spcBef>
              <a:buFontTx/>
              <a:buNone/>
            </a:pPr>
            <a:endParaRPr lang="en-US" sz="2400" dirty="0" smtClean="0"/>
          </a:p>
          <a:p>
            <a:pPr eaLnBrk="1" hangingPunct="1">
              <a:lnSpc>
                <a:spcPct val="90000"/>
              </a:lnSpc>
              <a:spcBef>
                <a:spcPct val="0"/>
              </a:spcBef>
            </a:pPr>
            <a:r>
              <a:rPr lang="en-US" dirty="0"/>
              <a:t>A method to  run Perceptron on a very large feature set, without incurring the cost of keeping a very large weight vector. </a:t>
            </a:r>
          </a:p>
          <a:p>
            <a:pPr eaLnBrk="1" hangingPunct="1">
              <a:lnSpc>
                <a:spcPct val="90000"/>
              </a:lnSpc>
              <a:spcBef>
                <a:spcPct val="0"/>
              </a:spcBef>
            </a:pPr>
            <a:endParaRPr lang="en-US" dirty="0" smtClean="0"/>
          </a:p>
          <a:p>
            <a:pPr eaLnBrk="1" hangingPunct="1">
              <a:lnSpc>
                <a:spcPct val="90000"/>
              </a:lnSpc>
              <a:spcBef>
                <a:spcPct val="0"/>
              </a:spcBef>
            </a:pPr>
            <a:r>
              <a:rPr lang="en-US" dirty="0" smtClean="0"/>
              <a:t>Computing </a:t>
            </a:r>
            <a:r>
              <a:rPr lang="en-US" dirty="0"/>
              <a:t>the weight vector can </a:t>
            </a:r>
            <a:r>
              <a:rPr lang="en-US" dirty="0" smtClean="0"/>
              <a:t>be </a:t>
            </a:r>
            <a:r>
              <a:rPr lang="en-US" dirty="0"/>
              <a:t>done in the original feature space.</a:t>
            </a:r>
          </a:p>
          <a:p>
            <a:pPr eaLnBrk="1" hangingPunct="1">
              <a:lnSpc>
                <a:spcPct val="90000"/>
              </a:lnSpc>
              <a:spcBef>
                <a:spcPct val="0"/>
              </a:spcBef>
            </a:pPr>
            <a:endParaRPr lang="en-US" dirty="0" smtClean="0"/>
          </a:p>
          <a:p>
            <a:pPr eaLnBrk="1" hangingPunct="1">
              <a:lnSpc>
                <a:spcPct val="90000"/>
              </a:lnSpc>
              <a:spcBef>
                <a:spcPct val="0"/>
              </a:spcBef>
            </a:pPr>
            <a:r>
              <a:rPr lang="en-US" dirty="0" smtClean="0">
                <a:solidFill>
                  <a:schemeClr val="accent1"/>
                </a:solidFill>
              </a:rPr>
              <a:t>Notice</a:t>
            </a:r>
            <a:r>
              <a:rPr lang="en-US" dirty="0">
                <a:solidFill>
                  <a:schemeClr val="accent1"/>
                </a:solidFill>
              </a:rPr>
              <a:t>:</a:t>
            </a:r>
            <a:r>
              <a:rPr lang="en-US" dirty="0">
                <a:solidFill>
                  <a:srgbClr val="FFC000"/>
                </a:solidFill>
              </a:rPr>
              <a:t> </a:t>
            </a:r>
            <a:r>
              <a:rPr lang="en-US" dirty="0"/>
              <a:t>this pertains only to </a:t>
            </a:r>
            <a:r>
              <a:rPr lang="en-US" dirty="0">
                <a:solidFill>
                  <a:schemeClr val="accent1"/>
                </a:solidFill>
              </a:rPr>
              <a:t>efficiency:</a:t>
            </a:r>
            <a:r>
              <a:rPr lang="en-US" dirty="0"/>
              <a:t> </a:t>
            </a:r>
            <a:r>
              <a:rPr lang="en-US" dirty="0" smtClean="0"/>
              <a:t>the </a:t>
            </a:r>
            <a:r>
              <a:rPr lang="en-US" dirty="0"/>
              <a:t>classifier is identical to the one you get by blowing up the feature space.</a:t>
            </a:r>
          </a:p>
          <a:p>
            <a:pPr eaLnBrk="1" hangingPunct="1">
              <a:lnSpc>
                <a:spcPct val="90000"/>
              </a:lnSpc>
              <a:spcBef>
                <a:spcPct val="0"/>
              </a:spcBef>
            </a:pPr>
            <a:r>
              <a:rPr lang="en-US" dirty="0">
                <a:solidFill>
                  <a:schemeClr val="accent1"/>
                </a:solidFill>
              </a:rPr>
              <a:t>Generalization</a:t>
            </a:r>
            <a:r>
              <a:rPr lang="en-US" dirty="0"/>
              <a:t> is still relative to the real dimensionality (or, related properties).</a:t>
            </a:r>
          </a:p>
          <a:p>
            <a:pPr eaLnBrk="1" hangingPunct="1">
              <a:lnSpc>
                <a:spcPct val="90000"/>
              </a:lnSpc>
              <a:spcBef>
                <a:spcPct val="0"/>
              </a:spcBef>
            </a:pPr>
            <a:r>
              <a:rPr lang="en-US" dirty="0"/>
              <a:t>Kernels were popularized by </a:t>
            </a:r>
            <a:r>
              <a:rPr lang="en-US" dirty="0" smtClean="0"/>
              <a:t>SVMs but apply to a range of models, Perceptron, Gaussian Models, PCAs, etc. </a:t>
            </a:r>
            <a:endParaRPr lang="en-US" dirty="0"/>
          </a:p>
          <a:p>
            <a:pPr algn="ctr" eaLnBrk="1" hangingPunct="1">
              <a:lnSpc>
                <a:spcPct val="90000"/>
              </a:lnSpc>
              <a:spcBef>
                <a:spcPct val="0"/>
              </a:spcBef>
              <a:buFontTx/>
              <a:buNone/>
            </a:pPr>
            <a:endParaRPr lang="en-US" sz="2400" dirty="0" smtClean="0">
              <a:solidFill>
                <a:srgbClr val="FF0000"/>
              </a:solidFill>
            </a:endParaRPr>
          </a:p>
        </p:txBody>
      </p:sp>
      <p:sp>
        <p:nvSpPr>
          <p:cNvPr id="19462" name="Rectangle 3"/>
          <p:cNvSpPr>
            <a:spLocks noGrp="1" noChangeArrowheads="1"/>
          </p:cNvSpPr>
          <p:nvPr>
            <p:ph type="title"/>
          </p:nvPr>
        </p:nvSpPr>
        <p:spPr>
          <a:xfrm>
            <a:off x="457200" y="152400"/>
            <a:ext cx="8229600" cy="1143000"/>
          </a:xfrm>
        </p:spPr>
        <p:txBody>
          <a:bodyPr/>
          <a:lstStyle/>
          <a:p>
            <a:pPr eaLnBrk="1" hangingPunct="1"/>
            <a:r>
              <a:rPr lang="en-US" dirty="0"/>
              <a:t>Summary – Kernel Based </a:t>
            </a:r>
            <a:r>
              <a:rPr lang="en-US" dirty="0" smtClean="0"/>
              <a:t>Methods</a:t>
            </a:r>
          </a:p>
        </p:txBody>
      </p:sp>
      <p:graphicFrame>
        <p:nvGraphicFramePr>
          <p:cNvPr id="2" name="Object 1"/>
          <p:cNvGraphicFramePr>
            <a:graphicFrameLocks noChangeAspect="1"/>
          </p:cNvGraphicFramePr>
          <p:nvPr/>
        </p:nvGraphicFramePr>
        <p:xfrm>
          <a:off x="1905000" y="1171575"/>
          <a:ext cx="4768850" cy="1114425"/>
        </p:xfrm>
        <a:graphic>
          <a:graphicData uri="http://schemas.openxmlformats.org/presentationml/2006/ole">
            <mc:AlternateContent xmlns:mc="http://schemas.openxmlformats.org/markup-compatibility/2006">
              <mc:Choice xmlns:v="urn:schemas-microsoft-com:vml" Requires="v">
                <p:oleObj spid="_x0000_s1125377" name="Equation" r:id="rId4" imgW="2754720" imgH="647640" progId="Equation.3">
                  <p:embed/>
                </p:oleObj>
              </mc:Choice>
              <mc:Fallback>
                <p:oleObj name="Equation" r:id="rId4" imgW="2754720" imgH="647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71575"/>
                        <a:ext cx="47688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85329411"/>
      </p:ext>
    </p:extLst>
  </p:cSld>
  <p:clrMapOvr>
    <a:masterClrMapping/>
  </p:clrMapOvr>
  <p:transition>
    <p:zoom dir="in"/>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3"/>
          <p:cNvSpPr>
            <a:spLocks noGrp="1" noChangeArrowheads="1"/>
          </p:cNvSpPr>
          <p:nvPr>
            <p:ph type="title"/>
          </p:nvPr>
        </p:nvSpPr>
        <p:spPr/>
        <p:txBody>
          <a:bodyPr/>
          <a:lstStyle/>
          <a:p>
            <a:pPr eaLnBrk="1" hangingPunct="1"/>
            <a:r>
              <a:rPr lang="en-US" smtClean="0"/>
              <a:t>Efficiency-Generalization Tradeoff</a:t>
            </a:r>
          </a:p>
        </p:txBody>
      </p:sp>
      <p:sp>
        <p:nvSpPr>
          <p:cNvPr id="19461" name="Rectangle 2"/>
          <p:cNvSpPr>
            <a:spLocks noGrp="1" noChangeArrowheads="1"/>
          </p:cNvSpPr>
          <p:nvPr>
            <p:ph idx="1"/>
          </p:nvPr>
        </p:nvSpPr>
        <p:spPr/>
        <p:txBody>
          <a:bodyPr/>
          <a:lstStyle/>
          <a:p>
            <a:pPr eaLnBrk="1" hangingPunct="1">
              <a:lnSpc>
                <a:spcPct val="90000"/>
              </a:lnSpc>
              <a:spcBef>
                <a:spcPct val="0"/>
              </a:spcBef>
            </a:pPr>
            <a:r>
              <a:rPr lang="en-US" sz="2400" dirty="0" smtClean="0"/>
              <a:t>There is a </a:t>
            </a:r>
            <a:r>
              <a:rPr lang="en-US" sz="2400" dirty="0" smtClean="0">
                <a:solidFill>
                  <a:srgbClr val="FF0000"/>
                </a:solidFill>
              </a:rPr>
              <a:t>tradeoff between the computational</a:t>
            </a:r>
            <a:r>
              <a:rPr lang="en-US" sz="2400" u="sng" dirty="0" smtClean="0">
                <a:solidFill>
                  <a:srgbClr val="FF0000"/>
                </a:solidFill>
              </a:rPr>
              <a:t> </a:t>
            </a:r>
            <a:r>
              <a:rPr lang="en-US" sz="2400" dirty="0" smtClean="0">
                <a:solidFill>
                  <a:srgbClr val="FF0000"/>
                </a:solidFill>
              </a:rPr>
              <a:t>efficiency</a:t>
            </a:r>
            <a:r>
              <a:rPr lang="en-US" sz="2400" dirty="0" smtClean="0"/>
              <a:t> with which these kernels can be computed </a:t>
            </a:r>
            <a:r>
              <a:rPr lang="en-US" sz="2400" dirty="0" smtClean="0">
                <a:solidFill>
                  <a:srgbClr val="FF0000"/>
                </a:solidFill>
              </a:rPr>
              <a:t>and the generalization ability</a:t>
            </a:r>
            <a:r>
              <a:rPr lang="en-US" sz="2400" dirty="0" smtClean="0"/>
              <a:t> of the classifier.  </a:t>
            </a:r>
          </a:p>
          <a:p>
            <a:pPr eaLnBrk="1" hangingPunct="1">
              <a:lnSpc>
                <a:spcPct val="90000"/>
              </a:lnSpc>
              <a:spcBef>
                <a:spcPct val="0"/>
              </a:spcBef>
              <a:buFontTx/>
              <a:buNone/>
            </a:pPr>
            <a:endParaRPr lang="en-US" sz="2400" dirty="0" smtClean="0"/>
          </a:p>
          <a:p>
            <a:pPr eaLnBrk="1" hangingPunct="1">
              <a:lnSpc>
                <a:spcPct val="90000"/>
              </a:lnSpc>
              <a:spcBef>
                <a:spcPct val="0"/>
              </a:spcBef>
              <a:buFontTx/>
              <a:buNone/>
            </a:pPr>
            <a:endParaRPr lang="en-US" sz="2400" dirty="0" smtClean="0"/>
          </a:p>
          <a:p>
            <a:pPr algn="just" eaLnBrk="1" hangingPunct="1">
              <a:lnSpc>
                <a:spcPct val="90000"/>
              </a:lnSpc>
              <a:spcBef>
                <a:spcPct val="0"/>
              </a:spcBef>
            </a:pPr>
            <a:r>
              <a:rPr lang="en-US" sz="2400" dirty="0" smtClean="0"/>
              <a:t>For example, using such kernels the </a:t>
            </a:r>
            <a:r>
              <a:rPr lang="en-US" sz="2400" dirty="0" smtClean="0">
                <a:solidFill>
                  <a:srgbClr val="FF0000"/>
                </a:solidFill>
              </a:rPr>
              <a:t>Perceptron algorithm can make an exponential number of mistakes</a:t>
            </a:r>
            <a:r>
              <a:rPr lang="en-US" sz="2400" dirty="0" smtClean="0"/>
              <a:t> even when learning simple functions. </a:t>
            </a:r>
            <a:r>
              <a:rPr lang="en-US" sz="1800" dirty="0" smtClean="0"/>
              <a:t>[Khardon,Roth,Servedio,NIPS’01; Ben David et al.]</a:t>
            </a:r>
          </a:p>
          <a:p>
            <a:pPr algn="just" eaLnBrk="1" hangingPunct="1">
              <a:lnSpc>
                <a:spcPct val="90000"/>
              </a:lnSpc>
              <a:spcBef>
                <a:spcPct val="0"/>
              </a:spcBef>
            </a:pPr>
            <a:endParaRPr lang="en-US" sz="1800" dirty="0" smtClean="0"/>
          </a:p>
          <a:p>
            <a:pPr algn="just" eaLnBrk="1" hangingPunct="1">
              <a:lnSpc>
                <a:spcPct val="90000"/>
              </a:lnSpc>
              <a:spcBef>
                <a:spcPct val="0"/>
              </a:spcBef>
            </a:pPr>
            <a:endParaRPr lang="en-US" sz="2400" dirty="0" smtClean="0"/>
          </a:p>
          <a:p>
            <a:pPr algn="just" eaLnBrk="1" hangingPunct="1">
              <a:lnSpc>
                <a:spcPct val="90000"/>
              </a:lnSpc>
              <a:spcBef>
                <a:spcPct val="0"/>
              </a:spcBef>
            </a:pPr>
            <a:r>
              <a:rPr lang="en-US" sz="2400" dirty="0" smtClean="0"/>
              <a:t>In addition, computing with kernels depends strongly on the number of examples. It turns out that </a:t>
            </a:r>
            <a:r>
              <a:rPr lang="en-US" sz="2400" dirty="0" smtClean="0">
                <a:solidFill>
                  <a:srgbClr val="FF0000"/>
                </a:solidFill>
              </a:rPr>
              <a:t>sometimes working in the blown up space is more efficient than using kernels. </a:t>
            </a:r>
            <a:r>
              <a:rPr lang="en-US" sz="1800" dirty="0" smtClean="0"/>
              <a:t>[Cumby,Roth,ICML’03]</a:t>
            </a:r>
          </a:p>
          <a:p>
            <a:pPr algn="ctr" eaLnBrk="1" hangingPunct="1">
              <a:lnSpc>
                <a:spcPct val="90000"/>
              </a:lnSpc>
              <a:spcBef>
                <a:spcPct val="0"/>
              </a:spcBef>
              <a:buFontTx/>
              <a:buNone/>
            </a:pPr>
            <a:endParaRPr lang="en-US" sz="2400" dirty="0" smtClean="0">
              <a:solidFill>
                <a:srgbClr val="FF0000"/>
              </a:solidFill>
            </a:endParaRP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pPr>
              <a:defRPr/>
            </a:pPr>
            <a:fld id="{0A46ED1E-4D44-4B7C-9567-12BAA6F94DB7}" type="slidenum">
              <a:rPr lang="en-US"/>
              <a:pPr>
                <a:defRPr/>
              </a:pPr>
              <a:t>88</a:t>
            </a:fld>
            <a:endParaRPr lang="en-US"/>
          </a:p>
        </p:txBody>
      </p:sp>
    </p:spTree>
    <p:extLst>
      <p:ext uri="{BB962C8B-B14F-4D97-AF65-F5344CB8AC3E}">
        <p14:creationId xmlns:p14="http://schemas.microsoft.com/office/powerpoint/2010/main" val="815901507"/>
      </p:ext>
    </p:extLst>
  </p:cSld>
  <p:clrMapOvr>
    <a:masterClrMapping/>
  </p:clrMapOvr>
  <p:transition>
    <p:zoom dir="in"/>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sz="4000" dirty="0" smtClean="0"/>
              <a:t>Explicit &amp; Implicit Kernels: Complexity</a:t>
            </a:r>
          </a:p>
        </p:txBody>
      </p:sp>
      <p:sp>
        <p:nvSpPr>
          <p:cNvPr id="23558" name="Rectangle 3"/>
          <p:cNvSpPr>
            <a:spLocks noGrp="1" noChangeArrowheads="1"/>
          </p:cNvSpPr>
          <p:nvPr>
            <p:ph idx="1"/>
          </p:nvPr>
        </p:nvSpPr>
        <p:spPr/>
        <p:txBody>
          <a:bodyPr/>
          <a:lstStyle/>
          <a:p>
            <a:pPr eaLnBrk="1" hangingPunct="1">
              <a:lnSpc>
                <a:spcPct val="90000"/>
              </a:lnSpc>
            </a:pPr>
            <a:r>
              <a:rPr lang="en-US" dirty="0" smtClean="0">
                <a:solidFill>
                  <a:srgbClr val="000099"/>
                </a:solidFill>
              </a:rPr>
              <a:t>Is it always worthwhile to define kernels and work in the dual space? </a:t>
            </a:r>
          </a:p>
          <a:p>
            <a:pPr eaLnBrk="1" hangingPunct="1">
              <a:lnSpc>
                <a:spcPct val="90000"/>
              </a:lnSpc>
            </a:pPr>
            <a:endParaRPr lang="en-US" dirty="0" smtClean="0">
              <a:solidFill>
                <a:srgbClr val="000099"/>
              </a:solidFill>
            </a:endParaRPr>
          </a:p>
          <a:p>
            <a:pPr eaLnBrk="1" hangingPunct="1">
              <a:lnSpc>
                <a:spcPct val="90000"/>
              </a:lnSpc>
            </a:pPr>
            <a:r>
              <a:rPr lang="en-US" dirty="0" smtClean="0">
                <a:solidFill>
                  <a:srgbClr val="000099"/>
                </a:solidFill>
              </a:rPr>
              <a:t>Computationally: </a:t>
            </a:r>
            <a:r>
              <a:rPr lang="en-US" sz="1600" dirty="0" smtClean="0">
                <a:solidFill>
                  <a:srgbClr val="000099"/>
                </a:solidFill>
              </a:rPr>
              <a:t>[</a:t>
            </a:r>
            <a:r>
              <a:rPr lang="en-US" sz="1600" dirty="0" err="1" smtClean="0">
                <a:solidFill>
                  <a:srgbClr val="000099"/>
                </a:solidFill>
              </a:rPr>
              <a:t>Cumby,Roth</a:t>
            </a:r>
            <a:r>
              <a:rPr lang="en-US" sz="1600" dirty="0" smtClean="0">
                <a:solidFill>
                  <a:srgbClr val="000099"/>
                </a:solidFill>
              </a:rPr>
              <a:t> 2003]</a:t>
            </a:r>
          </a:p>
          <a:p>
            <a:pPr lvl="1" eaLnBrk="1" hangingPunct="1">
              <a:lnSpc>
                <a:spcPct val="90000"/>
              </a:lnSpc>
            </a:pPr>
            <a:r>
              <a:rPr lang="en-US" dirty="0" smtClean="0">
                <a:solidFill>
                  <a:srgbClr val="000099"/>
                </a:solidFill>
              </a:rPr>
              <a:t>Dual space –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m</a:t>
            </a:r>
            <a:r>
              <a:rPr lang="en-US" baseline="30000" dirty="0" smtClean="0">
                <a:solidFill>
                  <a:srgbClr val="FF0000"/>
                </a:solidFill>
              </a:rPr>
              <a:t>2</a:t>
            </a:r>
            <a:r>
              <a:rPr lang="en-US" dirty="0" smtClean="0">
                <a:solidFill>
                  <a:srgbClr val="000099"/>
                </a:solidFill>
              </a:rPr>
              <a:t> vs, Primal Space – </a:t>
            </a:r>
            <a:r>
              <a:rPr lang="en-US" dirty="0" smtClean="0">
                <a:solidFill>
                  <a:srgbClr val="FF0000"/>
                </a:solidFill>
              </a:rPr>
              <a:t>t</a:t>
            </a:r>
            <a:r>
              <a:rPr lang="en-US" baseline="-25000" dirty="0" smtClean="0">
                <a:solidFill>
                  <a:srgbClr val="FF0000"/>
                </a:solidFill>
              </a:rPr>
              <a:t>2</a:t>
            </a:r>
            <a:r>
              <a:rPr lang="en-US" dirty="0" smtClean="0">
                <a:solidFill>
                  <a:srgbClr val="FF0000"/>
                </a:solidFill>
              </a:rPr>
              <a:t> m</a:t>
            </a:r>
          </a:p>
          <a:p>
            <a:pPr lvl="1" eaLnBrk="1" hangingPunct="1">
              <a:lnSpc>
                <a:spcPct val="90000"/>
              </a:lnSpc>
            </a:pPr>
            <a:r>
              <a:rPr lang="en-US" dirty="0" smtClean="0">
                <a:solidFill>
                  <a:srgbClr val="000099"/>
                </a:solidFill>
              </a:rPr>
              <a:t>Where </a:t>
            </a:r>
            <a:r>
              <a:rPr lang="en-US" dirty="0" smtClean="0">
                <a:solidFill>
                  <a:srgbClr val="FF0000"/>
                </a:solidFill>
              </a:rPr>
              <a:t>m</a:t>
            </a:r>
            <a:r>
              <a:rPr lang="en-US" dirty="0" smtClean="0">
                <a:solidFill>
                  <a:srgbClr val="000099"/>
                </a:solidFill>
              </a:rPr>
              <a:t> is # of examples,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t</a:t>
            </a:r>
            <a:r>
              <a:rPr lang="en-US" baseline="-25000" dirty="0" smtClean="0">
                <a:solidFill>
                  <a:srgbClr val="FF0000"/>
                </a:solidFill>
              </a:rPr>
              <a:t>2</a:t>
            </a:r>
            <a:r>
              <a:rPr lang="en-US" dirty="0" smtClean="0">
                <a:solidFill>
                  <a:srgbClr val="000099"/>
                </a:solidFill>
              </a:rPr>
              <a:t> are the sizes of the (Dual, Primal) feature spaces, respectively.</a:t>
            </a:r>
          </a:p>
          <a:p>
            <a:pPr lvl="1" eaLnBrk="1" hangingPunct="1">
              <a:lnSpc>
                <a:spcPct val="90000"/>
              </a:lnSpc>
            </a:pPr>
            <a:r>
              <a:rPr lang="en-US" dirty="0" smtClean="0">
                <a:solidFill>
                  <a:srgbClr val="000099"/>
                </a:solidFill>
              </a:rPr>
              <a:t>Typically, </a:t>
            </a:r>
            <a:r>
              <a:rPr lang="en-US" dirty="0" smtClean="0">
                <a:solidFill>
                  <a:srgbClr val="FF0000"/>
                </a:solidFill>
              </a:rPr>
              <a:t>t</a:t>
            </a:r>
            <a:r>
              <a:rPr lang="en-US" baseline="-25000" dirty="0" smtClean="0">
                <a:solidFill>
                  <a:srgbClr val="FF0000"/>
                </a:solidFill>
              </a:rPr>
              <a:t>1</a:t>
            </a:r>
            <a:r>
              <a:rPr lang="en-US" dirty="0" smtClean="0">
                <a:solidFill>
                  <a:srgbClr val="FF0000"/>
                </a:solidFill>
              </a:rPr>
              <a:t> &lt;&lt; t</a:t>
            </a:r>
            <a:r>
              <a:rPr lang="en-US" baseline="-25000" dirty="0" smtClean="0">
                <a:solidFill>
                  <a:srgbClr val="FF0000"/>
                </a:solidFill>
              </a:rPr>
              <a:t>2</a:t>
            </a:r>
            <a:r>
              <a:rPr lang="en-US" dirty="0" smtClean="0">
                <a:solidFill>
                  <a:srgbClr val="000099"/>
                </a:solidFill>
              </a:rPr>
              <a:t>, so it boils down to the </a:t>
            </a:r>
            <a:r>
              <a:rPr lang="en-US" dirty="0" smtClean="0">
                <a:solidFill>
                  <a:srgbClr val="FF0000"/>
                </a:solidFill>
              </a:rPr>
              <a:t>number of examples </a:t>
            </a:r>
            <a:r>
              <a:rPr lang="en-US" dirty="0" smtClean="0">
                <a:solidFill>
                  <a:srgbClr val="000099"/>
                </a:solidFill>
              </a:rPr>
              <a:t>one needs to consider</a:t>
            </a:r>
            <a:r>
              <a:rPr lang="en-US" dirty="0">
                <a:solidFill>
                  <a:srgbClr val="000099"/>
                </a:solidFill>
              </a:rPr>
              <a:t> </a:t>
            </a:r>
            <a:r>
              <a:rPr lang="en-US" dirty="0" smtClean="0">
                <a:solidFill>
                  <a:srgbClr val="000099"/>
                </a:solidFill>
              </a:rPr>
              <a:t>relative to the growth in dimensionality. </a:t>
            </a:r>
          </a:p>
          <a:p>
            <a:pPr>
              <a:lnSpc>
                <a:spcPct val="90000"/>
              </a:lnSpc>
            </a:pPr>
            <a:r>
              <a:rPr lang="en-US" sz="2000" dirty="0" smtClean="0">
                <a:solidFill>
                  <a:srgbClr val="000099"/>
                </a:solidFill>
              </a:rPr>
              <a:t>Rule of thumb: a lot of examples </a:t>
            </a:r>
            <a:r>
              <a:rPr lang="en-US" sz="2000" dirty="0" smtClean="0">
                <a:solidFill>
                  <a:srgbClr val="000099"/>
                </a:solidFill>
                <a:sym typeface="Wingdings" panose="05000000000000000000" pitchFamily="2" charset="2"/>
              </a:rPr>
              <a:t></a:t>
            </a:r>
            <a:r>
              <a:rPr lang="en-US" sz="2000" dirty="0" smtClean="0">
                <a:solidFill>
                  <a:srgbClr val="000099"/>
                </a:solidFill>
              </a:rPr>
              <a:t> use Primal space</a:t>
            </a:r>
          </a:p>
          <a:p>
            <a:pPr>
              <a:lnSpc>
                <a:spcPct val="90000"/>
              </a:lnSpc>
            </a:pPr>
            <a:r>
              <a:rPr lang="en-US" sz="2000" dirty="0" smtClean="0">
                <a:solidFill>
                  <a:srgbClr val="000099"/>
                </a:solidFill>
              </a:rPr>
              <a:t>Most applications today: People use </a:t>
            </a:r>
            <a:r>
              <a:rPr lang="en-US" sz="2000" dirty="0" smtClean="0">
                <a:solidFill>
                  <a:srgbClr val="FF0000"/>
                </a:solidFill>
              </a:rPr>
              <a:t>explicit</a:t>
            </a:r>
            <a:r>
              <a:rPr lang="en-US" sz="2000" dirty="0" smtClean="0">
                <a:solidFill>
                  <a:srgbClr val="000099"/>
                </a:solidFill>
              </a:rPr>
              <a:t> kernels. That is, they blow up the feature space explicitly. </a:t>
            </a:r>
          </a:p>
        </p:txBody>
      </p:sp>
      <p:sp>
        <p:nvSpPr>
          <p:cNvPr id="2" name="Content Placeholder 1"/>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pPr>
              <a:defRPr/>
            </a:pPr>
            <a:fld id="{7F6B2CEC-3D6C-46CA-BA48-A77FBAFE0EB5}" type="slidenum">
              <a:rPr lang="en-US"/>
              <a:pPr>
                <a:defRPr/>
              </a:pPr>
              <a:t>89</a:t>
            </a:fld>
            <a:endParaRPr lang="en-US"/>
          </a:p>
        </p:txBody>
      </p:sp>
    </p:spTree>
    <p:extLst>
      <p:ext uri="{BB962C8B-B14F-4D97-AF65-F5344CB8AC3E}">
        <p14:creationId xmlns:p14="http://schemas.microsoft.com/office/powerpoint/2010/main" val="3322808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Perceptron in action</a:t>
            </a:r>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9</a:t>
            </a:fld>
            <a:endParaRPr lang="en-US" dirty="0"/>
          </a:p>
        </p:txBody>
      </p:sp>
      <p:pic>
        <p:nvPicPr>
          <p:cNvPr id="7" name="Picture 6" descr="Figure4.7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00" y="1316689"/>
            <a:ext cx="2705100" cy="2705100"/>
          </a:xfrm>
          <a:prstGeom prst="rect">
            <a:avLst/>
          </a:prstGeom>
        </p:spPr>
      </p:pic>
      <p:pic>
        <p:nvPicPr>
          <p:cNvPr id="8" name="Picture 7" descr="Figure4.7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23" y="1337005"/>
            <a:ext cx="2705100" cy="2705100"/>
          </a:xfrm>
          <a:prstGeom prst="rect">
            <a:avLst/>
          </a:prstGeom>
        </p:spPr>
      </p:pic>
      <p:grpSp>
        <p:nvGrpSpPr>
          <p:cNvPr id="6" name="Group 5"/>
          <p:cNvGrpSpPr/>
          <p:nvPr/>
        </p:nvGrpSpPr>
        <p:grpSpPr>
          <a:xfrm>
            <a:off x="609600" y="1337005"/>
            <a:ext cx="2705100" cy="2705100"/>
            <a:chOff x="609600" y="1337005"/>
            <a:chExt cx="2705100" cy="2705100"/>
          </a:xfrm>
        </p:grpSpPr>
        <p:pic>
          <p:nvPicPr>
            <p:cNvPr id="11" name="Picture 10" descr="Figure4.7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37005"/>
              <a:ext cx="2705100" cy="2705100"/>
            </a:xfrm>
            <a:prstGeom prst="rect">
              <a:avLst/>
            </a:prstGeom>
          </p:spPr>
        </p:pic>
        <p:sp>
          <p:nvSpPr>
            <p:cNvPr id="12" name="Donut 11"/>
            <p:cNvSpPr/>
            <p:nvPr/>
          </p:nvSpPr>
          <p:spPr>
            <a:xfrm>
              <a:off x="2291460" y="1679854"/>
              <a:ext cx="208314" cy="208302"/>
            </a:xfrm>
            <a:prstGeom prst="donut">
              <a:avLst>
                <a:gd name="adj" fmla="val 3629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rot="1380000">
              <a:off x="2178025" y="180930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p:nvSpPr>
        <p:spPr>
          <a:xfrm rot="1380000">
            <a:off x="1727179" y="2628455"/>
            <a:ext cx="155448" cy="7722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ular Callout 16"/>
          <p:cNvSpPr/>
          <p:nvPr/>
        </p:nvSpPr>
        <p:spPr>
          <a:xfrm>
            <a:off x="424656" y="2227816"/>
            <a:ext cx="908845" cy="801925"/>
          </a:xfrm>
          <a:prstGeom prst="wedgeRoundRectCallout">
            <a:avLst>
              <a:gd name="adj1" fmla="val 88781"/>
              <a:gd name="adj2" fmla="val -3153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err="1">
                <a:solidFill>
                  <a:srgbClr val="000000"/>
                </a:solidFill>
              </a:rPr>
              <a:t>wx</a:t>
            </a:r>
            <a:r>
              <a:rPr lang="en-US" sz="1200" u="none" dirty="0">
                <a:solidFill>
                  <a:srgbClr val="000000"/>
                </a:solidFill>
              </a:rPr>
              <a:t> = 0</a:t>
            </a:r>
            <a:endParaRPr lang="en-US" sz="1200" b="1" u="none" dirty="0">
              <a:solidFill>
                <a:srgbClr val="000000"/>
              </a:solidFill>
            </a:endParaRPr>
          </a:p>
          <a:p>
            <a:pPr algn="ctr"/>
            <a:r>
              <a:rPr lang="en-US" sz="1200" u="none" dirty="0" smtClean="0">
                <a:solidFill>
                  <a:srgbClr val="000000"/>
                </a:solidFill>
              </a:rPr>
              <a:t>Current decision boundary</a:t>
            </a:r>
            <a:endParaRPr lang="en-US" sz="1200" u="none" dirty="0">
              <a:solidFill>
                <a:srgbClr val="000000"/>
              </a:solidFill>
            </a:endParaRPr>
          </a:p>
        </p:txBody>
      </p:sp>
      <p:sp>
        <p:nvSpPr>
          <p:cNvPr id="18" name="Rounded Rectangular Callout 17"/>
          <p:cNvSpPr/>
          <p:nvPr/>
        </p:nvSpPr>
        <p:spPr>
          <a:xfrm>
            <a:off x="1939240" y="3006346"/>
            <a:ext cx="1136541" cy="597279"/>
          </a:xfrm>
          <a:prstGeom prst="wedgeRoundRectCallout">
            <a:avLst>
              <a:gd name="adj1" fmla="val -47151"/>
              <a:gd name="adj2" fmla="val -69065"/>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a:t>
            </a:r>
            <a:br>
              <a:rPr lang="en-US" sz="1200" b="1" u="none" dirty="0" smtClean="0">
                <a:solidFill>
                  <a:srgbClr val="000000"/>
                </a:solidFill>
              </a:rPr>
            </a:br>
            <a:r>
              <a:rPr lang="en-US" sz="1200" u="none" dirty="0" smtClean="0">
                <a:solidFill>
                  <a:srgbClr val="000000"/>
                </a:solidFill>
              </a:rPr>
              <a:t>Current 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19" name="Rounded Rectangular Callout 18"/>
          <p:cNvSpPr/>
          <p:nvPr/>
        </p:nvSpPr>
        <p:spPr>
          <a:xfrm>
            <a:off x="817563" y="1316688"/>
            <a:ext cx="1430337" cy="571467"/>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(with y = +1)</a:t>
            </a:r>
            <a:endParaRPr lang="en-US" sz="1200" u="none" dirty="0">
              <a:solidFill>
                <a:srgbClr val="000000"/>
              </a:solidFill>
            </a:endParaRPr>
          </a:p>
          <a:p>
            <a:pPr algn="ctr"/>
            <a:r>
              <a:rPr lang="en-US" sz="1200" u="none" dirty="0" smtClean="0">
                <a:solidFill>
                  <a:srgbClr val="000000"/>
                </a:solidFill>
              </a:rPr>
              <a:t>next item to be classified</a:t>
            </a:r>
          </a:p>
        </p:txBody>
      </p:sp>
      <p:sp>
        <p:nvSpPr>
          <p:cNvPr id="20" name="Rounded Rectangular Callout 19"/>
          <p:cNvSpPr/>
          <p:nvPr/>
        </p:nvSpPr>
        <p:spPr>
          <a:xfrm>
            <a:off x="3455247" y="1874498"/>
            <a:ext cx="1430337" cy="293610"/>
          </a:xfrm>
          <a:prstGeom prst="wedgeRoundRectCallout">
            <a:avLst>
              <a:gd name="adj1" fmla="val 57691"/>
              <a:gd name="adj2" fmla="val 26387"/>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a:t>
            </a:r>
            <a:endParaRPr lang="en-US" sz="1200" b="1" u="none" dirty="0" smtClean="0">
              <a:solidFill>
                <a:srgbClr val="000000"/>
              </a:solidFill>
            </a:endParaRPr>
          </a:p>
        </p:txBody>
      </p:sp>
      <p:sp>
        <p:nvSpPr>
          <p:cNvPr id="21" name="Rounded Rectangular Callout 20"/>
          <p:cNvSpPr/>
          <p:nvPr/>
        </p:nvSpPr>
        <p:spPr>
          <a:xfrm>
            <a:off x="4665940" y="3302130"/>
            <a:ext cx="1430337" cy="371401"/>
          </a:xfrm>
          <a:prstGeom prst="wedgeRoundRectCallout">
            <a:avLst>
              <a:gd name="adj1" fmla="val -58305"/>
              <a:gd name="adj2" fmla="val -14570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b="1" u="none" dirty="0" smtClean="0">
                <a:solidFill>
                  <a:srgbClr val="000000"/>
                </a:solidFill>
              </a:rPr>
              <a:t>x </a:t>
            </a:r>
            <a:r>
              <a:rPr lang="en-US" sz="1200" u="none" dirty="0" smtClean="0">
                <a:solidFill>
                  <a:srgbClr val="000000"/>
                </a:solidFill>
              </a:rPr>
              <a:t>as a vector added to </a:t>
            </a:r>
            <a:r>
              <a:rPr lang="en-US" sz="1200" b="1" u="none" dirty="0" smtClean="0">
                <a:solidFill>
                  <a:srgbClr val="000000"/>
                </a:solidFill>
              </a:rPr>
              <a:t>w</a:t>
            </a:r>
          </a:p>
        </p:txBody>
      </p:sp>
      <p:sp>
        <p:nvSpPr>
          <p:cNvPr id="22" name="Rounded Rectangular Callout 21"/>
          <p:cNvSpPr/>
          <p:nvPr/>
        </p:nvSpPr>
        <p:spPr>
          <a:xfrm>
            <a:off x="7777955" y="1964112"/>
            <a:ext cx="908845" cy="801925"/>
          </a:xfrm>
          <a:prstGeom prst="wedgeRoundRectCallout">
            <a:avLst>
              <a:gd name="adj1" fmla="val -45693"/>
              <a:gd name="adj2" fmla="val 74051"/>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u="none" dirty="0" err="1">
                <a:solidFill>
                  <a:srgbClr val="000000"/>
                </a:solidFill>
              </a:rPr>
              <a:t>wx</a:t>
            </a:r>
            <a:r>
              <a:rPr lang="en-US" sz="1200" u="none" dirty="0">
                <a:solidFill>
                  <a:srgbClr val="000000"/>
                </a:solidFill>
              </a:rPr>
              <a:t> = 0</a:t>
            </a:r>
            <a:endParaRPr lang="en-US" sz="1200" b="1" u="none" dirty="0">
              <a:solidFill>
                <a:srgbClr val="000000"/>
              </a:solidFill>
            </a:endParaRPr>
          </a:p>
          <a:p>
            <a:pPr algn="ctr"/>
            <a:r>
              <a:rPr lang="en-US" sz="1200" u="none" dirty="0" smtClean="0">
                <a:solidFill>
                  <a:srgbClr val="000000"/>
                </a:solidFill>
              </a:rPr>
              <a:t>New</a:t>
            </a:r>
            <a:br>
              <a:rPr lang="en-US" sz="1200" u="none" dirty="0" smtClean="0">
                <a:solidFill>
                  <a:srgbClr val="000000"/>
                </a:solidFill>
              </a:rPr>
            </a:br>
            <a:r>
              <a:rPr lang="en-US" sz="1200" u="none" dirty="0" smtClean="0">
                <a:solidFill>
                  <a:srgbClr val="000000"/>
                </a:solidFill>
              </a:rPr>
              <a:t>decision boundary</a:t>
            </a:r>
            <a:endParaRPr lang="en-US" sz="1200" u="none" dirty="0">
              <a:solidFill>
                <a:srgbClr val="000000"/>
              </a:solidFill>
            </a:endParaRPr>
          </a:p>
        </p:txBody>
      </p:sp>
      <p:sp>
        <p:nvSpPr>
          <p:cNvPr id="23" name="Rounded Rectangular Callout 22"/>
          <p:cNvSpPr/>
          <p:nvPr/>
        </p:nvSpPr>
        <p:spPr>
          <a:xfrm>
            <a:off x="6413575" y="3003490"/>
            <a:ext cx="1136541" cy="597279"/>
          </a:xfrm>
          <a:prstGeom prst="wedgeRoundRectCallout">
            <a:avLst>
              <a:gd name="adj1" fmla="val 21334"/>
              <a:gd name="adj2" fmla="val -87356"/>
              <a:gd name="adj3" fmla="val 16667"/>
            </a:avLst>
          </a:prstGeom>
          <a:solidFill>
            <a:srgbClr val="FFFFC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82880" rIns="0" bIns="45720" rtlCol="0" anchor="ctr"/>
          <a:lstStyle/>
          <a:p>
            <a:pPr algn="ctr"/>
            <a:r>
              <a:rPr lang="en-US" sz="1200" b="1" u="none" dirty="0" smtClean="0">
                <a:solidFill>
                  <a:srgbClr val="000000"/>
                </a:solidFill>
              </a:rPr>
              <a:t>w </a:t>
            </a:r>
            <a:br>
              <a:rPr lang="en-US" sz="1200" b="1" u="none" dirty="0" smtClean="0">
                <a:solidFill>
                  <a:srgbClr val="000000"/>
                </a:solidFill>
              </a:rPr>
            </a:br>
            <a:r>
              <a:rPr lang="en-US" sz="1200" u="none" dirty="0" smtClean="0">
                <a:solidFill>
                  <a:srgbClr val="000000"/>
                </a:solidFill>
              </a:rPr>
              <a:t>New</a:t>
            </a:r>
            <a:r>
              <a:rPr lang="en-US" sz="1200" b="1" u="none" dirty="0">
                <a:solidFill>
                  <a:srgbClr val="000000"/>
                </a:solidFill>
              </a:rPr>
              <a:t> </a:t>
            </a:r>
            <a:r>
              <a:rPr lang="en-US" sz="1200" u="none" dirty="0" smtClean="0">
                <a:solidFill>
                  <a:srgbClr val="000000"/>
                </a:solidFill>
              </a:rPr>
              <a:t>weight vector</a:t>
            </a:r>
            <a:r>
              <a:rPr lang="en-US" sz="1200" b="1" u="none" dirty="0" smtClean="0">
                <a:solidFill>
                  <a:srgbClr val="000000"/>
                </a:solidFill>
              </a:rPr>
              <a:t/>
            </a:r>
            <a:br>
              <a:rPr lang="en-US" sz="1200" b="1" u="none" dirty="0" smtClean="0">
                <a:solidFill>
                  <a:srgbClr val="000000"/>
                </a:solidFill>
              </a:rPr>
            </a:br>
            <a:endParaRPr lang="en-US" sz="1200" b="1" u="none" dirty="0">
              <a:solidFill>
                <a:srgbClr val="000000"/>
              </a:solidFill>
            </a:endParaRPr>
          </a:p>
        </p:txBody>
      </p:sp>
      <p:sp>
        <p:nvSpPr>
          <p:cNvPr id="9" name="TextBox 8"/>
          <p:cNvSpPr txBox="1"/>
          <p:nvPr/>
        </p:nvSpPr>
        <p:spPr>
          <a:xfrm>
            <a:off x="773331" y="5841999"/>
            <a:ext cx="3036258" cy="369332"/>
          </a:xfrm>
          <a:prstGeom prst="rect">
            <a:avLst/>
          </a:prstGeom>
          <a:noFill/>
        </p:spPr>
        <p:txBody>
          <a:bodyPr wrap="none" rtlCol="0">
            <a:spAutoFit/>
          </a:bodyPr>
          <a:lstStyle/>
          <a:p>
            <a:r>
              <a:rPr lang="en-US" dirty="0" smtClean="0"/>
              <a:t>(Figures from Bishop 2006)</a:t>
            </a:r>
            <a:endParaRPr lang="en-US" dirty="0"/>
          </a:p>
        </p:txBody>
      </p:sp>
      <p:grpSp>
        <p:nvGrpSpPr>
          <p:cNvPr id="15" name="Group 14"/>
          <p:cNvGrpSpPr/>
          <p:nvPr/>
        </p:nvGrpSpPr>
        <p:grpSpPr>
          <a:xfrm>
            <a:off x="7944144" y="5610185"/>
            <a:ext cx="971256" cy="485815"/>
            <a:chOff x="51913" y="1190585"/>
            <a:chExt cx="971256" cy="485815"/>
          </a:xfrm>
        </p:grpSpPr>
        <p:sp>
          <p:nvSpPr>
            <p:cNvPr id="2" name="Oval 1"/>
            <p:cNvSpPr/>
            <p:nvPr/>
          </p:nvSpPr>
          <p:spPr>
            <a:xfrm>
              <a:off x="152400" y="133700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2400" y="1489405"/>
              <a:ext cx="45719" cy="4571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2962" y="1190585"/>
              <a:ext cx="763351" cy="307777"/>
            </a:xfrm>
            <a:prstGeom prst="rect">
              <a:avLst/>
            </a:prstGeom>
            <a:noFill/>
          </p:spPr>
          <p:txBody>
            <a:bodyPr wrap="none" rtlCol="0">
              <a:spAutoFit/>
            </a:bodyPr>
            <a:lstStyle/>
            <a:p>
              <a:r>
                <a:rPr lang="en-US" u="none" dirty="0" smtClean="0">
                  <a:solidFill>
                    <a:srgbClr val="FF0000"/>
                  </a:solidFill>
                  <a:latin typeface="+mn-lt"/>
                </a:rPr>
                <a:t>Positive</a:t>
              </a:r>
              <a:endParaRPr lang="en-US" u="none" dirty="0">
                <a:solidFill>
                  <a:srgbClr val="FF0000"/>
                </a:solidFill>
                <a:latin typeface="+mn-lt"/>
              </a:endParaRPr>
            </a:p>
          </p:txBody>
        </p:sp>
        <p:sp>
          <p:nvSpPr>
            <p:cNvPr id="25" name="TextBox 24"/>
            <p:cNvSpPr txBox="1"/>
            <p:nvPr/>
          </p:nvSpPr>
          <p:spPr>
            <a:xfrm>
              <a:off x="194416" y="1368623"/>
              <a:ext cx="828753" cy="307777"/>
            </a:xfrm>
            <a:prstGeom prst="rect">
              <a:avLst/>
            </a:prstGeom>
            <a:noFill/>
          </p:spPr>
          <p:txBody>
            <a:bodyPr wrap="none" rtlCol="0">
              <a:spAutoFit/>
            </a:bodyPr>
            <a:lstStyle/>
            <a:p>
              <a:r>
                <a:rPr lang="en-US" u="none" dirty="0" smtClean="0">
                  <a:solidFill>
                    <a:srgbClr val="0000FF"/>
                  </a:solidFill>
                  <a:latin typeface="+mn-lt"/>
                </a:rPr>
                <a:t>Negative</a:t>
              </a:r>
              <a:endParaRPr lang="en-US" u="none" dirty="0">
                <a:solidFill>
                  <a:srgbClr val="0000FF"/>
                </a:solidFill>
                <a:latin typeface="+mn-lt"/>
              </a:endParaRPr>
            </a:p>
          </p:txBody>
        </p:sp>
        <p:sp>
          <p:nvSpPr>
            <p:cNvPr id="10" name="Rectangle 9"/>
            <p:cNvSpPr/>
            <p:nvPr/>
          </p:nvSpPr>
          <p:spPr>
            <a:xfrm>
              <a:off x="51913" y="1219200"/>
              <a:ext cx="914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149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smtClean="0"/>
              <a:t>Kernels: Generalization</a:t>
            </a:r>
          </a:p>
        </p:txBody>
      </p:sp>
      <p:sp>
        <p:nvSpPr>
          <p:cNvPr id="24582" name="Rectangle 3"/>
          <p:cNvSpPr>
            <a:spLocks noGrp="1" noChangeArrowheads="1"/>
          </p:cNvSpPr>
          <p:nvPr>
            <p:ph idx="1"/>
          </p:nvPr>
        </p:nvSpPr>
        <p:spPr/>
        <p:txBody>
          <a:bodyPr/>
          <a:lstStyle/>
          <a:p>
            <a:r>
              <a:rPr lang="en-US" dirty="0" smtClean="0"/>
              <a:t>Do we want to use the most expressive kernels we can? </a:t>
            </a:r>
          </a:p>
          <a:p>
            <a:pPr lvl="1"/>
            <a:r>
              <a:rPr lang="en-US" dirty="0" smtClean="0"/>
              <a:t>(e.g., when you want to add quadratic terms, do you really want to add all of them?)</a:t>
            </a:r>
          </a:p>
          <a:p>
            <a:r>
              <a:rPr lang="en-US" dirty="0" smtClean="0"/>
              <a:t>No; this is equivalent to working in a larger feature space, and will lead to overfitting. </a:t>
            </a:r>
          </a:p>
          <a:p>
            <a:endParaRPr lang="en-US" dirty="0" smtClean="0"/>
          </a:p>
          <a:p>
            <a:r>
              <a:rPr lang="en-US" dirty="0" smtClean="0"/>
              <a:t>Here is a simple argument that shows that simply adding irrelevant features does not help. </a:t>
            </a:r>
          </a:p>
          <a:p>
            <a:endParaRPr lang="en-US" dirty="0" smtClean="0"/>
          </a:p>
        </p:txBody>
      </p:sp>
      <p:sp>
        <p:nvSpPr>
          <p:cNvPr id="8" name="Content Placeholder 7"/>
          <p:cNvSpPr>
            <a:spLocks noGrp="1"/>
          </p:cNvSpPr>
          <p:nvPr>
            <p:ph sz="quarter" idx="13"/>
          </p:nvPr>
        </p:nvSpPr>
        <p:spPr/>
        <p:txBody>
          <a:bodyPr/>
          <a:lstStyle/>
          <a:p>
            <a:endParaRPr lang="en-US"/>
          </a:p>
        </p:txBody>
      </p:sp>
      <p:sp>
        <p:nvSpPr>
          <p:cNvPr id="6" name="Slide Number Placeholder 5"/>
          <p:cNvSpPr>
            <a:spLocks noGrp="1"/>
          </p:cNvSpPr>
          <p:nvPr>
            <p:ph type="sldNum" sz="quarter" idx="15"/>
          </p:nvPr>
        </p:nvSpPr>
        <p:spPr/>
        <p:txBody>
          <a:bodyPr/>
          <a:lstStyle/>
          <a:p>
            <a:fld id="{3AB95D4F-ABFF-488E-B3ED-851D502CAA62}" type="slidenum">
              <a:rPr lang="en-US" smtClean="0"/>
              <a:pPr/>
              <a:t>90</a:t>
            </a:fld>
            <a:endParaRPr lang="en-US"/>
          </a:p>
        </p:txBody>
      </p:sp>
    </p:spTree>
    <p:extLst>
      <p:ext uri="{BB962C8B-B14F-4D97-AF65-F5344CB8AC3E}">
        <p14:creationId xmlns:p14="http://schemas.microsoft.com/office/powerpoint/2010/main" val="19018814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3DF88A6-070C-46E2-82E1-70291F1DA9F2}" type="slidenum">
              <a:rPr lang="en-US"/>
              <a:pPr>
                <a:defRPr/>
              </a:pPr>
              <a:t>91</a:t>
            </a:fld>
            <a:endParaRPr lang="en-US"/>
          </a:p>
        </p:txBody>
      </p:sp>
      <p:sp>
        <p:nvSpPr>
          <p:cNvPr id="25605" name="Rectangle 2"/>
          <p:cNvSpPr>
            <a:spLocks noGrp="1" noChangeArrowheads="1"/>
          </p:cNvSpPr>
          <p:nvPr>
            <p:ph type="title"/>
          </p:nvPr>
        </p:nvSpPr>
        <p:spPr/>
        <p:txBody>
          <a:bodyPr/>
          <a:lstStyle/>
          <a:p>
            <a:pPr eaLnBrk="1" hangingPunct="1"/>
            <a:r>
              <a:rPr lang="en-US" sz="2800" smtClean="0"/>
              <a:t>Kernels: Generalization(2)</a:t>
            </a:r>
          </a:p>
        </p:txBody>
      </p:sp>
      <p:sp>
        <p:nvSpPr>
          <p:cNvPr id="25606" name="Rectangle 3"/>
          <p:cNvSpPr>
            <a:spLocks noGrp="1" noChangeArrowheads="1"/>
          </p:cNvSpPr>
          <p:nvPr>
            <p:ph type="body" idx="1"/>
          </p:nvPr>
        </p:nvSpPr>
        <p:spPr>
          <a:xfrm>
            <a:off x="609600" y="1219200"/>
            <a:ext cx="8229600" cy="4724400"/>
          </a:xfrm>
        </p:spPr>
        <p:txBody>
          <a:bodyPr/>
          <a:lstStyle/>
          <a:p>
            <a:pPr eaLnBrk="1" hangingPunct="1">
              <a:lnSpc>
                <a:spcPct val="90000"/>
              </a:lnSpc>
            </a:pPr>
            <a:r>
              <a:rPr lang="en-US" sz="2400" dirty="0" smtClean="0"/>
              <a:t>Given:  A linearly separable set of points </a:t>
            </a:r>
            <a:r>
              <a:rPr lang="en-US" sz="2400" dirty="0" smtClean="0">
                <a:solidFill>
                  <a:srgbClr val="FF0000"/>
                </a:solidFill>
              </a:rPr>
              <a:t>S={x</a:t>
            </a:r>
            <a:r>
              <a:rPr lang="en-US" sz="2400" baseline="-25000" dirty="0" smtClean="0">
                <a:solidFill>
                  <a:srgbClr val="FF0000"/>
                </a:solidFill>
              </a:rPr>
              <a:t>1</a:t>
            </a:r>
            <a:r>
              <a:rPr lang="en-US" sz="2400" dirty="0" smtClean="0">
                <a:solidFill>
                  <a:srgbClr val="FF0000"/>
                </a:solidFill>
              </a:rPr>
              <a:t>,…</a:t>
            </a:r>
            <a:r>
              <a:rPr lang="en-US" sz="2400" dirty="0" err="1" smtClean="0">
                <a:solidFill>
                  <a:srgbClr val="FF0000"/>
                </a:solidFill>
              </a:rPr>
              <a:t>x</a:t>
            </a:r>
            <a:r>
              <a:rPr lang="en-US" sz="2400" baseline="-25000" dirty="0" err="1" smtClean="0">
                <a:solidFill>
                  <a:srgbClr val="FF0000"/>
                </a:solidFill>
              </a:rPr>
              <a:t>n</a:t>
            </a:r>
            <a:r>
              <a:rPr lang="en-US" sz="2400" dirty="0" smtClean="0">
                <a:solidFill>
                  <a:srgbClr val="FF0000"/>
                </a:solidFill>
              </a:rPr>
              <a:t>} </a:t>
            </a:r>
            <a:r>
              <a:rPr lang="en-US" sz="2400" dirty="0" smtClean="0">
                <a:solidFill>
                  <a:srgbClr val="FF0000"/>
                </a:solidFill>
                <a:latin typeface="cmsy10"/>
              </a:rPr>
              <a:t>2</a:t>
            </a:r>
            <a:r>
              <a:rPr lang="en-US" sz="2400" dirty="0" smtClean="0">
                <a:solidFill>
                  <a:srgbClr val="FF0000"/>
                </a:solidFill>
              </a:rPr>
              <a:t> </a:t>
            </a:r>
            <a:r>
              <a:rPr lang="en-US" sz="2400" dirty="0" err="1" smtClean="0">
                <a:solidFill>
                  <a:srgbClr val="FF0000"/>
                </a:solidFill>
              </a:rPr>
              <a:t>R</a:t>
            </a:r>
            <a:r>
              <a:rPr lang="en-US" sz="2400" baseline="30000" dirty="0" err="1" smtClean="0">
                <a:solidFill>
                  <a:srgbClr val="FF0000"/>
                </a:solidFill>
              </a:rPr>
              <a:t>n</a:t>
            </a:r>
            <a:r>
              <a:rPr lang="en-US" sz="2400" dirty="0" smtClean="0"/>
              <a:t> with separator  </a:t>
            </a:r>
            <a:r>
              <a:rPr lang="en-US" sz="2400" dirty="0" smtClean="0">
                <a:solidFill>
                  <a:srgbClr val="FF0000"/>
                </a:solidFill>
              </a:rPr>
              <a:t>w </a:t>
            </a:r>
            <a:r>
              <a:rPr lang="en-US" sz="2400" dirty="0" smtClean="0">
                <a:solidFill>
                  <a:srgbClr val="FF0000"/>
                </a:solidFill>
                <a:latin typeface="cmsy10" pitchFamily="34" charset="0"/>
              </a:rPr>
              <a:t>2</a:t>
            </a:r>
            <a:r>
              <a:rPr lang="en-US" sz="2400" dirty="0" smtClean="0">
                <a:solidFill>
                  <a:srgbClr val="FF0000"/>
                </a:solidFill>
                <a:latin typeface="Tempus Sans ITC" pitchFamily="82" charset="0"/>
              </a:rPr>
              <a:t> </a:t>
            </a:r>
            <a:r>
              <a:rPr lang="en-US" sz="2400" dirty="0" err="1" smtClean="0">
                <a:solidFill>
                  <a:srgbClr val="FF0000"/>
                </a:solidFill>
              </a:rPr>
              <a:t>R</a:t>
            </a:r>
            <a:r>
              <a:rPr lang="en-US" sz="2400" baseline="30000" dirty="0" err="1" smtClean="0">
                <a:solidFill>
                  <a:srgbClr val="FF0000"/>
                </a:solidFill>
              </a:rPr>
              <a:t>n</a:t>
            </a:r>
            <a:endParaRPr lang="en-US" sz="2400" baseline="30000" dirty="0" smtClean="0">
              <a:solidFill>
                <a:srgbClr val="FF0000"/>
              </a:solidFill>
            </a:endParaRPr>
          </a:p>
          <a:p>
            <a:pPr eaLnBrk="1" hangingPunct="1">
              <a:lnSpc>
                <a:spcPct val="90000"/>
              </a:lnSpc>
            </a:pPr>
            <a:r>
              <a:rPr lang="en-US" sz="2400" dirty="0" smtClean="0"/>
              <a:t>Embed  </a:t>
            </a:r>
            <a:r>
              <a:rPr lang="en-US" sz="2400" i="1" dirty="0" smtClean="0">
                <a:solidFill>
                  <a:srgbClr val="FF0000"/>
                </a:solidFill>
              </a:rPr>
              <a:t>S </a:t>
            </a:r>
            <a:r>
              <a:rPr lang="en-US" sz="2400" i="1" dirty="0" smtClean="0"/>
              <a:t> </a:t>
            </a:r>
            <a:r>
              <a:rPr lang="en-US" sz="2400" dirty="0" smtClean="0"/>
              <a:t>into a higher  dimensional space </a:t>
            </a:r>
            <a:r>
              <a:rPr lang="en-US" dirty="0">
                <a:solidFill>
                  <a:srgbClr val="FF0000"/>
                </a:solidFill>
              </a:rPr>
              <a:t>n’&gt;n</a:t>
            </a:r>
            <a:r>
              <a:rPr lang="en-US" dirty="0"/>
              <a:t> </a:t>
            </a:r>
            <a:r>
              <a:rPr lang="en-US" dirty="0" smtClean="0"/>
              <a:t>, by </a:t>
            </a:r>
            <a:r>
              <a:rPr lang="en-US" sz="2400" dirty="0" smtClean="0"/>
              <a:t>adding zero-mean random noise </a:t>
            </a:r>
            <a:r>
              <a:rPr lang="en-US" sz="2400" i="1" dirty="0" smtClean="0">
                <a:solidFill>
                  <a:srgbClr val="FF0000"/>
                </a:solidFill>
              </a:rPr>
              <a:t>e</a:t>
            </a:r>
            <a:r>
              <a:rPr lang="en-US" sz="2400" i="1" dirty="0" smtClean="0"/>
              <a:t> </a:t>
            </a:r>
            <a:r>
              <a:rPr lang="en-US" sz="2400" dirty="0" smtClean="0"/>
              <a:t>to the additional dimensions.</a:t>
            </a:r>
            <a:endParaRPr lang="en-US" sz="2400" dirty="0" smtClean="0">
              <a:latin typeface="Tempus Sans ITC" pitchFamily="82" charset="0"/>
            </a:endParaRPr>
          </a:p>
          <a:p>
            <a:pPr eaLnBrk="1" hangingPunct="1">
              <a:lnSpc>
                <a:spcPct val="90000"/>
              </a:lnSpc>
            </a:pPr>
            <a:r>
              <a:rPr lang="en-US" sz="2400" dirty="0" smtClean="0"/>
              <a:t>Then </a:t>
            </a:r>
            <a:r>
              <a:rPr lang="en-US" sz="2400" dirty="0" smtClean="0">
                <a:solidFill>
                  <a:srgbClr val="FF0000"/>
                </a:solidFill>
              </a:rPr>
              <a:t>w’ </a:t>
            </a:r>
            <a:r>
              <a:rPr lang="en-US" sz="2400" dirty="0" smtClean="0">
                <a:solidFill>
                  <a:srgbClr val="FF0000"/>
                </a:solidFill>
                <a:latin typeface="cmsy10"/>
              </a:rPr>
              <a:t>¢</a:t>
            </a:r>
            <a:r>
              <a:rPr lang="en-US" sz="2400" dirty="0" smtClean="0">
                <a:solidFill>
                  <a:srgbClr val="FF0000"/>
                </a:solidFill>
              </a:rPr>
              <a:t> x’= (w,0) </a:t>
            </a:r>
            <a:r>
              <a:rPr lang="en-US" sz="2400" dirty="0" smtClean="0">
                <a:solidFill>
                  <a:srgbClr val="FF0000"/>
                </a:solidFill>
                <a:latin typeface="cmsy10"/>
              </a:rPr>
              <a:t>¢</a:t>
            </a:r>
            <a:r>
              <a:rPr lang="en-US" sz="2400" dirty="0" smtClean="0">
                <a:solidFill>
                  <a:srgbClr val="FF0000"/>
                </a:solidFill>
              </a:rPr>
              <a:t> (</a:t>
            </a:r>
            <a:r>
              <a:rPr lang="en-US" sz="2400" dirty="0" err="1" smtClean="0">
                <a:solidFill>
                  <a:srgbClr val="FF0000"/>
                </a:solidFill>
              </a:rPr>
              <a:t>x,e</a:t>
            </a:r>
            <a:r>
              <a:rPr lang="en-US" sz="2400" dirty="0" smtClean="0">
                <a:solidFill>
                  <a:srgbClr val="FF0000"/>
                </a:solidFill>
              </a:rPr>
              <a:t>) = w </a:t>
            </a:r>
            <a:r>
              <a:rPr lang="en-US" sz="2400" dirty="0" smtClean="0">
                <a:solidFill>
                  <a:srgbClr val="FF0000"/>
                </a:solidFill>
                <a:latin typeface="cmsy10"/>
              </a:rPr>
              <a:t>¢</a:t>
            </a:r>
            <a:r>
              <a:rPr lang="en-US" sz="2400" dirty="0" smtClean="0">
                <a:solidFill>
                  <a:srgbClr val="FF0000"/>
                </a:solidFill>
              </a:rPr>
              <a:t> x </a:t>
            </a:r>
          </a:p>
          <a:p>
            <a:pPr eaLnBrk="1" hangingPunct="1">
              <a:lnSpc>
                <a:spcPct val="90000"/>
              </a:lnSpc>
            </a:pPr>
            <a:r>
              <a:rPr lang="en-US" sz="2400" dirty="0" smtClean="0"/>
              <a:t>So</a:t>
            </a:r>
            <a:r>
              <a:rPr lang="en-US" sz="2400" dirty="0" smtClean="0">
                <a:solidFill>
                  <a:srgbClr val="FF0000"/>
                </a:solidFill>
              </a:rPr>
              <a:t> w’ </a:t>
            </a:r>
            <a:r>
              <a:rPr lang="en-US" sz="2400" dirty="0" smtClean="0">
                <a:solidFill>
                  <a:srgbClr val="FF0000"/>
                </a:solidFill>
                <a:latin typeface="cmsy10"/>
              </a:rPr>
              <a:t>2</a:t>
            </a:r>
            <a:r>
              <a:rPr lang="en-US" sz="2400" dirty="0" smtClean="0">
                <a:solidFill>
                  <a:srgbClr val="FF0000"/>
                </a:solidFill>
              </a:rPr>
              <a:t> </a:t>
            </a:r>
            <a:r>
              <a:rPr lang="en-US" sz="2400" dirty="0" err="1" smtClean="0">
                <a:solidFill>
                  <a:srgbClr val="FF0000"/>
                </a:solidFill>
              </a:rPr>
              <a:t>R</a:t>
            </a:r>
            <a:r>
              <a:rPr lang="en-US" sz="2400" baseline="30000" dirty="0" err="1" smtClean="0">
                <a:solidFill>
                  <a:srgbClr val="FF0000"/>
                </a:solidFill>
              </a:rPr>
              <a:t>n</a:t>
            </a:r>
            <a:r>
              <a:rPr lang="en-US" sz="2400" dirty="0" smtClean="0">
                <a:solidFill>
                  <a:srgbClr val="FF0000"/>
                </a:solidFill>
              </a:rPr>
              <a:t>’</a:t>
            </a:r>
            <a:r>
              <a:rPr lang="en-US" sz="2400" dirty="0" smtClean="0"/>
              <a:t>  still separates </a:t>
            </a:r>
            <a:r>
              <a:rPr lang="en-US" sz="2400" i="1" dirty="0" smtClean="0">
                <a:solidFill>
                  <a:srgbClr val="FF0000"/>
                </a:solidFill>
              </a:rPr>
              <a:t>S</a:t>
            </a:r>
            <a:r>
              <a:rPr lang="en-US" sz="2400" dirty="0" smtClean="0">
                <a:solidFill>
                  <a:srgbClr val="FF0000"/>
                </a:solidFill>
              </a:rPr>
              <a:t>.</a:t>
            </a:r>
          </a:p>
          <a:p>
            <a:pPr eaLnBrk="1" hangingPunct="1">
              <a:lnSpc>
                <a:spcPct val="90000"/>
              </a:lnSpc>
            </a:pPr>
            <a:r>
              <a:rPr lang="en-US" sz="2400" dirty="0" smtClean="0"/>
              <a:t>We will now look at </a:t>
            </a:r>
            <a:r>
              <a:rPr lang="en-US" sz="2400" dirty="0" smtClean="0">
                <a:latin typeface="cmmi10"/>
              </a:rPr>
              <a:t>°</a:t>
            </a:r>
            <a:r>
              <a:rPr lang="en-US" sz="2400" dirty="0" smtClean="0"/>
              <a:t>/||x|| which </a:t>
            </a:r>
            <a:r>
              <a:rPr lang="en-US" dirty="0" smtClean="0"/>
              <a:t>we have shown to be inversely proportional to generalization (and mistake bound).</a:t>
            </a:r>
          </a:p>
          <a:p>
            <a:pPr eaLnBrk="1" hangingPunct="1">
              <a:lnSpc>
                <a:spcPct val="90000"/>
              </a:lnSpc>
            </a:pPr>
            <a:r>
              <a:rPr lang="en-US" dirty="0" smtClean="0"/>
              <a:t> </a:t>
            </a:r>
            <a:r>
              <a:rPr lang="en-US" sz="2400" dirty="0" smtClean="0">
                <a:solidFill>
                  <a:srgbClr val="FF0000"/>
                </a:solidFill>
                <a:sym typeface="Symbol" pitchFamily="18" charset="2"/>
              </a:rPr>
              <a:t>	</a:t>
            </a:r>
            <a:r>
              <a:rPr lang="en-US" sz="2400" dirty="0" smtClean="0">
                <a:sym typeface="Symbol" pitchFamily="18" charset="2"/>
              </a:rPr>
              <a:t></a:t>
            </a:r>
            <a:r>
              <a:rPr lang="en-US" sz="2400" dirty="0" smtClean="0"/>
              <a:t> (S, w’)/||x’|| =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 ||w’|| ||x’|| = </a:t>
            </a:r>
          </a:p>
          <a:p>
            <a:pPr algn="ctr" eaLnBrk="1" hangingPunct="1">
              <a:lnSpc>
                <a:spcPct val="90000"/>
              </a:lnSpc>
              <a:buFontTx/>
              <a:buNone/>
            </a:pPr>
            <a:r>
              <a:rPr lang="en-US" dirty="0"/>
              <a:t> </a:t>
            </a:r>
            <a:r>
              <a:rPr lang="en-US" dirty="0" smtClean="0"/>
              <a:t>                                          </a:t>
            </a:r>
            <a:r>
              <a:rPr lang="en-US" sz="2400" dirty="0" err="1" smtClean="0"/>
              <a:t>min</a:t>
            </a:r>
            <a:r>
              <a:rPr lang="en-US" sz="2400" baseline="-25000" dirty="0" err="1" smtClean="0"/>
              <a:t>S</a:t>
            </a:r>
            <a:r>
              <a:rPr lang="en-US" sz="2400" dirty="0" smtClean="0"/>
              <a:t> </a:t>
            </a:r>
            <a:r>
              <a:rPr lang="en-US" sz="2400" dirty="0" err="1" smtClean="0"/>
              <a:t>w</a:t>
            </a:r>
            <a:r>
              <a:rPr lang="en-US" sz="2400" baseline="30000" dirty="0" err="1" smtClean="0"/>
              <a:t>T</a:t>
            </a:r>
            <a:r>
              <a:rPr lang="en-US" sz="2400" dirty="0" smtClean="0"/>
              <a:t> x /||w|| ||x’|| &lt; </a:t>
            </a:r>
            <a:r>
              <a:rPr lang="en-US" dirty="0">
                <a:solidFill>
                  <a:srgbClr val="FF0000"/>
                </a:solidFill>
              </a:rPr>
              <a:t> </a:t>
            </a:r>
            <a:r>
              <a:rPr lang="en-US" dirty="0">
                <a:sym typeface="Symbol" pitchFamily="18" charset="2"/>
              </a:rPr>
              <a:t></a:t>
            </a:r>
            <a:r>
              <a:rPr lang="en-US" dirty="0"/>
              <a:t> (S, w’)/||</a:t>
            </a:r>
            <a:r>
              <a:rPr lang="en-US" dirty="0" smtClean="0"/>
              <a:t>x|| </a:t>
            </a:r>
            <a:endParaRPr lang="en-US" sz="2400" dirty="0" smtClean="0"/>
          </a:p>
          <a:p>
            <a:pPr eaLnBrk="1" hangingPunct="1">
              <a:lnSpc>
                <a:spcPct val="90000"/>
              </a:lnSpc>
            </a:pPr>
            <a:r>
              <a:rPr lang="en-US" sz="2400" dirty="0" smtClean="0"/>
              <a:t>Since </a:t>
            </a:r>
            <a:r>
              <a:rPr lang="en-US" sz="2400" dirty="0" smtClean="0">
                <a:solidFill>
                  <a:srgbClr val="FF0000"/>
                </a:solidFill>
              </a:rPr>
              <a:t>||x’|| = ||(</a:t>
            </a:r>
            <a:r>
              <a:rPr lang="en-US" sz="2400" dirty="0" err="1" smtClean="0">
                <a:solidFill>
                  <a:srgbClr val="FF0000"/>
                </a:solidFill>
              </a:rPr>
              <a:t>x,e</a:t>
            </a:r>
            <a:r>
              <a:rPr lang="en-US" sz="2400" dirty="0" smtClean="0">
                <a:solidFill>
                  <a:srgbClr val="FF0000"/>
                </a:solidFill>
              </a:rPr>
              <a:t>)|| &gt; ||x||</a:t>
            </a:r>
          </a:p>
          <a:p>
            <a:pPr eaLnBrk="1" hangingPunct="1">
              <a:lnSpc>
                <a:spcPct val="90000"/>
              </a:lnSpc>
            </a:pPr>
            <a:r>
              <a:rPr lang="en-US" sz="2400" dirty="0" smtClean="0"/>
              <a:t>The new ratio is smaller, which implies generalization</a:t>
            </a:r>
            <a:r>
              <a:rPr lang="en-US" dirty="0"/>
              <a:t> </a:t>
            </a:r>
            <a:r>
              <a:rPr lang="en-US" dirty="0" smtClean="0"/>
              <a:t>suffers.</a:t>
            </a:r>
            <a:endParaRPr lang="en-US" dirty="0"/>
          </a:p>
          <a:p>
            <a:pPr eaLnBrk="1" hangingPunct="1">
              <a:lnSpc>
                <a:spcPct val="90000"/>
              </a:lnSpc>
            </a:pPr>
            <a:r>
              <a:rPr lang="en-US" sz="2400" dirty="0" smtClean="0">
                <a:solidFill>
                  <a:schemeClr val="accent1">
                    <a:lumMod val="75000"/>
                  </a:schemeClr>
                </a:solidFill>
              </a:rPr>
              <a:t>Intuition: </a:t>
            </a:r>
            <a:r>
              <a:rPr lang="en-US" sz="2400" dirty="0" smtClean="0"/>
              <a:t>adding a lot of noisy/irrelevant features cannot help</a:t>
            </a:r>
          </a:p>
        </p:txBody>
      </p:sp>
    </p:spTree>
    <p:extLst>
      <p:ext uri="{BB962C8B-B14F-4D97-AF65-F5344CB8AC3E}">
        <p14:creationId xmlns:p14="http://schemas.microsoft.com/office/powerpoint/2010/main" val="26825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8CBA1C-9902-4357-A086-F13180DD6E31}" type="slidenum">
              <a:rPr lang="en-US"/>
              <a:pPr>
                <a:defRPr/>
              </a:pPr>
              <a:t>92</a:t>
            </a:fld>
            <a:endParaRPr lang="en-US"/>
          </a:p>
        </p:txBody>
      </p:sp>
      <p:sp>
        <p:nvSpPr>
          <p:cNvPr id="26629" name="Rectangle 2"/>
          <p:cNvSpPr>
            <a:spLocks noGrp="1" noChangeArrowheads="1"/>
          </p:cNvSpPr>
          <p:nvPr>
            <p:ph type="title"/>
          </p:nvPr>
        </p:nvSpPr>
        <p:spPr/>
        <p:txBody>
          <a:bodyPr/>
          <a:lstStyle/>
          <a:p>
            <a:pPr eaLnBrk="1" hangingPunct="1"/>
            <a:r>
              <a:rPr lang="en-US" dirty="0" smtClean="0"/>
              <a:t>Conclusion- Kernels</a:t>
            </a:r>
          </a:p>
        </p:txBody>
      </p:sp>
      <p:sp>
        <p:nvSpPr>
          <p:cNvPr id="26630" name="Rectangle 3"/>
          <p:cNvSpPr>
            <a:spLocks noGrp="1" noChangeArrowheads="1"/>
          </p:cNvSpPr>
          <p:nvPr>
            <p:ph type="body" idx="1"/>
          </p:nvPr>
        </p:nvSpPr>
        <p:spPr>
          <a:xfrm>
            <a:off x="228600" y="1371600"/>
            <a:ext cx="8610600" cy="4611688"/>
          </a:xfrm>
        </p:spPr>
        <p:txBody>
          <a:bodyPr/>
          <a:lstStyle/>
          <a:p>
            <a:pPr eaLnBrk="1" hangingPunct="1"/>
            <a:r>
              <a:rPr lang="en-US" dirty="0" smtClean="0"/>
              <a:t>The use of Kernels to learn in the dual space is an important idea</a:t>
            </a:r>
          </a:p>
          <a:p>
            <a:pPr lvl="1" eaLnBrk="1" hangingPunct="1"/>
            <a:r>
              <a:rPr lang="en-US" dirty="0" smtClean="0"/>
              <a:t>Different kernels may expand/restrict the hypothesis space in useful ways.</a:t>
            </a:r>
          </a:p>
          <a:p>
            <a:pPr lvl="1" eaLnBrk="1" hangingPunct="1"/>
            <a:r>
              <a:rPr lang="en-US" dirty="0" smtClean="0"/>
              <a:t>Need to know the benefits and hazards</a:t>
            </a:r>
          </a:p>
          <a:p>
            <a:pPr eaLnBrk="1" hangingPunct="1"/>
            <a:r>
              <a:rPr lang="en-US" dirty="0" smtClean="0"/>
              <a:t>To justify these methods we must embed in a space much larger than the training set size.</a:t>
            </a:r>
          </a:p>
          <a:p>
            <a:pPr lvl="1" eaLnBrk="1" hangingPunct="1"/>
            <a:r>
              <a:rPr lang="en-US" dirty="0" smtClean="0"/>
              <a:t>Can affect generalization</a:t>
            </a:r>
          </a:p>
          <a:p>
            <a:pPr eaLnBrk="1" hangingPunct="1"/>
            <a:r>
              <a:rPr lang="en-US" dirty="0" smtClean="0"/>
              <a:t>Expressive structures in the input data could give rise to specific kernels, designed to exploit these structures.</a:t>
            </a:r>
          </a:p>
          <a:p>
            <a:pPr lvl="1"/>
            <a:r>
              <a:rPr lang="en-US" dirty="0" smtClean="0">
                <a:solidFill>
                  <a:schemeClr val="tx2"/>
                </a:solidFill>
              </a:rPr>
              <a:t>E.g., people </a:t>
            </a:r>
            <a:r>
              <a:rPr lang="en-US" dirty="0">
                <a:solidFill>
                  <a:schemeClr val="tx2"/>
                </a:solidFill>
              </a:rPr>
              <a:t>have developed </a:t>
            </a:r>
            <a:r>
              <a:rPr lang="en-US" dirty="0">
                <a:solidFill>
                  <a:schemeClr val="tx2"/>
                </a:solidFill>
                <a:hlinkClick r:id="rId3" action="ppaction://hlinkfile"/>
              </a:rPr>
              <a:t>kernels over parse </a:t>
            </a:r>
            <a:r>
              <a:rPr lang="en-US" dirty="0" smtClean="0">
                <a:solidFill>
                  <a:schemeClr val="tx2"/>
                </a:solidFill>
                <a:hlinkClick r:id="rId3" action="ppaction://hlinkfile"/>
              </a:rPr>
              <a:t>trees</a:t>
            </a:r>
            <a:r>
              <a:rPr lang="en-US" dirty="0" smtClean="0">
                <a:solidFill>
                  <a:schemeClr val="tx2"/>
                </a:solidFill>
              </a:rPr>
              <a:t>: corresponds to features that are sub-trees.</a:t>
            </a:r>
            <a:endParaRPr lang="en-US" dirty="0">
              <a:solidFill>
                <a:schemeClr val="tx2"/>
              </a:solidFill>
            </a:endParaRPr>
          </a:p>
          <a:p>
            <a:pPr lvl="1"/>
            <a:r>
              <a:rPr lang="en-US" dirty="0" smtClean="0"/>
              <a:t>It is always possible to trade these with explicitly generated features, but it might help one’s thinking about appropriate features. </a:t>
            </a:r>
          </a:p>
        </p:txBody>
      </p:sp>
    </p:spTree>
    <p:extLst>
      <p:ext uri="{BB962C8B-B14F-4D97-AF65-F5344CB8AC3E}">
        <p14:creationId xmlns:p14="http://schemas.microsoft.com/office/powerpoint/2010/main" val="27640826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1"/>
          </p:nvPr>
        </p:nvSpPr>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2" name="Content Placeholder 1"/>
          <p:cNvSpPr>
            <a:spLocks noGrp="1"/>
          </p:cNvSpPr>
          <p:nvPr>
            <p:ph sz="quarter" idx="13"/>
          </p:nvPr>
        </p:nvSpPr>
        <p:spPr/>
        <p:txBody>
          <a:bodyPr/>
          <a:lstStyle/>
          <a:p>
            <a:r>
              <a:rPr lang="en-US" dirty="0"/>
              <a:t>Representation</a:t>
            </a:r>
          </a:p>
          <a:p>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93</a:t>
            </a:fld>
            <a:endParaRPr lang="en-US" dirty="0"/>
          </a:p>
        </p:txBody>
      </p:sp>
    </p:spTree>
    <p:extLst>
      <p:ext uri="{BB962C8B-B14F-4D97-AF65-F5344CB8AC3E}">
        <p14:creationId xmlns:p14="http://schemas.microsoft.com/office/powerpoint/2010/main" val="262554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1"/>
          </p:nvPr>
        </p:nvSpPr>
        <p:spPr/>
        <p:txBody>
          <a:bodyPr/>
          <a:lstStyle/>
          <a:p>
            <a:r>
              <a:rPr lang="en-US" dirty="0"/>
              <a:t>Data are separable in &lt;x, x</a:t>
            </a:r>
            <a:r>
              <a:rPr lang="en-US" baseline="30000" dirty="0"/>
              <a:t>2</a:t>
            </a:r>
            <a:r>
              <a:rPr lang="en-US" dirty="0"/>
              <a:t>&gt; space</a:t>
            </a:r>
          </a:p>
        </p:txBody>
      </p:sp>
      <p:sp>
        <p:nvSpPr>
          <p:cNvPr id="2" name="Content Placeholder 1"/>
          <p:cNvSpPr>
            <a:spLocks noGrp="1"/>
          </p:cNvSpPr>
          <p:nvPr>
            <p:ph sz="quarter" idx="13"/>
          </p:nvPr>
        </p:nvSpPr>
        <p:spPr/>
        <p:txBody>
          <a:bodyPr/>
          <a:lstStyle/>
          <a:p>
            <a:endParaRPr lang="en-US"/>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5"/>
          </p:nvPr>
        </p:nvSpPr>
        <p:spPr/>
        <p:txBody>
          <a:bodyPr/>
          <a:lstStyle/>
          <a:p>
            <a:fld id="{0C921938-476A-4922-BE24-3B8F6A2854D9}" type="slidenum">
              <a:rPr lang="en-US" smtClean="0"/>
              <a:t>94</a:t>
            </a:fld>
            <a:endParaRPr lang="en-US" dirty="0"/>
          </a:p>
        </p:txBody>
      </p:sp>
    </p:spTree>
    <p:extLst>
      <p:ext uri="{BB962C8B-B14F-4D97-AF65-F5344CB8AC3E}">
        <p14:creationId xmlns:p14="http://schemas.microsoft.com/office/powerpoint/2010/main" val="94813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95</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18141178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rgbClr val="0000FF"/>
                </a:solidFill>
                <a:latin typeface="+mj-lt"/>
              </a:rPr>
              <a:t>Need to do it in a way that </a:t>
            </a:r>
          </a:p>
          <a:p>
            <a:pPr marL="0" indent="0">
              <a:buNone/>
            </a:pPr>
            <a:r>
              <a:rPr lang="en-US" dirty="0">
                <a:solidFill>
                  <a:srgbClr val="0000FF"/>
                </a:solidFill>
                <a:latin typeface="+mj-lt"/>
              </a:rPr>
              <a:t> </a:t>
            </a:r>
            <a:r>
              <a:rPr lang="en-US" dirty="0" smtClean="0">
                <a:solidFill>
                  <a:srgbClr val="0000FF"/>
                </a:solidFill>
                <a:latin typeface="+mj-lt"/>
              </a:rPr>
              <a:t>     facilitates learning</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r>
              <a:rPr lang="en-US" dirty="0" smtClean="0">
                <a:latin typeface="+mj-lt"/>
              </a:rPr>
              <a:t>The key idea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p>
          <a:p>
            <a:r>
              <a:rPr lang="en-US" sz="1200" dirty="0"/>
              <a:t>(</a:t>
            </a:r>
            <a:r>
              <a:rPr lang="en-US" sz="1200" dirty="0" err="1"/>
              <a:t>Rumelhart</a:t>
            </a:r>
            <a:r>
              <a:rPr lang="en-US" sz="1200" dirty="0"/>
              <a:t>, Hinton, </a:t>
            </a:r>
            <a:r>
              <a:rPr lang="en-US" sz="1200" dirty="0" err="1"/>
              <a:t>Williiam</a:t>
            </a:r>
            <a:r>
              <a:rPr lang="en-US" sz="1200" dirty="0"/>
              <a:t>, 1986), (</a:t>
            </a:r>
            <a:r>
              <a:rPr lang="en-US" sz="1200" dirty="0" err="1"/>
              <a:t>Linnainmaa</a:t>
            </a:r>
            <a:r>
              <a:rPr lang="en-US" sz="1200" dirty="0"/>
              <a:t>, 1970) , see: </a:t>
            </a:r>
            <a:r>
              <a:rPr lang="en-US" sz="1200" dirty="0">
                <a:hlinkClick r:id="rId3"/>
              </a:rPr>
              <a:t>http://people.idsia.ch/~juergen/who-invented-backpropagation.html</a:t>
            </a:r>
            <a:r>
              <a:rPr lang="en-US" sz="1200" dirty="0"/>
              <a:t> )</a:t>
            </a:r>
            <a:endParaRPr lang="en-US" sz="1200" dirty="0" smtClean="0">
              <a:solidFill>
                <a:schemeClr val="accent1">
                  <a:lumMod val="75000"/>
                </a:schemeClr>
              </a:solidFill>
              <a:latin typeface="+mj-lt"/>
            </a:endParaRP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96</a:t>
            </a:fld>
            <a:endParaRPr lang="en-US" dirty="0"/>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8164585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p:sp>
        <p:nvSpPr>
          <p:cNvPr id="3" name="Content Placeholder 2"/>
          <p:cNvSpPr>
            <a:spLocks noGrp="1"/>
          </p:cNvSpPr>
          <p:nvPr>
            <p:ph idx="1"/>
          </p:nvPr>
        </p:nvSpPr>
        <p:spPr/>
        <p:txBody>
          <a:bodyPr/>
          <a:lstStyle/>
          <a:p>
            <a:r>
              <a:rPr lang="en-US" altLang="en-US" dirty="0" smtClean="0"/>
              <a:t> Us a non-linear, differentiable output function such as the sigmoid or logistic function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 Net input to a unit is defined as: </a:t>
            </a:r>
          </a:p>
          <a:p>
            <a:r>
              <a:rPr lang="en-US" altLang="en-US" dirty="0" smtClean="0"/>
              <a:t> Output of a unit is defined as:</a:t>
            </a:r>
          </a:p>
          <a:p>
            <a:endParaRPr lang="en-US" dirty="0"/>
          </a:p>
        </p:txBody>
      </p:sp>
      <p:sp>
        <p:nvSpPr>
          <p:cNvPr id="12" name="Content Placeholder 11"/>
          <p:cNvSpPr>
            <a:spLocks noGrp="1"/>
          </p:cNvSpPr>
          <p:nvPr>
            <p:ph sz="quarter" idx="13"/>
          </p:nvPr>
        </p:nvSpPr>
        <p:spPr/>
        <p:txBody>
          <a:bodyPr/>
          <a:lstStyle/>
          <a:p>
            <a:endParaRPr lang="en-US"/>
          </a:p>
        </p:txBody>
      </p:sp>
      <p:sp>
        <p:nvSpPr>
          <p:cNvPr id="45" name="Slide Number Placeholder 3"/>
          <p:cNvSpPr>
            <a:spLocks noGrp="1"/>
          </p:cNvSpPr>
          <p:nvPr>
            <p:ph type="sldNum" sz="quarter" idx="14"/>
          </p:nvPr>
        </p:nvSpPr>
        <p:spPr/>
        <p:txBody>
          <a:bodyPr/>
          <a:lstStyle/>
          <a:p>
            <a:fld id="{D0000DCA-2177-4C5C-89EA-59EF7175DB0D}" type="slidenum">
              <a:rPr lang="en-US" altLang="en-US" smtClean="0"/>
              <a:pPr/>
              <a:t>97</a:t>
            </a:fld>
            <a:endParaRPr lang="en-US" altLang="en-US"/>
          </a:p>
        </p:txBody>
      </p:sp>
      <p:graphicFrame>
        <p:nvGraphicFramePr>
          <p:cNvPr id="454694" name="Object 38"/>
          <p:cNvGraphicFramePr>
            <a:graphicFrameLocks noChangeAspect="1"/>
          </p:cNvGraphicFramePr>
          <p:nvPr>
            <p:extLst>
              <p:ext uri="{D42A27DB-BD31-4B8C-83A1-F6EECF244321}">
                <p14:modId xmlns:p14="http://schemas.microsoft.com/office/powerpoint/2010/main" val="312395448"/>
              </p:ext>
            </p:extLst>
          </p:nvPr>
        </p:nvGraphicFramePr>
        <p:xfrm>
          <a:off x="6220618" y="4267200"/>
          <a:ext cx="2624138" cy="606425"/>
        </p:xfrm>
        <a:graphic>
          <a:graphicData uri="http://schemas.openxmlformats.org/presentationml/2006/ole">
            <mc:AlternateContent xmlns:mc="http://schemas.openxmlformats.org/markup-compatibility/2006">
              <mc:Choice xmlns:v="urn:schemas-microsoft-com:vml" Requires="v">
                <p:oleObj spid="_x0000_s1103408" name="Equation" r:id="rId4" imgW="1091880" imgH="253800" progId="Equation.3">
                  <p:embed/>
                </p:oleObj>
              </mc:Choice>
              <mc:Fallback>
                <p:oleObj name="Equation" r:id="rId4" imgW="1091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8" y="4267200"/>
                        <a:ext cx="26241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95" name="Object 39"/>
          <p:cNvGraphicFramePr>
            <a:graphicFrameLocks noChangeAspect="1"/>
          </p:cNvGraphicFramePr>
          <p:nvPr>
            <p:extLst>
              <p:ext uri="{D42A27DB-BD31-4B8C-83A1-F6EECF244321}">
                <p14:modId xmlns:p14="http://schemas.microsoft.com/office/powerpoint/2010/main" val="1342831835"/>
              </p:ext>
            </p:extLst>
          </p:nvPr>
        </p:nvGraphicFramePr>
        <p:xfrm>
          <a:off x="3574995" y="5257800"/>
          <a:ext cx="2978205" cy="1066800"/>
        </p:xfrm>
        <a:graphic>
          <a:graphicData uri="http://schemas.openxmlformats.org/presentationml/2006/ole">
            <mc:AlternateContent xmlns:mc="http://schemas.openxmlformats.org/markup-compatibility/2006">
              <mc:Choice xmlns:v="urn:schemas-microsoft-com:vml" Requires="v">
                <p:oleObj spid="_x0000_s1103409" name="Equation" r:id="rId6" imgW="1130040" imgH="406080" progId="Equation.3">
                  <p:embed/>
                </p:oleObj>
              </mc:Choice>
              <mc:Fallback>
                <p:oleObj name="Equation" r:id="rId6" imgW="11300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95" y="5257800"/>
                        <a:ext cx="2978205" cy="1066800"/>
                      </a:xfrm>
                      <a:prstGeom prst="rect">
                        <a:avLst/>
                      </a:prstGeom>
                      <a:noFill/>
                      <a:ln>
                        <a:noFill/>
                      </a:ln>
                      <a:effectLst/>
                    </p:spPr>
                  </p:pic>
                </p:oleObj>
              </mc:Fallback>
            </mc:AlternateContent>
          </a:graphicData>
        </a:graphic>
      </p:graphicFrame>
      <p:grpSp>
        <p:nvGrpSpPr>
          <p:cNvPr id="13" name="Group 12"/>
          <p:cNvGrpSpPr/>
          <p:nvPr/>
        </p:nvGrpSpPr>
        <p:grpSpPr>
          <a:xfrm>
            <a:off x="1041400" y="1935163"/>
            <a:ext cx="7035800" cy="2179637"/>
            <a:chOff x="671513" y="1554163"/>
            <a:chExt cx="7035800" cy="2179637"/>
          </a:xfrm>
        </p:grpSpPr>
        <p:graphicFrame>
          <p:nvGraphicFramePr>
            <p:cNvPr id="454660" name="Object 4"/>
            <p:cNvGraphicFramePr>
              <a:graphicFrameLocks noChangeAspect="1"/>
            </p:cNvGraphicFramePr>
            <p:nvPr>
              <p:extLst>
                <p:ext uri="{D42A27DB-BD31-4B8C-83A1-F6EECF244321}">
                  <p14:modId xmlns:p14="http://schemas.microsoft.com/office/powerpoint/2010/main" val="3220644212"/>
                </p:ext>
              </p:extLst>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1103410" name="Equation" r:id="rId8" imgW="139680" imgH="241200" progId="Equation.3">
                    <p:embed/>
                  </p:oleObj>
                </mc:Choice>
                <mc:Fallback>
                  <p:oleObj name="Equation" r:id="rId8" imgW="1396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5" y="17367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1</a:t>
              </a:r>
              <a:endParaRPr lang="en-US" altLang="en-US" sz="2800" u="none">
                <a:solidFill>
                  <a:srgbClr val="000066"/>
                </a:solidFill>
                <a:effectLst/>
                <a:latin typeface="Arial Narrow" pitchFamily="34" charset="0"/>
              </a:endParaRPr>
            </a:p>
          </p:txBody>
        </p:sp>
        <p:sp>
          <p:nvSpPr>
            <p:cNvPr id="454675" name="Text Box 19"/>
            <p:cNvSpPr txBox="1">
              <a:spLocks noChangeArrowheads="1"/>
            </p:cNvSpPr>
            <p:nvPr/>
          </p:nvSpPr>
          <p:spPr bwMode="auto">
            <a:xfrm>
              <a:off x="1143000" y="20574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2</a:t>
              </a:r>
              <a:endParaRPr lang="en-US" altLang="en-US" sz="2800" u="none">
                <a:solidFill>
                  <a:srgbClr val="000066"/>
                </a:solidFill>
                <a:effectLst/>
                <a:latin typeface="Arial Narrow" pitchFamily="34" charset="0"/>
              </a:endParaRPr>
            </a:p>
          </p:txBody>
        </p:sp>
        <p:sp>
          <p:nvSpPr>
            <p:cNvPr id="454676" name="Text Box 20"/>
            <p:cNvSpPr txBox="1">
              <a:spLocks noChangeArrowheads="1"/>
            </p:cNvSpPr>
            <p:nvPr/>
          </p:nvSpPr>
          <p:spPr bwMode="auto">
            <a:xfrm>
              <a:off x="1143000" y="33369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6</a:t>
              </a:r>
              <a:endParaRPr lang="en-US" altLang="en-US" sz="2800" u="none">
                <a:solidFill>
                  <a:srgbClr val="000066"/>
                </a:solidFill>
                <a:effectLst/>
                <a:latin typeface="Arial Narrow" pitchFamily="34" charset="0"/>
              </a:endParaRPr>
            </a:p>
          </p:txBody>
        </p:sp>
        <p:sp>
          <p:nvSpPr>
            <p:cNvPr id="454677" name="Text Box 21"/>
            <p:cNvSpPr txBox="1">
              <a:spLocks noChangeArrowheads="1"/>
            </p:cNvSpPr>
            <p:nvPr/>
          </p:nvSpPr>
          <p:spPr bwMode="auto">
            <a:xfrm>
              <a:off x="1146175" y="24225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3</a:t>
              </a:r>
              <a:endParaRPr lang="en-US" altLang="en-US" sz="2800" u="none">
                <a:solidFill>
                  <a:srgbClr val="000066"/>
                </a:solidFill>
                <a:effectLst/>
                <a:latin typeface="Arial Narrow" pitchFamily="34" charset="0"/>
              </a:endParaRPr>
            </a:p>
          </p:txBody>
        </p:sp>
        <p:sp>
          <p:nvSpPr>
            <p:cNvPr id="454678" name="Text Box 22"/>
            <p:cNvSpPr txBox="1">
              <a:spLocks noChangeArrowheads="1"/>
            </p:cNvSpPr>
            <p:nvPr/>
          </p:nvSpPr>
          <p:spPr bwMode="auto">
            <a:xfrm>
              <a:off x="1146175" y="27273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4</a:t>
              </a:r>
              <a:endParaRPr lang="en-US" altLang="en-US" sz="2800" u="none">
                <a:solidFill>
                  <a:srgbClr val="000066"/>
                </a:solidFill>
                <a:effectLst/>
                <a:latin typeface="Arial Narrow" pitchFamily="34" charset="0"/>
              </a:endParaRPr>
            </a:p>
          </p:txBody>
        </p:sp>
        <p:sp>
          <p:nvSpPr>
            <p:cNvPr id="454679" name="Text Box 23"/>
            <p:cNvSpPr txBox="1">
              <a:spLocks noChangeArrowheads="1"/>
            </p:cNvSpPr>
            <p:nvPr/>
          </p:nvSpPr>
          <p:spPr bwMode="auto">
            <a:xfrm>
              <a:off x="1146175" y="30321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5</a:t>
              </a:r>
              <a:endParaRPr lang="en-US" altLang="en-US" sz="2800" u="none">
                <a:solidFill>
                  <a:srgbClr val="000066"/>
                </a:solidFill>
                <a:effectLst/>
                <a:latin typeface="Arial Narrow" pitchFamily="34" charset="0"/>
              </a:endParaRPr>
            </a:p>
          </p:txBody>
        </p:sp>
        <p:sp>
          <p:nvSpPr>
            <p:cNvPr id="454680" name="Text Box 24"/>
            <p:cNvSpPr txBox="1">
              <a:spLocks noChangeArrowheads="1"/>
            </p:cNvSpPr>
            <p:nvPr/>
          </p:nvSpPr>
          <p:spPr bwMode="auto">
            <a:xfrm>
              <a:off x="2670175" y="22098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7</a:t>
              </a:r>
              <a:endParaRPr lang="en-US" altLang="en-US" sz="2800" u="none">
                <a:solidFill>
                  <a:srgbClr val="000066"/>
                </a:solidFill>
                <a:effectLst/>
                <a:latin typeface="Arial Narrow" pitchFamily="34" charset="0"/>
              </a:endParaRPr>
            </a:p>
          </p:txBody>
        </p:sp>
        <p:graphicFrame>
          <p:nvGraphicFramePr>
            <p:cNvPr id="454681" name="Object 25"/>
            <p:cNvGraphicFramePr>
              <a:graphicFrameLocks noChangeAspect="1"/>
            </p:cNvGraphicFramePr>
            <p:nvPr>
              <p:extLst>
                <p:ext uri="{D42A27DB-BD31-4B8C-83A1-F6EECF244321}">
                  <p14:modId xmlns:p14="http://schemas.microsoft.com/office/powerpoint/2010/main" val="1041659215"/>
                </p:ext>
              </p:extLst>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1103411" name="Equation" r:id="rId10" imgW="253800" imgH="215640" progId="Equation.3">
                    <p:embed/>
                  </p:oleObj>
                </mc:Choice>
                <mc:Fallback>
                  <p:oleObj name="Equation" r:id="rId10" imgW="25380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extLst>
                <p:ext uri="{D42A27DB-BD31-4B8C-83A1-F6EECF244321}">
                  <p14:modId xmlns:p14="http://schemas.microsoft.com/office/powerpoint/2010/main" val="1702473291"/>
                </p:ext>
              </p:extLst>
            </p:nvPr>
          </p:nvGraphicFramePr>
          <p:xfrm>
            <a:off x="1905000" y="1905000"/>
            <a:ext cx="574675" cy="515938"/>
          </p:xfrm>
          <a:graphic>
            <a:graphicData uri="http://schemas.openxmlformats.org/presentationml/2006/ole">
              <mc:AlternateContent xmlns:mc="http://schemas.openxmlformats.org/markup-compatibility/2006">
                <mc:Choice xmlns:v="urn:schemas-microsoft-com:vml" Requires="v">
                  <p:oleObj spid="_x0000_s1103412" name="Equation" r:id="rId12" imgW="241200" imgH="215640" progId="Equation.3">
                    <p:embed/>
                  </p:oleObj>
                </mc:Choice>
                <mc:Fallback>
                  <p:oleObj name="Equation" r:id="rId12" imgW="24120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905000"/>
                          <a:ext cx="5746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extLst>
                <p:ext uri="{D42A27DB-BD31-4B8C-83A1-F6EECF244321}">
                  <p14:modId xmlns:p14="http://schemas.microsoft.com/office/powerpoint/2010/main" val="1096638441"/>
                </p:ext>
              </p:extLst>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1103413" name="Equation" r:id="rId14" imgW="368280" imgH="253800" progId="Equation.3">
                    <p:embed/>
                  </p:oleObj>
                </mc:Choice>
                <mc:Fallback>
                  <p:oleObj name="Equation" r:id="rId14" imgW="36828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3" name="Text Box 37"/>
            <p:cNvSpPr txBox="1">
              <a:spLocks noChangeArrowheads="1"/>
            </p:cNvSpPr>
            <p:nvPr/>
          </p:nvSpPr>
          <p:spPr bwMode="auto">
            <a:xfrm>
              <a:off x="5029200" y="20574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T</a:t>
              </a:r>
              <a:endParaRPr lang="en-US" altLang="en-US" sz="2800" u="none">
                <a:solidFill>
                  <a:srgbClr val="000066"/>
                </a:solidFill>
                <a:effectLst/>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4700" name="Object 44"/>
            <p:cNvGraphicFramePr>
              <a:graphicFrameLocks noChangeAspect="1"/>
            </p:cNvGraphicFramePr>
            <p:nvPr>
              <p:extLst>
                <p:ext uri="{D42A27DB-BD31-4B8C-83A1-F6EECF244321}">
                  <p14:modId xmlns:p14="http://schemas.microsoft.com/office/powerpoint/2010/main" val="794772440"/>
                </p:ext>
              </p:extLst>
            </p:nvPr>
          </p:nvGraphicFramePr>
          <p:xfrm>
            <a:off x="7223125" y="2362200"/>
            <a:ext cx="484188" cy="576263"/>
          </p:xfrm>
          <a:graphic>
            <a:graphicData uri="http://schemas.openxmlformats.org/presentationml/2006/ole">
              <mc:AlternateContent xmlns:mc="http://schemas.openxmlformats.org/markup-compatibility/2006">
                <mc:Choice xmlns:v="urn:schemas-microsoft-com:vml" Requires="v">
                  <p:oleObj spid="_x0000_s1103414" name="Equation" r:id="rId16" imgW="203040" imgH="241200" progId="Equation.3">
                    <p:embed/>
                  </p:oleObj>
                </mc:Choice>
                <mc:Fallback>
                  <p:oleObj name="Equation" r:id="rId16" imgW="203040" imgH="2412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23125" y="2362200"/>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extLst>
                <p:ext uri="{D42A27DB-BD31-4B8C-83A1-F6EECF244321}">
                  <p14:modId xmlns:p14="http://schemas.microsoft.com/office/powerpoint/2010/main" val="309718000"/>
                </p:ext>
              </p:extLst>
            </p:nvPr>
          </p:nvGraphicFramePr>
          <p:xfrm>
            <a:off x="762000" y="1554163"/>
            <a:ext cx="392113" cy="515937"/>
          </p:xfrm>
          <a:graphic>
            <a:graphicData uri="http://schemas.openxmlformats.org/presentationml/2006/ole">
              <mc:AlternateContent xmlns:mc="http://schemas.openxmlformats.org/markup-compatibility/2006">
                <mc:Choice xmlns:v="urn:schemas-microsoft-com:vml" Requires="v">
                  <p:oleObj spid="_x0000_s1103415" name="Equation" r:id="rId18" imgW="164880" imgH="215640" progId="Equation.3">
                    <p:embed/>
                  </p:oleObj>
                </mc:Choice>
                <mc:Fallback>
                  <p:oleObj name="Equation" r:id="rId18" imgW="16488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554163"/>
                          <a:ext cx="3921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extLst>
                <p:ext uri="{D42A27DB-BD31-4B8C-83A1-F6EECF244321}">
                  <p14:modId xmlns:p14="http://schemas.microsoft.com/office/powerpoint/2010/main" val="3023769750"/>
                </p:ext>
              </p:extLst>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1103416" name="Equation" r:id="rId20" imgW="177480" imgH="215640" progId="Equation.3">
                    <p:embed/>
                  </p:oleObj>
                </mc:Choice>
                <mc:Fallback>
                  <p:oleObj name="Equation" r:id="rId20" imgW="17748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46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98</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37783146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a:xfrm>
            <a:off x="1523999" y="1371600"/>
            <a:ext cx="7620001" cy="45259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output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(multiple options) that is a differentiable function of the output, that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This can be done, for example, using gradient descent .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2" name="Content Placeholder 1"/>
          <p:cNvSpPr>
            <a:spLocks noGrp="1"/>
          </p:cNvSpPr>
          <p:nvPr>
            <p:ph sz="quarter" idx="13"/>
          </p:nvPr>
        </p:nvSpPr>
        <p:spPr/>
        <p:txBody>
          <a:bodyPr/>
          <a:lstStyle/>
          <a:p>
            <a:endParaRPr lang="en-US" dirty="0"/>
          </a:p>
        </p:txBody>
      </p:sp>
      <p:sp>
        <p:nvSpPr>
          <p:cNvPr id="12" name="Slide Number Placeholder 5"/>
          <p:cNvSpPr>
            <a:spLocks noGrp="1"/>
          </p:cNvSpPr>
          <p:nvPr>
            <p:ph type="sldNum" sz="quarter" idx="14"/>
          </p:nvPr>
        </p:nvSpPr>
        <p:spPr/>
        <p:txBody>
          <a:bodyPr/>
          <a:lstStyle/>
          <a:p>
            <a:fld id="{4078304C-5BE1-484D-994C-369CBE2AEA96}" type="slidenum">
              <a:rPr lang="en-US"/>
              <a:pPr/>
              <a:t>99</a:t>
            </a:fld>
            <a:endParaRPr lang="en-US"/>
          </a:p>
        </p:txBody>
      </p:sp>
      <p:grpSp>
        <p:nvGrpSpPr>
          <p:cNvPr id="4" name="Group 3"/>
          <p:cNvGrpSpPr/>
          <p:nvPr/>
        </p:nvGrpSpPr>
        <p:grpSpPr>
          <a:xfrm>
            <a:off x="5455045"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7609934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ACCESSLIST" val=""/>
</p:tagLst>
</file>

<file path=ppt/theme/theme1.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42644</TotalTime>
  <Words>8669</Words>
  <Application>Microsoft Office PowerPoint</Application>
  <PresentationFormat>On-screen Show (4:3)</PresentationFormat>
  <Paragraphs>1287</Paragraphs>
  <Slides>99</Slides>
  <Notes>79</Notes>
  <HiddenSlides>5</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4</vt:i4>
      </vt:variant>
      <vt:variant>
        <vt:lpstr>Slide Titles</vt:lpstr>
      </vt:variant>
      <vt:variant>
        <vt:i4>99</vt:i4>
      </vt:variant>
    </vt:vector>
  </HeadingPairs>
  <TitlesOfParts>
    <vt:vector size="121" baseType="lpstr">
      <vt:lpstr>Times</vt:lpstr>
      <vt:lpstr>Courier New</vt:lpstr>
      <vt:lpstr>Monotype Corsiva</vt:lpstr>
      <vt:lpstr>Comic Sans MS</vt:lpstr>
      <vt:lpstr>Arial Narrow</vt:lpstr>
      <vt:lpstr>Wingdings</vt:lpstr>
      <vt:lpstr>Arial</vt:lpstr>
      <vt:lpstr>Tahoma</vt:lpstr>
      <vt:lpstr>Symbol</vt:lpstr>
      <vt:lpstr>Georgia</vt:lpstr>
      <vt:lpstr>Calibri</vt:lpstr>
      <vt:lpstr>宋体</vt:lpstr>
      <vt:lpstr>Times New Roman</vt:lpstr>
      <vt:lpstr>cmsy10</vt:lpstr>
      <vt:lpstr>Verdana</vt:lpstr>
      <vt:lpstr>Tempus Sans ITC</vt:lpstr>
      <vt:lpstr>cmmi10</vt:lpstr>
      <vt:lpstr>Noam Theme</vt:lpstr>
      <vt:lpstr>Equation</vt:lpstr>
      <vt:lpstr>Microsoft Equation 3.0</vt:lpstr>
      <vt:lpstr>Chart</vt:lpstr>
      <vt:lpstr>Clip</vt:lpstr>
      <vt:lpstr>Learning Conjunctions</vt:lpstr>
      <vt:lpstr>Representation</vt:lpstr>
      <vt:lpstr>Linear Functions</vt:lpstr>
      <vt:lpstr>PowerPoint Presentation</vt:lpstr>
      <vt:lpstr>Footnote About the Threshold</vt:lpstr>
      <vt:lpstr>Perceptron learning rule</vt:lpstr>
      <vt:lpstr>Perceptron learning rule</vt:lpstr>
      <vt:lpstr>The Perceptron rule</vt:lpstr>
      <vt:lpstr>Perceptron in action</vt:lpstr>
      <vt:lpstr>Perceptron in action</vt:lpstr>
      <vt:lpstr>Perceptron learning rule</vt:lpstr>
      <vt:lpstr>Perceptron Learnability</vt:lpstr>
      <vt:lpstr>PowerPoint Presentation</vt:lpstr>
      <vt:lpstr>Perceptron Convergence</vt:lpstr>
      <vt:lpstr>Perceptron</vt:lpstr>
      <vt:lpstr>Perceptron: Mistake Bound Theorem</vt:lpstr>
      <vt:lpstr>Perceptron-Mistake Bound</vt:lpstr>
      <vt:lpstr>Robustness to Noise</vt:lpstr>
      <vt:lpstr>Perceptron for Boolean Functions</vt:lpstr>
      <vt:lpstr>Winnow Algorithm</vt:lpstr>
      <vt:lpstr>Winnow - Example</vt:lpstr>
      <vt:lpstr>Winnow – Mistake Bound</vt:lpstr>
      <vt:lpstr>Winnow – Mistake Bound</vt:lpstr>
      <vt:lpstr>Winnow – Mistake Bound</vt:lpstr>
      <vt:lpstr>Summary of Algorithms </vt:lpstr>
      <vt:lpstr>Practical Issues and Extensions</vt:lpstr>
      <vt:lpstr>Conditional Probabilities</vt:lpstr>
      <vt:lpstr>I Regularization Via Averaged Perceptron</vt:lpstr>
      <vt:lpstr>I Regularization Via Averaged Perceptron (or Winnow)</vt:lpstr>
      <vt:lpstr>II Perceptron with Margin</vt:lpstr>
      <vt:lpstr>Other Extensions </vt:lpstr>
      <vt:lpstr>SNoW (also in LBJava)</vt:lpstr>
      <vt:lpstr>Winnow - Extensions</vt:lpstr>
      <vt:lpstr>Winnow – A Robust Variation</vt:lpstr>
      <vt:lpstr>Winnow – A Robust Variation</vt:lpstr>
      <vt:lpstr>Winnow R – Mistake Bound</vt:lpstr>
      <vt:lpstr>Administration </vt:lpstr>
      <vt:lpstr>HW2</vt:lpstr>
      <vt:lpstr>Projects</vt:lpstr>
      <vt:lpstr>Examples</vt:lpstr>
      <vt:lpstr>What have you learned (on your own)</vt:lpstr>
      <vt:lpstr>General Stochastic Gradient Algorithms </vt:lpstr>
      <vt:lpstr>Stochastic Gradient Algorithms </vt:lpstr>
      <vt:lpstr>New Stochastic Gradient Algorithms </vt:lpstr>
      <vt:lpstr>Regularization</vt:lpstr>
      <vt:lpstr>Algorithmic Approaches</vt:lpstr>
      <vt:lpstr>How to Compare? </vt:lpstr>
      <vt:lpstr>Sentence Representation</vt:lpstr>
      <vt:lpstr>Sentence Representation</vt:lpstr>
      <vt:lpstr>Embedding</vt:lpstr>
      <vt:lpstr>Domain Characteristics</vt:lpstr>
      <vt:lpstr>Generalization</vt:lpstr>
      <vt:lpstr>Which Algorithm to Choose?</vt:lpstr>
      <vt:lpstr>Examples</vt:lpstr>
      <vt:lpstr>`</vt:lpstr>
      <vt:lpstr>Efficiency</vt:lpstr>
      <vt:lpstr>Functions Can be Made Linear</vt:lpstr>
      <vt:lpstr>Blown Up Feature Space</vt:lpstr>
      <vt:lpstr>Making data linearly separable</vt:lpstr>
      <vt:lpstr>Making data linearly separable</vt:lpstr>
      <vt:lpstr>Dual Representation</vt:lpstr>
      <vt:lpstr>Kernel Based Methods</vt:lpstr>
      <vt:lpstr>Kernel Base Methods</vt:lpstr>
      <vt:lpstr>Kernel Based Methods</vt:lpstr>
      <vt:lpstr>PowerPoint Presentation</vt:lpstr>
      <vt:lpstr>The Kernel Trick(1)</vt:lpstr>
      <vt:lpstr>The Kernel Trick(2)</vt:lpstr>
      <vt:lpstr>The Kernel Trick(3)</vt:lpstr>
      <vt:lpstr>The Kernel Trick(4)</vt:lpstr>
      <vt:lpstr>Kernel Based Methods</vt:lpstr>
      <vt:lpstr>Kernel Trick</vt:lpstr>
      <vt:lpstr>Example </vt:lpstr>
      <vt:lpstr>Implementation: Dual Perceptron</vt:lpstr>
      <vt:lpstr>Administration </vt:lpstr>
      <vt:lpstr>Example: Polynomial Kernel</vt:lpstr>
      <vt:lpstr>Kernels – General Conditions</vt:lpstr>
      <vt:lpstr>The Kernel Matrix</vt:lpstr>
      <vt:lpstr>Kernels – General Conditions</vt:lpstr>
      <vt:lpstr>The kernel trick</vt:lpstr>
      <vt:lpstr>Properties of the kernel matrix K</vt:lpstr>
      <vt:lpstr>Polynomial kernels</vt:lpstr>
      <vt:lpstr>Constructing New Kernels</vt:lpstr>
      <vt:lpstr>Constructing New Kernels (2)</vt:lpstr>
      <vt:lpstr>Gaussian Kernel  (aka radial basis function kernel)</vt:lpstr>
      <vt:lpstr>Gaussian Kernel</vt:lpstr>
      <vt:lpstr>Kernels Over (Finite) Sets</vt:lpstr>
      <vt:lpstr>Summary – Kernel Based Methods</vt:lpstr>
      <vt:lpstr>Efficiency-Generalization Tradeoff</vt:lpstr>
      <vt:lpstr>Explicit &amp; Implicit Kernels: Complexity</vt:lpstr>
      <vt:lpstr>Kernels: Generalization</vt:lpstr>
      <vt:lpstr>Kernels: Generalization(2)</vt:lpstr>
      <vt:lpstr>Conclusion- Kernels</vt:lpstr>
      <vt:lpstr>Functions Can be Made Linear</vt:lpstr>
      <vt:lpstr>Blown Up Feature Space</vt:lpstr>
      <vt:lpstr>Multi-Layer Neural Network</vt:lpstr>
      <vt:lpstr>Basic Units </vt:lpstr>
      <vt:lpstr>Model Neuron (Logistic)</vt:lpstr>
      <vt:lpstr>Learning with a Multi-Layer  Perceptron</vt:lpstr>
      <vt:lpstr>Learning with a Multi-Layer  Perceptron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 Roth</dc:creator>
  <cp:lastModifiedBy>Roth, Dan</cp:lastModifiedBy>
  <cp:revision>518</cp:revision>
  <cp:lastPrinted>1998-02-13T14:42:12Z</cp:lastPrinted>
  <dcterms:created xsi:type="dcterms:W3CDTF">1998-01-23T03:14:46Z</dcterms:created>
  <dcterms:modified xsi:type="dcterms:W3CDTF">2017-03-02T22:27:49Z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danr@cs.uiuc</vt:lpwstr>
  </property>
  <property fmtid="{D5CDD505-2E9C-101B-9397-08002B2CF9AE}" pid="8" name="HomePage">
    <vt:lpwstr>http://l2r.cs.uiuc.edu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C:\mystuff\CS346-98</vt:lpwstr>
  </property>
</Properties>
</file>