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3" r:id="rId1"/>
  </p:sldMasterIdLst>
  <p:notesMasterIdLst>
    <p:notesMasterId r:id="rId77"/>
  </p:notesMasterIdLst>
  <p:handoutMasterIdLst>
    <p:handoutMasterId r:id="rId78"/>
  </p:handoutMasterIdLst>
  <p:sldIdLst>
    <p:sldId id="491" r:id="rId2"/>
    <p:sldId id="510" r:id="rId3"/>
    <p:sldId id="512" r:id="rId4"/>
    <p:sldId id="493" r:id="rId5"/>
    <p:sldId id="494" r:id="rId6"/>
    <p:sldId id="495" r:id="rId7"/>
    <p:sldId id="500" r:id="rId8"/>
    <p:sldId id="501" r:id="rId9"/>
    <p:sldId id="508" r:id="rId10"/>
    <p:sldId id="509" r:id="rId11"/>
    <p:sldId id="516" r:id="rId12"/>
    <p:sldId id="523" r:id="rId13"/>
    <p:sldId id="378" r:id="rId14"/>
    <p:sldId id="379" r:id="rId15"/>
    <p:sldId id="518" r:id="rId16"/>
    <p:sldId id="519" r:id="rId17"/>
    <p:sldId id="463" r:id="rId18"/>
    <p:sldId id="520" r:id="rId19"/>
    <p:sldId id="383" r:id="rId20"/>
    <p:sldId id="464" r:id="rId21"/>
    <p:sldId id="524" r:id="rId22"/>
    <p:sldId id="387" r:id="rId23"/>
    <p:sldId id="391" r:id="rId24"/>
    <p:sldId id="392" r:id="rId25"/>
    <p:sldId id="540" r:id="rId26"/>
    <p:sldId id="390" r:id="rId27"/>
    <p:sldId id="396" r:id="rId28"/>
    <p:sldId id="480" r:id="rId29"/>
    <p:sldId id="484" r:id="rId30"/>
    <p:sldId id="513" r:id="rId31"/>
    <p:sldId id="403" r:id="rId32"/>
    <p:sldId id="410" r:id="rId33"/>
    <p:sldId id="470" r:id="rId34"/>
    <p:sldId id="476" r:id="rId35"/>
    <p:sldId id="475" r:id="rId36"/>
    <p:sldId id="477" r:id="rId37"/>
    <p:sldId id="485" r:id="rId38"/>
    <p:sldId id="416" r:id="rId39"/>
    <p:sldId id="417" r:id="rId40"/>
    <p:sldId id="419" r:id="rId41"/>
    <p:sldId id="423" r:id="rId42"/>
    <p:sldId id="424" r:id="rId43"/>
    <p:sldId id="427" r:id="rId44"/>
    <p:sldId id="428" r:id="rId45"/>
    <p:sldId id="429" r:id="rId46"/>
    <p:sldId id="430" r:id="rId47"/>
    <p:sldId id="431" r:id="rId48"/>
    <p:sldId id="525" r:id="rId49"/>
    <p:sldId id="472" r:id="rId50"/>
    <p:sldId id="473" r:id="rId51"/>
    <p:sldId id="474" r:id="rId52"/>
    <p:sldId id="432" r:id="rId53"/>
    <p:sldId id="479" r:id="rId54"/>
    <p:sldId id="433" r:id="rId55"/>
    <p:sldId id="434" r:id="rId56"/>
    <p:sldId id="436" r:id="rId57"/>
    <p:sldId id="435" r:id="rId58"/>
    <p:sldId id="438" r:id="rId59"/>
    <p:sldId id="437" r:id="rId60"/>
    <p:sldId id="439" r:id="rId61"/>
    <p:sldId id="440" r:id="rId62"/>
    <p:sldId id="541" r:id="rId63"/>
    <p:sldId id="441" r:id="rId64"/>
    <p:sldId id="442" r:id="rId65"/>
    <p:sldId id="443" r:id="rId66"/>
    <p:sldId id="447" r:id="rId67"/>
    <p:sldId id="448" r:id="rId68"/>
    <p:sldId id="449" r:id="rId69"/>
    <p:sldId id="450" r:id="rId70"/>
    <p:sldId id="454" r:id="rId71"/>
    <p:sldId id="451" r:id="rId72"/>
    <p:sldId id="452" r:id="rId73"/>
    <p:sldId id="453" r:id="rId74"/>
    <p:sldId id="489" r:id="rId75"/>
    <p:sldId id="517" r:id="rId76"/>
  </p:sldIdLst>
  <p:sldSz cx="9144000" cy="6858000" type="screen4x3"/>
  <p:notesSz cx="6934200" cy="9207500"/>
  <p:embeddedFontLst>
    <p:embeddedFont>
      <p:font typeface="cmsy10" panose="020B0500000000000000" pitchFamily="34" charset="0"/>
      <p:regular r:id="rId79"/>
    </p:embeddedFont>
    <p:embeddedFont>
      <p:font typeface="宋体" panose="02010600030101010101" pitchFamily="2" charset="-122"/>
      <p:regular r:id="rId80"/>
    </p:embeddedFont>
    <p:embeddedFont>
      <p:font typeface="cmmi10" panose="020B0500000000000000" pitchFamily="34" charset="0"/>
      <p:regular r:id="rId81"/>
    </p:embeddedFont>
    <p:embeddedFont>
      <p:font typeface="Calibri" panose="020F0502020204030204" pitchFamily="34" charset="0"/>
      <p:regular r:id="rId82"/>
      <p:bold r:id="rId83"/>
      <p:italic r:id="rId84"/>
      <p:boldItalic r:id="rId85"/>
    </p:embeddedFont>
    <p:embeddedFont>
      <p:font typeface="Arial Narrow" panose="020B0606020202030204" pitchFamily="34" charset="0"/>
      <p:regular r:id="rId86"/>
      <p:bold r:id="rId87"/>
      <p:italic r:id="rId88"/>
      <p:boldItalic r:id="rId8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400" u="sng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400" u="sng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400" u="sng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400" u="sng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0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FF99"/>
    <a:srgbClr val="CC66FF"/>
    <a:srgbClr val="FF9900"/>
    <a:srgbClr val="CCFFCC"/>
    <a:srgbClr val="33CC33"/>
    <a:srgbClr val="A50021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520" autoAdjust="0"/>
  </p:normalViewPr>
  <p:slideViewPr>
    <p:cSldViewPr>
      <p:cViewPr varScale="1">
        <p:scale>
          <a:sx n="107" d="100"/>
          <a:sy n="107" d="100"/>
        </p:scale>
        <p:origin x="1728" y="66"/>
      </p:cViewPr>
      <p:guideLst>
        <p:guide orient="horz" pos="14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087"/>
    </p:cViewPr>
  </p:sorterViewPr>
  <p:notesViewPr>
    <p:cSldViewPr>
      <p:cViewPr varScale="1">
        <p:scale>
          <a:sx n="52" d="100"/>
          <a:sy n="52" d="100"/>
        </p:scale>
        <p:origin x="-2118" y="-72"/>
      </p:cViewPr>
      <p:guideLst>
        <p:guide orient="horz" pos="2900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6.fntdata"/><Relationship Id="rId89" Type="http://schemas.openxmlformats.org/officeDocument/2006/relationships/font" Target="fonts/font1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5.fntdata"/><Relationship Id="rId88" Type="http://schemas.openxmlformats.org/officeDocument/2006/relationships/font" Target="fonts/font10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9.fntdata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7" tIns="46109" rIns="92217" bIns="46109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7" tIns="46109" rIns="92217" bIns="46109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395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7" tIns="46109" rIns="92217" bIns="46109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43950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7" tIns="46109" rIns="92217" bIns="46109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69D39601-4F02-477B-A2ED-D0575D748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9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6" tIns="46114" rIns="92226" bIns="4611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6" tIns="46114" rIns="92226" bIns="4611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02162" cy="3451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3563"/>
            <a:ext cx="5086350" cy="41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6" tIns="46114" rIns="92226" bIns="46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6" tIns="46114" rIns="92226" bIns="4611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47125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6" tIns="46114" rIns="92226" bIns="4611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effectLst/>
              </a:defRPr>
            </a:lvl1pPr>
          </a:lstStyle>
          <a:p>
            <a:pPr>
              <a:defRPr/>
            </a:pPr>
            <a:fld id="{5FAC3E91-F81F-49EC-973B-121396F2B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53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E6DABB8-7532-47FE-B2C5-ADA471514A13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B198B74-0BA6-4482-9270-5B9FEC9BAB5F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EF2AEC3-1560-4282-88A6-C113E844680E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EF2AEC3-1560-4282-88A6-C113E844680E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70E8F98-3677-4FB0-BCEB-B5E07A2CC2DA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C7D7B61-8699-4028-BC59-BC1BA4D8824B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C611190-3BB5-40A5-BFE8-E74043EB8B2A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7E5CB1B-4EBC-4F35-96A3-C1CF6DFB3171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3F3B77AB-597E-4468-84EC-C0A422FAB5F9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EF2AEC3-1560-4282-88A6-C113E844680E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368CBE7-B248-486F-A0AE-9714575730AD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BB5093E-21BF-43AF-B7A7-D6C30DBAB62A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3441FE3A-8680-4BA1-9262-3A9815D8EACA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5B5F836-77AF-4390-B8AD-E1F968748B3A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333AD09-3038-4D13-B52C-7DB3E2CABD68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69F0F76-0533-4366-A542-532CF83CD888}" type="slidenum">
              <a:rPr lang="en-US" sz="1200" smtClean="0"/>
              <a:pPr/>
              <a:t>23</a:t>
            </a:fld>
            <a:endParaRPr lang="en-US" sz="1200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061CE5A-6138-4C73-9EB8-CC82EC83ABAC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EB29C6A-B7F4-4110-B146-F52B39A8C892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5B54F85-84C9-4B0A-96F6-2EFA9B49F5E6}" type="slidenum">
              <a:rPr lang="en-US" sz="1200" smtClean="0"/>
              <a:pPr/>
              <a:t>27</a:t>
            </a:fld>
            <a:endParaRPr 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29E7B07-715A-4C4D-A79F-56C3455D188F}" type="slidenum">
              <a:rPr lang="en-US" sz="1200" smtClean="0"/>
              <a:pPr/>
              <a:t>28</a:t>
            </a:fld>
            <a:endParaRPr lang="en-US" sz="120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025CB8D-1D66-4F0B-8B59-6448B6ED0127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D65BDD9-A5D9-4F11-AAB8-EC6921754F26}" type="slidenum">
              <a:rPr lang="en-US" sz="1200" smtClean="0"/>
              <a:pPr/>
              <a:t>30</a:t>
            </a:fld>
            <a:endParaRPr lang="en-US" sz="120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D9CEA56-1647-4318-B1DB-64FC36FF7331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51332C6-4C56-4E49-98A7-4989258CE58B}" type="slidenum">
              <a:rPr lang="en-US" sz="1200" smtClean="0"/>
              <a:pPr/>
              <a:t>31</a:t>
            </a:fld>
            <a:endParaRPr lang="en-US" sz="1200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E25C318-8109-4D2C-981C-68BAC25EC0E4}" type="slidenum">
              <a:rPr lang="en-US" sz="1200" smtClean="0"/>
              <a:pPr/>
              <a:t>32</a:t>
            </a:fld>
            <a:endParaRPr lang="en-US" sz="120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3F65B0A5-39B8-4721-9595-E1F93CB222E8}" type="slidenum">
              <a:rPr lang="en-US" sz="1200" smtClean="0"/>
              <a:pPr/>
              <a:t>33</a:t>
            </a:fld>
            <a:endParaRPr lang="en-US" sz="1200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F6617CC-F6A7-436C-B50D-9D1B90E6D797}" type="slidenum">
              <a:rPr lang="en-US" sz="1200" smtClean="0"/>
              <a:pPr/>
              <a:t>34</a:t>
            </a:fld>
            <a:endParaRPr lang="en-US" sz="1200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0D4E568-495F-47CA-9BFD-1D65EFABEDA3}" type="slidenum">
              <a:rPr lang="en-US" sz="1200" smtClean="0"/>
              <a:pPr/>
              <a:t>35</a:t>
            </a:fld>
            <a:endParaRPr lang="en-US" sz="1200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B6C1325-238D-42A7-BB13-6068E0ACA013}" type="slidenum">
              <a:rPr lang="en-US" sz="1200" smtClean="0"/>
              <a:pPr/>
              <a:t>36</a:t>
            </a:fld>
            <a:endParaRPr lang="en-US" sz="1200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7A561F7-332B-4C23-8BA0-FD0B532F1EA2}" type="slidenum">
              <a:rPr lang="en-US" sz="1200" smtClean="0"/>
              <a:pPr/>
              <a:t>37</a:t>
            </a:fld>
            <a:endParaRPr lang="en-US" sz="1200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032F5B3-0115-47B0-BE46-C1CAC0CAA803}" type="slidenum">
              <a:rPr lang="en-US" sz="1200" smtClean="0"/>
              <a:pPr/>
              <a:t>38</a:t>
            </a:fld>
            <a:endParaRPr lang="en-US" sz="1200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C2E6F9B-2421-47B6-926B-9712A17E4834}" type="slidenum">
              <a:rPr lang="en-US" sz="1200" smtClean="0"/>
              <a:pPr/>
              <a:t>39</a:t>
            </a:fld>
            <a:endParaRPr lang="en-US" sz="120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A7F7D64-D365-4762-8AC6-B336C66F0B87}" type="slidenum">
              <a:rPr lang="en-US" sz="1200" smtClean="0"/>
              <a:pPr/>
              <a:t>40</a:t>
            </a:fld>
            <a:endParaRPr lang="en-US" sz="1200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A9F1141-4A30-455F-B548-A4378DB490D0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C11C600-6547-4B77-8737-15F6CE22A8D5}" type="slidenum">
              <a:rPr lang="en-US" sz="1200" smtClean="0"/>
              <a:pPr/>
              <a:t>41</a:t>
            </a:fld>
            <a:endParaRPr lang="en-US" sz="1200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6EE93C5-8128-4335-9B20-0A691D1CBB3E}" type="slidenum">
              <a:rPr lang="en-US" sz="1200" smtClean="0"/>
              <a:pPr/>
              <a:t>42</a:t>
            </a:fld>
            <a:endParaRPr lang="en-US" sz="1200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1329B62C-940E-47FF-AD59-84BE288AD1F4}" type="slidenum">
              <a:rPr lang="en-US" sz="1200" smtClean="0"/>
              <a:pPr/>
              <a:t>43</a:t>
            </a:fld>
            <a:endParaRPr lang="en-US" sz="1200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77CADCE-6188-4191-84BC-38F74F97481F}" type="slidenum">
              <a:rPr lang="en-US" sz="1200" smtClean="0"/>
              <a:pPr/>
              <a:t>44</a:t>
            </a:fld>
            <a:endParaRPr lang="en-US" sz="1200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FF44E14-99C2-46C9-AFA9-09FE1D551FEF}" type="slidenum">
              <a:rPr lang="en-US" sz="1200" smtClean="0"/>
              <a:pPr/>
              <a:t>45</a:t>
            </a:fld>
            <a:endParaRPr lang="en-US" sz="1200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149C36A-C4E5-45AC-90D0-E580D478FB6E}" type="slidenum">
              <a:rPr lang="en-US" sz="1200" smtClean="0"/>
              <a:pPr/>
              <a:t>46</a:t>
            </a:fld>
            <a:endParaRPr lang="en-US" sz="1200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6AA2598-7D9D-4372-8C74-7F336B960508}" type="slidenum">
              <a:rPr lang="en-US" sz="1200" smtClean="0"/>
              <a:pPr/>
              <a:t>47</a:t>
            </a:fld>
            <a:endParaRPr lang="en-US" sz="1200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E279E88-76D3-4B1E-B245-56BA82DFD32C}" type="slidenum">
              <a:rPr lang="en-US" sz="1200" smtClean="0"/>
              <a:pPr/>
              <a:t>48</a:t>
            </a:fld>
            <a:endParaRPr lang="en-US" sz="1200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3CE8718-4BFF-498A-8D2A-B85D1B35F17F}" type="slidenum">
              <a:rPr lang="en-US" sz="1200" smtClean="0"/>
              <a:pPr/>
              <a:t>49</a:t>
            </a:fld>
            <a:endParaRPr lang="en-US" sz="1200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3C62CC4-B941-4B01-8290-168D4185847A}" type="slidenum">
              <a:rPr lang="en-US" sz="1200" smtClean="0"/>
              <a:pPr/>
              <a:t>50</a:t>
            </a:fld>
            <a:endParaRPr lang="en-US" sz="1200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11BE3F58-0400-4430-8228-FD6558B252B4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F645424-F611-4C86-AD2A-176B431AE580}" type="slidenum">
              <a:rPr lang="en-US" sz="1200" smtClean="0"/>
              <a:pPr/>
              <a:t>51</a:t>
            </a:fld>
            <a:endParaRPr lang="en-US" sz="1200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3B93506-75EC-447C-9EA1-3005EE9C231A}" type="slidenum">
              <a:rPr lang="en-US" sz="1200" smtClean="0"/>
              <a:pPr/>
              <a:t>52</a:t>
            </a:fld>
            <a:endParaRPr lang="en-US" sz="1200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3A03F4B-3BE6-4469-8110-F8144CB5868F}" type="slidenum">
              <a:rPr lang="en-US" sz="1200" smtClean="0"/>
              <a:pPr/>
              <a:t>53</a:t>
            </a:fld>
            <a:endParaRPr lang="en-US" sz="1200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80BF757-E26F-4AEF-AE69-129FCF8FBE53}" type="slidenum">
              <a:rPr lang="en-US" sz="1200" smtClean="0"/>
              <a:pPr/>
              <a:t>54</a:t>
            </a:fld>
            <a:endParaRPr lang="en-US" sz="1200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54B9725-D3D4-4BDB-90C9-715AE6A6D2EF}" type="slidenum">
              <a:rPr lang="en-US" sz="1200" smtClean="0"/>
              <a:pPr/>
              <a:t>55</a:t>
            </a:fld>
            <a:endParaRPr lang="en-US" sz="1200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4C71809-DE76-42F7-AD8C-E8CC99623477}" type="slidenum">
              <a:rPr lang="en-US" sz="1200" smtClean="0"/>
              <a:pPr/>
              <a:t>56</a:t>
            </a:fld>
            <a:endParaRPr lang="en-US" sz="1200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2D9E20F-4330-4D4B-B343-623018DA7A6F}" type="slidenum">
              <a:rPr lang="en-US" sz="1200" smtClean="0"/>
              <a:pPr/>
              <a:t>57</a:t>
            </a:fld>
            <a:endParaRPr lang="en-US" sz="120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37E791E-F7FB-42A9-9F42-73B904BF3264}" type="slidenum">
              <a:rPr lang="en-US" sz="1200" smtClean="0"/>
              <a:pPr/>
              <a:t>58</a:t>
            </a:fld>
            <a:endParaRPr lang="en-US" sz="1200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Case of 4 points: If three of the points are on the same line, label the middle one differently that the others.</a:t>
            </a:r>
          </a:p>
          <a:p>
            <a:r>
              <a:rPr lang="en-US" dirty="0" smtClean="0"/>
              <a:t>O/w: no three on the same line.</a:t>
            </a:r>
          </a:p>
          <a:p>
            <a:r>
              <a:rPr lang="en-US" dirty="0" smtClean="0"/>
              <a:t>   - Form the convex hull. If all points are on it, label them +,-,+,- walking around the convex hull</a:t>
            </a:r>
          </a:p>
          <a:p>
            <a:r>
              <a:rPr lang="en-US" dirty="0" smtClean="0"/>
              <a:t>   - if one is inside the convex hull, label it + and the rest –</a:t>
            </a:r>
          </a:p>
          <a:p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D55D6B6-6230-421E-8CCD-0E61CC80D572}" type="slidenum">
              <a:rPr lang="en-US" sz="1200" smtClean="0"/>
              <a:pPr/>
              <a:t>59</a:t>
            </a:fld>
            <a:endParaRPr lang="en-US" sz="120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BD705E3-B755-42F9-8DC2-14ACF26A40FE}" type="slidenum">
              <a:rPr lang="en-US" sz="1200" smtClean="0"/>
              <a:pPr/>
              <a:t>60</a:t>
            </a:fld>
            <a:endParaRPr lang="en-US" sz="1200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E2CE1FB-9390-429D-BB19-BD55B347B32D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D602354-FA37-4AA1-A016-0BF1307211B1}" type="slidenum">
              <a:rPr lang="en-US" sz="1200" smtClean="0"/>
              <a:pPr/>
              <a:t>61</a:t>
            </a:fld>
            <a:endParaRPr lang="en-US" sz="1200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4EB0AE3-D58F-4B59-821C-87FED8744619}" type="slidenum">
              <a:rPr lang="en-US" sz="1200" smtClean="0"/>
              <a:pPr/>
              <a:t>63</a:t>
            </a:fld>
            <a:endParaRPr lang="en-US" sz="1200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91020E9-F08D-43CB-92DC-6EC2ECAE2370}" type="slidenum">
              <a:rPr lang="en-US" sz="1200" smtClean="0"/>
              <a:pPr/>
              <a:t>64</a:t>
            </a:fld>
            <a:endParaRPr lang="en-US" sz="1200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BF616AF-3428-4E5C-95C7-10D559177F90}" type="slidenum">
              <a:rPr lang="en-US" sz="1200" smtClean="0"/>
              <a:pPr/>
              <a:t>65</a:t>
            </a:fld>
            <a:endParaRPr lang="en-US" sz="1200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FB7AA49-43D1-45A0-BDCD-78E35E54D111}" type="slidenum">
              <a:rPr lang="en-US" sz="1200" smtClean="0"/>
              <a:pPr/>
              <a:t>66</a:t>
            </a:fld>
            <a:endParaRPr lang="en-US" sz="120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6B33502-352D-4F6A-A779-E5074D803540}" type="slidenum">
              <a:rPr lang="en-US" sz="1200" smtClean="0"/>
              <a:pPr/>
              <a:t>67</a:t>
            </a:fld>
            <a:endParaRPr lang="en-US" sz="1200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07011ED-1D4C-456D-97A4-D4BA127F8DC2}" type="slidenum">
              <a:rPr lang="en-US" sz="1200" smtClean="0"/>
              <a:pPr/>
              <a:t>68</a:t>
            </a:fld>
            <a:endParaRPr lang="en-US" sz="1200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121BDFA-5A68-4F16-AF7D-4E3170A7CC92}" type="slidenum">
              <a:rPr lang="en-US" sz="1200" smtClean="0"/>
              <a:pPr/>
              <a:t>69</a:t>
            </a:fld>
            <a:endParaRPr lang="en-US" sz="1200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351CF94-30FB-4F0E-9C0A-97817A53CA1D}" type="slidenum">
              <a:rPr lang="en-US" sz="1200" smtClean="0"/>
              <a:pPr/>
              <a:t>70</a:t>
            </a:fld>
            <a:endParaRPr lang="en-US" sz="1200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97E6F53-59BB-4934-B552-0202F55543B9}" type="slidenum">
              <a:rPr lang="en-US" sz="1200" smtClean="0"/>
              <a:pPr/>
              <a:t>71</a:t>
            </a:fld>
            <a:endParaRPr lang="en-US" sz="1200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F875103-D113-477B-9414-C62AAEC2530A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ECCE665-2967-48E6-AF6E-98813C1EECCF}" type="slidenum">
              <a:rPr lang="en-US" sz="1200" smtClean="0"/>
              <a:pPr/>
              <a:t>72</a:t>
            </a:fld>
            <a:endParaRPr lang="en-US" sz="1200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690B97B-2A9E-4200-9CF7-FF22461ED1B1}" type="slidenum">
              <a:rPr lang="en-US" sz="1200" smtClean="0"/>
              <a:pPr/>
              <a:t>73</a:t>
            </a:fld>
            <a:endParaRPr lang="en-US" sz="1200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8190A5F-435F-4AC1-9CD2-3739A6D94C2F}" type="slidenum">
              <a:rPr lang="en-US" sz="1200" smtClean="0"/>
              <a:pPr/>
              <a:t>74</a:t>
            </a:fld>
            <a:endParaRPr lang="en-US" sz="1200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3750" cy="3452813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75150"/>
            <a:ext cx="5083175" cy="4140200"/>
          </a:xfrm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8190A5F-435F-4AC1-9CD2-3739A6D94C2F}" type="slidenum">
              <a:rPr lang="en-US" sz="1200" smtClean="0"/>
              <a:pPr/>
              <a:t>75</a:t>
            </a:fld>
            <a:endParaRPr lang="en-US" sz="1200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3750" cy="3452813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75150"/>
            <a:ext cx="5083175" cy="4140200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1C5C3158-EAA9-4BE4-B728-1F4BECEC6338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AAE031E-02FA-405E-940F-1336FA123E0F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862D-9096-456A-9AAF-107753A0FD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8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15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A49A-5B14-409F-93CB-CEF6A4DEA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68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667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3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3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E5B2-4F05-4AE4-967C-2CA117051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092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7836-A88A-4C3B-9E7E-6BB7F8A64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941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752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9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1600200"/>
            <a:ext cx="716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 rot="5400000" flipV="1">
            <a:off x="3999706" y="-4001294"/>
            <a:ext cx="1143000" cy="914558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5" name="Content Placeholder 14"/>
          <p:cNvSpPr txBox="1">
            <a:spLocks/>
          </p:cNvSpPr>
          <p:nvPr userDrawn="1"/>
        </p:nvSpPr>
        <p:spPr>
          <a:xfrm>
            <a:off x="209550" y="6348413"/>
            <a:ext cx="8782050" cy="50958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u="none" dirty="0" smtClean="0">
                <a:solidFill>
                  <a:srgbClr val="0F243E"/>
                </a:solidFill>
              </a:rPr>
              <a:t>COLT	              			CS446 -SPRING ‘17</a:t>
            </a:r>
            <a:endParaRPr lang="en-US" u="none" dirty="0">
              <a:solidFill>
                <a:srgbClr val="0F243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u="none">
                <a:solidFill>
                  <a:srgbClr val="0F243E"/>
                </a:solidFill>
                <a:latin typeface="+mj-lt"/>
              </a:defRPr>
            </a:lvl1pPr>
          </a:lstStyle>
          <a:p>
            <a:pPr>
              <a:defRPr/>
            </a:pPr>
            <a:fld id="{47CB70CC-2B4E-423E-9525-D5DD52A3C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1" r:id="rId3"/>
    <p:sldLayoutId id="2147483693" r:id="rId4"/>
    <p:sldLayoutId id="2147483694" r:id="rId5"/>
    <p:sldLayoutId id="214748369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l2r.cs.illinois.edu/~danr/Teaching/CS446-17/Hw/HW-hw4/hw4.pdf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4.e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1.e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5" Type="http://schemas.openxmlformats.org/officeDocument/2006/relationships/image" Target="../media/image35.e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2.emf"/><Relationship Id="rId14" Type="http://schemas.openxmlformats.org/officeDocument/2006/relationships/oleObject" Target="../embeddings/oleObject3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0.e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0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4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7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8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l2r.cs.illinois.edu/~danr/Teaching/CS446-17/Hw/HW-hw4/hw4.pdf" TargetMode="Externa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9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e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163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7391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HW1:</a:t>
            </a:r>
          </a:p>
          <a:p>
            <a:pPr eaLnBrk="1" hangingPunct="1"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Let us know if you have any questions. (email the TAs)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6029B29-82E4-4F5C-85B7-34A71E9AF7E4}" type="slidenum">
              <a:rPr lang="en-US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133600"/>
            <a:ext cx="3209925" cy="2445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412240"/>
            <a:ext cx="3048000" cy="294967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16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Two Directions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Can continue to analyze the probabilistic intuition:</a:t>
            </a:r>
          </a:p>
          <a:p>
            <a:pPr lvl="1" eaLnBrk="1" hangingPunct="1">
              <a:defRPr/>
            </a:pPr>
            <a:r>
              <a:rPr lang="en-US" dirty="0" smtClean="0"/>
              <a:t>Never saw x</a:t>
            </a:r>
            <a:r>
              <a:rPr lang="en-US" baseline="-25000" dirty="0" smtClean="0"/>
              <a:t>1</a:t>
            </a:r>
            <a:r>
              <a:rPr lang="en-US" dirty="0" smtClean="0"/>
              <a:t> in positive examples, maybe we’ll never see it?</a:t>
            </a:r>
          </a:p>
          <a:p>
            <a:pPr lvl="1" eaLnBrk="1" hangingPunct="1">
              <a:defRPr/>
            </a:pPr>
            <a:r>
              <a:rPr lang="en-US" dirty="0" smtClean="0"/>
              <a:t>And if we will, it will be with small probability, so the concepts we learn may be pretty </a:t>
            </a:r>
            <a:r>
              <a:rPr lang="en-US" dirty="0" smtClean="0">
                <a:solidFill>
                  <a:srgbClr val="FF0000"/>
                </a:solidFill>
              </a:rPr>
              <a:t>good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Good</a:t>
            </a:r>
            <a:r>
              <a:rPr lang="en-US" dirty="0" smtClean="0">
                <a:solidFill>
                  <a:schemeClr val="tx1"/>
                </a:solidFill>
              </a:rPr>
              <a:t>: in terms of performance on future data</a:t>
            </a:r>
          </a:p>
          <a:p>
            <a:pPr lvl="1" eaLnBrk="1" hangingPunct="1">
              <a:defRPr/>
            </a:pPr>
            <a:r>
              <a:rPr lang="en-US" dirty="0" smtClean="0"/>
              <a:t>PAC framework</a:t>
            </a:r>
          </a:p>
          <a:p>
            <a:pPr eaLnBrk="1" hangingPunct="1">
              <a:defRPr/>
            </a:pPr>
            <a:r>
              <a:rPr lang="en-US" dirty="0" smtClean="0"/>
              <a:t>Mistake Driven Learning algorithms</a:t>
            </a:r>
          </a:p>
          <a:p>
            <a:pPr lvl="1" eaLnBrk="1" hangingPunct="1">
              <a:defRPr/>
            </a:pPr>
            <a:r>
              <a:rPr lang="en-US" dirty="0" smtClean="0"/>
              <a:t>Update your hypothesis only when you make mistakes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Good</a:t>
            </a:r>
            <a:r>
              <a:rPr lang="en-US" dirty="0">
                <a:solidFill>
                  <a:schemeClr val="tx1"/>
                </a:solidFill>
              </a:rPr>
              <a:t>: in terms of </a:t>
            </a:r>
            <a:r>
              <a:rPr lang="en-US" dirty="0" smtClean="0">
                <a:solidFill>
                  <a:schemeClr val="tx1"/>
                </a:solidFill>
              </a:rPr>
              <a:t>how many mistakes you make before you stop, happy with your hypothesis.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Note: not all on-line algorithms are mistake driven, so performance measure could be different.</a:t>
            </a: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 rot="18627426">
            <a:off x="57151" y="2005012"/>
            <a:ext cx="2184400" cy="1558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Two Directions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EA60AE-27B0-4169-B2F4-488BDE24B7EA}" type="slidenum">
              <a:rPr lang="en-US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57200" y="1447800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Prototypical Concept Learning</a:t>
            </a:r>
            <a:endParaRPr lang="en-US" smtClean="0"/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2"/>
          </a:xfrm>
        </p:spPr>
        <p:txBody>
          <a:bodyPr/>
          <a:lstStyle/>
          <a:p>
            <a:r>
              <a:rPr lang="en-US" sz="2000" u="none" dirty="0" smtClean="0">
                <a:solidFill>
                  <a:srgbClr val="0000FF"/>
                </a:solidFill>
              </a:rPr>
              <a:t>Instance Space:  X </a:t>
            </a:r>
            <a:endParaRPr lang="en-US" sz="2000" u="none" dirty="0" smtClean="0">
              <a:solidFill>
                <a:srgbClr val="000066"/>
              </a:solidFill>
            </a:endParaRPr>
          </a:p>
          <a:p>
            <a:pPr lvl="1"/>
            <a:r>
              <a:rPr lang="en-US" sz="1800" u="none" dirty="0" smtClean="0">
                <a:solidFill>
                  <a:srgbClr val="000066"/>
                </a:solidFill>
              </a:rPr>
              <a:t>Examples</a:t>
            </a:r>
          </a:p>
          <a:p>
            <a:r>
              <a:rPr lang="en-US" sz="2000" u="none" dirty="0" smtClean="0">
                <a:solidFill>
                  <a:srgbClr val="0000FF"/>
                </a:solidFill>
              </a:rPr>
              <a:t>Concept Space: C </a:t>
            </a:r>
          </a:p>
          <a:p>
            <a:pPr lvl="1"/>
            <a:r>
              <a:rPr lang="en-US" sz="1800" u="none" dirty="0" smtClean="0">
                <a:solidFill>
                  <a:srgbClr val="000066"/>
                </a:solidFill>
              </a:rPr>
              <a:t>Set of possible target functions: </a:t>
            </a:r>
            <a:r>
              <a:rPr lang="en-US" sz="1800" dirty="0">
                <a:solidFill>
                  <a:srgbClr val="0000FF"/>
                </a:solidFill>
              </a:rPr>
              <a:t>f </a:t>
            </a:r>
            <a:r>
              <a:rPr lang="en-US" sz="1800" dirty="0">
                <a:solidFill>
                  <a:srgbClr val="0000FF"/>
                </a:solidFill>
                <a:latin typeface="cmsy10"/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 C </a:t>
            </a:r>
            <a:r>
              <a:rPr lang="en-US" sz="1800" dirty="0">
                <a:solidFill>
                  <a:srgbClr val="000066"/>
                </a:solidFill>
              </a:rPr>
              <a:t>is the hidden target function</a:t>
            </a:r>
            <a:endParaRPr lang="en-US" sz="1800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en-US" sz="1800" u="none" dirty="0" smtClean="0">
                <a:solidFill>
                  <a:srgbClr val="000066"/>
                </a:solidFill>
              </a:rPr>
              <a:t>All n-conjunctions; all n-dimensional linear functions. </a:t>
            </a:r>
          </a:p>
          <a:p>
            <a:r>
              <a:rPr lang="en-US" sz="2000" u="none" dirty="0" smtClean="0">
                <a:solidFill>
                  <a:srgbClr val="0000FF"/>
                </a:solidFill>
              </a:rPr>
              <a:t>Hypothesis Space:</a:t>
            </a:r>
            <a:r>
              <a:rPr lang="en-US" sz="2000" u="none" dirty="0" smtClean="0">
                <a:solidFill>
                  <a:srgbClr val="000066"/>
                </a:solidFill>
              </a:rPr>
              <a:t> </a:t>
            </a:r>
            <a:r>
              <a:rPr lang="en-US" sz="2000" u="none" dirty="0" smtClean="0">
                <a:solidFill>
                  <a:srgbClr val="0000FF"/>
                </a:solidFill>
              </a:rPr>
              <a:t>H</a:t>
            </a:r>
            <a:r>
              <a:rPr lang="en-US" sz="2000" u="none" dirty="0" smtClean="0">
                <a:solidFill>
                  <a:srgbClr val="000066"/>
                </a:solidFill>
              </a:rPr>
              <a:t> set of possible hypotheses</a:t>
            </a:r>
          </a:p>
          <a:p>
            <a:r>
              <a:rPr lang="en-US" sz="2000" u="none" dirty="0" smtClean="0">
                <a:solidFill>
                  <a:srgbClr val="0000FF"/>
                </a:solidFill>
              </a:rPr>
              <a:t>Training instances </a:t>
            </a:r>
            <a:r>
              <a:rPr lang="en-US" sz="2000" u="none" dirty="0" err="1" smtClean="0">
                <a:solidFill>
                  <a:srgbClr val="0000FF"/>
                </a:solidFill>
              </a:rPr>
              <a:t>S</a:t>
            </a:r>
            <a:r>
              <a:rPr lang="en-US" sz="1600" u="none" dirty="0" err="1" smtClean="0">
                <a:solidFill>
                  <a:srgbClr val="0000FF"/>
                </a:solidFill>
              </a:rPr>
              <a:t>x</a:t>
            </a:r>
            <a:r>
              <a:rPr lang="en-US" sz="2000" u="none" dirty="0" smtClean="0">
                <a:solidFill>
                  <a:srgbClr val="0000FF"/>
                </a:solidFill>
              </a:rPr>
              <a:t>{0,1}: </a:t>
            </a:r>
            <a:r>
              <a:rPr lang="en-US" sz="2000" u="none" dirty="0" smtClean="0">
                <a:solidFill>
                  <a:srgbClr val="000066"/>
                </a:solidFill>
              </a:rPr>
              <a:t>positive and negative examples of the target concept f </a:t>
            </a:r>
            <a:r>
              <a:rPr lang="en-US" sz="2000" u="none" dirty="0" smtClean="0">
                <a:solidFill>
                  <a:srgbClr val="000066"/>
                </a:solidFill>
                <a:sym typeface="Symbol" pitchFamily="18" charset="2"/>
              </a:rPr>
              <a:t> C</a:t>
            </a:r>
          </a:p>
          <a:p>
            <a:pPr marL="0" indent="0">
              <a:buNone/>
            </a:pPr>
            <a:r>
              <a:rPr lang="en-US" sz="2000" u="none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2000" u="none" dirty="0" smtClean="0">
                <a:solidFill>
                  <a:srgbClr val="0000FF"/>
                </a:solidFill>
              </a:rPr>
              <a:t>Determine: </a:t>
            </a:r>
            <a:r>
              <a:rPr lang="en-US" sz="2000" u="none" dirty="0" smtClean="0">
                <a:solidFill>
                  <a:srgbClr val="000066"/>
                </a:solidFill>
              </a:rPr>
              <a:t>A hypothesis h </a:t>
            </a:r>
            <a:r>
              <a:rPr lang="en-US" sz="2000" u="none" dirty="0" smtClean="0">
                <a:solidFill>
                  <a:srgbClr val="000066"/>
                </a:solidFill>
                <a:sym typeface="Symbol" pitchFamily="18" charset="2"/>
              </a:rPr>
              <a:t></a:t>
            </a:r>
            <a:r>
              <a:rPr lang="en-US" sz="2000" u="none" dirty="0" smtClean="0">
                <a:solidFill>
                  <a:srgbClr val="000066"/>
                </a:solidFill>
              </a:rPr>
              <a:t> H such that h(x) = f(x)</a:t>
            </a:r>
            <a:endParaRPr lang="en-US" sz="2000" u="none" dirty="0" smtClean="0">
              <a:solidFill>
                <a:srgbClr val="0000FF"/>
              </a:solidFill>
            </a:endParaRPr>
          </a:p>
          <a:p>
            <a:r>
              <a:rPr lang="en-US" sz="2000" u="none" dirty="0" smtClean="0">
                <a:solidFill>
                  <a:srgbClr val="000066"/>
                </a:solidFill>
              </a:rPr>
              <a:t>A hypothesis h </a:t>
            </a:r>
            <a:r>
              <a:rPr lang="en-US" sz="1800" u="none" dirty="0" smtClean="0">
                <a:solidFill>
                  <a:srgbClr val="000066"/>
                </a:solidFill>
                <a:sym typeface="Symbol" pitchFamily="18" charset="2"/>
              </a:rPr>
              <a:t></a:t>
            </a:r>
            <a:r>
              <a:rPr lang="en-US" sz="2000" u="none" dirty="0" smtClean="0">
                <a:solidFill>
                  <a:srgbClr val="000066"/>
                </a:solidFill>
              </a:rPr>
              <a:t> H such that h(x) = f(x)     </a:t>
            </a:r>
            <a:r>
              <a:rPr lang="en-US" sz="2000" u="none" dirty="0" smtClean="0">
                <a:solidFill>
                  <a:srgbClr val="0000FF"/>
                </a:solidFill>
              </a:rPr>
              <a:t>for all x </a:t>
            </a:r>
            <a:r>
              <a:rPr lang="en-US" sz="1800" u="none" dirty="0" smtClean="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en-US" sz="2000" u="none" dirty="0" smtClean="0">
                <a:solidFill>
                  <a:srgbClr val="0000FF"/>
                </a:solidFill>
              </a:rPr>
              <a:t> S</a:t>
            </a:r>
            <a:r>
              <a:rPr lang="en-US" sz="2000" u="none" dirty="0" smtClean="0">
                <a:solidFill>
                  <a:srgbClr val="000066"/>
                </a:solidFill>
              </a:rPr>
              <a:t> ?</a:t>
            </a:r>
          </a:p>
          <a:p>
            <a:r>
              <a:rPr lang="en-US" sz="2000" u="none" dirty="0" smtClean="0">
                <a:solidFill>
                  <a:srgbClr val="000066"/>
                </a:solidFill>
              </a:rPr>
              <a:t>A hypothesis h </a:t>
            </a:r>
            <a:r>
              <a:rPr lang="en-US" sz="1800" u="none" dirty="0" smtClean="0">
                <a:solidFill>
                  <a:srgbClr val="000066"/>
                </a:solidFill>
                <a:sym typeface="Symbol" pitchFamily="18" charset="2"/>
              </a:rPr>
              <a:t></a:t>
            </a:r>
            <a:r>
              <a:rPr lang="en-US" sz="2000" u="none" dirty="0" smtClean="0">
                <a:solidFill>
                  <a:srgbClr val="000066"/>
                </a:solidFill>
              </a:rPr>
              <a:t> H such that h(x) = f(x)    </a:t>
            </a:r>
            <a:r>
              <a:rPr lang="en-US" sz="2000" u="none" dirty="0" smtClean="0">
                <a:solidFill>
                  <a:srgbClr val="0000FF"/>
                </a:solidFill>
              </a:rPr>
              <a:t>for all x </a:t>
            </a:r>
            <a:r>
              <a:rPr lang="en-US" sz="1800" u="none" dirty="0" smtClean="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en-US" sz="2000" u="none" dirty="0" smtClean="0">
                <a:solidFill>
                  <a:srgbClr val="0000FF"/>
                </a:solidFill>
              </a:rPr>
              <a:t> X</a:t>
            </a:r>
            <a:r>
              <a:rPr lang="en-US" sz="2000" u="none" dirty="0" smtClean="0">
                <a:solidFill>
                  <a:srgbClr val="000066"/>
                </a:solidFill>
              </a:rPr>
              <a:t> ? </a:t>
            </a:r>
          </a:p>
          <a:p>
            <a:endParaRPr lang="en-US" sz="2000" u="none" dirty="0" smtClean="0">
              <a:solidFill>
                <a:srgbClr val="000066"/>
              </a:solidFill>
            </a:endParaRPr>
          </a:p>
          <a:p>
            <a:endParaRPr lang="en-US" sz="2000" u="none" dirty="0" smtClean="0">
              <a:solidFill>
                <a:srgbClr val="000066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C5879E8-0300-470C-9AAA-BB2267D4D582}" type="slidenum">
              <a:rPr lang="en-US" u="none" smtClean="0"/>
              <a:pPr/>
              <a:t>11</a:t>
            </a:fld>
            <a:endParaRPr lang="en-US" u="none" smtClean="0"/>
          </a:p>
        </p:txBody>
      </p:sp>
      <p:graphicFrame>
        <p:nvGraphicFramePr>
          <p:cNvPr id="163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696191"/>
              </p:ext>
            </p:extLst>
          </p:nvPr>
        </p:nvGraphicFramePr>
        <p:xfrm>
          <a:off x="2743200" y="4106840"/>
          <a:ext cx="52879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משוואה" r:id="rId4" imgW="2679700" imgH="228600" progId="Equation.3">
                  <p:embed/>
                </p:oleObj>
              </mc:Choice>
              <mc:Fallback>
                <p:oleObj name="משוואה" r:id="rId4" imgW="267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106840"/>
                        <a:ext cx="52879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072669"/>
              </p:ext>
            </p:extLst>
          </p:nvPr>
        </p:nvGraphicFramePr>
        <p:xfrm>
          <a:off x="2871788" y="5721350"/>
          <a:ext cx="38846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משוואה" r:id="rId6" imgW="1933457" imgH="190500" progId="Equation.3">
                  <p:embed/>
                </p:oleObj>
              </mc:Choice>
              <mc:Fallback>
                <p:oleObj name="משוואה" r:id="rId6" imgW="1933457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88" y="5721350"/>
                        <a:ext cx="38846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352800" y="6172200"/>
            <a:ext cx="304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062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Prototypical Concept Learning</a:t>
            </a:r>
            <a:endParaRPr lang="en-US" smtClean="0"/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1524000" y="1371600"/>
            <a:ext cx="7467600" cy="4525962"/>
          </a:xfrm>
        </p:spPr>
        <p:txBody>
          <a:bodyPr/>
          <a:lstStyle/>
          <a:p>
            <a:r>
              <a:rPr lang="en-US" sz="2000" u="none" dirty="0" smtClean="0">
                <a:solidFill>
                  <a:srgbClr val="0000FF"/>
                </a:solidFill>
              </a:rPr>
              <a:t>Instance Space:  X </a:t>
            </a:r>
            <a:endParaRPr lang="en-US" sz="2000" u="none" dirty="0" smtClean="0">
              <a:solidFill>
                <a:srgbClr val="000066"/>
              </a:solidFill>
            </a:endParaRPr>
          </a:p>
          <a:p>
            <a:pPr lvl="1"/>
            <a:r>
              <a:rPr lang="en-US" sz="1800" u="none" dirty="0" smtClean="0">
                <a:solidFill>
                  <a:srgbClr val="000066"/>
                </a:solidFill>
              </a:rPr>
              <a:t>Examples</a:t>
            </a:r>
          </a:p>
          <a:p>
            <a:r>
              <a:rPr lang="en-US" sz="2000" u="none" dirty="0" smtClean="0">
                <a:solidFill>
                  <a:srgbClr val="0000FF"/>
                </a:solidFill>
              </a:rPr>
              <a:t>Concept Space: C </a:t>
            </a:r>
          </a:p>
          <a:p>
            <a:pPr lvl="1"/>
            <a:r>
              <a:rPr lang="en-US" sz="1800" u="none" dirty="0" smtClean="0">
                <a:solidFill>
                  <a:srgbClr val="000066"/>
                </a:solidFill>
              </a:rPr>
              <a:t>Set of possible target functions: </a:t>
            </a:r>
            <a:r>
              <a:rPr lang="en-US" sz="1800" dirty="0">
                <a:solidFill>
                  <a:srgbClr val="0000FF"/>
                </a:solidFill>
              </a:rPr>
              <a:t>f </a:t>
            </a:r>
            <a:r>
              <a:rPr lang="en-US" sz="1800" dirty="0">
                <a:solidFill>
                  <a:srgbClr val="0000FF"/>
                </a:solidFill>
                <a:latin typeface="cmsy10"/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 C </a:t>
            </a:r>
            <a:r>
              <a:rPr lang="en-US" sz="1800" dirty="0">
                <a:solidFill>
                  <a:srgbClr val="000066"/>
                </a:solidFill>
              </a:rPr>
              <a:t>is the hidden target function</a:t>
            </a:r>
            <a:endParaRPr lang="en-US" sz="1800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en-US" sz="1800" u="none" dirty="0" smtClean="0">
                <a:solidFill>
                  <a:srgbClr val="000066"/>
                </a:solidFill>
              </a:rPr>
              <a:t>All n-conjunctions; all n-dimensional linear functions. </a:t>
            </a:r>
          </a:p>
          <a:p>
            <a:r>
              <a:rPr lang="en-US" sz="2000" u="none" dirty="0" smtClean="0">
                <a:solidFill>
                  <a:srgbClr val="0000FF"/>
                </a:solidFill>
              </a:rPr>
              <a:t>Hypothesis Space:</a:t>
            </a:r>
            <a:r>
              <a:rPr lang="en-US" sz="2000" u="none" dirty="0" smtClean="0">
                <a:solidFill>
                  <a:srgbClr val="000066"/>
                </a:solidFill>
              </a:rPr>
              <a:t> </a:t>
            </a:r>
            <a:r>
              <a:rPr lang="en-US" sz="2000" u="none" dirty="0" smtClean="0">
                <a:solidFill>
                  <a:srgbClr val="0000FF"/>
                </a:solidFill>
              </a:rPr>
              <a:t>H</a:t>
            </a:r>
            <a:r>
              <a:rPr lang="en-US" sz="2000" u="none" dirty="0" smtClean="0">
                <a:solidFill>
                  <a:srgbClr val="000066"/>
                </a:solidFill>
              </a:rPr>
              <a:t> set of possible hypotheses</a:t>
            </a:r>
          </a:p>
          <a:p>
            <a:r>
              <a:rPr lang="en-US" sz="2000" u="none" dirty="0" smtClean="0">
                <a:solidFill>
                  <a:srgbClr val="0000FF"/>
                </a:solidFill>
              </a:rPr>
              <a:t>Training instances </a:t>
            </a:r>
            <a:r>
              <a:rPr lang="en-US" sz="2000" u="none" dirty="0" err="1" smtClean="0">
                <a:solidFill>
                  <a:srgbClr val="0000FF"/>
                </a:solidFill>
              </a:rPr>
              <a:t>S</a:t>
            </a:r>
            <a:r>
              <a:rPr lang="en-US" sz="1600" u="none" dirty="0" err="1" smtClean="0">
                <a:solidFill>
                  <a:srgbClr val="0000FF"/>
                </a:solidFill>
              </a:rPr>
              <a:t>x</a:t>
            </a:r>
            <a:r>
              <a:rPr lang="en-US" sz="2000" u="none" dirty="0" smtClean="0">
                <a:solidFill>
                  <a:srgbClr val="0000FF"/>
                </a:solidFill>
              </a:rPr>
              <a:t>{0,1}: </a:t>
            </a:r>
            <a:r>
              <a:rPr lang="en-US" sz="2000" dirty="0">
                <a:solidFill>
                  <a:srgbClr val="000066"/>
                </a:solidFill>
              </a:rPr>
              <a:t>positive and negative examples of the target concept f 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 </a:t>
            </a:r>
            <a:r>
              <a:rPr lang="en-US" sz="2000" dirty="0" smtClean="0">
                <a:solidFill>
                  <a:srgbClr val="000066"/>
                </a:solidFill>
                <a:sym typeface="Symbol" pitchFamily="18" charset="2"/>
              </a:rPr>
              <a:t>C. </a:t>
            </a:r>
            <a:r>
              <a:rPr lang="en-US" sz="2000" dirty="0" smtClean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FF9900"/>
                </a:solidFill>
              </a:rPr>
              <a:t>Training </a:t>
            </a:r>
            <a:r>
              <a:rPr lang="en-US" sz="2000" dirty="0">
                <a:solidFill>
                  <a:srgbClr val="FF9900"/>
                </a:solidFill>
              </a:rPr>
              <a:t>instances are generated by a fixed unknown probability distribution </a:t>
            </a:r>
            <a:r>
              <a:rPr lang="en-US" sz="2000" i="1" dirty="0">
                <a:solidFill>
                  <a:srgbClr val="0000FF"/>
                </a:solidFill>
              </a:rPr>
              <a:t>D</a:t>
            </a:r>
            <a:r>
              <a:rPr lang="en-US" sz="2000" i="1" dirty="0">
                <a:solidFill>
                  <a:srgbClr val="FF9900"/>
                </a:solidFill>
              </a:rPr>
              <a:t> </a:t>
            </a:r>
            <a:r>
              <a:rPr lang="en-US" sz="2000" dirty="0">
                <a:solidFill>
                  <a:srgbClr val="FF9900"/>
                </a:solidFill>
              </a:rPr>
              <a:t>over X</a:t>
            </a:r>
            <a:endParaRPr lang="en-US" sz="2000" dirty="0">
              <a:solidFill>
                <a:srgbClr val="FF9900"/>
              </a:solidFill>
              <a:sym typeface="Symbol" pitchFamily="18" charset="2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Determine: </a:t>
            </a:r>
            <a:r>
              <a:rPr lang="en-US" sz="2000" dirty="0">
                <a:solidFill>
                  <a:srgbClr val="000066"/>
                </a:solidFill>
              </a:rPr>
              <a:t>A hypothesis h 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</a:t>
            </a:r>
            <a:r>
              <a:rPr lang="en-US" sz="2000" dirty="0">
                <a:solidFill>
                  <a:srgbClr val="000066"/>
                </a:solidFill>
              </a:rPr>
              <a:t> H </a:t>
            </a:r>
            <a:r>
              <a:rPr lang="en-US" sz="2000" dirty="0">
                <a:solidFill>
                  <a:srgbClr val="FF9900"/>
                </a:solidFill>
              </a:rPr>
              <a:t>that estimates </a:t>
            </a:r>
            <a:r>
              <a:rPr lang="en-US" sz="2000" dirty="0">
                <a:solidFill>
                  <a:srgbClr val="0000FF"/>
                </a:solidFill>
              </a:rPr>
              <a:t>f</a:t>
            </a:r>
            <a:r>
              <a:rPr lang="en-US" sz="2000" dirty="0">
                <a:solidFill>
                  <a:srgbClr val="FF9900"/>
                </a:solidFill>
              </a:rPr>
              <a:t>, evaluated by its performance on subsequent instances </a:t>
            </a:r>
            <a:r>
              <a:rPr lang="en-US" sz="2000" dirty="0">
                <a:solidFill>
                  <a:srgbClr val="0000FF"/>
                </a:solidFill>
              </a:rPr>
              <a:t>x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en-US" sz="2000" dirty="0">
                <a:solidFill>
                  <a:srgbClr val="0000FF"/>
                </a:solidFill>
              </a:rPr>
              <a:t> X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>
                <a:solidFill>
                  <a:srgbClr val="FF9900"/>
                </a:solidFill>
              </a:rPr>
              <a:t>drawn according  to</a:t>
            </a:r>
            <a:r>
              <a:rPr lang="en-US" sz="2000" dirty="0">
                <a:solidFill>
                  <a:srgbClr val="A50021"/>
                </a:solidFill>
              </a:rPr>
              <a:t> </a:t>
            </a:r>
            <a:r>
              <a:rPr lang="en-US" sz="2000" i="1" dirty="0">
                <a:solidFill>
                  <a:srgbClr val="0000FF"/>
                </a:solidFill>
              </a:rPr>
              <a:t>D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endParaRPr lang="en-US" sz="2000" dirty="0">
              <a:solidFill>
                <a:srgbClr val="000066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C5879E8-0300-470C-9AAA-BB2267D4D582}" type="slidenum">
              <a:rPr lang="en-US" u="none" smtClean="0"/>
              <a:pPr/>
              <a:t>12</a:t>
            </a:fld>
            <a:endParaRPr lang="en-US" u="none" smtClean="0"/>
          </a:p>
        </p:txBody>
      </p:sp>
      <p:graphicFrame>
        <p:nvGraphicFramePr>
          <p:cNvPr id="163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791233"/>
              </p:ext>
            </p:extLst>
          </p:nvPr>
        </p:nvGraphicFramePr>
        <p:xfrm>
          <a:off x="2743200" y="4425950"/>
          <a:ext cx="52879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משוואה" r:id="rId4" imgW="2679700" imgH="228600" progId="Equation.3">
                  <p:embed/>
                </p:oleObj>
              </mc:Choice>
              <mc:Fallback>
                <p:oleObj name="משוואה" r:id="rId4" imgW="267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425950"/>
                        <a:ext cx="52879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507570"/>
              </p:ext>
            </p:extLst>
          </p:nvPr>
        </p:nvGraphicFramePr>
        <p:xfrm>
          <a:off x="2871788" y="5721350"/>
          <a:ext cx="38846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משוואה" r:id="rId6" imgW="1933457" imgH="190500" progId="Equation.3">
                  <p:embed/>
                </p:oleObj>
              </mc:Choice>
              <mc:Fallback>
                <p:oleObj name="משוואה" r:id="rId6" imgW="1933457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88" y="5721350"/>
                        <a:ext cx="38846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352800" y="6172200"/>
            <a:ext cx="304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742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PAC Learning – Intuition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5690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91810CF-A8CB-482F-B548-0C17B5EFFCCC}" type="slidenum">
              <a:rPr lang="en-US" u="none" smtClean="0"/>
              <a:pPr/>
              <a:t>13</a:t>
            </a:fld>
            <a:endParaRPr lang="en-US" u="none" smtClean="0"/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57200" y="1340584"/>
            <a:ext cx="842628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b="1" u="none" dirty="0">
                <a:solidFill>
                  <a:srgbClr val="0000FF"/>
                </a:solidFill>
                <a:latin typeface="+mj-lt"/>
              </a:rPr>
              <a:t>  </a:t>
            </a:r>
            <a:r>
              <a:rPr lang="en-US" sz="2000" u="none" dirty="0">
                <a:solidFill>
                  <a:srgbClr val="000066"/>
                </a:solidFill>
                <a:latin typeface="+mj-lt"/>
              </a:rPr>
              <a:t>We have seen many examples (drawn according to </a:t>
            </a:r>
            <a:r>
              <a:rPr lang="en-US" sz="2000" i="1" u="none" dirty="0">
                <a:solidFill>
                  <a:srgbClr val="0000FF"/>
                </a:solidFill>
                <a:latin typeface="+mj-lt"/>
              </a:rPr>
              <a:t>D</a:t>
            </a:r>
            <a:r>
              <a:rPr lang="en-US" sz="2000" u="none" dirty="0">
                <a:solidFill>
                  <a:srgbClr val="000066"/>
                </a:solidFill>
                <a:latin typeface="+mj-lt"/>
              </a:rPr>
              <a:t> ) </a:t>
            </a:r>
          </a:p>
          <a:p>
            <a:pPr>
              <a:buFontTx/>
              <a:buChar char="•"/>
            </a:pPr>
            <a:r>
              <a:rPr lang="en-US" sz="2000" u="none" dirty="0">
                <a:solidFill>
                  <a:srgbClr val="000066"/>
                </a:solidFill>
                <a:latin typeface="+mj-lt"/>
              </a:rPr>
              <a:t>  Since in all the positive </a:t>
            </a:r>
            <a:r>
              <a:rPr lang="en-US" sz="2000" u="none" dirty="0" smtClean="0">
                <a:solidFill>
                  <a:srgbClr val="000066"/>
                </a:solidFill>
                <a:latin typeface="+mj-lt"/>
              </a:rPr>
              <a:t>examples</a:t>
            </a:r>
            <a:r>
              <a:rPr lang="en-US" sz="2000" u="none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000" u="none" dirty="0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sz="2000" u="none" baseline="-25000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2000" u="none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en-US" sz="2000" u="none" dirty="0">
                <a:solidFill>
                  <a:srgbClr val="000066"/>
                </a:solidFill>
                <a:latin typeface="+mj-lt"/>
              </a:rPr>
              <a:t>was active, </a:t>
            </a:r>
            <a:r>
              <a:rPr lang="en-US" sz="2000" u="none" dirty="0" smtClean="0">
                <a:solidFill>
                  <a:srgbClr val="000066"/>
                </a:solidFill>
                <a:latin typeface="+mj-lt"/>
              </a:rPr>
              <a:t> it </a:t>
            </a:r>
            <a:r>
              <a:rPr lang="en-US" sz="2000" u="none" dirty="0">
                <a:solidFill>
                  <a:srgbClr val="000066"/>
                </a:solidFill>
                <a:latin typeface="+mj-lt"/>
              </a:rPr>
              <a:t>is </a:t>
            </a:r>
            <a:r>
              <a:rPr lang="en-US" sz="2000" u="none" dirty="0">
                <a:solidFill>
                  <a:srgbClr val="0000FF"/>
                </a:solidFill>
                <a:latin typeface="+mj-lt"/>
              </a:rPr>
              <a:t>very likely</a:t>
            </a:r>
            <a:r>
              <a:rPr lang="en-US" sz="2000" u="none" dirty="0">
                <a:solidFill>
                  <a:srgbClr val="000066"/>
                </a:solidFill>
                <a:latin typeface="+mj-lt"/>
              </a:rPr>
              <a:t>  that it will </a:t>
            </a:r>
            <a:r>
              <a:rPr lang="en-US" sz="2000" u="none" dirty="0" smtClean="0">
                <a:solidFill>
                  <a:srgbClr val="000066"/>
                </a:solidFill>
                <a:latin typeface="+mj-lt"/>
              </a:rPr>
              <a:t>be</a:t>
            </a:r>
          </a:p>
          <a:p>
            <a:r>
              <a:rPr lang="en-US" sz="2000" u="none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000" u="none" dirty="0" smtClean="0">
                <a:solidFill>
                  <a:srgbClr val="000066"/>
                </a:solidFill>
                <a:latin typeface="+mj-lt"/>
              </a:rPr>
              <a:t>   </a:t>
            </a:r>
            <a:r>
              <a:rPr lang="en-US" sz="2000" u="none" dirty="0">
                <a:solidFill>
                  <a:srgbClr val="000066"/>
                </a:solidFill>
                <a:latin typeface="+mj-lt"/>
              </a:rPr>
              <a:t>active in future positive examples </a:t>
            </a:r>
          </a:p>
          <a:p>
            <a:pPr>
              <a:buFontTx/>
              <a:buChar char="•"/>
            </a:pPr>
            <a:r>
              <a:rPr lang="en-US" sz="2000" u="none" dirty="0">
                <a:solidFill>
                  <a:srgbClr val="000066"/>
                </a:solidFill>
                <a:latin typeface="+mj-lt"/>
              </a:rPr>
              <a:t>  If not, in any case, </a:t>
            </a:r>
            <a:r>
              <a:rPr lang="en-US" sz="2000" u="none" dirty="0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sz="2000" u="none" baseline="-25000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2000" u="none" dirty="0" smtClean="0">
                <a:solidFill>
                  <a:srgbClr val="000066"/>
                </a:solidFill>
                <a:latin typeface="+mj-lt"/>
              </a:rPr>
              <a:t>  is </a:t>
            </a:r>
            <a:r>
              <a:rPr lang="en-US" sz="2000" u="none" dirty="0">
                <a:solidFill>
                  <a:srgbClr val="000066"/>
                </a:solidFill>
                <a:latin typeface="+mj-lt"/>
              </a:rPr>
              <a:t>active only in a small percentage of the </a:t>
            </a:r>
          </a:p>
          <a:p>
            <a:r>
              <a:rPr lang="en-US" sz="2000" u="none" dirty="0">
                <a:solidFill>
                  <a:srgbClr val="000066"/>
                </a:solidFill>
                <a:latin typeface="+mj-lt"/>
              </a:rPr>
              <a:t>   examples so our error will be small </a:t>
            </a:r>
          </a:p>
        </p:txBody>
      </p:sp>
      <p:grpSp>
        <p:nvGrpSpPr>
          <p:cNvPr id="21510" name="Group 29"/>
          <p:cNvGrpSpPr>
            <a:grpSpLocks/>
          </p:cNvGrpSpPr>
          <p:nvPr/>
        </p:nvGrpSpPr>
        <p:grpSpPr bwMode="auto">
          <a:xfrm>
            <a:off x="2871788" y="6010275"/>
            <a:ext cx="3884612" cy="450850"/>
            <a:chOff x="1809" y="3652"/>
            <a:chExt cx="2447" cy="284"/>
          </a:xfrm>
        </p:grpSpPr>
        <p:graphicFrame>
          <p:nvGraphicFramePr>
            <p:cNvPr id="21527" name="Object 5"/>
            <p:cNvGraphicFramePr>
              <a:graphicFrameLocks noChangeAspect="1"/>
            </p:cNvGraphicFramePr>
            <p:nvPr/>
          </p:nvGraphicFramePr>
          <p:xfrm>
            <a:off x="1809" y="3652"/>
            <a:ext cx="2447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משוואה" r:id="rId4" imgW="1943066" imgH="200070" progId="Equation.3">
                    <p:embed/>
                  </p:oleObj>
                </mc:Choice>
                <mc:Fallback>
                  <p:oleObj name="משוואה" r:id="rId4" imgW="1943066" imgH="20007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9" y="3652"/>
                          <a:ext cx="2447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0406" name="Line 6"/>
            <p:cNvSpPr>
              <a:spLocks noChangeShapeType="1"/>
            </p:cNvSpPr>
            <p:nvPr/>
          </p:nvSpPr>
          <p:spPr bwMode="auto">
            <a:xfrm>
              <a:off x="2112" y="3888"/>
              <a:ext cx="192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2211388" y="3473450"/>
            <a:ext cx="47244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0411" name="Oval 11"/>
          <p:cNvSpPr>
            <a:spLocks noChangeArrowheads="1"/>
          </p:cNvSpPr>
          <p:nvPr/>
        </p:nvSpPr>
        <p:spPr bwMode="auto">
          <a:xfrm>
            <a:off x="3048000" y="3930650"/>
            <a:ext cx="1905000" cy="1600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0412" name="Oval 12"/>
          <p:cNvSpPr>
            <a:spLocks noChangeArrowheads="1"/>
          </p:cNvSpPr>
          <p:nvPr/>
        </p:nvSpPr>
        <p:spPr bwMode="auto">
          <a:xfrm>
            <a:off x="3505200" y="3930650"/>
            <a:ext cx="1905000" cy="16002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0413" name="Text Box 13"/>
          <p:cNvSpPr txBox="1">
            <a:spLocks noChangeArrowheads="1"/>
          </p:cNvSpPr>
          <p:nvPr/>
        </p:nvSpPr>
        <p:spPr bwMode="auto">
          <a:xfrm>
            <a:off x="3032125" y="3865563"/>
            <a:ext cx="24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0000FF"/>
                </a:solidFill>
              </a:rPr>
              <a:t>f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0414" name="Text Box 14"/>
          <p:cNvSpPr txBox="1">
            <a:spLocks noChangeArrowheads="1"/>
          </p:cNvSpPr>
          <p:nvPr/>
        </p:nvSpPr>
        <p:spPr bwMode="auto">
          <a:xfrm>
            <a:off x="5446713" y="4216400"/>
            <a:ext cx="300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A50021"/>
                </a:solidFill>
              </a:rPr>
              <a:t>h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0415" name="Text Box 15"/>
          <p:cNvSpPr txBox="1">
            <a:spLocks noChangeArrowheads="1"/>
          </p:cNvSpPr>
          <p:nvPr/>
        </p:nvSpPr>
        <p:spPr bwMode="auto">
          <a:xfrm>
            <a:off x="1219200" y="5680075"/>
            <a:ext cx="18451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 dirty="0">
                <a:solidFill>
                  <a:srgbClr val="0000FF"/>
                </a:solidFill>
                <a:latin typeface="+mj-lt"/>
              </a:rPr>
              <a:t>f and h disagree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230418" name="Line 18"/>
          <p:cNvSpPr>
            <a:spLocks noChangeShapeType="1"/>
          </p:cNvSpPr>
          <p:nvPr/>
        </p:nvSpPr>
        <p:spPr bwMode="auto">
          <a:xfrm flipV="1">
            <a:off x="2362200" y="4692650"/>
            <a:ext cx="9144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0419" name="Line 19"/>
          <p:cNvSpPr>
            <a:spLocks noChangeShapeType="1"/>
          </p:cNvSpPr>
          <p:nvPr/>
        </p:nvSpPr>
        <p:spPr bwMode="auto">
          <a:xfrm flipV="1">
            <a:off x="2362200" y="5073650"/>
            <a:ext cx="2743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0420" name="Text Box 20"/>
          <p:cNvSpPr txBox="1">
            <a:spLocks noChangeArrowheads="1"/>
          </p:cNvSpPr>
          <p:nvPr/>
        </p:nvSpPr>
        <p:spPr bwMode="auto">
          <a:xfrm>
            <a:off x="3657600" y="4292600"/>
            <a:ext cx="306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0000FF"/>
                </a:solidFill>
              </a:rPr>
              <a:t>+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0421" name="Text Box 21"/>
          <p:cNvSpPr txBox="1">
            <a:spLocks noChangeArrowheads="1"/>
          </p:cNvSpPr>
          <p:nvPr/>
        </p:nvSpPr>
        <p:spPr bwMode="auto">
          <a:xfrm>
            <a:off x="4419600" y="4460875"/>
            <a:ext cx="306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0000FF"/>
                </a:solidFill>
              </a:rPr>
              <a:t>+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0423" name="Text Box 23"/>
          <p:cNvSpPr txBox="1">
            <a:spLocks noChangeArrowheads="1"/>
          </p:cNvSpPr>
          <p:nvPr/>
        </p:nvSpPr>
        <p:spPr bwMode="auto">
          <a:xfrm>
            <a:off x="6096000" y="4765675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A50021"/>
                </a:solidFill>
              </a:rPr>
              <a:t>-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0424" name="Text Box 24"/>
          <p:cNvSpPr txBox="1">
            <a:spLocks noChangeArrowheads="1"/>
          </p:cNvSpPr>
          <p:nvPr/>
        </p:nvSpPr>
        <p:spPr bwMode="auto">
          <a:xfrm>
            <a:off x="5334000" y="5299075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A50021"/>
                </a:solidFill>
              </a:rPr>
              <a:t>-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0425" name="Text Box 25"/>
          <p:cNvSpPr txBox="1">
            <a:spLocks noChangeArrowheads="1"/>
          </p:cNvSpPr>
          <p:nvPr/>
        </p:nvSpPr>
        <p:spPr bwMode="auto">
          <a:xfrm>
            <a:off x="2514600" y="3775075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A50021"/>
                </a:solidFill>
              </a:rPr>
              <a:t>-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2152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678390"/>
              </p:ext>
            </p:extLst>
          </p:nvPr>
        </p:nvGraphicFramePr>
        <p:xfrm>
          <a:off x="3030538" y="2914650"/>
          <a:ext cx="32067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משוואה" r:id="rId6" imgW="1600268" imgH="228690" progId="Equation.3">
                  <p:embed/>
                </p:oleObj>
              </mc:Choice>
              <mc:Fallback>
                <p:oleObj name="משוואה" r:id="rId6" imgW="1600268" imgH="22869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2914650"/>
                        <a:ext cx="32067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notion of error</a:t>
            </a:r>
          </a:p>
        </p:txBody>
      </p:sp>
      <p:sp>
        <p:nvSpPr>
          <p:cNvPr id="2253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15A4C24-A38E-4353-B728-8BFACCC07152}" type="slidenum">
              <a:rPr lang="en-US" u="none" smtClean="0"/>
              <a:pPr/>
              <a:t>14</a:t>
            </a:fld>
            <a:endParaRPr lang="en-US" u="none" smtClean="0"/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457200" y="1206500"/>
            <a:ext cx="684745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u="none" dirty="0">
                <a:solidFill>
                  <a:srgbClr val="0000FF"/>
                </a:solidFill>
                <a:latin typeface="+mj-lt"/>
              </a:rPr>
              <a:t>  </a:t>
            </a:r>
            <a:r>
              <a:rPr lang="en-US" sz="2400" u="none" dirty="0">
                <a:solidFill>
                  <a:srgbClr val="000066"/>
                </a:solidFill>
                <a:latin typeface="+mj-lt"/>
              </a:rPr>
              <a:t>Can we bound the</a:t>
            </a:r>
            <a:r>
              <a:rPr lang="en-US" sz="2400" u="none" dirty="0">
                <a:solidFill>
                  <a:srgbClr val="0000FF"/>
                </a:solidFill>
                <a:latin typeface="+mj-lt"/>
              </a:rPr>
              <a:t> Error</a:t>
            </a:r>
            <a:endParaRPr lang="en-US" sz="2400" u="none" dirty="0">
              <a:solidFill>
                <a:srgbClr val="000066"/>
              </a:solidFill>
              <a:latin typeface="+mj-lt"/>
            </a:endParaRPr>
          </a:p>
          <a:p>
            <a:pPr>
              <a:buFontTx/>
              <a:buChar char="•"/>
            </a:pPr>
            <a:endParaRPr lang="en-US" sz="2400" u="none" dirty="0">
              <a:solidFill>
                <a:srgbClr val="000066"/>
              </a:solidFill>
              <a:latin typeface="+mj-lt"/>
            </a:endParaRPr>
          </a:p>
          <a:p>
            <a:pPr>
              <a:buFontTx/>
              <a:buChar char="•"/>
            </a:pPr>
            <a:endParaRPr lang="en-US" sz="2400" u="none" dirty="0">
              <a:solidFill>
                <a:srgbClr val="000066"/>
              </a:solidFill>
              <a:latin typeface="+mj-lt"/>
            </a:endParaRPr>
          </a:p>
          <a:p>
            <a:pPr>
              <a:buFontTx/>
              <a:buChar char="•"/>
            </a:pPr>
            <a:endParaRPr lang="en-US" sz="2400" u="none" dirty="0">
              <a:solidFill>
                <a:srgbClr val="000066"/>
              </a:solidFill>
              <a:latin typeface="+mj-lt"/>
            </a:endParaRPr>
          </a:p>
          <a:p>
            <a:r>
              <a:rPr lang="en-US" sz="2400" u="none" dirty="0">
                <a:solidFill>
                  <a:srgbClr val="000066"/>
                </a:solidFill>
                <a:latin typeface="+mj-lt"/>
              </a:rPr>
              <a:t>    given what we know about the training instances ? </a:t>
            </a:r>
          </a:p>
        </p:txBody>
      </p:sp>
      <p:sp>
        <p:nvSpPr>
          <p:cNvPr id="231433" name="Rectangle 9"/>
          <p:cNvSpPr>
            <a:spLocks noChangeArrowheads="1"/>
          </p:cNvSpPr>
          <p:nvPr/>
        </p:nvSpPr>
        <p:spPr bwMode="auto">
          <a:xfrm>
            <a:off x="2211388" y="3260725"/>
            <a:ext cx="47244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434" name="Oval 10"/>
          <p:cNvSpPr>
            <a:spLocks noChangeArrowheads="1"/>
          </p:cNvSpPr>
          <p:nvPr/>
        </p:nvSpPr>
        <p:spPr bwMode="auto">
          <a:xfrm>
            <a:off x="3048000" y="3717925"/>
            <a:ext cx="1905000" cy="1600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435" name="Oval 11"/>
          <p:cNvSpPr>
            <a:spLocks noChangeArrowheads="1"/>
          </p:cNvSpPr>
          <p:nvPr/>
        </p:nvSpPr>
        <p:spPr bwMode="auto">
          <a:xfrm>
            <a:off x="3505200" y="3717925"/>
            <a:ext cx="1905000" cy="16002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1436" name="Text Box 12"/>
          <p:cNvSpPr txBox="1">
            <a:spLocks noChangeArrowheads="1"/>
          </p:cNvSpPr>
          <p:nvPr/>
        </p:nvSpPr>
        <p:spPr bwMode="auto">
          <a:xfrm>
            <a:off x="3032125" y="3652838"/>
            <a:ext cx="24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0000FF"/>
                </a:solidFill>
              </a:rPr>
              <a:t>f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37" name="Text Box 13"/>
          <p:cNvSpPr txBox="1">
            <a:spLocks noChangeArrowheads="1"/>
          </p:cNvSpPr>
          <p:nvPr/>
        </p:nvSpPr>
        <p:spPr bwMode="auto">
          <a:xfrm>
            <a:off x="5446713" y="4003675"/>
            <a:ext cx="300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A50021"/>
                </a:solidFill>
              </a:rPr>
              <a:t>h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38" name="Text Box 14"/>
          <p:cNvSpPr txBox="1">
            <a:spLocks noChangeArrowheads="1"/>
          </p:cNvSpPr>
          <p:nvPr/>
        </p:nvSpPr>
        <p:spPr bwMode="auto">
          <a:xfrm>
            <a:off x="1219200" y="546735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0000FF"/>
                </a:solidFill>
              </a:rPr>
              <a:t>f and h disagree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39" name="Line 15"/>
          <p:cNvSpPr>
            <a:spLocks noChangeShapeType="1"/>
          </p:cNvSpPr>
          <p:nvPr/>
        </p:nvSpPr>
        <p:spPr bwMode="auto">
          <a:xfrm flipV="1">
            <a:off x="2362200" y="4479925"/>
            <a:ext cx="9144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440" name="Line 16"/>
          <p:cNvSpPr>
            <a:spLocks noChangeShapeType="1"/>
          </p:cNvSpPr>
          <p:nvPr/>
        </p:nvSpPr>
        <p:spPr bwMode="auto">
          <a:xfrm flipV="1">
            <a:off x="2362200" y="4860925"/>
            <a:ext cx="2743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441" name="Text Box 17"/>
          <p:cNvSpPr txBox="1">
            <a:spLocks noChangeArrowheads="1"/>
          </p:cNvSpPr>
          <p:nvPr/>
        </p:nvSpPr>
        <p:spPr bwMode="auto">
          <a:xfrm>
            <a:off x="3657600" y="4079875"/>
            <a:ext cx="306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0000FF"/>
                </a:solidFill>
              </a:rPr>
              <a:t>+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42" name="Text Box 18"/>
          <p:cNvSpPr txBox="1">
            <a:spLocks noChangeArrowheads="1"/>
          </p:cNvSpPr>
          <p:nvPr/>
        </p:nvSpPr>
        <p:spPr bwMode="auto">
          <a:xfrm>
            <a:off x="4419600" y="4248150"/>
            <a:ext cx="306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0000FF"/>
                </a:solidFill>
              </a:rPr>
              <a:t>+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43" name="Text Box 19"/>
          <p:cNvSpPr txBox="1">
            <a:spLocks noChangeArrowheads="1"/>
          </p:cNvSpPr>
          <p:nvPr/>
        </p:nvSpPr>
        <p:spPr bwMode="auto">
          <a:xfrm>
            <a:off x="6096000" y="455295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A50021"/>
                </a:solidFill>
              </a:rPr>
              <a:t>-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44" name="Text Box 20"/>
          <p:cNvSpPr txBox="1">
            <a:spLocks noChangeArrowheads="1"/>
          </p:cNvSpPr>
          <p:nvPr/>
        </p:nvSpPr>
        <p:spPr bwMode="auto">
          <a:xfrm>
            <a:off x="5334000" y="508635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A50021"/>
                </a:solidFill>
              </a:rPr>
              <a:t>-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45" name="Text Box 21"/>
          <p:cNvSpPr txBox="1">
            <a:spLocks noChangeArrowheads="1"/>
          </p:cNvSpPr>
          <p:nvPr/>
        </p:nvSpPr>
        <p:spPr bwMode="auto">
          <a:xfrm>
            <a:off x="2514600" y="356235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A50021"/>
                </a:solidFill>
              </a:rPr>
              <a:t>-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2547" name="Group 23"/>
          <p:cNvGrpSpPr>
            <a:grpSpLocks/>
          </p:cNvGrpSpPr>
          <p:nvPr/>
        </p:nvGrpSpPr>
        <p:grpSpPr bwMode="auto">
          <a:xfrm>
            <a:off x="2871788" y="5797550"/>
            <a:ext cx="3884612" cy="450850"/>
            <a:chOff x="1809" y="3652"/>
            <a:chExt cx="2447" cy="284"/>
          </a:xfrm>
        </p:grpSpPr>
        <p:graphicFrame>
          <p:nvGraphicFramePr>
            <p:cNvPr id="22549" name="Object 24"/>
            <p:cNvGraphicFramePr>
              <a:graphicFrameLocks noChangeAspect="1"/>
            </p:cNvGraphicFramePr>
            <p:nvPr/>
          </p:nvGraphicFramePr>
          <p:xfrm>
            <a:off x="1809" y="3652"/>
            <a:ext cx="2447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משוואה" r:id="rId4" imgW="1943066" imgH="200070" progId="Equation.3">
                    <p:embed/>
                  </p:oleObj>
                </mc:Choice>
                <mc:Fallback>
                  <p:oleObj name="משוואה" r:id="rId4" imgW="1943066" imgH="20007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9" y="3652"/>
                          <a:ext cx="2447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1449" name="Line 25"/>
            <p:cNvSpPr>
              <a:spLocks noChangeShapeType="1"/>
            </p:cNvSpPr>
            <p:nvPr/>
          </p:nvSpPr>
          <p:spPr bwMode="auto">
            <a:xfrm>
              <a:off x="2112" y="3888"/>
              <a:ext cx="192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2254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255142"/>
              </p:ext>
            </p:extLst>
          </p:nvPr>
        </p:nvGraphicFramePr>
        <p:xfrm>
          <a:off x="3030538" y="1895475"/>
          <a:ext cx="32067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משוואה" r:id="rId6" imgW="1600268" imgH="228690" progId="Equation.3">
                  <p:embed/>
                </p:oleObj>
              </mc:Choice>
              <mc:Fallback>
                <p:oleObj name="משוואה" r:id="rId6" imgW="1600268" imgH="22869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1895475"/>
                        <a:ext cx="32067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Conjunctions– Analysis (1)</a:t>
            </a:r>
          </a:p>
        </p:txBody>
      </p:sp>
      <p:sp>
        <p:nvSpPr>
          <p:cNvPr id="26627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8736012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Let </a:t>
            </a:r>
            <a:r>
              <a:rPr lang="en-US" dirty="0">
                <a:solidFill>
                  <a:srgbClr val="000066"/>
                </a:solidFill>
              </a:rPr>
              <a:t>z be a literal. Let </a:t>
            </a:r>
            <a:r>
              <a:rPr lang="en-US" dirty="0">
                <a:solidFill>
                  <a:srgbClr val="0000FF"/>
                </a:solidFill>
              </a:rPr>
              <a:t>p(z)</a:t>
            </a:r>
            <a:r>
              <a:rPr lang="en-US" dirty="0">
                <a:solidFill>
                  <a:srgbClr val="000066"/>
                </a:solidFill>
              </a:rPr>
              <a:t> be the probability </a:t>
            </a:r>
            <a:r>
              <a:rPr lang="en-US" dirty="0" smtClean="0">
                <a:solidFill>
                  <a:srgbClr val="000066"/>
                </a:solidFill>
              </a:rPr>
              <a:t>that, in </a:t>
            </a:r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66"/>
                </a:solidFill>
              </a:rPr>
              <a:t>-sampling an example, it is </a:t>
            </a:r>
            <a:r>
              <a:rPr lang="en-US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>
                <a:solidFill>
                  <a:srgbClr val="000066"/>
                </a:solidFill>
              </a:rPr>
              <a:t> and </a:t>
            </a:r>
            <a:r>
              <a:rPr lang="en-US" dirty="0" smtClean="0">
                <a:solidFill>
                  <a:srgbClr val="0000FF"/>
                </a:solidFill>
              </a:rPr>
              <a:t>z</a:t>
            </a:r>
            <a:r>
              <a:rPr lang="en-US" dirty="0" smtClean="0">
                <a:solidFill>
                  <a:srgbClr val="A5002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is false in </a:t>
            </a:r>
            <a:r>
              <a:rPr lang="en-US" dirty="0" smtClean="0">
                <a:solidFill>
                  <a:srgbClr val="FF0000"/>
                </a:solidFill>
              </a:rPr>
              <a:t>it. </a:t>
            </a:r>
            <a:r>
              <a:rPr lang="en-US" i="1" dirty="0" smtClean="0"/>
              <a:t>Then: </a:t>
            </a:r>
            <a:r>
              <a:rPr lang="en-US" i="1" dirty="0" smtClean="0">
                <a:solidFill>
                  <a:srgbClr val="0000FF"/>
                </a:solidFill>
              </a:rPr>
              <a:t>Error(h) </a:t>
            </a:r>
            <a:r>
              <a:rPr lang="en-US" i="1" dirty="0" smtClean="0">
                <a:solidFill>
                  <a:srgbClr val="0000FF"/>
                </a:solidFill>
                <a:latin typeface="cmsy10"/>
              </a:rPr>
              <a:t>·</a:t>
            </a:r>
            <a:r>
              <a:rPr lang="en-US" i="1" dirty="0" smtClean="0">
                <a:solidFill>
                  <a:srgbClr val="0000FF"/>
                </a:solidFill>
                <a:latin typeface="Symbol"/>
                <a:sym typeface="Symbol"/>
              </a:rPr>
              <a:t></a:t>
            </a:r>
            <a:r>
              <a:rPr lang="en-US" i="1" baseline="-25000" dirty="0" smtClean="0">
                <a:solidFill>
                  <a:srgbClr val="0000FF"/>
                </a:solidFill>
              </a:rPr>
              <a:t>z </a:t>
            </a:r>
            <a:r>
              <a:rPr lang="en-US" i="1" baseline="-25000" dirty="0" smtClean="0">
                <a:solidFill>
                  <a:srgbClr val="0000FF"/>
                </a:solidFill>
                <a:latin typeface="cmsy10"/>
              </a:rPr>
              <a:t>2 </a:t>
            </a:r>
            <a:r>
              <a:rPr lang="en-US" i="1" baseline="-25000" dirty="0" smtClean="0">
                <a:solidFill>
                  <a:srgbClr val="0000FF"/>
                </a:solidFill>
              </a:rPr>
              <a:t>h</a:t>
            </a:r>
            <a:r>
              <a:rPr lang="en-US" i="1" dirty="0" smtClean="0">
                <a:solidFill>
                  <a:srgbClr val="0000FF"/>
                </a:solidFill>
              </a:rPr>
              <a:t> p(z</a:t>
            </a:r>
            <a:r>
              <a:rPr lang="en-US" i="1" dirty="0" smtClean="0"/>
              <a:t>) 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p(z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000066"/>
                </a:solidFill>
              </a:rPr>
              <a:t>is </a:t>
            </a:r>
            <a:r>
              <a:rPr lang="en-US" dirty="0" smtClean="0">
                <a:solidFill>
                  <a:srgbClr val="000066"/>
                </a:solidFill>
              </a:rPr>
              <a:t>also the </a:t>
            </a:r>
            <a:r>
              <a:rPr lang="en-US" dirty="0">
                <a:solidFill>
                  <a:srgbClr val="000066"/>
                </a:solidFill>
              </a:rPr>
              <a:t>probability that </a:t>
            </a:r>
            <a:r>
              <a:rPr lang="en-US" dirty="0" smtClean="0">
                <a:solidFill>
                  <a:srgbClr val="000066"/>
                </a:solidFill>
              </a:rPr>
              <a:t>a randomly chosen example is positive and </a:t>
            </a:r>
            <a:r>
              <a:rPr lang="en-US" dirty="0" smtClean="0">
                <a:solidFill>
                  <a:srgbClr val="0000FF"/>
                </a:solidFill>
              </a:rPr>
              <a:t>z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66"/>
                </a:solidFill>
              </a:rPr>
              <a:t>is deleted from </a:t>
            </a:r>
            <a:r>
              <a:rPr lang="en-US" dirty="0" smtClean="0">
                <a:solidFill>
                  <a:srgbClr val="0000FF"/>
                </a:solidFill>
              </a:rPr>
              <a:t>h</a:t>
            </a:r>
            <a:r>
              <a:rPr lang="en-US" dirty="0" smtClean="0">
                <a:solidFill>
                  <a:srgbClr val="000066"/>
                </a:solidFill>
              </a:rPr>
              <a:t>. 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If </a:t>
            </a:r>
            <a:r>
              <a:rPr lang="en-US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66"/>
                </a:solidFill>
              </a:rPr>
              <a:t> is in the target concept, than </a:t>
            </a:r>
            <a:r>
              <a:rPr lang="en-US" dirty="0">
                <a:solidFill>
                  <a:srgbClr val="0000FF"/>
                </a:solidFill>
              </a:rPr>
              <a:t>p(z) = </a:t>
            </a:r>
            <a:r>
              <a:rPr lang="en-US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66"/>
                </a:solidFill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Claim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rgbClr val="000066"/>
                </a:solidFill>
              </a:rPr>
              <a:t> will make mistakes only on positive </a:t>
            </a:r>
            <a:r>
              <a:rPr lang="en-US" dirty="0" smtClean="0">
                <a:solidFill>
                  <a:srgbClr val="000066"/>
                </a:solidFill>
              </a:rPr>
              <a:t>examples</a:t>
            </a:r>
            <a:r>
              <a:rPr lang="en-US" dirty="0">
                <a:solidFill>
                  <a:srgbClr val="000066"/>
                </a:solidFill>
              </a:rPr>
              <a:t>. 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A </a:t>
            </a:r>
            <a:r>
              <a:rPr lang="en-US" sz="2000" dirty="0">
                <a:solidFill>
                  <a:srgbClr val="000066"/>
                </a:solidFill>
              </a:rPr>
              <a:t>mistake is made only if a literal </a:t>
            </a:r>
            <a:r>
              <a:rPr lang="en-US" sz="2000" dirty="0">
                <a:solidFill>
                  <a:srgbClr val="0000FF"/>
                </a:solidFill>
              </a:rPr>
              <a:t>z</a:t>
            </a:r>
            <a:r>
              <a:rPr lang="en-US" sz="2000" dirty="0">
                <a:solidFill>
                  <a:srgbClr val="000066"/>
                </a:solidFill>
              </a:rPr>
              <a:t>, that is in </a:t>
            </a:r>
            <a:r>
              <a:rPr lang="en-US" sz="2000" dirty="0">
                <a:solidFill>
                  <a:srgbClr val="0000FF"/>
                </a:solidFill>
              </a:rPr>
              <a:t>h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000066"/>
                </a:solidFill>
              </a:rPr>
              <a:t>but not in </a:t>
            </a:r>
            <a:r>
              <a:rPr lang="en-US" sz="2000" dirty="0" smtClean="0">
                <a:solidFill>
                  <a:srgbClr val="0000FF"/>
                </a:solidFill>
              </a:rPr>
              <a:t>f,</a:t>
            </a:r>
            <a:r>
              <a:rPr lang="en-US" sz="2000" dirty="0" smtClean="0">
                <a:solidFill>
                  <a:srgbClr val="000066"/>
                </a:solidFill>
              </a:rPr>
              <a:t> is  false in a </a:t>
            </a:r>
            <a:endParaRPr lang="en-US" sz="2000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E197AB6-CC59-4C8D-8443-53B0430ED66D}" type="slidenum">
              <a:rPr lang="en-US" u="none" smtClean="0"/>
              <a:pPr/>
              <a:t>15</a:t>
            </a:fld>
            <a:endParaRPr lang="en-US" u="none" smtClean="0"/>
          </a:p>
        </p:txBody>
      </p:sp>
      <p:grpSp>
        <p:nvGrpSpPr>
          <p:cNvPr id="26630" name="Group 4"/>
          <p:cNvGrpSpPr>
            <a:grpSpLocks/>
          </p:cNvGrpSpPr>
          <p:nvPr/>
        </p:nvGrpSpPr>
        <p:grpSpPr bwMode="auto">
          <a:xfrm>
            <a:off x="304800" y="3886200"/>
            <a:ext cx="2236788" cy="1889125"/>
            <a:chOff x="1581" y="2054"/>
            <a:chExt cx="2005" cy="1584"/>
          </a:xfrm>
        </p:grpSpPr>
        <p:sp>
          <p:nvSpPr>
            <p:cNvPr id="314373" name="Rectangle 5"/>
            <p:cNvSpPr>
              <a:spLocks noChangeArrowheads="1"/>
            </p:cNvSpPr>
            <p:nvPr/>
          </p:nvSpPr>
          <p:spPr bwMode="auto">
            <a:xfrm>
              <a:off x="1584" y="2054"/>
              <a:ext cx="1920" cy="15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374" name="Oval 6"/>
            <p:cNvSpPr>
              <a:spLocks noChangeArrowheads="1"/>
            </p:cNvSpPr>
            <p:nvPr/>
          </p:nvSpPr>
          <p:spPr bwMode="auto">
            <a:xfrm>
              <a:off x="1920" y="2342"/>
              <a:ext cx="1201" cy="1009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375" name="Oval 7"/>
            <p:cNvSpPr>
              <a:spLocks noChangeArrowheads="1"/>
            </p:cNvSpPr>
            <p:nvPr/>
          </p:nvSpPr>
          <p:spPr bwMode="auto">
            <a:xfrm>
              <a:off x="2160" y="2400"/>
              <a:ext cx="961" cy="912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5002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4376" name="Text Box 8"/>
            <p:cNvSpPr txBox="1">
              <a:spLocks noChangeArrowheads="1"/>
            </p:cNvSpPr>
            <p:nvPr/>
          </p:nvSpPr>
          <p:spPr bwMode="auto">
            <a:xfrm>
              <a:off x="1903" y="2302"/>
              <a:ext cx="216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0000FF"/>
                  </a:solidFill>
                </a:rPr>
                <a:t>f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77" name="Text Box 9"/>
            <p:cNvSpPr txBox="1">
              <a:spLocks noChangeArrowheads="1"/>
            </p:cNvSpPr>
            <p:nvPr/>
          </p:nvSpPr>
          <p:spPr bwMode="auto">
            <a:xfrm>
              <a:off x="3071" y="2523"/>
              <a:ext cx="269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A50021"/>
                  </a:solidFill>
                </a:rPr>
                <a:t>h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78" name="Text Box 10"/>
            <p:cNvSpPr txBox="1">
              <a:spLocks noChangeArrowheads="1"/>
            </p:cNvSpPr>
            <p:nvPr/>
          </p:nvSpPr>
          <p:spPr bwMode="auto">
            <a:xfrm>
              <a:off x="2304" y="2570"/>
              <a:ext cx="275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0000FF"/>
                  </a:solidFill>
                </a:rPr>
                <a:t>+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79" name="Text Box 11"/>
            <p:cNvSpPr txBox="1">
              <a:spLocks noChangeArrowheads="1"/>
            </p:cNvSpPr>
            <p:nvPr/>
          </p:nvSpPr>
          <p:spPr bwMode="auto">
            <a:xfrm>
              <a:off x="2783" y="2676"/>
              <a:ext cx="275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0000FF"/>
                  </a:solidFill>
                </a:rPr>
                <a:t>+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80" name="Text Box 12"/>
            <p:cNvSpPr txBox="1">
              <a:spLocks noChangeArrowheads="1"/>
            </p:cNvSpPr>
            <p:nvPr/>
          </p:nvSpPr>
          <p:spPr bwMode="auto">
            <a:xfrm>
              <a:off x="3165" y="2869"/>
              <a:ext cx="22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A50021"/>
                  </a:solidFill>
                </a:rPr>
                <a:t>-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81" name="Text Box 13"/>
            <p:cNvSpPr txBox="1">
              <a:spLocks noChangeArrowheads="1"/>
            </p:cNvSpPr>
            <p:nvPr/>
          </p:nvSpPr>
          <p:spPr bwMode="auto">
            <a:xfrm>
              <a:off x="3358" y="3204"/>
              <a:ext cx="22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A50021"/>
                  </a:solidFill>
                </a:rPr>
                <a:t>-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82" name="Text Box 14"/>
            <p:cNvSpPr txBox="1">
              <a:spLocks noChangeArrowheads="1"/>
            </p:cNvSpPr>
            <p:nvPr/>
          </p:nvSpPr>
          <p:spPr bwMode="auto">
            <a:xfrm>
              <a:off x="1581" y="2244"/>
              <a:ext cx="22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A50021"/>
                  </a:solidFill>
                </a:rPr>
                <a:t>-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314384" name="Line 16"/>
          <p:cNvSpPr>
            <a:spLocks noChangeShapeType="1"/>
          </p:cNvSpPr>
          <p:nvPr/>
        </p:nvSpPr>
        <p:spPr bwMode="auto">
          <a:xfrm>
            <a:off x="609600" y="57912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633" name="Group 17"/>
          <p:cNvGrpSpPr>
            <a:grpSpLocks/>
          </p:cNvGrpSpPr>
          <p:nvPr/>
        </p:nvGrpSpPr>
        <p:grpSpPr bwMode="auto">
          <a:xfrm>
            <a:off x="2871788" y="5797550"/>
            <a:ext cx="3884612" cy="450850"/>
            <a:chOff x="1809" y="3652"/>
            <a:chExt cx="2447" cy="284"/>
          </a:xfrm>
        </p:grpSpPr>
        <p:graphicFrame>
          <p:nvGraphicFramePr>
            <p:cNvPr id="26634" name="Object 18"/>
            <p:cNvGraphicFramePr>
              <a:graphicFrameLocks noChangeAspect="1"/>
            </p:cNvGraphicFramePr>
            <p:nvPr/>
          </p:nvGraphicFramePr>
          <p:xfrm>
            <a:off x="1809" y="3652"/>
            <a:ext cx="2447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" name="משוואה" r:id="rId4" imgW="1943066" imgH="200070" progId="Equation.3">
                    <p:embed/>
                  </p:oleObj>
                </mc:Choice>
                <mc:Fallback>
                  <p:oleObj name="משוואה" r:id="rId4" imgW="1943066" imgH="20007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9" y="3652"/>
                          <a:ext cx="2447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4387" name="Line 19"/>
            <p:cNvSpPr>
              <a:spLocks noChangeShapeType="1"/>
            </p:cNvSpPr>
            <p:nvPr/>
          </p:nvSpPr>
          <p:spPr bwMode="auto">
            <a:xfrm>
              <a:off x="2112" y="3888"/>
              <a:ext cx="192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819400" y="3810000"/>
            <a:ext cx="62214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75000"/>
            </a:pPr>
            <a:r>
              <a:rPr lang="en-US" sz="2000" u="none" dirty="0" smtClean="0">
                <a:solidFill>
                  <a:srgbClr val="000066"/>
                </a:solidFill>
                <a:latin typeface="Calibri"/>
              </a:rPr>
              <a:t>positive 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example. </a:t>
            </a:r>
            <a:r>
              <a:rPr lang="en-US" sz="2000" u="none" dirty="0" smtClean="0">
                <a:solidFill>
                  <a:srgbClr val="000066"/>
                </a:solidFill>
                <a:latin typeface="Calibri"/>
              </a:rPr>
              <a:t>In 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this case, </a:t>
            </a:r>
            <a:r>
              <a:rPr lang="en-US" sz="2000" u="none" dirty="0">
                <a:solidFill>
                  <a:srgbClr val="0000FF"/>
                </a:solidFill>
                <a:latin typeface="Calibri"/>
              </a:rPr>
              <a:t>h</a:t>
            </a:r>
            <a:r>
              <a:rPr lang="en-US" sz="2000" u="none" dirty="0">
                <a:solidFill>
                  <a:srgbClr val="A50021"/>
                </a:solidFill>
                <a:latin typeface="Calibri"/>
              </a:rPr>
              <a:t> 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will say NEG, </a:t>
            </a:r>
            <a:r>
              <a:rPr lang="en-US" sz="2000" u="none" dirty="0" smtClean="0">
                <a:solidFill>
                  <a:srgbClr val="000066"/>
                </a:solidFill>
                <a:latin typeface="Calibri"/>
              </a:rPr>
              <a:t>but the 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example is POS.</a:t>
            </a:r>
          </a:p>
          <a:p>
            <a:pPr marL="342900" lvl="0" indent="-342900">
              <a:spcBef>
                <a:spcPct val="20000"/>
              </a:spcBef>
              <a:buSzPct val="75000"/>
              <a:buBlip>
                <a:blip r:embed="rId6"/>
              </a:buBlip>
            </a:pPr>
            <a:r>
              <a:rPr lang="en-US" sz="2000" u="none" dirty="0" smtClean="0">
                <a:solidFill>
                  <a:srgbClr val="000066"/>
                </a:solidFill>
                <a:latin typeface="Calibri"/>
              </a:rPr>
              <a:t>Thus, </a:t>
            </a:r>
            <a:r>
              <a:rPr lang="en-US" sz="2000" u="none" dirty="0">
                <a:solidFill>
                  <a:srgbClr val="0000FF"/>
                </a:solidFill>
                <a:latin typeface="Calibri"/>
              </a:rPr>
              <a:t>p(z)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 is </a:t>
            </a:r>
            <a:r>
              <a:rPr lang="en-US" sz="2000" u="none" dirty="0" smtClean="0">
                <a:solidFill>
                  <a:srgbClr val="000066"/>
                </a:solidFill>
                <a:latin typeface="Calibri"/>
              </a:rPr>
              <a:t>also the 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probability that </a:t>
            </a:r>
            <a:r>
              <a:rPr lang="en-US" sz="2000" u="none" dirty="0">
                <a:solidFill>
                  <a:srgbClr val="0000FF"/>
                </a:solidFill>
                <a:latin typeface="Calibri"/>
              </a:rPr>
              <a:t>z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 causes </a:t>
            </a:r>
            <a:r>
              <a:rPr lang="en-US" sz="2000" u="none" dirty="0">
                <a:solidFill>
                  <a:srgbClr val="0000FF"/>
                </a:solidFill>
                <a:latin typeface="Calibri"/>
              </a:rPr>
              <a:t>h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 to </a:t>
            </a:r>
            <a:r>
              <a:rPr lang="en-US" sz="2000" u="none" dirty="0">
                <a:solidFill>
                  <a:srgbClr val="FF0000"/>
                </a:solidFill>
                <a:latin typeface="Calibri"/>
              </a:rPr>
              <a:t>make </a:t>
            </a:r>
            <a:r>
              <a:rPr lang="en-US" sz="2000" u="none" dirty="0" smtClean="0">
                <a:solidFill>
                  <a:srgbClr val="FF0000"/>
                </a:solidFill>
                <a:latin typeface="Calibri"/>
              </a:rPr>
              <a:t>a </a:t>
            </a:r>
            <a:r>
              <a:rPr lang="en-US" sz="2000" u="none" dirty="0">
                <a:solidFill>
                  <a:srgbClr val="FF0000"/>
                </a:solidFill>
                <a:latin typeface="Calibri"/>
              </a:rPr>
              <a:t>mistake 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on a randomly drawn example from </a:t>
            </a:r>
            <a:r>
              <a:rPr lang="en-US" sz="2000" i="1" u="none" dirty="0">
                <a:solidFill>
                  <a:srgbClr val="0000FF"/>
                </a:solidFill>
                <a:latin typeface="Calibri"/>
              </a:rPr>
              <a:t>D 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.</a:t>
            </a:r>
          </a:p>
          <a:p>
            <a:pPr marL="342900" lvl="0" indent="-342900">
              <a:spcBef>
                <a:spcPct val="20000"/>
              </a:spcBef>
              <a:buSzPct val="75000"/>
              <a:buBlip>
                <a:blip r:embed="rId6"/>
              </a:buBlip>
            </a:pPr>
            <a:r>
              <a:rPr lang="en-US" sz="2000" u="none" dirty="0">
                <a:solidFill>
                  <a:srgbClr val="000066"/>
                </a:solidFill>
                <a:latin typeface="Calibri"/>
              </a:rPr>
              <a:t>There may be overlapping reasons for mistakes,                                         but the </a:t>
            </a:r>
            <a:r>
              <a:rPr lang="en-US" sz="2000" u="none" dirty="0">
                <a:solidFill>
                  <a:srgbClr val="0000FF"/>
                </a:solidFill>
                <a:latin typeface="Calibri"/>
              </a:rPr>
              <a:t>sum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 clearly bounds it.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1669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Conjunctions– Analysis (2)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525963"/>
          </a:xfrm>
        </p:spPr>
        <p:txBody>
          <a:bodyPr/>
          <a:lstStyle/>
          <a:p>
            <a:r>
              <a:rPr lang="en-US" sz="2000" dirty="0" smtClean="0">
                <a:solidFill>
                  <a:srgbClr val="000066"/>
                </a:solidFill>
              </a:rPr>
              <a:t>Call </a:t>
            </a:r>
            <a:r>
              <a:rPr lang="en-US" sz="2000" dirty="0">
                <a:solidFill>
                  <a:srgbClr val="000066"/>
                </a:solidFill>
              </a:rPr>
              <a:t>a literal </a:t>
            </a:r>
            <a:r>
              <a:rPr lang="en-US" sz="2000" dirty="0">
                <a:solidFill>
                  <a:srgbClr val="0000FF"/>
                </a:solidFill>
              </a:rPr>
              <a:t>z</a:t>
            </a:r>
            <a:r>
              <a:rPr lang="en-US" sz="2000" dirty="0">
                <a:solidFill>
                  <a:srgbClr val="A50021"/>
                </a:solidFill>
              </a:rPr>
              <a:t> </a:t>
            </a:r>
            <a:r>
              <a:rPr lang="en-US" sz="2000" dirty="0" smtClean="0"/>
              <a:t>in the hypothesis h </a:t>
            </a:r>
            <a:r>
              <a:rPr lang="en-US" sz="2000" dirty="0" smtClean="0">
                <a:solidFill>
                  <a:srgbClr val="A50021"/>
                </a:solidFill>
              </a:rPr>
              <a:t>bad</a:t>
            </a:r>
            <a:r>
              <a:rPr lang="en-US" sz="2000" dirty="0" smtClean="0">
                <a:solidFill>
                  <a:srgbClr val="000066"/>
                </a:solidFill>
              </a:rPr>
              <a:t> </a:t>
            </a:r>
            <a:r>
              <a:rPr lang="en-US" sz="2000" dirty="0">
                <a:solidFill>
                  <a:srgbClr val="000066"/>
                </a:solidFill>
              </a:rPr>
              <a:t>if </a:t>
            </a:r>
            <a:r>
              <a:rPr lang="en-US" sz="2000" dirty="0">
                <a:solidFill>
                  <a:srgbClr val="0000FF"/>
                </a:solidFill>
              </a:rPr>
              <a:t>p(z) &gt;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/n.</a:t>
            </a:r>
            <a:endParaRPr lang="en-US" sz="2000" dirty="0">
              <a:solidFill>
                <a:srgbClr val="000066"/>
              </a:solidFill>
            </a:endParaRPr>
          </a:p>
          <a:p>
            <a:r>
              <a:rPr lang="en-US" sz="2000" dirty="0" smtClean="0">
                <a:solidFill>
                  <a:srgbClr val="000066"/>
                </a:solidFill>
              </a:rPr>
              <a:t>A </a:t>
            </a:r>
            <a:r>
              <a:rPr lang="en-US" sz="2000" dirty="0">
                <a:solidFill>
                  <a:srgbClr val="A50021"/>
                </a:solidFill>
              </a:rPr>
              <a:t>bad literal</a:t>
            </a:r>
            <a:r>
              <a:rPr lang="en-US" sz="2000" dirty="0">
                <a:solidFill>
                  <a:srgbClr val="000066"/>
                </a:solidFill>
              </a:rPr>
              <a:t> is a literal that </a:t>
            </a:r>
            <a:r>
              <a:rPr lang="en-US" sz="2000" dirty="0" smtClean="0">
                <a:solidFill>
                  <a:srgbClr val="000066"/>
                </a:solidFill>
              </a:rPr>
              <a:t>is </a:t>
            </a:r>
            <a:r>
              <a:rPr lang="en-US" sz="2000" dirty="0" smtClean="0">
                <a:solidFill>
                  <a:srgbClr val="0000FF"/>
                </a:solidFill>
              </a:rPr>
              <a:t>not</a:t>
            </a:r>
            <a:r>
              <a:rPr lang="en-US" sz="2000" dirty="0" smtClean="0">
                <a:solidFill>
                  <a:srgbClr val="000066"/>
                </a:solidFill>
              </a:rPr>
              <a:t> in the target concept </a:t>
            </a:r>
            <a:r>
              <a:rPr lang="en-US" sz="2000" dirty="0" smtClean="0">
                <a:solidFill>
                  <a:srgbClr val="0000FF"/>
                </a:solidFill>
              </a:rPr>
              <a:t>and</a:t>
            </a:r>
            <a:r>
              <a:rPr lang="en-US" sz="2000" dirty="0" smtClean="0">
                <a:solidFill>
                  <a:srgbClr val="000066"/>
                </a:solidFill>
              </a:rPr>
              <a:t> has </a:t>
            </a:r>
            <a:r>
              <a:rPr lang="en-US" sz="2000" dirty="0">
                <a:solidFill>
                  <a:srgbClr val="000066"/>
                </a:solidFill>
              </a:rPr>
              <a:t>a significant probability to appear </a:t>
            </a:r>
            <a:r>
              <a:rPr lang="en-US" sz="2000" dirty="0" smtClean="0">
                <a:solidFill>
                  <a:srgbClr val="000066"/>
                </a:solidFill>
              </a:rPr>
              <a:t>false with a positive example.  </a:t>
            </a:r>
          </a:p>
          <a:p>
            <a:r>
              <a:rPr lang="en-US" sz="2000" dirty="0" smtClean="0">
                <a:solidFill>
                  <a:srgbClr val="A50021"/>
                </a:solidFill>
              </a:rPr>
              <a:t>Claim</a:t>
            </a:r>
            <a:r>
              <a:rPr lang="en-US" sz="2000" dirty="0">
                <a:solidFill>
                  <a:srgbClr val="000066"/>
                </a:solidFill>
              </a:rPr>
              <a:t>: If there are </a:t>
            </a:r>
            <a:r>
              <a:rPr lang="en-US" sz="2000" dirty="0">
                <a:solidFill>
                  <a:srgbClr val="C00000"/>
                </a:solidFill>
              </a:rPr>
              <a:t>no</a:t>
            </a:r>
            <a:r>
              <a:rPr lang="en-US" sz="2000" dirty="0">
                <a:solidFill>
                  <a:srgbClr val="000066"/>
                </a:solidFill>
              </a:rPr>
              <a:t> bad literals, than </a:t>
            </a:r>
            <a:r>
              <a:rPr lang="en-US" sz="2000" dirty="0">
                <a:solidFill>
                  <a:srgbClr val="0000FF"/>
                </a:solidFill>
              </a:rPr>
              <a:t>error(h) &lt;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</a:t>
            </a:r>
            <a:r>
              <a:rPr lang="en-US" sz="2000" dirty="0">
                <a:solidFill>
                  <a:srgbClr val="000066"/>
                </a:solidFill>
              </a:rPr>
              <a:t>. </a:t>
            </a:r>
            <a:r>
              <a:rPr lang="en-US" sz="2000" dirty="0" smtClean="0">
                <a:solidFill>
                  <a:srgbClr val="000066"/>
                </a:solidFill>
              </a:rPr>
              <a:t> Reason: </a:t>
            </a:r>
            <a:r>
              <a:rPr lang="en-US" sz="2000" i="1" dirty="0">
                <a:solidFill>
                  <a:srgbClr val="0000FF"/>
                </a:solidFill>
              </a:rPr>
              <a:t>Error(h) </a:t>
            </a:r>
            <a:r>
              <a:rPr lang="en-US" sz="2000" i="1" dirty="0">
                <a:solidFill>
                  <a:srgbClr val="0000FF"/>
                </a:solidFill>
                <a:latin typeface="cmsy10"/>
              </a:rPr>
              <a:t>·</a:t>
            </a:r>
            <a:r>
              <a:rPr lang="en-US" sz="2000" i="1" dirty="0">
                <a:solidFill>
                  <a:srgbClr val="0000FF"/>
                </a:solidFill>
                <a:latin typeface="Symbol"/>
                <a:sym typeface="Symbol"/>
              </a:rPr>
              <a:t></a:t>
            </a:r>
            <a:r>
              <a:rPr lang="en-US" sz="2000" i="1" baseline="-25000" dirty="0">
                <a:solidFill>
                  <a:srgbClr val="0000FF"/>
                </a:solidFill>
              </a:rPr>
              <a:t>z </a:t>
            </a:r>
            <a:r>
              <a:rPr lang="en-US" sz="2000" i="1" baseline="-25000" dirty="0">
                <a:solidFill>
                  <a:srgbClr val="0000FF"/>
                </a:solidFill>
                <a:latin typeface="cmsy10"/>
              </a:rPr>
              <a:t>2 </a:t>
            </a:r>
            <a:r>
              <a:rPr lang="en-US" sz="2000" i="1" baseline="-25000" dirty="0">
                <a:solidFill>
                  <a:srgbClr val="0000FF"/>
                </a:solidFill>
              </a:rPr>
              <a:t>h</a:t>
            </a:r>
            <a:r>
              <a:rPr lang="en-US" sz="2000" i="1" dirty="0">
                <a:solidFill>
                  <a:srgbClr val="0000FF"/>
                </a:solidFill>
              </a:rPr>
              <a:t> p(z</a:t>
            </a:r>
            <a:r>
              <a:rPr lang="en-US" sz="2000" i="1" dirty="0" smtClean="0"/>
              <a:t>)</a:t>
            </a:r>
            <a:r>
              <a:rPr lang="en-US" sz="2000" dirty="0" smtClean="0">
                <a:solidFill>
                  <a:srgbClr val="000066"/>
                </a:solidFill>
              </a:rPr>
              <a:t>  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What </a:t>
            </a:r>
            <a:r>
              <a:rPr lang="en-US" sz="2000" dirty="0">
                <a:solidFill>
                  <a:srgbClr val="000066"/>
                </a:solidFill>
              </a:rPr>
              <a:t>if there </a:t>
            </a:r>
            <a:r>
              <a:rPr lang="en-US" sz="2000" dirty="0" smtClean="0">
                <a:solidFill>
                  <a:srgbClr val="C00000"/>
                </a:solidFill>
              </a:rPr>
              <a:t>are</a:t>
            </a:r>
            <a:r>
              <a:rPr lang="en-US" sz="2000" dirty="0" smtClean="0">
                <a:solidFill>
                  <a:srgbClr val="000066"/>
                </a:solidFill>
              </a:rPr>
              <a:t> bad literals ? 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Let </a:t>
            </a:r>
            <a:r>
              <a:rPr lang="en-US" sz="1800" dirty="0">
                <a:solidFill>
                  <a:srgbClr val="A50021"/>
                </a:solidFill>
              </a:rPr>
              <a:t>z</a:t>
            </a:r>
            <a:r>
              <a:rPr lang="en-US" sz="1800" dirty="0">
                <a:solidFill>
                  <a:srgbClr val="000066"/>
                </a:solidFill>
              </a:rPr>
              <a:t> be a </a:t>
            </a:r>
            <a:r>
              <a:rPr lang="en-US" sz="1800" dirty="0">
                <a:solidFill>
                  <a:srgbClr val="A50021"/>
                </a:solidFill>
              </a:rPr>
              <a:t>bad literal</a:t>
            </a:r>
            <a:r>
              <a:rPr lang="en-US" sz="1800" dirty="0">
                <a:solidFill>
                  <a:srgbClr val="000066"/>
                </a:solidFill>
              </a:rPr>
              <a:t>. </a:t>
            </a:r>
            <a:r>
              <a:rPr lang="en-US" sz="1800" dirty="0" smtClean="0">
                <a:solidFill>
                  <a:srgbClr val="000066"/>
                </a:solidFill>
              </a:rPr>
              <a:t> 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What </a:t>
            </a:r>
            <a:r>
              <a:rPr lang="en-US" sz="1800" dirty="0">
                <a:solidFill>
                  <a:srgbClr val="000066"/>
                </a:solidFill>
              </a:rPr>
              <a:t>is the probability that it will not be eliminated by a given example?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         </a:t>
            </a:r>
            <a:r>
              <a:rPr lang="en-US" sz="2000" dirty="0" err="1" smtClean="0"/>
              <a:t>Pr</a:t>
            </a:r>
            <a:r>
              <a:rPr lang="en-US" sz="2000" dirty="0" smtClean="0">
                <a:solidFill>
                  <a:srgbClr val="0000FF"/>
                </a:solidFill>
              </a:rPr>
              <a:t>(z </a:t>
            </a:r>
            <a:r>
              <a:rPr lang="en-US" sz="2000" dirty="0"/>
              <a:t>survives one example</a:t>
            </a:r>
            <a:r>
              <a:rPr lang="en-US" sz="2000" dirty="0">
                <a:solidFill>
                  <a:srgbClr val="0000FF"/>
                </a:solidFill>
              </a:rPr>
              <a:t>) = 1- </a:t>
            </a:r>
            <a:r>
              <a:rPr lang="en-US" sz="2000" dirty="0" err="1"/>
              <a:t>Pr</a:t>
            </a:r>
            <a:r>
              <a:rPr lang="en-US" sz="2000" dirty="0">
                <a:solidFill>
                  <a:srgbClr val="0000FF"/>
                </a:solidFill>
              </a:rPr>
              <a:t>(z </a:t>
            </a:r>
            <a:r>
              <a:rPr lang="en-US" sz="2000" dirty="0"/>
              <a:t>is eliminated by one example</a:t>
            </a:r>
            <a:r>
              <a:rPr lang="en-US" sz="2000" dirty="0">
                <a:solidFill>
                  <a:srgbClr val="0000FF"/>
                </a:solidFill>
              </a:rPr>
              <a:t>) </a:t>
            </a:r>
            <a:r>
              <a:rPr lang="en-US" sz="2000" dirty="0" smtClean="0">
                <a:solidFill>
                  <a:srgbClr val="0000FF"/>
                </a:solidFill>
                <a:latin typeface="cmsy10"/>
              </a:rPr>
              <a:t>·</a:t>
            </a:r>
            <a:endParaRPr lang="en-US" sz="2000" dirty="0" smtClean="0">
              <a:solidFill>
                <a:srgbClr val="0000FF"/>
              </a:solidFill>
              <a:latin typeface="cmsy10"/>
              <a:sym typeface="Symbol" pitchFamily="18" charset="2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                                                          </a:t>
            </a:r>
            <a:r>
              <a:rPr lang="en-US" sz="2000" dirty="0" smtClean="0">
                <a:solidFill>
                  <a:srgbClr val="0000FF"/>
                </a:solidFill>
                <a:latin typeface="cmsy10"/>
                <a:sym typeface="Symbol" pitchFamily="18" charset="2"/>
              </a:rPr>
              <a:t>·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1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– p(z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) &lt; 1- /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n</a:t>
            </a:r>
            <a:endParaRPr lang="en-US" sz="2000" dirty="0" smtClean="0">
              <a:solidFill>
                <a:srgbClr val="000066"/>
              </a:solidFill>
              <a:sym typeface="Symbol" pitchFamily="18" charset="2"/>
            </a:endParaRPr>
          </a:p>
          <a:p>
            <a:r>
              <a:rPr lang="en-US" sz="2000" dirty="0" smtClean="0">
                <a:solidFill>
                  <a:srgbClr val="000066"/>
                </a:solidFill>
              </a:rPr>
              <a:t>The </a:t>
            </a:r>
            <a:r>
              <a:rPr lang="en-US" sz="2000" dirty="0">
                <a:solidFill>
                  <a:srgbClr val="000066"/>
                </a:solidFill>
              </a:rPr>
              <a:t>probability that </a:t>
            </a:r>
            <a:r>
              <a:rPr lang="en-US" sz="2000" dirty="0">
                <a:solidFill>
                  <a:srgbClr val="A50021"/>
                </a:solidFill>
              </a:rPr>
              <a:t>z</a:t>
            </a:r>
            <a:r>
              <a:rPr lang="en-US" sz="2000" dirty="0">
                <a:solidFill>
                  <a:srgbClr val="000066"/>
                </a:solidFill>
              </a:rPr>
              <a:t> will not be eliminated by </a:t>
            </a:r>
            <a:r>
              <a:rPr lang="en-US" sz="2000" dirty="0">
                <a:solidFill>
                  <a:srgbClr val="0000FF"/>
                </a:solidFill>
              </a:rPr>
              <a:t>m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000066"/>
                </a:solidFill>
              </a:rPr>
              <a:t>examples is therefore:</a:t>
            </a:r>
            <a:endParaRPr lang="en-US" sz="2000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66"/>
                </a:solidFill>
              </a:rPr>
              <a:t>            </a:t>
            </a:r>
            <a:r>
              <a:rPr lang="en-US" sz="2000" dirty="0" err="1"/>
              <a:t>Pr</a:t>
            </a:r>
            <a:r>
              <a:rPr lang="en-US" sz="2000" dirty="0">
                <a:solidFill>
                  <a:srgbClr val="0000FF"/>
                </a:solidFill>
              </a:rPr>
              <a:t>(z </a:t>
            </a:r>
            <a:r>
              <a:rPr lang="en-US" sz="2000" dirty="0"/>
              <a:t>survives m independent examples</a:t>
            </a:r>
            <a:r>
              <a:rPr lang="en-US" sz="2000" dirty="0">
                <a:solidFill>
                  <a:srgbClr val="0000FF"/>
                </a:solidFill>
              </a:rPr>
              <a:t>)  = (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1 –p(z))</a:t>
            </a:r>
            <a:r>
              <a:rPr lang="en-US" sz="2000" baseline="30000" dirty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&lt; (1- /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n)</a:t>
            </a:r>
            <a:r>
              <a:rPr lang="en-US" sz="2000" baseline="30000" dirty="0" smtClean="0">
                <a:solidFill>
                  <a:srgbClr val="0000FF"/>
                </a:solidFill>
                <a:sym typeface="Symbol" pitchFamily="18" charset="2"/>
              </a:rPr>
              <a:t>m 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There </a:t>
            </a:r>
            <a:r>
              <a:rPr lang="en-US" sz="2000" dirty="0">
                <a:solidFill>
                  <a:srgbClr val="000066"/>
                </a:solidFill>
              </a:rPr>
              <a:t>are at most </a:t>
            </a:r>
            <a:r>
              <a:rPr lang="en-US" sz="2000" dirty="0">
                <a:solidFill>
                  <a:srgbClr val="0000FF"/>
                </a:solidFill>
              </a:rPr>
              <a:t>n</a:t>
            </a:r>
            <a:r>
              <a:rPr lang="en-US" sz="2000" dirty="0">
                <a:solidFill>
                  <a:srgbClr val="A50021"/>
                </a:solidFill>
              </a:rPr>
              <a:t> bad literals</a:t>
            </a:r>
            <a:r>
              <a:rPr lang="en-US" sz="2000" dirty="0">
                <a:solidFill>
                  <a:srgbClr val="000066"/>
                </a:solidFill>
              </a:rPr>
              <a:t>, so the </a:t>
            </a:r>
            <a:r>
              <a:rPr lang="en-US" sz="2000" dirty="0">
                <a:solidFill>
                  <a:srgbClr val="0000FF"/>
                </a:solidFill>
              </a:rPr>
              <a:t>probability that </a:t>
            </a:r>
            <a:r>
              <a:rPr lang="en-US" sz="2000" dirty="0">
                <a:solidFill>
                  <a:srgbClr val="A50021"/>
                </a:solidFill>
              </a:rPr>
              <a:t>some </a:t>
            </a:r>
            <a:r>
              <a:rPr lang="en-US" sz="2000" dirty="0">
                <a:solidFill>
                  <a:srgbClr val="0000FF"/>
                </a:solidFill>
              </a:rPr>
              <a:t>bad literal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000066"/>
                </a:solidFill>
              </a:rPr>
              <a:t>survives </a:t>
            </a:r>
            <a:r>
              <a:rPr lang="en-US" sz="2000" dirty="0">
                <a:solidFill>
                  <a:srgbClr val="000066"/>
                </a:solidFill>
              </a:rPr>
              <a:t>m examples is bounded by </a:t>
            </a:r>
            <a:r>
              <a:rPr lang="en-US" sz="2000" dirty="0">
                <a:solidFill>
                  <a:srgbClr val="0000FF"/>
                </a:solidFill>
              </a:rPr>
              <a:t>n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(1- /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n)</a:t>
            </a:r>
            <a:r>
              <a:rPr lang="en-US" sz="2000" baseline="30000" dirty="0" smtClean="0">
                <a:solidFill>
                  <a:srgbClr val="0000FF"/>
                </a:solidFill>
                <a:sym typeface="Symbol" pitchFamily="18" charset="2"/>
              </a:rPr>
              <a:t>m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29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495800"/>
            <a:ext cx="7772400" cy="106680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Conjunctions– Analysis (3)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r>
              <a:rPr lang="en-US" sz="2000" dirty="0" smtClean="0">
                <a:solidFill>
                  <a:srgbClr val="000066"/>
                </a:solidFill>
              </a:rPr>
              <a:t>We </a:t>
            </a:r>
            <a:r>
              <a:rPr lang="en-US" sz="2000" dirty="0">
                <a:solidFill>
                  <a:srgbClr val="000066"/>
                </a:solidFill>
              </a:rPr>
              <a:t>want  this probability to be small. Say,  we want to choose </a:t>
            </a:r>
            <a:r>
              <a:rPr lang="en-US" sz="2000" dirty="0">
                <a:solidFill>
                  <a:srgbClr val="A50021"/>
                </a:solidFill>
              </a:rPr>
              <a:t>m</a:t>
            </a:r>
            <a:r>
              <a:rPr lang="en-US" sz="2000" dirty="0">
                <a:solidFill>
                  <a:srgbClr val="000066"/>
                </a:solidFill>
              </a:rPr>
              <a:t> large enough </a:t>
            </a:r>
            <a:r>
              <a:rPr lang="en-US" sz="2000" dirty="0" smtClean="0">
                <a:solidFill>
                  <a:srgbClr val="000066"/>
                </a:solidFill>
              </a:rPr>
              <a:t>such </a:t>
            </a:r>
            <a:r>
              <a:rPr lang="en-US" sz="2000" dirty="0">
                <a:solidFill>
                  <a:srgbClr val="000066"/>
                </a:solidFill>
              </a:rPr>
              <a:t>that the </a:t>
            </a:r>
            <a:r>
              <a:rPr lang="en-US" sz="2000" dirty="0"/>
              <a:t>probability that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some</a:t>
            </a:r>
            <a:r>
              <a:rPr lang="en-US" sz="2000" dirty="0">
                <a:solidFill>
                  <a:srgbClr val="0000FF"/>
                </a:solidFill>
              </a:rPr>
              <a:t> z </a:t>
            </a:r>
            <a:r>
              <a:rPr lang="en-US" sz="2000" dirty="0"/>
              <a:t>survives</a:t>
            </a:r>
            <a:r>
              <a:rPr lang="en-US" sz="2000" dirty="0">
                <a:solidFill>
                  <a:srgbClr val="0000FF"/>
                </a:solidFill>
              </a:rPr>
              <a:t> m </a:t>
            </a:r>
            <a:r>
              <a:rPr lang="en-US" sz="2000" dirty="0"/>
              <a:t>examples is less than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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.  </a:t>
            </a:r>
          </a:p>
          <a:p>
            <a:r>
              <a:rPr lang="en-US" sz="2000" dirty="0" smtClean="0">
                <a:solidFill>
                  <a:srgbClr val="000066"/>
                </a:solidFill>
                <a:sym typeface="Symbol" pitchFamily="18" charset="2"/>
              </a:rPr>
              <a:t>(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I.e., that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z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 remains in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h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, and makes it different </a:t>
            </a:r>
            <a:r>
              <a:rPr lang="en-US" sz="2000" dirty="0" smtClean="0">
                <a:solidFill>
                  <a:srgbClr val="000066"/>
                </a:solidFill>
                <a:sym typeface="Symbol" pitchFamily="18" charset="2"/>
              </a:rPr>
              <a:t>from the 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target function)</a:t>
            </a:r>
            <a:endParaRPr lang="en-US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                 </a:t>
            </a:r>
            <a:r>
              <a:rPr lang="en-US" sz="2000" dirty="0" err="1" smtClean="0"/>
              <a:t>Pr</a:t>
            </a:r>
            <a:r>
              <a:rPr lang="en-US" sz="2000" dirty="0" smtClean="0">
                <a:solidFill>
                  <a:srgbClr val="0000FF"/>
                </a:solidFill>
              </a:rPr>
              <a:t>(z </a:t>
            </a:r>
            <a:r>
              <a:rPr lang="en-US" sz="2000" dirty="0"/>
              <a:t>survives</a:t>
            </a:r>
            <a:r>
              <a:rPr lang="en-US" sz="2000" dirty="0">
                <a:solidFill>
                  <a:srgbClr val="0000FF"/>
                </a:solidFill>
              </a:rPr>
              <a:t> m </a:t>
            </a:r>
            <a:r>
              <a:rPr lang="en-US" sz="2000" dirty="0"/>
              <a:t>example</a:t>
            </a:r>
            <a:r>
              <a:rPr lang="en-US" sz="2000" dirty="0">
                <a:solidFill>
                  <a:srgbClr val="0000FF"/>
                </a:solidFill>
              </a:rPr>
              <a:t>) =  </a:t>
            </a:r>
            <a:r>
              <a:rPr lang="en-US" sz="2000" dirty="0"/>
              <a:t>n</a:t>
            </a:r>
            <a:r>
              <a:rPr lang="en-US" sz="2000" dirty="0">
                <a:sym typeface="Symbol" pitchFamily="18" charset="2"/>
              </a:rPr>
              <a:t>(1- /n)</a:t>
            </a:r>
            <a:r>
              <a:rPr lang="en-US" sz="2000" baseline="30000" dirty="0">
                <a:sym typeface="Symbol" pitchFamily="18" charset="2"/>
              </a:rPr>
              <a:t>m</a:t>
            </a:r>
            <a:r>
              <a:rPr lang="en-US" sz="2000" dirty="0">
                <a:sym typeface="Symbol" pitchFamily="18" charset="2"/>
              </a:rPr>
              <a:t> &lt; 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</a:t>
            </a:r>
            <a:endParaRPr lang="en-US" sz="2000" dirty="0" smtClean="0">
              <a:solidFill>
                <a:srgbClr val="000066"/>
              </a:solidFill>
              <a:sym typeface="Symbol" pitchFamily="18" charset="2"/>
            </a:endParaRPr>
          </a:p>
          <a:p>
            <a:r>
              <a:rPr lang="en-US" sz="2000" dirty="0" smtClean="0">
                <a:solidFill>
                  <a:srgbClr val="000066"/>
                </a:solidFill>
              </a:rPr>
              <a:t>Using  </a:t>
            </a:r>
            <a:r>
              <a:rPr lang="en-US" sz="2000" dirty="0" smtClean="0">
                <a:solidFill>
                  <a:srgbClr val="0000FF"/>
                </a:solidFill>
              </a:rPr>
              <a:t>1-x </a:t>
            </a:r>
            <a:r>
              <a:rPr lang="en-US" sz="2000" dirty="0">
                <a:solidFill>
                  <a:srgbClr val="0000FF"/>
                </a:solidFill>
              </a:rPr>
              <a:t>&lt; e</a:t>
            </a:r>
            <a:r>
              <a:rPr lang="en-US" sz="2000" baseline="30000" dirty="0">
                <a:solidFill>
                  <a:srgbClr val="0000FF"/>
                </a:solidFill>
              </a:rPr>
              <a:t>-x</a:t>
            </a:r>
            <a:r>
              <a:rPr lang="en-US" sz="2000" dirty="0">
                <a:solidFill>
                  <a:srgbClr val="000066"/>
                </a:solidFill>
              </a:rPr>
              <a:t>  </a:t>
            </a:r>
            <a:r>
              <a:rPr lang="en-US" sz="2000" dirty="0" smtClean="0">
                <a:solidFill>
                  <a:srgbClr val="000066"/>
                </a:solidFill>
              </a:rPr>
              <a:t>(x&gt;0)  </a:t>
            </a:r>
            <a:r>
              <a:rPr lang="en-US" sz="2000" dirty="0">
                <a:solidFill>
                  <a:srgbClr val="000066"/>
                </a:solidFill>
              </a:rPr>
              <a:t>it is sufficient to require that  </a:t>
            </a:r>
            <a:r>
              <a:rPr lang="en-US" sz="2000" dirty="0">
                <a:solidFill>
                  <a:srgbClr val="0000FF"/>
                </a:solidFill>
              </a:rPr>
              <a:t>n e</a:t>
            </a:r>
            <a:r>
              <a:rPr lang="en-US" sz="2000" baseline="30000" dirty="0">
                <a:solidFill>
                  <a:srgbClr val="0000FF"/>
                </a:solidFill>
              </a:rPr>
              <a:t>-m</a:t>
            </a:r>
            <a:r>
              <a:rPr lang="en-US" sz="2000" baseline="30000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000" baseline="30000" dirty="0">
                <a:solidFill>
                  <a:srgbClr val="0000FF"/>
                </a:solidFill>
                <a:sym typeface="Symbol" pitchFamily="18" charset="2"/>
              </a:rPr>
              <a:t>/n</a:t>
            </a:r>
            <a:r>
              <a:rPr lang="en-US" sz="2000" dirty="0">
                <a:solidFill>
                  <a:srgbClr val="0000FF"/>
                </a:solidFill>
              </a:rPr>
              <a:t> &lt; </a:t>
            </a:r>
            <a:r>
              <a:rPr lang="en-US" sz="2000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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Therefore, we need </a:t>
            </a:r>
          </a:p>
          <a:p>
            <a:pPr marL="0" indent="0">
              <a:buNone/>
            </a:pPr>
            <a:endParaRPr lang="en-US" sz="2000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66"/>
                </a:solidFill>
              </a:rPr>
              <a:t>     examples </a:t>
            </a:r>
            <a:r>
              <a:rPr lang="en-US" sz="2000" dirty="0">
                <a:solidFill>
                  <a:srgbClr val="000066"/>
                </a:solidFill>
              </a:rPr>
              <a:t>to guarantee a probability of </a:t>
            </a:r>
            <a:r>
              <a:rPr lang="en-US" sz="2000" dirty="0">
                <a:solidFill>
                  <a:srgbClr val="0000FF"/>
                </a:solidFill>
              </a:rPr>
              <a:t>failure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000066"/>
                </a:solidFill>
              </a:rPr>
              <a:t>(error &gt; </a:t>
            </a:r>
            <a:r>
              <a:rPr lang="en-US" sz="2000" dirty="0" smtClean="0">
                <a:solidFill>
                  <a:srgbClr val="000066"/>
                </a:solidFill>
                <a:latin typeface="cmmi10"/>
              </a:rPr>
              <a:t>²</a:t>
            </a:r>
            <a:r>
              <a:rPr lang="en-US" sz="2000" dirty="0" smtClean="0">
                <a:solidFill>
                  <a:srgbClr val="000066"/>
                </a:solidFill>
              </a:rPr>
              <a:t>) of </a:t>
            </a:r>
            <a:r>
              <a:rPr lang="en-US" sz="2000" dirty="0">
                <a:solidFill>
                  <a:srgbClr val="000066"/>
                </a:solidFill>
              </a:rPr>
              <a:t>less than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.</a:t>
            </a:r>
          </a:p>
          <a:p>
            <a:r>
              <a:rPr lang="en-US" sz="2000" dirty="0" smtClean="0">
                <a:sym typeface="Symbol" pitchFamily="18" charset="2"/>
              </a:rPr>
              <a:t>Theorem: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If m is as above, then: 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With probability &gt; 1-</a:t>
            </a:r>
            <a:r>
              <a:rPr lang="en-US" sz="1800" dirty="0" smtClean="0">
                <a:solidFill>
                  <a:srgbClr val="0000FF"/>
                </a:solidFill>
                <a:latin typeface="cmmi10"/>
                <a:sym typeface="Symbol" pitchFamily="18" charset="2"/>
              </a:rPr>
              <a:t>±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, there are no bad literals; </a:t>
            </a:r>
            <a:r>
              <a:rPr lang="en-US" sz="1800" dirty="0" smtClean="0">
                <a:sym typeface="Symbol" pitchFamily="18" charset="2"/>
              </a:rPr>
              <a:t>equivalently</a:t>
            </a:r>
            <a:r>
              <a:rPr lang="en-US" sz="1800" dirty="0">
                <a:sym typeface="Symbol" pitchFamily="18" charset="2"/>
              </a:rPr>
              <a:t>, </a:t>
            </a:r>
            <a:endParaRPr lang="en-US" sz="1800" dirty="0" smtClean="0">
              <a:sym typeface="Symbol" pitchFamily="18" charset="2"/>
            </a:endParaRPr>
          </a:p>
          <a:p>
            <a:pPr lvl="1"/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With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probability &gt;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1-</a:t>
            </a:r>
            <a:r>
              <a:rPr lang="en-US" sz="1800" dirty="0" smtClean="0">
                <a:solidFill>
                  <a:srgbClr val="0000FF"/>
                </a:solidFill>
                <a:latin typeface="cmmi10"/>
                <a:sym typeface="Symbol" pitchFamily="18" charset="2"/>
              </a:rPr>
              <a:t>±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,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Err(h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) &lt; </a:t>
            </a:r>
            <a:r>
              <a:rPr lang="en-US" sz="1800" dirty="0" smtClean="0">
                <a:solidFill>
                  <a:srgbClr val="0000FF"/>
                </a:solidFill>
                <a:latin typeface="cmmi10"/>
                <a:sym typeface="Symbol" pitchFamily="18" charset="2"/>
              </a:rPr>
              <a:t>²</a:t>
            </a:r>
          </a:p>
          <a:p>
            <a:r>
              <a:rPr lang="en-US" sz="2000" dirty="0" smtClean="0">
                <a:sym typeface="Symbol" pitchFamily="18" charset="2"/>
              </a:rPr>
              <a:t>With </a:t>
            </a:r>
            <a:r>
              <a:rPr lang="en-US" sz="2000" dirty="0">
                <a:sym typeface="Symbol" pitchFamily="18" charset="2"/>
              </a:rPr>
              <a:t>=0.1, =0.1, and n=100, we need  6907 examples.</a:t>
            </a:r>
          </a:p>
          <a:p>
            <a:r>
              <a:rPr lang="en-US" sz="2000" dirty="0">
                <a:sym typeface="Symbol" pitchFamily="18" charset="2"/>
              </a:rPr>
              <a:t>With =0.1, =0.1, and n=10, we need  only 460 example, only 690 for =0.01</a:t>
            </a:r>
          </a:p>
          <a:p>
            <a:pPr eaLnBrk="1" hangingPunct="1"/>
            <a:endParaRPr lang="en-US" sz="2000" dirty="0" smtClean="0"/>
          </a:p>
        </p:txBody>
      </p:sp>
      <p:graphicFrame>
        <p:nvGraphicFramePr>
          <p:cNvPr id="3225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474287"/>
              </p:ext>
            </p:extLst>
          </p:nvPr>
        </p:nvGraphicFramePr>
        <p:xfrm>
          <a:off x="3200400" y="3352800"/>
          <a:ext cx="28797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משוואה" r:id="rId4" imgW="1428733" imgH="362070" progId="Equation.3">
                  <p:embed/>
                </p:oleObj>
              </mc:Choice>
              <mc:Fallback>
                <p:oleObj name="משוואה" r:id="rId4" imgW="1428733" imgH="36207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352800"/>
                        <a:ext cx="2879725" cy="774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3300"/>
                </a:solidFill>
              </a:rPr>
              <a:t>Formulating Prediction Theory</a:t>
            </a:r>
            <a:endParaRPr lang="en-US" dirty="0" smtClean="0"/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525962"/>
          </a:xfrm>
        </p:spPr>
        <p:txBody>
          <a:bodyPr/>
          <a:lstStyle/>
          <a:p>
            <a:r>
              <a:rPr lang="en-US" sz="2000" u="none" dirty="0" smtClean="0"/>
              <a:t>Instance Space  </a:t>
            </a:r>
            <a:r>
              <a:rPr lang="en-US" sz="2000" u="none" dirty="0" smtClean="0">
                <a:solidFill>
                  <a:srgbClr val="0000FF"/>
                </a:solidFill>
              </a:rPr>
              <a:t>X, </a:t>
            </a:r>
            <a:r>
              <a:rPr lang="en-US" sz="2000" u="none" dirty="0" smtClean="0"/>
              <a:t>Input to the Classifier;     Output Space </a:t>
            </a:r>
            <a:r>
              <a:rPr lang="en-US" sz="2000" u="none" dirty="0" smtClean="0">
                <a:solidFill>
                  <a:srgbClr val="0000FF"/>
                </a:solidFill>
              </a:rPr>
              <a:t>Y = {-1, +1} </a:t>
            </a:r>
          </a:p>
          <a:p>
            <a:r>
              <a:rPr lang="en-US" sz="2000" dirty="0" smtClean="0">
                <a:sym typeface="Wingdings" pitchFamily="2" charset="2"/>
              </a:rPr>
              <a:t>Making predictions with: </a:t>
            </a:r>
            <a:r>
              <a:rPr lang="en-US" sz="2000" dirty="0" smtClean="0">
                <a:solidFill>
                  <a:srgbClr val="0000FF"/>
                </a:solidFill>
              </a:rPr>
              <a:t>h: </a:t>
            </a:r>
            <a:r>
              <a:rPr lang="en-US" sz="2000" dirty="0">
                <a:solidFill>
                  <a:srgbClr val="0000FF"/>
                </a:solidFill>
              </a:rPr>
              <a:t>X 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 Y </a:t>
            </a:r>
            <a:endParaRPr lang="en-US" sz="2000" dirty="0">
              <a:sym typeface="Wingdings" pitchFamily="2" charset="2"/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D: </a:t>
            </a:r>
            <a:r>
              <a:rPr lang="en-US" sz="2000" u="none" dirty="0" smtClean="0"/>
              <a:t>An unknown distribution over X </a:t>
            </a:r>
            <a:r>
              <a:rPr lang="en-US" sz="2000" u="none" dirty="0" smtClean="0">
                <a:latin typeface="cmsy10"/>
              </a:rPr>
              <a:t>£</a:t>
            </a:r>
            <a:r>
              <a:rPr lang="en-US" sz="2000" u="none" dirty="0" smtClean="0"/>
              <a:t> Y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S: </a:t>
            </a:r>
            <a:r>
              <a:rPr lang="en-US" sz="2000" dirty="0"/>
              <a:t>A set of </a:t>
            </a:r>
            <a:r>
              <a:rPr lang="en-US" sz="2000" dirty="0" smtClean="0"/>
              <a:t>examples </a:t>
            </a:r>
            <a:r>
              <a:rPr lang="en-US" sz="2000" dirty="0"/>
              <a:t>drawn independently from </a:t>
            </a:r>
            <a:r>
              <a:rPr lang="en-US" sz="2000" dirty="0" smtClean="0">
                <a:solidFill>
                  <a:srgbClr val="0000FF"/>
                </a:solidFill>
              </a:rPr>
              <a:t>D</a:t>
            </a:r>
            <a:r>
              <a:rPr lang="en-US" sz="2000" dirty="0" smtClean="0"/>
              <a:t>; </a:t>
            </a:r>
            <a:r>
              <a:rPr lang="en-US" sz="2000" dirty="0" smtClean="0">
                <a:solidFill>
                  <a:srgbClr val="0000FF"/>
                </a:solidFill>
              </a:rPr>
              <a:t>m </a:t>
            </a:r>
            <a:r>
              <a:rPr lang="en-US" sz="2000" dirty="0">
                <a:solidFill>
                  <a:srgbClr val="0000FF"/>
                </a:solidFill>
              </a:rPr>
              <a:t>= |S|, </a:t>
            </a:r>
            <a:r>
              <a:rPr lang="en-US" sz="2000" dirty="0" smtClean="0"/>
              <a:t>size </a:t>
            </a:r>
            <a:r>
              <a:rPr lang="en-US" sz="2000" dirty="0"/>
              <a:t>of </a:t>
            </a:r>
            <a:r>
              <a:rPr lang="en-US" sz="2000" dirty="0" smtClean="0"/>
              <a:t>sample.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Now we can define: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True Error: </a:t>
            </a:r>
            <a:r>
              <a:rPr lang="en-US" sz="2000" dirty="0" err="1" smtClean="0">
                <a:latin typeface="Calibri"/>
              </a:rPr>
              <a:t>Error</a:t>
            </a:r>
            <a:r>
              <a:rPr lang="en-US" sz="2000" baseline="-25000" dirty="0" err="1" smtClean="0">
                <a:latin typeface="Calibri"/>
              </a:rPr>
              <a:t>D</a:t>
            </a:r>
            <a:r>
              <a:rPr lang="en-US" sz="2000" dirty="0" smtClean="0"/>
              <a:t> = </a:t>
            </a:r>
            <a:r>
              <a:rPr lang="en-US" sz="2000" dirty="0" err="1" smtClean="0">
                <a:latin typeface="Calibri"/>
              </a:rPr>
              <a:t>Pr</a:t>
            </a:r>
            <a:r>
              <a:rPr lang="en-US" sz="2000" baseline="-25000" dirty="0" smtClean="0">
                <a:latin typeface="Calibri"/>
              </a:rPr>
              <a:t>(</a:t>
            </a:r>
            <a:r>
              <a:rPr lang="en-US" sz="2000" baseline="-25000" dirty="0" err="1" smtClean="0">
                <a:latin typeface="Calibri"/>
              </a:rPr>
              <a:t>x,y</a:t>
            </a:r>
            <a:r>
              <a:rPr lang="en-US" sz="2000" baseline="-25000" dirty="0" smtClean="0"/>
              <a:t>) </a:t>
            </a:r>
            <a:r>
              <a:rPr lang="en-US" sz="2000" baseline="-25000" dirty="0" smtClean="0">
                <a:latin typeface="cmsy10"/>
              </a:rPr>
              <a:t>2 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 [h(x) </a:t>
            </a:r>
            <a:r>
              <a:rPr lang="en-US" sz="2000" dirty="0" smtClean="0">
                <a:latin typeface="cmsy10"/>
              </a:rPr>
              <a:t>:</a:t>
            </a:r>
            <a:r>
              <a:rPr lang="en-US" sz="2000" dirty="0" smtClean="0"/>
              <a:t> = y]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Empirical Error</a:t>
            </a:r>
            <a:r>
              <a:rPr lang="en-US" sz="2000" dirty="0">
                <a:solidFill>
                  <a:srgbClr val="0000FF"/>
                </a:solidFill>
              </a:rPr>
              <a:t>: </a:t>
            </a:r>
            <a:r>
              <a:rPr lang="en-US" sz="2000" dirty="0" err="1" smtClean="0"/>
              <a:t>Error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err="1"/>
              <a:t>Pr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x,y</a:t>
            </a:r>
            <a:r>
              <a:rPr lang="en-US" sz="2000" baseline="-25000" dirty="0"/>
              <a:t>) </a:t>
            </a:r>
            <a:r>
              <a:rPr lang="en-US" sz="2000" baseline="-25000" dirty="0">
                <a:latin typeface="cmsy10"/>
              </a:rPr>
              <a:t>2 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[h(x</a:t>
            </a:r>
            <a:r>
              <a:rPr lang="en-US" sz="2000" dirty="0"/>
              <a:t>) </a:t>
            </a:r>
            <a:r>
              <a:rPr lang="en-US" sz="2000" dirty="0">
                <a:latin typeface="cmsy10"/>
              </a:rPr>
              <a:t>:</a:t>
            </a:r>
            <a:r>
              <a:rPr lang="en-US" sz="2000" dirty="0"/>
              <a:t> = y</a:t>
            </a:r>
            <a:r>
              <a:rPr lang="en-US" sz="2000" dirty="0" smtClean="0"/>
              <a:t>] = </a:t>
            </a:r>
            <a:r>
              <a:rPr lang="en-US" sz="2000" dirty="0" smtClean="0">
                <a:latin typeface="Symbol"/>
                <a:sym typeface="Symbol"/>
              </a:rPr>
              <a:t></a:t>
            </a:r>
            <a:r>
              <a:rPr lang="en-US" sz="2000" baseline="-25000" dirty="0" smtClean="0">
                <a:latin typeface="Symbol"/>
                <a:sym typeface="Symbol"/>
              </a:rPr>
              <a:t>1,</a:t>
            </a:r>
            <a:r>
              <a:rPr lang="en-US" sz="2000" baseline="-25000" dirty="0" smtClean="0">
                <a:sym typeface="Symbol"/>
              </a:rPr>
              <a:t>m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/>
              <a:t> [</a:t>
            </a:r>
            <a:r>
              <a:rPr lang="en-US" sz="2000" dirty="0" smtClean="0">
                <a:latin typeface="Calibri"/>
              </a:rPr>
              <a:t>h(x</a:t>
            </a:r>
            <a:r>
              <a:rPr lang="en-US" sz="2000" baseline="-25000" dirty="0" smtClean="0">
                <a:latin typeface="Calibri"/>
              </a:rPr>
              <a:t>i</a:t>
            </a:r>
            <a:r>
              <a:rPr lang="en-US" sz="2000" dirty="0" smtClean="0"/>
              <a:t>) </a:t>
            </a:r>
            <a:r>
              <a:rPr lang="en-US" sz="2000" dirty="0" smtClean="0">
                <a:latin typeface="cmsy10"/>
              </a:rPr>
              <a:t>:</a:t>
            </a:r>
            <a:r>
              <a:rPr lang="en-US" sz="2000" dirty="0" smtClean="0"/>
              <a:t>= </a:t>
            </a:r>
            <a:r>
              <a:rPr lang="en-US" sz="2000" dirty="0" err="1" smtClean="0">
                <a:latin typeface="Calibri"/>
              </a:rPr>
              <a:t>y</a:t>
            </a:r>
            <a:r>
              <a:rPr lang="en-US" sz="2000" baseline="-25000" dirty="0" err="1" smtClean="0">
                <a:latin typeface="Calibri"/>
              </a:rPr>
              <a:t>i</a:t>
            </a:r>
            <a:r>
              <a:rPr lang="en-US" sz="2000" dirty="0" smtClean="0"/>
              <a:t>]</a:t>
            </a:r>
            <a:endParaRPr lang="en-US" sz="2000" dirty="0"/>
          </a:p>
          <a:p>
            <a:pPr lvl="1"/>
            <a:r>
              <a:rPr lang="en-US" sz="1800" dirty="0" smtClean="0"/>
              <a:t>(Empirical Error (Observed Error, or Test/Train error, depending on S))</a:t>
            </a:r>
          </a:p>
          <a:p>
            <a:pPr marL="0" indent="0">
              <a:buNone/>
            </a:pPr>
            <a:r>
              <a:rPr lang="en-US" sz="2000" u="none" dirty="0" smtClean="0">
                <a:solidFill>
                  <a:srgbClr val="FF0000"/>
                </a:solidFill>
              </a:rPr>
              <a:t>This will allow us to ask:  </a:t>
            </a:r>
            <a:r>
              <a:rPr lang="en-US" sz="2000" u="none" dirty="0" smtClean="0">
                <a:solidFill>
                  <a:srgbClr val="0000FF"/>
                </a:solidFill>
              </a:rPr>
              <a:t>(1)</a:t>
            </a:r>
            <a:r>
              <a:rPr lang="en-US" sz="2000" u="none" dirty="0" smtClean="0">
                <a:solidFill>
                  <a:srgbClr val="FF0000"/>
                </a:solidFill>
              </a:rPr>
              <a:t> </a:t>
            </a:r>
            <a:r>
              <a:rPr lang="en-US" sz="2000" u="none" dirty="0" smtClean="0"/>
              <a:t>Can we describe/bound 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Error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D</a:t>
            </a:r>
            <a:r>
              <a:rPr lang="en-US" sz="2000" u="none" dirty="0" smtClean="0">
                <a:solidFill>
                  <a:srgbClr val="0000FF"/>
                </a:solidFill>
              </a:rPr>
              <a:t> </a:t>
            </a:r>
            <a:r>
              <a:rPr lang="en-US" sz="2000" u="none" dirty="0" smtClean="0"/>
              <a:t>given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Error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S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</a:rPr>
              <a:t>   </a:t>
            </a:r>
            <a:r>
              <a:rPr lang="en-US" sz="2000" u="none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Function </a:t>
            </a:r>
            <a:r>
              <a:rPr lang="en-US" sz="1800" u="none" dirty="0" smtClean="0">
                <a:solidFill>
                  <a:srgbClr val="0000FF"/>
                </a:solidFill>
              </a:rPr>
              <a:t>Space: C </a:t>
            </a:r>
            <a:r>
              <a:rPr lang="en-US" sz="1800" u="none" dirty="0" smtClean="0"/>
              <a:t>– A</a:t>
            </a:r>
            <a:r>
              <a:rPr lang="en-US" sz="1800" u="none" dirty="0" smtClean="0">
                <a:solidFill>
                  <a:srgbClr val="0000FF"/>
                </a:solidFill>
              </a:rPr>
              <a:t> </a:t>
            </a:r>
            <a:r>
              <a:rPr lang="en-US" sz="1800" u="none" dirty="0" smtClean="0">
                <a:solidFill>
                  <a:srgbClr val="000066"/>
                </a:solidFill>
              </a:rPr>
              <a:t>set of possible target concepts; target is: </a:t>
            </a:r>
            <a:r>
              <a:rPr lang="en-US" sz="1800" dirty="0">
                <a:solidFill>
                  <a:srgbClr val="0000FF"/>
                </a:solidFill>
              </a:rPr>
              <a:t>f: X </a:t>
            </a:r>
            <a:r>
              <a:rPr lang="en-US" sz="1800" dirty="0">
                <a:solidFill>
                  <a:srgbClr val="0000FF"/>
                </a:solidFill>
                <a:sym typeface="Wingdings" pitchFamily="2" charset="2"/>
              </a:rPr>
              <a:t> Y </a:t>
            </a:r>
            <a:r>
              <a:rPr lang="en-US" sz="1800" u="none" dirty="0" smtClean="0">
                <a:solidFill>
                  <a:srgbClr val="000066"/>
                </a:solidFill>
              </a:rPr>
              <a:t>    </a:t>
            </a:r>
            <a:endParaRPr lang="en-US" sz="1800" dirty="0">
              <a:solidFill>
                <a:srgbClr val="0000FF"/>
              </a:solidFill>
              <a:sym typeface="Symbol" pitchFamily="18" charset="2"/>
            </a:endParaRPr>
          </a:p>
          <a:p>
            <a:r>
              <a:rPr lang="en-US" sz="1800" u="none" dirty="0" smtClean="0">
                <a:solidFill>
                  <a:srgbClr val="0000FF"/>
                </a:solidFill>
              </a:rPr>
              <a:t>Hypothesis Space:</a:t>
            </a:r>
            <a:r>
              <a:rPr lang="en-US" sz="1800" u="none" dirty="0" smtClean="0">
                <a:solidFill>
                  <a:srgbClr val="000066"/>
                </a:solidFill>
              </a:rPr>
              <a:t> </a:t>
            </a:r>
            <a:r>
              <a:rPr lang="en-US" sz="1800" u="none" dirty="0" smtClean="0">
                <a:solidFill>
                  <a:srgbClr val="0000FF"/>
                </a:solidFill>
              </a:rPr>
              <a:t>H</a:t>
            </a:r>
            <a:r>
              <a:rPr lang="en-US" sz="1800" u="none" dirty="0" smtClean="0">
                <a:solidFill>
                  <a:srgbClr val="000066"/>
                </a:solidFill>
              </a:rPr>
              <a:t>  –  A set of possible hypotheses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This will allow us to ask: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(2)</a:t>
            </a:r>
            <a:r>
              <a:rPr lang="en-US" sz="2000" dirty="0" smtClean="0"/>
              <a:t> Is C learnable?</a:t>
            </a:r>
          </a:p>
          <a:p>
            <a:pPr lvl="1"/>
            <a:r>
              <a:rPr lang="en-US" sz="1800" u="none" dirty="0" smtClean="0"/>
              <a:t>Is it possible to </a:t>
            </a:r>
            <a:r>
              <a:rPr lang="en-US" sz="1800" u="none" dirty="0" smtClean="0">
                <a:solidFill>
                  <a:srgbClr val="0000FF"/>
                </a:solidFill>
              </a:rPr>
              <a:t>learn</a:t>
            </a:r>
            <a:r>
              <a:rPr lang="en-US" sz="1800" u="none" dirty="0" smtClean="0"/>
              <a:t> a given function in </a:t>
            </a:r>
            <a:r>
              <a:rPr lang="en-US" sz="1800" u="none" dirty="0" smtClean="0">
                <a:solidFill>
                  <a:srgbClr val="0000FF"/>
                </a:solidFill>
              </a:rPr>
              <a:t>C</a:t>
            </a:r>
            <a:r>
              <a:rPr lang="en-US" sz="1800" u="none" dirty="0" smtClean="0"/>
              <a:t> using functions in </a:t>
            </a:r>
            <a:r>
              <a:rPr lang="en-US" sz="1800" u="none" dirty="0" smtClean="0">
                <a:solidFill>
                  <a:srgbClr val="0000FF"/>
                </a:solidFill>
              </a:rPr>
              <a:t>H</a:t>
            </a:r>
            <a:r>
              <a:rPr lang="en-US" sz="1800" u="none" dirty="0" smtClean="0"/>
              <a:t>, given the supervised protocol? </a:t>
            </a: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87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Requirements of Learning</a:t>
            </a:r>
          </a:p>
        </p:txBody>
      </p:sp>
      <p:sp>
        <p:nvSpPr>
          <p:cNvPr id="31747" name="Content Placeholder 5"/>
          <p:cNvSpPr>
            <a:spLocks noGrp="1"/>
          </p:cNvSpPr>
          <p:nvPr>
            <p:ph idx="1"/>
          </p:nvPr>
        </p:nvSpPr>
        <p:spPr>
          <a:xfrm>
            <a:off x="381000" y="1493837"/>
            <a:ext cx="8305800" cy="4525963"/>
          </a:xfrm>
        </p:spPr>
        <p:txBody>
          <a:bodyPr/>
          <a:lstStyle/>
          <a:p>
            <a:r>
              <a:rPr lang="en-US" dirty="0" smtClean="0"/>
              <a:t>Cannot expect a learner to learn a concept </a:t>
            </a:r>
            <a:r>
              <a:rPr lang="en-US" dirty="0" smtClean="0">
                <a:solidFill>
                  <a:srgbClr val="0000FF"/>
                </a:solidFill>
              </a:rPr>
              <a:t>exactly</a:t>
            </a:r>
            <a:r>
              <a:rPr lang="en-US" dirty="0" smtClean="0"/>
              <a:t>, since </a:t>
            </a:r>
          </a:p>
          <a:p>
            <a:pPr lvl="1"/>
            <a:r>
              <a:rPr lang="en-US" dirty="0" smtClean="0"/>
              <a:t>There will generally be multiple concepts consistent with the available data (which represent a small fraction of the available instance space).</a:t>
            </a:r>
          </a:p>
          <a:p>
            <a:pPr lvl="1"/>
            <a:r>
              <a:rPr lang="en-US" dirty="0" smtClean="0"/>
              <a:t>Unseen examples could </a:t>
            </a:r>
            <a:r>
              <a:rPr lang="en-US" i="1" dirty="0" smtClean="0"/>
              <a:t>potentially</a:t>
            </a:r>
            <a:r>
              <a:rPr lang="en-US" dirty="0" smtClean="0"/>
              <a:t> have any label    </a:t>
            </a:r>
          </a:p>
          <a:p>
            <a:pPr lvl="1"/>
            <a:r>
              <a:rPr lang="en-US" dirty="0" smtClean="0"/>
              <a:t>We “agree” to misclassify </a:t>
            </a:r>
            <a:r>
              <a:rPr lang="en-US" i="1" dirty="0" smtClean="0"/>
              <a:t>uncommon</a:t>
            </a:r>
            <a:r>
              <a:rPr lang="en-US" dirty="0" smtClean="0"/>
              <a:t> examples that do not show up in the training set.</a:t>
            </a:r>
          </a:p>
          <a:p>
            <a:r>
              <a:rPr lang="en-US" dirty="0" smtClean="0"/>
              <a:t>Cannot always expect to learn a </a:t>
            </a:r>
            <a:r>
              <a:rPr lang="en-US" dirty="0" smtClean="0">
                <a:solidFill>
                  <a:srgbClr val="0000FF"/>
                </a:solidFill>
              </a:rPr>
              <a:t>close approximation </a:t>
            </a:r>
            <a:r>
              <a:rPr lang="en-US" dirty="0" smtClean="0"/>
              <a:t>to the target concept since </a:t>
            </a:r>
          </a:p>
          <a:p>
            <a:pPr lvl="1"/>
            <a:r>
              <a:rPr lang="en-US" dirty="0" smtClean="0"/>
              <a:t>Sometimes (only in rare learning situations, we hope) the training set   will not be representative (will contain uncommon examples).  </a:t>
            </a:r>
          </a:p>
          <a:p>
            <a:r>
              <a:rPr lang="en-US" dirty="0" smtClean="0"/>
              <a:t>Therefore, the only realistic expectation of a good learner is that </a:t>
            </a:r>
            <a:r>
              <a:rPr lang="en-US" dirty="0" smtClean="0">
                <a:solidFill>
                  <a:srgbClr val="0000FF"/>
                </a:solidFill>
              </a:rPr>
              <a:t>with high probability </a:t>
            </a:r>
            <a:r>
              <a:rPr lang="en-US" dirty="0" smtClean="0"/>
              <a:t>it will learn a </a:t>
            </a:r>
            <a:r>
              <a:rPr lang="en-US" dirty="0" smtClean="0">
                <a:solidFill>
                  <a:srgbClr val="0000FF"/>
                </a:solidFill>
              </a:rPr>
              <a:t>close approximation </a:t>
            </a:r>
            <a:r>
              <a:rPr lang="en-US" dirty="0" smtClean="0"/>
              <a:t>to the target concept.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371600" y="3016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Where are we?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Algorithmically: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Perceptron </a:t>
            </a:r>
            <a:r>
              <a:rPr lang="en-US" dirty="0"/>
              <a:t>+ Winnow</a:t>
            </a:r>
          </a:p>
          <a:p>
            <a:pPr lvl="1" eaLnBrk="1" hangingPunct="1">
              <a:defRPr/>
            </a:pPr>
            <a:r>
              <a:rPr lang="en-US" dirty="0"/>
              <a:t> Gradient Descent </a:t>
            </a:r>
          </a:p>
          <a:p>
            <a:pPr eaLnBrk="1" hangingPunct="1">
              <a:defRPr/>
            </a:pPr>
            <a:r>
              <a:rPr lang="en-US" dirty="0"/>
              <a:t>  Models</a:t>
            </a:r>
            <a:r>
              <a:rPr lang="en-US" dirty="0" smtClean="0"/>
              <a:t>:</a:t>
            </a:r>
          </a:p>
          <a:p>
            <a:pPr lvl="1" eaLnBrk="1" hangingPunct="1">
              <a:defRPr/>
            </a:pPr>
            <a:r>
              <a:rPr lang="en-US" dirty="0" smtClean="0"/>
              <a:t> Online </a:t>
            </a:r>
            <a:r>
              <a:rPr lang="en-US" dirty="0"/>
              <a:t>Learning; Mistake Driven </a:t>
            </a:r>
            <a:r>
              <a:rPr lang="en-US" dirty="0" smtClean="0"/>
              <a:t>Learning</a:t>
            </a:r>
          </a:p>
          <a:p>
            <a:pPr eaLnBrk="1" hangingPunct="1">
              <a:defRPr/>
            </a:pPr>
            <a:r>
              <a:rPr lang="en-US" dirty="0" smtClean="0"/>
              <a:t>What </a:t>
            </a:r>
            <a:r>
              <a:rPr lang="en-US" dirty="0"/>
              <a:t>do we know about Generalization? </a:t>
            </a:r>
            <a:r>
              <a:rPr lang="en-US" dirty="0" smtClean="0"/>
              <a:t>(</a:t>
            </a:r>
            <a:r>
              <a:rPr lang="en-US" dirty="0"/>
              <a:t>to previously unseen examples?)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 </a:t>
            </a:r>
            <a:r>
              <a:rPr lang="en-US" dirty="0"/>
              <a:t>How will your algorithm do on the next </a:t>
            </a:r>
            <a:r>
              <a:rPr lang="en-US" dirty="0" smtClean="0"/>
              <a:t>example?</a:t>
            </a:r>
          </a:p>
          <a:p>
            <a:pPr eaLnBrk="1" hangingPunct="1">
              <a:defRPr/>
            </a:pPr>
            <a:r>
              <a:rPr lang="en-US" dirty="0" smtClean="0"/>
              <a:t>Next </a:t>
            </a:r>
            <a:r>
              <a:rPr lang="en-US" dirty="0"/>
              <a:t>we develop a theory of Generalization</a:t>
            </a:r>
            <a:r>
              <a:rPr lang="en-US" dirty="0" smtClean="0"/>
              <a:t>.</a:t>
            </a:r>
          </a:p>
          <a:p>
            <a:pPr lvl="1" eaLnBrk="1" hangingPunct="1">
              <a:defRPr/>
            </a:pPr>
            <a:r>
              <a:rPr lang="en-US" dirty="0" smtClean="0"/>
              <a:t>We </a:t>
            </a:r>
            <a:r>
              <a:rPr lang="en-US" dirty="0"/>
              <a:t>will come back to the same (or very </a:t>
            </a:r>
            <a:r>
              <a:rPr lang="en-US" dirty="0" smtClean="0"/>
              <a:t>similar) algorithms   </a:t>
            </a:r>
            <a:r>
              <a:rPr lang="en-US" dirty="0"/>
              <a:t>and show how the new theory sheds light on appropriate </a:t>
            </a:r>
            <a:r>
              <a:rPr lang="en-US" dirty="0" smtClean="0"/>
              <a:t>  </a:t>
            </a:r>
            <a:r>
              <a:rPr lang="en-US" dirty="0"/>
              <a:t>modifications of them, and provides guarantees.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 rot="18627426">
            <a:off x="57151" y="3681412"/>
            <a:ext cx="2184400" cy="1558925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E6981B9-1F41-4746-93DA-C2C03D5871A4}" type="slidenum">
              <a:rPr lang="en-US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990600" y="4572000"/>
            <a:ext cx="8382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Probably Approximately Correct</a:t>
            </a:r>
          </a:p>
        </p:txBody>
      </p:sp>
      <p:sp>
        <p:nvSpPr>
          <p:cNvPr id="327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Cannot expect a learner to learn a concept </a:t>
            </a:r>
            <a:r>
              <a:rPr lang="en-US" dirty="0">
                <a:solidFill>
                  <a:srgbClr val="0000FF"/>
                </a:solidFill>
              </a:rPr>
              <a:t>exactly</a:t>
            </a:r>
            <a:r>
              <a:rPr lang="en-US" dirty="0"/>
              <a:t>.</a:t>
            </a:r>
          </a:p>
          <a:p>
            <a:pPr eaLnBrk="1" hangingPunct="1"/>
            <a:r>
              <a:rPr lang="en-US" dirty="0" smtClean="0"/>
              <a:t>Cannot </a:t>
            </a:r>
            <a:r>
              <a:rPr lang="en-US" dirty="0"/>
              <a:t>always expect to learn a </a:t>
            </a:r>
            <a:r>
              <a:rPr lang="en-US" dirty="0">
                <a:solidFill>
                  <a:srgbClr val="0000FF"/>
                </a:solidFill>
              </a:rPr>
              <a:t>close approximation </a:t>
            </a:r>
            <a:r>
              <a:rPr lang="en-US" dirty="0"/>
              <a:t>to the target concept </a:t>
            </a:r>
          </a:p>
          <a:p>
            <a:pPr eaLnBrk="1" hangingPunct="1"/>
            <a:r>
              <a:rPr lang="en-US" dirty="0" smtClean="0"/>
              <a:t>Therefore</a:t>
            </a:r>
            <a:r>
              <a:rPr lang="en-US" dirty="0"/>
              <a:t>, the only realistic expectation of a good learner is that </a:t>
            </a:r>
            <a:r>
              <a:rPr lang="en-US" dirty="0">
                <a:solidFill>
                  <a:srgbClr val="0000FF"/>
                </a:solidFill>
              </a:rPr>
              <a:t>with high </a:t>
            </a:r>
            <a:r>
              <a:rPr lang="en-US" dirty="0" smtClean="0">
                <a:solidFill>
                  <a:srgbClr val="0000FF"/>
                </a:solidFill>
              </a:rPr>
              <a:t>probability </a:t>
            </a:r>
            <a:r>
              <a:rPr lang="en-US" dirty="0"/>
              <a:t>it will learn a </a:t>
            </a:r>
            <a:r>
              <a:rPr lang="en-US" dirty="0">
                <a:solidFill>
                  <a:srgbClr val="0000FF"/>
                </a:solidFill>
              </a:rPr>
              <a:t>close approximation </a:t>
            </a:r>
            <a:r>
              <a:rPr lang="en-US" dirty="0"/>
              <a:t>to the target </a:t>
            </a:r>
            <a:r>
              <a:rPr lang="en-US" dirty="0" smtClean="0"/>
              <a:t>concept.</a:t>
            </a: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In </a:t>
            </a:r>
            <a:r>
              <a:rPr lang="en-US" dirty="0">
                <a:solidFill>
                  <a:srgbClr val="0000FF"/>
                </a:solidFill>
              </a:rPr>
              <a:t>Probably Approximately Correct (PAC)</a:t>
            </a:r>
            <a:r>
              <a:rPr lang="en-US" dirty="0">
                <a:solidFill>
                  <a:srgbClr val="000066"/>
                </a:solidFill>
              </a:rPr>
              <a:t> learning, one requires </a:t>
            </a:r>
            <a:r>
              <a:rPr lang="en-US" dirty="0" smtClean="0">
                <a:solidFill>
                  <a:srgbClr val="000066"/>
                </a:solidFill>
              </a:rPr>
              <a:t>that given </a:t>
            </a:r>
            <a:r>
              <a:rPr lang="en-US" dirty="0">
                <a:solidFill>
                  <a:srgbClr val="000066"/>
                </a:solidFill>
              </a:rPr>
              <a:t>small</a:t>
            </a:r>
            <a:r>
              <a:rPr lang="en-US" dirty="0"/>
              <a:t> parameters 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 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and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 ,  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with probability at least </a:t>
            </a:r>
            <a:r>
              <a:rPr lang="en-US" dirty="0">
                <a:solidFill>
                  <a:srgbClr val="0000FF"/>
                </a:solidFill>
              </a:rPr>
              <a:t>(1-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 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) </a:t>
            </a:r>
            <a:r>
              <a:rPr lang="en-US" dirty="0" smtClean="0">
                <a:solidFill>
                  <a:srgbClr val="000066"/>
                </a:solidFill>
                <a:sym typeface="Symbol" pitchFamily="18" charset="2"/>
              </a:rPr>
              <a:t>a 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learner produces a hypothesis with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 error at most 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</a:t>
            </a: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  <a:sym typeface="Symbol" pitchFamily="18" charset="2"/>
              </a:rPr>
              <a:t>The 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reason we can hope for that is the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 Consistent Distribution 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assumption.</a:t>
            </a:r>
            <a:endParaRPr lang="en-US" dirty="0">
              <a:solidFill>
                <a:srgbClr val="0000FF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23588" name="Line 4"/>
          <p:cNvSpPr>
            <a:spLocks noChangeShapeType="1"/>
          </p:cNvSpPr>
          <p:nvPr/>
        </p:nvSpPr>
        <p:spPr bwMode="auto">
          <a:xfrm>
            <a:off x="0" y="382364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 Learnability</a:t>
            </a:r>
          </a:p>
        </p:txBody>
      </p:sp>
      <p:sp>
        <p:nvSpPr>
          <p:cNvPr id="3379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Consider a  concept class </a:t>
            </a:r>
            <a:r>
              <a:rPr lang="en-US" sz="2000" dirty="0" smtClean="0">
                <a:solidFill>
                  <a:srgbClr val="0000FF"/>
                </a:solidFill>
              </a:rPr>
              <a:t>C </a:t>
            </a:r>
            <a:r>
              <a:rPr lang="en-US" sz="2000" dirty="0" smtClean="0"/>
              <a:t>defined over an instance space </a:t>
            </a:r>
            <a:r>
              <a:rPr lang="en-US" sz="2000" dirty="0" smtClean="0">
                <a:solidFill>
                  <a:srgbClr val="0000FF"/>
                </a:solidFill>
              </a:rPr>
              <a:t>X</a:t>
            </a:r>
            <a:r>
              <a:rPr lang="en-US" sz="2000" dirty="0" smtClean="0"/>
              <a:t> (containing instances of length </a:t>
            </a:r>
            <a:r>
              <a:rPr lang="en-US" sz="2000" dirty="0" smtClean="0">
                <a:solidFill>
                  <a:srgbClr val="0000FF"/>
                </a:solidFill>
              </a:rPr>
              <a:t>n</a:t>
            </a:r>
            <a:r>
              <a:rPr lang="en-US" sz="2000" dirty="0" smtClean="0"/>
              <a:t>),  and a learner </a:t>
            </a:r>
            <a:r>
              <a:rPr lang="en-US" sz="2000" dirty="0" smtClean="0">
                <a:solidFill>
                  <a:srgbClr val="0000FF"/>
                </a:solidFill>
              </a:rPr>
              <a:t>L</a:t>
            </a:r>
            <a:r>
              <a:rPr lang="en-US" sz="2000" dirty="0" smtClean="0"/>
              <a:t> using a hypothesis space </a:t>
            </a:r>
            <a:r>
              <a:rPr lang="en-US" sz="2000" dirty="0" smtClean="0">
                <a:solidFill>
                  <a:srgbClr val="0000FF"/>
                </a:solidFill>
              </a:rPr>
              <a:t>H</a:t>
            </a:r>
            <a:r>
              <a:rPr lang="en-US" sz="2000" dirty="0" smtClean="0"/>
              <a:t>.  </a:t>
            </a:r>
          </a:p>
          <a:p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C</a:t>
            </a:r>
            <a:r>
              <a:rPr lang="en-US" sz="2000" dirty="0" smtClean="0"/>
              <a:t> is </a:t>
            </a:r>
            <a:r>
              <a:rPr lang="en-US" sz="2000" dirty="0" smtClean="0">
                <a:solidFill>
                  <a:srgbClr val="0000FF"/>
                </a:solidFill>
              </a:rPr>
              <a:t>PAC learnable </a:t>
            </a:r>
            <a:r>
              <a:rPr lang="en-US" sz="2000" dirty="0" smtClean="0"/>
              <a:t>by </a:t>
            </a:r>
            <a:r>
              <a:rPr lang="en-US" sz="2000" dirty="0" smtClean="0">
                <a:solidFill>
                  <a:srgbClr val="0000FF"/>
                </a:solidFill>
              </a:rPr>
              <a:t>L</a:t>
            </a:r>
            <a:r>
              <a:rPr lang="en-US" sz="2000" dirty="0" smtClean="0"/>
              <a:t> using </a:t>
            </a:r>
            <a:r>
              <a:rPr lang="en-US" sz="2000" dirty="0" smtClean="0">
                <a:solidFill>
                  <a:srgbClr val="0000FF"/>
                </a:solidFill>
              </a:rPr>
              <a:t>H</a:t>
            </a:r>
            <a:r>
              <a:rPr lang="en-US" sz="2000" dirty="0" smtClean="0"/>
              <a:t> if</a:t>
            </a:r>
          </a:p>
          <a:p>
            <a:pPr lvl="1"/>
            <a:r>
              <a:rPr lang="en-US" sz="1800" dirty="0" smtClean="0"/>
              <a:t>for all </a:t>
            </a:r>
            <a:r>
              <a:rPr lang="en-US" sz="1800" dirty="0" smtClean="0">
                <a:solidFill>
                  <a:srgbClr val="0000FF"/>
                </a:solidFill>
              </a:rPr>
              <a:t>f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 C</a:t>
            </a:r>
            <a:r>
              <a:rPr lang="en-US" sz="1800" dirty="0" smtClean="0">
                <a:sym typeface="Symbol" pitchFamily="18" charset="2"/>
              </a:rPr>
              <a:t>,</a:t>
            </a:r>
          </a:p>
          <a:p>
            <a:pPr lvl="1"/>
            <a:r>
              <a:rPr lang="en-US" sz="1800" dirty="0" smtClean="0">
                <a:sym typeface="Symbol" pitchFamily="18" charset="2"/>
              </a:rPr>
              <a:t>for all distributions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D  over X</a:t>
            </a:r>
            <a:r>
              <a:rPr lang="en-US" sz="1800" dirty="0" smtClean="0">
                <a:sym typeface="Symbol" pitchFamily="18" charset="2"/>
              </a:rPr>
              <a:t>, </a:t>
            </a:r>
            <a:r>
              <a:rPr lang="en-US" sz="1800" dirty="0" smtClean="0"/>
              <a:t> and fixed </a:t>
            </a:r>
            <a:r>
              <a:rPr lang="en-US" sz="1800" dirty="0" smtClean="0">
                <a:solidFill>
                  <a:srgbClr val="0000FF"/>
                </a:solidFill>
              </a:rPr>
              <a:t>0&lt;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,  &lt; 1</a:t>
            </a:r>
            <a:r>
              <a:rPr lang="en-US" sz="1800" dirty="0" smtClean="0">
                <a:sym typeface="Symbol" pitchFamily="18" charset="2"/>
              </a:rPr>
              <a:t>, </a:t>
            </a:r>
          </a:p>
          <a:p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L</a:t>
            </a:r>
            <a:r>
              <a:rPr lang="en-US" sz="2000" dirty="0" smtClean="0">
                <a:sym typeface="Symbol" pitchFamily="18" charset="2"/>
              </a:rPr>
              <a:t>, given a collection of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2000" dirty="0" smtClean="0">
                <a:sym typeface="Symbol" pitchFamily="18" charset="2"/>
              </a:rPr>
              <a:t> examples sampled independently according to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000" dirty="0" smtClean="0">
                <a:sym typeface="Symbol" pitchFamily="18" charset="2"/>
              </a:rPr>
              <a:t> produces </a:t>
            </a:r>
          </a:p>
          <a:p>
            <a:pPr lvl="1"/>
            <a:r>
              <a:rPr lang="en-US" sz="1800" dirty="0" smtClean="0">
                <a:sym typeface="Symbol" pitchFamily="18" charset="2"/>
              </a:rPr>
              <a:t>with probability at least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(1-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 ) </a:t>
            </a:r>
            <a:r>
              <a:rPr lang="en-US" sz="1800" dirty="0" smtClean="0">
                <a:sym typeface="Symbol" pitchFamily="18" charset="2"/>
              </a:rPr>
              <a:t>a hypothesis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h  H </a:t>
            </a:r>
            <a:r>
              <a:rPr lang="en-US" sz="1800" dirty="0" smtClean="0">
                <a:sym typeface="Symbol" pitchFamily="18" charset="2"/>
              </a:rPr>
              <a:t>with error at most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, </a:t>
            </a:r>
            <a:r>
              <a:rPr lang="en-US" sz="1800" dirty="0" smtClean="0">
                <a:sym typeface="Symbol" pitchFamily="18" charset="2"/>
              </a:rPr>
              <a:t>(</a:t>
            </a:r>
            <a:r>
              <a:rPr lang="en-US" sz="1800" dirty="0" err="1" smtClean="0">
                <a:sym typeface="Symbol" pitchFamily="18" charset="2"/>
              </a:rPr>
              <a:t>ErrorD</a:t>
            </a:r>
            <a:r>
              <a:rPr lang="en-US" sz="1800" dirty="0" smtClean="0">
                <a:sym typeface="Symbol" pitchFamily="18" charset="2"/>
              </a:rPr>
              <a:t> = </a:t>
            </a:r>
            <a:r>
              <a:rPr lang="en-US" sz="1800" dirty="0" err="1" smtClean="0">
                <a:sym typeface="Symbol" pitchFamily="18" charset="2"/>
              </a:rPr>
              <a:t>PrD</a:t>
            </a:r>
            <a:r>
              <a:rPr lang="en-US" sz="1800" dirty="0" smtClean="0">
                <a:sym typeface="Symbol" pitchFamily="18" charset="2"/>
              </a:rPr>
              <a:t>[f(x) : = h(x)]) </a:t>
            </a:r>
          </a:p>
          <a:p>
            <a:r>
              <a:rPr lang="en-US" sz="2000" dirty="0" smtClean="0">
                <a:sym typeface="Symbol" pitchFamily="18" charset="2"/>
              </a:rPr>
              <a:t>where m is polynomial in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1/ 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1/ 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sz="2000" dirty="0" smtClean="0">
                <a:sym typeface="Symbol" pitchFamily="18" charset="2"/>
              </a:rPr>
              <a:t> and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size(H)</a:t>
            </a:r>
          </a:p>
          <a:p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C </a:t>
            </a:r>
            <a:r>
              <a:rPr lang="en-US" sz="2000" dirty="0" smtClean="0">
                <a:sym typeface="Symbol" pitchFamily="18" charset="2"/>
              </a:rPr>
              <a:t>is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efficiently learnable </a:t>
            </a:r>
            <a:r>
              <a:rPr lang="en-US" sz="2000" dirty="0" smtClean="0">
                <a:sym typeface="Symbol" pitchFamily="18" charset="2"/>
              </a:rPr>
              <a:t>if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L</a:t>
            </a:r>
            <a:r>
              <a:rPr lang="en-US" sz="2000" dirty="0" smtClean="0">
                <a:sym typeface="Symbol" pitchFamily="18" charset="2"/>
              </a:rPr>
              <a:t> can produce the hypothesis in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time</a:t>
            </a:r>
            <a:r>
              <a:rPr lang="en-US" sz="2000" dirty="0" smtClean="0">
                <a:sym typeface="Symbol" pitchFamily="18" charset="2"/>
              </a:rPr>
              <a:t> polynomial in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1/ 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1/ 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sz="2000" dirty="0" smtClean="0">
                <a:sym typeface="Symbol" pitchFamily="18" charset="2"/>
              </a:rPr>
              <a:t> and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size(H)</a:t>
            </a:r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236549" name="Line 5"/>
          <p:cNvSpPr>
            <a:spLocks noChangeShapeType="1"/>
          </p:cNvSpPr>
          <p:nvPr/>
        </p:nvSpPr>
        <p:spPr bwMode="auto">
          <a:xfrm>
            <a:off x="0" y="50292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6550" name="Line 6"/>
          <p:cNvSpPr>
            <a:spLocks noChangeShapeType="1"/>
          </p:cNvSpPr>
          <p:nvPr/>
        </p:nvSpPr>
        <p:spPr bwMode="auto">
          <a:xfrm>
            <a:off x="4763" y="237584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 Learnability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371600"/>
            <a:ext cx="7315200" cy="4525963"/>
          </a:xfrm>
        </p:spPr>
        <p:txBody>
          <a:bodyPr/>
          <a:lstStyle/>
          <a:p>
            <a:r>
              <a:rPr lang="en-US" sz="2000" dirty="0" smtClean="0"/>
              <a:t>We impose two limitations: </a:t>
            </a:r>
          </a:p>
          <a:p>
            <a:r>
              <a:rPr lang="en-US" sz="2000" dirty="0" smtClean="0"/>
              <a:t>Polynomial </a:t>
            </a:r>
            <a:r>
              <a:rPr lang="en-US" sz="2000" dirty="0" smtClean="0">
                <a:solidFill>
                  <a:srgbClr val="0000FF"/>
                </a:solidFill>
              </a:rPr>
              <a:t>sample complexity  </a:t>
            </a:r>
            <a:r>
              <a:rPr lang="en-US" sz="2000" dirty="0" smtClean="0"/>
              <a:t>(information theoretic constraint)</a:t>
            </a:r>
          </a:p>
          <a:p>
            <a:pPr lvl="1"/>
            <a:r>
              <a:rPr lang="en-US" sz="1800" dirty="0" smtClean="0"/>
              <a:t>Is there enough information in the sample to distinguish a hypothesis </a:t>
            </a:r>
            <a:r>
              <a:rPr lang="en-US" sz="1800" dirty="0" smtClean="0">
                <a:solidFill>
                  <a:srgbClr val="0000FF"/>
                </a:solidFill>
              </a:rPr>
              <a:t>h</a:t>
            </a:r>
            <a:r>
              <a:rPr lang="en-US" sz="1800" dirty="0" smtClean="0"/>
              <a:t> that approximate </a:t>
            </a:r>
            <a:r>
              <a:rPr lang="en-US" sz="1800" dirty="0" smtClean="0">
                <a:solidFill>
                  <a:srgbClr val="0000FF"/>
                </a:solidFill>
              </a:rPr>
              <a:t>f </a:t>
            </a:r>
            <a:r>
              <a:rPr lang="en-US" sz="1800" dirty="0" smtClean="0"/>
              <a:t>?  </a:t>
            </a:r>
          </a:p>
          <a:p>
            <a:r>
              <a:rPr lang="en-US" sz="2000" dirty="0" smtClean="0"/>
              <a:t>Polynomial </a:t>
            </a:r>
            <a:r>
              <a:rPr lang="en-US" sz="2000" dirty="0" smtClean="0">
                <a:solidFill>
                  <a:srgbClr val="0000FF"/>
                </a:solidFill>
              </a:rPr>
              <a:t>time complexity </a:t>
            </a:r>
            <a:r>
              <a:rPr lang="en-US" sz="2000" dirty="0" smtClean="0"/>
              <a:t>(computational complexity)</a:t>
            </a:r>
          </a:p>
          <a:p>
            <a:pPr lvl="1"/>
            <a:r>
              <a:rPr lang="en-US" sz="1800" dirty="0" smtClean="0"/>
              <a:t>Is there an efficient algorithm that can process the sample and produce a good hypothesis </a:t>
            </a:r>
            <a:r>
              <a:rPr lang="en-US" sz="1800" dirty="0" smtClean="0">
                <a:solidFill>
                  <a:srgbClr val="0000FF"/>
                </a:solidFill>
              </a:rPr>
              <a:t>h</a:t>
            </a:r>
            <a:r>
              <a:rPr lang="en-US" sz="1800" dirty="0" smtClean="0"/>
              <a:t> ? </a:t>
            </a:r>
          </a:p>
          <a:p>
            <a:r>
              <a:rPr lang="en-US" sz="2000" dirty="0" smtClean="0"/>
              <a:t>To be PAC learnable, there must be a hypothesis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h  H</a:t>
            </a:r>
            <a:r>
              <a:rPr lang="en-US" sz="2000" dirty="0" smtClean="0">
                <a:sym typeface="Symbol" pitchFamily="18" charset="2"/>
              </a:rPr>
              <a:t> with arbitrary small error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for every f  C</a:t>
            </a:r>
            <a:r>
              <a:rPr lang="en-US" sz="2000" dirty="0" smtClean="0">
                <a:sym typeface="Symbol" pitchFamily="18" charset="2"/>
              </a:rPr>
              <a:t>. We generally assume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H  C</a:t>
            </a:r>
            <a:r>
              <a:rPr lang="en-US" sz="2000" dirty="0" smtClean="0">
                <a:sym typeface="Symbol" pitchFamily="18" charset="2"/>
              </a:rPr>
              <a:t>. (Properly PAC learnable if H=C) </a:t>
            </a:r>
          </a:p>
          <a:p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Worst Case definition</a:t>
            </a:r>
            <a:r>
              <a:rPr lang="en-US" sz="2000" dirty="0" smtClean="0">
                <a:sym typeface="Symbol" pitchFamily="18" charset="2"/>
              </a:rPr>
              <a:t>: the algorithm must meet its accuracy </a:t>
            </a:r>
          </a:p>
          <a:p>
            <a:pPr lvl="1"/>
            <a:r>
              <a:rPr lang="en-US" sz="1800" dirty="0" smtClean="0">
                <a:sym typeface="Symbol" pitchFamily="18" charset="2"/>
              </a:rPr>
              <a:t>for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every</a:t>
            </a:r>
            <a:r>
              <a:rPr lang="en-US" sz="1800" dirty="0" smtClean="0">
                <a:sym typeface="Symbol" pitchFamily="18" charset="2"/>
              </a:rPr>
              <a:t> distribution (The distribution free assumption)</a:t>
            </a:r>
          </a:p>
          <a:p>
            <a:pPr lvl="1"/>
            <a:r>
              <a:rPr lang="en-US" sz="1800" dirty="0" smtClean="0">
                <a:sym typeface="Symbol" pitchFamily="18" charset="2"/>
              </a:rPr>
              <a:t>for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every</a:t>
            </a:r>
            <a:r>
              <a:rPr lang="en-US" sz="1800" dirty="0" smtClean="0">
                <a:sym typeface="Symbol" pitchFamily="18" charset="2"/>
              </a:rPr>
              <a:t> target function f in the class C </a:t>
            </a:r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Occam’s Razor (1)</a:t>
            </a:r>
          </a:p>
        </p:txBody>
      </p:sp>
      <p:sp>
        <p:nvSpPr>
          <p:cNvPr id="36867" name="Content Placeholder 5"/>
          <p:cNvSpPr>
            <a:spLocks noGrp="1"/>
          </p:cNvSpPr>
          <p:nvPr>
            <p:ph idx="1"/>
          </p:nvPr>
        </p:nvSpPr>
        <p:spPr>
          <a:xfrm>
            <a:off x="1524000" y="1889125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457200" y="1241425"/>
            <a:ext cx="678903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b="1" u="none" dirty="0">
                <a:solidFill>
                  <a:srgbClr val="000066"/>
                </a:solidFill>
              </a:rPr>
              <a:t> </a:t>
            </a:r>
            <a:r>
              <a:rPr lang="en-US" sz="2000" b="1" u="none" dirty="0">
                <a:solidFill>
                  <a:srgbClr val="0000FF"/>
                </a:solidFill>
              </a:rPr>
              <a:t>Claim:</a:t>
            </a:r>
            <a:r>
              <a:rPr lang="en-US" sz="2000" b="1" u="none" dirty="0">
                <a:solidFill>
                  <a:srgbClr val="000066"/>
                </a:solidFill>
              </a:rPr>
              <a:t>  The probability that there exists a hypothesis</a:t>
            </a:r>
            <a:r>
              <a:rPr lang="en-US" sz="2000" b="1" u="none" dirty="0">
                <a:solidFill>
                  <a:srgbClr val="0000FF"/>
                </a:solidFill>
              </a:rPr>
              <a:t> h 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  H</a:t>
            </a:r>
            <a:r>
              <a:rPr lang="en-US" sz="2000" b="1" u="none" dirty="0">
                <a:solidFill>
                  <a:srgbClr val="0000FF"/>
                </a:solidFill>
              </a:rPr>
              <a:t> </a:t>
            </a:r>
            <a:r>
              <a:rPr lang="en-US" sz="2000" b="1" u="none" dirty="0">
                <a:solidFill>
                  <a:srgbClr val="000066"/>
                </a:solidFill>
              </a:rPr>
              <a:t>that 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            (1) is </a:t>
            </a:r>
            <a:r>
              <a:rPr lang="en-US" sz="2000" b="1" u="none" dirty="0">
                <a:solidFill>
                  <a:srgbClr val="0000FF"/>
                </a:solidFill>
              </a:rPr>
              <a:t>consistent </a:t>
            </a:r>
            <a:r>
              <a:rPr lang="en-US" sz="2000" b="1" u="none" dirty="0">
                <a:solidFill>
                  <a:srgbClr val="000066"/>
                </a:solidFill>
              </a:rPr>
              <a:t>with </a:t>
            </a:r>
            <a:r>
              <a:rPr lang="en-US" sz="2000" b="1" u="none" dirty="0">
                <a:solidFill>
                  <a:srgbClr val="0000FF"/>
                </a:solidFill>
              </a:rPr>
              <a:t>m</a:t>
            </a:r>
            <a:r>
              <a:rPr lang="en-US" sz="2000" b="1" u="none" dirty="0">
                <a:solidFill>
                  <a:srgbClr val="000066"/>
                </a:solidFill>
              </a:rPr>
              <a:t> examples and 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            (2) satisfies </a:t>
            </a:r>
            <a:r>
              <a:rPr lang="en-US" sz="2000" b="1" u="none" dirty="0">
                <a:solidFill>
                  <a:srgbClr val="0000FF"/>
                </a:solidFill>
              </a:rPr>
              <a:t>error(h) &gt;</a:t>
            </a:r>
            <a:r>
              <a:rPr lang="en-US" sz="2000" b="1" u="none" dirty="0">
                <a:solidFill>
                  <a:srgbClr val="000066"/>
                </a:solidFill>
              </a:rPr>
              <a:t> 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      ( </a:t>
            </a:r>
            <a:r>
              <a:rPr lang="en-US" sz="2000" b="1" u="none" dirty="0" err="1">
                <a:solidFill>
                  <a:srgbClr val="0000FF"/>
                </a:solidFill>
                <a:sym typeface="Symbol" pitchFamily="18" charset="2"/>
              </a:rPr>
              <a:t>Error</a:t>
            </a:r>
            <a:r>
              <a:rPr lang="en-US" sz="2000" b="1" u="none" baseline="-25000" dirty="0" err="1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(h) = </a:t>
            </a:r>
            <a:r>
              <a:rPr lang="en-US" sz="2000" b="1" u="none" dirty="0" err="1">
                <a:solidFill>
                  <a:srgbClr val="0000FF"/>
                </a:solidFill>
                <a:sym typeface="Symbol" pitchFamily="18" charset="2"/>
              </a:rPr>
              <a:t>Pr</a:t>
            </a:r>
            <a:r>
              <a:rPr lang="en-US" sz="2000" b="1" u="none" baseline="-25000" dirty="0" err="1">
                <a:solidFill>
                  <a:srgbClr val="0000FF"/>
                </a:solidFill>
                <a:sym typeface="Symbol" pitchFamily="18" charset="2"/>
              </a:rPr>
              <a:t>x</a:t>
            </a:r>
            <a:r>
              <a:rPr lang="en-US" sz="2000" b="1" u="none" baseline="-250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b="1" u="none" baseline="-25000" dirty="0">
                <a:solidFill>
                  <a:srgbClr val="0000FF"/>
                </a:solidFill>
                <a:latin typeface="cmsy10" pitchFamily="34" charset="0"/>
                <a:sym typeface="Symbol" pitchFamily="18" charset="2"/>
              </a:rPr>
              <a:t>2</a:t>
            </a:r>
            <a:r>
              <a:rPr lang="en-US" sz="2000" b="1" u="none" baseline="-25000" dirty="0">
                <a:solidFill>
                  <a:srgbClr val="0000FF"/>
                </a:solidFill>
                <a:sym typeface="Symbol" pitchFamily="18" charset="2"/>
              </a:rPr>
              <a:t> D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[f(x) </a:t>
            </a:r>
            <a:r>
              <a:rPr lang="en-US" sz="2000" b="1" u="none" dirty="0">
                <a:solidFill>
                  <a:srgbClr val="0000FF"/>
                </a:solidFill>
                <a:latin typeface="cmsy10" pitchFamily="34" charset="0"/>
                <a:sym typeface="Symbol" pitchFamily="18" charset="2"/>
              </a:rPr>
              <a:t>: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=h(x)] )</a:t>
            </a:r>
          </a:p>
          <a:p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              is less than   |H|(1-  )</a:t>
            </a:r>
            <a:r>
              <a:rPr lang="en-US" sz="2000" b="1" u="none" baseline="30000" dirty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.</a:t>
            </a:r>
            <a:endParaRPr lang="en-US" sz="2000" b="1" u="none" dirty="0">
              <a:solidFill>
                <a:srgbClr val="000066"/>
              </a:solidFill>
            </a:endParaRP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r>
              <a:rPr lang="en-US" sz="2000" b="1" u="none" dirty="0">
                <a:solidFill>
                  <a:srgbClr val="000066"/>
                </a:solidFill>
              </a:rPr>
              <a:t> </a:t>
            </a:r>
          </a:p>
        </p:txBody>
      </p:sp>
      <p:grpSp>
        <p:nvGrpSpPr>
          <p:cNvPr id="243727" name="Group 15"/>
          <p:cNvGrpSpPr>
            <a:grpSpLocks/>
          </p:cNvGrpSpPr>
          <p:nvPr/>
        </p:nvGrpSpPr>
        <p:grpSpPr bwMode="auto">
          <a:xfrm>
            <a:off x="457200" y="2743200"/>
            <a:ext cx="8407400" cy="2871788"/>
            <a:chOff x="288" y="1546"/>
            <a:chExt cx="5296" cy="1809"/>
          </a:xfrm>
        </p:grpSpPr>
        <p:graphicFrame>
          <p:nvGraphicFramePr>
            <p:cNvPr id="36871" name="Object 7"/>
            <p:cNvGraphicFramePr>
              <a:graphicFrameLocks noChangeAspect="1"/>
            </p:cNvGraphicFramePr>
            <p:nvPr/>
          </p:nvGraphicFramePr>
          <p:xfrm>
            <a:off x="1687" y="2038"/>
            <a:ext cx="2057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משוואה" r:id="rId4" imgW="1685900" imgH="228690" progId="Equation.3">
                    <p:embed/>
                  </p:oleObj>
                </mc:Choice>
                <mc:Fallback>
                  <p:oleObj name="משוואה" r:id="rId4" imgW="1685900" imgH="22869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7" y="2038"/>
                          <a:ext cx="2057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2" name="Object 12"/>
            <p:cNvGraphicFramePr>
              <a:graphicFrameLocks noChangeAspect="1"/>
            </p:cNvGraphicFramePr>
            <p:nvPr/>
          </p:nvGraphicFramePr>
          <p:xfrm>
            <a:off x="1728" y="3104"/>
            <a:ext cx="864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משוואה" r:id="rId6" imgW="762045" imgH="200070" progId="Equation.3">
                    <p:embed/>
                  </p:oleObj>
                </mc:Choice>
                <mc:Fallback>
                  <p:oleObj name="משוואה" r:id="rId6" imgW="762045" imgH="20007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3104"/>
                          <a:ext cx="864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3" name="Object 13"/>
            <p:cNvGraphicFramePr>
              <a:graphicFrameLocks noChangeAspect="1"/>
            </p:cNvGraphicFramePr>
            <p:nvPr/>
          </p:nvGraphicFramePr>
          <p:xfrm>
            <a:off x="5136" y="2544"/>
            <a:ext cx="448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משוואה" r:id="rId8" imgW="466790" imgH="200070" progId="Equation.3">
                    <p:embed/>
                  </p:oleObj>
                </mc:Choice>
                <mc:Fallback>
                  <p:oleObj name="משוואה" r:id="rId8" imgW="466790" imgH="20007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6" y="2544"/>
                          <a:ext cx="448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4" name="Text Box 14"/>
            <p:cNvSpPr txBox="1">
              <a:spLocks noChangeArrowheads="1"/>
            </p:cNvSpPr>
            <p:nvPr/>
          </p:nvSpPr>
          <p:spPr bwMode="auto">
            <a:xfrm>
              <a:off x="288" y="1546"/>
              <a:ext cx="5263" cy="1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r>
                <a:rPr lang="en-US" sz="2000" b="1" u="none" dirty="0">
                  <a:solidFill>
                    <a:srgbClr val="0000FF"/>
                  </a:solidFill>
                </a:rPr>
                <a:t>Proof:</a:t>
              </a:r>
              <a:r>
                <a:rPr lang="en-US" sz="2000" b="1" u="none" dirty="0">
                  <a:solidFill>
                    <a:srgbClr val="000066"/>
                  </a:solidFill>
                </a:rPr>
                <a:t>   Let </a:t>
              </a:r>
              <a:r>
                <a:rPr lang="en-US" sz="2000" b="1" u="none" dirty="0">
                  <a:solidFill>
                    <a:srgbClr val="0000FF"/>
                  </a:solidFill>
                </a:rPr>
                <a:t>h</a:t>
              </a:r>
              <a:r>
                <a:rPr lang="en-US" sz="2000" b="1" u="none" dirty="0">
                  <a:solidFill>
                    <a:srgbClr val="000066"/>
                  </a:solidFill>
                </a:rPr>
                <a:t> be such a bad hypothesis. </a:t>
              </a:r>
            </a:p>
            <a:p>
              <a:r>
                <a:rPr lang="en-US" sz="2000" b="1" u="none" dirty="0">
                  <a:solidFill>
                    <a:srgbClr val="000066"/>
                  </a:solidFill>
                </a:rPr>
                <a:t>             -  The probability that </a:t>
              </a:r>
              <a:r>
                <a:rPr lang="en-US" sz="2000" b="1" u="none" dirty="0">
                  <a:solidFill>
                    <a:srgbClr val="0000FF"/>
                  </a:solidFill>
                </a:rPr>
                <a:t>h</a:t>
              </a:r>
              <a:r>
                <a:rPr lang="en-US" sz="2000" b="1" u="none" dirty="0">
                  <a:solidFill>
                    <a:srgbClr val="000066"/>
                  </a:solidFill>
                </a:rPr>
                <a:t> is consistent with one example of </a:t>
              </a:r>
              <a:r>
                <a:rPr lang="en-US" sz="2000" b="1" u="none" dirty="0">
                  <a:solidFill>
                    <a:srgbClr val="0000FF"/>
                  </a:solidFill>
                </a:rPr>
                <a:t>f </a:t>
              </a:r>
              <a:r>
                <a:rPr lang="en-US" sz="2000" b="1" u="none" dirty="0">
                  <a:solidFill>
                    <a:srgbClr val="000066"/>
                  </a:solidFill>
                </a:rPr>
                <a:t>is</a:t>
              </a:r>
            </a:p>
            <a:p>
              <a:endParaRPr lang="en-US" sz="2000" b="1" u="none" dirty="0">
                <a:solidFill>
                  <a:srgbClr val="000066"/>
                </a:solidFill>
              </a:endParaRPr>
            </a:p>
            <a:p>
              <a:r>
                <a:rPr lang="en-US" sz="2000" b="1" u="none" dirty="0">
                  <a:solidFill>
                    <a:srgbClr val="000066"/>
                  </a:solidFill>
                </a:rPr>
                <a:t>             </a:t>
              </a:r>
            </a:p>
            <a:p>
              <a:r>
                <a:rPr lang="en-US" sz="2000" b="1" u="none" dirty="0">
                  <a:solidFill>
                    <a:srgbClr val="000066"/>
                  </a:solidFill>
                </a:rPr>
                <a:t>             -  Since the </a:t>
              </a:r>
              <a:r>
                <a:rPr lang="en-US" sz="2000" b="1" u="none" dirty="0">
                  <a:solidFill>
                    <a:srgbClr val="0000FF"/>
                  </a:solidFill>
                </a:rPr>
                <a:t>m</a:t>
              </a:r>
              <a:r>
                <a:rPr lang="en-US" sz="2000" b="1" u="none" dirty="0">
                  <a:solidFill>
                    <a:srgbClr val="000066"/>
                  </a:solidFill>
                </a:rPr>
                <a:t> examples are drawn independently of each other, </a:t>
              </a:r>
            </a:p>
            <a:p>
              <a:r>
                <a:rPr lang="en-US" sz="2000" b="1" u="none" dirty="0">
                  <a:solidFill>
                    <a:srgbClr val="000066"/>
                  </a:solidFill>
                </a:rPr>
                <a:t>                The probability that </a:t>
              </a:r>
              <a:r>
                <a:rPr lang="en-US" sz="2000" b="1" u="none" dirty="0">
                  <a:solidFill>
                    <a:srgbClr val="0000FF"/>
                  </a:solidFill>
                </a:rPr>
                <a:t>h</a:t>
              </a:r>
              <a:r>
                <a:rPr lang="en-US" sz="2000" b="1" u="none" dirty="0">
                  <a:solidFill>
                    <a:srgbClr val="000066"/>
                  </a:solidFill>
                </a:rPr>
                <a:t> is consistent with </a:t>
              </a:r>
              <a:r>
                <a:rPr lang="en-US" sz="2000" b="1" u="none" dirty="0">
                  <a:solidFill>
                    <a:srgbClr val="0000FF"/>
                  </a:solidFill>
                </a:rPr>
                <a:t>m</a:t>
              </a:r>
              <a:r>
                <a:rPr lang="en-US" sz="2000" b="1" u="none" dirty="0">
                  <a:solidFill>
                    <a:srgbClr val="000066"/>
                  </a:solidFill>
                </a:rPr>
                <a:t> example of </a:t>
              </a:r>
              <a:r>
                <a:rPr lang="en-US" sz="2000" b="1" u="none" dirty="0">
                  <a:solidFill>
                    <a:srgbClr val="0000FF"/>
                  </a:solidFill>
                </a:rPr>
                <a:t>f </a:t>
              </a:r>
              <a:r>
                <a:rPr lang="en-US" sz="2000" b="1" u="none" dirty="0">
                  <a:solidFill>
                    <a:srgbClr val="000066"/>
                  </a:solidFill>
                </a:rPr>
                <a:t>is </a:t>
              </a:r>
              <a:r>
                <a:rPr lang="en-US" sz="2000" b="1" u="none" dirty="0">
                  <a:solidFill>
                    <a:srgbClr val="000066"/>
                  </a:solidFill>
                  <a:sym typeface="Symbol" pitchFamily="18" charset="2"/>
                </a:rPr>
                <a:t>less than</a:t>
              </a:r>
              <a:r>
                <a:rPr lang="en-US" sz="2000" b="1" u="none" dirty="0">
                  <a:solidFill>
                    <a:srgbClr val="0000FF"/>
                  </a:solidFill>
                  <a:sym typeface="Symbol" pitchFamily="18" charset="2"/>
                </a:rPr>
                <a:t>  </a:t>
              </a:r>
              <a:endParaRPr lang="en-US" sz="2000" b="1" u="none" dirty="0">
                <a:solidFill>
                  <a:srgbClr val="000066"/>
                </a:solidFill>
              </a:endParaRPr>
            </a:p>
            <a:p>
              <a:r>
                <a:rPr lang="en-US" sz="2000" b="1" u="none" dirty="0">
                  <a:solidFill>
                    <a:srgbClr val="000066"/>
                  </a:solidFill>
                </a:rPr>
                <a:t>             </a:t>
              </a:r>
            </a:p>
            <a:p>
              <a:r>
                <a:rPr lang="en-US" sz="2000" b="1" u="none" dirty="0">
                  <a:solidFill>
                    <a:srgbClr val="000066"/>
                  </a:solidFill>
                </a:rPr>
                <a:t>             -  The probability that </a:t>
              </a:r>
              <a:r>
                <a:rPr lang="en-US" sz="2000" b="1" i="1" u="none" dirty="0">
                  <a:solidFill>
                    <a:srgbClr val="0000FF"/>
                  </a:solidFill>
                </a:rPr>
                <a:t>some</a:t>
              </a:r>
              <a:r>
                <a:rPr lang="en-US" sz="2000" b="1" u="none" dirty="0">
                  <a:solidFill>
                    <a:srgbClr val="000066"/>
                  </a:solidFill>
                </a:rPr>
                <a:t>  hypothesis in </a:t>
              </a:r>
              <a:r>
                <a:rPr lang="en-US" sz="2000" b="1" u="none" dirty="0">
                  <a:solidFill>
                    <a:srgbClr val="0000FF"/>
                  </a:solidFill>
                </a:rPr>
                <a:t>H</a:t>
              </a:r>
              <a:r>
                <a:rPr lang="en-US" sz="2000" b="1" u="none" dirty="0">
                  <a:solidFill>
                    <a:srgbClr val="000066"/>
                  </a:solidFill>
                </a:rPr>
                <a:t> is consistent with </a:t>
              </a:r>
              <a:r>
                <a:rPr lang="en-US" sz="2000" b="1" u="none" dirty="0">
                  <a:solidFill>
                    <a:srgbClr val="0000FF"/>
                  </a:solidFill>
                </a:rPr>
                <a:t>m</a:t>
              </a:r>
              <a:r>
                <a:rPr lang="en-US" sz="2000" b="1" u="none" dirty="0">
                  <a:solidFill>
                    <a:srgbClr val="000066"/>
                  </a:solidFill>
                </a:rPr>
                <a:t> examples</a:t>
              </a:r>
            </a:p>
            <a:p>
              <a:r>
                <a:rPr lang="en-US" sz="2000" b="1" u="none" dirty="0">
                  <a:solidFill>
                    <a:srgbClr val="000066"/>
                  </a:solidFill>
                </a:rPr>
                <a:t>                 is </a:t>
              </a:r>
              <a:r>
                <a:rPr lang="en-US" sz="2000" b="1" u="none" dirty="0">
                  <a:solidFill>
                    <a:srgbClr val="000066"/>
                  </a:solidFill>
                  <a:sym typeface="Symbol" pitchFamily="18" charset="2"/>
                </a:rPr>
                <a:t>less than</a:t>
              </a:r>
              <a:r>
                <a:rPr lang="en-US" sz="2000" b="1" u="none" dirty="0">
                  <a:solidFill>
                    <a:srgbClr val="0000FF"/>
                  </a:solidFill>
                  <a:sym typeface="Symbol" pitchFamily="18" charset="2"/>
                </a:rPr>
                <a:t> </a:t>
              </a:r>
              <a:endParaRPr lang="en-US" sz="2000" b="1" u="none" dirty="0">
                <a:solidFill>
                  <a:srgbClr val="000066"/>
                </a:solidFill>
              </a:endParaRP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800600" y="5334000"/>
            <a:ext cx="4114800" cy="1015663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u="none" dirty="0" smtClean="0">
                <a:latin typeface="Calibri" pitchFamily="34" charset="0"/>
              </a:rPr>
              <a:t>Note that we don’t need a true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f</a:t>
            </a:r>
            <a:r>
              <a:rPr lang="en-US" sz="2000" u="none" dirty="0" smtClean="0">
                <a:latin typeface="Calibri" pitchFamily="34" charset="0"/>
              </a:rPr>
              <a:t> for this argument; it can be done with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h</a:t>
            </a:r>
            <a:r>
              <a:rPr lang="en-US" sz="2000" u="none" dirty="0" smtClean="0">
                <a:latin typeface="Calibri" pitchFamily="34" charset="0"/>
              </a:rPr>
              <a:t>, relative to a distribution over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X </a:t>
            </a:r>
            <a:r>
              <a:rPr lang="en-US" sz="2000" u="none" dirty="0" smtClean="0">
                <a:solidFill>
                  <a:srgbClr val="0000FF"/>
                </a:solidFill>
                <a:latin typeface="cmsy10"/>
              </a:rPr>
              <a:t>£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 Y. </a:t>
            </a:r>
            <a:endParaRPr lang="en-US" sz="2000" u="none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Occam’s Razor (1)</a:t>
            </a:r>
          </a:p>
        </p:txBody>
      </p:sp>
      <p:sp>
        <p:nvSpPr>
          <p:cNvPr id="37891" name="Content Placeholder 5"/>
          <p:cNvSpPr>
            <a:spLocks noGrp="1"/>
          </p:cNvSpPr>
          <p:nvPr>
            <p:ph idx="1"/>
          </p:nvPr>
        </p:nvSpPr>
        <p:spPr>
          <a:xfrm>
            <a:off x="1524000" y="1851025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457200" y="1203325"/>
            <a:ext cx="8647113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b="1" u="none" dirty="0">
                <a:solidFill>
                  <a:srgbClr val="000066"/>
                </a:solidFill>
              </a:rPr>
              <a:t>We want this probability to be smaller than 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, </a:t>
            </a:r>
            <a:r>
              <a:rPr lang="en-US" sz="2000" b="1" u="none" dirty="0">
                <a:solidFill>
                  <a:srgbClr val="000066"/>
                </a:solidFill>
                <a:sym typeface="Symbol" pitchFamily="18" charset="2"/>
              </a:rPr>
              <a:t>that is: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</a:t>
            </a: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r>
              <a:rPr lang="en-US" sz="2000" b="1" u="none" dirty="0">
                <a:solidFill>
                  <a:srgbClr val="000066"/>
                </a:solidFill>
              </a:rPr>
              <a:t>                                               </a:t>
            </a:r>
            <a:r>
              <a:rPr lang="en-US" sz="2000" b="1" u="none" dirty="0">
                <a:solidFill>
                  <a:srgbClr val="0000FF"/>
                </a:solidFill>
              </a:rPr>
              <a:t>|H|(1-</a:t>
            </a:r>
            <a:r>
              <a:rPr lang="en-US" sz="2000" b="1" u="none" dirty="0">
                <a:solidFill>
                  <a:srgbClr val="000066"/>
                </a:solidFill>
              </a:rPr>
              <a:t> 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)  &lt;  </a:t>
            </a:r>
            <a:endParaRPr lang="en-US" sz="2000" b="1" u="none" dirty="0">
              <a:solidFill>
                <a:srgbClr val="000066"/>
              </a:solidFill>
            </a:endParaRPr>
          </a:p>
          <a:p>
            <a:r>
              <a:rPr lang="en-US" sz="2000" b="1" u="none" dirty="0">
                <a:solidFill>
                  <a:srgbClr val="000066"/>
                </a:solidFill>
              </a:rPr>
              <a:t>                            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                                   </a:t>
            </a:r>
            <a:r>
              <a:rPr lang="en-US" sz="2000" b="1" u="none" dirty="0">
                <a:solidFill>
                  <a:srgbClr val="0000FF"/>
                </a:solidFill>
              </a:rPr>
              <a:t> </a:t>
            </a:r>
            <a:r>
              <a:rPr lang="en-US" sz="2000" b="1" u="none" dirty="0" err="1">
                <a:solidFill>
                  <a:srgbClr val="0000FF"/>
                </a:solidFill>
              </a:rPr>
              <a:t>ln</a:t>
            </a:r>
            <a:r>
              <a:rPr lang="en-US" sz="2000" b="1" u="none" dirty="0">
                <a:solidFill>
                  <a:srgbClr val="000066"/>
                </a:solidFill>
              </a:rPr>
              <a:t>(</a:t>
            </a:r>
            <a:r>
              <a:rPr lang="en-US" sz="2000" b="1" u="none" dirty="0">
                <a:solidFill>
                  <a:srgbClr val="0000FF"/>
                </a:solidFill>
              </a:rPr>
              <a:t>|H|) + m </a:t>
            </a:r>
            <a:r>
              <a:rPr lang="en-US" sz="2000" b="1" u="none" dirty="0" err="1">
                <a:solidFill>
                  <a:srgbClr val="0000FF"/>
                </a:solidFill>
              </a:rPr>
              <a:t>ln</a:t>
            </a:r>
            <a:r>
              <a:rPr lang="en-US" sz="2000" b="1" u="none" dirty="0">
                <a:solidFill>
                  <a:srgbClr val="0000FF"/>
                </a:solidFill>
              </a:rPr>
              <a:t>(1-</a:t>
            </a:r>
            <a:r>
              <a:rPr lang="en-US" sz="2000" b="1" u="none" dirty="0">
                <a:solidFill>
                  <a:srgbClr val="000066"/>
                </a:solidFill>
              </a:rPr>
              <a:t> 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)  &lt;  </a:t>
            </a:r>
            <a:r>
              <a:rPr lang="en-US" sz="2000" b="1" u="none" dirty="0" err="1">
                <a:solidFill>
                  <a:srgbClr val="0000FF"/>
                </a:solidFill>
                <a:sym typeface="Symbol" pitchFamily="18" charset="2"/>
              </a:rPr>
              <a:t>ln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()</a:t>
            </a: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(with e</a:t>
            </a:r>
            <a:r>
              <a:rPr lang="en-US" sz="2000" b="1" u="none" baseline="30000" dirty="0">
                <a:solidFill>
                  <a:srgbClr val="0000FF"/>
                </a:solidFill>
                <a:sym typeface="Symbol" pitchFamily="18" charset="2"/>
              </a:rPr>
              <a:t>-x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= 1-x+x</a:t>
            </a:r>
            <a:r>
              <a:rPr lang="en-US" sz="2000" b="1" u="none" baseline="30000" dirty="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/2+…; e</a:t>
            </a:r>
            <a:r>
              <a:rPr lang="en-US" sz="2000" b="1" u="none" baseline="30000" dirty="0">
                <a:solidFill>
                  <a:srgbClr val="0000FF"/>
                </a:solidFill>
                <a:sym typeface="Symbol" pitchFamily="18" charset="2"/>
              </a:rPr>
              <a:t>-x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&gt; 1-x; </a:t>
            </a:r>
            <a:r>
              <a:rPr lang="en-US" sz="2000" b="1" u="none" dirty="0" err="1">
                <a:sym typeface="Symbol" pitchFamily="18" charset="2"/>
              </a:rPr>
              <a:t>ln</a:t>
            </a:r>
            <a:r>
              <a:rPr lang="en-US" sz="2000" b="1" u="none" dirty="0">
                <a:sym typeface="Symbol" pitchFamily="18" charset="2"/>
              </a:rPr>
              <a:t> (</a:t>
            </a:r>
            <a:r>
              <a:rPr lang="en-US" sz="2000" b="1" u="none" dirty="0"/>
              <a:t>1- </a:t>
            </a:r>
            <a:r>
              <a:rPr lang="en-US" sz="2000" b="1" u="none" dirty="0">
                <a:sym typeface="Symbol" pitchFamily="18" charset="2"/>
              </a:rPr>
              <a:t>)  &lt; -  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; gives a safer </a:t>
            </a:r>
            <a:r>
              <a:rPr lang="en-US" sz="2000" b="1" u="none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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)</a:t>
            </a:r>
            <a:r>
              <a:rPr lang="en-US" sz="2000" b="1" u="none" dirty="0">
                <a:solidFill>
                  <a:srgbClr val="000066"/>
                </a:solidFill>
              </a:rPr>
              <a:t>    </a:t>
            </a: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r>
              <a:rPr lang="en-US" sz="2000" b="1" u="none" dirty="0">
                <a:solidFill>
                  <a:srgbClr val="000066"/>
                </a:solidFill>
              </a:rPr>
              <a:t>(gross over estimate)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It is called Occam’s razor, because it indicates a </a:t>
            </a:r>
            <a:r>
              <a:rPr lang="en-US" sz="2000" b="1" u="none" dirty="0">
                <a:solidFill>
                  <a:srgbClr val="0000FF"/>
                </a:solidFill>
              </a:rPr>
              <a:t>preference </a:t>
            </a:r>
            <a:r>
              <a:rPr lang="en-US" sz="2000" b="1" u="none" dirty="0">
                <a:solidFill>
                  <a:srgbClr val="000066"/>
                </a:solidFill>
              </a:rPr>
              <a:t>towards small 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hypothesis spaces </a:t>
            </a: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r>
              <a:rPr lang="en-US" sz="2000" b="1" u="none" dirty="0">
                <a:solidFill>
                  <a:srgbClr val="000066"/>
                </a:solidFill>
              </a:rPr>
              <a:t>What kind of hypothesis spaces do we want ?         Large ?            Small ?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To guarantee consistency we need 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H  C.    </a:t>
            </a:r>
            <a:r>
              <a:rPr lang="en-US" sz="2000" b="1" u="none" dirty="0">
                <a:solidFill>
                  <a:srgbClr val="000066"/>
                </a:solidFill>
                <a:sym typeface="Symbol" pitchFamily="18" charset="2"/>
              </a:rPr>
              <a:t>But do we want the smallest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H </a:t>
            </a:r>
            <a:r>
              <a:rPr lang="en-US" sz="2000" b="1" u="none" dirty="0">
                <a:solidFill>
                  <a:srgbClr val="000066"/>
                </a:solidFill>
                <a:sym typeface="Symbol" pitchFamily="18" charset="2"/>
              </a:rPr>
              <a:t>possible ?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3886200" y="1622425"/>
            <a:ext cx="369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b="1" u="none">
                <a:solidFill>
                  <a:srgbClr val="0000FF"/>
                </a:solidFill>
              </a:rPr>
              <a:t>m</a:t>
            </a:r>
            <a:endParaRPr lang="en-US" sz="2000" b="1" u="none">
              <a:solidFill>
                <a:srgbClr val="000066"/>
              </a:solidFill>
            </a:endParaRPr>
          </a:p>
        </p:txBody>
      </p:sp>
      <p:graphicFrame>
        <p:nvGraphicFramePr>
          <p:cNvPr id="37895" name="Object 10"/>
          <p:cNvGraphicFramePr>
            <a:graphicFrameLocks noChangeAspect="1"/>
          </p:cNvGraphicFramePr>
          <p:nvPr/>
        </p:nvGraphicFramePr>
        <p:xfrm>
          <a:off x="2438400" y="3514725"/>
          <a:ext cx="32289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משוואה" r:id="rId4" imgW="1609722" imgH="362070" progId="Equation.3">
                  <p:embed/>
                </p:oleObj>
              </mc:Choice>
              <mc:Fallback>
                <p:oleObj name="משוואה" r:id="rId4" imgW="1609722" imgH="36207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14725"/>
                        <a:ext cx="3228975" cy="774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6019800" y="3366448"/>
            <a:ext cx="2819400" cy="1631216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u="none" dirty="0" smtClean="0">
                <a:latin typeface="Calibri" pitchFamily="34" charset="0"/>
              </a:rPr>
              <a:t>We showed that a        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m-consistent hypothesis </a:t>
            </a:r>
            <a:r>
              <a:rPr lang="en-US" sz="2000" u="none" dirty="0" smtClean="0">
                <a:latin typeface="Calibri" pitchFamily="34" charset="0"/>
              </a:rPr>
              <a:t>generalizes well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(err&lt; </a:t>
            </a:r>
            <a:r>
              <a:rPr lang="en-US" sz="2000" u="none" dirty="0" smtClean="0">
                <a:solidFill>
                  <a:srgbClr val="0000FF"/>
                </a:solidFill>
                <a:latin typeface="cmmi10"/>
              </a:rPr>
              <a:t>²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  <a:r>
              <a:rPr lang="en-US" sz="2000" u="none" dirty="0" smtClean="0">
                <a:latin typeface="Calibri" pitchFamily="34" charset="0"/>
              </a:rPr>
              <a:t> (Appropriate m is a function of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|H|, </a:t>
            </a:r>
            <a:r>
              <a:rPr lang="en-US" sz="2000" u="none" dirty="0" smtClean="0">
                <a:solidFill>
                  <a:srgbClr val="0000FF"/>
                </a:solidFill>
                <a:latin typeface="cmmi10"/>
              </a:rPr>
              <a:t>²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en-US" sz="2000" u="none" dirty="0" smtClean="0">
                <a:solidFill>
                  <a:srgbClr val="0000FF"/>
                </a:solidFill>
                <a:latin typeface="cmmi10"/>
              </a:rPr>
              <a:t>±</a:t>
            </a:r>
            <a:r>
              <a:rPr lang="en-US" sz="2000" u="none" dirty="0" smtClean="0">
                <a:latin typeface="Calibri" pitchFamily="34" charset="0"/>
              </a:rPr>
              <a:t>)</a:t>
            </a:r>
            <a:endParaRPr lang="en-US" sz="2000" u="none" dirty="0">
              <a:latin typeface="Calibri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019800" y="1905000"/>
            <a:ext cx="2819400" cy="1016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u="none" dirty="0" smtClean="0">
                <a:latin typeface="Calibri" pitchFamily="34" charset="0"/>
              </a:rPr>
              <a:t>What do we know now about the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Consistent Learner scheme</a:t>
            </a:r>
            <a:r>
              <a:rPr lang="en-US" sz="2000" u="none" dirty="0" smtClean="0">
                <a:latin typeface="Calibri" pitchFamily="34" charset="0"/>
              </a:rPr>
              <a:t>?</a:t>
            </a:r>
            <a:endParaRPr lang="en-US" sz="2000" u="none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71628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Hw4</a:t>
            </a:r>
            <a:r>
              <a:rPr lang="en-US" dirty="0" smtClean="0"/>
              <a:t> will be out </a:t>
            </a:r>
            <a:r>
              <a:rPr lang="en-US" dirty="0"/>
              <a:t>t</a:t>
            </a:r>
            <a:r>
              <a:rPr lang="en-US" dirty="0" smtClean="0"/>
              <a:t>oday.</a:t>
            </a:r>
          </a:p>
          <a:p>
            <a:pPr lvl="1"/>
            <a:r>
              <a:rPr lang="en-US" dirty="0" smtClean="0"/>
              <a:t>Due on March 11 (Saturday)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slack time </a:t>
            </a:r>
            <a:r>
              <a:rPr lang="en-US" dirty="0" smtClean="0"/>
              <a:t>since we want to release the solutions with enough time before the midterm. </a:t>
            </a:r>
          </a:p>
          <a:p>
            <a:pPr lvl="1"/>
            <a:r>
              <a:rPr lang="en-US" dirty="0" smtClean="0"/>
              <a:t>You cannot solve all the problems yet. </a:t>
            </a:r>
          </a:p>
          <a:p>
            <a:r>
              <a:rPr lang="en-US" dirty="0" smtClean="0"/>
              <a:t>Quizzes: </a:t>
            </a:r>
          </a:p>
          <a:p>
            <a:pPr lvl="1"/>
            <a:r>
              <a:rPr lang="en-US" dirty="0" smtClean="0"/>
              <a:t>Quiz 5 will be due before the Thursday lecture</a:t>
            </a:r>
          </a:p>
          <a:p>
            <a:pPr lvl="1"/>
            <a:r>
              <a:rPr lang="en-US" dirty="0" smtClean="0"/>
              <a:t>Quiz 6 will be due before next Tuesday </a:t>
            </a:r>
          </a:p>
          <a:p>
            <a:r>
              <a:rPr lang="en-US" dirty="0" smtClean="0"/>
              <a:t>Midterm is coming in three weeks</a:t>
            </a:r>
          </a:p>
          <a:p>
            <a:pPr lvl="1"/>
            <a:r>
              <a:rPr lang="en-US" dirty="0" smtClean="0"/>
              <a:t>3/16, in class</a:t>
            </a:r>
          </a:p>
          <a:p>
            <a:r>
              <a:rPr lang="en-US" dirty="0" smtClean="0"/>
              <a:t>Project Proposals are due on 3/10. </a:t>
            </a:r>
          </a:p>
          <a:p>
            <a:pPr lvl="1"/>
            <a:r>
              <a:rPr lang="en-US" dirty="0" smtClean="0"/>
              <a:t>Follow Piazza and the web site.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62600" y="1371600"/>
            <a:ext cx="3200400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Questions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8684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Consistent Learners</a:t>
            </a:r>
          </a:p>
        </p:txBody>
      </p:sp>
      <p:sp>
        <p:nvSpPr>
          <p:cNvPr id="35843" name="Content Placeholder 5"/>
          <p:cNvSpPr>
            <a:spLocks noGrp="1"/>
          </p:cNvSpPr>
          <p:nvPr>
            <p:ph idx="1"/>
          </p:nvPr>
        </p:nvSpPr>
        <p:spPr>
          <a:xfrm>
            <a:off x="762000" y="1295400"/>
            <a:ext cx="7924800" cy="5349875"/>
          </a:xfrm>
        </p:spPr>
        <p:txBody>
          <a:bodyPr/>
          <a:lstStyle/>
          <a:p>
            <a:r>
              <a:rPr lang="en-US" sz="2000" dirty="0">
                <a:solidFill>
                  <a:srgbClr val="000066"/>
                </a:solidFill>
              </a:rPr>
              <a:t>Immediately from the definition, we get the following general scheme for </a:t>
            </a:r>
            <a:r>
              <a:rPr lang="en-US" sz="2000" dirty="0" smtClean="0">
                <a:solidFill>
                  <a:srgbClr val="0000FF"/>
                </a:solidFill>
              </a:rPr>
              <a:t>PAC learning</a:t>
            </a:r>
            <a:r>
              <a:rPr lang="en-US" sz="2000" dirty="0" smtClean="0">
                <a:solidFill>
                  <a:srgbClr val="000066"/>
                </a:solidFill>
              </a:rPr>
              <a:t>: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Given </a:t>
            </a:r>
            <a:r>
              <a:rPr lang="en-US" sz="2000" dirty="0">
                <a:solidFill>
                  <a:srgbClr val="000066"/>
                </a:solidFill>
              </a:rPr>
              <a:t>a sample D of </a:t>
            </a:r>
            <a:r>
              <a:rPr lang="en-US" sz="2000" dirty="0">
                <a:solidFill>
                  <a:srgbClr val="0000FF"/>
                </a:solidFill>
              </a:rPr>
              <a:t>m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000066"/>
                </a:solidFill>
              </a:rPr>
              <a:t>examples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Find </a:t>
            </a:r>
            <a:r>
              <a:rPr lang="en-US" sz="1800" dirty="0">
                <a:solidFill>
                  <a:srgbClr val="000066"/>
                </a:solidFill>
              </a:rPr>
              <a:t>some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h   H</a:t>
            </a:r>
            <a:r>
              <a:rPr lang="en-US" sz="1800" dirty="0">
                <a:solidFill>
                  <a:srgbClr val="000066"/>
                </a:solidFill>
                <a:sym typeface="Symbol" pitchFamily="18" charset="2"/>
              </a:rPr>
              <a:t>  that is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consistent </a:t>
            </a:r>
            <a:r>
              <a:rPr lang="en-US" sz="1800" dirty="0">
                <a:solidFill>
                  <a:srgbClr val="000066"/>
                </a:solidFill>
                <a:sym typeface="Symbol" pitchFamily="18" charset="2"/>
              </a:rPr>
              <a:t>with all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1800" dirty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rgbClr val="000066"/>
                </a:solidFill>
                <a:sym typeface="Symbol" pitchFamily="18" charset="2"/>
              </a:rPr>
              <a:t>examples</a:t>
            </a:r>
          </a:p>
          <a:p>
            <a:pPr lvl="2"/>
            <a:r>
              <a:rPr lang="en-US" sz="1600" dirty="0" smtClean="0">
                <a:solidFill>
                  <a:srgbClr val="000066"/>
                </a:solidFill>
              </a:rPr>
              <a:t>We showed that </a:t>
            </a:r>
            <a:r>
              <a:rPr lang="en-US" sz="1600" dirty="0">
                <a:solidFill>
                  <a:srgbClr val="000066"/>
                </a:solidFill>
              </a:rPr>
              <a:t>if </a:t>
            </a:r>
            <a:r>
              <a:rPr lang="en-US" sz="1600" dirty="0">
                <a:solidFill>
                  <a:srgbClr val="0000FF"/>
                </a:solidFill>
              </a:rPr>
              <a:t>m</a:t>
            </a:r>
            <a:r>
              <a:rPr lang="en-US" sz="1600" dirty="0">
                <a:solidFill>
                  <a:srgbClr val="000066"/>
                </a:solidFill>
              </a:rPr>
              <a:t> is large enough, a consistent hypothesis must be close enough to </a:t>
            </a:r>
            <a:r>
              <a:rPr lang="en-US" sz="1600" dirty="0" smtClean="0">
                <a:solidFill>
                  <a:srgbClr val="0000FF"/>
                </a:solidFill>
              </a:rPr>
              <a:t>f </a:t>
            </a:r>
          </a:p>
          <a:p>
            <a:pPr lvl="2"/>
            <a:r>
              <a:rPr lang="en-US" sz="1600" dirty="0" smtClean="0">
                <a:solidFill>
                  <a:srgbClr val="000066"/>
                </a:solidFill>
              </a:rPr>
              <a:t>Check that </a:t>
            </a:r>
            <a:r>
              <a:rPr lang="en-US" sz="1600" dirty="0" smtClean="0">
                <a:solidFill>
                  <a:srgbClr val="0000FF"/>
                </a:solidFill>
              </a:rPr>
              <a:t>m</a:t>
            </a:r>
            <a:r>
              <a:rPr lang="en-US" sz="1600" dirty="0" smtClean="0">
                <a:solidFill>
                  <a:srgbClr val="000066"/>
                </a:solidFill>
              </a:rPr>
              <a:t> is not too large (polynomial in the relevant parameters) : we showed that the “closeness” guarantee requires that </a:t>
            </a:r>
          </a:p>
          <a:p>
            <a:pPr marL="914400" lvl="2" indent="0"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                               m &gt; 1/</a:t>
            </a:r>
            <a:r>
              <a:rPr lang="en-US" sz="1600" dirty="0" smtClean="0">
                <a:solidFill>
                  <a:srgbClr val="0000FF"/>
                </a:solidFill>
                <a:latin typeface="cmmi10"/>
              </a:rPr>
              <a:t>² </a:t>
            </a:r>
            <a:r>
              <a:rPr lang="en-US" sz="1600" dirty="0" smtClean="0">
                <a:solidFill>
                  <a:srgbClr val="0000FF"/>
                </a:solidFill>
              </a:rPr>
              <a:t>(ln |H| + ln 1/</a:t>
            </a:r>
            <a:r>
              <a:rPr lang="en-US" sz="1600" dirty="0" smtClean="0">
                <a:solidFill>
                  <a:srgbClr val="0000FF"/>
                </a:solidFill>
                <a:latin typeface="cmmi10"/>
              </a:rPr>
              <a:t>±</a:t>
            </a:r>
            <a:r>
              <a:rPr lang="en-US" sz="1600" dirty="0" smtClean="0">
                <a:solidFill>
                  <a:srgbClr val="0000FF"/>
                </a:solidFill>
              </a:rPr>
              <a:t>) 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Show </a:t>
            </a:r>
            <a:r>
              <a:rPr lang="en-US" sz="1800" dirty="0">
                <a:solidFill>
                  <a:srgbClr val="000066"/>
                </a:solidFill>
              </a:rPr>
              <a:t>that </a:t>
            </a:r>
            <a:r>
              <a:rPr lang="en-US" sz="1800" dirty="0" smtClean="0">
                <a:solidFill>
                  <a:srgbClr val="000066"/>
                </a:solidFill>
              </a:rPr>
              <a:t>the </a:t>
            </a:r>
            <a:r>
              <a:rPr lang="en-US" sz="1800" dirty="0">
                <a:solidFill>
                  <a:srgbClr val="000066"/>
                </a:solidFill>
              </a:rPr>
              <a:t>consistent </a:t>
            </a:r>
            <a:r>
              <a:rPr lang="en-US" sz="1800" dirty="0" smtClean="0">
                <a:solidFill>
                  <a:srgbClr val="000066"/>
                </a:solidFill>
              </a:rPr>
              <a:t>hypothesis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h   H</a:t>
            </a:r>
            <a:r>
              <a:rPr lang="en-US" sz="1800" dirty="0" smtClean="0">
                <a:solidFill>
                  <a:srgbClr val="000066"/>
                </a:solidFill>
              </a:rPr>
              <a:t> can be computed efficiently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In </a:t>
            </a:r>
            <a:r>
              <a:rPr lang="en-US" sz="2000" dirty="0">
                <a:solidFill>
                  <a:srgbClr val="0000FF"/>
                </a:solidFill>
              </a:rPr>
              <a:t>the case of conjunctions 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We </a:t>
            </a:r>
            <a:r>
              <a:rPr lang="en-US" sz="1800" dirty="0">
                <a:solidFill>
                  <a:srgbClr val="000066"/>
                </a:solidFill>
              </a:rPr>
              <a:t>used the Elimination algorithm to find a hypothesis h </a:t>
            </a:r>
            <a:r>
              <a:rPr lang="en-US" sz="1800" dirty="0" smtClean="0">
                <a:solidFill>
                  <a:srgbClr val="000066"/>
                </a:solidFill>
              </a:rPr>
              <a:t>that is </a:t>
            </a:r>
            <a:r>
              <a:rPr lang="en-US" sz="1800" dirty="0">
                <a:solidFill>
                  <a:srgbClr val="000066"/>
                </a:solidFill>
              </a:rPr>
              <a:t>consistent with the training set  (easy to compute</a:t>
            </a:r>
            <a:r>
              <a:rPr lang="en-US" sz="1800" dirty="0" smtClean="0">
                <a:solidFill>
                  <a:srgbClr val="000066"/>
                </a:solidFill>
              </a:rPr>
              <a:t>) 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We </a:t>
            </a:r>
            <a:r>
              <a:rPr lang="en-US" sz="1800" dirty="0">
                <a:solidFill>
                  <a:srgbClr val="000066"/>
                </a:solidFill>
              </a:rPr>
              <a:t>showed </a:t>
            </a:r>
            <a:r>
              <a:rPr lang="en-US" sz="1800" dirty="0" smtClean="0">
                <a:solidFill>
                  <a:srgbClr val="0000FF"/>
                </a:solidFill>
              </a:rPr>
              <a:t>directly</a:t>
            </a:r>
            <a:r>
              <a:rPr lang="en-US" sz="1800" dirty="0" smtClean="0">
                <a:solidFill>
                  <a:srgbClr val="000066"/>
                </a:solidFill>
              </a:rPr>
              <a:t> that </a:t>
            </a:r>
            <a:r>
              <a:rPr lang="en-US" sz="1800" dirty="0">
                <a:solidFill>
                  <a:srgbClr val="000066"/>
                </a:solidFill>
              </a:rPr>
              <a:t>if we have sufficiently many examples (</a:t>
            </a:r>
            <a:r>
              <a:rPr lang="en-US" sz="1800" dirty="0" smtClean="0">
                <a:solidFill>
                  <a:srgbClr val="000066"/>
                </a:solidFill>
              </a:rPr>
              <a:t>polynomial in </a:t>
            </a:r>
            <a:r>
              <a:rPr lang="en-US" sz="1800" dirty="0">
                <a:solidFill>
                  <a:srgbClr val="000066"/>
                </a:solidFill>
              </a:rPr>
              <a:t>the parameters), than h is close to the target function.</a:t>
            </a:r>
          </a:p>
          <a:p>
            <a:pPr lvl="1"/>
            <a:endParaRPr lang="en-US" sz="1800" dirty="0" smtClean="0">
              <a:solidFill>
                <a:srgbClr val="000066"/>
              </a:solidFill>
            </a:endParaRPr>
          </a:p>
          <a:p>
            <a:pPr eaLnBrk="1" hangingPunct="1"/>
            <a:endParaRPr lang="en-US" sz="2000" dirty="0" smtClean="0"/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762000" y="1981201"/>
            <a:ext cx="8001000" cy="251460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4953000" y="4550393"/>
            <a:ext cx="3429000" cy="533399"/>
          </a:xfrm>
          <a:prstGeom prst="wedgeRectCallout">
            <a:avLst>
              <a:gd name="adj1" fmla="val -98047"/>
              <a:gd name="adj2" fmla="val 173545"/>
            </a:avLst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none" dirty="0" smtClean="0">
                <a:solidFill>
                  <a:schemeClr val="tx1"/>
                </a:solidFill>
              </a:rPr>
              <a:t>We did not need to show it directly.  See above.</a:t>
            </a:r>
            <a:endParaRPr lang="en-US" sz="1600" u="none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39939" name="Content Placeholder 5"/>
          <p:cNvSpPr>
            <a:spLocks noGrp="1"/>
          </p:cNvSpPr>
          <p:nvPr>
            <p:ph idx="1"/>
          </p:nvPr>
        </p:nvSpPr>
        <p:spPr>
          <a:xfrm>
            <a:off x="1524000" y="1798638"/>
            <a:ext cx="7162800" cy="45259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6EFA212-8405-4C9B-9020-9E6284D8E471}" type="slidenum">
              <a:rPr lang="en-US" u="none" smtClean="0"/>
              <a:pPr/>
              <a:t>27</a:t>
            </a:fld>
            <a:endParaRPr lang="en-US" u="none" smtClean="0"/>
          </a:p>
        </p:txBody>
      </p:sp>
      <p:sp>
        <p:nvSpPr>
          <p:cNvPr id="39942" name="Text Box 3"/>
          <p:cNvSpPr txBox="1">
            <a:spLocks noChangeArrowheads="1"/>
          </p:cNvSpPr>
          <p:nvPr/>
        </p:nvSpPr>
        <p:spPr bwMode="auto">
          <a:xfrm>
            <a:off x="152400" y="1158875"/>
            <a:ext cx="900588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b="1" u="none">
                <a:solidFill>
                  <a:srgbClr val="0000FF"/>
                </a:solidFill>
              </a:rPr>
              <a:t>Conjunction (general):</a:t>
            </a:r>
            <a:r>
              <a:rPr lang="en-US" sz="2000" b="1" u="none">
                <a:solidFill>
                  <a:srgbClr val="000066"/>
                </a:solidFill>
              </a:rPr>
              <a:t>  The size of the hypothesis space is</a:t>
            </a:r>
            <a:r>
              <a:rPr lang="en-US" sz="2000" b="1" u="none">
                <a:solidFill>
                  <a:srgbClr val="0000FF"/>
                </a:solidFill>
                <a:sym typeface="Symbol" pitchFamily="18" charset="2"/>
              </a:rPr>
              <a:t> 3   </a:t>
            </a:r>
          </a:p>
          <a:p>
            <a:r>
              <a:rPr lang="en-US" sz="2000" b="1" u="none">
                <a:solidFill>
                  <a:srgbClr val="0000FF"/>
                </a:solidFill>
                <a:sym typeface="Symbol" pitchFamily="18" charset="2"/>
              </a:rPr>
              <a:t>                                   </a:t>
            </a:r>
            <a:r>
              <a:rPr lang="en-US" sz="2000" b="1" u="none">
                <a:solidFill>
                  <a:srgbClr val="000066"/>
                </a:solidFill>
                <a:sym typeface="Symbol" pitchFamily="18" charset="2"/>
              </a:rPr>
              <a:t>Since there are 3 choices for each feature </a:t>
            </a:r>
          </a:p>
          <a:p>
            <a:r>
              <a:rPr lang="en-US" sz="2000" b="1" u="none">
                <a:solidFill>
                  <a:srgbClr val="000066"/>
                </a:solidFill>
                <a:sym typeface="Symbol" pitchFamily="18" charset="2"/>
              </a:rPr>
              <a:t>                                    (not appear, appear positively or appear negatively)</a:t>
            </a:r>
          </a:p>
          <a:p>
            <a:endParaRPr lang="en-US" sz="2000" b="1" u="none">
              <a:solidFill>
                <a:srgbClr val="000066"/>
              </a:solidFill>
            </a:endParaRPr>
          </a:p>
          <a:p>
            <a:endParaRPr lang="en-US" sz="2000" b="1" u="none">
              <a:solidFill>
                <a:srgbClr val="000066"/>
              </a:solidFill>
            </a:endParaRPr>
          </a:p>
          <a:p>
            <a:endParaRPr lang="en-US" sz="2000" b="1" u="none">
              <a:solidFill>
                <a:srgbClr val="000066"/>
              </a:solidFill>
            </a:endParaRPr>
          </a:p>
          <a:p>
            <a:endParaRPr lang="en-US" sz="2000" b="1" u="none">
              <a:solidFill>
                <a:srgbClr val="000066"/>
              </a:solidFill>
            </a:endParaRPr>
          </a:p>
          <a:p>
            <a:r>
              <a:rPr lang="en-US" sz="2000" b="1" u="none">
                <a:solidFill>
                  <a:srgbClr val="000066"/>
                </a:solidFill>
              </a:rPr>
              <a:t>(slightly different than previous bound) </a:t>
            </a:r>
          </a:p>
          <a:p>
            <a:endParaRPr lang="en-US" sz="2000" b="1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000" b="1" u="none">
                <a:solidFill>
                  <a:srgbClr val="000066"/>
                </a:solidFill>
              </a:rPr>
              <a:t> If we want to guarantee a </a:t>
            </a:r>
            <a:r>
              <a:rPr lang="en-US" sz="2000" b="1" u="none">
                <a:solidFill>
                  <a:srgbClr val="0000FF"/>
                </a:solidFill>
              </a:rPr>
              <a:t>95% chance </a:t>
            </a:r>
            <a:r>
              <a:rPr lang="en-US" sz="2000" b="1" u="none">
                <a:solidFill>
                  <a:srgbClr val="000066"/>
                </a:solidFill>
              </a:rPr>
              <a:t>of learning a hypothesis of at least </a:t>
            </a:r>
            <a:r>
              <a:rPr lang="en-US" sz="2000" b="1" u="none">
                <a:solidFill>
                  <a:srgbClr val="0000FF"/>
                </a:solidFill>
              </a:rPr>
              <a:t>90% accuracy</a:t>
            </a:r>
            <a:r>
              <a:rPr lang="en-US" sz="2000" b="1" u="none">
                <a:solidFill>
                  <a:srgbClr val="000066"/>
                </a:solidFill>
              </a:rPr>
              <a:t>,</a:t>
            </a:r>
          </a:p>
          <a:p>
            <a:r>
              <a:rPr lang="en-US" sz="2000" b="1" u="none">
                <a:solidFill>
                  <a:srgbClr val="000066"/>
                </a:solidFill>
              </a:rPr>
              <a:t>   with </a:t>
            </a:r>
            <a:r>
              <a:rPr lang="en-US" sz="2000" b="1" u="none">
                <a:solidFill>
                  <a:srgbClr val="0000FF"/>
                </a:solidFill>
              </a:rPr>
              <a:t>n=10</a:t>
            </a:r>
            <a:r>
              <a:rPr lang="en-US" sz="2000" b="1" u="none">
                <a:solidFill>
                  <a:srgbClr val="000066"/>
                </a:solidFill>
              </a:rPr>
              <a:t> Boolean variable,  </a:t>
            </a:r>
            <a:r>
              <a:rPr lang="en-US" sz="2000" b="1" u="none">
                <a:solidFill>
                  <a:srgbClr val="0000FF"/>
                </a:solidFill>
              </a:rPr>
              <a:t>m &gt; (ln(1/0.05) +10ln(3))/0.1 =140.</a:t>
            </a:r>
          </a:p>
          <a:p>
            <a:pPr>
              <a:buFontTx/>
              <a:buChar char="•"/>
            </a:pPr>
            <a:r>
              <a:rPr lang="en-US" sz="2000" b="1" u="none">
                <a:solidFill>
                  <a:srgbClr val="000066"/>
                </a:solidFill>
              </a:rPr>
              <a:t> If we go to </a:t>
            </a:r>
            <a:r>
              <a:rPr lang="en-US" sz="2000" b="1" u="none">
                <a:solidFill>
                  <a:srgbClr val="0000FF"/>
                </a:solidFill>
              </a:rPr>
              <a:t>n=100,</a:t>
            </a:r>
            <a:r>
              <a:rPr lang="en-US" sz="2000" b="1" u="none">
                <a:solidFill>
                  <a:srgbClr val="000066"/>
                </a:solidFill>
              </a:rPr>
              <a:t> this goes just to </a:t>
            </a:r>
            <a:r>
              <a:rPr lang="en-US" sz="2000" b="1" u="none">
                <a:solidFill>
                  <a:srgbClr val="0000FF"/>
                </a:solidFill>
              </a:rPr>
              <a:t>1130,     </a:t>
            </a:r>
            <a:r>
              <a:rPr lang="en-US" sz="2000" b="1" u="none">
                <a:solidFill>
                  <a:srgbClr val="000066"/>
                </a:solidFill>
              </a:rPr>
              <a:t>(linear with n)</a:t>
            </a:r>
          </a:p>
          <a:p>
            <a:pPr>
              <a:buFontTx/>
              <a:buChar char="•"/>
            </a:pPr>
            <a:r>
              <a:rPr lang="en-US" sz="2000" b="1" u="none">
                <a:solidFill>
                  <a:srgbClr val="0000FF"/>
                </a:solidFill>
              </a:rPr>
              <a:t> </a:t>
            </a:r>
            <a:r>
              <a:rPr lang="en-US" sz="2000" b="1" u="none">
                <a:solidFill>
                  <a:srgbClr val="000066"/>
                </a:solidFill>
              </a:rPr>
              <a:t>but changing the</a:t>
            </a:r>
            <a:r>
              <a:rPr lang="en-US" sz="2000" b="1" u="none">
                <a:solidFill>
                  <a:srgbClr val="0000FF"/>
                </a:solidFill>
              </a:rPr>
              <a:t> confidence to 1% </a:t>
            </a:r>
            <a:r>
              <a:rPr lang="en-US" sz="2000" b="1" u="none">
                <a:solidFill>
                  <a:srgbClr val="000066"/>
                </a:solidFill>
              </a:rPr>
              <a:t>it goes just to</a:t>
            </a:r>
            <a:r>
              <a:rPr lang="en-US" sz="2000" b="1" u="none">
                <a:solidFill>
                  <a:srgbClr val="0000FF"/>
                </a:solidFill>
              </a:rPr>
              <a:t> 1145   </a:t>
            </a:r>
            <a:r>
              <a:rPr lang="en-US" sz="2000" b="1" u="none">
                <a:solidFill>
                  <a:srgbClr val="000066"/>
                </a:solidFill>
              </a:rPr>
              <a:t>(logarithmic with </a:t>
            </a:r>
            <a:r>
              <a:rPr lang="en-US" sz="2000" b="1" u="none">
                <a:solidFill>
                  <a:srgbClr val="000066"/>
                </a:solidFill>
                <a:sym typeface="Symbol" pitchFamily="18" charset="2"/>
              </a:rPr>
              <a:t>)</a:t>
            </a:r>
            <a:endParaRPr lang="en-US" sz="2000" b="1" u="none">
              <a:solidFill>
                <a:srgbClr val="000066"/>
              </a:solidFill>
            </a:endParaRPr>
          </a:p>
          <a:p>
            <a:endParaRPr lang="en-US" sz="2000" b="1" u="none">
              <a:solidFill>
                <a:srgbClr val="000066"/>
              </a:solidFill>
            </a:endParaRPr>
          </a:p>
          <a:p>
            <a:r>
              <a:rPr lang="en-US" sz="2000" b="1" u="none">
                <a:solidFill>
                  <a:srgbClr val="000066"/>
                </a:solidFill>
              </a:rPr>
              <a:t>These results hold  for any consistent learner.</a:t>
            </a:r>
          </a:p>
          <a:p>
            <a:endParaRPr lang="en-US" sz="2000" b="1" u="none">
              <a:solidFill>
                <a:srgbClr val="0000FF"/>
              </a:solidFill>
              <a:sym typeface="Symbol" pitchFamily="18" charset="2"/>
            </a:endParaRPr>
          </a:p>
        </p:txBody>
      </p:sp>
      <p:graphicFrame>
        <p:nvGraphicFramePr>
          <p:cNvPr id="39943" name="Object 4"/>
          <p:cNvGraphicFramePr>
            <a:graphicFrameLocks noChangeAspect="1"/>
          </p:cNvGraphicFramePr>
          <p:nvPr/>
        </p:nvGraphicFramePr>
        <p:xfrm>
          <a:off x="1782763" y="2255838"/>
          <a:ext cx="55816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משוואה" r:id="rId4" imgW="2800468" imgH="362070" progId="Equation.3">
                  <p:embed/>
                </p:oleObj>
              </mc:Choice>
              <mc:Fallback>
                <p:oleObj name="משוואה" r:id="rId4" imgW="2800468" imgH="36207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2255838"/>
                        <a:ext cx="5581650" cy="774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6172200" y="103663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b="1" u="none">
                <a:solidFill>
                  <a:srgbClr val="0000FF"/>
                </a:solidFill>
              </a:rPr>
              <a:t>n</a:t>
            </a:r>
            <a:endParaRPr lang="en-US" sz="2000" b="1" u="none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K-CNF</a:t>
            </a:r>
          </a:p>
        </p:txBody>
      </p:sp>
      <p:sp>
        <p:nvSpPr>
          <p:cNvPr id="39939" name="Content Placeholder 5"/>
          <p:cNvSpPr>
            <a:spLocks noGrp="1"/>
          </p:cNvSpPr>
          <p:nvPr>
            <p:ph idx="1"/>
          </p:nvPr>
        </p:nvSpPr>
        <p:spPr>
          <a:xfrm>
            <a:off x="1524000" y="2027238"/>
            <a:ext cx="7162800" cy="4525962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graphicFrame>
        <p:nvGraphicFramePr>
          <p:cNvPr id="39941" name="Object 3"/>
          <p:cNvGraphicFramePr>
            <a:graphicFrameLocks noChangeAspect="1"/>
          </p:cNvGraphicFramePr>
          <p:nvPr/>
        </p:nvGraphicFramePr>
        <p:xfrm>
          <a:off x="1752600" y="1036638"/>
          <a:ext cx="538162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משוואה" r:id="rId4" imgW="1562179" imgH="228690" progId="Equation.3">
                  <p:embed/>
                </p:oleObj>
              </mc:Choice>
              <mc:Fallback>
                <p:oleObj name="משוואה" r:id="rId4" imgW="1562179" imgH="22869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36638"/>
                        <a:ext cx="5381625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457200" y="1955800"/>
            <a:ext cx="815479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 dirty="0">
                <a:solidFill>
                  <a:srgbClr val="0000FF"/>
                </a:solidFill>
              </a:rPr>
              <a:t>Occam Algorithm </a:t>
            </a:r>
            <a:r>
              <a:rPr lang="en-US" sz="2400" b="1" u="none" dirty="0" smtClean="0">
                <a:solidFill>
                  <a:srgbClr val="0000FF"/>
                </a:solidFill>
              </a:rPr>
              <a:t>(=</a:t>
            </a:r>
            <a:r>
              <a:rPr lang="en-US" sz="2400" b="1" u="none" dirty="0" err="1" smtClean="0">
                <a:solidFill>
                  <a:srgbClr val="0000FF"/>
                </a:solidFill>
              </a:rPr>
              <a:t>Consitent</a:t>
            </a:r>
            <a:r>
              <a:rPr lang="en-US" sz="2400" b="1" u="none" dirty="0" smtClean="0">
                <a:solidFill>
                  <a:srgbClr val="0000FF"/>
                </a:solidFill>
              </a:rPr>
              <a:t> Learner algorithm) for </a:t>
            </a:r>
            <a:r>
              <a:rPr lang="en-US" sz="2400" b="1" u="none" dirty="0">
                <a:solidFill>
                  <a:srgbClr val="0000FF"/>
                </a:solidFill>
              </a:rPr>
              <a:t>f </a:t>
            </a:r>
            <a:r>
              <a:rPr lang="en-US" sz="2400" b="1" u="none" dirty="0">
                <a:solidFill>
                  <a:srgbClr val="0000FF"/>
                </a:solidFill>
                <a:sym typeface="Symbol" pitchFamily="18" charset="2"/>
              </a:rPr>
              <a:t> k-CNF</a:t>
            </a:r>
            <a:endParaRPr lang="en-US" sz="2400" b="1" u="none" dirty="0">
              <a:solidFill>
                <a:srgbClr val="0000FF"/>
              </a:solidFill>
            </a:endParaRPr>
          </a:p>
          <a:p>
            <a:r>
              <a:rPr lang="en-US" sz="2400" b="1" u="none" dirty="0">
                <a:solidFill>
                  <a:srgbClr val="0000FF"/>
                </a:solidFill>
              </a:rPr>
              <a:t>    </a:t>
            </a:r>
          </a:p>
          <a:p>
            <a:pPr>
              <a:buFontTx/>
              <a:buChar char="•"/>
            </a:pPr>
            <a:r>
              <a:rPr lang="en-US" sz="2400" b="1" u="none" dirty="0">
                <a:solidFill>
                  <a:srgbClr val="0000FF"/>
                </a:solidFill>
              </a:rPr>
              <a:t>  </a:t>
            </a:r>
            <a:r>
              <a:rPr lang="en-US" sz="2400" b="1" u="none" dirty="0">
                <a:solidFill>
                  <a:srgbClr val="000066"/>
                </a:solidFill>
              </a:rPr>
              <a:t>Draw a sample</a:t>
            </a:r>
            <a:r>
              <a:rPr lang="en-US" sz="2400" b="1" u="none" dirty="0">
                <a:solidFill>
                  <a:srgbClr val="0000FF"/>
                </a:solidFill>
              </a:rPr>
              <a:t> D </a:t>
            </a:r>
            <a:r>
              <a:rPr lang="en-US" sz="2400" b="1" u="none" dirty="0">
                <a:solidFill>
                  <a:srgbClr val="000066"/>
                </a:solidFill>
              </a:rPr>
              <a:t>of size</a:t>
            </a:r>
            <a:r>
              <a:rPr lang="en-US" sz="2400" b="1" u="none" dirty="0">
                <a:solidFill>
                  <a:srgbClr val="0000FF"/>
                </a:solidFill>
              </a:rPr>
              <a:t> m</a:t>
            </a:r>
          </a:p>
          <a:p>
            <a:pPr>
              <a:buFontTx/>
              <a:buChar char="•"/>
            </a:pPr>
            <a:r>
              <a:rPr lang="en-US" sz="2400" b="1" u="none" dirty="0">
                <a:solidFill>
                  <a:srgbClr val="0000FF"/>
                </a:solidFill>
              </a:rPr>
              <a:t>  </a:t>
            </a:r>
            <a:r>
              <a:rPr lang="en-US" sz="2400" b="1" u="none" dirty="0">
                <a:solidFill>
                  <a:srgbClr val="000066"/>
                </a:solidFill>
              </a:rPr>
              <a:t>Find a hypothesis</a:t>
            </a:r>
            <a:r>
              <a:rPr lang="en-US" sz="2400" b="1" u="none" dirty="0">
                <a:solidFill>
                  <a:srgbClr val="0000FF"/>
                </a:solidFill>
              </a:rPr>
              <a:t> h </a:t>
            </a:r>
            <a:r>
              <a:rPr lang="en-US" sz="2400" b="1" u="none" dirty="0">
                <a:solidFill>
                  <a:srgbClr val="000066"/>
                </a:solidFill>
              </a:rPr>
              <a:t>that is consistent with  all the examples in</a:t>
            </a:r>
            <a:r>
              <a:rPr lang="en-US" sz="2400" b="1" u="none" dirty="0">
                <a:solidFill>
                  <a:srgbClr val="0000FF"/>
                </a:solidFill>
              </a:rPr>
              <a:t> D</a:t>
            </a:r>
          </a:p>
          <a:p>
            <a:pPr>
              <a:buFontTx/>
              <a:buChar char="•"/>
            </a:pPr>
            <a:r>
              <a:rPr lang="en-US" sz="2400" b="1" u="none" dirty="0">
                <a:solidFill>
                  <a:srgbClr val="0000FF"/>
                </a:solidFill>
              </a:rPr>
              <a:t>  Determine sample complexity:</a:t>
            </a:r>
          </a:p>
          <a:p>
            <a:endParaRPr lang="en-US" sz="2400" b="1" u="none" dirty="0">
              <a:solidFill>
                <a:srgbClr val="0000FF"/>
              </a:solidFill>
            </a:endParaRPr>
          </a:p>
          <a:p>
            <a:endParaRPr lang="en-US" sz="2400" b="1" u="none" dirty="0">
              <a:solidFill>
                <a:srgbClr val="000066"/>
              </a:solidFill>
            </a:endParaRPr>
          </a:p>
          <a:p>
            <a:endParaRPr lang="en-US" sz="2400" b="1" u="none" dirty="0">
              <a:solidFill>
                <a:srgbClr val="000066"/>
              </a:solidFill>
            </a:endParaRPr>
          </a:p>
        </p:txBody>
      </p:sp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476250" y="5989638"/>
            <a:ext cx="561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none">
                <a:solidFill>
                  <a:srgbClr val="0000FF"/>
                </a:solidFill>
              </a:rPr>
              <a:t>How do we find the consistent hypothesis h ?</a:t>
            </a:r>
          </a:p>
        </p:txBody>
      </p:sp>
      <p:graphicFrame>
        <p:nvGraphicFramePr>
          <p:cNvPr id="342024" name="Object 8"/>
          <p:cNvGraphicFramePr>
            <a:graphicFrameLocks noChangeAspect="1"/>
          </p:cNvGraphicFramePr>
          <p:nvPr/>
        </p:nvGraphicFramePr>
        <p:xfrm>
          <a:off x="998538" y="4348163"/>
          <a:ext cx="70183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משוואה" r:id="rId6" imgW="3524154" imgH="228690" progId="Equation.3">
                  <p:embed/>
                </p:oleObj>
              </mc:Choice>
              <mc:Fallback>
                <p:oleObj name="משוואה" r:id="rId6" imgW="3524154" imgH="22869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4348163"/>
                        <a:ext cx="70183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5" name="Object 9"/>
          <p:cNvGraphicFramePr>
            <a:graphicFrameLocks noChangeAspect="1"/>
          </p:cNvGraphicFramePr>
          <p:nvPr/>
        </p:nvGraphicFramePr>
        <p:xfrm>
          <a:off x="990600" y="3938588"/>
          <a:ext cx="58150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משוואה" r:id="rId8" imgW="2914734" imgH="200070" progId="Equation.3">
                  <p:embed/>
                </p:oleObj>
              </mc:Choice>
              <mc:Fallback>
                <p:oleObj name="משוואה" r:id="rId8" imgW="2914734" imgH="20007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38588"/>
                        <a:ext cx="58150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6" name="Rectangle 10"/>
          <p:cNvSpPr>
            <a:spLocks noChangeArrowheads="1"/>
          </p:cNvSpPr>
          <p:nvPr/>
        </p:nvSpPr>
        <p:spPr bwMode="auto">
          <a:xfrm>
            <a:off x="457200" y="5014913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u="none" dirty="0">
                <a:solidFill>
                  <a:srgbClr val="000066"/>
                </a:solidFill>
              </a:rPr>
              <a:t> Due to the sample complexity result</a:t>
            </a:r>
            <a:r>
              <a:rPr lang="en-US" sz="2400" b="1" u="none" dirty="0">
                <a:solidFill>
                  <a:srgbClr val="0000FF"/>
                </a:solidFill>
              </a:rPr>
              <a:t> h </a:t>
            </a:r>
            <a:r>
              <a:rPr lang="en-US" sz="2400" b="1" u="none" dirty="0">
                <a:solidFill>
                  <a:srgbClr val="000066"/>
                </a:solidFill>
              </a:rPr>
              <a:t>is guaranteed to be a PAC   </a:t>
            </a:r>
            <a:r>
              <a:rPr lang="en-US" sz="2400" b="1" u="none" dirty="0" smtClean="0">
                <a:solidFill>
                  <a:srgbClr val="000066"/>
                </a:solidFill>
              </a:rPr>
              <a:t>hypothesis; but we need to learn a consistent hypothesis. </a:t>
            </a:r>
            <a:endParaRPr lang="en-US" sz="2400" b="1" u="none" dirty="0">
              <a:solidFill>
                <a:srgbClr val="0000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 autoUpdateAnimBg="0"/>
      <p:bldP spid="342021" grpId="0" autoUpdateAnimBg="0"/>
      <p:bldP spid="34202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K-CNF</a:t>
            </a:r>
          </a:p>
        </p:txBody>
      </p:sp>
      <p:sp>
        <p:nvSpPr>
          <p:cNvPr id="40963" name="Content Placeholder 5"/>
          <p:cNvSpPr>
            <a:spLocks noGrp="1"/>
          </p:cNvSpPr>
          <p:nvPr>
            <p:ph idx="1"/>
          </p:nvPr>
        </p:nvSpPr>
        <p:spPr>
          <a:xfrm>
            <a:off x="1524000" y="1981200"/>
            <a:ext cx="7162800" cy="4525963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graphicFrame>
        <p:nvGraphicFramePr>
          <p:cNvPr id="40965" name="Object 3"/>
          <p:cNvGraphicFramePr>
            <a:graphicFrameLocks noChangeAspect="1"/>
          </p:cNvGraphicFramePr>
          <p:nvPr/>
        </p:nvGraphicFramePr>
        <p:xfrm>
          <a:off x="1752600" y="990600"/>
          <a:ext cx="53816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משוואה" r:id="rId4" imgW="1562179" imgH="228690" progId="Equation.3">
                  <p:embed/>
                </p:oleObj>
              </mc:Choice>
              <mc:Fallback>
                <p:oleObj name="משוואה" r:id="rId4" imgW="1562179" imgH="22869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990600"/>
                        <a:ext cx="5381625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476250" y="1752600"/>
            <a:ext cx="561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none">
                <a:solidFill>
                  <a:srgbClr val="0000FF"/>
                </a:solidFill>
              </a:rPr>
              <a:t>How do we find the consistent hypothesis h ?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381000" y="2286000"/>
            <a:ext cx="8458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u="none">
                <a:solidFill>
                  <a:srgbClr val="000066"/>
                </a:solidFill>
              </a:rPr>
              <a:t>  Define a new set of features (literals), one for each clause of size</a:t>
            </a:r>
            <a:r>
              <a:rPr lang="en-US" sz="2400" b="1" u="none">
                <a:solidFill>
                  <a:srgbClr val="0000FF"/>
                </a:solidFill>
              </a:rPr>
              <a:t> k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 b="1" u="none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u="none">
                <a:solidFill>
                  <a:srgbClr val="000066"/>
                </a:solidFill>
              </a:rPr>
              <a:t> Use the algorithm for learning monotone conjunctions, </a:t>
            </a:r>
          </a:p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66"/>
                </a:solidFill>
              </a:rPr>
              <a:t>  over the new set of literals</a:t>
            </a:r>
            <a:endParaRPr lang="en-US" sz="2400" b="1" u="none">
              <a:solidFill>
                <a:srgbClr val="0000FF"/>
              </a:solidFill>
              <a:sym typeface="Symbol" pitchFamily="18" charset="2"/>
            </a:endParaRPr>
          </a:p>
        </p:txBody>
      </p:sp>
      <p:graphicFrame>
        <p:nvGraphicFramePr>
          <p:cNvPr id="346119" name="Object 7"/>
          <p:cNvGraphicFramePr>
            <a:graphicFrameLocks noChangeAspect="1"/>
          </p:cNvGraphicFramePr>
          <p:nvPr/>
        </p:nvGraphicFramePr>
        <p:xfrm>
          <a:off x="2487613" y="2743200"/>
          <a:ext cx="41608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משוואה" r:id="rId6" imgW="2076512" imgH="228690" progId="Equation.3">
                  <p:embed/>
                </p:oleObj>
              </mc:Choice>
              <mc:Fallback>
                <p:oleObj name="משוואה" r:id="rId6" imgW="2076512" imgH="22869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2743200"/>
                        <a:ext cx="41608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1" name="Object 9"/>
          <p:cNvGraphicFramePr>
            <a:graphicFrameLocks noChangeAspect="1"/>
          </p:cNvGraphicFramePr>
          <p:nvPr/>
        </p:nvGraphicFramePr>
        <p:xfrm>
          <a:off x="1752600" y="4724400"/>
          <a:ext cx="5313363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משוואה" r:id="rId8" imgW="2667023" imgH="428760" progId="Equation.3">
                  <p:embed/>
                </p:oleObj>
              </mc:Choice>
              <mc:Fallback>
                <p:oleObj name="משוואה" r:id="rId8" imgW="2667023" imgH="4287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724400"/>
                        <a:ext cx="5313363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22" name="Rectangle 10"/>
          <p:cNvSpPr>
            <a:spLocks noChangeArrowheads="1"/>
          </p:cNvSpPr>
          <p:nvPr/>
        </p:nvSpPr>
        <p:spPr bwMode="auto">
          <a:xfrm>
            <a:off x="533400" y="4343400"/>
            <a:ext cx="453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Example: n=4, k=2; monotone k-CNF</a:t>
            </a:r>
          </a:p>
        </p:txBody>
      </p:sp>
      <p:sp>
        <p:nvSpPr>
          <p:cNvPr id="346123" name="Rectangle 11"/>
          <p:cNvSpPr>
            <a:spLocks noChangeArrowheads="1"/>
          </p:cNvSpPr>
          <p:nvPr/>
        </p:nvSpPr>
        <p:spPr bwMode="auto">
          <a:xfrm>
            <a:off x="381000" y="5548313"/>
            <a:ext cx="7467600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none">
                <a:solidFill>
                  <a:srgbClr val="000066"/>
                </a:solidFill>
              </a:rPr>
              <a:t>Original examples:  (0000,l) (1010,l) (1110,l) (1111,l)</a:t>
            </a:r>
          </a:p>
          <a:p>
            <a:pPr>
              <a:spcBef>
                <a:spcPct val="50000"/>
              </a:spcBef>
            </a:pPr>
            <a:r>
              <a:rPr lang="en-US" sz="2000" b="1" u="none">
                <a:solidFill>
                  <a:srgbClr val="000066"/>
                </a:solidFill>
              </a:rPr>
              <a:t>New examples: (000000,l) (111101,l) (111111,l) (111111,l) </a:t>
            </a:r>
          </a:p>
        </p:txBody>
      </p:sp>
      <p:sp>
        <p:nvSpPr>
          <p:cNvPr id="346124" name="Rectangle 12"/>
          <p:cNvSpPr>
            <a:spLocks noChangeArrowheads="1"/>
          </p:cNvSpPr>
          <p:nvPr/>
        </p:nvSpPr>
        <p:spPr bwMode="auto">
          <a:xfrm>
            <a:off x="7329488" y="6019800"/>
            <a:ext cx="1738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 dirty="0">
                <a:solidFill>
                  <a:srgbClr val="FF0000"/>
                </a:solidFill>
              </a:rPr>
              <a:t>Distribution?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8" grpId="0" autoUpdateAnimBg="0"/>
      <p:bldP spid="346122" grpId="0" autoUpdateAnimBg="0"/>
      <p:bldP spid="346123" grpId="0" autoUpdateAnimBg="0"/>
      <p:bldP spid="34612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371600" y="3016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Computational Learning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general laws constrain inductive learning </a:t>
            </a:r>
            <a:r>
              <a:rPr lang="en-US" dirty="0" smtClean="0"/>
              <a:t>?</a:t>
            </a:r>
          </a:p>
          <a:p>
            <a:pPr lvl="1" eaLnBrk="1" hangingPunct="1">
              <a:defRPr/>
            </a:pPr>
            <a:r>
              <a:rPr lang="en-US" dirty="0"/>
              <a:t>What learning problems can be solved ? 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When </a:t>
            </a:r>
            <a:r>
              <a:rPr lang="en-US" dirty="0"/>
              <a:t>can we trust the output of a  learning  algorithm ? </a:t>
            </a:r>
            <a:endParaRPr lang="en-US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 We seek theory to </a:t>
            </a:r>
            <a:r>
              <a:rPr lang="en-US" dirty="0" smtClean="0"/>
              <a:t>relate</a:t>
            </a:r>
          </a:p>
          <a:p>
            <a:pPr lvl="1" eaLnBrk="1" hangingPunct="1">
              <a:defRPr/>
            </a:pPr>
            <a:r>
              <a:rPr lang="en-US" dirty="0" smtClean="0"/>
              <a:t>Probability </a:t>
            </a:r>
            <a:r>
              <a:rPr lang="en-US" dirty="0"/>
              <a:t>of successful </a:t>
            </a:r>
            <a:r>
              <a:rPr lang="en-US" dirty="0" smtClean="0"/>
              <a:t>Learning</a:t>
            </a:r>
          </a:p>
          <a:p>
            <a:pPr lvl="1" eaLnBrk="1" hangingPunct="1">
              <a:defRPr/>
            </a:pPr>
            <a:r>
              <a:rPr lang="en-US" dirty="0" smtClean="0"/>
              <a:t>Number </a:t>
            </a:r>
            <a:r>
              <a:rPr lang="en-US" dirty="0"/>
              <a:t>of training </a:t>
            </a:r>
            <a:r>
              <a:rPr lang="en-US" dirty="0" smtClean="0"/>
              <a:t>examples</a:t>
            </a:r>
          </a:p>
          <a:p>
            <a:pPr lvl="1" eaLnBrk="1" hangingPunct="1">
              <a:defRPr/>
            </a:pPr>
            <a:r>
              <a:rPr lang="en-US" dirty="0" smtClean="0"/>
              <a:t>Complexity </a:t>
            </a:r>
            <a:r>
              <a:rPr lang="en-US" dirty="0"/>
              <a:t>of hypothesis </a:t>
            </a:r>
            <a:r>
              <a:rPr lang="en-US" dirty="0" smtClean="0"/>
              <a:t>space</a:t>
            </a:r>
          </a:p>
          <a:p>
            <a:pPr lvl="1" eaLnBrk="1" hangingPunct="1">
              <a:defRPr/>
            </a:pPr>
            <a:r>
              <a:rPr lang="en-US" dirty="0" smtClean="0"/>
              <a:t>Accuracy </a:t>
            </a:r>
            <a:r>
              <a:rPr lang="en-US" dirty="0"/>
              <a:t>to which target concept is </a:t>
            </a:r>
            <a:r>
              <a:rPr lang="en-US" dirty="0" smtClean="0"/>
              <a:t>approximated</a:t>
            </a:r>
          </a:p>
          <a:p>
            <a:pPr lvl="1" eaLnBrk="1" hangingPunct="1">
              <a:defRPr/>
            </a:pPr>
            <a:r>
              <a:rPr lang="en-US" dirty="0" smtClean="0"/>
              <a:t>Manner </a:t>
            </a:r>
            <a:r>
              <a:rPr lang="en-US" dirty="0"/>
              <a:t>in which training examples are presented</a:t>
            </a:r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 rot="18627426">
            <a:off x="57151" y="3681412"/>
            <a:ext cx="2184400" cy="1558925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9395F6E-BECD-4CBB-973C-F643834DDC99}" type="slidenum">
              <a:rPr lang="en-US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Examples</a:t>
            </a:r>
          </a:p>
        </p:txBody>
      </p:sp>
      <p:sp>
        <p:nvSpPr>
          <p:cNvPr id="41987" name="Content Placeholder 5"/>
          <p:cNvSpPr>
            <a:spLocks noGrp="1"/>
          </p:cNvSpPr>
          <p:nvPr>
            <p:ph idx="1"/>
          </p:nvPr>
        </p:nvSpPr>
        <p:spPr>
          <a:xfrm>
            <a:off x="1524000" y="1766888"/>
            <a:ext cx="7162800" cy="45259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4" name="Text Box 3"/>
          <p:cNvSpPr txBox="1">
            <a:spLocks noChangeArrowheads="1"/>
          </p:cNvSpPr>
          <p:nvPr/>
        </p:nvSpPr>
        <p:spPr bwMode="auto">
          <a:xfrm>
            <a:off x="76200" y="1127125"/>
            <a:ext cx="9078913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b="1" u="none" dirty="0">
                <a:solidFill>
                  <a:srgbClr val="0000FF"/>
                </a:solidFill>
              </a:rPr>
              <a:t>Unbiased learning:  </a:t>
            </a:r>
            <a:r>
              <a:rPr lang="en-US" sz="2000" b="1" u="none" dirty="0">
                <a:solidFill>
                  <a:srgbClr val="000066"/>
                </a:solidFill>
              </a:rPr>
              <a:t>Consider the hypothesis space of all Boolean functions on</a:t>
            </a:r>
            <a:r>
              <a:rPr lang="en-US" sz="2000" b="1" u="none" dirty="0">
                <a:solidFill>
                  <a:srgbClr val="0000FF"/>
                </a:solidFill>
              </a:rPr>
              <a:t> n </a:t>
            </a:r>
            <a:r>
              <a:rPr lang="en-US" sz="2000" b="1" u="none" dirty="0">
                <a:solidFill>
                  <a:srgbClr val="000066"/>
                </a:solidFill>
              </a:rPr>
              <a:t>features.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 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There are            different functions,  and the bound is therefore </a:t>
            </a:r>
            <a:r>
              <a:rPr lang="en-US" sz="2000" b="1" u="none" dirty="0">
                <a:solidFill>
                  <a:srgbClr val="0000FF"/>
                </a:solidFill>
              </a:rPr>
              <a:t>exponential in n.</a:t>
            </a:r>
          </a:p>
          <a:p>
            <a:endParaRPr lang="en-US" sz="2000" b="1" u="none" dirty="0">
              <a:solidFill>
                <a:srgbClr val="0000FF"/>
              </a:solidFill>
            </a:endParaRPr>
          </a:p>
          <a:p>
            <a:r>
              <a:rPr lang="en-US" sz="2000" b="1" u="none" dirty="0">
                <a:solidFill>
                  <a:srgbClr val="0000FF"/>
                </a:solidFill>
              </a:rPr>
              <a:t>k-CNF:  </a:t>
            </a:r>
            <a:r>
              <a:rPr lang="en-US" sz="2000" b="1" u="none" dirty="0">
                <a:solidFill>
                  <a:srgbClr val="000066"/>
                </a:solidFill>
              </a:rPr>
              <a:t>Conjunctions of any number of clauses where each disjunctive clause has 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at most k literals.</a:t>
            </a: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r>
              <a:rPr lang="en-US" sz="2000" b="1" u="none" dirty="0">
                <a:solidFill>
                  <a:srgbClr val="0000FF"/>
                </a:solidFill>
              </a:rPr>
              <a:t>k-clause-CNF:  </a:t>
            </a:r>
            <a:r>
              <a:rPr lang="en-US" sz="2000" b="1" u="none" dirty="0">
                <a:solidFill>
                  <a:srgbClr val="000066"/>
                </a:solidFill>
              </a:rPr>
              <a:t>Conjunctions of at most </a:t>
            </a:r>
            <a:r>
              <a:rPr lang="en-US" sz="2000" b="1" u="none" dirty="0">
                <a:solidFill>
                  <a:srgbClr val="0000FF"/>
                </a:solidFill>
              </a:rPr>
              <a:t>k</a:t>
            </a:r>
            <a:r>
              <a:rPr lang="en-US" sz="2000" b="1" u="none" dirty="0">
                <a:solidFill>
                  <a:srgbClr val="000066"/>
                </a:solidFill>
              </a:rPr>
              <a:t> disjunctive clauses.</a:t>
            </a: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r>
              <a:rPr lang="en-US" sz="2000" b="1" u="none" dirty="0">
                <a:solidFill>
                  <a:srgbClr val="0000FF"/>
                </a:solidFill>
              </a:rPr>
              <a:t>k-DNF:  </a:t>
            </a:r>
            <a:r>
              <a:rPr lang="en-US" sz="2000" b="1" u="none" dirty="0">
                <a:solidFill>
                  <a:srgbClr val="000066"/>
                </a:solidFill>
              </a:rPr>
              <a:t>Disjunctions of any number of terms where each conjunctive term has 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at most k literals.</a:t>
            </a: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>
              <a:solidFill>
                <a:srgbClr val="0000FF"/>
              </a:solidFill>
            </a:endParaRPr>
          </a:p>
          <a:p>
            <a:r>
              <a:rPr lang="en-US" sz="2000" b="1" u="none" dirty="0">
                <a:solidFill>
                  <a:srgbClr val="0000FF"/>
                </a:solidFill>
              </a:rPr>
              <a:t>k-term-DNF:  </a:t>
            </a:r>
            <a:r>
              <a:rPr lang="en-US" sz="2000" b="1" u="none" dirty="0">
                <a:solidFill>
                  <a:srgbClr val="000066"/>
                </a:solidFill>
              </a:rPr>
              <a:t>Disjunctions of at most </a:t>
            </a:r>
            <a:r>
              <a:rPr lang="en-US" sz="2000" b="1" u="none" dirty="0">
                <a:solidFill>
                  <a:srgbClr val="0000FF"/>
                </a:solidFill>
              </a:rPr>
              <a:t>k</a:t>
            </a:r>
            <a:r>
              <a:rPr lang="en-US" sz="2000" b="1" u="none" dirty="0">
                <a:solidFill>
                  <a:srgbClr val="000066"/>
                </a:solidFill>
              </a:rPr>
              <a:t> conjunctive terms.</a:t>
            </a:r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</p:txBody>
      </p:sp>
      <p:graphicFrame>
        <p:nvGraphicFramePr>
          <p:cNvPr id="48135" name="Object 4"/>
          <p:cNvGraphicFramePr>
            <a:graphicFrameLocks noChangeAspect="1"/>
          </p:cNvGraphicFramePr>
          <p:nvPr/>
        </p:nvGraphicFramePr>
        <p:xfrm>
          <a:off x="1219200" y="1690688"/>
          <a:ext cx="4492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משוואה" r:id="rId4" imgW="199898" imgH="190620" progId="Equation.3">
                  <p:embed/>
                </p:oleObj>
              </mc:Choice>
              <mc:Fallback>
                <p:oleObj name="משוואה" r:id="rId4" imgW="199898" imgH="1906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90688"/>
                        <a:ext cx="449263" cy="4238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5"/>
          <p:cNvGraphicFramePr>
            <a:graphicFrameLocks noChangeAspect="1"/>
          </p:cNvGraphicFramePr>
          <p:nvPr/>
        </p:nvGraphicFramePr>
        <p:xfrm>
          <a:off x="2109788" y="2681288"/>
          <a:ext cx="58150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משוואה" r:id="rId6" imgW="2914734" imgH="200070" progId="Equation.3">
                  <p:embed/>
                </p:oleObj>
              </mc:Choice>
              <mc:Fallback>
                <p:oleObj name="משוואה" r:id="rId6" imgW="2914734" imgH="20007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2681288"/>
                        <a:ext cx="58150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6"/>
          <p:cNvGraphicFramePr>
            <a:graphicFrameLocks noChangeAspect="1"/>
          </p:cNvGraphicFramePr>
          <p:nvPr/>
        </p:nvGraphicFramePr>
        <p:xfrm>
          <a:off x="1524000" y="3900488"/>
          <a:ext cx="58150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משוואה" r:id="rId8" imgW="2914734" imgH="200070" progId="Equation.3">
                  <p:embed/>
                </p:oleObj>
              </mc:Choice>
              <mc:Fallback>
                <p:oleObj name="משוואה" r:id="rId8" imgW="2914734" imgH="20007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900488"/>
                        <a:ext cx="58150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8"/>
          <p:cNvGraphicFramePr>
            <a:graphicFrameLocks noChangeAspect="1"/>
          </p:cNvGraphicFramePr>
          <p:nvPr/>
        </p:nvGraphicFramePr>
        <p:xfrm>
          <a:off x="2132013" y="5126038"/>
          <a:ext cx="55641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משוואה" r:id="rId10" imgW="2790743" imgH="200070" progId="Equation.3">
                  <p:embed/>
                </p:oleObj>
              </mc:Choice>
              <mc:Fallback>
                <p:oleObj name="משוואה" r:id="rId10" imgW="2790743" imgH="20007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5126038"/>
                        <a:ext cx="55641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10"/>
          <p:cNvGraphicFramePr>
            <a:graphicFrameLocks noChangeAspect="1"/>
          </p:cNvGraphicFramePr>
          <p:nvPr/>
        </p:nvGraphicFramePr>
        <p:xfrm>
          <a:off x="998538" y="3097213"/>
          <a:ext cx="70183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משוואה" r:id="rId12" imgW="3524154" imgH="228690" progId="Equation.3">
                  <p:embed/>
                </p:oleObj>
              </mc:Choice>
              <mc:Fallback>
                <p:oleObj name="משוואה" r:id="rId12" imgW="3524154" imgH="22869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3097213"/>
                        <a:ext cx="70183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11"/>
          <p:cNvGraphicFramePr>
            <a:graphicFrameLocks noChangeAspect="1"/>
          </p:cNvGraphicFramePr>
          <p:nvPr/>
        </p:nvGraphicFramePr>
        <p:xfrm>
          <a:off x="1008063" y="4281488"/>
          <a:ext cx="70675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משוואה" r:id="rId14" imgW="3552788" imgH="200070" progId="Equation.3">
                  <p:embed/>
                </p:oleObj>
              </mc:Choice>
              <mc:Fallback>
                <p:oleObj name="משוואה" r:id="rId14" imgW="3552788" imgH="20007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4281488"/>
                        <a:ext cx="70675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35" name="Rectangle 11"/>
          <p:cNvSpPr>
            <a:spLocks noChangeArrowheads="1"/>
          </p:cNvSpPr>
          <p:nvPr/>
        </p:nvSpPr>
        <p:spPr bwMode="auto">
          <a:xfrm>
            <a:off x="762000" y="1244600"/>
            <a:ext cx="8153400" cy="8128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Complexity</a:t>
            </a:r>
            <a:endParaRPr lang="en-US" dirty="0" smtClean="0"/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525963"/>
          </a:xfrm>
        </p:spPr>
        <p:txBody>
          <a:bodyPr/>
          <a:lstStyle/>
          <a:p>
            <a:r>
              <a:rPr lang="en-US" dirty="0" smtClean="0"/>
              <a:t>All these classes can be learned using a polynomial size sample.        </a:t>
            </a:r>
          </a:p>
          <a:p>
            <a:pPr lvl="1"/>
            <a:r>
              <a:rPr lang="en-US" dirty="0" smtClean="0"/>
              <a:t>We want to learn a 2-term-DNF; what should our hypothesis class be? </a:t>
            </a:r>
          </a:p>
          <a:p>
            <a:r>
              <a:rPr lang="en-US" sz="2000" dirty="0" smtClean="0">
                <a:solidFill>
                  <a:srgbClr val="FF9900"/>
                </a:solidFill>
              </a:rPr>
              <a:t>k-CNF:</a:t>
            </a:r>
            <a:r>
              <a:rPr lang="en-US" sz="2000" dirty="0" smtClean="0"/>
              <a:t>  Conjunctions of any number of clauses where each disjunctive clause has at most k literals.</a:t>
            </a:r>
          </a:p>
          <a:p>
            <a:endParaRPr lang="en-US" sz="2000" dirty="0" smtClean="0">
              <a:sym typeface="Symbol" pitchFamily="18" charset="2"/>
            </a:endParaRPr>
          </a:p>
          <a:p>
            <a:endParaRPr lang="en-US" sz="2000" dirty="0" smtClean="0">
              <a:solidFill>
                <a:srgbClr val="FF9900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k-clause-CNF:  </a:t>
            </a:r>
            <a:r>
              <a:rPr lang="en-US" sz="2000" dirty="0" smtClean="0"/>
              <a:t>Conjunctions of at most k disjunctive clauses.</a:t>
            </a:r>
          </a:p>
          <a:p>
            <a:endParaRPr lang="en-US" sz="2000" dirty="0" smtClean="0">
              <a:sym typeface="Symbol" pitchFamily="18" charset="2"/>
            </a:endParaRPr>
          </a:p>
          <a:p>
            <a:endParaRPr lang="en-US" sz="2000" dirty="0" smtClean="0">
              <a:solidFill>
                <a:srgbClr val="FF9900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k-DNF:  </a:t>
            </a:r>
            <a:r>
              <a:rPr lang="en-US" sz="2000" dirty="0" smtClean="0"/>
              <a:t>Disjunctions of any number of terms where each conjunctive term has at most k literals.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9900"/>
                </a:solidFill>
              </a:rPr>
              <a:t>k-term-DNF:  </a:t>
            </a:r>
            <a:r>
              <a:rPr lang="en-US" sz="2000" dirty="0" smtClean="0"/>
              <a:t>Disjunctions of at most k conjunctive terms.</a:t>
            </a:r>
          </a:p>
        </p:txBody>
      </p:sp>
      <p:graphicFrame>
        <p:nvGraphicFramePr>
          <p:cNvPr id="430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649899"/>
              </p:ext>
            </p:extLst>
          </p:nvPr>
        </p:nvGraphicFramePr>
        <p:xfrm>
          <a:off x="1676400" y="2597150"/>
          <a:ext cx="58150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משוואה" r:id="rId4" imgW="2914734" imgH="200070" progId="Equation.3">
                  <p:embed/>
                </p:oleObj>
              </mc:Choice>
              <mc:Fallback>
                <p:oleObj name="משוואה" r:id="rId4" imgW="2914734" imgH="20007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97150"/>
                        <a:ext cx="58150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949401"/>
              </p:ext>
            </p:extLst>
          </p:nvPr>
        </p:nvGraphicFramePr>
        <p:xfrm>
          <a:off x="1524000" y="3733800"/>
          <a:ext cx="58150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משוואה" r:id="rId6" imgW="2914734" imgH="200070" progId="Equation.3">
                  <p:embed/>
                </p:oleObj>
              </mc:Choice>
              <mc:Fallback>
                <p:oleObj name="משוואה" r:id="rId6" imgW="2914734" imgH="20007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33800"/>
                        <a:ext cx="58150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727020"/>
              </p:ext>
            </p:extLst>
          </p:nvPr>
        </p:nvGraphicFramePr>
        <p:xfrm>
          <a:off x="1697038" y="4114800"/>
          <a:ext cx="56896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משוואה" r:id="rId8" imgW="2857466" imgH="200070" progId="Equation.3">
                  <p:embed/>
                </p:oleObj>
              </mc:Choice>
              <mc:Fallback>
                <p:oleObj name="משוואה" r:id="rId8" imgW="2857466" imgH="20007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4114800"/>
                        <a:ext cx="56896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247357"/>
              </p:ext>
            </p:extLst>
          </p:nvPr>
        </p:nvGraphicFramePr>
        <p:xfrm>
          <a:off x="1674813" y="5181600"/>
          <a:ext cx="55641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משוואה" r:id="rId10" imgW="2790743" imgH="200070" progId="Equation.3">
                  <p:embed/>
                </p:oleObj>
              </mc:Choice>
              <mc:Fallback>
                <p:oleObj name="משוואה" r:id="rId10" imgW="2790743" imgH="20007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5181600"/>
                        <a:ext cx="55641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826216"/>
              </p:ext>
            </p:extLst>
          </p:nvPr>
        </p:nvGraphicFramePr>
        <p:xfrm>
          <a:off x="1662113" y="3000375"/>
          <a:ext cx="56896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משוואה" r:id="rId12" imgW="2857466" imgH="228690" progId="Equation.3">
                  <p:embed/>
                </p:oleObj>
              </mc:Choice>
              <mc:Fallback>
                <p:oleObj name="משוואה" r:id="rId12" imgW="2857466" imgH="22869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3000375"/>
                        <a:ext cx="56896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Computational Complexity</a:t>
            </a:r>
            <a:endParaRPr lang="en-US" dirty="0" smtClean="0"/>
          </a:p>
        </p:txBody>
      </p:sp>
      <p:sp>
        <p:nvSpPr>
          <p:cNvPr id="44035" name="Content Placeholder 5"/>
          <p:cNvSpPr>
            <a:spLocks noGrp="1"/>
          </p:cNvSpPr>
          <p:nvPr>
            <p:ph idx="1"/>
          </p:nvPr>
        </p:nvSpPr>
        <p:spPr>
          <a:xfrm>
            <a:off x="1295400" y="1295400"/>
            <a:ext cx="7620000" cy="4525963"/>
          </a:xfrm>
        </p:spPr>
        <p:txBody>
          <a:bodyPr/>
          <a:lstStyle/>
          <a:p>
            <a:r>
              <a:rPr lang="en-US" sz="2000" dirty="0" smtClean="0"/>
              <a:t>Even though from the sample complexity perspective things are good, they are not good from a computational complexity in this case. </a:t>
            </a:r>
          </a:p>
          <a:p>
            <a:r>
              <a:rPr lang="en-US" sz="2000" dirty="0" smtClean="0"/>
              <a:t>Determining whether there is a 2-term DNF consistent with a set of training data is NP-Hard. Therefore the class of k-term-DNF is </a:t>
            </a:r>
            <a:r>
              <a:rPr lang="en-US" sz="2000" dirty="0" smtClean="0">
                <a:solidFill>
                  <a:srgbClr val="FF9900"/>
                </a:solidFill>
              </a:rPr>
              <a:t>not</a:t>
            </a:r>
            <a:r>
              <a:rPr lang="en-US" sz="2000" dirty="0" smtClean="0"/>
              <a:t> efficiently (properly) PAC learnable due to computational complexity</a:t>
            </a:r>
          </a:p>
          <a:p>
            <a:r>
              <a:rPr lang="en-US" sz="2000" dirty="0" smtClean="0"/>
              <a:t>But, we have seen an algorithm for learning k-CNF.</a:t>
            </a:r>
          </a:p>
          <a:p>
            <a:r>
              <a:rPr lang="en-US" sz="2000" dirty="0" smtClean="0"/>
              <a:t>And,  k-CNF is a superset of k-term-DNF</a:t>
            </a:r>
          </a:p>
          <a:p>
            <a:pPr lvl="1"/>
            <a:r>
              <a:rPr lang="en-US" sz="1600" dirty="0" smtClean="0"/>
              <a:t>(That is, every k-term-DNF can be written as a k-CNF)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graphicFrame>
        <p:nvGraphicFramePr>
          <p:cNvPr id="264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5026"/>
              </p:ext>
            </p:extLst>
          </p:nvPr>
        </p:nvGraphicFramePr>
        <p:xfrm>
          <a:off x="1190625" y="5257800"/>
          <a:ext cx="726757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משוואה" r:id="rId4" imgW="3657600" imgH="533520" progId="Equation.3">
                  <p:embed/>
                </p:oleObj>
              </mc:Choice>
              <mc:Fallback>
                <p:oleObj name="משוואה" r:id="rId4" imgW="3657600" imgH="5335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5257800"/>
                        <a:ext cx="7267575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050445"/>
              </p:ext>
            </p:extLst>
          </p:nvPr>
        </p:nvGraphicFramePr>
        <p:xfrm>
          <a:off x="2430462" y="4373563"/>
          <a:ext cx="5494338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משוואה" r:id="rId6" imgW="2228867" imgH="419040" progId="Equation.3">
                  <p:embed/>
                </p:oleObj>
              </mc:Choice>
              <mc:Fallback>
                <p:oleObj name="משוואה" r:id="rId6" imgW="2228867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2" y="4373563"/>
                        <a:ext cx="5494338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5867400" y="1928504"/>
            <a:ext cx="2057400" cy="4064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none" dirty="0">
                <a:solidFill>
                  <a:srgbClr val="000066"/>
                </a:solidFill>
              </a:rPr>
              <a:t>What does it mean?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Computational Complexity</a:t>
            </a:r>
            <a:endParaRPr lang="en-US" dirty="0" smtClean="0"/>
          </a:p>
        </p:txBody>
      </p:sp>
      <p:sp>
        <p:nvSpPr>
          <p:cNvPr id="45059" name="Content Placeholder 5"/>
          <p:cNvSpPr>
            <a:spLocks noGrp="1"/>
          </p:cNvSpPr>
          <p:nvPr>
            <p:ph idx="1"/>
          </p:nvPr>
        </p:nvSpPr>
        <p:spPr>
          <a:xfrm>
            <a:off x="1143000" y="1219200"/>
            <a:ext cx="7772400" cy="4525963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etermining whether there is a </a:t>
            </a:r>
            <a:r>
              <a:rPr lang="en-US" dirty="0" smtClean="0">
                <a:solidFill>
                  <a:srgbClr val="FF9900"/>
                </a:solidFill>
              </a:rPr>
              <a:t>2-term DNF </a:t>
            </a:r>
            <a:r>
              <a:rPr lang="en-US" dirty="0" smtClean="0"/>
              <a:t>consistent with a set of training data is NP-Hard</a:t>
            </a:r>
          </a:p>
          <a:p>
            <a:r>
              <a:rPr lang="en-US" dirty="0" smtClean="0"/>
              <a:t>Therefore the class of </a:t>
            </a:r>
            <a:r>
              <a:rPr lang="en-US" dirty="0" smtClean="0">
                <a:solidFill>
                  <a:srgbClr val="FF9900"/>
                </a:solidFill>
              </a:rPr>
              <a:t>k-term-DNF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9900"/>
                </a:solidFill>
              </a:rPr>
              <a:t>not</a:t>
            </a:r>
            <a:r>
              <a:rPr lang="en-US" dirty="0" smtClean="0"/>
              <a:t> efficiently (properly) PAC learnable  due to computational complexity</a:t>
            </a:r>
          </a:p>
          <a:p>
            <a:r>
              <a:rPr lang="en-US" dirty="0" smtClean="0"/>
              <a:t>We have seen an algorithm for learning </a:t>
            </a:r>
            <a:r>
              <a:rPr lang="en-US" dirty="0" smtClean="0">
                <a:solidFill>
                  <a:srgbClr val="FF9900"/>
                </a:solidFill>
              </a:rPr>
              <a:t>k-CNF.</a:t>
            </a:r>
          </a:p>
          <a:p>
            <a:r>
              <a:rPr lang="en-US" dirty="0" smtClean="0"/>
              <a:t>And,  </a:t>
            </a:r>
            <a:r>
              <a:rPr lang="en-US" dirty="0" smtClean="0">
                <a:solidFill>
                  <a:srgbClr val="FF9900"/>
                </a:solidFill>
              </a:rPr>
              <a:t>k-CNF</a:t>
            </a:r>
            <a:r>
              <a:rPr lang="en-US" dirty="0" smtClean="0"/>
              <a:t> is a superset of </a:t>
            </a:r>
            <a:r>
              <a:rPr lang="en-US" dirty="0" smtClean="0">
                <a:solidFill>
                  <a:srgbClr val="FF9900"/>
                </a:solidFill>
              </a:rPr>
              <a:t>k-term-DNF</a:t>
            </a:r>
          </a:p>
          <a:p>
            <a:pPr lvl="1"/>
            <a:r>
              <a:rPr lang="en-US" dirty="0" smtClean="0"/>
              <a:t>(That is, every k-term-DNF can be written as a k-CNF)</a:t>
            </a:r>
          </a:p>
          <a:p>
            <a:r>
              <a:rPr lang="en-US" dirty="0" smtClean="0"/>
              <a:t>Therefore, </a:t>
            </a:r>
            <a:r>
              <a:rPr lang="en-US" dirty="0" smtClean="0">
                <a:solidFill>
                  <a:srgbClr val="FF9900"/>
                </a:solidFill>
              </a:rPr>
              <a:t>C=k-term-DNF</a:t>
            </a:r>
            <a:r>
              <a:rPr lang="en-US" dirty="0" smtClean="0"/>
              <a:t> can be learned as using </a:t>
            </a:r>
            <a:r>
              <a:rPr lang="en-US" dirty="0" smtClean="0">
                <a:solidFill>
                  <a:srgbClr val="FF9900"/>
                </a:solidFill>
              </a:rPr>
              <a:t>H=k-CNF</a:t>
            </a:r>
            <a:r>
              <a:rPr lang="en-US" dirty="0" smtClean="0"/>
              <a:t> as the hypothesis Space</a:t>
            </a:r>
          </a:p>
          <a:p>
            <a:pPr>
              <a:spcBef>
                <a:spcPct val="50000"/>
              </a:spcBef>
            </a:pPr>
            <a:r>
              <a:rPr lang="en-US" b="1" u="none" dirty="0" smtClean="0">
                <a:solidFill>
                  <a:srgbClr val="FF9900"/>
                </a:solidFill>
              </a:rPr>
              <a:t>Importance of representation:</a:t>
            </a:r>
          </a:p>
          <a:p>
            <a:pPr lvl="1">
              <a:spcBef>
                <a:spcPct val="50000"/>
              </a:spcBef>
            </a:pPr>
            <a:r>
              <a:rPr lang="en-US" b="1" u="none" dirty="0" smtClean="0"/>
              <a:t>Concepts that cannot be learned using one representation can be learned using another  (more expressive) representation.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76200" y="2057400"/>
            <a:ext cx="1782762" cy="1828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344487" y="2393950"/>
            <a:ext cx="1071563" cy="1087438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639762" y="2895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081087" y="2654300"/>
            <a:ext cx="39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800" b="1" u="none">
                <a:solidFill>
                  <a:srgbClr val="A50021"/>
                </a:solidFill>
              </a:rPr>
              <a:t>C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28600" y="3290888"/>
            <a:ext cx="395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800" b="1" u="none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562600" y="4550392"/>
            <a:ext cx="3429000" cy="707407"/>
          </a:xfrm>
          <a:prstGeom prst="wedgeRectCallout">
            <a:avLst>
              <a:gd name="adj1" fmla="val -74564"/>
              <a:gd name="adj2" fmla="val 28850"/>
            </a:avLst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none" dirty="0" smtClean="0">
                <a:solidFill>
                  <a:schemeClr val="tx1"/>
                </a:solidFill>
              </a:rPr>
              <a:t>This result is analogous to an earlier observation that it’s better to learn linear separators than conjunctions.</a:t>
            </a:r>
            <a:endParaRPr lang="en-US" sz="1600" u="none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 autoUpdateAnimBg="0"/>
      <p:bldP spid="13" grpId="0" animBg="1"/>
      <p:bldP spid="14" grpId="0" autoUpdateAnimBg="0"/>
      <p:bldP spid="15" grpId="0" autoUpdateAnimBg="0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Negative Results – Examples </a:t>
            </a:r>
          </a:p>
        </p:txBody>
      </p:sp>
      <p:sp>
        <p:nvSpPr>
          <p:cNvPr id="47107" name="Content Placeholder 5"/>
          <p:cNvSpPr>
            <a:spLocks noGrp="1"/>
          </p:cNvSpPr>
          <p:nvPr>
            <p:ph idx="1"/>
          </p:nvPr>
        </p:nvSpPr>
        <p:spPr>
          <a:xfrm>
            <a:off x="1524000" y="1219200"/>
            <a:ext cx="7162800" cy="4876800"/>
          </a:xfrm>
        </p:spPr>
        <p:txBody>
          <a:bodyPr/>
          <a:lstStyle/>
          <a:p>
            <a:r>
              <a:rPr lang="en-US" sz="2000" b="1" smtClean="0">
                <a:solidFill>
                  <a:srgbClr val="000066"/>
                </a:solidFill>
              </a:rPr>
              <a:t>Two types of nonlearnability results:</a:t>
            </a:r>
          </a:p>
          <a:p>
            <a:r>
              <a:rPr lang="en-US" sz="2000" b="1" smtClean="0">
                <a:solidFill>
                  <a:srgbClr val="0000FF"/>
                </a:solidFill>
              </a:rPr>
              <a:t>Complexity Theoretic</a:t>
            </a:r>
            <a:endParaRPr lang="en-US" sz="2000" b="1" smtClean="0">
              <a:solidFill>
                <a:srgbClr val="000066"/>
              </a:solidFill>
            </a:endParaRPr>
          </a:p>
          <a:p>
            <a:pPr lvl="1"/>
            <a:r>
              <a:rPr lang="en-US" sz="1800" b="1" smtClean="0">
                <a:solidFill>
                  <a:srgbClr val="000066"/>
                </a:solidFill>
              </a:rPr>
              <a:t>Showing that various concepts classes cannot be learned, based on well-accepted assumptions from computational complexity theory. </a:t>
            </a:r>
          </a:p>
          <a:p>
            <a:pPr lvl="1"/>
            <a:r>
              <a:rPr lang="en-US" sz="1800" b="1" smtClean="0">
                <a:solidFill>
                  <a:srgbClr val="000066"/>
                </a:solidFill>
              </a:rPr>
              <a:t>E.g. : </a:t>
            </a:r>
            <a:r>
              <a:rPr lang="en-US" sz="1800" b="1" smtClean="0">
                <a:solidFill>
                  <a:srgbClr val="0000FF"/>
                </a:solidFill>
              </a:rPr>
              <a:t>C cannot be learned unless P=NP</a:t>
            </a:r>
          </a:p>
          <a:p>
            <a:r>
              <a:rPr lang="en-US" sz="2000" b="1" smtClean="0">
                <a:solidFill>
                  <a:srgbClr val="000066"/>
                </a:solidFill>
              </a:rPr>
              <a:t>  </a:t>
            </a:r>
            <a:r>
              <a:rPr lang="en-US" sz="2000" b="1" smtClean="0">
                <a:solidFill>
                  <a:srgbClr val="0000FF"/>
                </a:solidFill>
              </a:rPr>
              <a:t>Information Theoretic</a:t>
            </a:r>
          </a:p>
          <a:p>
            <a:pPr lvl="1"/>
            <a:r>
              <a:rPr lang="en-US" sz="1800" b="1" smtClean="0">
                <a:solidFill>
                  <a:srgbClr val="000066"/>
                </a:solidFill>
              </a:rPr>
              <a:t>The concept class is sufficiently rich that a polynomial number of examples may not be sufficient to distinguish a particular target concept. </a:t>
            </a:r>
          </a:p>
          <a:p>
            <a:pPr lvl="1"/>
            <a:r>
              <a:rPr lang="en-US" sz="1800" b="1" smtClean="0">
                <a:solidFill>
                  <a:srgbClr val="000066"/>
                </a:solidFill>
              </a:rPr>
              <a:t>Both type involve “representation dependent” arguments.</a:t>
            </a:r>
          </a:p>
          <a:p>
            <a:pPr lvl="1"/>
            <a:r>
              <a:rPr lang="en-US" sz="1800" b="1" smtClean="0">
                <a:solidFill>
                  <a:srgbClr val="000066"/>
                </a:solidFill>
              </a:rPr>
              <a:t>The proof shows that a given class cannot be learned by algorithms using hypotheses from the same class.  (So?)</a:t>
            </a:r>
          </a:p>
          <a:p>
            <a:r>
              <a:rPr lang="en-US" sz="2000" b="1" smtClean="0">
                <a:solidFill>
                  <a:srgbClr val="000066"/>
                </a:solidFill>
              </a:rPr>
              <a:t>Usually proofs are for EXACT learning, but apply for the distribution free case.</a:t>
            </a:r>
          </a:p>
          <a:p>
            <a:endParaRPr lang="en-US" b="1" smtClean="0">
              <a:solidFill>
                <a:srgbClr val="000066"/>
              </a:solidFill>
            </a:endParaRPr>
          </a:p>
          <a:p>
            <a:endParaRPr lang="en-US" b="1" smtClean="0">
              <a:solidFill>
                <a:srgbClr val="0000FF"/>
              </a:solidFill>
            </a:endParaRPr>
          </a:p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3289F4D-1229-437A-9CBA-9ACB3A3D90B5}" type="slidenum">
              <a:rPr lang="en-US" u="none" smtClean="0"/>
              <a:pPr/>
              <a:t>34</a:t>
            </a:fld>
            <a:endParaRPr lang="en-US" u="none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Negative Results for Learning</a:t>
            </a:r>
          </a:p>
        </p:txBody>
      </p:sp>
      <p:sp>
        <p:nvSpPr>
          <p:cNvPr id="48131" name="Content Placeholder 5"/>
          <p:cNvSpPr>
            <a:spLocks noGrp="1"/>
          </p:cNvSpPr>
          <p:nvPr>
            <p:ph idx="1"/>
          </p:nvPr>
        </p:nvSpPr>
        <p:spPr>
          <a:xfrm>
            <a:off x="838200" y="1600200"/>
            <a:ext cx="7162800" cy="4525963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Complexity Theoretic: </a:t>
            </a:r>
          </a:p>
          <a:p>
            <a:pPr lvl="1"/>
            <a:r>
              <a:rPr lang="en-US" b="1" smtClean="0">
                <a:solidFill>
                  <a:srgbClr val="000066"/>
                </a:solidFill>
              </a:rPr>
              <a:t>k-term DNF, for k&gt;1         (k-clause CNF, k&gt;1)</a:t>
            </a:r>
          </a:p>
          <a:p>
            <a:pPr lvl="1"/>
            <a:r>
              <a:rPr lang="en-US" b="1" smtClean="0">
                <a:solidFill>
                  <a:srgbClr val="000066"/>
                </a:solidFill>
              </a:rPr>
              <a:t>Neural Networks of fixed architecture (3 nodes; n inputs)</a:t>
            </a:r>
          </a:p>
          <a:p>
            <a:pPr lvl="1"/>
            <a:r>
              <a:rPr lang="en-US" b="1" smtClean="0">
                <a:solidFill>
                  <a:srgbClr val="000066"/>
                </a:solidFill>
              </a:rPr>
              <a:t>“read-once” Boolean formulas</a:t>
            </a:r>
          </a:p>
          <a:p>
            <a:pPr lvl="1"/>
            <a:r>
              <a:rPr lang="en-US" b="1" smtClean="0">
                <a:solidFill>
                  <a:srgbClr val="000066"/>
                </a:solidFill>
              </a:rPr>
              <a:t>Quantified conjunctive concepts </a:t>
            </a:r>
          </a:p>
          <a:p>
            <a:r>
              <a:rPr lang="en-US" b="1" smtClean="0">
                <a:solidFill>
                  <a:srgbClr val="0000FF"/>
                </a:solidFill>
              </a:rPr>
              <a:t>Information Theoretic: </a:t>
            </a:r>
          </a:p>
          <a:p>
            <a:pPr lvl="1"/>
            <a:r>
              <a:rPr lang="en-US" b="1" smtClean="0">
                <a:solidFill>
                  <a:srgbClr val="000066"/>
                </a:solidFill>
              </a:rPr>
              <a:t>DNF Formulas;  CNF Formulas </a:t>
            </a:r>
          </a:p>
          <a:p>
            <a:pPr lvl="1"/>
            <a:r>
              <a:rPr lang="en-US" b="1" smtClean="0">
                <a:solidFill>
                  <a:srgbClr val="000066"/>
                </a:solidFill>
              </a:rPr>
              <a:t>Deterministic Finite Automata</a:t>
            </a:r>
          </a:p>
          <a:p>
            <a:pPr lvl="1"/>
            <a:r>
              <a:rPr lang="en-US" b="1" smtClean="0">
                <a:solidFill>
                  <a:srgbClr val="000066"/>
                </a:solidFill>
              </a:rPr>
              <a:t>Context Free Grammars</a:t>
            </a:r>
            <a:endParaRPr lang="en-US" b="1" smtClean="0">
              <a:solidFill>
                <a:srgbClr val="0000FF"/>
              </a:solidFill>
            </a:endParaRPr>
          </a:p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F8D6724D-1F89-4EFC-B21E-9FCDEB1BF5D1}" type="slidenum">
              <a:rPr lang="en-US" u="none" smtClean="0"/>
              <a:pPr/>
              <a:t>35</a:t>
            </a:fld>
            <a:endParaRPr lang="en-US" u="none" smtClean="0"/>
          </a:p>
        </p:txBody>
      </p:sp>
      <p:grpSp>
        <p:nvGrpSpPr>
          <p:cNvPr id="335897" name="Group 1049"/>
          <p:cNvGrpSpPr>
            <a:grpSpLocks/>
          </p:cNvGrpSpPr>
          <p:nvPr/>
        </p:nvGrpSpPr>
        <p:grpSpPr bwMode="auto">
          <a:xfrm>
            <a:off x="6629400" y="2590800"/>
            <a:ext cx="2286000" cy="914400"/>
            <a:chOff x="4224" y="1296"/>
            <a:chExt cx="1440" cy="576"/>
          </a:xfrm>
        </p:grpSpPr>
        <p:sp>
          <p:nvSpPr>
            <p:cNvPr id="335877" name="Oval 1029"/>
            <p:cNvSpPr>
              <a:spLocks noChangeArrowheads="1"/>
            </p:cNvSpPr>
            <p:nvPr/>
          </p:nvSpPr>
          <p:spPr bwMode="auto">
            <a:xfrm>
              <a:off x="4944" y="1296"/>
              <a:ext cx="14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78" name="Oval 1030"/>
            <p:cNvSpPr>
              <a:spLocks noChangeArrowheads="1"/>
            </p:cNvSpPr>
            <p:nvPr/>
          </p:nvSpPr>
          <p:spPr bwMode="auto">
            <a:xfrm>
              <a:off x="4512" y="1536"/>
              <a:ext cx="14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79" name="Oval 1031"/>
            <p:cNvSpPr>
              <a:spLocks noChangeArrowheads="1"/>
            </p:cNvSpPr>
            <p:nvPr/>
          </p:nvSpPr>
          <p:spPr bwMode="auto">
            <a:xfrm>
              <a:off x="5424" y="1536"/>
              <a:ext cx="14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0" name="Oval 1032"/>
            <p:cNvSpPr>
              <a:spLocks noChangeArrowheads="1"/>
            </p:cNvSpPr>
            <p:nvPr/>
          </p:nvSpPr>
          <p:spPr bwMode="auto">
            <a:xfrm>
              <a:off x="4224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1" name="Oval 1033"/>
            <p:cNvSpPr>
              <a:spLocks noChangeArrowheads="1"/>
            </p:cNvSpPr>
            <p:nvPr/>
          </p:nvSpPr>
          <p:spPr bwMode="auto">
            <a:xfrm>
              <a:off x="4448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2" name="Oval 1034"/>
            <p:cNvSpPr>
              <a:spLocks noChangeArrowheads="1"/>
            </p:cNvSpPr>
            <p:nvPr/>
          </p:nvSpPr>
          <p:spPr bwMode="auto">
            <a:xfrm>
              <a:off x="4672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3" name="Oval 1035"/>
            <p:cNvSpPr>
              <a:spLocks noChangeArrowheads="1"/>
            </p:cNvSpPr>
            <p:nvPr/>
          </p:nvSpPr>
          <p:spPr bwMode="auto">
            <a:xfrm>
              <a:off x="4896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4" name="Oval 1036"/>
            <p:cNvSpPr>
              <a:spLocks noChangeArrowheads="1"/>
            </p:cNvSpPr>
            <p:nvPr/>
          </p:nvSpPr>
          <p:spPr bwMode="auto">
            <a:xfrm>
              <a:off x="5120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5" name="Oval 1037"/>
            <p:cNvSpPr>
              <a:spLocks noChangeArrowheads="1"/>
            </p:cNvSpPr>
            <p:nvPr/>
          </p:nvSpPr>
          <p:spPr bwMode="auto">
            <a:xfrm>
              <a:off x="5344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6" name="Oval 1038"/>
            <p:cNvSpPr>
              <a:spLocks noChangeArrowheads="1"/>
            </p:cNvSpPr>
            <p:nvPr/>
          </p:nvSpPr>
          <p:spPr bwMode="auto">
            <a:xfrm>
              <a:off x="5568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8144" name="AutoShape 1040"/>
            <p:cNvCxnSpPr>
              <a:cxnSpLocks noChangeShapeType="1"/>
              <a:stCxn id="335879" idx="0"/>
              <a:endCxn id="335877" idx="5"/>
            </p:cNvCxnSpPr>
            <p:nvPr/>
          </p:nvCxnSpPr>
          <p:spPr bwMode="auto">
            <a:xfrm flipH="1" flipV="1">
              <a:off x="5067" y="1378"/>
              <a:ext cx="429" cy="1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5" name="AutoShape 1041"/>
            <p:cNvCxnSpPr>
              <a:cxnSpLocks noChangeShapeType="1"/>
              <a:stCxn id="335878" idx="0"/>
              <a:endCxn id="335877" idx="4"/>
            </p:cNvCxnSpPr>
            <p:nvPr/>
          </p:nvCxnSpPr>
          <p:spPr bwMode="auto">
            <a:xfrm flipV="1">
              <a:off x="4584" y="1392"/>
              <a:ext cx="43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6" name="AutoShape 1042"/>
            <p:cNvCxnSpPr>
              <a:cxnSpLocks noChangeShapeType="1"/>
              <a:stCxn id="335880" idx="0"/>
              <a:endCxn id="335878" idx="4"/>
            </p:cNvCxnSpPr>
            <p:nvPr/>
          </p:nvCxnSpPr>
          <p:spPr bwMode="auto">
            <a:xfrm flipV="1">
              <a:off x="4272" y="1632"/>
              <a:ext cx="312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7" name="AutoShape 1043"/>
            <p:cNvCxnSpPr>
              <a:cxnSpLocks noChangeShapeType="1"/>
              <a:stCxn id="335880" idx="0"/>
            </p:cNvCxnSpPr>
            <p:nvPr/>
          </p:nvCxnSpPr>
          <p:spPr bwMode="auto">
            <a:xfrm flipV="1">
              <a:off x="4272" y="1632"/>
              <a:ext cx="1176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8" name="AutoShape 1044"/>
            <p:cNvCxnSpPr>
              <a:cxnSpLocks noChangeShapeType="1"/>
              <a:stCxn id="335881" idx="0"/>
              <a:endCxn id="335879" idx="4"/>
            </p:cNvCxnSpPr>
            <p:nvPr/>
          </p:nvCxnSpPr>
          <p:spPr bwMode="auto">
            <a:xfrm flipV="1">
              <a:off x="4496" y="1632"/>
              <a:ext cx="100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9" name="AutoShape 1045"/>
            <p:cNvCxnSpPr>
              <a:cxnSpLocks noChangeShapeType="1"/>
              <a:stCxn id="335886" idx="0"/>
              <a:endCxn id="335879" idx="4"/>
            </p:cNvCxnSpPr>
            <p:nvPr/>
          </p:nvCxnSpPr>
          <p:spPr bwMode="auto">
            <a:xfrm flipH="1" flipV="1">
              <a:off x="5496" y="1632"/>
              <a:ext cx="12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5894" name="Oval 1046"/>
            <p:cNvSpPr>
              <a:spLocks noChangeArrowheads="1"/>
            </p:cNvSpPr>
            <p:nvPr/>
          </p:nvSpPr>
          <p:spPr bwMode="auto">
            <a:xfrm>
              <a:off x="5136" y="1728"/>
              <a:ext cx="48" cy="48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95" name="Oval 1047"/>
            <p:cNvSpPr>
              <a:spLocks noChangeArrowheads="1"/>
            </p:cNvSpPr>
            <p:nvPr/>
          </p:nvSpPr>
          <p:spPr bwMode="auto">
            <a:xfrm>
              <a:off x="5232" y="1728"/>
              <a:ext cx="48" cy="48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96" name="Oval 1048"/>
            <p:cNvSpPr>
              <a:spLocks noChangeArrowheads="1"/>
            </p:cNvSpPr>
            <p:nvPr/>
          </p:nvSpPr>
          <p:spPr bwMode="auto">
            <a:xfrm>
              <a:off x="5328" y="1728"/>
              <a:ext cx="48" cy="48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2000" y="5232737"/>
            <a:ext cx="7524624" cy="1015663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u="none" dirty="0" smtClean="0">
                <a:latin typeface="+mj-lt"/>
              </a:rPr>
              <a:t>We need to extend the theory in two ways:</a:t>
            </a:r>
          </a:p>
          <a:p>
            <a:pPr marL="342900" indent="-342900">
              <a:buAutoNum type="arabicParenBoth"/>
            </a:pPr>
            <a:r>
              <a:rPr lang="en-US" sz="2000" u="none" dirty="0" smtClean="0">
                <a:latin typeface="+mj-lt"/>
              </a:rPr>
              <a:t>What if we cannot be </a:t>
            </a:r>
            <a:r>
              <a:rPr lang="en-US" sz="2000" u="none" dirty="0" smtClean="0">
                <a:solidFill>
                  <a:srgbClr val="0000FF"/>
                </a:solidFill>
                <a:latin typeface="+mj-lt"/>
              </a:rPr>
              <a:t>completely consistent </a:t>
            </a:r>
            <a:r>
              <a:rPr lang="en-US" sz="2000" u="none" dirty="0" smtClean="0">
                <a:latin typeface="+mj-lt"/>
              </a:rPr>
              <a:t>with the training data?</a:t>
            </a:r>
          </a:p>
          <a:p>
            <a:pPr marL="342900" indent="-342900">
              <a:buAutoNum type="arabicParenBoth"/>
            </a:pPr>
            <a:r>
              <a:rPr lang="en-US" sz="2000" u="none" dirty="0" smtClean="0">
                <a:latin typeface="+mj-lt"/>
              </a:rPr>
              <a:t>What if the </a:t>
            </a:r>
            <a:r>
              <a:rPr lang="en-US" sz="2000" u="none" dirty="0" err="1" smtClean="0">
                <a:latin typeface="+mj-lt"/>
              </a:rPr>
              <a:t>hypoethesis</a:t>
            </a:r>
            <a:r>
              <a:rPr lang="en-US" sz="2000" u="none" dirty="0" smtClean="0">
                <a:latin typeface="+mj-lt"/>
              </a:rPr>
              <a:t> class we work with is </a:t>
            </a:r>
            <a:r>
              <a:rPr lang="en-US" sz="2000" u="none" dirty="0" smtClean="0">
                <a:solidFill>
                  <a:srgbClr val="0000FF"/>
                </a:solidFill>
                <a:latin typeface="+mj-lt"/>
              </a:rPr>
              <a:t>not finite</a:t>
            </a:r>
            <a:r>
              <a:rPr lang="en-US" sz="2000" u="none" dirty="0" smtClean="0">
                <a:latin typeface="+mj-lt"/>
              </a:rPr>
              <a:t>? </a:t>
            </a:r>
            <a:endParaRPr lang="en-US" sz="2000" u="none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Agnostic Learning</a:t>
            </a:r>
          </a:p>
        </p:txBody>
      </p:sp>
      <p:sp>
        <p:nvSpPr>
          <p:cNvPr id="49155" name="Content Placeholder 5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4953000"/>
          </a:xfrm>
        </p:spPr>
        <p:txBody>
          <a:bodyPr/>
          <a:lstStyle/>
          <a:p>
            <a:r>
              <a:rPr lang="en-US" dirty="0" smtClean="0"/>
              <a:t>Assume we are trying to learn a concept f using hypotheses in H, but f </a:t>
            </a:r>
            <a:r>
              <a:rPr lang="en-US" dirty="0" smtClean="0">
                <a:sym typeface="Symbol" pitchFamily="18" charset="2"/>
              </a:rPr>
              <a:t> H </a:t>
            </a:r>
          </a:p>
          <a:p>
            <a:r>
              <a:rPr lang="en-US" dirty="0" smtClean="0">
                <a:sym typeface="Symbol" pitchFamily="18" charset="2"/>
              </a:rPr>
              <a:t>In this case, our goal should be to find a hypothesis </a:t>
            </a:r>
            <a:r>
              <a:rPr lang="en-US" dirty="0" smtClean="0"/>
              <a:t>h </a:t>
            </a:r>
            <a:r>
              <a:rPr lang="en-US" dirty="0" smtClean="0">
                <a:sym typeface="Symbol" pitchFamily="18" charset="2"/>
              </a:rPr>
              <a:t> H,   with a small training error:</a:t>
            </a:r>
          </a:p>
          <a:p>
            <a:endParaRPr lang="en-US" dirty="0" smtClean="0">
              <a:sym typeface="Symbol" pitchFamily="18" charset="2"/>
            </a:endParaRPr>
          </a:p>
          <a:p>
            <a:r>
              <a:rPr lang="en-US" dirty="0" smtClean="0"/>
              <a:t>We want a guarantee that a hypothesis with a small training error will have a good  accuracy on unseen examples</a:t>
            </a:r>
          </a:p>
          <a:p>
            <a:r>
              <a:rPr lang="en-US" dirty="0" smtClean="0"/>
              <a:t> </a:t>
            </a:r>
          </a:p>
          <a:p>
            <a:r>
              <a:rPr lang="en-US" dirty="0" err="1" smtClean="0">
                <a:solidFill>
                  <a:srgbClr val="FF9900"/>
                </a:solidFill>
              </a:rPr>
              <a:t>Hoeffding</a:t>
            </a:r>
            <a:r>
              <a:rPr lang="en-US" dirty="0" smtClean="0">
                <a:solidFill>
                  <a:srgbClr val="FF9900"/>
                </a:solidFill>
              </a:rPr>
              <a:t> bounds </a:t>
            </a:r>
            <a:r>
              <a:rPr lang="en-US" dirty="0" smtClean="0"/>
              <a:t>characterize the deviation between the </a:t>
            </a:r>
            <a:r>
              <a:rPr lang="en-US" dirty="0" smtClean="0">
                <a:solidFill>
                  <a:srgbClr val="0000FF"/>
                </a:solidFill>
              </a:rPr>
              <a:t>true</a:t>
            </a:r>
            <a:r>
              <a:rPr lang="en-US" dirty="0" smtClean="0"/>
              <a:t> probability of some event and its </a:t>
            </a:r>
            <a:r>
              <a:rPr lang="en-US" dirty="0" smtClean="0">
                <a:solidFill>
                  <a:srgbClr val="0000FF"/>
                </a:solidFill>
              </a:rPr>
              <a:t>observed</a:t>
            </a:r>
            <a:r>
              <a:rPr lang="en-US" dirty="0" smtClean="0"/>
              <a:t> frequency over m independent trials.</a:t>
            </a:r>
          </a:p>
          <a:p>
            <a:pPr lvl="1"/>
            <a:r>
              <a:rPr lang="en-US" dirty="0" smtClean="0"/>
              <a:t>(p is the underlying probability of the binary variable (e.g., toss is Head) being 1)</a:t>
            </a:r>
          </a:p>
          <a:p>
            <a:endParaRPr lang="en-US" dirty="0" smtClean="0"/>
          </a:p>
        </p:txBody>
      </p:sp>
      <p:graphicFrame>
        <p:nvGraphicFramePr>
          <p:cNvPr id="3389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0481"/>
              </p:ext>
            </p:extLst>
          </p:nvPr>
        </p:nvGraphicFramePr>
        <p:xfrm>
          <a:off x="1625600" y="2819400"/>
          <a:ext cx="652780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משוואה" r:id="rId4" imgW="3248078" imgH="362070" progId="Equation.3">
                  <p:embed/>
                </p:oleObj>
              </mc:Choice>
              <mc:Fallback>
                <p:oleObj name="משוואה" r:id="rId4" imgW="3248078" imgH="36207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2819400"/>
                        <a:ext cx="6527800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235464"/>
              </p:ext>
            </p:extLst>
          </p:nvPr>
        </p:nvGraphicFramePr>
        <p:xfrm>
          <a:off x="1576387" y="4267200"/>
          <a:ext cx="345281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משוואה" r:id="rId6" imgW="1762077" imgH="200070" progId="Equation.3">
                  <p:embed/>
                </p:oleObj>
              </mc:Choice>
              <mc:Fallback>
                <p:oleObj name="משוואה" r:id="rId6" imgW="1762077" imgH="20007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7" y="4267200"/>
                        <a:ext cx="3452813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545043"/>
              </p:ext>
            </p:extLst>
          </p:nvPr>
        </p:nvGraphicFramePr>
        <p:xfrm>
          <a:off x="4846637" y="5334000"/>
          <a:ext cx="26209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משוואה" r:id="rId8" imgW="1333376" imgH="228690" progId="Equation.3">
                  <p:embed/>
                </p:oleObj>
              </mc:Choice>
              <mc:Fallback>
                <p:oleObj name="משוואה" r:id="rId8" imgW="1333376" imgH="22869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637" y="5334000"/>
                        <a:ext cx="26209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Agnostic Learning</a:t>
            </a:r>
          </a:p>
        </p:txBody>
      </p:sp>
      <p:sp>
        <p:nvSpPr>
          <p:cNvPr id="50179" name="Content Placeholder 5"/>
          <p:cNvSpPr>
            <a:spLocks noGrp="1"/>
          </p:cNvSpPr>
          <p:nvPr>
            <p:ph idx="1"/>
          </p:nvPr>
        </p:nvSpPr>
        <p:spPr>
          <a:xfrm>
            <a:off x="304800" y="1371600"/>
            <a:ext cx="8763000" cy="4525963"/>
          </a:xfrm>
        </p:spPr>
        <p:txBody>
          <a:bodyPr/>
          <a:lstStyle/>
          <a:p>
            <a:r>
              <a:rPr lang="en-US" sz="2000" dirty="0" smtClean="0"/>
              <a:t>Therefore, the probability that an element in H will have training error which is off by more than </a:t>
            </a:r>
            <a:r>
              <a:rPr lang="en-US" sz="2000" dirty="0" smtClean="0">
                <a:sym typeface="Symbol" pitchFamily="18" charset="2"/>
              </a:rPr>
              <a:t> </a:t>
            </a:r>
            <a:r>
              <a:rPr lang="en-US" sz="2000" dirty="0" smtClean="0"/>
              <a:t>can be bounded as follows:</a:t>
            </a:r>
          </a:p>
          <a:p>
            <a:endParaRPr lang="en-US" sz="2000" dirty="0" smtClean="0"/>
          </a:p>
          <a:p>
            <a:endParaRPr lang="en-US" sz="2000" dirty="0" smtClean="0">
              <a:sym typeface="Symbol" pitchFamily="18" charset="2"/>
            </a:endParaRPr>
          </a:p>
          <a:p>
            <a:r>
              <a:rPr lang="en-US" sz="2000" dirty="0" smtClean="0">
                <a:sym typeface="Symbol" pitchFamily="18" charset="2"/>
              </a:rPr>
              <a:t>Doing the same union bound  game as before, with  				                    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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=|</a:t>
            </a:r>
            <a:r>
              <a:rPr lang="en-US" sz="200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H|e</a:t>
            </a:r>
            <a:r>
              <a:rPr lang="en-US" sz="2000" baseline="3000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-2m</a:t>
            </a:r>
            <a:r>
              <a:rPr lang="en-US" sz="2000" baseline="30000" dirty="0" smtClean="0">
                <a:solidFill>
                  <a:srgbClr val="0000FF"/>
                </a:solidFill>
                <a:sym typeface="Symbol" pitchFamily="18" charset="2"/>
              </a:rPr>
              <a:t></a:t>
            </a:r>
            <a:r>
              <a:rPr lang="en-US" sz="2000" baseline="55000" dirty="0" smtClean="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</a:p>
          <a:p>
            <a:r>
              <a:rPr lang="en-US" sz="2000" dirty="0" smtClean="0">
                <a:sym typeface="Symbol" pitchFamily="18" charset="2"/>
              </a:rPr>
              <a:t>We get a </a:t>
            </a:r>
            <a:r>
              <a:rPr lang="en-US" sz="2000" dirty="0" smtClean="0">
                <a:solidFill>
                  <a:srgbClr val="FF9900"/>
                </a:solidFill>
                <a:sym typeface="Symbol" pitchFamily="18" charset="2"/>
              </a:rPr>
              <a:t>generalization bound </a:t>
            </a:r>
            <a:r>
              <a:rPr lang="en-US" sz="2000" dirty="0" smtClean="0">
                <a:sym typeface="Symbol" pitchFamily="18" charset="2"/>
              </a:rPr>
              <a:t>– a bound on how much will the true error 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E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D</a:t>
            </a:r>
            <a:r>
              <a:rPr lang="en-US" sz="2000" dirty="0" smtClean="0">
                <a:sym typeface="Symbol" pitchFamily="18" charset="2"/>
              </a:rPr>
              <a:t>    deviate from the observed (training) error 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E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TR</a:t>
            </a:r>
            <a:r>
              <a:rPr lang="en-US" sz="2000" dirty="0" smtClean="0">
                <a:sym typeface="Symbol" pitchFamily="18" charset="2"/>
              </a:rPr>
              <a:t>.</a:t>
            </a:r>
          </a:p>
          <a:p>
            <a:r>
              <a:rPr lang="en-US" sz="2000" dirty="0" smtClean="0">
                <a:sym typeface="Symbol" pitchFamily="18" charset="2"/>
              </a:rPr>
              <a:t>For any distribution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000" dirty="0" smtClean="0">
                <a:sym typeface="Symbol" pitchFamily="18" charset="2"/>
              </a:rPr>
              <a:t> generating training and test instances, with probability at least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1-</a:t>
            </a:r>
            <a:r>
              <a:rPr lang="en-US" sz="2000" dirty="0" smtClean="0">
                <a:sym typeface="Symbol" pitchFamily="18" charset="2"/>
              </a:rPr>
              <a:t> over the choice of the training set of size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2000" dirty="0" smtClean="0">
                <a:sym typeface="Symbol" pitchFamily="18" charset="2"/>
              </a:rPr>
              <a:t>, (drawn IID), for all </a:t>
            </a:r>
            <a:r>
              <a:rPr lang="en-US" sz="2000" dirty="0" err="1" smtClean="0">
                <a:solidFill>
                  <a:srgbClr val="0000FF"/>
                </a:solidFill>
                <a:sym typeface="Symbol" pitchFamily="18" charset="2"/>
              </a:rPr>
              <a:t>hH</a:t>
            </a:r>
            <a:endParaRPr lang="en-US" sz="2000" dirty="0" smtClean="0">
              <a:solidFill>
                <a:srgbClr val="0000FF"/>
              </a:solidFill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/>
          </a:p>
        </p:txBody>
      </p:sp>
      <p:graphicFrame>
        <p:nvGraphicFramePr>
          <p:cNvPr id="5018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654954"/>
              </p:ext>
            </p:extLst>
          </p:nvPr>
        </p:nvGraphicFramePr>
        <p:xfrm>
          <a:off x="1295400" y="4953000"/>
          <a:ext cx="63182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משוואה" r:id="rId4" imgW="3248078" imgH="590490" progId="Equation.3">
                  <p:embed/>
                </p:oleObj>
              </mc:Choice>
              <mc:Fallback>
                <p:oleObj name="משוואה" r:id="rId4" imgW="3248078" imgH="59049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953000"/>
                        <a:ext cx="6318250" cy="1190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444641"/>
              </p:ext>
            </p:extLst>
          </p:nvPr>
        </p:nvGraphicFramePr>
        <p:xfrm>
          <a:off x="2514600" y="2057400"/>
          <a:ext cx="41386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משוואה" r:id="rId6" imgW="2114601" imgH="228690" progId="Equation.3">
                  <p:embed/>
                </p:oleObj>
              </mc:Choice>
              <mc:Fallback>
                <p:oleObj name="משוואה" r:id="rId6" imgW="2114601" imgH="22869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57400"/>
                        <a:ext cx="413861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Agnostic Learning</a:t>
            </a:r>
          </a:p>
        </p:txBody>
      </p:sp>
      <p:sp>
        <p:nvSpPr>
          <p:cNvPr id="51203" name="Content Placeholder 5"/>
          <p:cNvSpPr>
            <a:spLocks noGrp="1"/>
          </p:cNvSpPr>
          <p:nvPr>
            <p:ph idx="1"/>
          </p:nvPr>
        </p:nvSpPr>
        <p:spPr>
          <a:xfrm>
            <a:off x="720724" y="1600200"/>
            <a:ext cx="7966075" cy="4525963"/>
          </a:xfrm>
        </p:spPr>
        <p:txBody>
          <a:bodyPr/>
          <a:lstStyle/>
          <a:p>
            <a:r>
              <a:rPr lang="en-US" dirty="0" smtClean="0">
                <a:sym typeface="Symbol" pitchFamily="18" charset="2"/>
              </a:rPr>
              <a:t>An agnostic learner which makes no commitment to whether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f</a:t>
            </a:r>
            <a:r>
              <a:rPr lang="en-US" dirty="0" smtClean="0">
                <a:sym typeface="Symbol" pitchFamily="18" charset="2"/>
              </a:rPr>
              <a:t> is in </a:t>
            </a:r>
            <a:r>
              <a:rPr lang="en-US" dirty="0" smtClean="0">
                <a:solidFill>
                  <a:srgbClr val="0000FF"/>
                </a:solidFill>
              </a:rPr>
              <a:t>H</a:t>
            </a:r>
            <a:r>
              <a:rPr lang="en-US" dirty="0" smtClean="0">
                <a:sym typeface="Symbol" pitchFamily="18" charset="2"/>
              </a:rPr>
              <a:t> and returns the hypothesis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with least </a:t>
            </a:r>
            <a:r>
              <a:rPr lang="en-US" dirty="0" smtClean="0">
                <a:sym typeface="Symbol" pitchFamily="18" charset="2"/>
              </a:rPr>
              <a:t>training error over at least the following number of examples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dirty="0" smtClean="0">
                <a:sym typeface="Symbol" pitchFamily="18" charset="2"/>
              </a:rPr>
              <a:t> can guarantee with probability at least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(1-)  </a:t>
            </a:r>
            <a:r>
              <a:rPr lang="en-US" dirty="0" smtClean="0">
                <a:sym typeface="Symbol" pitchFamily="18" charset="2"/>
              </a:rPr>
              <a:t>that its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training error </a:t>
            </a:r>
            <a:r>
              <a:rPr lang="en-US" dirty="0" smtClean="0">
                <a:sym typeface="Symbol" pitchFamily="18" charset="2"/>
              </a:rPr>
              <a:t>is not off by more than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</a:t>
            </a:r>
            <a:r>
              <a:rPr lang="en-US" dirty="0" smtClean="0">
                <a:sym typeface="Symbol" pitchFamily="18" charset="2"/>
              </a:rPr>
              <a:t>  from the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true error</a:t>
            </a:r>
            <a:r>
              <a:rPr lang="en-US" dirty="0" smtClean="0">
                <a:sym typeface="Symbol" pitchFamily="18" charset="2"/>
              </a:rPr>
              <a:t>.</a:t>
            </a: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/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48643"/>
              </p:ext>
            </p:extLst>
          </p:nvPr>
        </p:nvGraphicFramePr>
        <p:xfrm>
          <a:off x="2998788" y="4267200"/>
          <a:ext cx="35544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משוואה" r:id="rId4" imgW="1771532" imgH="362070" progId="Equation.3">
                  <p:embed/>
                </p:oleObj>
              </mc:Choice>
              <mc:Fallback>
                <p:oleObj name="משוואה" r:id="rId4" imgW="1771532" imgH="36207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788" y="4267200"/>
                        <a:ext cx="3554412" cy="774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367" name="Text Box 7"/>
          <p:cNvSpPr txBox="1">
            <a:spLocks noChangeArrowheads="1"/>
          </p:cNvSpPr>
          <p:nvPr/>
        </p:nvSpPr>
        <p:spPr bwMode="auto">
          <a:xfrm rot="554498">
            <a:off x="209511" y="5250457"/>
            <a:ext cx="8653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 dirty="0">
                <a:solidFill>
                  <a:srgbClr val="FF0000"/>
                </a:solidFill>
                <a:latin typeface="+mn-lt"/>
              </a:rPr>
              <a:t>Learnability depends on the log of the size of the hypothesis space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52227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F1B466D-5E5D-4A63-9C98-7A7B8387CB03}" type="slidenum">
              <a:rPr lang="en-US" u="none" smtClean="0"/>
              <a:pPr/>
              <a:t>39</a:t>
            </a:fld>
            <a:endParaRPr lang="en-US" u="none" smtClean="0"/>
          </a:p>
        </p:txBody>
      </p:sp>
      <p:sp>
        <p:nvSpPr>
          <p:cNvPr id="52230" name="Text Box 3"/>
          <p:cNvSpPr txBox="1">
            <a:spLocks noChangeArrowheads="1"/>
          </p:cNvSpPr>
          <p:nvPr/>
        </p:nvSpPr>
        <p:spPr bwMode="auto">
          <a:xfrm>
            <a:off x="457200" y="1109662"/>
            <a:ext cx="645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Assume the target concept is an axis parallel rectangle</a:t>
            </a:r>
            <a:r>
              <a:rPr lang="en-US" sz="2000" u="none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2391" name="Line 7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2392" name="Line 8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34" name="Text Box 9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2235" name="Text Box 10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16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Quantifying Performance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want to be able to say something rigorous about the performance of our learning algorithm.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will concentrate on discussing the number of examples one needs to </a:t>
            </a:r>
            <a:r>
              <a:rPr lang="en-US" smtClean="0">
                <a:solidFill>
                  <a:srgbClr val="FF0000"/>
                </a:solidFill>
              </a:rPr>
              <a:t>see</a:t>
            </a:r>
            <a:r>
              <a:rPr lang="en-US" smtClean="0"/>
              <a:t> before we can say that our learned hypothesis is good.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 rot="18627426">
            <a:off x="57151" y="3681412"/>
            <a:ext cx="2184400" cy="1558925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BAA9424-52E9-40DE-81E1-130248A61301}" type="slidenum">
              <a:rPr lang="en-US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04800"/>
            <a:ext cx="1599537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u="none" dirty="0" smtClean="0">
                <a:latin typeface="+mn-lt"/>
              </a:rPr>
              <a:t>Recall what we did earlier: </a:t>
            </a:r>
            <a:endParaRPr lang="en-US" sz="1800" u="none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53251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33C99B2-1FA9-4A1E-B1B6-214B76E44704}" type="slidenum">
              <a:rPr lang="en-US" u="none" smtClean="0"/>
              <a:pPr/>
              <a:t>40</a:t>
            </a:fld>
            <a:endParaRPr lang="en-US" u="none" smtClean="0"/>
          </a:p>
        </p:txBody>
      </p:sp>
      <p:sp>
        <p:nvSpPr>
          <p:cNvPr id="53255" name="Text Box 3"/>
          <p:cNvSpPr txBox="1">
            <a:spLocks noChangeArrowheads="1"/>
          </p:cNvSpPr>
          <p:nvPr/>
        </p:nvSpPr>
        <p:spPr bwMode="auto">
          <a:xfrm>
            <a:off x="457200" y="1109662"/>
            <a:ext cx="645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Assume the target concept is an axis parallel rectangle</a:t>
            </a:r>
            <a:r>
              <a:rPr lang="en-US" sz="2000" u="none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9" name="Text Box 7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3260" name="Text Box 8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3261" name="Text Box 9"/>
          <p:cNvSpPr txBox="1">
            <a:spLocks noChangeArrowheads="1"/>
          </p:cNvSpPr>
          <p:nvPr/>
        </p:nvSpPr>
        <p:spPr bwMode="auto">
          <a:xfrm>
            <a:off x="5943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3262" name="Text Box 10"/>
          <p:cNvSpPr txBox="1">
            <a:spLocks noChangeArrowheads="1"/>
          </p:cNvSpPr>
          <p:nvPr/>
        </p:nvSpPr>
        <p:spPr bwMode="auto">
          <a:xfrm>
            <a:off x="57150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3263" name="Text Box 12"/>
          <p:cNvSpPr txBox="1">
            <a:spLocks noChangeArrowheads="1"/>
          </p:cNvSpPr>
          <p:nvPr/>
        </p:nvSpPr>
        <p:spPr bwMode="auto">
          <a:xfrm>
            <a:off x="1828800" y="3243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54275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45B8A5B-151F-4071-B792-98681101395D}" type="slidenum">
              <a:rPr lang="en-US" u="none" smtClean="0"/>
              <a:pPr/>
              <a:t>41</a:t>
            </a:fld>
            <a:endParaRPr lang="en-US" u="none" smtClean="0"/>
          </a:p>
        </p:txBody>
      </p:sp>
      <p:sp>
        <p:nvSpPr>
          <p:cNvPr id="54278" name="Text Box 3"/>
          <p:cNvSpPr txBox="1">
            <a:spLocks noChangeArrowheads="1"/>
          </p:cNvSpPr>
          <p:nvPr/>
        </p:nvSpPr>
        <p:spPr bwMode="auto">
          <a:xfrm>
            <a:off x="457200" y="1109662"/>
            <a:ext cx="645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Assume the target concept is an axis parallel rectangle</a:t>
            </a:r>
            <a:r>
              <a:rPr lang="en-US" sz="2000" u="none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8533" name="Line 5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8534" name="Line 6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82" name="Text Box 7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4283" name="Text Box 8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4284" name="Text Box 9"/>
          <p:cNvSpPr txBox="1">
            <a:spLocks noChangeArrowheads="1"/>
          </p:cNvSpPr>
          <p:nvPr/>
        </p:nvSpPr>
        <p:spPr bwMode="auto">
          <a:xfrm>
            <a:off x="5943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4285" name="Text Box 10"/>
          <p:cNvSpPr txBox="1">
            <a:spLocks noChangeArrowheads="1"/>
          </p:cNvSpPr>
          <p:nvPr/>
        </p:nvSpPr>
        <p:spPr bwMode="auto">
          <a:xfrm>
            <a:off x="57150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78539" name="Rectangle 11"/>
          <p:cNvSpPr>
            <a:spLocks noChangeArrowheads="1"/>
          </p:cNvSpPr>
          <p:nvPr/>
        </p:nvSpPr>
        <p:spPr bwMode="auto">
          <a:xfrm>
            <a:off x="5791200" y="2713037"/>
            <a:ext cx="457200" cy="5334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87" name="Text Box 12"/>
          <p:cNvSpPr txBox="1">
            <a:spLocks noChangeArrowheads="1"/>
          </p:cNvSpPr>
          <p:nvPr/>
        </p:nvSpPr>
        <p:spPr bwMode="auto">
          <a:xfrm>
            <a:off x="1828800" y="3243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55299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337B6E6-E3A9-4EB9-9D45-A1F5EBA5A08B}" type="slidenum">
              <a:rPr lang="en-US" u="none" smtClean="0"/>
              <a:pPr/>
              <a:t>42</a:t>
            </a:fld>
            <a:endParaRPr lang="en-US" u="none" smtClean="0"/>
          </a:p>
        </p:txBody>
      </p:sp>
      <p:sp>
        <p:nvSpPr>
          <p:cNvPr id="55302" name="Text Box 3"/>
          <p:cNvSpPr txBox="1">
            <a:spLocks noChangeArrowheads="1"/>
          </p:cNvSpPr>
          <p:nvPr/>
        </p:nvSpPr>
        <p:spPr bwMode="auto">
          <a:xfrm>
            <a:off x="457200" y="1106487"/>
            <a:ext cx="645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Assume the target concept is an axis parallel rectangle</a:t>
            </a:r>
            <a:r>
              <a:rPr lang="en-US" sz="2000" u="none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9557" name="Line 5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9558" name="Line 6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6" name="Text Box 7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5307" name="Text Box 8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5308" name="Text Box 9"/>
          <p:cNvSpPr txBox="1">
            <a:spLocks noChangeArrowheads="1"/>
          </p:cNvSpPr>
          <p:nvPr/>
        </p:nvSpPr>
        <p:spPr bwMode="auto">
          <a:xfrm>
            <a:off x="5943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5309" name="Text Box 10"/>
          <p:cNvSpPr txBox="1">
            <a:spLocks noChangeArrowheads="1"/>
          </p:cNvSpPr>
          <p:nvPr/>
        </p:nvSpPr>
        <p:spPr bwMode="auto">
          <a:xfrm>
            <a:off x="57150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79563" name="Rectangle 11"/>
          <p:cNvSpPr>
            <a:spLocks noChangeArrowheads="1"/>
          </p:cNvSpPr>
          <p:nvPr/>
        </p:nvSpPr>
        <p:spPr bwMode="auto">
          <a:xfrm>
            <a:off x="5791200" y="2713037"/>
            <a:ext cx="457200" cy="5334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11" name="Text Box 12"/>
          <p:cNvSpPr txBox="1">
            <a:spLocks noChangeArrowheads="1"/>
          </p:cNvSpPr>
          <p:nvPr/>
        </p:nvSpPr>
        <p:spPr bwMode="auto">
          <a:xfrm>
            <a:off x="1828800" y="3243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5312" name="Text Box 14"/>
          <p:cNvSpPr txBox="1">
            <a:spLocks noChangeArrowheads="1"/>
          </p:cNvSpPr>
          <p:nvPr/>
        </p:nvSpPr>
        <p:spPr bwMode="auto">
          <a:xfrm>
            <a:off x="5029200" y="41576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5313" name="Text Box 16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56323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FDCC8E5D-2ECE-45CF-ABE1-CFEDEEA0C017}" type="slidenum">
              <a:rPr lang="en-US" u="none" smtClean="0"/>
              <a:pPr/>
              <a:t>43</a:t>
            </a:fld>
            <a:endParaRPr lang="en-US" u="none" smtClean="0"/>
          </a:p>
        </p:txBody>
      </p:sp>
      <p:sp>
        <p:nvSpPr>
          <p:cNvPr id="56326" name="Text Box 3"/>
          <p:cNvSpPr txBox="1">
            <a:spLocks noChangeArrowheads="1"/>
          </p:cNvSpPr>
          <p:nvPr/>
        </p:nvSpPr>
        <p:spPr bwMode="auto">
          <a:xfrm>
            <a:off x="457200" y="1109662"/>
            <a:ext cx="645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Assume the target concept is an axis parallel rectangle</a:t>
            </a:r>
            <a:r>
              <a:rPr lang="en-US" sz="2000" u="none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2629" name="Line 5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2630" name="Line 6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30" name="Text Box 7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6331" name="Text Box 8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6332" name="Text Box 9"/>
          <p:cNvSpPr txBox="1">
            <a:spLocks noChangeArrowheads="1"/>
          </p:cNvSpPr>
          <p:nvPr/>
        </p:nvSpPr>
        <p:spPr bwMode="auto">
          <a:xfrm>
            <a:off x="5943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6333" name="Text Box 10"/>
          <p:cNvSpPr txBox="1">
            <a:spLocks noChangeArrowheads="1"/>
          </p:cNvSpPr>
          <p:nvPr/>
        </p:nvSpPr>
        <p:spPr bwMode="auto">
          <a:xfrm>
            <a:off x="57150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2635" name="Rectangle 11"/>
          <p:cNvSpPr>
            <a:spLocks noChangeArrowheads="1"/>
          </p:cNvSpPr>
          <p:nvPr/>
        </p:nvSpPr>
        <p:spPr bwMode="auto">
          <a:xfrm>
            <a:off x="5791200" y="2713037"/>
            <a:ext cx="457200" cy="5334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35" name="Text Box 12"/>
          <p:cNvSpPr txBox="1">
            <a:spLocks noChangeArrowheads="1"/>
          </p:cNvSpPr>
          <p:nvPr/>
        </p:nvSpPr>
        <p:spPr bwMode="auto">
          <a:xfrm>
            <a:off x="1828800" y="3243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6336" name="Text Box 13"/>
          <p:cNvSpPr txBox="1">
            <a:spLocks noChangeArrowheads="1"/>
          </p:cNvSpPr>
          <p:nvPr/>
        </p:nvSpPr>
        <p:spPr bwMode="auto">
          <a:xfrm>
            <a:off x="5029200" y="41576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6337" name="Text Box 14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2639" name="Rectangle 15"/>
          <p:cNvSpPr>
            <a:spLocks noChangeArrowheads="1"/>
          </p:cNvSpPr>
          <p:nvPr/>
        </p:nvSpPr>
        <p:spPr bwMode="auto">
          <a:xfrm>
            <a:off x="2667000" y="2713037"/>
            <a:ext cx="3581400" cy="19050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57347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742BE04-A5D9-4017-9E45-E4D626BCB792}" type="slidenum">
              <a:rPr lang="en-US" u="none" smtClean="0"/>
              <a:pPr/>
              <a:t>44</a:t>
            </a:fld>
            <a:endParaRPr lang="en-US" u="none" smtClean="0"/>
          </a:p>
        </p:txBody>
      </p:sp>
      <p:sp>
        <p:nvSpPr>
          <p:cNvPr id="57350" name="Text Box 3"/>
          <p:cNvSpPr txBox="1">
            <a:spLocks noChangeArrowheads="1"/>
          </p:cNvSpPr>
          <p:nvPr/>
        </p:nvSpPr>
        <p:spPr bwMode="auto">
          <a:xfrm>
            <a:off x="457200" y="1109662"/>
            <a:ext cx="645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0000FF"/>
                </a:solidFill>
              </a:rPr>
              <a:t>Assume the target concept is an axis parallel rectangle</a:t>
            </a:r>
            <a:r>
              <a:rPr lang="en-US" sz="2000" u="none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3653" name="Line 5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3654" name="Line 6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4" name="Text Box 7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7355" name="Text Box 8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7356" name="Text Box 9"/>
          <p:cNvSpPr txBox="1">
            <a:spLocks noChangeArrowheads="1"/>
          </p:cNvSpPr>
          <p:nvPr/>
        </p:nvSpPr>
        <p:spPr bwMode="auto">
          <a:xfrm>
            <a:off x="5943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57" name="Text Box 10"/>
          <p:cNvSpPr txBox="1">
            <a:spLocks noChangeArrowheads="1"/>
          </p:cNvSpPr>
          <p:nvPr/>
        </p:nvSpPr>
        <p:spPr bwMode="auto">
          <a:xfrm>
            <a:off x="57150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3659" name="Rectangle 11"/>
          <p:cNvSpPr>
            <a:spLocks noChangeArrowheads="1"/>
          </p:cNvSpPr>
          <p:nvPr/>
        </p:nvSpPr>
        <p:spPr bwMode="auto">
          <a:xfrm>
            <a:off x="5791200" y="2713037"/>
            <a:ext cx="457200" cy="5334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9" name="Text Box 12"/>
          <p:cNvSpPr txBox="1">
            <a:spLocks noChangeArrowheads="1"/>
          </p:cNvSpPr>
          <p:nvPr/>
        </p:nvSpPr>
        <p:spPr bwMode="auto">
          <a:xfrm>
            <a:off x="1828800" y="3243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7360" name="Text Box 13"/>
          <p:cNvSpPr txBox="1">
            <a:spLocks noChangeArrowheads="1"/>
          </p:cNvSpPr>
          <p:nvPr/>
        </p:nvSpPr>
        <p:spPr bwMode="auto">
          <a:xfrm>
            <a:off x="5029200" y="41576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1" name="Text Box 14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3663" name="Rectangle 15"/>
          <p:cNvSpPr>
            <a:spLocks noChangeArrowheads="1"/>
          </p:cNvSpPr>
          <p:nvPr/>
        </p:nvSpPr>
        <p:spPr bwMode="auto">
          <a:xfrm>
            <a:off x="2667000" y="2713037"/>
            <a:ext cx="3581400" cy="19050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63" name="Text Box 16"/>
          <p:cNvSpPr txBox="1">
            <a:spLocks noChangeArrowheads="1"/>
          </p:cNvSpPr>
          <p:nvPr/>
        </p:nvSpPr>
        <p:spPr bwMode="auto">
          <a:xfrm>
            <a:off x="2743200" y="3167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4" name="Text Box 17"/>
          <p:cNvSpPr txBox="1">
            <a:spLocks noChangeArrowheads="1"/>
          </p:cNvSpPr>
          <p:nvPr/>
        </p:nvSpPr>
        <p:spPr bwMode="auto">
          <a:xfrm>
            <a:off x="3733800" y="4081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5" name="Text Box 18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6" name="Text Box 19"/>
          <p:cNvSpPr txBox="1">
            <a:spLocks noChangeArrowheads="1"/>
          </p:cNvSpPr>
          <p:nvPr/>
        </p:nvSpPr>
        <p:spPr bwMode="auto">
          <a:xfrm>
            <a:off x="25908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7" name="Text Box 20"/>
          <p:cNvSpPr txBox="1">
            <a:spLocks noChangeArrowheads="1"/>
          </p:cNvSpPr>
          <p:nvPr/>
        </p:nvSpPr>
        <p:spPr bwMode="auto">
          <a:xfrm>
            <a:off x="3276600" y="40052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8" name="Text Box 21"/>
          <p:cNvSpPr txBox="1">
            <a:spLocks noChangeArrowheads="1"/>
          </p:cNvSpPr>
          <p:nvPr/>
        </p:nvSpPr>
        <p:spPr bwMode="auto">
          <a:xfrm>
            <a:off x="2743200" y="42338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58371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06FE6BA-F033-45C6-80F6-8DD61FA26250}" type="slidenum">
              <a:rPr lang="en-US" u="none" smtClean="0"/>
              <a:pPr/>
              <a:t>45</a:t>
            </a:fld>
            <a:endParaRPr lang="en-US" u="none" smtClean="0"/>
          </a:p>
        </p:txBody>
      </p:sp>
      <p:sp>
        <p:nvSpPr>
          <p:cNvPr id="58374" name="Text Box 3"/>
          <p:cNvSpPr txBox="1">
            <a:spLocks noChangeArrowheads="1"/>
          </p:cNvSpPr>
          <p:nvPr/>
        </p:nvSpPr>
        <p:spPr bwMode="auto">
          <a:xfrm>
            <a:off x="457200" y="1109662"/>
            <a:ext cx="645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Assume the target concept is an axis parallel rectangle</a:t>
            </a:r>
            <a:r>
              <a:rPr lang="en-US" sz="2000" u="none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4677" name="Line 5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4678" name="Line 6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8" name="Text Box 7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8379" name="Text Box 8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8380" name="Text Box 9"/>
          <p:cNvSpPr txBox="1">
            <a:spLocks noChangeArrowheads="1"/>
          </p:cNvSpPr>
          <p:nvPr/>
        </p:nvSpPr>
        <p:spPr bwMode="auto">
          <a:xfrm>
            <a:off x="5943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81" name="Text Box 10"/>
          <p:cNvSpPr txBox="1">
            <a:spLocks noChangeArrowheads="1"/>
          </p:cNvSpPr>
          <p:nvPr/>
        </p:nvSpPr>
        <p:spPr bwMode="auto">
          <a:xfrm>
            <a:off x="57150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4683" name="Rectangle 11"/>
          <p:cNvSpPr>
            <a:spLocks noChangeArrowheads="1"/>
          </p:cNvSpPr>
          <p:nvPr/>
        </p:nvSpPr>
        <p:spPr bwMode="auto">
          <a:xfrm>
            <a:off x="5791200" y="2713037"/>
            <a:ext cx="457200" cy="5334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83" name="Text Box 12"/>
          <p:cNvSpPr txBox="1">
            <a:spLocks noChangeArrowheads="1"/>
          </p:cNvSpPr>
          <p:nvPr/>
        </p:nvSpPr>
        <p:spPr bwMode="auto">
          <a:xfrm>
            <a:off x="1828800" y="3243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8384" name="Text Box 13"/>
          <p:cNvSpPr txBox="1">
            <a:spLocks noChangeArrowheads="1"/>
          </p:cNvSpPr>
          <p:nvPr/>
        </p:nvSpPr>
        <p:spPr bwMode="auto">
          <a:xfrm>
            <a:off x="5029200" y="41576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85" name="Text Box 14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4687" name="Rectangle 15"/>
          <p:cNvSpPr>
            <a:spLocks noChangeArrowheads="1"/>
          </p:cNvSpPr>
          <p:nvPr/>
        </p:nvSpPr>
        <p:spPr bwMode="auto">
          <a:xfrm>
            <a:off x="2667000" y="2713037"/>
            <a:ext cx="3581400" cy="19050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87" name="Text Box 16"/>
          <p:cNvSpPr txBox="1">
            <a:spLocks noChangeArrowheads="1"/>
          </p:cNvSpPr>
          <p:nvPr/>
        </p:nvSpPr>
        <p:spPr bwMode="auto">
          <a:xfrm>
            <a:off x="2743200" y="3167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88" name="Text Box 17"/>
          <p:cNvSpPr txBox="1">
            <a:spLocks noChangeArrowheads="1"/>
          </p:cNvSpPr>
          <p:nvPr/>
        </p:nvSpPr>
        <p:spPr bwMode="auto">
          <a:xfrm>
            <a:off x="3733800" y="4081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89" name="Text Box 18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90" name="Text Box 19"/>
          <p:cNvSpPr txBox="1">
            <a:spLocks noChangeArrowheads="1"/>
          </p:cNvSpPr>
          <p:nvPr/>
        </p:nvSpPr>
        <p:spPr bwMode="auto">
          <a:xfrm>
            <a:off x="25908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91" name="Text Box 20"/>
          <p:cNvSpPr txBox="1">
            <a:spLocks noChangeArrowheads="1"/>
          </p:cNvSpPr>
          <p:nvPr/>
        </p:nvSpPr>
        <p:spPr bwMode="auto">
          <a:xfrm>
            <a:off x="3276600" y="40052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92" name="Text Box 21"/>
          <p:cNvSpPr txBox="1">
            <a:spLocks noChangeArrowheads="1"/>
          </p:cNvSpPr>
          <p:nvPr/>
        </p:nvSpPr>
        <p:spPr bwMode="auto">
          <a:xfrm>
            <a:off x="2743200" y="42338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93" name="Text Box 22"/>
          <p:cNvSpPr txBox="1">
            <a:spLocks noChangeArrowheads="1"/>
          </p:cNvSpPr>
          <p:nvPr/>
        </p:nvSpPr>
        <p:spPr bwMode="auto">
          <a:xfrm>
            <a:off x="6324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59395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FC186167-CCC7-4C76-B5A5-198397363B65}" type="slidenum">
              <a:rPr lang="en-US" u="none" smtClean="0"/>
              <a:pPr/>
              <a:t>46</a:t>
            </a:fld>
            <a:endParaRPr lang="en-US" u="none" smtClean="0"/>
          </a:p>
        </p:txBody>
      </p:sp>
      <p:sp>
        <p:nvSpPr>
          <p:cNvPr id="59398" name="Text Box 3"/>
          <p:cNvSpPr txBox="1">
            <a:spLocks noChangeArrowheads="1"/>
          </p:cNvSpPr>
          <p:nvPr/>
        </p:nvSpPr>
        <p:spPr bwMode="auto">
          <a:xfrm>
            <a:off x="457200" y="1109662"/>
            <a:ext cx="64516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Assume the target concept is an axis parallel rectangle</a:t>
            </a:r>
            <a:r>
              <a:rPr lang="en-US" sz="2000" u="none">
                <a:solidFill>
                  <a:srgbClr val="000066"/>
                </a:solidFill>
              </a:rPr>
              <a:t> </a:t>
            </a: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Will  we be able to learn the target rectangle ?</a:t>
            </a:r>
            <a:r>
              <a:rPr lang="en-US" sz="2000" u="none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5701" name="Line 5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5702" name="Line 6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02" name="Text Box 7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9403" name="Text Box 8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9404" name="Text Box 9"/>
          <p:cNvSpPr txBox="1">
            <a:spLocks noChangeArrowheads="1"/>
          </p:cNvSpPr>
          <p:nvPr/>
        </p:nvSpPr>
        <p:spPr bwMode="auto">
          <a:xfrm>
            <a:off x="5943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05" name="Text Box 10"/>
          <p:cNvSpPr txBox="1">
            <a:spLocks noChangeArrowheads="1"/>
          </p:cNvSpPr>
          <p:nvPr/>
        </p:nvSpPr>
        <p:spPr bwMode="auto">
          <a:xfrm>
            <a:off x="57150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5707" name="Rectangle 11"/>
          <p:cNvSpPr>
            <a:spLocks noChangeArrowheads="1"/>
          </p:cNvSpPr>
          <p:nvPr/>
        </p:nvSpPr>
        <p:spPr bwMode="auto">
          <a:xfrm>
            <a:off x="5791200" y="2713037"/>
            <a:ext cx="457200" cy="5334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07" name="Text Box 12"/>
          <p:cNvSpPr txBox="1">
            <a:spLocks noChangeArrowheads="1"/>
          </p:cNvSpPr>
          <p:nvPr/>
        </p:nvSpPr>
        <p:spPr bwMode="auto">
          <a:xfrm>
            <a:off x="1828800" y="3243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9408" name="Text Box 13"/>
          <p:cNvSpPr txBox="1">
            <a:spLocks noChangeArrowheads="1"/>
          </p:cNvSpPr>
          <p:nvPr/>
        </p:nvSpPr>
        <p:spPr bwMode="auto">
          <a:xfrm>
            <a:off x="5029200" y="41576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09" name="Text Box 14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5711" name="Rectangle 15"/>
          <p:cNvSpPr>
            <a:spLocks noChangeArrowheads="1"/>
          </p:cNvSpPr>
          <p:nvPr/>
        </p:nvSpPr>
        <p:spPr bwMode="auto">
          <a:xfrm>
            <a:off x="2667000" y="2713037"/>
            <a:ext cx="3581400" cy="19050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11" name="Text Box 16"/>
          <p:cNvSpPr txBox="1">
            <a:spLocks noChangeArrowheads="1"/>
          </p:cNvSpPr>
          <p:nvPr/>
        </p:nvSpPr>
        <p:spPr bwMode="auto">
          <a:xfrm>
            <a:off x="2743200" y="3167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2" name="Text Box 17"/>
          <p:cNvSpPr txBox="1">
            <a:spLocks noChangeArrowheads="1"/>
          </p:cNvSpPr>
          <p:nvPr/>
        </p:nvSpPr>
        <p:spPr bwMode="auto">
          <a:xfrm>
            <a:off x="3733800" y="4081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3" name="Text Box 18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4" name="Text Box 19"/>
          <p:cNvSpPr txBox="1">
            <a:spLocks noChangeArrowheads="1"/>
          </p:cNvSpPr>
          <p:nvPr/>
        </p:nvSpPr>
        <p:spPr bwMode="auto">
          <a:xfrm>
            <a:off x="25908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5" name="Text Box 20"/>
          <p:cNvSpPr txBox="1">
            <a:spLocks noChangeArrowheads="1"/>
          </p:cNvSpPr>
          <p:nvPr/>
        </p:nvSpPr>
        <p:spPr bwMode="auto">
          <a:xfrm>
            <a:off x="3276600" y="40052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6" name="Text Box 21"/>
          <p:cNvSpPr txBox="1">
            <a:spLocks noChangeArrowheads="1"/>
          </p:cNvSpPr>
          <p:nvPr/>
        </p:nvSpPr>
        <p:spPr bwMode="auto">
          <a:xfrm>
            <a:off x="2743200" y="42338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7" name="Text Box 22"/>
          <p:cNvSpPr txBox="1">
            <a:spLocks noChangeArrowheads="1"/>
          </p:cNvSpPr>
          <p:nvPr/>
        </p:nvSpPr>
        <p:spPr bwMode="auto">
          <a:xfrm>
            <a:off x="6324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5719" name="Rectangle 23"/>
          <p:cNvSpPr>
            <a:spLocks noChangeArrowheads="1"/>
          </p:cNvSpPr>
          <p:nvPr/>
        </p:nvSpPr>
        <p:spPr bwMode="auto">
          <a:xfrm>
            <a:off x="2667000" y="2636837"/>
            <a:ext cx="3962400" cy="19812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60419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052257C-2FD6-489B-BFCD-C5F3B8FF1195}" type="slidenum">
              <a:rPr lang="en-US" u="none" smtClean="0"/>
              <a:pPr/>
              <a:t>47</a:t>
            </a:fld>
            <a:endParaRPr lang="en-US" u="none" smtClean="0"/>
          </a:p>
        </p:txBody>
      </p:sp>
      <p:sp>
        <p:nvSpPr>
          <p:cNvPr id="60422" name="Text Box 3"/>
          <p:cNvSpPr txBox="1">
            <a:spLocks noChangeArrowheads="1"/>
          </p:cNvSpPr>
          <p:nvPr/>
        </p:nvSpPr>
        <p:spPr bwMode="auto">
          <a:xfrm>
            <a:off x="457200" y="1109662"/>
            <a:ext cx="6451600" cy="51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Assume the target concept is an axis parallel rectangle</a:t>
            </a:r>
            <a:r>
              <a:rPr lang="en-US" sz="2000" u="none">
                <a:solidFill>
                  <a:srgbClr val="000066"/>
                </a:solidFill>
              </a:rPr>
              <a:t> </a:t>
            </a: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0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Will  we be able to </a:t>
            </a:r>
            <a:r>
              <a:rPr lang="en-US" sz="2400" u="none">
                <a:solidFill>
                  <a:srgbClr val="FF0000"/>
                </a:solidFill>
              </a:rPr>
              <a:t>learn</a:t>
            </a:r>
            <a:r>
              <a:rPr lang="en-US" sz="2400" u="none">
                <a:solidFill>
                  <a:srgbClr val="0000FF"/>
                </a:solidFill>
              </a:rPr>
              <a:t> the target rectangle ?</a:t>
            </a:r>
            <a:r>
              <a:rPr lang="en-US" sz="2000" u="none">
                <a:solidFill>
                  <a:srgbClr val="0000FF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n-US" sz="2000" u="none">
                <a:solidFill>
                  <a:srgbClr val="0000FF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Can we come close ?</a:t>
            </a:r>
            <a:r>
              <a:rPr lang="en-US" sz="2000" u="none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25" name="Line 5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26" name="Line 6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26" name="Text Box 7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60427" name="Text Box 8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60428" name="Text Box 9"/>
          <p:cNvSpPr txBox="1">
            <a:spLocks noChangeArrowheads="1"/>
          </p:cNvSpPr>
          <p:nvPr/>
        </p:nvSpPr>
        <p:spPr bwMode="auto">
          <a:xfrm>
            <a:off x="5943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29" name="Text Box 10"/>
          <p:cNvSpPr txBox="1">
            <a:spLocks noChangeArrowheads="1"/>
          </p:cNvSpPr>
          <p:nvPr/>
        </p:nvSpPr>
        <p:spPr bwMode="auto">
          <a:xfrm>
            <a:off x="57150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6731" name="Rectangle 11"/>
          <p:cNvSpPr>
            <a:spLocks noChangeArrowheads="1"/>
          </p:cNvSpPr>
          <p:nvPr/>
        </p:nvSpPr>
        <p:spPr bwMode="auto">
          <a:xfrm>
            <a:off x="5791200" y="2713037"/>
            <a:ext cx="457200" cy="5334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31" name="Text Box 12"/>
          <p:cNvSpPr txBox="1">
            <a:spLocks noChangeArrowheads="1"/>
          </p:cNvSpPr>
          <p:nvPr/>
        </p:nvSpPr>
        <p:spPr bwMode="auto">
          <a:xfrm>
            <a:off x="1828800" y="3243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0432" name="Text Box 13"/>
          <p:cNvSpPr txBox="1">
            <a:spLocks noChangeArrowheads="1"/>
          </p:cNvSpPr>
          <p:nvPr/>
        </p:nvSpPr>
        <p:spPr bwMode="auto">
          <a:xfrm>
            <a:off x="5029200" y="41576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33" name="Text Box 14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6735" name="Rectangle 15"/>
          <p:cNvSpPr>
            <a:spLocks noChangeArrowheads="1"/>
          </p:cNvSpPr>
          <p:nvPr/>
        </p:nvSpPr>
        <p:spPr bwMode="auto">
          <a:xfrm>
            <a:off x="2667000" y="2713037"/>
            <a:ext cx="3581400" cy="19050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35" name="Text Box 16"/>
          <p:cNvSpPr txBox="1">
            <a:spLocks noChangeArrowheads="1"/>
          </p:cNvSpPr>
          <p:nvPr/>
        </p:nvSpPr>
        <p:spPr bwMode="auto">
          <a:xfrm>
            <a:off x="2743200" y="3167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36" name="Text Box 17"/>
          <p:cNvSpPr txBox="1">
            <a:spLocks noChangeArrowheads="1"/>
          </p:cNvSpPr>
          <p:nvPr/>
        </p:nvSpPr>
        <p:spPr bwMode="auto">
          <a:xfrm>
            <a:off x="3733800" y="4081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37" name="Text Box 18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38" name="Text Box 19"/>
          <p:cNvSpPr txBox="1">
            <a:spLocks noChangeArrowheads="1"/>
          </p:cNvSpPr>
          <p:nvPr/>
        </p:nvSpPr>
        <p:spPr bwMode="auto">
          <a:xfrm>
            <a:off x="25908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39" name="Text Box 20"/>
          <p:cNvSpPr txBox="1">
            <a:spLocks noChangeArrowheads="1"/>
          </p:cNvSpPr>
          <p:nvPr/>
        </p:nvSpPr>
        <p:spPr bwMode="auto">
          <a:xfrm>
            <a:off x="3276600" y="40052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40" name="Text Box 21"/>
          <p:cNvSpPr txBox="1">
            <a:spLocks noChangeArrowheads="1"/>
          </p:cNvSpPr>
          <p:nvPr/>
        </p:nvSpPr>
        <p:spPr bwMode="auto">
          <a:xfrm>
            <a:off x="2743200" y="42338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41" name="Text Box 22"/>
          <p:cNvSpPr txBox="1">
            <a:spLocks noChangeArrowheads="1"/>
          </p:cNvSpPr>
          <p:nvPr/>
        </p:nvSpPr>
        <p:spPr bwMode="auto">
          <a:xfrm>
            <a:off x="6324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6743" name="Rectangle 23"/>
          <p:cNvSpPr>
            <a:spLocks noChangeArrowheads="1"/>
          </p:cNvSpPr>
          <p:nvPr/>
        </p:nvSpPr>
        <p:spPr bwMode="auto">
          <a:xfrm>
            <a:off x="2667000" y="2636837"/>
            <a:ext cx="3962400" cy="19812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Infinite Hypothesis Space</a:t>
            </a:r>
            <a:endParaRPr lang="en-US" dirty="0" smtClean="0"/>
          </a:p>
        </p:txBody>
      </p:sp>
      <p:sp>
        <p:nvSpPr>
          <p:cNvPr id="61443" name="Content Placeholder 5"/>
          <p:cNvSpPr>
            <a:spLocks noGrp="1"/>
          </p:cNvSpPr>
          <p:nvPr>
            <p:ph idx="1"/>
          </p:nvPr>
        </p:nvSpPr>
        <p:spPr>
          <a:xfrm>
            <a:off x="1524000" y="1219200"/>
            <a:ext cx="7162800" cy="4525963"/>
          </a:xfrm>
        </p:spPr>
        <p:txBody>
          <a:bodyPr/>
          <a:lstStyle/>
          <a:p>
            <a:r>
              <a:rPr lang="en-US" dirty="0" smtClean="0"/>
              <a:t>The previous analysis was restricted to finite hypothesis spaces </a:t>
            </a:r>
          </a:p>
          <a:p>
            <a:r>
              <a:rPr lang="en-US" dirty="0" smtClean="0"/>
              <a:t>Some infinite hypothesis spaces are more expressive than others</a:t>
            </a:r>
          </a:p>
          <a:p>
            <a:pPr lvl="1"/>
            <a:r>
              <a:rPr lang="en-US" dirty="0" smtClean="0"/>
              <a:t>E.g., Rectangles, vs. 17- sides convex polygons vs. general convex polygons</a:t>
            </a:r>
          </a:p>
          <a:p>
            <a:pPr lvl="1"/>
            <a:r>
              <a:rPr lang="en-US" dirty="0" smtClean="0"/>
              <a:t>Linear threshold function vs. a conjunction of LTUs</a:t>
            </a:r>
          </a:p>
          <a:p>
            <a:r>
              <a:rPr lang="en-US" dirty="0" smtClean="0"/>
              <a:t>Need a measure of the expressiveness of an infinite hypothesis space other than its size </a:t>
            </a:r>
          </a:p>
          <a:p>
            <a:r>
              <a:rPr lang="en-US" dirty="0" smtClean="0">
                <a:sym typeface="Symbol" pitchFamily="18" charset="2"/>
              </a:rPr>
              <a:t>The </a:t>
            </a:r>
            <a:r>
              <a:rPr lang="en-US" dirty="0" err="1" smtClean="0">
                <a:sym typeface="Symbol" pitchFamily="18" charset="2"/>
              </a:rPr>
              <a:t>Vapnik-Chervonenkis</a:t>
            </a:r>
            <a:r>
              <a:rPr lang="en-US" dirty="0" smtClean="0">
                <a:sym typeface="Symbol" pitchFamily="18" charset="2"/>
              </a:rPr>
              <a:t>  dimension (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VC dimension</a:t>
            </a:r>
            <a:r>
              <a:rPr lang="en-US" dirty="0" smtClean="0">
                <a:sym typeface="Symbol" pitchFamily="18" charset="2"/>
              </a:rPr>
              <a:t>)  provides such a measure. </a:t>
            </a:r>
          </a:p>
          <a:p>
            <a:r>
              <a:rPr lang="en-US" dirty="0" smtClean="0">
                <a:sym typeface="Symbol" pitchFamily="18" charset="2"/>
              </a:rPr>
              <a:t>Analogous to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|H|</a:t>
            </a:r>
            <a:r>
              <a:rPr lang="en-US" dirty="0" smtClean="0">
                <a:sym typeface="Symbol" pitchFamily="18" charset="2"/>
              </a:rPr>
              <a:t>, there are bounds for sample complexity using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VC(H)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8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6246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107B1933-96F2-42B2-AD6D-C0B174A5F3DF}" type="slidenum">
              <a:rPr lang="en-US" u="none" smtClean="0"/>
              <a:pPr/>
              <a:t>49</a:t>
            </a:fld>
            <a:endParaRPr lang="en-US" u="none" smtClean="0"/>
          </a:p>
        </p:txBody>
      </p:sp>
      <p:sp>
        <p:nvSpPr>
          <p:cNvPr id="331792" name="Oval 16"/>
          <p:cNvSpPr>
            <a:spLocks noChangeArrowheads="1"/>
          </p:cNvSpPr>
          <p:nvPr/>
        </p:nvSpPr>
        <p:spPr bwMode="auto">
          <a:xfrm>
            <a:off x="29718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3" name="Oval 17"/>
          <p:cNvSpPr>
            <a:spLocks noChangeArrowheads="1"/>
          </p:cNvSpPr>
          <p:nvPr/>
        </p:nvSpPr>
        <p:spPr bwMode="auto">
          <a:xfrm>
            <a:off x="3124200" y="2133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4" name="Oval 18"/>
          <p:cNvSpPr>
            <a:spLocks noChangeArrowheads="1"/>
          </p:cNvSpPr>
          <p:nvPr/>
        </p:nvSpPr>
        <p:spPr bwMode="auto">
          <a:xfrm>
            <a:off x="5867400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5" name="Oval 19"/>
          <p:cNvSpPr>
            <a:spLocks noChangeArrowheads="1"/>
          </p:cNvSpPr>
          <p:nvPr/>
        </p:nvSpPr>
        <p:spPr bwMode="auto">
          <a:xfrm>
            <a:off x="28956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6" name="Oval 20"/>
          <p:cNvSpPr>
            <a:spLocks noChangeArrowheads="1"/>
          </p:cNvSpPr>
          <p:nvPr/>
        </p:nvSpPr>
        <p:spPr bwMode="auto">
          <a:xfrm>
            <a:off x="26670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7" name="Oval 21"/>
          <p:cNvSpPr>
            <a:spLocks noChangeArrowheads="1"/>
          </p:cNvSpPr>
          <p:nvPr/>
        </p:nvSpPr>
        <p:spPr bwMode="auto">
          <a:xfrm>
            <a:off x="45720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8" name="Oval 22"/>
          <p:cNvSpPr>
            <a:spLocks noChangeArrowheads="1"/>
          </p:cNvSpPr>
          <p:nvPr/>
        </p:nvSpPr>
        <p:spPr bwMode="auto">
          <a:xfrm>
            <a:off x="38862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9" name="Oval 23"/>
          <p:cNvSpPr>
            <a:spLocks noChangeArrowheads="1"/>
          </p:cNvSpPr>
          <p:nvPr/>
        </p:nvSpPr>
        <p:spPr bwMode="auto">
          <a:xfrm>
            <a:off x="40386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0" name="Oval 24"/>
          <p:cNvSpPr>
            <a:spLocks noChangeArrowheads="1"/>
          </p:cNvSpPr>
          <p:nvPr/>
        </p:nvSpPr>
        <p:spPr bwMode="auto">
          <a:xfrm>
            <a:off x="4191000" y="205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>
            <a:off x="54102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44958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3" name="Oval 27"/>
          <p:cNvSpPr>
            <a:spLocks noChangeArrowheads="1"/>
          </p:cNvSpPr>
          <p:nvPr/>
        </p:nvSpPr>
        <p:spPr bwMode="auto">
          <a:xfrm>
            <a:off x="51054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4" name="Oval 28"/>
          <p:cNvSpPr>
            <a:spLocks noChangeArrowheads="1"/>
          </p:cNvSpPr>
          <p:nvPr/>
        </p:nvSpPr>
        <p:spPr bwMode="auto">
          <a:xfrm>
            <a:off x="4800600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5" name="Oval 29"/>
          <p:cNvSpPr>
            <a:spLocks noChangeArrowheads="1"/>
          </p:cNvSpPr>
          <p:nvPr/>
        </p:nvSpPr>
        <p:spPr bwMode="auto">
          <a:xfrm>
            <a:off x="49530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0" y="1295400"/>
            <a:ext cx="7162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There </a:t>
            </a:r>
            <a:r>
              <a:rPr lang="en-US" dirty="0"/>
              <a:t>is a hidden conjunction the learner (you) is to learn 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How </a:t>
            </a:r>
            <a:r>
              <a:rPr lang="en-US" dirty="0"/>
              <a:t>many examples are needed to learn it ?  How </a:t>
            </a:r>
            <a:r>
              <a:rPr lang="en-US" dirty="0" smtClean="0"/>
              <a:t>?</a:t>
            </a:r>
          </a:p>
          <a:p>
            <a:pPr lvl="1" eaLnBrk="1" hangingPunct="1">
              <a:defRPr/>
            </a:pPr>
            <a:r>
              <a:rPr lang="en-US" dirty="0" smtClean="0"/>
              <a:t>Protocol </a:t>
            </a:r>
            <a:r>
              <a:rPr lang="en-US" dirty="0"/>
              <a:t>I:  The learner proposes instances as queries to </a:t>
            </a:r>
            <a:r>
              <a:rPr lang="en-US" dirty="0" smtClean="0"/>
              <a:t>the teacher</a:t>
            </a:r>
          </a:p>
          <a:p>
            <a:pPr lvl="1" eaLnBrk="1" hangingPunct="1">
              <a:defRPr/>
            </a:pPr>
            <a:r>
              <a:rPr lang="en-US" dirty="0" smtClean="0"/>
              <a:t>Protocol </a:t>
            </a:r>
            <a:r>
              <a:rPr lang="en-US" dirty="0"/>
              <a:t>II:  The teacher (who knows f) provides </a:t>
            </a:r>
            <a:r>
              <a:rPr lang="en-US" dirty="0" smtClean="0"/>
              <a:t>training examples </a:t>
            </a:r>
          </a:p>
          <a:p>
            <a:pPr lvl="1" eaLnBrk="1" hangingPunct="1">
              <a:defRPr/>
            </a:pPr>
            <a:r>
              <a:rPr lang="en-US" dirty="0" smtClean="0"/>
              <a:t>Protocol </a:t>
            </a:r>
            <a:r>
              <a:rPr lang="en-US" dirty="0"/>
              <a:t>III: Some random source (e.g., Nature) </a:t>
            </a:r>
            <a:r>
              <a:rPr lang="en-US" dirty="0" smtClean="0"/>
              <a:t>provides training </a:t>
            </a:r>
            <a:r>
              <a:rPr lang="en-US" dirty="0"/>
              <a:t>examples; </a:t>
            </a:r>
            <a:r>
              <a:rPr lang="en-US" dirty="0" smtClean="0"/>
              <a:t>the </a:t>
            </a:r>
            <a:r>
              <a:rPr lang="en-US" dirty="0"/>
              <a:t>Teacher (Nature) provides the labels (f(x))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3017838" y="2057400"/>
          <a:ext cx="33829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משוואה" r:id="rId4" imgW="1714500" imgH="228600" progId="Equation.3">
                  <p:embed/>
                </p:oleObj>
              </mc:Choice>
              <mc:Fallback>
                <p:oleObj name="משוואה" r:id="rId4" imgW="17145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2057400"/>
                        <a:ext cx="33829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1371600" y="3016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Learning Conjunctions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 rot="18627426">
            <a:off x="57151" y="3681412"/>
            <a:ext cx="2184400" cy="1558925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F1A0202-EEEA-4FAB-9EF9-78F80CB1E9AF}" type="slidenum">
              <a:rPr lang="en-US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6349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8E9BE9C-6391-438A-9009-65B2EB4B48AD}" type="slidenum">
              <a:rPr lang="en-US" u="none" smtClean="0"/>
              <a:pPr/>
              <a:t>50</a:t>
            </a:fld>
            <a:endParaRPr lang="en-US" u="none" smtClean="0"/>
          </a:p>
        </p:txBody>
      </p:sp>
      <p:grpSp>
        <p:nvGrpSpPr>
          <p:cNvPr id="2" name="Group 1"/>
          <p:cNvGrpSpPr/>
          <p:nvPr/>
        </p:nvGrpSpPr>
        <p:grpSpPr>
          <a:xfrm>
            <a:off x="2667000" y="2057400"/>
            <a:ext cx="3276600" cy="1981200"/>
            <a:chOff x="2667000" y="2057400"/>
            <a:chExt cx="3276600" cy="1981200"/>
          </a:xfrm>
        </p:grpSpPr>
        <p:sp>
          <p:nvSpPr>
            <p:cNvPr id="332803" name="Oval 3"/>
            <p:cNvSpPr>
              <a:spLocks noChangeArrowheads="1"/>
            </p:cNvSpPr>
            <p:nvPr/>
          </p:nvSpPr>
          <p:spPr bwMode="auto">
            <a:xfrm>
              <a:off x="2971800" y="39624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4" name="Oval 4"/>
            <p:cNvSpPr>
              <a:spLocks noChangeArrowheads="1"/>
            </p:cNvSpPr>
            <p:nvPr/>
          </p:nvSpPr>
          <p:spPr bwMode="auto">
            <a:xfrm>
              <a:off x="3124200" y="21336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5" name="Oval 5"/>
            <p:cNvSpPr>
              <a:spLocks noChangeArrowheads="1"/>
            </p:cNvSpPr>
            <p:nvPr/>
          </p:nvSpPr>
          <p:spPr bwMode="auto">
            <a:xfrm>
              <a:off x="5867400" y="2590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6" name="Oval 6"/>
            <p:cNvSpPr>
              <a:spLocks noChangeArrowheads="1"/>
            </p:cNvSpPr>
            <p:nvPr/>
          </p:nvSpPr>
          <p:spPr bwMode="auto">
            <a:xfrm>
              <a:off x="2895600" y="32766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7" name="Oval 7"/>
            <p:cNvSpPr>
              <a:spLocks noChangeArrowheads="1"/>
            </p:cNvSpPr>
            <p:nvPr/>
          </p:nvSpPr>
          <p:spPr bwMode="auto">
            <a:xfrm>
              <a:off x="2667000" y="30480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8" name="Oval 8"/>
            <p:cNvSpPr>
              <a:spLocks noChangeArrowheads="1"/>
            </p:cNvSpPr>
            <p:nvPr/>
          </p:nvSpPr>
          <p:spPr bwMode="auto">
            <a:xfrm>
              <a:off x="4572000" y="27432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9" name="Oval 9"/>
            <p:cNvSpPr>
              <a:spLocks noChangeArrowheads="1"/>
            </p:cNvSpPr>
            <p:nvPr/>
          </p:nvSpPr>
          <p:spPr bwMode="auto">
            <a:xfrm>
              <a:off x="3886200" y="37338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0" name="Oval 10"/>
            <p:cNvSpPr>
              <a:spLocks noChangeArrowheads="1"/>
            </p:cNvSpPr>
            <p:nvPr/>
          </p:nvSpPr>
          <p:spPr bwMode="auto">
            <a:xfrm>
              <a:off x="4038600" y="30480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1" name="Oval 11"/>
            <p:cNvSpPr>
              <a:spLocks noChangeArrowheads="1"/>
            </p:cNvSpPr>
            <p:nvPr/>
          </p:nvSpPr>
          <p:spPr bwMode="auto">
            <a:xfrm>
              <a:off x="4191000" y="20574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2" name="Oval 12"/>
            <p:cNvSpPr>
              <a:spLocks noChangeArrowheads="1"/>
            </p:cNvSpPr>
            <p:nvPr/>
          </p:nvSpPr>
          <p:spPr bwMode="auto">
            <a:xfrm>
              <a:off x="5410200" y="3352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3" name="Oval 13"/>
            <p:cNvSpPr>
              <a:spLocks noChangeArrowheads="1"/>
            </p:cNvSpPr>
            <p:nvPr/>
          </p:nvSpPr>
          <p:spPr bwMode="auto">
            <a:xfrm>
              <a:off x="4495800" y="35052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4" name="Oval 14"/>
            <p:cNvSpPr>
              <a:spLocks noChangeArrowheads="1"/>
            </p:cNvSpPr>
            <p:nvPr/>
          </p:nvSpPr>
          <p:spPr bwMode="auto">
            <a:xfrm>
              <a:off x="5105400" y="2971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5" name="Oval 15"/>
            <p:cNvSpPr>
              <a:spLocks noChangeArrowheads="1"/>
            </p:cNvSpPr>
            <p:nvPr/>
          </p:nvSpPr>
          <p:spPr bwMode="auto">
            <a:xfrm>
              <a:off x="4800600" y="3810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6" name="Oval 16"/>
            <p:cNvSpPr>
              <a:spLocks noChangeArrowheads="1"/>
            </p:cNvSpPr>
            <p:nvPr/>
          </p:nvSpPr>
          <p:spPr bwMode="auto">
            <a:xfrm>
              <a:off x="4953000" y="39624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2817" name="Line 17"/>
          <p:cNvSpPr>
            <a:spLocks noChangeShapeType="1"/>
          </p:cNvSpPr>
          <p:nvPr/>
        </p:nvSpPr>
        <p:spPr bwMode="auto">
          <a:xfrm rot="17629589">
            <a:off x="1447800" y="3200400"/>
            <a:ext cx="57912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Group 26"/>
          <p:cNvGrpSpPr>
            <a:grpSpLocks/>
          </p:cNvGrpSpPr>
          <p:nvPr/>
        </p:nvGrpSpPr>
        <p:grpSpPr bwMode="auto">
          <a:xfrm>
            <a:off x="609600" y="5486400"/>
            <a:ext cx="1219200" cy="533400"/>
            <a:chOff x="384" y="3456"/>
            <a:chExt cx="768" cy="336"/>
          </a:xfrm>
        </p:grpSpPr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816" y="37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624" y="3456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384" y="3648"/>
              <a:ext cx="76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124200" y="5508008"/>
            <a:ext cx="1219200" cy="533400"/>
            <a:chOff x="384" y="3456"/>
            <a:chExt cx="768" cy="336"/>
          </a:xfrm>
        </p:grpSpPr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816" y="3744"/>
              <a:ext cx="48" cy="48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624" y="3456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384" y="3648"/>
              <a:ext cx="76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Rectangular Callout 28"/>
          <p:cNvSpPr/>
          <p:nvPr/>
        </p:nvSpPr>
        <p:spPr>
          <a:xfrm>
            <a:off x="5406219" y="4882489"/>
            <a:ext cx="3429000" cy="707407"/>
          </a:xfrm>
          <a:prstGeom prst="wedgeRectCallout">
            <a:avLst>
              <a:gd name="adj1" fmla="val -74564"/>
              <a:gd name="adj2" fmla="val 28850"/>
            </a:avLst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none" dirty="0" smtClean="0">
                <a:solidFill>
                  <a:schemeClr val="tx1"/>
                </a:solidFill>
              </a:rPr>
              <a:t>Linear functions are expressive enough to shatter </a:t>
            </a:r>
            <a:r>
              <a:rPr lang="en-US" sz="1600" u="none" dirty="0" smtClean="0">
                <a:solidFill>
                  <a:srgbClr val="FF0000"/>
                </a:solidFill>
              </a:rPr>
              <a:t>2</a:t>
            </a:r>
            <a:r>
              <a:rPr lang="en-US" sz="1600" u="none" dirty="0" smtClean="0">
                <a:solidFill>
                  <a:schemeClr val="tx1"/>
                </a:solidFill>
              </a:rPr>
              <a:t> points</a:t>
            </a:r>
          </a:p>
          <a:p>
            <a:pPr algn="ctr"/>
            <a:r>
              <a:rPr lang="en-US" sz="1600" u="none" dirty="0" smtClean="0">
                <a:solidFill>
                  <a:schemeClr val="tx1"/>
                </a:solidFill>
              </a:rPr>
              <a:t>(4 options; not all shown)</a:t>
            </a:r>
            <a:endParaRPr lang="en-US" sz="1600" u="none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38200" y="5562600"/>
            <a:ext cx="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352800" y="5791200"/>
            <a:ext cx="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6451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4D40D3D-DCEE-4C9D-BF96-CEAFC22958FF}" type="slidenum">
              <a:rPr lang="en-US" u="none" smtClean="0"/>
              <a:pPr/>
              <a:t>51</a:t>
            </a:fld>
            <a:endParaRPr lang="en-US" u="none" smtClean="0"/>
          </a:p>
        </p:txBody>
      </p:sp>
      <p:sp>
        <p:nvSpPr>
          <p:cNvPr id="333827" name="Oval 3"/>
          <p:cNvSpPr>
            <a:spLocks noChangeArrowheads="1"/>
          </p:cNvSpPr>
          <p:nvPr/>
        </p:nvSpPr>
        <p:spPr bwMode="auto">
          <a:xfrm>
            <a:off x="2971800" y="3962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28" name="Oval 4"/>
          <p:cNvSpPr>
            <a:spLocks noChangeArrowheads="1"/>
          </p:cNvSpPr>
          <p:nvPr/>
        </p:nvSpPr>
        <p:spPr bwMode="auto">
          <a:xfrm>
            <a:off x="3124200" y="213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29" name="Oval 5"/>
          <p:cNvSpPr>
            <a:spLocks noChangeArrowheads="1"/>
          </p:cNvSpPr>
          <p:nvPr/>
        </p:nvSpPr>
        <p:spPr bwMode="auto">
          <a:xfrm>
            <a:off x="5867400" y="2590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0" name="Oval 6"/>
          <p:cNvSpPr>
            <a:spLocks noChangeArrowheads="1"/>
          </p:cNvSpPr>
          <p:nvPr/>
        </p:nvSpPr>
        <p:spPr bwMode="auto">
          <a:xfrm>
            <a:off x="28956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1" name="Oval 7"/>
          <p:cNvSpPr>
            <a:spLocks noChangeArrowheads="1"/>
          </p:cNvSpPr>
          <p:nvPr/>
        </p:nvSpPr>
        <p:spPr bwMode="auto">
          <a:xfrm>
            <a:off x="2667000" y="3048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2" name="Oval 8"/>
          <p:cNvSpPr>
            <a:spLocks noChangeArrowheads="1"/>
          </p:cNvSpPr>
          <p:nvPr/>
        </p:nvSpPr>
        <p:spPr bwMode="auto">
          <a:xfrm>
            <a:off x="45720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3" name="Oval 9"/>
          <p:cNvSpPr>
            <a:spLocks noChangeArrowheads="1"/>
          </p:cNvSpPr>
          <p:nvPr/>
        </p:nvSpPr>
        <p:spPr bwMode="auto">
          <a:xfrm>
            <a:off x="38862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4" name="Oval 10"/>
          <p:cNvSpPr>
            <a:spLocks noChangeArrowheads="1"/>
          </p:cNvSpPr>
          <p:nvPr/>
        </p:nvSpPr>
        <p:spPr bwMode="auto">
          <a:xfrm>
            <a:off x="4038600" y="3048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5" name="Oval 11"/>
          <p:cNvSpPr>
            <a:spLocks noChangeArrowheads="1"/>
          </p:cNvSpPr>
          <p:nvPr/>
        </p:nvSpPr>
        <p:spPr bwMode="auto">
          <a:xfrm>
            <a:off x="4191000" y="205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6" name="Oval 12"/>
          <p:cNvSpPr>
            <a:spLocks noChangeArrowheads="1"/>
          </p:cNvSpPr>
          <p:nvPr/>
        </p:nvSpPr>
        <p:spPr bwMode="auto">
          <a:xfrm>
            <a:off x="54102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7" name="Oval 13"/>
          <p:cNvSpPr>
            <a:spLocks noChangeArrowheads="1"/>
          </p:cNvSpPr>
          <p:nvPr/>
        </p:nvSpPr>
        <p:spPr bwMode="auto">
          <a:xfrm>
            <a:off x="44958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8" name="Oval 14"/>
          <p:cNvSpPr>
            <a:spLocks noChangeArrowheads="1"/>
          </p:cNvSpPr>
          <p:nvPr/>
        </p:nvSpPr>
        <p:spPr bwMode="auto">
          <a:xfrm>
            <a:off x="5105400" y="2971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9" name="Oval 15"/>
          <p:cNvSpPr>
            <a:spLocks noChangeArrowheads="1"/>
          </p:cNvSpPr>
          <p:nvPr/>
        </p:nvSpPr>
        <p:spPr bwMode="auto">
          <a:xfrm>
            <a:off x="4800600" y="3810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41" name="Line 17"/>
          <p:cNvSpPr>
            <a:spLocks noChangeShapeType="1"/>
          </p:cNvSpPr>
          <p:nvPr/>
        </p:nvSpPr>
        <p:spPr bwMode="auto">
          <a:xfrm>
            <a:off x="609600" y="3657600"/>
            <a:ext cx="77724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42" name="Line 18"/>
          <p:cNvSpPr>
            <a:spLocks noChangeShapeType="1"/>
          </p:cNvSpPr>
          <p:nvPr/>
        </p:nvSpPr>
        <p:spPr bwMode="auto">
          <a:xfrm>
            <a:off x="609600" y="3200400"/>
            <a:ext cx="77724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43" name="Line 19"/>
          <p:cNvSpPr>
            <a:spLocks noChangeShapeType="1"/>
          </p:cNvSpPr>
          <p:nvPr/>
        </p:nvSpPr>
        <p:spPr bwMode="auto">
          <a:xfrm>
            <a:off x="609600" y="2514600"/>
            <a:ext cx="77724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44" name="Line 20"/>
          <p:cNvSpPr>
            <a:spLocks noChangeShapeType="1"/>
          </p:cNvSpPr>
          <p:nvPr/>
        </p:nvSpPr>
        <p:spPr bwMode="auto">
          <a:xfrm>
            <a:off x="609600" y="1676400"/>
            <a:ext cx="77724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46" name="Freeform 22"/>
          <p:cNvSpPr>
            <a:spLocks/>
          </p:cNvSpPr>
          <p:nvPr/>
        </p:nvSpPr>
        <p:spPr bwMode="auto">
          <a:xfrm>
            <a:off x="1752600" y="1828800"/>
            <a:ext cx="4851400" cy="2971800"/>
          </a:xfrm>
          <a:custGeom>
            <a:avLst/>
            <a:gdLst>
              <a:gd name="T0" fmla="*/ 0 w 3056"/>
              <a:gd name="T1" fmla="*/ 288 h 1872"/>
              <a:gd name="T2" fmla="*/ 1008 w 3056"/>
              <a:gd name="T3" fmla="*/ 0 h 1872"/>
              <a:gd name="T4" fmla="*/ 1248 w 3056"/>
              <a:gd name="T5" fmla="*/ 288 h 1872"/>
              <a:gd name="T6" fmla="*/ 480 w 3056"/>
              <a:gd name="T7" fmla="*/ 1008 h 1872"/>
              <a:gd name="T8" fmla="*/ 672 w 3056"/>
              <a:gd name="T9" fmla="*/ 1200 h 1872"/>
              <a:gd name="T10" fmla="*/ 960 w 3056"/>
              <a:gd name="T11" fmla="*/ 1056 h 1872"/>
              <a:gd name="T12" fmla="*/ 1296 w 3056"/>
              <a:gd name="T13" fmla="*/ 576 h 1872"/>
              <a:gd name="T14" fmla="*/ 1584 w 3056"/>
              <a:gd name="T15" fmla="*/ 768 h 1872"/>
              <a:gd name="T16" fmla="*/ 1920 w 3056"/>
              <a:gd name="T17" fmla="*/ 768 h 1872"/>
              <a:gd name="T18" fmla="*/ 2544 w 3056"/>
              <a:gd name="T19" fmla="*/ 288 h 1872"/>
              <a:gd name="T20" fmla="*/ 2688 w 3056"/>
              <a:gd name="T21" fmla="*/ 336 h 1872"/>
              <a:gd name="T22" fmla="*/ 3024 w 3056"/>
              <a:gd name="T23" fmla="*/ 432 h 1872"/>
              <a:gd name="T24" fmla="*/ 2496 w 3056"/>
              <a:gd name="T25" fmla="*/ 720 h 1872"/>
              <a:gd name="T26" fmla="*/ 2208 w 3056"/>
              <a:gd name="T27" fmla="*/ 864 h 1872"/>
              <a:gd name="T28" fmla="*/ 2064 w 3056"/>
              <a:gd name="T29" fmla="*/ 1200 h 1872"/>
              <a:gd name="T30" fmla="*/ 1872 w 3056"/>
              <a:gd name="T31" fmla="*/ 1440 h 1872"/>
              <a:gd name="T32" fmla="*/ 1776 w 3056"/>
              <a:gd name="T33" fmla="*/ 1392 h 1872"/>
              <a:gd name="T34" fmla="*/ 1728 w 3056"/>
              <a:gd name="T35" fmla="*/ 1248 h 1872"/>
              <a:gd name="T36" fmla="*/ 1920 w 3056"/>
              <a:gd name="T37" fmla="*/ 1008 h 1872"/>
              <a:gd name="T38" fmla="*/ 1632 w 3056"/>
              <a:gd name="T39" fmla="*/ 960 h 1872"/>
              <a:gd name="T40" fmla="*/ 1104 w 3056"/>
              <a:gd name="T41" fmla="*/ 1104 h 1872"/>
              <a:gd name="T42" fmla="*/ 960 w 3056"/>
              <a:gd name="T43" fmla="*/ 1872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56" h="1872">
                <a:moveTo>
                  <a:pt x="0" y="288"/>
                </a:moveTo>
                <a:cubicBezTo>
                  <a:pt x="400" y="144"/>
                  <a:pt x="800" y="0"/>
                  <a:pt x="1008" y="0"/>
                </a:cubicBezTo>
                <a:cubicBezTo>
                  <a:pt x="1216" y="0"/>
                  <a:pt x="1336" y="120"/>
                  <a:pt x="1248" y="288"/>
                </a:cubicBezTo>
                <a:cubicBezTo>
                  <a:pt x="1160" y="456"/>
                  <a:pt x="576" y="856"/>
                  <a:pt x="480" y="1008"/>
                </a:cubicBezTo>
                <a:cubicBezTo>
                  <a:pt x="384" y="1160"/>
                  <a:pt x="592" y="1192"/>
                  <a:pt x="672" y="1200"/>
                </a:cubicBezTo>
                <a:cubicBezTo>
                  <a:pt x="752" y="1208"/>
                  <a:pt x="856" y="1160"/>
                  <a:pt x="960" y="1056"/>
                </a:cubicBezTo>
                <a:cubicBezTo>
                  <a:pt x="1064" y="952"/>
                  <a:pt x="1192" y="624"/>
                  <a:pt x="1296" y="576"/>
                </a:cubicBezTo>
                <a:cubicBezTo>
                  <a:pt x="1400" y="528"/>
                  <a:pt x="1480" y="736"/>
                  <a:pt x="1584" y="768"/>
                </a:cubicBezTo>
                <a:cubicBezTo>
                  <a:pt x="1688" y="800"/>
                  <a:pt x="1760" y="848"/>
                  <a:pt x="1920" y="768"/>
                </a:cubicBezTo>
                <a:cubicBezTo>
                  <a:pt x="2080" y="688"/>
                  <a:pt x="2416" y="360"/>
                  <a:pt x="2544" y="288"/>
                </a:cubicBezTo>
                <a:cubicBezTo>
                  <a:pt x="2672" y="216"/>
                  <a:pt x="2608" y="312"/>
                  <a:pt x="2688" y="336"/>
                </a:cubicBezTo>
                <a:cubicBezTo>
                  <a:pt x="2768" y="360"/>
                  <a:pt x="3056" y="368"/>
                  <a:pt x="3024" y="432"/>
                </a:cubicBezTo>
                <a:cubicBezTo>
                  <a:pt x="2992" y="496"/>
                  <a:pt x="2632" y="648"/>
                  <a:pt x="2496" y="720"/>
                </a:cubicBezTo>
                <a:cubicBezTo>
                  <a:pt x="2360" y="792"/>
                  <a:pt x="2280" y="784"/>
                  <a:pt x="2208" y="864"/>
                </a:cubicBezTo>
                <a:cubicBezTo>
                  <a:pt x="2136" y="944"/>
                  <a:pt x="2120" y="1104"/>
                  <a:pt x="2064" y="1200"/>
                </a:cubicBezTo>
                <a:cubicBezTo>
                  <a:pt x="2008" y="1296"/>
                  <a:pt x="1920" y="1408"/>
                  <a:pt x="1872" y="1440"/>
                </a:cubicBezTo>
                <a:cubicBezTo>
                  <a:pt x="1824" y="1472"/>
                  <a:pt x="1800" y="1424"/>
                  <a:pt x="1776" y="1392"/>
                </a:cubicBezTo>
                <a:cubicBezTo>
                  <a:pt x="1752" y="1360"/>
                  <a:pt x="1704" y="1312"/>
                  <a:pt x="1728" y="1248"/>
                </a:cubicBezTo>
                <a:cubicBezTo>
                  <a:pt x="1752" y="1184"/>
                  <a:pt x="1936" y="1056"/>
                  <a:pt x="1920" y="1008"/>
                </a:cubicBezTo>
                <a:cubicBezTo>
                  <a:pt x="1904" y="960"/>
                  <a:pt x="1768" y="944"/>
                  <a:pt x="1632" y="960"/>
                </a:cubicBezTo>
                <a:cubicBezTo>
                  <a:pt x="1496" y="976"/>
                  <a:pt x="1216" y="952"/>
                  <a:pt x="1104" y="1104"/>
                </a:cubicBezTo>
                <a:cubicBezTo>
                  <a:pt x="992" y="1256"/>
                  <a:pt x="984" y="1744"/>
                  <a:pt x="960" y="1872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5406219" y="4882489"/>
            <a:ext cx="3429000" cy="707407"/>
          </a:xfrm>
          <a:prstGeom prst="wedgeRectCallout">
            <a:avLst>
              <a:gd name="adj1" fmla="val -49887"/>
              <a:gd name="adj2" fmla="val -98482"/>
            </a:avLst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none" dirty="0" smtClean="0">
                <a:solidFill>
                  <a:schemeClr val="tx1"/>
                </a:solidFill>
              </a:rPr>
              <a:t>Linear functions </a:t>
            </a:r>
            <a:r>
              <a:rPr lang="en-US" sz="1600" u="none" dirty="0" smtClean="0">
                <a:solidFill>
                  <a:srgbClr val="FF0000"/>
                </a:solidFill>
              </a:rPr>
              <a:t>are not </a:t>
            </a:r>
            <a:r>
              <a:rPr lang="en-US" sz="1600" u="none" dirty="0" smtClean="0">
                <a:solidFill>
                  <a:schemeClr val="tx1"/>
                </a:solidFill>
              </a:rPr>
              <a:t>expressive enough to shatter </a:t>
            </a:r>
            <a:r>
              <a:rPr lang="en-US" sz="1600" u="none" dirty="0" smtClean="0">
                <a:solidFill>
                  <a:srgbClr val="FF0000"/>
                </a:solidFill>
              </a:rPr>
              <a:t>13</a:t>
            </a:r>
            <a:r>
              <a:rPr lang="en-US" sz="1600" u="none" dirty="0" smtClean="0">
                <a:solidFill>
                  <a:schemeClr val="tx1"/>
                </a:solidFill>
              </a:rPr>
              <a:t> points</a:t>
            </a:r>
            <a:endParaRPr lang="en-US" sz="1600" u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6553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F94055BC-C72D-40AE-84E9-83307453B47C}" type="slidenum">
              <a:rPr lang="en-US" u="none" smtClean="0"/>
              <a:pPr/>
              <a:t>52</a:t>
            </a:fld>
            <a:endParaRPr lang="en-US" u="none" smtClean="0"/>
          </a:p>
        </p:txBody>
      </p:sp>
      <p:sp>
        <p:nvSpPr>
          <p:cNvPr id="65542" name="Text Box 3"/>
          <p:cNvSpPr txBox="1">
            <a:spLocks noChangeArrowheads="1"/>
          </p:cNvSpPr>
          <p:nvPr/>
        </p:nvSpPr>
        <p:spPr bwMode="auto">
          <a:xfrm>
            <a:off x="457200" y="1133475"/>
            <a:ext cx="872013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000066"/>
                </a:solidFill>
              </a:rPr>
              <a:t>We say that a </a:t>
            </a:r>
            <a:r>
              <a:rPr lang="en-US" sz="2400" u="none" dirty="0">
                <a:solidFill>
                  <a:srgbClr val="0000FF"/>
                </a:solidFill>
              </a:rPr>
              <a:t>set S of examples</a:t>
            </a:r>
            <a:r>
              <a:rPr lang="en-US" sz="24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A50021"/>
                </a:solidFill>
              </a:rPr>
              <a:t>is shattered</a:t>
            </a:r>
            <a:r>
              <a:rPr lang="en-US" sz="2400" u="none" dirty="0">
                <a:solidFill>
                  <a:srgbClr val="000066"/>
                </a:solidFill>
              </a:rPr>
              <a:t> by a </a:t>
            </a:r>
            <a:r>
              <a:rPr lang="en-US" sz="2400" u="none" dirty="0">
                <a:solidFill>
                  <a:srgbClr val="0000FF"/>
                </a:solidFill>
              </a:rPr>
              <a:t>set of functions H</a:t>
            </a:r>
            <a:r>
              <a:rPr lang="en-US" sz="2400" u="none" dirty="0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</a:t>
            </a:r>
            <a:r>
              <a:rPr lang="en-US" sz="2400" u="none" dirty="0">
                <a:solidFill>
                  <a:srgbClr val="0000FF"/>
                </a:solidFill>
              </a:rPr>
              <a:t>for every partition</a:t>
            </a:r>
            <a:r>
              <a:rPr lang="en-US" sz="2400" u="none" dirty="0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</a:t>
            </a:r>
            <a:r>
              <a:rPr lang="en-US" sz="2400" u="none" dirty="0">
                <a:solidFill>
                  <a:srgbClr val="0000FF"/>
                </a:solidFill>
              </a:rPr>
              <a:t>there is a function</a:t>
            </a:r>
            <a:r>
              <a:rPr lang="en-US" sz="2400" u="none" dirty="0">
                <a:solidFill>
                  <a:srgbClr val="000066"/>
                </a:solidFill>
              </a:rPr>
              <a:t> in H that gives exactly these labels to the examples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(</a:t>
            </a:r>
            <a:r>
              <a:rPr lang="en-US" sz="2400" dirty="0">
                <a:solidFill>
                  <a:srgbClr val="000066"/>
                </a:solidFill>
              </a:rPr>
              <a:t>Intuition:  A rich set of functions shatters large sets of points</a:t>
            </a:r>
            <a:r>
              <a:rPr lang="en-US" sz="2400" u="none" dirty="0">
                <a:solidFill>
                  <a:srgbClr val="000066"/>
                </a:solidFill>
              </a:rPr>
              <a:t>)</a:t>
            </a: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66563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AC0A2B9-30D4-4DDE-A5E2-61A7D61BDB1F}" type="slidenum">
              <a:rPr lang="en-US" u="none" smtClean="0"/>
              <a:pPr/>
              <a:t>53</a:t>
            </a:fld>
            <a:endParaRPr lang="en-US" u="none" smtClean="0"/>
          </a:p>
        </p:txBody>
      </p:sp>
      <p:sp>
        <p:nvSpPr>
          <p:cNvPr id="66566" name="Text Box 3"/>
          <p:cNvSpPr txBox="1">
            <a:spLocks noChangeArrowheads="1"/>
          </p:cNvSpPr>
          <p:nvPr/>
        </p:nvSpPr>
        <p:spPr bwMode="auto">
          <a:xfrm>
            <a:off x="457200" y="1109662"/>
            <a:ext cx="872013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We say that a </a:t>
            </a:r>
            <a:r>
              <a:rPr lang="en-US" sz="2400" u="none">
                <a:solidFill>
                  <a:srgbClr val="0000FF"/>
                </a:solidFill>
              </a:rPr>
              <a:t>set S of examples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A50021"/>
                </a:solidFill>
              </a:rPr>
              <a:t>is shattered</a:t>
            </a:r>
            <a:r>
              <a:rPr lang="en-US" sz="2400" u="none">
                <a:solidFill>
                  <a:srgbClr val="000066"/>
                </a:solidFill>
              </a:rPr>
              <a:t> by a </a:t>
            </a:r>
            <a:r>
              <a:rPr lang="en-US" sz="2400" u="none">
                <a:solidFill>
                  <a:srgbClr val="0000FF"/>
                </a:solidFill>
              </a:rPr>
              <a:t>set of functions H</a:t>
            </a:r>
            <a:r>
              <a:rPr lang="en-US" sz="2400" u="none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for every partition</a:t>
            </a:r>
            <a:r>
              <a:rPr lang="en-US" sz="2400" u="none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there is a function</a:t>
            </a:r>
            <a:r>
              <a:rPr lang="en-US" sz="2400" u="none">
                <a:solidFill>
                  <a:srgbClr val="000066"/>
                </a:solidFill>
              </a:rPr>
              <a:t> in H that gives exactly these labels to the examples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</a:t>
            </a:r>
            <a:r>
              <a:rPr lang="en-US" sz="2400">
                <a:solidFill>
                  <a:srgbClr val="000066"/>
                </a:solidFill>
              </a:rPr>
              <a:t>Intuition:  A rich set of functions shatters large sets of points</a:t>
            </a:r>
            <a:r>
              <a:rPr lang="en-US" sz="2400" u="none">
                <a:solidFill>
                  <a:srgbClr val="000066"/>
                </a:solidFill>
              </a:rPr>
              <a:t>)</a:t>
            </a:r>
          </a:p>
          <a:p>
            <a:r>
              <a:rPr lang="en-US" sz="2400">
                <a:solidFill>
                  <a:srgbClr val="000066"/>
                </a:solidFill>
              </a:rPr>
              <a:t>Left bounded intervals on the real axis: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[0,a),</a:t>
            </a:r>
            <a:r>
              <a:rPr lang="en-US" sz="2400" u="none">
                <a:solidFill>
                  <a:srgbClr val="000066"/>
                </a:solidFill>
              </a:rPr>
              <a:t> for some real number </a:t>
            </a:r>
            <a:r>
              <a:rPr lang="en-US" sz="2400" u="none">
                <a:solidFill>
                  <a:srgbClr val="0000FF"/>
                </a:solidFill>
              </a:rPr>
              <a:t>a&gt;0</a:t>
            </a:r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</p:txBody>
      </p:sp>
      <p:sp>
        <p:nvSpPr>
          <p:cNvPr id="340996" name="Line 4"/>
          <p:cNvSpPr>
            <a:spLocks noChangeShapeType="1"/>
          </p:cNvSpPr>
          <p:nvPr/>
        </p:nvSpPr>
        <p:spPr bwMode="auto">
          <a:xfrm>
            <a:off x="838200" y="400843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8" name="Text Box 5"/>
          <p:cNvSpPr txBox="1">
            <a:spLocks noChangeArrowheads="1"/>
          </p:cNvSpPr>
          <p:nvPr/>
        </p:nvSpPr>
        <p:spPr bwMode="auto">
          <a:xfrm>
            <a:off x="685800" y="4062412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40998" name="Line 6"/>
          <p:cNvSpPr>
            <a:spLocks noChangeShapeType="1"/>
          </p:cNvSpPr>
          <p:nvPr/>
        </p:nvSpPr>
        <p:spPr bwMode="auto">
          <a:xfrm>
            <a:off x="838200" y="3856037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70" name="Text Box 7"/>
          <p:cNvSpPr txBox="1">
            <a:spLocks noChangeArrowheads="1"/>
          </p:cNvSpPr>
          <p:nvPr/>
        </p:nvSpPr>
        <p:spPr bwMode="auto">
          <a:xfrm>
            <a:off x="2286000" y="4005262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341000" name="Line 8"/>
          <p:cNvSpPr>
            <a:spLocks noChangeShapeType="1"/>
          </p:cNvSpPr>
          <p:nvPr/>
        </p:nvSpPr>
        <p:spPr bwMode="auto">
          <a:xfrm>
            <a:off x="2438400" y="3856037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72" name="Text Box 9"/>
          <p:cNvSpPr txBox="1">
            <a:spLocks noChangeArrowheads="1"/>
          </p:cNvSpPr>
          <p:nvPr/>
        </p:nvSpPr>
        <p:spPr bwMode="auto">
          <a:xfrm>
            <a:off x="9144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6573" name="Text Box 10"/>
          <p:cNvSpPr txBox="1">
            <a:spLocks noChangeArrowheads="1"/>
          </p:cNvSpPr>
          <p:nvPr/>
        </p:nvSpPr>
        <p:spPr bwMode="auto">
          <a:xfrm>
            <a:off x="11811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6574" name="Text Box 11"/>
          <p:cNvSpPr txBox="1">
            <a:spLocks noChangeArrowheads="1"/>
          </p:cNvSpPr>
          <p:nvPr/>
        </p:nvSpPr>
        <p:spPr bwMode="auto">
          <a:xfrm>
            <a:off x="14478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6575" name="Text Box 12"/>
          <p:cNvSpPr txBox="1">
            <a:spLocks noChangeArrowheads="1"/>
          </p:cNvSpPr>
          <p:nvPr/>
        </p:nvSpPr>
        <p:spPr bwMode="auto">
          <a:xfrm>
            <a:off x="17145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6576" name="Text Box 13"/>
          <p:cNvSpPr txBox="1">
            <a:spLocks noChangeArrowheads="1"/>
          </p:cNvSpPr>
          <p:nvPr/>
        </p:nvSpPr>
        <p:spPr bwMode="auto">
          <a:xfrm>
            <a:off x="19812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6577" name="Text Box 14"/>
          <p:cNvSpPr txBox="1">
            <a:spLocks noChangeArrowheads="1"/>
          </p:cNvSpPr>
          <p:nvPr/>
        </p:nvSpPr>
        <p:spPr bwMode="auto">
          <a:xfrm>
            <a:off x="2813050" y="35861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6578" name="Text Box 15"/>
          <p:cNvSpPr txBox="1">
            <a:spLocks noChangeArrowheads="1"/>
          </p:cNvSpPr>
          <p:nvPr/>
        </p:nvSpPr>
        <p:spPr bwMode="auto">
          <a:xfrm>
            <a:off x="2514600" y="35861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67587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6B625AF-920A-4D70-8622-C44AC0EB588C}" type="slidenum">
              <a:rPr lang="en-US" u="none" smtClean="0"/>
              <a:pPr/>
              <a:t>54</a:t>
            </a:fld>
            <a:endParaRPr lang="en-US" u="none" smtClean="0"/>
          </a:p>
        </p:txBody>
      </p:sp>
      <p:sp>
        <p:nvSpPr>
          <p:cNvPr id="67590" name="Text Box 3"/>
          <p:cNvSpPr txBox="1">
            <a:spLocks noChangeArrowheads="1"/>
          </p:cNvSpPr>
          <p:nvPr/>
        </p:nvSpPr>
        <p:spPr bwMode="auto">
          <a:xfrm>
            <a:off x="457200" y="1109662"/>
            <a:ext cx="8720138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We say that a </a:t>
            </a:r>
            <a:r>
              <a:rPr lang="en-US" sz="2400" u="none">
                <a:solidFill>
                  <a:srgbClr val="0000FF"/>
                </a:solidFill>
              </a:rPr>
              <a:t>set S of examples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A50021"/>
                </a:solidFill>
              </a:rPr>
              <a:t>is shattered</a:t>
            </a:r>
            <a:r>
              <a:rPr lang="en-US" sz="2400" u="none">
                <a:solidFill>
                  <a:srgbClr val="000066"/>
                </a:solidFill>
              </a:rPr>
              <a:t> by a </a:t>
            </a:r>
            <a:r>
              <a:rPr lang="en-US" sz="2400" u="none">
                <a:solidFill>
                  <a:srgbClr val="0000FF"/>
                </a:solidFill>
              </a:rPr>
              <a:t>set of functions H</a:t>
            </a:r>
            <a:r>
              <a:rPr lang="en-US" sz="2400" u="none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for every partition</a:t>
            </a:r>
            <a:r>
              <a:rPr lang="en-US" sz="2400" u="none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there is a function</a:t>
            </a:r>
            <a:r>
              <a:rPr lang="en-US" sz="2400" u="none">
                <a:solidFill>
                  <a:srgbClr val="000066"/>
                </a:solidFill>
              </a:rPr>
              <a:t> in H that gives exactly these labels to the examples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</a:t>
            </a:r>
            <a:r>
              <a:rPr lang="en-US" sz="2400">
                <a:solidFill>
                  <a:srgbClr val="000066"/>
                </a:solidFill>
              </a:rPr>
              <a:t>Intuition:  A rich set of functions shatters large sets of points</a:t>
            </a:r>
            <a:r>
              <a:rPr lang="en-US" sz="2400" u="none">
                <a:solidFill>
                  <a:srgbClr val="000066"/>
                </a:solidFill>
              </a:rPr>
              <a:t>)</a:t>
            </a:r>
          </a:p>
          <a:p>
            <a:r>
              <a:rPr lang="en-US" sz="2400">
                <a:solidFill>
                  <a:srgbClr val="000066"/>
                </a:solidFill>
              </a:rPr>
              <a:t>Left bounded intervals on the real axis: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[0,a),</a:t>
            </a:r>
            <a:r>
              <a:rPr lang="en-US" sz="2400" u="none">
                <a:solidFill>
                  <a:srgbClr val="000066"/>
                </a:solidFill>
              </a:rPr>
              <a:t> for some real number </a:t>
            </a:r>
            <a:r>
              <a:rPr lang="en-US" sz="2400" u="none">
                <a:solidFill>
                  <a:srgbClr val="0000FF"/>
                </a:solidFill>
              </a:rPr>
              <a:t>a&gt;0</a:t>
            </a:r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 u="none">
                <a:solidFill>
                  <a:srgbClr val="000066"/>
                </a:solidFill>
              </a:rPr>
              <a:t> Sets of</a:t>
            </a:r>
            <a:r>
              <a:rPr lang="en-US" sz="2400" u="none">
                <a:solidFill>
                  <a:srgbClr val="0000FF"/>
                </a:solidFill>
              </a:rPr>
              <a:t> two</a:t>
            </a:r>
            <a:r>
              <a:rPr lang="en-US" sz="2400" u="none">
                <a:solidFill>
                  <a:srgbClr val="000066"/>
                </a:solidFill>
              </a:rPr>
              <a:t> points cannot be shattered</a:t>
            </a:r>
          </a:p>
          <a:p>
            <a:r>
              <a:rPr lang="en-US" sz="2400" u="none">
                <a:solidFill>
                  <a:srgbClr val="000066"/>
                </a:solidFill>
              </a:rPr>
              <a:t>(we mean: given two points, you can label them in such a way that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no concept in this class will be consistent with  their labeling)</a:t>
            </a:r>
          </a:p>
        </p:txBody>
      </p:sp>
      <p:sp>
        <p:nvSpPr>
          <p:cNvPr id="288772" name="Line 4"/>
          <p:cNvSpPr>
            <a:spLocks noChangeShapeType="1"/>
          </p:cNvSpPr>
          <p:nvPr/>
        </p:nvSpPr>
        <p:spPr bwMode="auto">
          <a:xfrm>
            <a:off x="838200" y="400843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92" name="Text Box 5"/>
          <p:cNvSpPr txBox="1">
            <a:spLocks noChangeArrowheads="1"/>
          </p:cNvSpPr>
          <p:nvPr/>
        </p:nvSpPr>
        <p:spPr bwMode="auto">
          <a:xfrm>
            <a:off x="685800" y="4062412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88774" name="Line 6"/>
          <p:cNvSpPr>
            <a:spLocks noChangeShapeType="1"/>
          </p:cNvSpPr>
          <p:nvPr/>
        </p:nvSpPr>
        <p:spPr bwMode="auto">
          <a:xfrm>
            <a:off x="838200" y="3856037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94" name="Text Box 7"/>
          <p:cNvSpPr txBox="1">
            <a:spLocks noChangeArrowheads="1"/>
          </p:cNvSpPr>
          <p:nvPr/>
        </p:nvSpPr>
        <p:spPr bwMode="auto">
          <a:xfrm>
            <a:off x="2286000" y="4005262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88776" name="Line 8"/>
          <p:cNvSpPr>
            <a:spLocks noChangeShapeType="1"/>
          </p:cNvSpPr>
          <p:nvPr/>
        </p:nvSpPr>
        <p:spPr bwMode="auto">
          <a:xfrm>
            <a:off x="2438400" y="3856037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96" name="Text Box 9"/>
          <p:cNvSpPr txBox="1">
            <a:spLocks noChangeArrowheads="1"/>
          </p:cNvSpPr>
          <p:nvPr/>
        </p:nvSpPr>
        <p:spPr bwMode="auto">
          <a:xfrm>
            <a:off x="9144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597" name="Text Box 10"/>
          <p:cNvSpPr txBox="1">
            <a:spLocks noChangeArrowheads="1"/>
          </p:cNvSpPr>
          <p:nvPr/>
        </p:nvSpPr>
        <p:spPr bwMode="auto">
          <a:xfrm>
            <a:off x="11811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598" name="Text Box 11"/>
          <p:cNvSpPr txBox="1">
            <a:spLocks noChangeArrowheads="1"/>
          </p:cNvSpPr>
          <p:nvPr/>
        </p:nvSpPr>
        <p:spPr bwMode="auto">
          <a:xfrm>
            <a:off x="14478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599" name="Text Box 12"/>
          <p:cNvSpPr txBox="1">
            <a:spLocks noChangeArrowheads="1"/>
          </p:cNvSpPr>
          <p:nvPr/>
        </p:nvSpPr>
        <p:spPr bwMode="auto">
          <a:xfrm>
            <a:off x="17145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600" name="Text Box 13"/>
          <p:cNvSpPr txBox="1">
            <a:spLocks noChangeArrowheads="1"/>
          </p:cNvSpPr>
          <p:nvPr/>
        </p:nvSpPr>
        <p:spPr bwMode="auto">
          <a:xfrm>
            <a:off x="19812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601" name="Text Box 14"/>
          <p:cNvSpPr txBox="1">
            <a:spLocks noChangeArrowheads="1"/>
          </p:cNvSpPr>
          <p:nvPr/>
        </p:nvSpPr>
        <p:spPr bwMode="auto">
          <a:xfrm>
            <a:off x="2813050" y="35861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7602" name="Text Box 15"/>
          <p:cNvSpPr txBox="1">
            <a:spLocks noChangeArrowheads="1"/>
          </p:cNvSpPr>
          <p:nvPr/>
        </p:nvSpPr>
        <p:spPr bwMode="auto">
          <a:xfrm>
            <a:off x="2514600" y="35861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88784" name="Line 16"/>
          <p:cNvSpPr>
            <a:spLocks noChangeShapeType="1"/>
          </p:cNvSpPr>
          <p:nvPr/>
        </p:nvSpPr>
        <p:spPr bwMode="auto">
          <a:xfrm>
            <a:off x="4918075" y="397033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04" name="Text Box 17"/>
          <p:cNvSpPr txBox="1">
            <a:spLocks noChangeArrowheads="1"/>
          </p:cNvSpPr>
          <p:nvPr/>
        </p:nvSpPr>
        <p:spPr bwMode="auto">
          <a:xfrm>
            <a:off x="4765675" y="4024312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88786" name="Line 18"/>
          <p:cNvSpPr>
            <a:spLocks noChangeShapeType="1"/>
          </p:cNvSpPr>
          <p:nvPr/>
        </p:nvSpPr>
        <p:spPr bwMode="auto">
          <a:xfrm>
            <a:off x="4918075" y="3817937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06" name="Text Box 19"/>
          <p:cNvSpPr txBox="1">
            <a:spLocks noChangeArrowheads="1"/>
          </p:cNvSpPr>
          <p:nvPr/>
        </p:nvSpPr>
        <p:spPr bwMode="auto">
          <a:xfrm>
            <a:off x="6365875" y="3967162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88788" name="Line 20"/>
          <p:cNvSpPr>
            <a:spLocks noChangeShapeType="1"/>
          </p:cNvSpPr>
          <p:nvPr/>
        </p:nvSpPr>
        <p:spPr bwMode="auto">
          <a:xfrm>
            <a:off x="6518275" y="3817937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08" name="Text Box 21"/>
          <p:cNvSpPr txBox="1">
            <a:spLocks noChangeArrowheads="1"/>
          </p:cNvSpPr>
          <p:nvPr/>
        </p:nvSpPr>
        <p:spPr bwMode="auto">
          <a:xfrm>
            <a:off x="4994275" y="3548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609" name="Text Box 22"/>
          <p:cNvSpPr txBox="1">
            <a:spLocks noChangeArrowheads="1"/>
          </p:cNvSpPr>
          <p:nvPr/>
        </p:nvSpPr>
        <p:spPr bwMode="auto">
          <a:xfrm>
            <a:off x="5260975" y="3548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610" name="Text Box 23"/>
          <p:cNvSpPr txBox="1">
            <a:spLocks noChangeArrowheads="1"/>
          </p:cNvSpPr>
          <p:nvPr/>
        </p:nvSpPr>
        <p:spPr bwMode="auto">
          <a:xfrm>
            <a:off x="5527675" y="3548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611" name="Text Box 24"/>
          <p:cNvSpPr txBox="1">
            <a:spLocks noChangeArrowheads="1"/>
          </p:cNvSpPr>
          <p:nvPr/>
        </p:nvSpPr>
        <p:spPr bwMode="auto">
          <a:xfrm>
            <a:off x="5794375" y="3548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612" name="Text Box 25"/>
          <p:cNvSpPr txBox="1">
            <a:spLocks noChangeArrowheads="1"/>
          </p:cNvSpPr>
          <p:nvPr/>
        </p:nvSpPr>
        <p:spPr bwMode="auto">
          <a:xfrm>
            <a:off x="6061075" y="3548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613" name="Text Box 26"/>
          <p:cNvSpPr txBox="1">
            <a:spLocks noChangeArrowheads="1"/>
          </p:cNvSpPr>
          <p:nvPr/>
        </p:nvSpPr>
        <p:spPr bwMode="auto">
          <a:xfrm>
            <a:off x="5562600" y="4005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7614" name="Text Box 27"/>
          <p:cNvSpPr txBox="1">
            <a:spLocks noChangeArrowheads="1"/>
          </p:cNvSpPr>
          <p:nvPr/>
        </p:nvSpPr>
        <p:spPr bwMode="auto">
          <a:xfrm>
            <a:off x="6594475" y="35480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7615" name="Text Box 28"/>
          <p:cNvSpPr txBox="1">
            <a:spLocks noChangeArrowheads="1"/>
          </p:cNvSpPr>
          <p:nvPr/>
        </p:nvSpPr>
        <p:spPr bwMode="auto">
          <a:xfrm>
            <a:off x="6775450" y="40052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6861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F2A16F1C-E30F-407D-8877-6842E0DF27CA}" type="slidenum">
              <a:rPr lang="en-US" u="none" smtClean="0"/>
              <a:pPr/>
              <a:t>55</a:t>
            </a:fld>
            <a:endParaRPr lang="en-US" u="none" smtClean="0"/>
          </a:p>
        </p:txBody>
      </p:sp>
      <p:sp>
        <p:nvSpPr>
          <p:cNvPr id="68614" name="Text Box 3"/>
          <p:cNvSpPr txBox="1">
            <a:spLocks noChangeArrowheads="1"/>
          </p:cNvSpPr>
          <p:nvPr/>
        </p:nvSpPr>
        <p:spPr bwMode="auto">
          <a:xfrm>
            <a:off x="457200" y="1133475"/>
            <a:ext cx="872013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We say that a </a:t>
            </a:r>
            <a:r>
              <a:rPr lang="en-US" sz="2400" u="none">
                <a:solidFill>
                  <a:srgbClr val="0000FF"/>
                </a:solidFill>
              </a:rPr>
              <a:t>set S of examples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A50021"/>
                </a:solidFill>
              </a:rPr>
              <a:t>is shattered</a:t>
            </a:r>
            <a:r>
              <a:rPr lang="en-US" sz="2400" u="none">
                <a:solidFill>
                  <a:srgbClr val="000066"/>
                </a:solidFill>
              </a:rPr>
              <a:t> by a </a:t>
            </a:r>
            <a:r>
              <a:rPr lang="en-US" sz="2400" u="none">
                <a:solidFill>
                  <a:srgbClr val="0000FF"/>
                </a:solidFill>
              </a:rPr>
              <a:t>set of functions H</a:t>
            </a:r>
            <a:r>
              <a:rPr lang="en-US" sz="2400" u="none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for every partition</a:t>
            </a:r>
            <a:r>
              <a:rPr lang="en-US" sz="2400" u="none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there is a function</a:t>
            </a:r>
            <a:r>
              <a:rPr lang="en-US" sz="2400" u="none">
                <a:solidFill>
                  <a:srgbClr val="000066"/>
                </a:solidFill>
              </a:rPr>
              <a:t> in H that gives exactly these labels to the examples</a:t>
            </a:r>
          </a:p>
          <a:p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>
                <a:solidFill>
                  <a:srgbClr val="000066"/>
                </a:solidFill>
              </a:rPr>
              <a:t>Intervals on the real axis: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[a,b],</a:t>
            </a:r>
            <a:r>
              <a:rPr lang="en-US" sz="2400" u="none">
                <a:solidFill>
                  <a:srgbClr val="000066"/>
                </a:solidFill>
              </a:rPr>
              <a:t> for some real numbers </a:t>
            </a:r>
            <a:r>
              <a:rPr lang="en-US" sz="2400" u="none">
                <a:solidFill>
                  <a:srgbClr val="0000FF"/>
                </a:solidFill>
              </a:rPr>
              <a:t>b&gt;a</a:t>
            </a:r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</p:txBody>
      </p:sp>
      <p:sp>
        <p:nvSpPr>
          <p:cNvPr id="289796" name="Line 4"/>
          <p:cNvSpPr>
            <a:spLocks noChangeShapeType="1"/>
          </p:cNvSpPr>
          <p:nvPr/>
        </p:nvSpPr>
        <p:spPr bwMode="auto">
          <a:xfrm>
            <a:off x="381000" y="4032250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6" name="Text Box 5"/>
          <p:cNvSpPr txBox="1">
            <a:spLocks noChangeArrowheads="1"/>
          </p:cNvSpPr>
          <p:nvPr/>
        </p:nvSpPr>
        <p:spPr bwMode="auto">
          <a:xfrm>
            <a:off x="685800" y="4086225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89798" name="Line 6"/>
          <p:cNvSpPr>
            <a:spLocks noChangeShapeType="1"/>
          </p:cNvSpPr>
          <p:nvPr/>
        </p:nvSpPr>
        <p:spPr bwMode="auto">
          <a:xfrm>
            <a:off x="838200" y="3879850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8" name="Text Box 7"/>
          <p:cNvSpPr txBox="1">
            <a:spLocks noChangeArrowheads="1"/>
          </p:cNvSpPr>
          <p:nvPr/>
        </p:nvSpPr>
        <p:spPr bwMode="auto">
          <a:xfrm>
            <a:off x="2286000" y="4029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89800" name="Line 8"/>
          <p:cNvSpPr>
            <a:spLocks noChangeShapeType="1"/>
          </p:cNvSpPr>
          <p:nvPr/>
        </p:nvSpPr>
        <p:spPr bwMode="auto">
          <a:xfrm>
            <a:off x="2438400" y="3879850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20" name="Text Box 9"/>
          <p:cNvSpPr txBox="1">
            <a:spLocks noChangeArrowheads="1"/>
          </p:cNvSpPr>
          <p:nvPr/>
        </p:nvSpPr>
        <p:spPr bwMode="auto">
          <a:xfrm>
            <a:off x="914400" y="3609975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8621" name="Text Box 10"/>
          <p:cNvSpPr txBox="1">
            <a:spLocks noChangeArrowheads="1"/>
          </p:cNvSpPr>
          <p:nvPr/>
        </p:nvSpPr>
        <p:spPr bwMode="auto">
          <a:xfrm>
            <a:off x="1181100" y="3609975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8622" name="Text Box 11"/>
          <p:cNvSpPr txBox="1">
            <a:spLocks noChangeArrowheads="1"/>
          </p:cNvSpPr>
          <p:nvPr/>
        </p:nvSpPr>
        <p:spPr bwMode="auto">
          <a:xfrm>
            <a:off x="1447800" y="3609975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8623" name="Text Box 12"/>
          <p:cNvSpPr txBox="1">
            <a:spLocks noChangeArrowheads="1"/>
          </p:cNvSpPr>
          <p:nvPr/>
        </p:nvSpPr>
        <p:spPr bwMode="auto">
          <a:xfrm>
            <a:off x="1714500" y="3609975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8624" name="Text Box 13"/>
          <p:cNvSpPr txBox="1">
            <a:spLocks noChangeArrowheads="1"/>
          </p:cNvSpPr>
          <p:nvPr/>
        </p:nvSpPr>
        <p:spPr bwMode="auto">
          <a:xfrm>
            <a:off x="1981200" y="3609975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8625" name="Text Box 14"/>
          <p:cNvSpPr txBox="1">
            <a:spLocks noChangeArrowheads="1"/>
          </p:cNvSpPr>
          <p:nvPr/>
        </p:nvSpPr>
        <p:spPr bwMode="auto">
          <a:xfrm>
            <a:off x="2813050" y="3609975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8626" name="Text Box 15"/>
          <p:cNvSpPr txBox="1">
            <a:spLocks noChangeArrowheads="1"/>
          </p:cNvSpPr>
          <p:nvPr/>
        </p:nvSpPr>
        <p:spPr bwMode="auto">
          <a:xfrm>
            <a:off x="2514600" y="3609975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8627" name="Text Box 29"/>
          <p:cNvSpPr txBox="1">
            <a:spLocks noChangeArrowheads="1"/>
          </p:cNvSpPr>
          <p:nvPr/>
        </p:nvSpPr>
        <p:spPr bwMode="auto">
          <a:xfrm>
            <a:off x="492125" y="3571875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8628" name="Text Box 30"/>
          <p:cNvSpPr txBox="1">
            <a:spLocks noChangeArrowheads="1"/>
          </p:cNvSpPr>
          <p:nvPr/>
        </p:nvSpPr>
        <p:spPr bwMode="auto">
          <a:xfrm>
            <a:off x="304800" y="3571875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89827" name="AutoShape 35"/>
          <p:cNvSpPr>
            <a:spLocks noChangeArrowheads="1"/>
          </p:cNvSpPr>
          <p:nvPr/>
        </p:nvSpPr>
        <p:spPr bwMode="auto">
          <a:xfrm>
            <a:off x="2743200" y="2355850"/>
            <a:ext cx="5181600" cy="304800"/>
          </a:xfrm>
          <a:prstGeom prst="wedgeRoundRectCallout">
            <a:avLst>
              <a:gd name="adj1" fmla="val -46417"/>
              <a:gd name="adj2" fmla="val 69792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This is the set of functions (concept class) considered 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6963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AB9219B-0153-4E26-9F3A-8001F9EA1F0E}" type="slidenum">
              <a:rPr lang="en-US" u="none" smtClean="0"/>
              <a:pPr/>
              <a:t>56</a:t>
            </a:fld>
            <a:endParaRPr lang="en-US" u="none" smtClean="0"/>
          </a:p>
        </p:txBody>
      </p:sp>
      <p:sp>
        <p:nvSpPr>
          <p:cNvPr id="69638" name="Text Box 3"/>
          <p:cNvSpPr txBox="1">
            <a:spLocks noChangeArrowheads="1"/>
          </p:cNvSpPr>
          <p:nvPr/>
        </p:nvSpPr>
        <p:spPr bwMode="auto">
          <a:xfrm>
            <a:off x="457200" y="1104900"/>
            <a:ext cx="8720138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We say that a </a:t>
            </a:r>
            <a:r>
              <a:rPr lang="en-US" sz="2400" u="none">
                <a:solidFill>
                  <a:srgbClr val="0000FF"/>
                </a:solidFill>
              </a:rPr>
              <a:t>set S of examples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A50021"/>
                </a:solidFill>
              </a:rPr>
              <a:t>is shattered</a:t>
            </a:r>
            <a:r>
              <a:rPr lang="en-US" sz="2400" u="none">
                <a:solidFill>
                  <a:srgbClr val="000066"/>
                </a:solidFill>
              </a:rPr>
              <a:t> by a </a:t>
            </a:r>
            <a:r>
              <a:rPr lang="en-US" sz="2400" u="none">
                <a:solidFill>
                  <a:srgbClr val="0000FF"/>
                </a:solidFill>
              </a:rPr>
              <a:t>set of functions H</a:t>
            </a:r>
            <a:r>
              <a:rPr lang="en-US" sz="2400" u="none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for every partition</a:t>
            </a:r>
            <a:r>
              <a:rPr lang="en-US" sz="2400" u="none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there is a function</a:t>
            </a:r>
            <a:r>
              <a:rPr lang="en-US" sz="2400" u="none">
                <a:solidFill>
                  <a:srgbClr val="000066"/>
                </a:solidFill>
              </a:rPr>
              <a:t> in H that gives exactly these labels to the examples</a:t>
            </a:r>
          </a:p>
          <a:p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>
                <a:solidFill>
                  <a:srgbClr val="000066"/>
                </a:solidFill>
              </a:rPr>
              <a:t>Intervals on the real axis: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[a,b],</a:t>
            </a:r>
            <a:r>
              <a:rPr lang="en-US" sz="2400" u="none">
                <a:solidFill>
                  <a:srgbClr val="000066"/>
                </a:solidFill>
              </a:rPr>
              <a:t> for some real numbers </a:t>
            </a:r>
            <a:r>
              <a:rPr lang="en-US" sz="2400" u="none">
                <a:solidFill>
                  <a:srgbClr val="0000FF"/>
                </a:solidFill>
              </a:rPr>
              <a:t>b&gt;a</a:t>
            </a:r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 u="none">
                <a:solidFill>
                  <a:srgbClr val="000066"/>
                </a:solidFill>
              </a:rPr>
              <a:t>All sets of one or two points can be shattered</a:t>
            </a:r>
          </a:p>
          <a:p>
            <a:r>
              <a:rPr lang="en-US" sz="2400" u="none">
                <a:solidFill>
                  <a:srgbClr val="000066"/>
                </a:solidFill>
              </a:rPr>
              <a:t>but sets of </a:t>
            </a:r>
            <a:r>
              <a:rPr lang="en-US" sz="2400" u="none">
                <a:solidFill>
                  <a:srgbClr val="0000FF"/>
                </a:solidFill>
              </a:rPr>
              <a:t>three</a:t>
            </a:r>
            <a:r>
              <a:rPr lang="en-US" sz="2400" u="none">
                <a:solidFill>
                  <a:srgbClr val="000066"/>
                </a:solidFill>
              </a:rPr>
              <a:t> points cannot be shattered</a:t>
            </a:r>
          </a:p>
          <a:p>
            <a:endParaRPr lang="en-US" sz="2400" u="none">
              <a:solidFill>
                <a:srgbClr val="000066"/>
              </a:solidFill>
            </a:endParaRPr>
          </a:p>
        </p:txBody>
      </p:sp>
      <p:sp>
        <p:nvSpPr>
          <p:cNvPr id="291844" name="Line 4"/>
          <p:cNvSpPr>
            <a:spLocks noChangeShapeType="1"/>
          </p:cNvSpPr>
          <p:nvPr/>
        </p:nvSpPr>
        <p:spPr bwMode="auto">
          <a:xfrm>
            <a:off x="381000" y="4003675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40" name="Text Box 5"/>
          <p:cNvSpPr txBox="1">
            <a:spLocks noChangeArrowheads="1"/>
          </p:cNvSpPr>
          <p:nvPr/>
        </p:nvSpPr>
        <p:spPr bwMode="auto">
          <a:xfrm>
            <a:off x="685800" y="405765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91846" name="Line 6"/>
          <p:cNvSpPr>
            <a:spLocks noChangeShapeType="1"/>
          </p:cNvSpPr>
          <p:nvPr/>
        </p:nvSpPr>
        <p:spPr bwMode="auto">
          <a:xfrm>
            <a:off x="838200" y="3851275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42" name="Text Box 7"/>
          <p:cNvSpPr txBox="1">
            <a:spLocks noChangeArrowheads="1"/>
          </p:cNvSpPr>
          <p:nvPr/>
        </p:nvSpPr>
        <p:spPr bwMode="auto">
          <a:xfrm>
            <a:off x="2286000" y="40005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91848" name="Line 8"/>
          <p:cNvSpPr>
            <a:spLocks noChangeShapeType="1"/>
          </p:cNvSpPr>
          <p:nvPr/>
        </p:nvSpPr>
        <p:spPr bwMode="auto">
          <a:xfrm>
            <a:off x="2438400" y="3851275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44" name="Text Box 9"/>
          <p:cNvSpPr txBox="1">
            <a:spLocks noChangeArrowheads="1"/>
          </p:cNvSpPr>
          <p:nvPr/>
        </p:nvSpPr>
        <p:spPr bwMode="auto">
          <a:xfrm>
            <a:off x="914400" y="35814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45" name="Text Box 10"/>
          <p:cNvSpPr txBox="1">
            <a:spLocks noChangeArrowheads="1"/>
          </p:cNvSpPr>
          <p:nvPr/>
        </p:nvSpPr>
        <p:spPr bwMode="auto">
          <a:xfrm>
            <a:off x="1181100" y="35814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46" name="Text Box 11"/>
          <p:cNvSpPr txBox="1">
            <a:spLocks noChangeArrowheads="1"/>
          </p:cNvSpPr>
          <p:nvPr/>
        </p:nvSpPr>
        <p:spPr bwMode="auto">
          <a:xfrm>
            <a:off x="1447800" y="35814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47" name="Text Box 12"/>
          <p:cNvSpPr txBox="1">
            <a:spLocks noChangeArrowheads="1"/>
          </p:cNvSpPr>
          <p:nvPr/>
        </p:nvSpPr>
        <p:spPr bwMode="auto">
          <a:xfrm>
            <a:off x="1714500" y="35814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48" name="Text Box 13"/>
          <p:cNvSpPr txBox="1">
            <a:spLocks noChangeArrowheads="1"/>
          </p:cNvSpPr>
          <p:nvPr/>
        </p:nvSpPr>
        <p:spPr bwMode="auto">
          <a:xfrm>
            <a:off x="1981200" y="35814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49" name="Text Box 14"/>
          <p:cNvSpPr txBox="1">
            <a:spLocks noChangeArrowheads="1"/>
          </p:cNvSpPr>
          <p:nvPr/>
        </p:nvSpPr>
        <p:spPr bwMode="auto">
          <a:xfrm>
            <a:off x="2813050" y="358140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50" name="Text Box 15"/>
          <p:cNvSpPr txBox="1">
            <a:spLocks noChangeArrowheads="1"/>
          </p:cNvSpPr>
          <p:nvPr/>
        </p:nvSpPr>
        <p:spPr bwMode="auto">
          <a:xfrm>
            <a:off x="2514600" y="358140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91856" name="Line 16"/>
          <p:cNvSpPr>
            <a:spLocks noChangeShapeType="1"/>
          </p:cNvSpPr>
          <p:nvPr/>
        </p:nvSpPr>
        <p:spPr bwMode="auto">
          <a:xfrm>
            <a:off x="4343400" y="3965575"/>
            <a:ext cx="2784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52" name="Text Box 17"/>
          <p:cNvSpPr txBox="1">
            <a:spLocks noChangeArrowheads="1"/>
          </p:cNvSpPr>
          <p:nvPr/>
        </p:nvSpPr>
        <p:spPr bwMode="auto">
          <a:xfrm>
            <a:off x="4765675" y="40195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91858" name="Line 18"/>
          <p:cNvSpPr>
            <a:spLocks noChangeShapeType="1"/>
          </p:cNvSpPr>
          <p:nvPr/>
        </p:nvSpPr>
        <p:spPr bwMode="auto">
          <a:xfrm>
            <a:off x="4918075" y="3813175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54" name="Text Box 19"/>
          <p:cNvSpPr txBox="1">
            <a:spLocks noChangeArrowheads="1"/>
          </p:cNvSpPr>
          <p:nvPr/>
        </p:nvSpPr>
        <p:spPr bwMode="auto">
          <a:xfrm>
            <a:off x="6365875" y="3962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91860" name="Line 20"/>
          <p:cNvSpPr>
            <a:spLocks noChangeShapeType="1"/>
          </p:cNvSpPr>
          <p:nvPr/>
        </p:nvSpPr>
        <p:spPr bwMode="auto">
          <a:xfrm>
            <a:off x="6518275" y="3813175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56" name="Text Box 21"/>
          <p:cNvSpPr txBox="1">
            <a:spLocks noChangeArrowheads="1"/>
          </p:cNvSpPr>
          <p:nvPr/>
        </p:nvSpPr>
        <p:spPr bwMode="auto">
          <a:xfrm>
            <a:off x="4994275" y="35433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57" name="Text Box 22"/>
          <p:cNvSpPr txBox="1">
            <a:spLocks noChangeArrowheads="1"/>
          </p:cNvSpPr>
          <p:nvPr/>
        </p:nvSpPr>
        <p:spPr bwMode="auto">
          <a:xfrm>
            <a:off x="5260975" y="35433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58" name="Text Box 23"/>
          <p:cNvSpPr txBox="1">
            <a:spLocks noChangeArrowheads="1"/>
          </p:cNvSpPr>
          <p:nvPr/>
        </p:nvSpPr>
        <p:spPr bwMode="auto">
          <a:xfrm>
            <a:off x="5527675" y="35433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59" name="Text Box 24"/>
          <p:cNvSpPr txBox="1">
            <a:spLocks noChangeArrowheads="1"/>
          </p:cNvSpPr>
          <p:nvPr/>
        </p:nvSpPr>
        <p:spPr bwMode="auto">
          <a:xfrm>
            <a:off x="5794375" y="35433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60" name="Text Box 25"/>
          <p:cNvSpPr txBox="1">
            <a:spLocks noChangeArrowheads="1"/>
          </p:cNvSpPr>
          <p:nvPr/>
        </p:nvSpPr>
        <p:spPr bwMode="auto">
          <a:xfrm>
            <a:off x="6061075" y="35433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61" name="Text Box 26"/>
          <p:cNvSpPr txBox="1">
            <a:spLocks noChangeArrowheads="1"/>
          </p:cNvSpPr>
          <p:nvPr/>
        </p:nvSpPr>
        <p:spPr bwMode="auto">
          <a:xfrm>
            <a:off x="5562600" y="400050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2" name="Text Box 27"/>
          <p:cNvSpPr txBox="1">
            <a:spLocks noChangeArrowheads="1"/>
          </p:cNvSpPr>
          <p:nvPr/>
        </p:nvSpPr>
        <p:spPr bwMode="auto">
          <a:xfrm>
            <a:off x="6594475" y="354330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3" name="Text Box 28"/>
          <p:cNvSpPr txBox="1">
            <a:spLocks noChangeArrowheads="1"/>
          </p:cNvSpPr>
          <p:nvPr/>
        </p:nvSpPr>
        <p:spPr bwMode="auto">
          <a:xfrm>
            <a:off x="6775450" y="40005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64" name="Text Box 29"/>
          <p:cNvSpPr txBox="1">
            <a:spLocks noChangeArrowheads="1"/>
          </p:cNvSpPr>
          <p:nvPr/>
        </p:nvSpPr>
        <p:spPr bwMode="auto">
          <a:xfrm>
            <a:off x="492125" y="354330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5" name="Text Box 30"/>
          <p:cNvSpPr txBox="1">
            <a:spLocks noChangeArrowheads="1"/>
          </p:cNvSpPr>
          <p:nvPr/>
        </p:nvSpPr>
        <p:spPr bwMode="auto">
          <a:xfrm>
            <a:off x="304800" y="354330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6" name="Text Box 31"/>
          <p:cNvSpPr txBox="1">
            <a:spLocks noChangeArrowheads="1"/>
          </p:cNvSpPr>
          <p:nvPr/>
        </p:nvSpPr>
        <p:spPr bwMode="auto">
          <a:xfrm>
            <a:off x="4530725" y="354330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7" name="Text Box 32"/>
          <p:cNvSpPr txBox="1">
            <a:spLocks noChangeArrowheads="1"/>
          </p:cNvSpPr>
          <p:nvPr/>
        </p:nvSpPr>
        <p:spPr bwMode="auto">
          <a:xfrm>
            <a:off x="4343400" y="354330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8" name="Text Box 33"/>
          <p:cNvSpPr txBox="1">
            <a:spLocks noChangeArrowheads="1"/>
          </p:cNvSpPr>
          <p:nvPr/>
        </p:nvSpPr>
        <p:spPr bwMode="auto">
          <a:xfrm>
            <a:off x="4343400" y="40005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70659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AC71513-8E10-4146-B704-86BF28562156}" type="slidenum">
              <a:rPr lang="en-US" u="none" smtClean="0"/>
              <a:pPr/>
              <a:t>57</a:t>
            </a:fld>
            <a:endParaRPr lang="en-US" u="none" smtClean="0"/>
          </a:p>
        </p:txBody>
      </p:sp>
      <p:sp>
        <p:nvSpPr>
          <p:cNvPr id="70662" name="Text Box 3"/>
          <p:cNvSpPr txBox="1">
            <a:spLocks noChangeArrowheads="1"/>
          </p:cNvSpPr>
          <p:nvPr/>
        </p:nvSpPr>
        <p:spPr bwMode="auto">
          <a:xfrm>
            <a:off x="457200" y="1109662"/>
            <a:ext cx="872013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We say that a </a:t>
            </a:r>
            <a:r>
              <a:rPr lang="en-US" sz="2400" u="none">
                <a:solidFill>
                  <a:srgbClr val="0000FF"/>
                </a:solidFill>
              </a:rPr>
              <a:t>set S of examples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A50021"/>
                </a:solidFill>
              </a:rPr>
              <a:t>is shattered</a:t>
            </a:r>
            <a:r>
              <a:rPr lang="en-US" sz="2400" u="none">
                <a:solidFill>
                  <a:srgbClr val="000066"/>
                </a:solidFill>
              </a:rPr>
              <a:t> by a </a:t>
            </a:r>
            <a:r>
              <a:rPr lang="en-US" sz="2400" u="none">
                <a:solidFill>
                  <a:srgbClr val="0000FF"/>
                </a:solidFill>
              </a:rPr>
              <a:t>set of functions H</a:t>
            </a:r>
            <a:r>
              <a:rPr lang="en-US" sz="2400" u="none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for every partition</a:t>
            </a:r>
            <a:r>
              <a:rPr lang="en-US" sz="2400" u="none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there is a function</a:t>
            </a:r>
            <a:r>
              <a:rPr lang="en-US" sz="2400" u="none">
                <a:solidFill>
                  <a:srgbClr val="000066"/>
                </a:solidFill>
              </a:rPr>
              <a:t> in H that gives exactly these labels to the examples</a:t>
            </a:r>
          </a:p>
          <a:p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>
                <a:solidFill>
                  <a:srgbClr val="000066"/>
                </a:solidFill>
              </a:rPr>
              <a:t>Half-spaces in the plane:</a:t>
            </a:r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</p:txBody>
      </p:sp>
      <p:sp>
        <p:nvSpPr>
          <p:cNvPr id="290820" name="Line 4"/>
          <p:cNvSpPr>
            <a:spLocks noChangeShapeType="1"/>
          </p:cNvSpPr>
          <p:nvPr/>
        </p:nvSpPr>
        <p:spPr bwMode="auto">
          <a:xfrm>
            <a:off x="838200" y="456088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64" name="Text Box 21"/>
          <p:cNvSpPr txBox="1">
            <a:spLocks noChangeArrowheads="1"/>
          </p:cNvSpPr>
          <p:nvPr/>
        </p:nvSpPr>
        <p:spPr bwMode="auto">
          <a:xfrm>
            <a:off x="1066800" y="3548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70665" name="Text Box 27"/>
          <p:cNvSpPr txBox="1">
            <a:spLocks noChangeArrowheads="1"/>
          </p:cNvSpPr>
          <p:nvPr/>
        </p:nvSpPr>
        <p:spPr bwMode="auto">
          <a:xfrm>
            <a:off x="2819400" y="37004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90846" name="Line 30"/>
          <p:cNvSpPr>
            <a:spLocks noChangeShapeType="1"/>
          </p:cNvSpPr>
          <p:nvPr/>
        </p:nvSpPr>
        <p:spPr bwMode="auto">
          <a:xfrm flipV="1">
            <a:off x="838200" y="3017837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0847" name="Line 31"/>
          <p:cNvSpPr>
            <a:spLocks noChangeShapeType="1"/>
          </p:cNvSpPr>
          <p:nvPr/>
        </p:nvSpPr>
        <p:spPr bwMode="auto">
          <a:xfrm flipV="1">
            <a:off x="304800" y="3398837"/>
            <a:ext cx="2286000" cy="152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68" name="Text Box 32"/>
          <p:cNvSpPr txBox="1">
            <a:spLocks noChangeArrowheads="1"/>
          </p:cNvSpPr>
          <p:nvPr/>
        </p:nvSpPr>
        <p:spPr bwMode="auto">
          <a:xfrm>
            <a:off x="2362200" y="37766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0669" name="Text Box 33"/>
          <p:cNvSpPr txBox="1">
            <a:spLocks noChangeArrowheads="1"/>
          </p:cNvSpPr>
          <p:nvPr/>
        </p:nvSpPr>
        <p:spPr bwMode="auto">
          <a:xfrm>
            <a:off x="1981200" y="38528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0670" name="Text Box 34"/>
          <p:cNvSpPr txBox="1">
            <a:spLocks noChangeArrowheads="1"/>
          </p:cNvSpPr>
          <p:nvPr/>
        </p:nvSpPr>
        <p:spPr bwMode="auto">
          <a:xfrm>
            <a:off x="1981200" y="40814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0671" name="Text Box 35"/>
          <p:cNvSpPr txBox="1">
            <a:spLocks noChangeArrowheads="1"/>
          </p:cNvSpPr>
          <p:nvPr/>
        </p:nvSpPr>
        <p:spPr bwMode="auto">
          <a:xfrm>
            <a:off x="1676400" y="33956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70672" name="Text Box 36"/>
          <p:cNvSpPr txBox="1">
            <a:spLocks noChangeArrowheads="1"/>
          </p:cNvSpPr>
          <p:nvPr/>
        </p:nvSpPr>
        <p:spPr bwMode="auto">
          <a:xfrm>
            <a:off x="1981200" y="3167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70673" name="Text Box 37"/>
          <p:cNvSpPr txBox="1">
            <a:spLocks noChangeArrowheads="1"/>
          </p:cNvSpPr>
          <p:nvPr/>
        </p:nvSpPr>
        <p:spPr bwMode="auto">
          <a:xfrm>
            <a:off x="533400" y="4081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71683" name="Content Placeholder 5"/>
          <p:cNvSpPr>
            <a:spLocks noGrp="1"/>
          </p:cNvSpPr>
          <p:nvPr>
            <p:ph idx="1"/>
          </p:nvPr>
        </p:nvSpPr>
        <p:spPr>
          <a:xfrm>
            <a:off x="1524000" y="1825625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158ABEDE-7FAF-46E7-94C6-30CCA378B428}" type="slidenum">
              <a:rPr lang="en-US" u="none" smtClean="0"/>
              <a:pPr/>
              <a:t>58</a:t>
            </a:fld>
            <a:endParaRPr lang="en-US" u="none" smtClean="0"/>
          </a:p>
        </p:txBody>
      </p:sp>
      <p:sp>
        <p:nvSpPr>
          <p:cNvPr id="71686" name="Text Box 3"/>
          <p:cNvSpPr txBox="1">
            <a:spLocks noChangeArrowheads="1"/>
          </p:cNvSpPr>
          <p:nvPr/>
        </p:nvSpPr>
        <p:spPr bwMode="auto">
          <a:xfrm>
            <a:off x="457200" y="1136650"/>
            <a:ext cx="8720138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000066"/>
                </a:solidFill>
              </a:rPr>
              <a:t>We say that a </a:t>
            </a:r>
            <a:r>
              <a:rPr lang="en-US" sz="2400" u="none" dirty="0">
                <a:solidFill>
                  <a:srgbClr val="0000FF"/>
                </a:solidFill>
              </a:rPr>
              <a:t>set S of examples</a:t>
            </a:r>
            <a:r>
              <a:rPr lang="en-US" sz="24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A50021"/>
                </a:solidFill>
              </a:rPr>
              <a:t>is shattered</a:t>
            </a:r>
            <a:r>
              <a:rPr lang="en-US" sz="2400" u="none" dirty="0">
                <a:solidFill>
                  <a:srgbClr val="000066"/>
                </a:solidFill>
              </a:rPr>
              <a:t> by a </a:t>
            </a:r>
            <a:r>
              <a:rPr lang="en-US" sz="2400" u="none" dirty="0">
                <a:solidFill>
                  <a:srgbClr val="0000FF"/>
                </a:solidFill>
              </a:rPr>
              <a:t>set of functions H</a:t>
            </a:r>
            <a:r>
              <a:rPr lang="en-US" sz="2400" u="none" dirty="0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</a:t>
            </a:r>
            <a:r>
              <a:rPr lang="en-US" sz="2400" u="none" dirty="0">
                <a:solidFill>
                  <a:srgbClr val="0000FF"/>
                </a:solidFill>
              </a:rPr>
              <a:t>for every partition</a:t>
            </a:r>
            <a:r>
              <a:rPr lang="en-US" sz="2400" u="none" dirty="0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</a:t>
            </a:r>
            <a:r>
              <a:rPr lang="en-US" sz="2400" u="none" dirty="0">
                <a:solidFill>
                  <a:srgbClr val="0000FF"/>
                </a:solidFill>
              </a:rPr>
              <a:t>there is a function</a:t>
            </a:r>
            <a:r>
              <a:rPr lang="en-US" sz="2400" u="none" dirty="0">
                <a:solidFill>
                  <a:srgbClr val="000066"/>
                </a:solidFill>
              </a:rPr>
              <a:t> in H that gives exactly these labels to the examples</a:t>
            </a: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r>
              <a:rPr lang="en-US" sz="2400" dirty="0">
                <a:solidFill>
                  <a:srgbClr val="000066"/>
                </a:solidFill>
              </a:rPr>
              <a:t>Half-spaces in the plane:</a:t>
            </a:r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r>
              <a:rPr lang="en-US" sz="2400" u="none" dirty="0">
                <a:solidFill>
                  <a:srgbClr val="000066"/>
                </a:solidFill>
              </a:rPr>
              <a:t>sets of one, two or three points can be shattered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but there is </a:t>
            </a:r>
            <a:r>
              <a:rPr lang="en-US" sz="2400" u="none" dirty="0">
                <a:solidFill>
                  <a:srgbClr val="0000FF"/>
                </a:solidFill>
              </a:rPr>
              <a:t>no</a:t>
            </a:r>
            <a:r>
              <a:rPr lang="en-US" sz="2400" u="none" dirty="0">
                <a:solidFill>
                  <a:srgbClr val="000066"/>
                </a:solidFill>
              </a:rPr>
              <a:t> set of  </a:t>
            </a:r>
            <a:r>
              <a:rPr lang="en-US" sz="2400" u="none" dirty="0">
                <a:solidFill>
                  <a:srgbClr val="0000FF"/>
                </a:solidFill>
              </a:rPr>
              <a:t>four</a:t>
            </a:r>
            <a:r>
              <a:rPr lang="en-US" sz="2400" u="none" dirty="0">
                <a:solidFill>
                  <a:srgbClr val="000066"/>
                </a:solidFill>
              </a:rPr>
              <a:t> points that can be shattered</a:t>
            </a: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</p:txBody>
      </p:sp>
      <p:sp>
        <p:nvSpPr>
          <p:cNvPr id="293892" name="Line 4"/>
          <p:cNvSpPr>
            <a:spLocks noChangeShapeType="1"/>
          </p:cNvSpPr>
          <p:nvPr/>
        </p:nvSpPr>
        <p:spPr bwMode="auto">
          <a:xfrm>
            <a:off x="838200" y="4587875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8" name="Text Box 5"/>
          <p:cNvSpPr txBox="1">
            <a:spLocks noChangeArrowheads="1"/>
          </p:cNvSpPr>
          <p:nvPr/>
        </p:nvSpPr>
        <p:spPr bwMode="auto">
          <a:xfrm>
            <a:off x="1066800" y="357505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71689" name="Text Box 6"/>
          <p:cNvSpPr txBox="1">
            <a:spLocks noChangeArrowheads="1"/>
          </p:cNvSpPr>
          <p:nvPr/>
        </p:nvSpPr>
        <p:spPr bwMode="auto">
          <a:xfrm>
            <a:off x="2819400" y="372745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93895" name="Line 7"/>
          <p:cNvSpPr>
            <a:spLocks noChangeShapeType="1"/>
          </p:cNvSpPr>
          <p:nvPr/>
        </p:nvSpPr>
        <p:spPr bwMode="auto">
          <a:xfrm flipV="1">
            <a:off x="838200" y="3044825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6" name="Line 8"/>
          <p:cNvSpPr>
            <a:spLocks noChangeShapeType="1"/>
          </p:cNvSpPr>
          <p:nvPr/>
        </p:nvSpPr>
        <p:spPr bwMode="auto">
          <a:xfrm flipV="1">
            <a:off x="304800" y="3425825"/>
            <a:ext cx="2286000" cy="152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92" name="Text Box 9"/>
          <p:cNvSpPr txBox="1">
            <a:spLocks noChangeArrowheads="1"/>
          </p:cNvSpPr>
          <p:nvPr/>
        </p:nvSpPr>
        <p:spPr bwMode="auto">
          <a:xfrm>
            <a:off x="2362200" y="380365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693" name="Text Box 10"/>
          <p:cNvSpPr txBox="1">
            <a:spLocks noChangeArrowheads="1"/>
          </p:cNvSpPr>
          <p:nvPr/>
        </p:nvSpPr>
        <p:spPr bwMode="auto">
          <a:xfrm>
            <a:off x="1981200" y="387985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694" name="Text Box 11"/>
          <p:cNvSpPr txBox="1">
            <a:spLocks noChangeArrowheads="1"/>
          </p:cNvSpPr>
          <p:nvPr/>
        </p:nvSpPr>
        <p:spPr bwMode="auto">
          <a:xfrm>
            <a:off x="1981200" y="410845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695" name="Text Box 12"/>
          <p:cNvSpPr txBox="1">
            <a:spLocks noChangeArrowheads="1"/>
          </p:cNvSpPr>
          <p:nvPr/>
        </p:nvSpPr>
        <p:spPr bwMode="auto">
          <a:xfrm>
            <a:off x="1676400" y="342265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71696" name="Text Box 13"/>
          <p:cNvSpPr txBox="1">
            <a:spLocks noChangeArrowheads="1"/>
          </p:cNvSpPr>
          <p:nvPr/>
        </p:nvSpPr>
        <p:spPr bwMode="auto">
          <a:xfrm>
            <a:off x="1981200" y="319405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71697" name="Text Box 14"/>
          <p:cNvSpPr txBox="1">
            <a:spLocks noChangeArrowheads="1"/>
          </p:cNvSpPr>
          <p:nvPr/>
        </p:nvSpPr>
        <p:spPr bwMode="auto">
          <a:xfrm>
            <a:off x="533400" y="410845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>
            <a:off x="5292725" y="4587875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99" name="Text Box 16"/>
          <p:cNvSpPr txBox="1">
            <a:spLocks noChangeArrowheads="1"/>
          </p:cNvSpPr>
          <p:nvPr/>
        </p:nvSpPr>
        <p:spPr bwMode="auto">
          <a:xfrm>
            <a:off x="5521325" y="357505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293905" name="Line 17"/>
          <p:cNvSpPr>
            <a:spLocks noChangeShapeType="1"/>
          </p:cNvSpPr>
          <p:nvPr/>
        </p:nvSpPr>
        <p:spPr bwMode="auto">
          <a:xfrm flipV="1">
            <a:off x="5292725" y="3044825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906" name="Line 18"/>
          <p:cNvSpPr>
            <a:spLocks noChangeShapeType="1"/>
          </p:cNvSpPr>
          <p:nvPr/>
        </p:nvSpPr>
        <p:spPr bwMode="auto">
          <a:xfrm flipV="1">
            <a:off x="4759325" y="3425825"/>
            <a:ext cx="2286000" cy="152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02" name="Text Box 19"/>
          <p:cNvSpPr txBox="1">
            <a:spLocks noChangeArrowheads="1"/>
          </p:cNvSpPr>
          <p:nvPr/>
        </p:nvSpPr>
        <p:spPr bwMode="auto">
          <a:xfrm>
            <a:off x="6588125" y="357505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703" name="Text Box 20"/>
          <p:cNvSpPr txBox="1">
            <a:spLocks noChangeArrowheads="1"/>
          </p:cNvSpPr>
          <p:nvPr/>
        </p:nvSpPr>
        <p:spPr bwMode="auto">
          <a:xfrm>
            <a:off x="5562600" y="418465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704" name="Text Box 21"/>
          <p:cNvSpPr txBox="1">
            <a:spLocks noChangeArrowheads="1"/>
          </p:cNvSpPr>
          <p:nvPr/>
        </p:nvSpPr>
        <p:spPr bwMode="auto">
          <a:xfrm>
            <a:off x="6172200" y="426085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293910" name="AutoShape 22"/>
          <p:cNvSpPr>
            <a:spLocks noChangeArrowheads="1"/>
          </p:cNvSpPr>
          <p:nvPr/>
        </p:nvSpPr>
        <p:spPr bwMode="auto">
          <a:xfrm>
            <a:off x="7045325" y="4111625"/>
            <a:ext cx="1946275" cy="2133600"/>
          </a:xfrm>
          <a:prstGeom prst="wedgeRoundRectCallout">
            <a:avLst>
              <a:gd name="adj1" fmla="val -70063"/>
              <a:gd name="adj2" fmla="val 36455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1. If the 4 points form a convex polygon</a:t>
            </a:r>
            <a:r>
              <a:rPr lang="en-US" sz="1600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… (if not?)</a:t>
            </a:r>
            <a:endParaRPr lang="en-US" sz="1600" u="none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en-US" sz="1600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2. If one point is </a:t>
            </a:r>
            <a:r>
              <a:rPr lang="en-US" sz="1600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inside  </a:t>
            </a:r>
            <a:r>
              <a:rPr lang="en-US" sz="1600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the convex hull defined by the other three</a:t>
            </a:r>
            <a:r>
              <a:rPr lang="en-US" sz="1600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…</a:t>
            </a:r>
          </a:p>
          <a:p>
            <a:pPr algn="ctr">
              <a:defRPr/>
            </a:pPr>
            <a:r>
              <a:rPr lang="en-US" sz="1600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(if not?)</a:t>
            </a:r>
            <a:endParaRPr lang="en-US" sz="1600" u="none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3293269" y="4108450"/>
            <a:ext cx="1524000" cy="685800"/>
          </a:xfrm>
          <a:prstGeom prst="wedgeRoundRectCallout">
            <a:avLst>
              <a:gd name="adj1" fmla="val -70365"/>
              <a:gd name="adj2" fmla="val 123520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All sets of three?</a:t>
            </a:r>
            <a:endParaRPr lang="en-US" sz="1600" u="none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10" grpId="0" animBg="1"/>
      <p:bldP spid="2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VC Dimension</a:t>
            </a:r>
          </a:p>
        </p:txBody>
      </p:sp>
      <p:sp>
        <p:nvSpPr>
          <p:cNvPr id="7270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5C1ED5D-4CAC-47AB-91A8-84796BB213C2}" type="slidenum">
              <a:rPr lang="en-US" u="none" smtClean="0"/>
              <a:pPr/>
              <a:t>59</a:t>
            </a:fld>
            <a:endParaRPr lang="en-US" u="none" smtClean="0"/>
          </a:p>
        </p:txBody>
      </p:sp>
      <p:sp>
        <p:nvSpPr>
          <p:cNvPr id="72710" name="Text Box 3"/>
          <p:cNvSpPr txBox="1">
            <a:spLocks noChangeArrowheads="1"/>
          </p:cNvSpPr>
          <p:nvPr/>
        </p:nvSpPr>
        <p:spPr bwMode="auto">
          <a:xfrm>
            <a:off x="76200" y="1146175"/>
            <a:ext cx="915988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000066"/>
                </a:solidFill>
              </a:rPr>
              <a:t>An unbiased hypothesis space </a:t>
            </a:r>
            <a:r>
              <a:rPr lang="en-US" sz="2400" u="none" dirty="0">
                <a:solidFill>
                  <a:srgbClr val="0000FF"/>
                </a:solidFill>
              </a:rPr>
              <a:t>H </a:t>
            </a:r>
            <a:r>
              <a:rPr lang="en-US" sz="2400" u="none" dirty="0">
                <a:solidFill>
                  <a:srgbClr val="A50021"/>
                </a:solidFill>
              </a:rPr>
              <a:t>shatters</a:t>
            </a:r>
            <a:r>
              <a:rPr lang="en-US" sz="2400" u="none" dirty="0">
                <a:solidFill>
                  <a:srgbClr val="000066"/>
                </a:solidFill>
              </a:rPr>
              <a:t> the entire instance space </a:t>
            </a:r>
            <a:r>
              <a:rPr lang="en-US" sz="2400" u="none" dirty="0">
                <a:solidFill>
                  <a:srgbClr val="0000FF"/>
                </a:solidFill>
              </a:rPr>
              <a:t>X,</a:t>
            </a:r>
            <a:r>
              <a:rPr lang="en-US" sz="2400" u="none" dirty="0">
                <a:solidFill>
                  <a:srgbClr val="000066"/>
                </a:solidFill>
              </a:rPr>
              <a:t> </a:t>
            </a:r>
            <a:r>
              <a:rPr lang="en-US" sz="2400" u="none" dirty="0" err="1">
                <a:solidFill>
                  <a:srgbClr val="000066"/>
                </a:solidFill>
              </a:rPr>
              <a:t>i.e</a:t>
            </a:r>
            <a:r>
              <a:rPr lang="en-US" sz="2400" u="none" dirty="0">
                <a:solidFill>
                  <a:srgbClr val="000066"/>
                </a:solidFill>
              </a:rPr>
              <a:t>, 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it is able to induce every possible partition on the set of all possible instances. 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</a:t>
            </a: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66"/>
                </a:solidFill>
              </a:rPr>
              <a:t> The larger the subset </a:t>
            </a:r>
            <a:r>
              <a:rPr lang="en-US" sz="2400" u="none" dirty="0">
                <a:solidFill>
                  <a:srgbClr val="0000FF"/>
                </a:solidFill>
              </a:rPr>
              <a:t>X</a:t>
            </a:r>
            <a:r>
              <a:rPr lang="en-US" sz="2400" u="none" dirty="0">
                <a:solidFill>
                  <a:srgbClr val="000066"/>
                </a:solidFill>
              </a:rPr>
              <a:t> </a:t>
            </a:r>
            <a:r>
              <a:rPr lang="en-US" sz="2400" u="none" dirty="0" smtClean="0">
                <a:solidFill>
                  <a:srgbClr val="000066"/>
                </a:solidFill>
              </a:rPr>
              <a:t>that </a:t>
            </a:r>
            <a:r>
              <a:rPr lang="en-US" sz="2400" u="none" dirty="0">
                <a:solidFill>
                  <a:srgbClr val="000066"/>
                </a:solidFill>
              </a:rPr>
              <a:t>can be shattered, the more expressive a 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hypothesis space is, i.e., the less biased.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7"/>
          <p:cNvSpPr>
            <a:spLocks noGrp="1"/>
          </p:cNvSpPr>
          <p:nvPr>
            <p:ph type="title"/>
          </p:nvPr>
        </p:nvSpPr>
        <p:spPr>
          <a:xfrm>
            <a:off x="1371600" y="3016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Learning Conjunctions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0" y="1371600"/>
            <a:ext cx="7620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Protocol </a:t>
            </a:r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n-US" dirty="0"/>
              <a:t>:  The learner proposes instances as queries to the </a:t>
            </a:r>
            <a:r>
              <a:rPr lang="en-US" dirty="0" smtClean="0"/>
              <a:t>teacher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Since </a:t>
            </a:r>
            <a:r>
              <a:rPr lang="en-US" dirty="0"/>
              <a:t>we know we are after a </a:t>
            </a:r>
            <a:r>
              <a:rPr lang="en-US" dirty="0">
                <a:solidFill>
                  <a:schemeClr val="accent1"/>
                </a:solidFill>
              </a:rPr>
              <a:t>monotone conjunction</a:t>
            </a:r>
            <a:r>
              <a:rPr lang="en-US" dirty="0"/>
              <a:t>: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Is </a:t>
            </a:r>
            <a:r>
              <a:rPr lang="en-US" dirty="0" smtClean="0">
                <a:solidFill>
                  <a:srgbClr val="0066FF"/>
                </a:solidFill>
              </a:rPr>
              <a:t>x</a:t>
            </a:r>
            <a:r>
              <a:rPr lang="en-US" baseline="-25000" dirty="0" smtClean="0">
                <a:solidFill>
                  <a:srgbClr val="0066FF"/>
                </a:solidFill>
              </a:rPr>
              <a:t>100</a:t>
            </a:r>
            <a:r>
              <a:rPr lang="en-US" dirty="0" smtClean="0">
                <a:latin typeface="+mj-lt"/>
              </a:rPr>
              <a:t>  in?   </a:t>
            </a:r>
            <a:r>
              <a:rPr lang="en-US" dirty="0">
                <a:latin typeface="+mj-lt"/>
              </a:rPr>
              <a:t>&lt;(1,1,1…,1,0), ?&gt;   f(x)=</a:t>
            </a:r>
            <a:r>
              <a:rPr lang="en-US" dirty="0" smtClean="0">
                <a:latin typeface="+mj-lt"/>
              </a:rPr>
              <a:t>0 (</a:t>
            </a:r>
            <a:r>
              <a:rPr lang="en-US" dirty="0">
                <a:latin typeface="+mj-lt"/>
              </a:rPr>
              <a:t>conclusion: Yes</a:t>
            </a:r>
            <a:r>
              <a:rPr lang="en-US" dirty="0" smtClean="0"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Is </a:t>
            </a:r>
            <a:r>
              <a:rPr lang="en-US" dirty="0" smtClean="0">
                <a:solidFill>
                  <a:srgbClr val="0066FF"/>
                </a:solidFill>
              </a:rPr>
              <a:t>x</a:t>
            </a:r>
            <a:r>
              <a:rPr lang="en-US" baseline="-25000" dirty="0" smtClean="0">
                <a:solidFill>
                  <a:srgbClr val="0066FF"/>
                </a:solidFill>
              </a:rPr>
              <a:t>99</a:t>
            </a:r>
            <a:r>
              <a:rPr lang="en-US" dirty="0" smtClean="0">
                <a:latin typeface="+mj-lt"/>
              </a:rPr>
              <a:t>    in?   </a:t>
            </a:r>
            <a:r>
              <a:rPr lang="en-US" dirty="0">
                <a:latin typeface="+mj-lt"/>
              </a:rPr>
              <a:t>&lt;(1,1,…1,0,1), ?&gt;   f(x)=</a:t>
            </a:r>
            <a:r>
              <a:rPr lang="en-US" dirty="0" smtClean="0">
                <a:latin typeface="+mj-lt"/>
              </a:rPr>
              <a:t>1 (conclusion: No)</a:t>
            </a:r>
            <a:endParaRPr lang="en-US" dirty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Is </a:t>
            </a:r>
            <a:r>
              <a:rPr lang="en-US" dirty="0" smtClean="0">
                <a:solidFill>
                  <a:srgbClr val="0066FF"/>
                </a:solidFill>
              </a:rPr>
              <a:t>x</a:t>
            </a:r>
            <a:r>
              <a:rPr lang="en-US" baseline="-25000" dirty="0" smtClean="0">
                <a:solidFill>
                  <a:srgbClr val="0066FF"/>
                </a:solidFill>
              </a:rPr>
              <a:t>1</a:t>
            </a:r>
            <a:r>
              <a:rPr lang="en-US" dirty="0" smtClean="0">
                <a:latin typeface="+mj-lt"/>
              </a:rPr>
              <a:t>     in ?  &lt;(</a:t>
            </a:r>
            <a:r>
              <a:rPr lang="en-US" dirty="0">
                <a:latin typeface="+mj-lt"/>
              </a:rPr>
              <a:t>0,1,…1,1,1), ?&gt;   f(x)=</a:t>
            </a:r>
            <a:r>
              <a:rPr lang="en-US" dirty="0" smtClean="0">
                <a:latin typeface="+mj-lt"/>
              </a:rPr>
              <a:t>1 </a:t>
            </a:r>
            <a:r>
              <a:rPr lang="en-US" dirty="0">
                <a:latin typeface="+mj-lt"/>
              </a:rPr>
              <a:t>(conclusion: </a:t>
            </a:r>
            <a:r>
              <a:rPr lang="en-US" dirty="0" smtClean="0">
                <a:latin typeface="+mj-lt"/>
              </a:rPr>
              <a:t>No)</a:t>
            </a:r>
          </a:p>
          <a:p>
            <a:pPr eaLnBrk="1" hangingPunct="1">
              <a:defRPr/>
            </a:pPr>
            <a:endParaRPr lang="en-US" dirty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A </a:t>
            </a:r>
            <a:r>
              <a:rPr lang="en-US" dirty="0">
                <a:latin typeface="+mj-lt"/>
              </a:rPr>
              <a:t>straight forward algorithm requires n=100 queries, </a:t>
            </a:r>
            <a:r>
              <a:rPr lang="en-US" dirty="0" smtClean="0">
                <a:latin typeface="+mj-lt"/>
              </a:rPr>
              <a:t>and </a:t>
            </a:r>
            <a:r>
              <a:rPr lang="en-US" dirty="0">
                <a:latin typeface="+mj-lt"/>
              </a:rPr>
              <a:t>will produce as a result the hidden conjunction (exactly).</a:t>
            </a:r>
          </a:p>
          <a:p>
            <a:pPr marL="0" indent="0" eaLnBrk="1" hangingPunct="1">
              <a:buFontTx/>
              <a:buNone/>
              <a:defRPr/>
            </a:pPr>
            <a:endParaRPr lang="en-US" dirty="0">
              <a:latin typeface="+mj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 rot="18627426">
            <a:off x="57151" y="3681412"/>
            <a:ext cx="2184400" cy="1558925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5410200"/>
          <a:ext cx="33067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משוואה" r:id="rId4" imgW="1676400" imgH="228600" progId="Equation.3">
                  <p:embed/>
                </p:oleObj>
              </mc:Choice>
              <mc:Fallback>
                <p:oleObj name="משוואה" r:id="rId4" imgW="1676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410200"/>
                        <a:ext cx="33067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638800" y="5170488"/>
            <a:ext cx="3382963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u="none" dirty="0">
                <a:solidFill>
                  <a:schemeClr val="accent2"/>
                </a:solidFill>
                <a:latin typeface="+mj-lt"/>
              </a:rPr>
              <a:t>What happens here if the conjunction </a:t>
            </a:r>
          </a:p>
          <a:p>
            <a:pPr>
              <a:defRPr/>
            </a:pPr>
            <a:r>
              <a:rPr lang="en-US" sz="1600" u="none" dirty="0">
                <a:solidFill>
                  <a:schemeClr val="accent2"/>
                </a:solidFill>
                <a:latin typeface="+mj-lt"/>
              </a:rPr>
              <a:t>is not known to be monotone?</a:t>
            </a:r>
          </a:p>
          <a:p>
            <a:pPr>
              <a:defRPr/>
            </a:pPr>
            <a:r>
              <a:rPr lang="en-US" sz="1600" u="none" dirty="0">
                <a:solidFill>
                  <a:schemeClr val="accent2"/>
                </a:solidFill>
                <a:latin typeface="+mj-lt"/>
              </a:rPr>
              <a:t>If we know of a positive example,</a:t>
            </a:r>
          </a:p>
          <a:p>
            <a:pPr>
              <a:defRPr/>
            </a:pPr>
            <a:r>
              <a:rPr lang="en-US" sz="1600" u="none" dirty="0">
                <a:solidFill>
                  <a:schemeClr val="accent2"/>
                </a:solidFill>
                <a:latin typeface="+mj-lt"/>
              </a:rPr>
              <a:t>the same algorithm works.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22C815E-AE2F-4A4E-A060-2A5CF258FE4F}" type="slidenum">
              <a:rPr lang="en-US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VC Dimension</a:t>
            </a:r>
          </a:p>
        </p:txBody>
      </p:sp>
      <p:sp>
        <p:nvSpPr>
          <p:cNvPr id="73731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3667BA04-3EA6-4ECA-A4F5-1B514C5CC9B0}" type="slidenum">
              <a:rPr lang="en-US" u="none" smtClean="0"/>
              <a:pPr/>
              <a:t>60</a:t>
            </a:fld>
            <a:endParaRPr lang="en-US" u="none" smtClean="0"/>
          </a:p>
        </p:txBody>
      </p:sp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457200" y="1109662"/>
            <a:ext cx="8720138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000066"/>
                </a:solidFill>
              </a:rPr>
              <a:t>We say that a </a:t>
            </a:r>
            <a:r>
              <a:rPr lang="en-US" sz="2400" u="none" dirty="0">
                <a:solidFill>
                  <a:srgbClr val="0000FF"/>
                </a:solidFill>
              </a:rPr>
              <a:t>set S of examples</a:t>
            </a:r>
            <a:r>
              <a:rPr lang="en-US" sz="24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A50021"/>
                </a:solidFill>
              </a:rPr>
              <a:t>is shattered</a:t>
            </a:r>
            <a:r>
              <a:rPr lang="en-US" sz="2400" u="none" dirty="0">
                <a:solidFill>
                  <a:srgbClr val="000066"/>
                </a:solidFill>
              </a:rPr>
              <a:t> by a </a:t>
            </a:r>
            <a:r>
              <a:rPr lang="en-US" sz="2400" u="none" dirty="0">
                <a:solidFill>
                  <a:srgbClr val="0000FF"/>
                </a:solidFill>
              </a:rPr>
              <a:t>set of functions H</a:t>
            </a:r>
            <a:r>
              <a:rPr lang="en-US" sz="2400" u="none" dirty="0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</a:t>
            </a:r>
            <a:r>
              <a:rPr lang="en-US" sz="2400" u="none" dirty="0">
                <a:solidFill>
                  <a:srgbClr val="0000FF"/>
                </a:solidFill>
              </a:rPr>
              <a:t>for every partition</a:t>
            </a:r>
            <a:r>
              <a:rPr lang="en-US" sz="2400" u="none" dirty="0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</a:t>
            </a:r>
            <a:r>
              <a:rPr lang="en-US" sz="2400" u="none" dirty="0">
                <a:solidFill>
                  <a:srgbClr val="0000FF"/>
                </a:solidFill>
              </a:rPr>
              <a:t>there is a function</a:t>
            </a:r>
            <a:r>
              <a:rPr lang="en-US" sz="2400" u="none" dirty="0">
                <a:solidFill>
                  <a:srgbClr val="000066"/>
                </a:solidFill>
              </a:rPr>
              <a:t> in H that gives exactly these labels to the examples</a:t>
            </a: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66"/>
                </a:solidFill>
              </a:rPr>
              <a:t> The </a:t>
            </a:r>
            <a:r>
              <a:rPr lang="en-US" sz="2400" u="none" dirty="0">
                <a:solidFill>
                  <a:srgbClr val="A50021"/>
                </a:solidFill>
              </a:rPr>
              <a:t>VC dimension</a:t>
            </a:r>
            <a:r>
              <a:rPr lang="en-US" sz="2400" u="none" dirty="0">
                <a:solidFill>
                  <a:srgbClr val="000066"/>
                </a:solidFill>
              </a:rPr>
              <a:t> of hypothesis space</a:t>
            </a:r>
            <a:r>
              <a:rPr lang="en-US" sz="2400" u="none" dirty="0">
                <a:solidFill>
                  <a:srgbClr val="0000FF"/>
                </a:solidFill>
              </a:rPr>
              <a:t> H</a:t>
            </a:r>
            <a:r>
              <a:rPr lang="en-US" sz="2400" u="none" dirty="0">
                <a:solidFill>
                  <a:srgbClr val="000066"/>
                </a:solidFill>
              </a:rPr>
              <a:t> over instance space </a:t>
            </a:r>
            <a:r>
              <a:rPr lang="en-US" sz="2400" u="none" dirty="0">
                <a:solidFill>
                  <a:srgbClr val="0000FF"/>
                </a:solidFill>
              </a:rPr>
              <a:t>X</a:t>
            </a:r>
            <a:r>
              <a:rPr lang="en-US" sz="2400" u="none" dirty="0">
                <a:solidFill>
                  <a:srgbClr val="000066"/>
                </a:solidFill>
              </a:rPr>
              <a:t> 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 is the size of the </a:t>
            </a:r>
            <a:r>
              <a:rPr lang="en-US" sz="2400" u="none" dirty="0">
                <a:solidFill>
                  <a:srgbClr val="0000FF"/>
                </a:solidFill>
              </a:rPr>
              <a:t>largest finite subset of X that is shattered by H.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</a:t>
            </a: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66"/>
                </a:solidFill>
              </a:rPr>
              <a:t>  If  </a:t>
            </a:r>
            <a:r>
              <a:rPr lang="en-US" sz="2400" u="none" dirty="0">
                <a:solidFill>
                  <a:srgbClr val="0000FF"/>
                </a:solidFill>
              </a:rPr>
              <a:t>there exists</a:t>
            </a:r>
            <a:r>
              <a:rPr lang="en-US" sz="2400" u="none" dirty="0">
                <a:solidFill>
                  <a:srgbClr val="000066"/>
                </a:solidFill>
              </a:rPr>
              <a:t> a subset of size </a:t>
            </a:r>
            <a:r>
              <a:rPr lang="en-US" sz="2400" u="none" dirty="0">
                <a:solidFill>
                  <a:srgbClr val="0000FF"/>
                </a:solidFill>
              </a:rPr>
              <a:t>d</a:t>
            </a:r>
            <a:r>
              <a:rPr lang="en-US" sz="2400" u="none" dirty="0">
                <a:solidFill>
                  <a:srgbClr val="000066"/>
                </a:solidFill>
              </a:rPr>
              <a:t> that can be shattered, then </a:t>
            </a:r>
            <a:r>
              <a:rPr lang="en-US" sz="2400" u="none" dirty="0">
                <a:solidFill>
                  <a:srgbClr val="0000FF"/>
                </a:solidFill>
              </a:rPr>
              <a:t>VC(H) &gt;=d</a:t>
            </a:r>
            <a:endParaRPr lang="en-US" sz="2400" u="none" dirty="0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66"/>
                </a:solidFill>
              </a:rPr>
              <a:t>  If </a:t>
            </a:r>
            <a:r>
              <a:rPr lang="en-US" sz="2400" u="none" dirty="0">
                <a:solidFill>
                  <a:srgbClr val="CC66FF"/>
                </a:solidFill>
              </a:rPr>
              <a:t>no subset of size</a:t>
            </a:r>
            <a:r>
              <a:rPr lang="en-US" sz="24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0000FF"/>
                </a:solidFill>
              </a:rPr>
              <a:t>d</a:t>
            </a:r>
            <a:r>
              <a:rPr lang="en-US" sz="24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CC66FF"/>
                </a:solidFill>
              </a:rPr>
              <a:t>can be shattered</a:t>
            </a:r>
            <a:r>
              <a:rPr lang="en-US" sz="2400" u="none" dirty="0">
                <a:solidFill>
                  <a:srgbClr val="000066"/>
                </a:solidFill>
              </a:rPr>
              <a:t>, then </a:t>
            </a:r>
            <a:r>
              <a:rPr lang="en-US" sz="2400" u="none" dirty="0">
                <a:solidFill>
                  <a:srgbClr val="0000FF"/>
                </a:solidFill>
              </a:rPr>
              <a:t>VC(H) &lt; d</a:t>
            </a:r>
          </a:p>
          <a:p>
            <a:pPr>
              <a:buFontTx/>
              <a:buChar char="•"/>
            </a:pPr>
            <a:endParaRPr lang="en-US" sz="2400" u="none" dirty="0">
              <a:solidFill>
                <a:srgbClr val="000066"/>
              </a:solidFill>
            </a:endParaRPr>
          </a:p>
          <a:p>
            <a:r>
              <a:rPr lang="en-US" sz="2400" dirty="0">
                <a:solidFill>
                  <a:srgbClr val="000066"/>
                </a:solidFill>
              </a:rPr>
              <a:t>VC(Half intervals) = 1</a:t>
            </a:r>
            <a:r>
              <a:rPr lang="en-US" sz="2400" u="none" dirty="0">
                <a:solidFill>
                  <a:srgbClr val="000066"/>
                </a:solidFill>
              </a:rPr>
              <a:t>                     (</a:t>
            </a:r>
            <a:r>
              <a:rPr lang="en-US" sz="2400" u="none" dirty="0">
                <a:solidFill>
                  <a:srgbClr val="0000FF"/>
                </a:solidFill>
              </a:rPr>
              <a:t>no</a:t>
            </a:r>
            <a:r>
              <a:rPr lang="en-US" sz="2400" u="none" dirty="0">
                <a:solidFill>
                  <a:srgbClr val="000066"/>
                </a:solidFill>
              </a:rPr>
              <a:t> subset of size </a:t>
            </a:r>
            <a:r>
              <a:rPr lang="en-US" sz="2400" u="none" dirty="0">
                <a:solidFill>
                  <a:srgbClr val="0000FF"/>
                </a:solidFill>
              </a:rPr>
              <a:t>2</a:t>
            </a:r>
            <a:r>
              <a:rPr lang="en-US" sz="2400" u="none" dirty="0">
                <a:solidFill>
                  <a:srgbClr val="000066"/>
                </a:solidFill>
              </a:rPr>
              <a:t> can be shattered)</a:t>
            </a:r>
            <a:endParaRPr lang="en-US" sz="2400" dirty="0">
              <a:solidFill>
                <a:srgbClr val="000066"/>
              </a:solidFill>
            </a:endParaRPr>
          </a:p>
          <a:p>
            <a:r>
              <a:rPr lang="en-US" sz="2400" dirty="0">
                <a:solidFill>
                  <a:srgbClr val="000066"/>
                </a:solidFill>
              </a:rPr>
              <a:t>VC( Intervals) = 2</a:t>
            </a:r>
            <a:r>
              <a:rPr lang="en-US" sz="2400" u="none" dirty="0">
                <a:solidFill>
                  <a:srgbClr val="000066"/>
                </a:solidFill>
              </a:rPr>
              <a:t>                          (</a:t>
            </a:r>
            <a:r>
              <a:rPr lang="en-US" sz="2400" u="none" dirty="0">
                <a:solidFill>
                  <a:srgbClr val="0000FF"/>
                </a:solidFill>
              </a:rPr>
              <a:t>no</a:t>
            </a:r>
            <a:r>
              <a:rPr lang="en-US" sz="2400" u="none" dirty="0">
                <a:solidFill>
                  <a:srgbClr val="000066"/>
                </a:solidFill>
              </a:rPr>
              <a:t> subset of size </a:t>
            </a:r>
            <a:r>
              <a:rPr lang="en-US" sz="2400" u="none" dirty="0">
                <a:solidFill>
                  <a:srgbClr val="0000FF"/>
                </a:solidFill>
              </a:rPr>
              <a:t>3</a:t>
            </a:r>
            <a:r>
              <a:rPr lang="en-US" sz="2400" u="none" dirty="0">
                <a:solidFill>
                  <a:srgbClr val="000066"/>
                </a:solidFill>
              </a:rPr>
              <a:t> can be shattered)</a:t>
            </a:r>
          </a:p>
          <a:p>
            <a:r>
              <a:rPr lang="en-US" sz="2400" dirty="0">
                <a:solidFill>
                  <a:srgbClr val="000066"/>
                </a:solidFill>
              </a:rPr>
              <a:t>VC(Half-spaces in the plane) = 3</a:t>
            </a:r>
            <a:r>
              <a:rPr lang="en-US" sz="2400" u="none" dirty="0">
                <a:solidFill>
                  <a:srgbClr val="000066"/>
                </a:solidFill>
              </a:rPr>
              <a:t>    (</a:t>
            </a:r>
            <a:r>
              <a:rPr lang="en-US" sz="2400" u="none" dirty="0">
                <a:solidFill>
                  <a:srgbClr val="0000FF"/>
                </a:solidFill>
              </a:rPr>
              <a:t>no</a:t>
            </a:r>
            <a:r>
              <a:rPr lang="en-US" sz="2400" u="none" dirty="0">
                <a:solidFill>
                  <a:srgbClr val="000066"/>
                </a:solidFill>
              </a:rPr>
              <a:t> subset of size </a:t>
            </a:r>
            <a:r>
              <a:rPr lang="en-US" sz="2400" u="none" dirty="0">
                <a:solidFill>
                  <a:srgbClr val="0000FF"/>
                </a:solidFill>
              </a:rPr>
              <a:t>4</a:t>
            </a:r>
            <a:r>
              <a:rPr lang="en-US" sz="2400" u="none" dirty="0">
                <a:solidFill>
                  <a:srgbClr val="000066"/>
                </a:solidFill>
              </a:rPr>
              <a:t> can be shattered)</a:t>
            </a:r>
            <a:endParaRPr lang="en-US" sz="2400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</p:txBody>
      </p:sp>
      <p:sp>
        <p:nvSpPr>
          <p:cNvPr id="294916" name="AutoShape 4"/>
          <p:cNvSpPr>
            <a:spLocks noChangeArrowheads="1"/>
          </p:cNvSpPr>
          <p:nvPr/>
        </p:nvSpPr>
        <p:spPr bwMode="auto">
          <a:xfrm>
            <a:off x="5181600" y="3398837"/>
            <a:ext cx="3733800" cy="304800"/>
          </a:xfrm>
          <a:prstGeom prst="wedgeRoundRectCallout">
            <a:avLst>
              <a:gd name="adj1" fmla="val -68833"/>
              <a:gd name="adj2" fmla="val -84375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u="none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Even if only one subset of this size does it!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914400" y="6161087"/>
            <a:ext cx="3048000" cy="304800"/>
          </a:xfrm>
          <a:prstGeom prst="wedgeRoundRectCallout">
            <a:avLst>
              <a:gd name="adj1" fmla="val -16564"/>
              <a:gd name="adj2" fmla="val -133629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u="non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Some are shattered, but some are not</a:t>
            </a:r>
            <a:endParaRPr lang="en-US" sz="1600" u="none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6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Sample Complexity &amp; VC Dimension</a:t>
            </a:r>
          </a:p>
        </p:txBody>
      </p:sp>
      <p:sp>
        <p:nvSpPr>
          <p:cNvPr id="74755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EC63E3D-4F7B-49D8-AF49-4BF73BDA2466}" type="slidenum">
              <a:rPr lang="en-US" u="none" smtClean="0"/>
              <a:pPr/>
              <a:t>61</a:t>
            </a:fld>
            <a:endParaRPr lang="en-US" u="none" smtClean="0"/>
          </a:p>
        </p:txBody>
      </p:sp>
      <p:sp>
        <p:nvSpPr>
          <p:cNvPr id="295942" name="AutoShape 6"/>
          <p:cNvSpPr>
            <a:spLocks noChangeArrowheads="1"/>
          </p:cNvSpPr>
          <p:nvPr/>
        </p:nvSpPr>
        <p:spPr bwMode="auto">
          <a:xfrm>
            <a:off x="7620000" y="4541837"/>
            <a:ext cx="1295400" cy="838200"/>
          </a:xfrm>
          <a:prstGeom prst="wedgeRoundRectCallout">
            <a:avLst>
              <a:gd name="adj1" fmla="val -357231"/>
              <a:gd name="adj2" fmla="val -153407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What if H is finite?</a:t>
            </a:r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228600" y="1109662"/>
            <a:ext cx="8815388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Using VC(H) as a measure of expressiveness we have an </a:t>
            </a:r>
            <a:r>
              <a:rPr lang="en-US" sz="2400" u="none">
                <a:solidFill>
                  <a:srgbClr val="0000FF"/>
                </a:solidFill>
              </a:rPr>
              <a:t>Occam algorithm</a:t>
            </a:r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 u="none">
                <a:solidFill>
                  <a:srgbClr val="000066"/>
                </a:solidFill>
              </a:rPr>
              <a:t>   for infinite hypothesis spaces.</a:t>
            </a:r>
          </a:p>
          <a:p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   Given a sample D of </a:t>
            </a:r>
            <a:r>
              <a:rPr lang="en-US" sz="2400" u="none">
                <a:solidFill>
                  <a:srgbClr val="0000FF"/>
                </a:solidFill>
              </a:rPr>
              <a:t>m</a:t>
            </a:r>
            <a:r>
              <a:rPr lang="en-US" sz="2400" u="none">
                <a:solidFill>
                  <a:srgbClr val="000066"/>
                </a:solidFill>
              </a:rPr>
              <a:t> examples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     Find some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h   H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 that is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consistent 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with all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examples</a:t>
            </a: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     If 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     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     Then with probability at least </a:t>
            </a:r>
            <a:r>
              <a:rPr lang="en-US" sz="2400" u="none">
                <a:solidFill>
                  <a:srgbClr val="0000FF"/>
                </a:solidFill>
              </a:rPr>
              <a:t>(1-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),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h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has error less than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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.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  <a:sym typeface="Symbol" pitchFamily="18" charset="2"/>
            </a:endParaRPr>
          </a:p>
          <a:p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(that is, if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is polynomial we have a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PAC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learning algorithm;</a:t>
            </a:r>
          </a:p>
          <a:p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to be efficient, we need to produce the hypothesis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h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efficiently. 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Notice that to shatter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 m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examples it must be that: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|H|&gt;2</a:t>
            </a:r>
            <a:r>
              <a:rPr lang="en-US" sz="2400" u="none" baseline="3000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, so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log(|H|)</a:t>
            </a:r>
            <a:r>
              <a:rPr lang="en-US" sz="2400" u="none">
                <a:latin typeface="cmsy10" pitchFamily="34" charset="0"/>
                <a:sym typeface="Symbol" pitchFamily="18" charset="2"/>
              </a:rPr>
              <a:t>¸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VC(H)</a:t>
            </a:r>
          </a:p>
        </p:txBody>
      </p:sp>
      <p:graphicFrame>
        <p:nvGraphicFramePr>
          <p:cNvPr id="747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055081"/>
              </p:ext>
            </p:extLst>
          </p:nvPr>
        </p:nvGraphicFramePr>
        <p:xfrm>
          <a:off x="2363788" y="3157537"/>
          <a:ext cx="41576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משוואה" r:id="rId4" imgW="2076512" imgH="362070" progId="Equation.3">
                  <p:embed/>
                </p:oleObj>
              </mc:Choice>
              <mc:Fallback>
                <p:oleObj name="משוואה" r:id="rId4" imgW="2076512" imgH="36207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3157537"/>
                        <a:ext cx="4157662" cy="774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71628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Hw4</a:t>
            </a:r>
            <a:r>
              <a:rPr lang="en-US" dirty="0" smtClean="0"/>
              <a:t> </a:t>
            </a:r>
            <a:r>
              <a:rPr lang="en-US" dirty="0" smtClean="0"/>
              <a:t>is out.</a:t>
            </a:r>
            <a:endParaRPr lang="en-US" dirty="0" smtClean="0"/>
          </a:p>
          <a:p>
            <a:pPr lvl="1"/>
            <a:r>
              <a:rPr lang="en-US" dirty="0" smtClean="0"/>
              <a:t>Due on March 11 (Saturday)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slack time </a:t>
            </a:r>
            <a:r>
              <a:rPr lang="en-US" dirty="0" smtClean="0"/>
              <a:t>since we want to release the solutions with enough time before the midterm. </a:t>
            </a:r>
          </a:p>
          <a:p>
            <a:pPr lvl="1"/>
            <a:r>
              <a:rPr lang="en-US" dirty="0" smtClean="0"/>
              <a:t>You cannot solve all the problems yet. </a:t>
            </a:r>
          </a:p>
          <a:p>
            <a:r>
              <a:rPr lang="en-US" dirty="0" smtClean="0"/>
              <a:t>Quizzes: </a:t>
            </a:r>
          </a:p>
          <a:p>
            <a:pPr lvl="1"/>
            <a:r>
              <a:rPr lang="en-US" dirty="0" smtClean="0"/>
              <a:t>Quiz 5 </a:t>
            </a:r>
            <a:r>
              <a:rPr lang="en-US" dirty="0" smtClean="0"/>
              <a:t>is done. </a:t>
            </a:r>
            <a:endParaRPr lang="en-US" dirty="0" smtClean="0"/>
          </a:p>
          <a:p>
            <a:pPr lvl="1"/>
            <a:r>
              <a:rPr lang="en-US" dirty="0" smtClean="0"/>
              <a:t>Quiz 6 will be due before next Tuesday </a:t>
            </a:r>
          </a:p>
          <a:p>
            <a:r>
              <a:rPr lang="en-US" dirty="0" smtClean="0"/>
              <a:t>Midterm is coming in three weeks</a:t>
            </a:r>
          </a:p>
          <a:p>
            <a:pPr lvl="1"/>
            <a:r>
              <a:rPr lang="en-US" dirty="0" smtClean="0"/>
              <a:t>3/16, in class</a:t>
            </a:r>
          </a:p>
          <a:p>
            <a:r>
              <a:rPr lang="en-US" dirty="0" smtClean="0"/>
              <a:t>Project Proposals are due on 3/10. </a:t>
            </a:r>
          </a:p>
          <a:p>
            <a:pPr lvl="1"/>
            <a:r>
              <a:rPr lang="en-US" dirty="0" smtClean="0"/>
              <a:t>Follow Piazza and the web site.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62600" y="1371600"/>
            <a:ext cx="3200400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Questions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1493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7577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7C1D14C-412D-414D-99B5-329F11930313}" type="slidenum">
              <a:rPr lang="en-US" u="none" smtClean="0"/>
              <a:pPr/>
              <a:t>63</a:t>
            </a:fld>
            <a:endParaRPr lang="en-US" u="none" smtClean="0"/>
          </a:p>
        </p:txBody>
      </p:sp>
      <p:sp>
        <p:nvSpPr>
          <p:cNvPr id="75781" name="Text Box 3"/>
          <p:cNvSpPr txBox="1">
            <a:spLocks noChangeArrowheads="1"/>
          </p:cNvSpPr>
          <p:nvPr/>
        </p:nvSpPr>
        <p:spPr bwMode="auto">
          <a:xfrm>
            <a:off x="457200" y="1082675"/>
            <a:ext cx="5654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000066"/>
                </a:solidFill>
              </a:rPr>
              <a:t>Consider axis parallel rectangles in the real plan</a:t>
            </a: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0000FF"/>
                </a:solidFill>
              </a:rPr>
              <a:t>Can we PAC learn it ? </a:t>
            </a:r>
            <a:endParaRPr lang="en-US" sz="2400" u="none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7680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C3E47A8-DF1A-4FD7-877A-C55158F235F2}" type="slidenum">
              <a:rPr lang="en-US" u="none" smtClean="0"/>
              <a:pPr/>
              <a:t>64</a:t>
            </a:fld>
            <a:endParaRPr lang="en-US" u="none" smtClean="0"/>
          </a:p>
        </p:txBody>
      </p:sp>
      <p:sp>
        <p:nvSpPr>
          <p:cNvPr id="76805" name="Text Box 2"/>
          <p:cNvSpPr txBox="1">
            <a:spLocks noChangeArrowheads="1"/>
          </p:cNvSpPr>
          <p:nvPr/>
        </p:nvSpPr>
        <p:spPr bwMode="auto">
          <a:xfrm>
            <a:off x="457200" y="1098550"/>
            <a:ext cx="5654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Consider axis parallel rectangles in the real plan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Can we PAC learn it ?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(1) What is the VC dimension 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77827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A584043-7F99-461C-A384-0CB917940405}" type="slidenum">
              <a:rPr lang="en-US" u="none" smtClean="0"/>
              <a:pPr/>
              <a:t>65</a:t>
            </a:fld>
            <a:endParaRPr lang="en-US" u="none" smtClean="0"/>
          </a:p>
        </p:txBody>
      </p:sp>
      <p:sp>
        <p:nvSpPr>
          <p:cNvPr id="77829" name="Text Box 2"/>
          <p:cNvSpPr txBox="1">
            <a:spLocks noChangeArrowheads="1"/>
          </p:cNvSpPr>
          <p:nvPr/>
        </p:nvSpPr>
        <p:spPr bwMode="auto">
          <a:xfrm>
            <a:off x="457200" y="1109662"/>
            <a:ext cx="56546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Consider axis parallel rectangles in the real plan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Can we PAC learn it ?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(1) What is the VC dimension ?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Some four instance can be shattered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 u="none">
                <a:solidFill>
                  <a:srgbClr val="000066"/>
                </a:solidFill>
              </a:rPr>
              <a:t>(need to consider here 16 different</a:t>
            </a:r>
          </a:p>
          <a:p>
            <a:r>
              <a:rPr lang="en-US" sz="2400" u="none">
                <a:solidFill>
                  <a:srgbClr val="000066"/>
                </a:solidFill>
              </a:rPr>
              <a:t>rectangles)  Shows that </a:t>
            </a:r>
            <a:r>
              <a:rPr lang="en-US" sz="2400" u="none">
                <a:solidFill>
                  <a:srgbClr val="0000FF"/>
                </a:solidFill>
              </a:rPr>
              <a:t>VC(H)&gt;=4</a:t>
            </a:r>
            <a:endParaRPr lang="en-US" sz="2400" u="none">
              <a:solidFill>
                <a:srgbClr val="000066"/>
              </a:solidFill>
            </a:endParaRPr>
          </a:p>
        </p:txBody>
      </p:sp>
      <p:sp>
        <p:nvSpPr>
          <p:cNvPr id="299013" name="Line 5"/>
          <p:cNvSpPr>
            <a:spLocks noChangeShapeType="1"/>
          </p:cNvSpPr>
          <p:nvPr/>
        </p:nvSpPr>
        <p:spPr bwMode="auto">
          <a:xfrm>
            <a:off x="1143000" y="463708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4" name="Line 6"/>
          <p:cNvSpPr>
            <a:spLocks noChangeShapeType="1"/>
          </p:cNvSpPr>
          <p:nvPr/>
        </p:nvSpPr>
        <p:spPr bwMode="auto">
          <a:xfrm flipV="1">
            <a:off x="1143000" y="3094037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5" name="Oval 7"/>
          <p:cNvSpPr>
            <a:spLocks noChangeArrowheads="1"/>
          </p:cNvSpPr>
          <p:nvPr/>
        </p:nvSpPr>
        <p:spPr bwMode="auto">
          <a:xfrm>
            <a:off x="1905000" y="38560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6" name="Oval 8"/>
          <p:cNvSpPr>
            <a:spLocks noChangeArrowheads="1"/>
          </p:cNvSpPr>
          <p:nvPr/>
        </p:nvSpPr>
        <p:spPr bwMode="auto">
          <a:xfrm>
            <a:off x="14478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7" name="Oval 9"/>
          <p:cNvSpPr>
            <a:spLocks noChangeArrowheads="1"/>
          </p:cNvSpPr>
          <p:nvPr/>
        </p:nvSpPr>
        <p:spPr bwMode="auto">
          <a:xfrm>
            <a:off x="24384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8" name="Oval 10"/>
          <p:cNvSpPr>
            <a:spLocks noChangeArrowheads="1"/>
          </p:cNvSpPr>
          <p:nvPr/>
        </p:nvSpPr>
        <p:spPr bwMode="auto">
          <a:xfrm>
            <a:off x="1905000" y="43894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78851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79D20E9-0D75-4399-A4C7-46A7B43CF2B9}" type="slidenum">
              <a:rPr lang="en-US" u="none" smtClean="0"/>
              <a:pPr/>
              <a:t>66</a:t>
            </a:fld>
            <a:endParaRPr lang="en-US" u="none" smtClean="0"/>
          </a:p>
        </p:txBody>
      </p:sp>
      <p:sp>
        <p:nvSpPr>
          <p:cNvPr id="78853" name="Text Box 2"/>
          <p:cNvSpPr txBox="1">
            <a:spLocks noChangeArrowheads="1"/>
          </p:cNvSpPr>
          <p:nvPr/>
        </p:nvSpPr>
        <p:spPr bwMode="auto">
          <a:xfrm>
            <a:off x="457200" y="1109662"/>
            <a:ext cx="7065963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Consider axis parallel rectangles in the real plan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Can we PAC learn it ?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(1) What is the VC dimension ?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Some four instance can be shattered          and some cannot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 u="none">
                <a:solidFill>
                  <a:srgbClr val="000066"/>
                </a:solidFill>
              </a:rPr>
              <a:t>(need to consider here 16 different</a:t>
            </a:r>
          </a:p>
          <a:p>
            <a:r>
              <a:rPr lang="en-US" sz="2400" u="none">
                <a:solidFill>
                  <a:srgbClr val="000066"/>
                </a:solidFill>
              </a:rPr>
              <a:t>rectangles)  Shows that </a:t>
            </a:r>
            <a:r>
              <a:rPr lang="en-US" sz="2400" u="none">
                <a:solidFill>
                  <a:srgbClr val="0000FF"/>
                </a:solidFill>
              </a:rPr>
              <a:t>VC(H)&gt;=4</a:t>
            </a:r>
            <a:endParaRPr lang="en-US" sz="2400" u="none">
              <a:solidFill>
                <a:srgbClr val="000066"/>
              </a:solidFill>
            </a:endParaRPr>
          </a:p>
        </p:txBody>
      </p:sp>
      <p:sp>
        <p:nvSpPr>
          <p:cNvPr id="303108" name="Line 4"/>
          <p:cNvSpPr>
            <a:spLocks noChangeShapeType="1"/>
          </p:cNvSpPr>
          <p:nvPr/>
        </p:nvSpPr>
        <p:spPr bwMode="auto">
          <a:xfrm>
            <a:off x="1143000" y="463708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09" name="Line 5"/>
          <p:cNvSpPr>
            <a:spLocks noChangeShapeType="1"/>
          </p:cNvSpPr>
          <p:nvPr/>
        </p:nvSpPr>
        <p:spPr bwMode="auto">
          <a:xfrm flipV="1">
            <a:off x="1143000" y="3094037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0" name="Oval 6"/>
          <p:cNvSpPr>
            <a:spLocks noChangeArrowheads="1"/>
          </p:cNvSpPr>
          <p:nvPr/>
        </p:nvSpPr>
        <p:spPr bwMode="auto">
          <a:xfrm>
            <a:off x="1905000" y="38560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1" name="Oval 7"/>
          <p:cNvSpPr>
            <a:spLocks noChangeArrowheads="1"/>
          </p:cNvSpPr>
          <p:nvPr/>
        </p:nvSpPr>
        <p:spPr bwMode="auto">
          <a:xfrm>
            <a:off x="14478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2" name="Oval 8"/>
          <p:cNvSpPr>
            <a:spLocks noChangeArrowheads="1"/>
          </p:cNvSpPr>
          <p:nvPr/>
        </p:nvSpPr>
        <p:spPr bwMode="auto">
          <a:xfrm>
            <a:off x="24384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3" name="Oval 9"/>
          <p:cNvSpPr>
            <a:spLocks noChangeArrowheads="1"/>
          </p:cNvSpPr>
          <p:nvPr/>
        </p:nvSpPr>
        <p:spPr bwMode="auto">
          <a:xfrm>
            <a:off x="1905000" y="43894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4" name="Line 10"/>
          <p:cNvSpPr>
            <a:spLocks noChangeShapeType="1"/>
          </p:cNvSpPr>
          <p:nvPr/>
        </p:nvSpPr>
        <p:spPr bwMode="auto">
          <a:xfrm>
            <a:off x="5562600" y="463708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5" name="Line 11"/>
          <p:cNvSpPr>
            <a:spLocks noChangeShapeType="1"/>
          </p:cNvSpPr>
          <p:nvPr/>
        </p:nvSpPr>
        <p:spPr bwMode="auto">
          <a:xfrm flipV="1">
            <a:off x="5562600" y="3094037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6" name="Oval 12"/>
          <p:cNvSpPr>
            <a:spLocks noChangeArrowheads="1"/>
          </p:cNvSpPr>
          <p:nvPr/>
        </p:nvSpPr>
        <p:spPr bwMode="auto">
          <a:xfrm>
            <a:off x="6324600" y="34750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7" name="Oval 13"/>
          <p:cNvSpPr>
            <a:spLocks noChangeArrowheads="1"/>
          </p:cNvSpPr>
          <p:nvPr/>
        </p:nvSpPr>
        <p:spPr bwMode="auto">
          <a:xfrm>
            <a:off x="63246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8" name="Oval 14"/>
          <p:cNvSpPr>
            <a:spLocks noChangeArrowheads="1"/>
          </p:cNvSpPr>
          <p:nvPr/>
        </p:nvSpPr>
        <p:spPr bwMode="auto">
          <a:xfrm>
            <a:off x="71628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9" name="Oval 15"/>
          <p:cNvSpPr>
            <a:spLocks noChangeArrowheads="1"/>
          </p:cNvSpPr>
          <p:nvPr/>
        </p:nvSpPr>
        <p:spPr bwMode="auto">
          <a:xfrm>
            <a:off x="6705600" y="37798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20" name="Rectangle 16"/>
          <p:cNvSpPr>
            <a:spLocks noChangeArrowheads="1"/>
          </p:cNvSpPr>
          <p:nvPr/>
        </p:nvSpPr>
        <p:spPr bwMode="auto">
          <a:xfrm>
            <a:off x="6438900" y="3500437"/>
            <a:ext cx="7239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79875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B4974CC-34E9-4268-96DD-F4F3646FD27A}" type="slidenum">
              <a:rPr lang="en-US" u="none" smtClean="0"/>
              <a:pPr/>
              <a:t>67</a:t>
            </a:fld>
            <a:endParaRPr lang="en-US" u="none" smtClean="0"/>
          </a:p>
        </p:txBody>
      </p:sp>
      <p:sp>
        <p:nvSpPr>
          <p:cNvPr id="79877" name="Text Box 2"/>
          <p:cNvSpPr txBox="1">
            <a:spLocks noChangeArrowheads="1"/>
          </p:cNvSpPr>
          <p:nvPr/>
        </p:nvSpPr>
        <p:spPr bwMode="auto">
          <a:xfrm>
            <a:off x="457200" y="1109662"/>
            <a:ext cx="56546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Consider axis parallel rectangles in the real plan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Can we PAC learn it ?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(1) What is the VC dimension ?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But, no five instances can be shattered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     </a:t>
            </a: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FF"/>
              </a:solidFill>
            </a:endParaRPr>
          </a:p>
          <a:p>
            <a:endParaRPr lang="en-US" sz="2400" u="none">
              <a:solidFill>
                <a:srgbClr val="0000FF"/>
              </a:solidFill>
            </a:endParaRPr>
          </a:p>
        </p:txBody>
      </p:sp>
      <p:sp>
        <p:nvSpPr>
          <p:cNvPr id="304132" name="Line 4"/>
          <p:cNvSpPr>
            <a:spLocks noChangeShapeType="1"/>
          </p:cNvSpPr>
          <p:nvPr/>
        </p:nvSpPr>
        <p:spPr bwMode="auto">
          <a:xfrm>
            <a:off x="1143000" y="463708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3" name="Line 5"/>
          <p:cNvSpPr>
            <a:spLocks noChangeShapeType="1"/>
          </p:cNvSpPr>
          <p:nvPr/>
        </p:nvSpPr>
        <p:spPr bwMode="auto">
          <a:xfrm flipV="1">
            <a:off x="1143000" y="3094037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4" name="Oval 6"/>
          <p:cNvSpPr>
            <a:spLocks noChangeArrowheads="1"/>
          </p:cNvSpPr>
          <p:nvPr/>
        </p:nvSpPr>
        <p:spPr bwMode="auto">
          <a:xfrm>
            <a:off x="1905000" y="34750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5" name="Oval 7"/>
          <p:cNvSpPr>
            <a:spLocks noChangeArrowheads="1"/>
          </p:cNvSpPr>
          <p:nvPr/>
        </p:nvSpPr>
        <p:spPr bwMode="auto">
          <a:xfrm>
            <a:off x="14478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6" name="Oval 8"/>
          <p:cNvSpPr>
            <a:spLocks noChangeArrowheads="1"/>
          </p:cNvSpPr>
          <p:nvPr/>
        </p:nvSpPr>
        <p:spPr bwMode="auto">
          <a:xfrm>
            <a:off x="24384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7" name="Oval 9"/>
          <p:cNvSpPr>
            <a:spLocks noChangeArrowheads="1"/>
          </p:cNvSpPr>
          <p:nvPr/>
        </p:nvSpPr>
        <p:spPr bwMode="auto">
          <a:xfrm>
            <a:off x="1905000" y="43894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45" name="Oval 17"/>
          <p:cNvSpPr>
            <a:spLocks noChangeArrowheads="1"/>
          </p:cNvSpPr>
          <p:nvPr/>
        </p:nvSpPr>
        <p:spPr bwMode="auto">
          <a:xfrm>
            <a:off x="2057400" y="39322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46" name="Rectangle 18"/>
          <p:cNvSpPr>
            <a:spLocks noChangeArrowheads="1"/>
          </p:cNvSpPr>
          <p:nvPr/>
        </p:nvSpPr>
        <p:spPr bwMode="auto">
          <a:xfrm>
            <a:off x="1485900" y="3500437"/>
            <a:ext cx="990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FBBBC171-04E1-4278-BFE9-5E674A4C8E49}" type="slidenum">
              <a:rPr lang="en-US" u="none" smtClean="0"/>
              <a:pPr/>
              <a:t>68</a:t>
            </a:fld>
            <a:endParaRPr lang="en-US" u="none" smtClean="0"/>
          </a:p>
        </p:txBody>
      </p:sp>
      <p:sp>
        <p:nvSpPr>
          <p:cNvPr id="80901" name="Text Box 2"/>
          <p:cNvSpPr txBox="1">
            <a:spLocks noChangeArrowheads="1"/>
          </p:cNvSpPr>
          <p:nvPr/>
        </p:nvSpPr>
        <p:spPr bwMode="auto">
          <a:xfrm>
            <a:off x="457200" y="1109662"/>
            <a:ext cx="8345488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Consider axis parallel rectangles in the real plan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Can we PAC learn it ?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(1) What is the VC dimension ?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But, no five instances can be shattered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There can be at most 4 distinct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extreme points (smallest or largest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along some dimension) and these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cannot be included (labeled +)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without including the 5th point.</a:t>
            </a:r>
          </a:p>
          <a:p>
            <a:r>
              <a:rPr lang="en-US" sz="2400" u="none">
                <a:solidFill>
                  <a:srgbClr val="0000FF"/>
                </a:solidFill>
              </a:rPr>
              <a:t>   Therefore VC(H) = 4</a:t>
            </a:r>
          </a:p>
          <a:p>
            <a:endParaRPr lang="en-US" sz="2400" u="none">
              <a:solidFill>
                <a:srgbClr val="0000FF"/>
              </a:solidFill>
            </a:endParaRPr>
          </a:p>
          <a:p>
            <a:r>
              <a:rPr lang="en-US" sz="2400" u="none">
                <a:solidFill>
                  <a:srgbClr val="0000FF"/>
                </a:solidFill>
              </a:rPr>
              <a:t>As far as sample complexity, this guarantees PAC learnabilty.</a:t>
            </a:r>
          </a:p>
        </p:txBody>
      </p:sp>
      <p:sp>
        <p:nvSpPr>
          <p:cNvPr id="305156" name="Line 4"/>
          <p:cNvSpPr>
            <a:spLocks noChangeShapeType="1"/>
          </p:cNvSpPr>
          <p:nvPr/>
        </p:nvSpPr>
        <p:spPr bwMode="auto">
          <a:xfrm>
            <a:off x="1143000" y="463708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57" name="Line 5"/>
          <p:cNvSpPr>
            <a:spLocks noChangeShapeType="1"/>
          </p:cNvSpPr>
          <p:nvPr/>
        </p:nvSpPr>
        <p:spPr bwMode="auto">
          <a:xfrm flipV="1">
            <a:off x="1143000" y="3094037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58" name="Oval 6"/>
          <p:cNvSpPr>
            <a:spLocks noChangeArrowheads="1"/>
          </p:cNvSpPr>
          <p:nvPr/>
        </p:nvSpPr>
        <p:spPr bwMode="auto">
          <a:xfrm>
            <a:off x="1905000" y="34750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59" name="Oval 7"/>
          <p:cNvSpPr>
            <a:spLocks noChangeArrowheads="1"/>
          </p:cNvSpPr>
          <p:nvPr/>
        </p:nvSpPr>
        <p:spPr bwMode="auto">
          <a:xfrm>
            <a:off x="14478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60" name="Oval 8"/>
          <p:cNvSpPr>
            <a:spLocks noChangeArrowheads="1"/>
          </p:cNvSpPr>
          <p:nvPr/>
        </p:nvSpPr>
        <p:spPr bwMode="auto">
          <a:xfrm>
            <a:off x="24384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61" name="Oval 9"/>
          <p:cNvSpPr>
            <a:spLocks noChangeArrowheads="1"/>
          </p:cNvSpPr>
          <p:nvPr/>
        </p:nvSpPr>
        <p:spPr bwMode="auto">
          <a:xfrm>
            <a:off x="1905000" y="43894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62" name="Oval 10"/>
          <p:cNvSpPr>
            <a:spLocks noChangeArrowheads="1"/>
          </p:cNvSpPr>
          <p:nvPr/>
        </p:nvSpPr>
        <p:spPr bwMode="auto">
          <a:xfrm>
            <a:off x="2057400" y="39322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63" name="Rectangle 11"/>
          <p:cNvSpPr>
            <a:spLocks noChangeArrowheads="1"/>
          </p:cNvSpPr>
          <p:nvPr/>
        </p:nvSpPr>
        <p:spPr bwMode="auto">
          <a:xfrm>
            <a:off x="1485900" y="3500437"/>
            <a:ext cx="990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8192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84BD742-FFA7-40A3-B98A-233EB1075F3A}" type="slidenum">
              <a:rPr lang="en-US" u="none" smtClean="0"/>
              <a:pPr/>
              <a:t>69</a:t>
            </a:fld>
            <a:endParaRPr lang="en-US" u="none" smtClean="0"/>
          </a:p>
        </p:txBody>
      </p:sp>
      <p:sp>
        <p:nvSpPr>
          <p:cNvPr id="81925" name="Text Box 2"/>
          <p:cNvSpPr txBox="1">
            <a:spLocks noChangeArrowheads="1"/>
          </p:cNvSpPr>
          <p:nvPr/>
        </p:nvSpPr>
        <p:spPr bwMode="auto">
          <a:xfrm>
            <a:off x="457200" y="1139825"/>
            <a:ext cx="5654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Consider axis parallel rectangles in the real plan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Can we PAC learn it ?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(1) What is the VC dimension ?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(2) Can we give an efficient algorithm ? </a:t>
            </a:r>
            <a:endParaRPr lang="en-US" sz="2400" u="none">
              <a:solidFill>
                <a:srgbClr val="0000FF"/>
              </a:solidFill>
            </a:endParaRPr>
          </a:p>
        </p:txBody>
      </p:sp>
      <p:sp>
        <p:nvSpPr>
          <p:cNvPr id="306180" name="Line 4"/>
          <p:cNvSpPr>
            <a:spLocks noChangeShapeType="1"/>
          </p:cNvSpPr>
          <p:nvPr/>
        </p:nvSpPr>
        <p:spPr bwMode="auto">
          <a:xfrm>
            <a:off x="1143000" y="466725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1" name="Line 5"/>
          <p:cNvSpPr>
            <a:spLocks noChangeShapeType="1"/>
          </p:cNvSpPr>
          <p:nvPr/>
        </p:nvSpPr>
        <p:spPr bwMode="auto">
          <a:xfrm flipV="1">
            <a:off x="1143000" y="31242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2" name="Oval 6"/>
          <p:cNvSpPr>
            <a:spLocks noChangeArrowheads="1"/>
          </p:cNvSpPr>
          <p:nvPr/>
        </p:nvSpPr>
        <p:spPr bwMode="auto">
          <a:xfrm>
            <a:off x="1905000" y="3505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3" name="Oval 7"/>
          <p:cNvSpPr>
            <a:spLocks noChangeArrowheads="1"/>
          </p:cNvSpPr>
          <p:nvPr/>
        </p:nvSpPr>
        <p:spPr bwMode="auto">
          <a:xfrm>
            <a:off x="1447800" y="4114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4" name="Oval 8"/>
          <p:cNvSpPr>
            <a:spLocks noChangeArrowheads="1"/>
          </p:cNvSpPr>
          <p:nvPr/>
        </p:nvSpPr>
        <p:spPr bwMode="auto">
          <a:xfrm>
            <a:off x="2438400" y="4114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5" name="Oval 9"/>
          <p:cNvSpPr>
            <a:spLocks noChangeArrowheads="1"/>
          </p:cNvSpPr>
          <p:nvPr/>
        </p:nvSpPr>
        <p:spPr bwMode="auto">
          <a:xfrm>
            <a:off x="1905000" y="4419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6" name="Oval 10"/>
          <p:cNvSpPr>
            <a:spLocks noChangeArrowheads="1"/>
          </p:cNvSpPr>
          <p:nvPr/>
        </p:nvSpPr>
        <p:spPr bwMode="auto">
          <a:xfrm>
            <a:off x="1219200" y="3886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7" name="Rectangle 11"/>
          <p:cNvSpPr>
            <a:spLocks noChangeArrowheads="1"/>
          </p:cNvSpPr>
          <p:nvPr/>
        </p:nvSpPr>
        <p:spPr bwMode="auto">
          <a:xfrm>
            <a:off x="1485900" y="3543300"/>
            <a:ext cx="990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8" name="Oval 12"/>
          <p:cNvSpPr>
            <a:spLocks noChangeArrowheads="1"/>
          </p:cNvSpPr>
          <p:nvPr/>
        </p:nvSpPr>
        <p:spPr bwMode="auto">
          <a:xfrm>
            <a:off x="1295400" y="3276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9" name="Oval 13"/>
          <p:cNvSpPr>
            <a:spLocks noChangeArrowheads="1"/>
          </p:cNvSpPr>
          <p:nvPr/>
        </p:nvSpPr>
        <p:spPr bwMode="auto">
          <a:xfrm>
            <a:off x="27432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90" name="Oval 14"/>
          <p:cNvSpPr>
            <a:spLocks noChangeArrowheads="1"/>
          </p:cNvSpPr>
          <p:nvPr/>
        </p:nvSpPr>
        <p:spPr bwMode="auto">
          <a:xfrm>
            <a:off x="1676400" y="3810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716" name="Object 4"/>
          <p:cNvGraphicFramePr>
            <a:graphicFrameLocks noChangeAspect="1"/>
          </p:cNvGraphicFramePr>
          <p:nvPr/>
        </p:nvGraphicFramePr>
        <p:xfrm>
          <a:off x="2743200" y="5721350"/>
          <a:ext cx="33829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משוואה" r:id="rId4" imgW="1714500" imgH="228600" progId="Equation.3">
                  <p:embed/>
                </p:oleObj>
              </mc:Choice>
              <mc:Fallback>
                <p:oleObj name="משוואה" r:id="rId4" imgW="17145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721350"/>
                        <a:ext cx="33829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itle 7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Learning Conjunctions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0" y="1371600"/>
            <a:ext cx="784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</a:rPr>
              <a:t>Protocol II:  </a:t>
            </a:r>
            <a:r>
              <a:rPr lang="en-US" dirty="0"/>
              <a:t>The teacher (who knows f) provides training </a:t>
            </a:r>
            <a:r>
              <a:rPr lang="en-US" dirty="0" smtClean="0"/>
              <a:t>examples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 &lt;(0,1,1,1,1,0,…,0,1), 1</a:t>
            </a:r>
            <a:r>
              <a:rPr lang="en-US" dirty="0" smtClean="0"/>
              <a:t>&gt; </a:t>
            </a:r>
            <a:r>
              <a:rPr lang="en-US" sz="1800" dirty="0" smtClean="0"/>
              <a:t>(We learned a superset of the good variables)</a:t>
            </a:r>
          </a:p>
          <a:p>
            <a:pPr eaLnBrk="1" hangingPunct="1">
              <a:defRPr/>
            </a:pPr>
            <a:r>
              <a:rPr lang="en-US" dirty="0" smtClean="0"/>
              <a:t>To show you that all these variables are required…</a:t>
            </a:r>
          </a:p>
          <a:p>
            <a:pPr lvl="1" eaLnBrk="1" hangingPunct="1">
              <a:defRPr/>
            </a:pPr>
            <a:r>
              <a:rPr lang="en-US" dirty="0"/>
              <a:t>&lt;(0,0,1,1,1,0,…,0,1), 0&gt;   </a:t>
            </a:r>
            <a:r>
              <a:rPr lang="en-US" dirty="0" smtClean="0"/>
              <a:t>need </a:t>
            </a:r>
            <a:r>
              <a:rPr lang="en-US" dirty="0" smtClean="0">
                <a:solidFill>
                  <a:srgbClr val="0066FF"/>
                </a:solidFill>
              </a:rPr>
              <a:t>x</a:t>
            </a:r>
            <a:r>
              <a:rPr lang="en-US" baseline="-25000" dirty="0" smtClean="0">
                <a:solidFill>
                  <a:srgbClr val="0066FF"/>
                </a:solidFill>
              </a:rPr>
              <a:t>2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&lt;(</a:t>
            </a:r>
            <a:r>
              <a:rPr lang="en-US" dirty="0"/>
              <a:t>0,1,0,1,1,0,…,0,1), 0&gt;   </a:t>
            </a:r>
            <a:r>
              <a:rPr lang="en-US" dirty="0" smtClean="0"/>
              <a:t>need </a:t>
            </a:r>
            <a:r>
              <a:rPr lang="en-US" dirty="0" smtClean="0">
                <a:solidFill>
                  <a:srgbClr val="0066FF"/>
                </a:solidFill>
              </a:rPr>
              <a:t>x</a:t>
            </a:r>
            <a:r>
              <a:rPr lang="en-US" baseline="-25000" dirty="0" smtClean="0">
                <a:solidFill>
                  <a:srgbClr val="0066FF"/>
                </a:solidFill>
              </a:rPr>
              <a:t>3</a:t>
            </a:r>
            <a:r>
              <a:rPr lang="en-US" dirty="0" smtClean="0"/>
              <a:t> 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…..</a:t>
            </a:r>
          </a:p>
          <a:p>
            <a:pPr lvl="1" eaLnBrk="1" hangingPunct="1">
              <a:defRPr/>
            </a:pPr>
            <a:r>
              <a:rPr lang="en-US" dirty="0" smtClean="0"/>
              <a:t>&lt;(</a:t>
            </a:r>
            <a:r>
              <a:rPr lang="en-US" dirty="0"/>
              <a:t>0,1,1,1,1,0,…,0,0), 0&gt;   </a:t>
            </a:r>
            <a:r>
              <a:rPr lang="en-US" dirty="0" smtClean="0"/>
              <a:t>need </a:t>
            </a:r>
            <a:r>
              <a:rPr lang="en-US" dirty="0" smtClean="0">
                <a:solidFill>
                  <a:srgbClr val="0066FF"/>
                </a:solidFill>
              </a:rPr>
              <a:t>x</a:t>
            </a:r>
            <a:r>
              <a:rPr lang="en-US" baseline="-25000" dirty="0" smtClean="0">
                <a:solidFill>
                  <a:srgbClr val="0066FF"/>
                </a:solidFill>
              </a:rPr>
              <a:t>100</a:t>
            </a:r>
            <a:endParaRPr lang="en-US" baseline="-25000" dirty="0">
              <a:solidFill>
                <a:srgbClr val="0066FF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A </a:t>
            </a:r>
            <a:r>
              <a:rPr lang="en-US" dirty="0"/>
              <a:t>straight forward algorithm requires k = 6 examples </a:t>
            </a:r>
            <a:r>
              <a:rPr lang="en-US" dirty="0" smtClean="0"/>
              <a:t>to </a:t>
            </a:r>
            <a:r>
              <a:rPr lang="en-US" dirty="0"/>
              <a:t>produce the hidden conjunction (exactly).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 rot="18627426">
            <a:off x="57151" y="3681412"/>
            <a:ext cx="2184400" cy="1558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705600" y="3092450"/>
            <a:ext cx="200501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u="none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Modeling Teaching </a:t>
            </a:r>
          </a:p>
          <a:p>
            <a:r>
              <a:rPr lang="en-US" sz="1800" u="none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Is tricky</a:t>
            </a:r>
          </a:p>
          <a:p>
            <a:endParaRPr lang="en-US" sz="1800" u="none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353E2A8-B3EA-4CBB-971B-80A19CC6DF0E}" type="slidenum">
              <a:rPr lang="en-US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82947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11E6E315-8C65-4269-B6EE-E38BAA917BE4}" type="slidenum">
              <a:rPr lang="en-US" u="none" smtClean="0"/>
              <a:pPr/>
              <a:t>70</a:t>
            </a:fld>
            <a:endParaRPr lang="en-US" u="none" smtClean="0"/>
          </a:p>
        </p:txBody>
      </p:sp>
      <p:sp>
        <p:nvSpPr>
          <p:cNvPr id="82949" name="Text Box 2"/>
          <p:cNvSpPr txBox="1">
            <a:spLocks noChangeArrowheads="1"/>
          </p:cNvSpPr>
          <p:nvPr/>
        </p:nvSpPr>
        <p:spPr bwMode="auto">
          <a:xfrm>
            <a:off x="457200" y="1109662"/>
            <a:ext cx="865981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Consider axis parallel rectangles in the real plan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Can we PAC learn it ?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(1) What is the VC dimension ?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(2) Can we give an efficient algorithm ? </a:t>
            </a:r>
          </a:p>
          <a:p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Find the smallest rectangle that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contains the positive examples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(necessarily, it will not contain any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negative example, and the hypothesis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is consistent.</a:t>
            </a:r>
          </a:p>
          <a:p>
            <a:r>
              <a:rPr lang="en-US" sz="2400" u="none">
                <a:solidFill>
                  <a:srgbClr val="0000FF"/>
                </a:solidFill>
              </a:rPr>
              <a:t>   </a:t>
            </a:r>
          </a:p>
          <a:p>
            <a:r>
              <a:rPr lang="en-US" sz="2400" u="none">
                <a:solidFill>
                  <a:srgbClr val="0000FF"/>
                </a:solidFill>
              </a:rPr>
              <a:t>Axis parallel rectangles are efficiently PAC learnable.</a:t>
            </a:r>
          </a:p>
        </p:txBody>
      </p:sp>
      <p:sp>
        <p:nvSpPr>
          <p:cNvPr id="310276" name="Line 4"/>
          <p:cNvSpPr>
            <a:spLocks noChangeShapeType="1"/>
          </p:cNvSpPr>
          <p:nvPr/>
        </p:nvSpPr>
        <p:spPr bwMode="auto">
          <a:xfrm>
            <a:off x="1143000" y="463708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77" name="Line 5"/>
          <p:cNvSpPr>
            <a:spLocks noChangeShapeType="1"/>
          </p:cNvSpPr>
          <p:nvPr/>
        </p:nvSpPr>
        <p:spPr bwMode="auto">
          <a:xfrm flipV="1">
            <a:off x="1143000" y="3094037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78" name="Oval 6"/>
          <p:cNvSpPr>
            <a:spLocks noChangeArrowheads="1"/>
          </p:cNvSpPr>
          <p:nvPr/>
        </p:nvSpPr>
        <p:spPr bwMode="auto">
          <a:xfrm>
            <a:off x="1905000" y="3475037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79" name="Oval 7"/>
          <p:cNvSpPr>
            <a:spLocks noChangeArrowheads="1"/>
          </p:cNvSpPr>
          <p:nvPr/>
        </p:nvSpPr>
        <p:spPr bwMode="auto">
          <a:xfrm>
            <a:off x="1447800" y="4084637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0" name="Oval 8"/>
          <p:cNvSpPr>
            <a:spLocks noChangeArrowheads="1"/>
          </p:cNvSpPr>
          <p:nvPr/>
        </p:nvSpPr>
        <p:spPr bwMode="auto">
          <a:xfrm>
            <a:off x="2438400" y="4084637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1" name="Oval 9"/>
          <p:cNvSpPr>
            <a:spLocks noChangeArrowheads="1"/>
          </p:cNvSpPr>
          <p:nvPr/>
        </p:nvSpPr>
        <p:spPr bwMode="auto">
          <a:xfrm>
            <a:off x="1905000" y="4389437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2" name="Oval 10"/>
          <p:cNvSpPr>
            <a:spLocks noChangeArrowheads="1"/>
          </p:cNvSpPr>
          <p:nvPr/>
        </p:nvSpPr>
        <p:spPr bwMode="auto">
          <a:xfrm>
            <a:off x="1219200" y="3856037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3" name="Rectangle 11"/>
          <p:cNvSpPr>
            <a:spLocks noChangeArrowheads="1"/>
          </p:cNvSpPr>
          <p:nvPr/>
        </p:nvSpPr>
        <p:spPr bwMode="auto">
          <a:xfrm>
            <a:off x="1485900" y="3513137"/>
            <a:ext cx="990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4" name="Oval 12"/>
          <p:cNvSpPr>
            <a:spLocks noChangeArrowheads="1"/>
          </p:cNvSpPr>
          <p:nvPr/>
        </p:nvSpPr>
        <p:spPr bwMode="auto">
          <a:xfrm>
            <a:off x="1295400" y="3246437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5" name="Oval 13"/>
          <p:cNvSpPr>
            <a:spLocks noChangeArrowheads="1"/>
          </p:cNvSpPr>
          <p:nvPr/>
        </p:nvSpPr>
        <p:spPr bwMode="auto">
          <a:xfrm>
            <a:off x="2743200" y="3551237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6" name="Oval 14"/>
          <p:cNvSpPr>
            <a:spLocks noChangeArrowheads="1"/>
          </p:cNvSpPr>
          <p:nvPr/>
        </p:nvSpPr>
        <p:spPr bwMode="auto">
          <a:xfrm>
            <a:off x="1676400" y="3779837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Sample Complexity Lower Bound</a:t>
            </a:r>
          </a:p>
        </p:txBody>
      </p:sp>
      <p:sp>
        <p:nvSpPr>
          <p:cNvPr id="83971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1FAE4C6D-CC03-4528-9D4F-510E50138EE6}" type="slidenum">
              <a:rPr lang="en-US" u="none" smtClean="0"/>
              <a:pPr/>
              <a:t>71</a:t>
            </a:fld>
            <a:endParaRPr lang="en-US" u="none" smtClean="0"/>
          </a:p>
        </p:txBody>
      </p:sp>
      <p:sp>
        <p:nvSpPr>
          <p:cNvPr id="83974" name="Text Box 3"/>
          <p:cNvSpPr txBox="1">
            <a:spLocks noChangeArrowheads="1"/>
          </p:cNvSpPr>
          <p:nvPr/>
        </p:nvSpPr>
        <p:spPr bwMode="auto">
          <a:xfrm>
            <a:off x="457200" y="1109662"/>
            <a:ext cx="856615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There is also a general lower bound on the minimum number of examples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necessary  for PAC leaning in the general case.</a:t>
            </a:r>
          </a:p>
          <a:p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Consider any concept class </a:t>
            </a:r>
            <a:r>
              <a:rPr lang="en-US" sz="2400" u="none">
                <a:solidFill>
                  <a:srgbClr val="0000FF"/>
                </a:solidFill>
              </a:rPr>
              <a:t>C</a:t>
            </a:r>
            <a:r>
              <a:rPr lang="en-US" sz="2400" u="none">
                <a:solidFill>
                  <a:srgbClr val="000066"/>
                </a:solidFill>
              </a:rPr>
              <a:t> such that VC(C)&gt;2,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any learner</a:t>
            </a:r>
            <a:r>
              <a:rPr lang="en-US" sz="2400" u="none">
                <a:solidFill>
                  <a:srgbClr val="0000FF"/>
                </a:solidFill>
              </a:rPr>
              <a:t> L</a:t>
            </a:r>
            <a:r>
              <a:rPr lang="en-US" sz="2400" u="none">
                <a:solidFill>
                  <a:srgbClr val="000066"/>
                </a:solidFill>
              </a:rPr>
              <a:t> and small enough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, .  </a:t>
            </a:r>
          </a:p>
          <a:p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   </a:t>
            </a:r>
            <a:r>
              <a:rPr lang="en-US" sz="2400" u="none">
                <a:solidFill>
                  <a:srgbClr val="000066"/>
                </a:solidFill>
              </a:rPr>
              <a:t>Then, there exists  a distribution </a:t>
            </a:r>
            <a:r>
              <a:rPr lang="en-US" sz="2400" i="1" u="none">
                <a:solidFill>
                  <a:srgbClr val="0000FF"/>
                </a:solidFill>
              </a:rPr>
              <a:t>D</a:t>
            </a:r>
            <a:r>
              <a:rPr lang="en-US" sz="2400" u="none">
                <a:solidFill>
                  <a:srgbClr val="000066"/>
                </a:solidFill>
              </a:rPr>
              <a:t>  and a target function in </a:t>
            </a:r>
            <a:r>
              <a:rPr lang="en-US" sz="2400" u="none">
                <a:solidFill>
                  <a:srgbClr val="0000FF"/>
                </a:solidFill>
              </a:rPr>
              <a:t>C </a:t>
            </a:r>
            <a:r>
              <a:rPr lang="en-US" sz="2400" u="none">
                <a:solidFill>
                  <a:srgbClr val="000066"/>
                </a:solidFill>
              </a:rPr>
              <a:t> such that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if </a:t>
            </a:r>
            <a:r>
              <a:rPr lang="en-US" sz="2400" u="none">
                <a:solidFill>
                  <a:srgbClr val="0000FF"/>
                </a:solidFill>
              </a:rPr>
              <a:t>L </a:t>
            </a:r>
            <a:r>
              <a:rPr lang="en-US" sz="2400" u="none">
                <a:solidFill>
                  <a:srgbClr val="000066"/>
                </a:solidFill>
              </a:rPr>
              <a:t>observes less than </a:t>
            </a:r>
          </a:p>
          <a:p>
            <a:endParaRPr lang="en-US" sz="2400" u="none">
              <a:solidFill>
                <a:srgbClr val="000066"/>
              </a:solidFill>
              <a:sym typeface="Symbol" pitchFamily="18" charset="2"/>
            </a:endParaRPr>
          </a:p>
          <a:p>
            <a:endParaRPr lang="en-US" sz="2400" u="none">
              <a:solidFill>
                <a:srgbClr val="000066"/>
              </a:solidFill>
              <a:sym typeface="Symbol" pitchFamily="18" charset="2"/>
            </a:endParaRPr>
          </a:p>
          <a:p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  examples, then with probability at least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, </a:t>
            </a:r>
          </a:p>
          <a:p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   L 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outputs a hypothesis having error(h) &gt;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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.</a:t>
            </a:r>
          </a:p>
          <a:p>
            <a:endParaRPr lang="en-US" sz="2400" u="none">
              <a:solidFill>
                <a:srgbClr val="000066"/>
              </a:solidFill>
              <a:sym typeface="Symbol" pitchFamily="18" charset="2"/>
            </a:endParaRPr>
          </a:p>
          <a:p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Ignoring constant factors, the lower bound is the same as the upper bound,</a:t>
            </a:r>
          </a:p>
          <a:p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except for the extra log(1/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) 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factor in the upper bound.</a:t>
            </a:r>
            <a:endParaRPr lang="en-US" sz="2400" u="none">
              <a:solidFill>
                <a:srgbClr val="0000FF"/>
              </a:solidFill>
              <a:sym typeface="Symbol" pitchFamily="18" charset="2"/>
            </a:endParaRPr>
          </a:p>
        </p:txBody>
      </p:sp>
      <p:graphicFrame>
        <p:nvGraphicFramePr>
          <p:cNvPr id="839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757508"/>
              </p:ext>
            </p:extLst>
          </p:nvPr>
        </p:nvGraphicFramePr>
        <p:xfrm>
          <a:off x="2576513" y="3703637"/>
          <a:ext cx="37306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2" name="משוואה" r:id="rId4" imgW="1866889" imgH="362070" progId="Equation.3">
                  <p:embed/>
                </p:oleObj>
              </mc:Choice>
              <mc:Fallback>
                <p:oleObj name="משוואה" r:id="rId4" imgW="1866889" imgH="36207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3703637"/>
                        <a:ext cx="3730625" cy="774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COLT Conclusions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525963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0000FF"/>
                </a:solidFill>
              </a:rPr>
              <a:t>PAC framework </a:t>
            </a:r>
            <a:r>
              <a:rPr lang="en-US" sz="2000" dirty="0" smtClean="0"/>
              <a:t>provides a reasonable model for theoretically analyzing the effectiveness of learning algorithms. </a:t>
            </a:r>
          </a:p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0000FF"/>
                </a:solidFill>
              </a:rPr>
              <a:t>sample complexity </a:t>
            </a:r>
            <a:r>
              <a:rPr lang="en-US" sz="2000" dirty="0" smtClean="0"/>
              <a:t>for any consistent learner using the hypothesis space, </a:t>
            </a:r>
            <a:r>
              <a:rPr lang="en-US" sz="2000" dirty="0" smtClean="0">
                <a:solidFill>
                  <a:srgbClr val="0000FF"/>
                </a:solidFill>
              </a:rPr>
              <a:t>H</a:t>
            </a:r>
            <a:r>
              <a:rPr lang="en-US" sz="2000" dirty="0" smtClean="0"/>
              <a:t>, can be determined from a measure of H’s expressiveness </a:t>
            </a:r>
            <a:r>
              <a:rPr lang="en-US" sz="2000" dirty="0" smtClean="0">
                <a:solidFill>
                  <a:srgbClr val="0000FF"/>
                </a:solidFill>
              </a:rPr>
              <a:t>(|H|, VC(H))</a:t>
            </a:r>
          </a:p>
          <a:p>
            <a:r>
              <a:rPr lang="en-US" sz="2000" dirty="0" smtClean="0"/>
              <a:t>If the sample complexity is tractable, then the </a:t>
            </a:r>
            <a:r>
              <a:rPr lang="en-US" sz="2000" dirty="0" smtClean="0">
                <a:solidFill>
                  <a:srgbClr val="0000FF"/>
                </a:solidFill>
              </a:rPr>
              <a:t>computational complexity </a:t>
            </a:r>
            <a:r>
              <a:rPr lang="en-US" sz="2000" dirty="0" smtClean="0"/>
              <a:t>of  finding a consistent hypothesis governs the complexity of the problem.</a:t>
            </a:r>
            <a:endParaRPr lang="en-US" sz="2000" dirty="0" smtClean="0">
              <a:sym typeface="Symbol" pitchFamily="18" charset="2"/>
            </a:endParaRPr>
          </a:p>
          <a:p>
            <a:r>
              <a:rPr lang="en-US" sz="2000" dirty="0" smtClean="0">
                <a:sym typeface="Symbol" pitchFamily="18" charset="2"/>
              </a:rPr>
              <a:t>Sample complexity bounds given here are far from being tight, but separate 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learnable classes </a:t>
            </a:r>
            <a:r>
              <a:rPr lang="en-US" sz="2000" dirty="0" smtClean="0">
                <a:sym typeface="Symbol" pitchFamily="18" charset="2"/>
              </a:rPr>
              <a:t>from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non-learnable classes </a:t>
            </a:r>
            <a:r>
              <a:rPr lang="en-US" sz="2000" dirty="0" smtClean="0">
                <a:sym typeface="Symbol" pitchFamily="18" charset="2"/>
              </a:rPr>
              <a:t>(and show what’s important).</a:t>
            </a:r>
          </a:p>
          <a:p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Computational complexity </a:t>
            </a:r>
            <a:r>
              <a:rPr lang="en-US" sz="2000" dirty="0" smtClean="0">
                <a:sym typeface="Symbol" pitchFamily="18" charset="2"/>
              </a:rPr>
              <a:t>results exhibit cases where information theoretic learning is feasible, but finding good hypothesis is intractable. </a:t>
            </a:r>
          </a:p>
          <a:p>
            <a:r>
              <a:rPr lang="en-US" sz="2000" dirty="0" smtClean="0">
                <a:sym typeface="Symbol" pitchFamily="18" charset="2"/>
              </a:rPr>
              <a:t>The theoretical framework allows for a concrete analysis of the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complexity of learning </a:t>
            </a:r>
            <a:r>
              <a:rPr lang="en-US" sz="2000" dirty="0" smtClean="0">
                <a:sym typeface="Symbol" pitchFamily="18" charset="2"/>
              </a:rPr>
              <a:t>as a function of various assumptions (e.g., relevant variables)   </a:t>
            </a:r>
          </a:p>
          <a:p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COLT Conclusions (2)</a:t>
            </a:r>
            <a:endParaRPr lang="en-US" dirty="0" smtClean="0"/>
          </a:p>
        </p:txBody>
      </p:sp>
      <p:sp>
        <p:nvSpPr>
          <p:cNvPr id="8601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additional models have been studied as extensions of the basic one:      </a:t>
            </a:r>
          </a:p>
          <a:p>
            <a:pPr lvl="1"/>
            <a:r>
              <a:rPr lang="en-US" dirty="0" smtClean="0"/>
              <a:t>    Learning with noisy data</a:t>
            </a:r>
          </a:p>
          <a:p>
            <a:pPr lvl="1"/>
            <a:r>
              <a:rPr lang="en-US" dirty="0" smtClean="0"/>
              <a:t>    Learning under specific distributions</a:t>
            </a:r>
          </a:p>
          <a:p>
            <a:pPr lvl="1"/>
            <a:r>
              <a:rPr lang="en-US" dirty="0" smtClean="0"/>
              <a:t>    Learning probabilistic representations</a:t>
            </a:r>
          </a:p>
          <a:p>
            <a:pPr lvl="1"/>
            <a:r>
              <a:rPr lang="en-US" dirty="0" smtClean="0"/>
              <a:t>    Learning neural networks</a:t>
            </a:r>
          </a:p>
          <a:p>
            <a:pPr lvl="1"/>
            <a:r>
              <a:rPr lang="en-US" dirty="0" smtClean="0"/>
              <a:t>    Learning finite automata</a:t>
            </a:r>
          </a:p>
          <a:p>
            <a:pPr lvl="1"/>
            <a:r>
              <a:rPr lang="en-US" dirty="0" smtClean="0"/>
              <a:t>    Active Learning; Learning with Queries</a:t>
            </a:r>
          </a:p>
          <a:p>
            <a:pPr lvl="1"/>
            <a:r>
              <a:rPr lang="en-US" dirty="0" smtClean="0"/>
              <a:t>    Models of Teaching</a:t>
            </a:r>
          </a:p>
          <a:p>
            <a:r>
              <a:rPr lang="en-US" dirty="0" smtClean="0"/>
              <a:t>An </a:t>
            </a:r>
            <a:r>
              <a:rPr lang="en-US" dirty="0"/>
              <a:t>important extension: PAC-Bayesians </a:t>
            </a:r>
            <a:r>
              <a:rPr lang="en-US" dirty="0" smtClean="0"/>
              <a:t>theory. </a:t>
            </a:r>
          </a:p>
          <a:p>
            <a:pPr lvl="1"/>
            <a:r>
              <a:rPr lang="en-US" dirty="0" smtClean="0"/>
              <a:t>In addition to the Distribution Free assumption of PAC, makes also an assumption of a prior distribution over the hypothesis the learner can choose from.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E5DFB2D-9DB7-4D42-BBD8-0D275FBEC4F6}" type="slidenum">
              <a:rPr lang="en-US" smtClean="0"/>
              <a:pPr/>
              <a:t>73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COLT Conclusions (3)</a:t>
            </a:r>
          </a:p>
        </p:txBody>
      </p:sp>
      <p:sp>
        <p:nvSpPr>
          <p:cNvPr id="94214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7467600" cy="4525963"/>
          </a:xfrm>
        </p:spPr>
        <p:txBody>
          <a:bodyPr/>
          <a:lstStyle/>
          <a:p>
            <a:r>
              <a:rPr lang="en-US" dirty="0" smtClean="0"/>
              <a:t>Theoretical results shed light on important issues such as the importance of  the bias (</a:t>
            </a:r>
            <a:r>
              <a:rPr lang="en-US" dirty="0" smtClean="0">
                <a:solidFill>
                  <a:srgbClr val="0000FF"/>
                </a:solidFill>
              </a:rPr>
              <a:t>representation</a:t>
            </a:r>
            <a:r>
              <a:rPr lang="en-US" dirty="0" smtClean="0"/>
              <a:t>), sample and computational complexity,  importance of interaction, etc.</a:t>
            </a:r>
          </a:p>
          <a:p>
            <a:r>
              <a:rPr lang="en-US" dirty="0" smtClean="0"/>
              <a:t>Bounds </a:t>
            </a:r>
            <a:r>
              <a:rPr lang="en-US" dirty="0" smtClean="0">
                <a:solidFill>
                  <a:srgbClr val="0000FF"/>
                </a:solidFill>
              </a:rPr>
              <a:t>guide model selection </a:t>
            </a:r>
            <a:r>
              <a:rPr lang="en-US" dirty="0" smtClean="0"/>
              <a:t>even when not practical. </a:t>
            </a:r>
          </a:p>
          <a:p>
            <a:r>
              <a:rPr lang="en-US" dirty="0" smtClean="0"/>
              <a:t>A lot of recent work is on </a:t>
            </a:r>
            <a:r>
              <a:rPr lang="en-US" dirty="0" smtClean="0">
                <a:solidFill>
                  <a:srgbClr val="0000FF"/>
                </a:solidFill>
              </a:rPr>
              <a:t>data dependent </a:t>
            </a:r>
            <a:r>
              <a:rPr lang="en-US" dirty="0" smtClean="0"/>
              <a:t>bounds.   </a:t>
            </a:r>
          </a:p>
          <a:p>
            <a:r>
              <a:rPr lang="en-US" dirty="0" smtClean="0"/>
              <a:t>The impact COLT has had on practical learning system in the last few years has been very significant: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SVMs</a:t>
            </a:r>
            <a:r>
              <a:rPr lang="en-US" dirty="0" smtClean="0"/>
              <a:t>; </a:t>
            </a:r>
          </a:p>
          <a:p>
            <a:pPr lvl="1"/>
            <a:r>
              <a:rPr lang="en-US" dirty="0" smtClean="0"/>
              <a:t>Winnow (</a:t>
            </a:r>
            <a:r>
              <a:rPr lang="en-US" dirty="0" smtClean="0">
                <a:solidFill>
                  <a:srgbClr val="FF0000"/>
                </a:solidFill>
              </a:rPr>
              <a:t>Sparsity</a:t>
            </a:r>
            <a:r>
              <a:rPr lang="en-US" dirty="0" smtClean="0"/>
              <a:t>),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Boosting</a:t>
            </a:r>
            <a:endParaRPr lang="en-US" dirty="0"/>
          </a:p>
          <a:p>
            <a:pPr lvl="1"/>
            <a:r>
              <a:rPr lang="en-US" dirty="0" smtClean="0">
                <a:sym typeface="Symbol" pitchFamily="18" charset="2"/>
              </a:rPr>
              <a:t>Regularization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704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39ABE3D9-8F6B-4579-BA97-907A903D13C9}" type="slidenum">
              <a:rPr lang="en-US" u="none" smtClean="0"/>
              <a:pPr/>
              <a:t>74</a:t>
            </a:fld>
            <a:endParaRPr lang="en-US" u="none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163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COLT approach to explaining Learning</a:t>
            </a:r>
          </a:p>
        </p:txBody>
      </p:sp>
      <p:sp>
        <p:nvSpPr>
          <p:cNvPr id="94214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7391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No Distributional Assumption</a:t>
            </a:r>
          </a:p>
          <a:p>
            <a:pPr eaLnBrk="1" hangingPunct="1">
              <a:defRPr/>
            </a:pPr>
            <a:r>
              <a:rPr lang="en-US" dirty="0" smtClean="0"/>
              <a:t>Training Distribution is the same as the Test Distribution</a:t>
            </a:r>
          </a:p>
          <a:p>
            <a:pPr eaLnBrk="1" hangingPunct="1">
              <a:defRPr/>
            </a:pPr>
            <a:r>
              <a:rPr lang="en-US" dirty="0" smtClean="0"/>
              <a:t>IID Assumption is the basis for theoretical support </a:t>
            </a:r>
          </a:p>
          <a:p>
            <a:pPr lvl="1" eaLnBrk="1" hangingPunct="1">
              <a:defRPr/>
            </a:pPr>
            <a:r>
              <a:rPr lang="en-US" dirty="0" smtClean="0"/>
              <a:t>Relaxations have been studied  </a:t>
            </a:r>
          </a:p>
          <a:p>
            <a:pPr eaLnBrk="1" hangingPunct="1">
              <a:defRPr/>
            </a:pPr>
            <a:r>
              <a:rPr lang="en-US" dirty="0" smtClean="0"/>
              <a:t>Generalization bounds depend on this view and affect </a:t>
            </a:r>
            <a:r>
              <a:rPr lang="en-US" dirty="0" smtClean="0">
                <a:solidFill>
                  <a:srgbClr val="FF0000"/>
                </a:solidFill>
              </a:rPr>
              <a:t>model selection</a:t>
            </a:r>
            <a:r>
              <a:rPr lang="en-US" dirty="0" smtClean="0"/>
              <a:t>.  </a:t>
            </a:r>
          </a:p>
          <a:p>
            <a:pPr eaLnBrk="1" hangingPunct="1">
              <a:defRPr/>
            </a:pPr>
            <a:r>
              <a:rPr lang="en-US" dirty="0" smtClean="0"/>
              <a:t>As presented, the VC dimension is a combinatorial parameter that is associated with a class of functions. </a:t>
            </a:r>
          </a:p>
          <a:p>
            <a:pPr eaLnBrk="1" hangingPunct="1">
              <a:defRPr/>
            </a:pPr>
            <a:r>
              <a:rPr lang="en-US" dirty="0" smtClean="0"/>
              <a:t>Next we see that this notion can be refined to depend on a given data set, and this way directly affect the hypothesis chosen for this data set.  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 rot="18627426">
            <a:off x="57151" y="3681412"/>
            <a:ext cx="2184400" cy="1558925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7045" name="Slide Number Placeholder 5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39ABE3D9-8F6B-4579-BA97-907A903D13C9}" type="slidenum">
              <a:rPr lang="en-US" u="none" smtClean="0"/>
              <a:pPr/>
              <a:t>75</a:t>
            </a:fld>
            <a:endParaRPr lang="en-US" u="none" smtClean="0"/>
          </a:p>
        </p:txBody>
      </p:sp>
    </p:spTree>
    <p:extLst>
      <p:ext uri="{BB962C8B-B14F-4D97-AF65-F5344CB8AC3E}">
        <p14:creationId xmlns:p14="http://schemas.microsoft.com/office/powerpoint/2010/main" val="17357784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7"/>
          <p:cNvSpPr>
            <a:spLocks noGrp="1"/>
          </p:cNvSpPr>
          <p:nvPr>
            <p:ph type="title"/>
          </p:nvPr>
        </p:nvSpPr>
        <p:spPr>
          <a:xfrm>
            <a:off x="1371600" y="3016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Learning Conjunctions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Protocol </a:t>
            </a:r>
            <a:r>
              <a:rPr lang="en-US" dirty="0">
                <a:solidFill>
                  <a:srgbClr val="0000FF"/>
                </a:solidFill>
              </a:rPr>
              <a:t>III:  </a:t>
            </a:r>
            <a:r>
              <a:rPr lang="en-US" dirty="0"/>
              <a:t>Some random source (e.g., Nature) provides training examples</a:t>
            </a:r>
          </a:p>
          <a:p>
            <a:pPr eaLnBrk="1" hangingPunct="1">
              <a:defRPr/>
            </a:pPr>
            <a:r>
              <a:rPr lang="en-US" dirty="0" smtClean="0"/>
              <a:t>Teacher </a:t>
            </a:r>
            <a:r>
              <a:rPr lang="en-US" dirty="0"/>
              <a:t>(Nature) provides the labels (f(x))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&lt;(</a:t>
            </a:r>
            <a:r>
              <a:rPr lang="en-US" dirty="0"/>
              <a:t>1,1,1,1,1,1,…,1,1), 1</a:t>
            </a:r>
            <a:r>
              <a:rPr lang="en-US" dirty="0" smtClean="0"/>
              <a:t>&gt;</a:t>
            </a:r>
          </a:p>
          <a:p>
            <a:pPr lvl="1" eaLnBrk="1" hangingPunct="1">
              <a:defRPr/>
            </a:pPr>
            <a:r>
              <a:rPr lang="en-US" dirty="0" smtClean="0"/>
              <a:t>&lt;(</a:t>
            </a:r>
            <a:r>
              <a:rPr lang="en-US" dirty="0"/>
              <a:t>1,1,1,0,0,0,…,0,0), 0&gt;</a:t>
            </a:r>
          </a:p>
          <a:p>
            <a:pPr lvl="1" eaLnBrk="1" hangingPunct="1">
              <a:defRPr/>
            </a:pPr>
            <a:r>
              <a:rPr lang="en-US" dirty="0" smtClean="0"/>
              <a:t>&lt;(</a:t>
            </a:r>
            <a:r>
              <a:rPr lang="en-US" dirty="0"/>
              <a:t>1,1,1,1,1,0,...0,1,1), 1&gt;</a:t>
            </a:r>
          </a:p>
          <a:p>
            <a:pPr lvl="1" eaLnBrk="1" hangingPunct="1">
              <a:defRPr/>
            </a:pPr>
            <a:r>
              <a:rPr lang="en-US" dirty="0" smtClean="0"/>
              <a:t>&lt;(</a:t>
            </a:r>
            <a:r>
              <a:rPr lang="en-US" dirty="0"/>
              <a:t>1,0,1,1,1,0,...0,1,1), 0&gt;</a:t>
            </a:r>
          </a:p>
          <a:p>
            <a:pPr lvl="1" eaLnBrk="1" hangingPunct="1">
              <a:defRPr/>
            </a:pPr>
            <a:r>
              <a:rPr lang="en-US" dirty="0" smtClean="0"/>
              <a:t>&lt;(</a:t>
            </a:r>
            <a:r>
              <a:rPr lang="en-US" dirty="0"/>
              <a:t>1,1,1,1,1,0,...0,0,1), 1&gt;</a:t>
            </a:r>
          </a:p>
          <a:p>
            <a:pPr lvl="1" eaLnBrk="1" hangingPunct="1">
              <a:defRPr/>
            </a:pPr>
            <a:r>
              <a:rPr lang="en-US" dirty="0" smtClean="0"/>
              <a:t>&lt;(</a:t>
            </a:r>
            <a:r>
              <a:rPr lang="en-US" dirty="0"/>
              <a:t>1,0,1,0,0,0,...0,1,1), 0&gt;</a:t>
            </a:r>
          </a:p>
          <a:p>
            <a:pPr lvl="1" eaLnBrk="1" hangingPunct="1">
              <a:defRPr/>
            </a:pPr>
            <a:r>
              <a:rPr lang="en-US" dirty="0" smtClean="0"/>
              <a:t>&lt;(</a:t>
            </a:r>
            <a:r>
              <a:rPr lang="en-US" dirty="0"/>
              <a:t>1,1,1,1,1,1,…,0,1), 1&gt;</a:t>
            </a:r>
          </a:p>
          <a:p>
            <a:pPr lvl="1" eaLnBrk="1" hangingPunct="1">
              <a:defRPr/>
            </a:pPr>
            <a:r>
              <a:rPr lang="en-US" dirty="0" smtClean="0"/>
              <a:t>&lt;(</a:t>
            </a:r>
            <a:r>
              <a:rPr lang="en-US" dirty="0"/>
              <a:t>0,1,0,1,0,0,...0,1,1), 0&gt;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 rot="18627426">
            <a:off x="57151" y="3681412"/>
            <a:ext cx="2184400" cy="1558925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2845E92-AECE-44A2-93A4-F13008C483AD}" type="slidenum">
              <a:rPr lang="en-US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04" name="Object 4"/>
          <p:cNvGraphicFramePr>
            <a:graphicFrameLocks noChangeAspect="1"/>
          </p:cNvGraphicFramePr>
          <p:nvPr/>
        </p:nvGraphicFramePr>
        <p:xfrm>
          <a:off x="4746625" y="3505200"/>
          <a:ext cx="4435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משוואה" r:id="rId4" imgW="2247900" imgH="228600" progId="Equation.3">
                  <p:embed/>
                </p:oleObj>
              </mc:Choice>
              <mc:Fallback>
                <p:oleObj name="משוואה" r:id="rId4" imgW="22479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25" y="3505200"/>
                        <a:ext cx="4435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05" name="Object 5"/>
          <p:cNvGraphicFramePr>
            <a:graphicFrameLocks noChangeAspect="1"/>
          </p:cNvGraphicFramePr>
          <p:nvPr/>
        </p:nvGraphicFramePr>
        <p:xfrm>
          <a:off x="4838700" y="4227513"/>
          <a:ext cx="43053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משוואה" r:id="rId6" imgW="2336800" imgH="228600" progId="Equation.3">
                  <p:embed/>
                </p:oleObj>
              </mc:Choice>
              <mc:Fallback>
                <p:oleObj name="משוואה" r:id="rId6" imgW="23368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4227513"/>
                        <a:ext cx="430530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06" name="Object 6"/>
          <p:cNvGraphicFramePr>
            <a:graphicFrameLocks noChangeAspect="1"/>
          </p:cNvGraphicFramePr>
          <p:nvPr/>
        </p:nvGraphicFramePr>
        <p:xfrm>
          <a:off x="5029200" y="4953000"/>
          <a:ext cx="39338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משוואה" r:id="rId8" imgW="1993900" imgH="228600" progId="Equation.3">
                  <p:embed/>
                </p:oleObj>
              </mc:Choice>
              <mc:Fallback>
                <p:oleObj name="משוואה" r:id="rId8" imgW="19939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953000"/>
                        <a:ext cx="39338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itle 4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Learning Conjunctions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0" y="1143000"/>
            <a:ext cx="7239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Protocol III:  </a:t>
            </a:r>
            <a:r>
              <a:rPr lang="en-US" dirty="0"/>
              <a:t>Some random source (e.g., Nature) provides training examples</a:t>
            </a:r>
          </a:p>
          <a:p>
            <a:pPr lvl="1" eaLnBrk="1" hangingPunct="1">
              <a:defRPr/>
            </a:pPr>
            <a:r>
              <a:rPr lang="en-US" dirty="0" smtClean="0"/>
              <a:t>Teacher </a:t>
            </a:r>
            <a:r>
              <a:rPr lang="en-US" dirty="0"/>
              <a:t>(Nature) provides the labels (f(x)) </a:t>
            </a:r>
          </a:p>
          <a:p>
            <a:pPr eaLnBrk="1" hangingPunct="1">
              <a:defRPr/>
            </a:pPr>
            <a:r>
              <a:rPr lang="en-US" dirty="0"/>
              <a:t> Algorithm:  Elimination </a:t>
            </a:r>
          </a:p>
          <a:p>
            <a:pPr lvl="1" eaLnBrk="1" hangingPunct="1">
              <a:defRPr/>
            </a:pPr>
            <a:r>
              <a:rPr lang="en-US" dirty="0" smtClean="0"/>
              <a:t>Start </a:t>
            </a:r>
            <a:r>
              <a:rPr lang="en-US" dirty="0"/>
              <a:t>with the set of all literals as candidates</a:t>
            </a:r>
          </a:p>
          <a:p>
            <a:pPr lvl="1" eaLnBrk="1" hangingPunct="1">
              <a:defRPr/>
            </a:pPr>
            <a:r>
              <a:rPr lang="en-US" dirty="0" smtClean="0"/>
              <a:t>Eliminate </a:t>
            </a:r>
            <a:r>
              <a:rPr lang="en-US" dirty="0"/>
              <a:t>a literal that is not active (0) in a positive example</a:t>
            </a:r>
          </a:p>
          <a:p>
            <a:pPr lvl="1" eaLnBrk="1" hangingPunct="1">
              <a:defRPr/>
            </a:pPr>
            <a:r>
              <a:rPr lang="en-US" dirty="0" smtClean="0"/>
              <a:t>&lt;(</a:t>
            </a:r>
            <a:r>
              <a:rPr lang="en-US" dirty="0"/>
              <a:t>1,1,1,1,1,1,…,1,1), 1&gt;     </a:t>
            </a:r>
          </a:p>
          <a:p>
            <a:pPr lvl="1" eaLnBrk="1" hangingPunct="1">
              <a:defRPr/>
            </a:pPr>
            <a:r>
              <a:rPr lang="en-US" dirty="0" smtClean="0"/>
              <a:t>&lt;(</a:t>
            </a:r>
            <a:r>
              <a:rPr lang="en-US" dirty="0"/>
              <a:t>1,1,1,0,0,0,…,0,0), 0&gt;      learned nothing</a:t>
            </a:r>
          </a:p>
          <a:p>
            <a:pPr lvl="1" eaLnBrk="1" hangingPunct="1">
              <a:defRPr/>
            </a:pPr>
            <a:r>
              <a:rPr lang="en-US" dirty="0" smtClean="0"/>
              <a:t>&lt;(</a:t>
            </a:r>
            <a:r>
              <a:rPr lang="en-US" dirty="0"/>
              <a:t>1,1,1,1,1,0,...0,1,1), 1&gt;</a:t>
            </a:r>
          </a:p>
          <a:p>
            <a:pPr lvl="1" eaLnBrk="1" hangingPunct="1">
              <a:defRPr/>
            </a:pPr>
            <a:r>
              <a:rPr lang="en-US" dirty="0" smtClean="0"/>
              <a:t>&lt;(</a:t>
            </a:r>
            <a:r>
              <a:rPr lang="en-US" dirty="0"/>
              <a:t>1,0,1,1,0,0,...0,0,1), 0&gt;     learned nothing</a:t>
            </a:r>
          </a:p>
          <a:p>
            <a:pPr lvl="1" eaLnBrk="1" hangingPunct="1">
              <a:defRPr/>
            </a:pPr>
            <a:r>
              <a:rPr lang="en-US" dirty="0" smtClean="0"/>
              <a:t>&lt;(</a:t>
            </a:r>
            <a:r>
              <a:rPr lang="en-US" dirty="0"/>
              <a:t>1,1,1,1,1,0,...0,0,1), 1&gt;</a:t>
            </a:r>
          </a:p>
          <a:p>
            <a:pPr lvl="1" eaLnBrk="1" hangingPunct="1">
              <a:defRPr/>
            </a:pPr>
            <a:r>
              <a:rPr lang="en-US" dirty="0" smtClean="0"/>
              <a:t>&lt;(</a:t>
            </a:r>
            <a:r>
              <a:rPr lang="en-US" dirty="0"/>
              <a:t>1,0,1,0,0,0,...0,1,1), 0</a:t>
            </a:r>
            <a:r>
              <a:rPr lang="en-US" dirty="0" smtClean="0"/>
              <a:t>&gt;    </a:t>
            </a:r>
            <a:r>
              <a:rPr lang="en-US" dirty="0">
                <a:solidFill>
                  <a:srgbClr val="A50021"/>
                </a:solidFill>
                <a:latin typeface="Arial Narrow" pitchFamily="34" charset="0"/>
              </a:rPr>
              <a:t>Final hypothesis</a:t>
            </a:r>
            <a:r>
              <a:rPr lang="en-US" dirty="0" smtClean="0">
                <a:solidFill>
                  <a:srgbClr val="A50021"/>
                </a:solidFill>
                <a:latin typeface="Arial Narrow" pitchFamily="34" charset="0"/>
              </a:rPr>
              <a:t>: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&lt;(</a:t>
            </a:r>
            <a:r>
              <a:rPr lang="en-US" dirty="0"/>
              <a:t>1,1,1,1,1,1,…,0,1), 1&gt;</a:t>
            </a:r>
          </a:p>
          <a:p>
            <a:pPr lvl="1" eaLnBrk="1" hangingPunct="1">
              <a:defRPr/>
            </a:pPr>
            <a:r>
              <a:rPr lang="en-US" dirty="0" smtClean="0"/>
              <a:t>&lt;(0,1,0,1,0,0,...0,1,1), 0&gt;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 rot="18627426">
            <a:off x="57151" y="3681412"/>
            <a:ext cx="2184400" cy="1558925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843588" y="5638800"/>
          <a:ext cx="27670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משוואה" r:id="rId10" imgW="2603520" imgH="279720" progId="Equation.3">
                  <p:embed/>
                </p:oleObj>
              </mc:Choice>
              <mc:Fallback>
                <p:oleObj name="משוואה" r:id="rId10" imgW="2603520" imgH="2797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5638800"/>
                        <a:ext cx="276701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257800" y="5983069"/>
            <a:ext cx="29718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u="none" dirty="0">
                <a:latin typeface="+mn-lt"/>
              </a:rPr>
              <a:t>Is that good ? Performance ?</a:t>
            </a:r>
          </a:p>
          <a:p>
            <a:pPr>
              <a:defRPr/>
            </a:pPr>
            <a:r>
              <a:rPr lang="en-US" sz="1800" u="none" dirty="0">
                <a:latin typeface="+mn-lt"/>
              </a:rPr>
              <a:t># of examples 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D64F763-FB29-4823-B724-8D89E3E0BD52}" type="slidenum">
              <a:rPr lang="en-US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296" y="2399534"/>
            <a:ext cx="2019300" cy="2062103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u="none" dirty="0" smtClean="0">
                <a:latin typeface="+mn-lt"/>
              </a:rPr>
              <a:t>We can determine the </a:t>
            </a:r>
            <a:r>
              <a:rPr lang="en-US" sz="1600" u="none" dirty="0" smtClean="0">
                <a:solidFill>
                  <a:srgbClr val="FF0000"/>
                </a:solidFill>
                <a:latin typeface="+mn-lt"/>
              </a:rPr>
              <a:t># of mistakes </a:t>
            </a:r>
            <a:r>
              <a:rPr lang="en-US" sz="1600" u="none" dirty="0" smtClean="0">
                <a:latin typeface="+mn-lt"/>
              </a:rPr>
              <a:t>we’ll make before reaching the exact target function, but not </a:t>
            </a:r>
            <a:r>
              <a:rPr lang="en-US" sz="1600" u="none" dirty="0" smtClean="0">
                <a:solidFill>
                  <a:srgbClr val="FF0000"/>
                </a:solidFill>
                <a:latin typeface="+mn-lt"/>
              </a:rPr>
              <a:t>how many examples </a:t>
            </a:r>
            <a:r>
              <a:rPr lang="en-US" sz="1600" u="none" dirty="0" smtClean="0">
                <a:latin typeface="+mn-lt"/>
              </a:rPr>
              <a:t>are need to guarantee good performance. </a:t>
            </a:r>
            <a:endParaRPr lang="en-US" sz="1600" u="none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Noam Theme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15266</TotalTime>
  <Words>6633</Words>
  <Application>Microsoft Office PowerPoint</Application>
  <PresentationFormat>On-screen Show (4:3)</PresentationFormat>
  <Paragraphs>1093</Paragraphs>
  <Slides>75</Slides>
  <Notes>73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6" baseType="lpstr">
      <vt:lpstr>Times New Roman</vt:lpstr>
      <vt:lpstr>cmsy10</vt:lpstr>
      <vt:lpstr>宋体</vt:lpstr>
      <vt:lpstr>Arial</vt:lpstr>
      <vt:lpstr>Symbol</vt:lpstr>
      <vt:lpstr>Wingdings</vt:lpstr>
      <vt:lpstr>cmmi10</vt:lpstr>
      <vt:lpstr>Calibri</vt:lpstr>
      <vt:lpstr>Arial Narrow</vt:lpstr>
      <vt:lpstr>Noam Theme</vt:lpstr>
      <vt:lpstr>משוואה</vt:lpstr>
      <vt:lpstr>HW</vt:lpstr>
      <vt:lpstr>Where are we?</vt:lpstr>
      <vt:lpstr>Computational Learning Theory</vt:lpstr>
      <vt:lpstr>Quantifying Performance</vt:lpstr>
      <vt:lpstr>Learning Conjunctions</vt:lpstr>
      <vt:lpstr>Learning Conjunctions</vt:lpstr>
      <vt:lpstr>Learning Conjunctions</vt:lpstr>
      <vt:lpstr>Learning Conjunctions</vt:lpstr>
      <vt:lpstr>Learning Conjunctions</vt:lpstr>
      <vt:lpstr>Two Directions</vt:lpstr>
      <vt:lpstr>Prototypical Concept Learning</vt:lpstr>
      <vt:lpstr>Prototypical Concept Learning</vt:lpstr>
      <vt:lpstr>PAC Learning – Intuition </vt:lpstr>
      <vt:lpstr>The notion of error</vt:lpstr>
      <vt:lpstr>Learning Conjunctions– Analysis (1)</vt:lpstr>
      <vt:lpstr>Learning Conjunctions– Analysis (2)</vt:lpstr>
      <vt:lpstr>Learning Conjunctions– Analysis (3)</vt:lpstr>
      <vt:lpstr>Formulating Prediction Theory</vt:lpstr>
      <vt:lpstr>Requirements of Learning</vt:lpstr>
      <vt:lpstr>Probably Approximately Correct</vt:lpstr>
      <vt:lpstr>PAC Learnability</vt:lpstr>
      <vt:lpstr>PAC Learnability</vt:lpstr>
      <vt:lpstr>Occam’s Razor (1)</vt:lpstr>
      <vt:lpstr>Occam’s Razor (1)</vt:lpstr>
      <vt:lpstr>Administration </vt:lpstr>
      <vt:lpstr>Consistent Learners</vt:lpstr>
      <vt:lpstr>Examples</vt:lpstr>
      <vt:lpstr>K-CNF</vt:lpstr>
      <vt:lpstr>K-CNF</vt:lpstr>
      <vt:lpstr>More Examples</vt:lpstr>
      <vt:lpstr>Sample Complexity</vt:lpstr>
      <vt:lpstr>Computational Complexity</vt:lpstr>
      <vt:lpstr>Computational Complexity</vt:lpstr>
      <vt:lpstr>Negative Results – Examples </vt:lpstr>
      <vt:lpstr>Negative Results for Learning</vt:lpstr>
      <vt:lpstr>Agnostic Learning</vt:lpstr>
      <vt:lpstr>Agnostic Learning</vt:lpstr>
      <vt:lpstr>Agnostic Learning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Infinite Hypothesis Space</vt:lpstr>
      <vt:lpstr>Shattering</vt:lpstr>
      <vt:lpstr>Shattering</vt:lpstr>
      <vt:lpstr>Shattering</vt:lpstr>
      <vt:lpstr>Shattering</vt:lpstr>
      <vt:lpstr>Shattering</vt:lpstr>
      <vt:lpstr>Shattering</vt:lpstr>
      <vt:lpstr>Shattering</vt:lpstr>
      <vt:lpstr>Shattering</vt:lpstr>
      <vt:lpstr>Shattering</vt:lpstr>
      <vt:lpstr>Shattering</vt:lpstr>
      <vt:lpstr>VC Dimension</vt:lpstr>
      <vt:lpstr>VC Dimension</vt:lpstr>
      <vt:lpstr>Sample Complexity &amp; VC Dimension</vt:lpstr>
      <vt:lpstr>Administration 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Sample Complexity Lower Bound</vt:lpstr>
      <vt:lpstr>COLT Conclusions</vt:lpstr>
      <vt:lpstr>COLT Conclusions (2)</vt:lpstr>
      <vt:lpstr>COLT Conclusions (3)</vt:lpstr>
      <vt:lpstr>COLT approach to explaining Learning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Dan Roth</dc:creator>
  <cp:lastModifiedBy>Roth, Dan</cp:lastModifiedBy>
  <cp:revision>285</cp:revision>
  <cp:lastPrinted>2000-02-22T15:54:28Z</cp:lastPrinted>
  <dcterms:created xsi:type="dcterms:W3CDTF">1998-01-23T03:14:46Z</dcterms:created>
  <dcterms:modified xsi:type="dcterms:W3CDTF">2017-03-02T21:16:41Z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1</vt:i4>
  </property>
  <property fmtid="{D5CDD505-2E9C-101B-9397-08002B2CF9AE}" pid="7" name="MailAddress">
    <vt:lpwstr>danr@cs.uiuc.edu</vt:lpwstr>
  </property>
  <property fmtid="{D5CDD505-2E9C-101B-9397-08002B2CF9AE}" pid="8" name="HomePage">
    <vt:lpwstr>http://l2r.cs.uiuc.edu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C:\mystuff\Classes\Cs346-00</vt:lpwstr>
  </property>
</Properties>
</file>