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668" r:id="rId2"/>
    <p:sldId id="667" r:id="rId3"/>
    <p:sldId id="647" r:id="rId4"/>
    <p:sldId id="648" r:id="rId5"/>
    <p:sldId id="649" r:id="rId6"/>
    <p:sldId id="650" r:id="rId7"/>
    <p:sldId id="651" r:id="rId8"/>
    <p:sldId id="652" r:id="rId9"/>
    <p:sldId id="654" r:id="rId10"/>
    <p:sldId id="655" r:id="rId11"/>
    <p:sldId id="660" r:id="rId12"/>
    <p:sldId id="659" r:id="rId13"/>
    <p:sldId id="656" r:id="rId14"/>
    <p:sldId id="657" r:id="rId15"/>
    <p:sldId id="658" r:id="rId16"/>
    <p:sldId id="661" r:id="rId17"/>
    <p:sldId id="662" r:id="rId18"/>
    <p:sldId id="663" r:id="rId19"/>
    <p:sldId id="664" r:id="rId20"/>
    <p:sldId id="639" r:id="rId21"/>
    <p:sldId id="640" r:id="rId22"/>
    <p:sldId id="643" r:id="rId23"/>
    <p:sldId id="645" r:id="rId24"/>
    <p:sldId id="644" r:id="rId25"/>
    <p:sldId id="638" r:id="rId26"/>
    <p:sldId id="641" r:id="rId27"/>
    <p:sldId id="642" r:id="rId28"/>
  </p:sldIdLst>
  <p:sldSz cx="9144000" cy="6858000" type="screen4x3"/>
  <p:notesSz cx="7150100" cy="9448800"/>
  <p:embeddedFontLst>
    <p:embeddedFont>
      <p:font typeface="宋体" panose="02010600030101010101" pitchFamily="2" charset="-122"/>
      <p:regular r:id="rId31"/>
    </p:embeddedFont>
    <p:embeddedFont>
      <p:font typeface="cmsy10" panose="020B0500000000000000" pitchFamily="34" charset="0"/>
      <p:regular r:id="rId32"/>
    </p:embeddedFont>
    <p:embeddedFont>
      <p:font typeface="cmmi10" panose="020B0500000000000000" pitchFamily="3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6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FF"/>
    <a:srgbClr val="FFFF99"/>
    <a:srgbClr val="FFCC99"/>
    <a:srgbClr val="CCFFCC"/>
    <a:srgbClr val="33CC33"/>
    <a:srgbClr val="A50021"/>
    <a:srgbClr val="9900CC"/>
    <a:srgbClr val="CC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23" d="100"/>
          <a:sy n="123" d="100"/>
        </p:scale>
        <p:origin x="705" y="66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98" y="-72"/>
      </p:cViewPr>
      <p:guideLst>
        <p:guide orient="horz" pos="2976"/>
        <p:guide pos="22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F8BFFB8-B573-468D-8EBC-C5EB466BB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3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9450"/>
            <a:ext cx="5241925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E3DD9-9C06-4F45-AEE0-2DBCE0E79F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43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6DABB8-7532-47FE-B2C5-ADA471514A1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672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84446-D1C8-47AE-BD6B-079FE4C500C3}" type="slidenum">
              <a:rPr lang="en-US"/>
              <a:pPr/>
              <a:t>21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B055-DDBD-418F-907D-0F9752951106}" type="slidenum">
              <a:rPr lang="en-US"/>
              <a:pPr/>
              <a:t>22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BB77E-B79D-439E-9B06-7F798D3C5CE6}" type="slidenum">
              <a:rPr lang="en-US"/>
              <a:pPr/>
              <a:t>23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45E5C-61E6-48DA-8547-74512B7DFD64}" type="slidenum">
              <a:rPr lang="en-US"/>
              <a:pPr/>
              <a:t>24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1A0E-24D3-491F-9BC9-67AB957DFA7E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BBC79-3AD5-408B-8846-1D08DD759BA7}" type="slidenum">
              <a:rPr lang="en-US"/>
              <a:pPr/>
              <a:t>26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CA611-F91F-492D-8D84-417D07C771FD}" type="slidenum">
              <a:rPr lang="en-US"/>
              <a:pPr/>
              <a:t>27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3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4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5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6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7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8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27EC5-2932-47D7-BAE4-07EA984CB597}" type="slidenum">
              <a:rPr lang="en-US"/>
              <a:pPr/>
              <a:t>20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7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2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Computational Learning Theory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CS446-Fall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074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6" y="-4001294"/>
            <a:ext cx="1143000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Boosting	              			CS446 - Spring ‘17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0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yfreund/adaboos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52600"/>
            <a:ext cx="4529396" cy="36576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029B29-82E4-4F5C-85B7-34A71E9AF7E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905000"/>
            <a:ext cx="311008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93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5879502" y="2109813"/>
            <a:ext cx="3200400" cy="493167"/>
          </a:xfrm>
          <a:prstGeom prst="wedgeRectCallout">
            <a:avLst>
              <a:gd name="adj1" fmla="val -111174"/>
              <a:gd name="adj2" fmla="val 25154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162800" cy="4525963"/>
          </a:xfrm>
        </p:spPr>
        <p:txBody>
          <a:bodyPr/>
          <a:lstStyle/>
          <a:p>
            <a:pPr marL="342900" lvl="1" indent="-342900">
              <a:buClrTx/>
              <a:buBlip>
                <a:blip r:embed="rId2"/>
              </a:buBlip>
            </a:pPr>
            <a:r>
              <a:rPr lang="en-US" dirty="0" smtClean="0"/>
              <a:t>Constructing 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/>
              <a:t>on {1,…m</a:t>
            </a:r>
            <a:r>
              <a:rPr lang="en-US" dirty="0" smtClean="0"/>
              <a:t>}: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(</a:t>
            </a:r>
            <a:r>
              <a:rPr lang="en-US" dirty="0" err="1" smtClean="0">
                <a:solidFill>
                  <a:srgbClr val="3333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)</a:t>
            </a:r>
            <a:r>
              <a:rPr lang="en-US" dirty="0" smtClean="0">
                <a:latin typeface="Calibri"/>
              </a:rPr>
              <a:t> = 1/m </a:t>
            </a:r>
          </a:p>
          <a:p>
            <a:pPr lvl="1"/>
            <a:r>
              <a:rPr lang="en-US" dirty="0" smtClean="0"/>
              <a:t>Given 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and </a:t>
            </a:r>
            <a:r>
              <a:rPr lang="en-US" dirty="0"/>
              <a:t> </a:t>
            </a:r>
            <a:r>
              <a:rPr lang="en-US" dirty="0" err="1">
                <a:solidFill>
                  <a:srgbClr val="3333FF"/>
                </a:solidFill>
              </a:rPr>
              <a:t>h</a:t>
            </a:r>
            <a:r>
              <a:rPr lang="en-US" baseline="-25000" dirty="0" err="1">
                <a:solidFill>
                  <a:srgbClr val="3333FF"/>
                </a:solidFill>
              </a:rPr>
              <a:t>t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t+1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=            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i</a:t>
            </a:r>
            <a:r>
              <a:rPr lang="en-US" dirty="0" smtClean="0"/>
              <a:t>)/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sz="2400" dirty="0" smtClean="0">
                <a:latin typeface="Calibri"/>
              </a:rPr>
              <a:t>e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>
                <a:latin typeface="cmmi10"/>
              </a:rPr>
              <a:t>®</a:t>
            </a:r>
            <a:r>
              <a:rPr lang="en-US" sz="2400" baseline="15000" dirty="0" smtClean="0">
                <a:latin typeface="cmmi10"/>
              </a:rPr>
              <a:t>t</a:t>
            </a:r>
            <a:r>
              <a:rPr lang="en-US" sz="2400" dirty="0" smtClean="0"/>
              <a:t>               </a:t>
            </a:r>
            <a:r>
              <a:rPr lang="en-US" dirty="0" smtClean="0">
                <a:solidFill>
                  <a:srgbClr val="3333FF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D</a:t>
            </a:r>
            <a:r>
              <a:rPr lang="en-US" baseline="-25000" dirty="0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/>
              <a:t>)/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>
                <a:latin typeface="cmsy10"/>
              </a:rPr>
              <a:t>£</a:t>
            </a:r>
            <a:r>
              <a:rPr lang="en-US" dirty="0"/>
              <a:t>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r>
              <a:rPr lang="en-US" sz="2400" baseline="30000" dirty="0" smtClean="0">
                <a:latin typeface="cmmi10"/>
              </a:rPr>
              <a:t>®</a:t>
            </a:r>
            <a:r>
              <a:rPr lang="en-US" baseline="15000" dirty="0">
                <a:latin typeface="cmmi10"/>
              </a:rPr>
              <a:t>t</a:t>
            </a: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3333FF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:</a:t>
            </a:r>
            <a:r>
              <a:rPr lang="en-US" dirty="0" smtClean="0"/>
              <a:t>=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=              D</a:t>
            </a:r>
            <a:r>
              <a:rPr lang="en-US" baseline="-25000" dirty="0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/>
              <a:t>)/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>
                <a:latin typeface="cmsy10"/>
              </a:rPr>
              <a:t>£</a:t>
            </a:r>
            <a:r>
              <a:rPr lang="en-US" dirty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t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 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))</a:t>
            </a:r>
          </a:p>
          <a:p>
            <a:pPr marL="457200" lvl="1" indent="0">
              <a:buNone/>
            </a:pPr>
            <a:r>
              <a:rPr lang="en-US" dirty="0" smtClean="0"/>
              <a:t>     where 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/>
              <a:t> = normalization constant</a:t>
            </a:r>
          </a:p>
          <a:p>
            <a:pPr marL="457200" lvl="1" indent="0">
              <a:buNone/>
            </a:pPr>
            <a:r>
              <a:rPr lang="en-US" dirty="0" smtClean="0"/>
              <a:t>     and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cmmi10"/>
              </a:rPr>
              <a:t>    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3333FF"/>
                </a:solidFill>
                <a:latin typeface="cmmi10"/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 = ½ ln{ (1 -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 ²</a:t>
            </a:r>
            <a:r>
              <a:rPr lang="en-US" baseline="-25000" dirty="0" smtClean="0">
                <a:solidFill>
                  <a:srgbClr val="3333FF"/>
                </a:solidFill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)/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3333FF"/>
                </a:solidFill>
              </a:rPr>
              <a:t>t </a:t>
            </a:r>
            <a:r>
              <a:rPr lang="en-US" dirty="0" smtClean="0">
                <a:solidFill>
                  <a:srgbClr val="3333FF"/>
                </a:solidFill>
              </a:rPr>
              <a:t>} </a:t>
            </a:r>
            <a:endParaRPr lang="en-US" dirty="0">
              <a:solidFill>
                <a:srgbClr val="3333FF"/>
              </a:solidFill>
            </a:endParaRPr>
          </a:p>
          <a:p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Final hypothesis: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final</a:t>
            </a:r>
            <a:r>
              <a:rPr lang="en-US" dirty="0" smtClean="0"/>
              <a:t> (x) = sign (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+mj-lt"/>
                <a:sym typeface="Symbol"/>
              </a:rPr>
              <a:t>t</a:t>
            </a:r>
            <a:r>
              <a:rPr lang="en-US" dirty="0" smtClean="0"/>
              <a:t> 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>
                <a:latin typeface="cmmi10"/>
              </a:rPr>
              <a:t>t</a:t>
            </a:r>
            <a:r>
              <a:rPr lang="en-US" dirty="0"/>
              <a:t>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dirty="0" smtClean="0"/>
              <a:t>(x)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702271" y="2743200"/>
            <a:ext cx="2323513" cy="359898"/>
          </a:xfrm>
          <a:prstGeom prst="wedgeRectCallout">
            <a:avLst>
              <a:gd name="adj1" fmla="val -76112"/>
              <a:gd name="adj2" fmla="val 220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rgbClr val="3333FF"/>
                </a:solidFill>
              </a:rPr>
              <a:t>&lt; 1; smaller weight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739784" y="3145302"/>
            <a:ext cx="2286000" cy="359898"/>
          </a:xfrm>
          <a:prstGeom prst="wedgeRectCallout">
            <a:avLst>
              <a:gd name="adj1" fmla="val -76112"/>
              <a:gd name="adj2" fmla="val 220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rgbClr val="3333FF"/>
                </a:solidFill>
              </a:rPr>
              <a:t>&gt; 1; larger weight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025870" y="3581400"/>
            <a:ext cx="3999914" cy="1752600"/>
          </a:xfrm>
          <a:prstGeom prst="wedgeRectCallout">
            <a:avLst>
              <a:gd name="adj1" fmla="val -81447"/>
              <a:gd name="adj2" fmla="val 1425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600" b="1" u="none" dirty="0" smtClean="0">
                <a:solidFill>
                  <a:schemeClr val="tx1"/>
                </a:solidFill>
              </a:rPr>
              <a:t>Notes about </a:t>
            </a:r>
            <a:r>
              <a:rPr lang="en-US" sz="1600" b="1" u="none" dirty="0" smtClean="0">
                <a:solidFill>
                  <a:schemeClr val="tx1"/>
                </a:solidFill>
                <a:latin typeface="cmmi10"/>
              </a:rPr>
              <a:t>®</a:t>
            </a:r>
            <a:r>
              <a:rPr lang="en-US" sz="1600" b="1" u="none" baseline="-25000" dirty="0" smtClean="0">
                <a:solidFill>
                  <a:schemeClr val="tx1"/>
                </a:solidFill>
                <a:latin typeface="cmmi10"/>
              </a:rPr>
              <a:t>t</a:t>
            </a:r>
            <a:r>
              <a:rPr lang="en-US" sz="1600" b="1" u="none" dirty="0" smtClean="0">
                <a:solidFill>
                  <a:schemeClr val="tx1"/>
                </a:solidFill>
              </a:rPr>
              <a:t>:         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 smtClean="0">
                <a:solidFill>
                  <a:srgbClr val="3333FF"/>
                </a:solidFill>
              </a:rPr>
              <a:t>Positive </a:t>
            </a:r>
            <a:r>
              <a:rPr lang="en-US" sz="1600" u="none" dirty="0">
                <a:solidFill>
                  <a:schemeClr val="tx1"/>
                </a:solidFill>
              </a:rPr>
              <a:t>due to the weak learning assumption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>
                <a:solidFill>
                  <a:schemeClr val="tx1"/>
                </a:solidFill>
              </a:rPr>
              <a:t>E</a:t>
            </a:r>
            <a:r>
              <a:rPr lang="en-US" sz="1600" u="none" dirty="0" smtClean="0">
                <a:solidFill>
                  <a:schemeClr val="tx1"/>
                </a:solidFill>
              </a:rPr>
              <a:t>xamples </a:t>
            </a:r>
            <a:r>
              <a:rPr lang="en-US" sz="1600" u="none" dirty="0">
                <a:solidFill>
                  <a:schemeClr val="tx1"/>
                </a:solidFill>
              </a:rPr>
              <a:t>that we predicted </a:t>
            </a:r>
            <a:r>
              <a:rPr lang="en-US" sz="1600" u="none" dirty="0">
                <a:solidFill>
                  <a:srgbClr val="3333FF"/>
                </a:solidFill>
              </a:rPr>
              <a:t>correctly</a:t>
            </a:r>
            <a:r>
              <a:rPr lang="en-US" sz="1600" u="none" dirty="0">
                <a:solidFill>
                  <a:schemeClr val="tx1"/>
                </a:solidFill>
              </a:rPr>
              <a:t> are </a:t>
            </a:r>
            <a:r>
              <a:rPr lang="en-US" sz="1600" u="none" dirty="0">
                <a:solidFill>
                  <a:srgbClr val="3333FF"/>
                </a:solidFill>
              </a:rPr>
              <a:t>demoted</a:t>
            </a:r>
            <a:r>
              <a:rPr lang="en-US" sz="1600" u="none" dirty="0">
                <a:solidFill>
                  <a:schemeClr val="tx1"/>
                </a:solidFill>
              </a:rPr>
              <a:t>, others promoted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 smtClean="0">
                <a:solidFill>
                  <a:srgbClr val="3333FF"/>
                </a:solidFill>
              </a:rPr>
              <a:t>Sensible weighting scheme:   </a:t>
            </a:r>
            <a:r>
              <a:rPr lang="en-US" sz="1600" u="none" dirty="0" smtClean="0">
                <a:solidFill>
                  <a:schemeClr val="tx1"/>
                </a:solidFill>
              </a:rPr>
              <a:t>better </a:t>
            </a:r>
            <a:r>
              <a:rPr lang="en-US" sz="1600" u="none" dirty="0">
                <a:solidFill>
                  <a:schemeClr val="tx1"/>
                </a:solidFill>
              </a:rPr>
              <a:t>hypothesis (smaller error</a:t>
            </a:r>
            <a:r>
              <a:rPr lang="en-US" sz="1600" u="none" dirty="0" smtClean="0">
                <a:solidFill>
                  <a:schemeClr val="tx1"/>
                </a:solidFill>
              </a:rPr>
              <a:t>) </a:t>
            </a:r>
            <a:r>
              <a:rPr lang="en-US" sz="1600" u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600" u="none" dirty="0" smtClean="0">
                <a:solidFill>
                  <a:schemeClr val="tx1"/>
                </a:solidFill>
              </a:rPr>
              <a:t> </a:t>
            </a:r>
            <a:r>
              <a:rPr lang="en-US" sz="1600" u="none" dirty="0">
                <a:solidFill>
                  <a:schemeClr val="tx1"/>
                </a:solidFill>
              </a:rPr>
              <a:t>larger weight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495800" y="1219200"/>
            <a:ext cx="3466514" cy="685800"/>
          </a:xfrm>
          <a:prstGeom prst="wedgeRectCallout">
            <a:avLst>
              <a:gd name="adj1" fmla="val -70139"/>
              <a:gd name="adj2" fmla="val 29706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chemeClr val="tx1"/>
                </a:solidFill>
              </a:rPr>
              <a:t>Think about unwrapping it all the way to 1/m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3615300"/>
            <a:ext cx="2024913" cy="2743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/>
          <a:p>
            <a:pPr marL="0" lvl="1"/>
            <a:r>
              <a:rPr lang="en-US" sz="1600" u="none" dirty="0" smtClean="0"/>
              <a:t>e</a:t>
            </a:r>
            <a:r>
              <a:rPr lang="en-US" sz="1600" u="none" baseline="30000" dirty="0"/>
              <a:t>+</a:t>
            </a:r>
            <a:r>
              <a:rPr lang="en-US" sz="1600" u="none" baseline="30000" dirty="0">
                <a:latin typeface="cmmi10"/>
              </a:rPr>
              <a:t>®</a:t>
            </a:r>
            <a:r>
              <a:rPr lang="en-US" sz="1600" u="none" baseline="15000" dirty="0">
                <a:latin typeface="cmmi10"/>
              </a:rPr>
              <a:t>t</a:t>
            </a:r>
            <a:r>
              <a:rPr lang="en-US" sz="1600" u="none" dirty="0"/>
              <a:t> </a:t>
            </a:r>
            <a:r>
              <a:rPr lang="en-US" u="none" dirty="0">
                <a:solidFill>
                  <a:srgbClr val="3333FF"/>
                </a:solidFill>
              </a:rPr>
              <a:t>= </a:t>
            </a:r>
            <a:r>
              <a:rPr lang="en-US" u="none" dirty="0" err="1">
                <a:solidFill>
                  <a:srgbClr val="3333FF"/>
                </a:solidFill>
              </a:rPr>
              <a:t>sqrt</a:t>
            </a:r>
            <a:r>
              <a:rPr lang="en-US" u="none" dirty="0">
                <a:solidFill>
                  <a:srgbClr val="3333FF"/>
                </a:solidFill>
              </a:rPr>
              <a:t>{(1 -</a:t>
            </a:r>
            <a:r>
              <a:rPr lang="en-US" u="none" dirty="0">
                <a:solidFill>
                  <a:srgbClr val="3333FF"/>
                </a:solidFill>
                <a:latin typeface="cmmi10"/>
              </a:rPr>
              <a:t> ²</a:t>
            </a:r>
            <a:r>
              <a:rPr lang="en-US" u="none" baseline="-25000" dirty="0">
                <a:solidFill>
                  <a:srgbClr val="3333FF"/>
                </a:solidFill>
              </a:rPr>
              <a:t>t</a:t>
            </a:r>
            <a:r>
              <a:rPr lang="en-US" u="none" dirty="0">
                <a:solidFill>
                  <a:srgbClr val="3333FF"/>
                </a:solidFill>
              </a:rPr>
              <a:t>)/</a:t>
            </a:r>
            <a:r>
              <a:rPr lang="en-US" u="none" dirty="0">
                <a:solidFill>
                  <a:srgbClr val="3333FF"/>
                </a:solidFill>
                <a:latin typeface="cmmi10"/>
              </a:rPr>
              <a:t>²</a:t>
            </a:r>
            <a:r>
              <a:rPr lang="en-US" u="none" baseline="-25000" dirty="0">
                <a:solidFill>
                  <a:srgbClr val="3333FF"/>
                </a:solidFill>
              </a:rPr>
              <a:t>t </a:t>
            </a:r>
            <a:r>
              <a:rPr lang="en-US" u="none" dirty="0" smtClean="0">
                <a:solidFill>
                  <a:srgbClr val="3333FF"/>
                </a:solidFill>
              </a:rPr>
              <a:t>}&gt;1 </a:t>
            </a:r>
            <a:endParaRPr lang="en-US" sz="1600" b="1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40" y="2133599"/>
            <a:ext cx="3146282" cy="45720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00613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6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4" y="1809524"/>
            <a:ext cx="3810532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38" y="0"/>
            <a:ext cx="4560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79" y="0"/>
            <a:ext cx="3356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66" y="0"/>
            <a:ext cx="328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11" y="1361329"/>
            <a:ext cx="6287378" cy="5344271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248400" y="76200"/>
            <a:ext cx="2819400" cy="2247900"/>
          </a:xfrm>
          <a:prstGeom prst="wedgeRectCallout">
            <a:avLst>
              <a:gd name="adj1" fmla="val -65480"/>
              <a:gd name="adj2" fmla="val 5305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A cool and important note about the </a:t>
            </a:r>
            <a:r>
              <a:rPr lang="en-US" sz="1800" u="none" dirty="0">
                <a:solidFill>
                  <a:schemeClr val="tx1"/>
                </a:solidFill>
              </a:rPr>
              <a:t>final </a:t>
            </a:r>
            <a:r>
              <a:rPr lang="en-US" sz="1800" u="none" dirty="0" smtClean="0">
                <a:solidFill>
                  <a:schemeClr val="tx1"/>
                </a:solidFill>
              </a:rPr>
              <a:t>hypothesis: it </a:t>
            </a:r>
            <a:r>
              <a:rPr lang="en-US" sz="1800" u="none" dirty="0">
                <a:solidFill>
                  <a:schemeClr val="tx1"/>
                </a:solidFill>
              </a:rPr>
              <a:t>is possible that the combined hypothesis makes no mistakes on the training data, but boosting can still learn, by adding more weak hypotheses.</a:t>
            </a:r>
          </a:p>
        </p:txBody>
      </p:sp>
    </p:spTree>
    <p:extLst>
      <p:ext uri="{BB962C8B-B14F-4D97-AF65-F5344CB8AC3E}">
        <p14:creationId xmlns:p14="http://schemas.microsoft.com/office/powerpoint/2010/main" val="12586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</a:t>
            </a:r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0" y="1161521"/>
            <a:ext cx="5563377" cy="5687219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800598" y="1295400"/>
            <a:ext cx="4191002" cy="1219200"/>
          </a:xfrm>
          <a:prstGeom prst="wedgeRectCallout">
            <a:avLst>
              <a:gd name="adj1" fmla="val -65480"/>
              <a:gd name="adj2" fmla="val 5305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1. Why </a:t>
            </a:r>
            <a:r>
              <a:rPr lang="en-US" sz="1800" u="none" dirty="0">
                <a:solidFill>
                  <a:schemeClr val="tx1"/>
                </a:solidFill>
              </a:rPr>
              <a:t>is the theorem stated in terms of minimizing </a:t>
            </a:r>
            <a:r>
              <a:rPr lang="en-US" sz="1800" u="none" dirty="0">
                <a:solidFill>
                  <a:srgbClr val="3333FF"/>
                </a:solidFill>
              </a:rPr>
              <a:t>training error</a:t>
            </a:r>
            <a:r>
              <a:rPr lang="en-US" sz="1800" u="none" dirty="0">
                <a:solidFill>
                  <a:schemeClr val="tx1"/>
                </a:solidFill>
              </a:rPr>
              <a:t>? Is that what we want?</a:t>
            </a:r>
          </a:p>
          <a:p>
            <a:r>
              <a:rPr lang="en-US" sz="1800" u="none" dirty="0">
                <a:solidFill>
                  <a:schemeClr val="tx1"/>
                </a:solidFill>
              </a:rPr>
              <a:t>2. What does the bound mean?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33396" y="3200400"/>
            <a:ext cx="3733804" cy="1219200"/>
          </a:xfrm>
          <a:prstGeom prst="wedgeRectCallout">
            <a:avLst>
              <a:gd name="adj1" fmla="val 71501"/>
              <a:gd name="adj2" fmla="val -2079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  <a:latin typeface="cmmi10"/>
              </a:rPr>
              <a:t>²</a:t>
            </a:r>
            <a:r>
              <a:rPr lang="en-US" sz="1800" u="none" baseline="-25000" dirty="0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 (1-</a:t>
            </a:r>
            <a:r>
              <a:rPr lang="en-US" sz="1800" u="none" dirty="0">
                <a:solidFill>
                  <a:schemeClr val="tx1"/>
                </a:solidFill>
                <a:latin typeface="cmmi10"/>
              </a:rPr>
              <a:t> ²</a:t>
            </a:r>
            <a:r>
              <a:rPr lang="en-US" sz="1800" u="none" baseline="-25000" dirty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) </a:t>
            </a:r>
            <a:r>
              <a:rPr lang="en-US" sz="1800" u="none" dirty="0">
                <a:solidFill>
                  <a:schemeClr val="tx1"/>
                </a:solidFill>
              </a:rPr>
              <a:t>= (</a:t>
            </a:r>
            <a:r>
              <a:rPr lang="en-US" sz="1800" u="none" dirty="0" smtClean="0">
                <a:solidFill>
                  <a:schemeClr val="tx1"/>
                </a:solidFill>
              </a:rPr>
              <a:t>1/2-</a:t>
            </a:r>
            <a:r>
              <a:rPr lang="en-US" sz="1800" u="none" dirty="0" smtClean="0">
                <a:solidFill>
                  <a:schemeClr val="tx1"/>
                </a:solidFill>
                <a:latin typeface="cmmi10"/>
              </a:rPr>
              <a:t>°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)(1/2+</a:t>
            </a:r>
            <a:r>
              <a:rPr lang="en-US" sz="1800" u="none" dirty="0">
                <a:solidFill>
                  <a:schemeClr val="tx1"/>
                </a:solidFill>
                <a:latin typeface="cmmi10"/>
              </a:rPr>
              <a:t>°</a:t>
            </a:r>
            <a:r>
              <a:rPr lang="en-US" sz="1800" u="none" baseline="-25000" dirty="0">
                <a:solidFill>
                  <a:schemeClr val="tx1"/>
                </a:solidFill>
              </a:rPr>
              <a:t>t</a:t>
            </a:r>
            <a:r>
              <a:rPr lang="en-US" sz="1800" u="none" dirty="0">
                <a:solidFill>
                  <a:schemeClr val="tx1"/>
                </a:solidFill>
              </a:rPr>
              <a:t>)</a:t>
            </a:r>
            <a:r>
              <a:rPr lang="en-US" sz="1800" u="none" dirty="0" smtClean="0">
                <a:solidFill>
                  <a:schemeClr val="tx1"/>
                </a:solidFill>
              </a:rPr>
              <a:t>) </a:t>
            </a:r>
            <a:r>
              <a:rPr lang="en-US" sz="1800" u="none" dirty="0">
                <a:solidFill>
                  <a:schemeClr val="tx1"/>
                </a:solidFill>
              </a:rPr>
              <a:t>= 1/4 - </a:t>
            </a:r>
            <a:r>
              <a:rPr lang="en-US" sz="1800" u="none" dirty="0">
                <a:solidFill>
                  <a:schemeClr val="tx1"/>
                </a:solidFill>
                <a:latin typeface="cmmi10"/>
              </a:rPr>
              <a:t>°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baseline="30000" dirty="0" smtClean="0">
                <a:solidFill>
                  <a:schemeClr val="tx1"/>
                </a:solidFill>
              </a:rPr>
              <a:t>2</a:t>
            </a:r>
            <a:endParaRPr lang="en-US" sz="1800" u="none" baseline="30000" dirty="0">
              <a:solidFill>
                <a:schemeClr val="tx1"/>
              </a:solidFill>
            </a:endParaRPr>
          </a:p>
          <a:p>
            <a:endParaRPr lang="en-US" sz="1800" u="none" dirty="0">
              <a:solidFill>
                <a:schemeClr val="tx1"/>
              </a:solidFill>
            </a:endParaRPr>
          </a:p>
          <a:p>
            <a:r>
              <a:rPr lang="en-US" sz="1800" u="none" dirty="0" smtClean="0">
                <a:solidFill>
                  <a:schemeClr val="tx1"/>
                </a:solidFill>
              </a:rPr>
              <a:t>1-</a:t>
            </a:r>
            <a:r>
              <a:rPr lang="en-US" sz="1800" u="none" dirty="0">
                <a:solidFill>
                  <a:schemeClr val="tx1"/>
                </a:solidFill>
              </a:rPr>
              <a:t>(</a:t>
            </a:r>
            <a:r>
              <a:rPr lang="en-US" sz="1800" u="none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en-US" sz="1800" u="none" dirty="0">
                <a:solidFill>
                  <a:schemeClr val="tx1"/>
                </a:solidFill>
                <a:latin typeface="cmmi10"/>
              </a:rPr>
              <a:t>°</a:t>
            </a:r>
            <a:r>
              <a:rPr lang="en-US" sz="1800" u="none" baseline="-25000" dirty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  <a:latin typeface="Calibri"/>
              </a:rPr>
              <a:t>)</a:t>
            </a:r>
            <a:r>
              <a:rPr lang="en-US" sz="1800" u="none" baseline="30000" dirty="0" smtClean="0">
                <a:solidFill>
                  <a:schemeClr val="tx1"/>
                </a:solidFill>
                <a:latin typeface="Calibri"/>
              </a:rPr>
              <a:t>2 </a:t>
            </a:r>
            <a:r>
              <a:rPr lang="en-US" sz="1800" u="none" dirty="0" smtClean="0">
                <a:solidFill>
                  <a:schemeClr val="tx1"/>
                </a:solidFill>
                <a:latin typeface="Calibri"/>
              </a:rPr>
              <a:t>  </a:t>
            </a:r>
            <a:r>
              <a:rPr lang="en-US" sz="1800" u="none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1800" u="none" dirty="0" smtClean="0">
                <a:solidFill>
                  <a:schemeClr val="tx1"/>
                </a:solidFill>
              </a:rPr>
              <a:t> </a:t>
            </a:r>
            <a:r>
              <a:rPr lang="en-US" sz="1800" u="none" dirty="0" err="1" smtClean="0">
                <a:solidFill>
                  <a:schemeClr val="tx1"/>
                </a:solidFill>
              </a:rPr>
              <a:t>exp</a:t>
            </a:r>
            <a:r>
              <a:rPr lang="en-US" sz="1800" u="none" dirty="0">
                <a:solidFill>
                  <a:schemeClr val="tx1"/>
                </a:solidFill>
              </a:rPr>
              <a:t>(-(</a:t>
            </a:r>
            <a:r>
              <a:rPr lang="en-US" sz="1800" u="none" dirty="0" smtClean="0">
                <a:solidFill>
                  <a:schemeClr val="tx1"/>
                </a:solidFill>
              </a:rPr>
              <a:t>2</a:t>
            </a:r>
            <a:r>
              <a:rPr lang="en-US" sz="1800" u="none" dirty="0">
                <a:solidFill>
                  <a:schemeClr val="tx1"/>
                </a:solidFill>
                <a:latin typeface="cmmi10"/>
              </a:rPr>
              <a:t>°</a:t>
            </a:r>
            <a:r>
              <a:rPr lang="en-US" sz="1800" u="none" baseline="-25000" dirty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)</a:t>
            </a:r>
            <a:r>
              <a:rPr lang="en-US" sz="1800" u="none" baseline="30000" dirty="0" smtClean="0">
                <a:solidFill>
                  <a:schemeClr val="tx1"/>
                </a:solidFill>
              </a:rPr>
              <a:t>2</a:t>
            </a:r>
            <a:r>
              <a:rPr lang="en-US" sz="1800" u="none" dirty="0" smtClean="0">
                <a:solidFill>
                  <a:schemeClr val="tx1"/>
                </a:solidFill>
              </a:rPr>
              <a:t>)</a:t>
            </a:r>
            <a:endParaRPr lang="en-US" sz="1800" u="none" baseline="30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239000" y="2969399"/>
            <a:ext cx="1828800" cy="840601"/>
          </a:xfrm>
          <a:prstGeom prst="wedgeRectCallout">
            <a:avLst>
              <a:gd name="adj1" fmla="val -149565"/>
              <a:gd name="adj2" fmla="val -3324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Need to prove only the first inequality, the rest is algebra.</a:t>
            </a:r>
            <a:endParaRPr lang="en-US" sz="1600" u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Proof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38" y="2116708"/>
            <a:ext cx="5363324" cy="292458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6857996" y="152400"/>
            <a:ext cx="2057404" cy="840601"/>
          </a:xfrm>
          <a:prstGeom prst="wedgeRectCallout">
            <a:avLst>
              <a:gd name="adj1" fmla="val -87883"/>
              <a:gd name="adj2" fmla="val -71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Need to prove only the first inequality, the rest is algebra.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81000" y="3276601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The final “weight” of the </a:t>
            </a:r>
            <a:r>
              <a:rPr lang="en-US" sz="1800" u="none" dirty="0" err="1" smtClean="0">
                <a:solidFill>
                  <a:schemeClr val="tx1"/>
                </a:solidFill>
              </a:rPr>
              <a:t>i-th</a:t>
            </a:r>
            <a:r>
              <a:rPr lang="en-US" sz="1800" u="none" dirty="0" smtClean="0">
                <a:solidFill>
                  <a:schemeClr val="tx1"/>
                </a:solidFill>
              </a:rPr>
              <a:t> example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Proof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80" y="1447800"/>
            <a:ext cx="6020641" cy="4315428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7239000" y="1905000"/>
            <a:ext cx="1676404" cy="840601"/>
          </a:xfrm>
          <a:prstGeom prst="wedgeRectCallout">
            <a:avLst>
              <a:gd name="adj1" fmla="val -114145"/>
              <a:gd name="adj2" fmla="val 9133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The definition of training error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561680" y="407670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Always holds for mistakes (see above)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561680" y="470535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Using Step 1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561680" y="533400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D is a distribution over the m examples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Proof(3)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94783"/>
            <a:ext cx="5944430" cy="4601217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76200" y="2819400"/>
            <a:ext cx="2203940" cy="7619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Splitting the sum to “mistakes” and no-mistakes”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6200" y="367665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The definition of </a:t>
            </a:r>
            <a:r>
              <a:rPr lang="en-US" sz="1800" u="none" dirty="0" smtClean="0">
                <a:solidFill>
                  <a:schemeClr val="tx1"/>
                </a:solidFill>
                <a:latin typeface="cmmi10"/>
              </a:rPr>
              <a:t>²</a:t>
            </a:r>
            <a:r>
              <a:rPr lang="en-US" sz="1800" u="none" baseline="-25000" dirty="0" smtClean="0">
                <a:solidFill>
                  <a:schemeClr val="tx1"/>
                </a:solidFill>
                <a:latin typeface="Calibri"/>
              </a:rPr>
              <a:t>t</a:t>
            </a:r>
            <a:endParaRPr lang="en-US" sz="18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6200" y="430530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>
                <a:solidFill>
                  <a:schemeClr val="tx1"/>
                </a:solidFill>
              </a:rPr>
              <a:t>The definition </a:t>
            </a:r>
            <a:r>
              <a:rPr lang="en-US" sz="1800" u="none" dirty="0" smtClean="0">
                <a:solidFill>
                  <a:schemeClr val="tx1"/>
                </a:solidFill>
              </a:rPr>
              <a:t>of </a:t>
            </a:r>
            <a:r>
              <a:rPr lang="en-US" sz="1800" u="none" dirty="0" smtClean="0">
                <a:solidFill>
                  <a:schemeClr val="tx1"/>
                </a:solidFill>
                <a:latin typeface="cmmi10"/>
              </a:rPr>
              <a:t>®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endParaRPr lang="en-US" sz="1800" u="none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172200" y="1447800"/>
            <a:ext cx="2667000" cy="533399"/>
          </a:xfrm>
          <a:prstGeom prst="wedgeRectCallout">
            <a:avLst>
              <a:gd name="adj1" fmla="val -156597"/>
              <a:gd name="adj2" fmla="val 11243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By definition of </a:t>
            </a:r>
            <a:r>
              <a:rPr lang="en-US" sz="1800" u="none" dirty="0" err="1" smtClean="0">
                <a:solidFill>
                  <a:schemeClr val="tx1"/>
                </a:solidFill>
                <a:latin typeface="Calibri"/>
              </a:rPr>
              <a:t>Z</a:t>
            </a:r>
            <a:r>
              <a:rPr lang="en-US" sz="1800" u="none" baseline="-250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; it’s a normalization term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819400" y="5334000"/>
            <a:ext cx="4419600" cy="914400"/>
          </a:xfrm>
          <a:prstGeom prst="wedgeRectCallout">
            <a:avLst>
              <a:gd name="adj1" fmla="val -21374"/>
              <a:gd name="adj2" fmla="val -12828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Steps 2 and 3 together prove the Theorem.</a:t>
            </a:r>
          </a:p>
          <a:p>
            <a:r>
              <a:rPr lang="en-US" sz="1800" u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800" u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 The error of the final hypothesis can be as low as you want.</a:t>
            </a:r>
            <a:endParaRPr lang="en-US" sz="1800" u="none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754880"/>
            <a:ext cx="2024913" cy="2743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/>
          <a:p>
            <a:pPr marL="0" lvl="1"/>
            <a:r>
              <a:rPr lang="en-US" sz="1600" u="none" dirty="0" smtClean="0"/>
              <a:t>e</a:t>
            </a:r>
            <a:r>
              <a:rPr lang="en-US" sz="1600" u="none" baseline="30000" dirty="0"/>
              <a:t>+</a:t>
            </a:r>
            <a:r>
              <a:rPr lang="en-US" sz="1600" u="none" baseline="30000" dirty="0">
                <a:latin typeface="cmmi10"/>
              </a:rPr>
              <a:t>®</a:t>
            </a:r>
            <a:r>
              <a:rPr lang="en-US" sz="1600" u="none" baseline="15000" dirty="0">
                <a:latin typeface="cmmi10"/>
              </a:rPr>
              <a:t>t</a:t>
            </a:r>
            <a:r>
              <a:rPr lang="en-US" sz="1600" u="none" dirty="0"/>
              <a:t> </a:t>
            </a:r>
            <a:r>
              <a:rPr lang="en-US" u="none" dirty="0">
                <a:solidFill>
                  <a:srgbClr val="3333FF"/>
                </a:solidFill>
              </a:rPr>
              <a:t>= </a:t>
            </a:r>
            <a:r>
              <a:rPr lang="en-US" u="none" dirty="0" err="1">
                <a:solidFill>
                  <a:srgbClr val="3333FF"/>
                </a:solidFill>
              </a:rPr>
              <a:t>sqrt</a:t>
            </a:r>
            <a:r>
              <a:rPr lang="en-US" u="none" dirty="0">
                <a:solidFill>
                  <a:srgbClr val="3333FF"/>
                </a:solidFill>
              </a:rPr>
              <a:t>{(1 -</a:t>
            </a:r>
            <a:r>
              <a:rPr lang="en-US" u="none" dirty="0">
                <a:solidFill>
                  <a:srgbClr val="3333FF"/>
                </a:solidFill>
                <a:latin typeface="cmmi10"/>
              </a:rPr>
              <a:t> ²</a:t>
            </a:r>
            <a:r>
              <a:rPr lang="en-US" u="none" baseline="-25000" dirty="0">
                <a:solidFill>
                  <a:srgbClr val="3333FF"/>
                </a:solidFill>
              </a:rPr>
              <a:t>t</a:t>
            </a:r>
            <a:r>
              <a:rPr lang="en-US" u="none" dirty="0">
                <a:solidFill>
                  <a:srgbClr val="3333FF"/>
                </a:solidFill>
              </a:rPr>
              <a:t>)/</a:t>
            </a:r>
            <a:r>
              <a:rPr lang="en-US" u="none" dirty="0">
                <a:solidFill>
                  <a:srgbClr val="3333FF"/>
                </a:solidFill>
                <a:latin typeface="cmmi10"/>
              </a:rPr>
              <a:t>²</a:t>
            </a:r>
            <a:r>
              <a:rPr lang="en-US" u="none" baseline="-25000" dirty="0">
                <a:solidFill>
                  <a:srgbClr val="3333FF"/>
                </a:solidFill>
              </a:rPr>
              <a:t>t </a:t>
            </a:r>
            <a:r>
              <a:rPr lang="en-US" u="none" dirty="0" smtClean="0">
                <a:solidFill>
                  <a:srgbClr val="3333FF"/>
                </a:solidFill>
              </a:rPr>
              <a:t>}&gt;1 </a:t>
            </a:r>
            <a:endParaRPr lang="en-US" sz="1600" b="1" u="none" dirty="0"/>
          </a:p>
        </p:txBody>
      </p:sp>
      <p:sp>
        <p:nvSpPr>
          <p:cNvPr id="15" name="Rectangular Callout 14"/>
          <p:cNvSpPr/>
          <p:nvPr/>
        </p:nvSpPr>
        <p:spPr>
          <a:xfrm>
            <a:off x="6629400" y="76200"/>
            <a:ext cx="2514600" cy="1066800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A strong assumption due to the “for all distributions”.</a:t>
            </a:r>
          </a:p>
          <a:p>
            <a:r>
              <a:rPr lang="en-US" sz="1600" u="none" dirty="0" smtClean="0">
                <a:solidFill>
                  <a:schemeClr val="tx1"/>
                </a:solidFill>
              </a:rPr>
              <a:t>But – works  well in practice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152400" y="152400"/>
            <a:ext cx="1981200" cy="914400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Why does it work? </a:t>
            </a:r>
          </a:p>
          <a:p>
            <a:r>
              <a:rPr lang="en-US" sz="1600" u="none" dirty="0" smtClean="0">
                <a:solidFill>
                  <a:schemeClr val="tx1"/>
                </a:solidFill>
              </a:rPr>
              <a:t>The Weak Learning Hypothesis</a:t>
            </a:r>
          </a:p>
        </p:txBody>
      </p:sp>
    </p:spTree>
    <p:extLst>
      <p:ext uri="{BB962C8B-B14F-4D97-AF65-F5344CB8AC3E}">
        <p14:creationId xmlns:p14="http://schemas.microsoft.com/office/powerpoint/2010/main" val="3309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1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Where are we?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Algorithms</a:t>
            </a:r>
          </a:p>
          <a:p>
            <a:pPr lvl="1" eaLnBrk="1" hangingPunct="1">
              <a:defRPr/>
            </a:pPr>
            <a:r>
              <a:rPr lang="en-US" sz="1800" dirty="0" smtClean="0"/>
              <a:t>DTs</a:t>
            </a:r>
          </a:p>
          <a:p>
            <a:pPr lvl="1" eaLnBrk="1" hangingPunct="1">
              <a:defRPr/>
            </a:pPr>
            <a:r>
              <a:rPr lang="en-US" sz="1800" dirty="0" smtClean="0"/>
              <a:t>Perceptron </a:t>
            </a:r>
            <a:r>
              <a:rPr lang="en-US" sz="1800" dirty="0"/>
              <a:t>+ Winnow</a:t>
            </a:r>
          </a:p>
          <a:p>
            <a:pPr lvl="1" eaLnBrk="1" hangingPunct="1">
              <a:defRPr/>
            </a:pPr>
            <a:r>
              <a:rPr lang="en-US" sz="1800" dirty="0" smtClean="0"/>
              <a:t>Gradient Descent</a:t>
            </a:r>
          </a:p>
          <a:p>
            <a:pPr lvl="1" eaLnBrk="1" hangingPunct="1">
              <a:defRPr/>
            </a:pPr>
            <a:r>
              <a:rPr lang="en-US" sz="1800" dirty="0" smtClean="0"/>
              <a:t>NN </a:t>
            </a: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  </a:t>
            </a:r>
            <a:r>
              <a:rPr lang="en-US" sz="2000" dirty="0" smtClean="0"/>
              <a:t>Theory</a:t>
            </a:r>
          </a:p>
          <a:p>
            <a:pPr lvl="1" eaLnBrk="1" hangingPunct="1">
              <a:defRPr/>
            </a:pPr>
            <a:r>
              <a:rPr lang="en-US" sz="1800" dirty="0" smtClean="0"/>
              <a:t>Mistake Bound</a:t>
            </a:r>
          </a:p>
          <a:p>
            <a:pPr lvl="1" eaLnBrk="1" hangingPunct="1">
              <a:defRPr/>
            </a:pPr>
            <a:r>
              <a:rPr lang="en-US" sz="1800" dirty="0" smtClean="0"/>
              <a:t>PAC Learning </a:t>
            </a:r>
          </a:p>
          <a:p>
            <a:pPr eaLnBrk="1" hangingPunct="1">
              <a:defRPr/>
            </a:pPr>
            <a:r>
              <a:rPr lang="en-US" sz="2000" dirty="0" smtClean="0"/>
              <a:t>We have a formal notion of “learnability”</a:t>
            </a:r>
          </a:p>
          <a:p>
            <a:pPr lvl="1" eaLnBrk="1" hangingPunct="1">
              <a:defRPr/>
            </a:pPr>
            <a:r>
              <a:rPr lang="en-US" sz="1800" dirty="0" smtClean="0"/>
              <a:t>We understand Generalization</a:t>
            </a:r>
          </a:p>
          <a:p>
            <a:pPr lvl="2" eaLnBrk="1" hangingPunct="1">
              <a:defRPr/>
            </a:pPr>
            <a:r>
              <a:rPr lang="en-US" sz="1600" dirty="0"/>
              <a:t>How will your algorithm do on the next example?</a:t>
            </a:r>
          </a:p>
          <a:p>
            <a:pPr lvl="1" eaLnBrk="1" hangingPunct="1">
              <a:defRPr/>
            </a:pPr>
            <a:r>
              <a:rPr lang="en-US" sz="1800" dirty="0" smtClean="0"/>
              <a:t>How it depends on the hypothesis class (VC dim)</a:t>
            </a:r>
          </a:p>
          <a:p>
            <a:pPr lvl="2" eaLnBrk="1" hangingPunct="1">
              <a:defRPr/>
            </a:pPr>
            <a:r>
              <a:rPr lang="en-US" sz="1600" dirty="0" smtClean="0"/>
              <a:t>and other complexity parameters</a:t>
            </a:r>
          </a:p>
          <a:p>
            <a:pPr eaLnBrk="1" hangingPunct="1">
              <a:defRPr/>
            </a:pPr>
            <a:r>
              <a:rPr lang="en-US" sz="2000" dirty="0" smtClean="0"/>
              <a:t>Algorithmic Implications of the theory?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E6981B9-1F41-4746-93DA-C2C03D5871A4}" type="slidenum">
              <a:rPr lang="en-US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90600" y="4064238"/>
            <a:ext cx="838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51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1.43419E-7 L 0.00416 0.24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2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Boosting The Confidence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Unlike Boosting the </a:t>
            </a:r>
            <a:r>
              <a:rPr lang="en-US" sz="2800" dirty="0" smtClean="0">
                <a:solidFill>
                  <a:srgbClr val="3333FF"/>
                </a:solidFill>
              </a:rPr>
              <a:t>accuracy (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 smtClean="0">
                <a:solidFill>
                  <a:srgbClr val="3333FF"/>
                </a:solidFill>
              </a:rPr>
              <a:t>)</a:t>
            </a:r>
            <a:r>
              <a:rPr lang="en-US" sz="2800" dirty="0" smtClean="0"/>
              <a:t>, </a:t>
            </a:r>
            <a:r>
              <a:rPr lang="en-US" sz="2800" dirty="0"/>
              <a:t>Boosting the </a:t>
            </a:r>
            <a:r>
              <a:rPr lang="en-US" sz="2800" dirty="0" smtClean="0">
                <a:solidFill>
                  <a:srgbClr val="3333FF"/>
                </a:solidFill>
              </a:rPr>
              <a:t>confidence (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dirty="0" smtClean="0">
                <a:solidFill>
                  <a:srgbClr val="3333FF"/>
                </a:solidFill>
              </a:rPr>
              <a:t>)</a:t>
            </a:r>
            <a:r>
              <a:rPr lang="en-US" sz="2800" dirty="0" smtClean="0"/>
              <a:t> is </a:t>
            </a:r>
            <a:r>
              <a:rPr lang="en-US" sz="2800" dirty="0"/>
              <a:t>easy.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Let’s fix the accuracy parameter to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Suppose that we have a learning algorithm </a:t>
            </a:r>
            <a:r>
              <a:rPr lang="en-US" sz="2800" dirty="0">
                <a:solidFill>
                  <a:srgbClr val="3333FF"/>
                </a:solidFill>
              </a:rPr>
              <a:t>L</a:t>
            </a:r>
            <a:r>
              <a:rPr lang="en-US" sz="2800" dirty="0"/>
              <a:t> such that for any target concept </a:t>
            </a:r>
            <a:r>
              <a:rPr lang="en-US" sz="2800" dirty="0">
                <a:solidFill>
                  <a:srgbClr val="3333FF"/>
                </a:solidFill>
              </a:rPr>
              <a:t>c </a:t>
            </a:r>
            <a:r>
              <a:rPr lang="en-US" sz="2800" dirty="0">
                <a:solidFill>
                  <a:srgbClr val="3333FF"/>
                </a:solidFill>
                <a:latin typeface="cmsy10" pitchFamily="34" charset="0"/>
              </a:rPr>
              <a:t>2</a:t>
            </a:r>
            <a:r>
              <a:rPr lang="en-US" sz="2800" dirty="0">
                <a:solidFill>
                  <a:srgbClr val="3333FF"/>
                </a:solidFill>
              </a:rPr>
              <a:t> C </a:t>
            </a:r>
            <a:r>
              <a:rPr lang="en-US" sz="2800" dirty="0"/>
              <a:t>and any distribution </a:t>
            </a:r>
            <a:r>
              <a:rPr lang="en-US" sz="2800" dirty="0">
                <a:solidFill>
                  <a:srgbClr val="3333FF"/>
                </a:solidFill>
              </a:rPr>
              <a:t>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33FF"/>
                </a:solidFill>
              </a:rPr>
              <a:t>L</a:t>
            </a:r>
            <a:r>
              <a:rPr lang="en-US" sz="2800" dirty="0"/>
              <a:t> outputs </a:t>
            </a:r>
            <a:r>
              <a:rPr lang="en-US" sz="2800" dirty="0">
                <a:solidFill>
                  <a:srgbClr val="3333FF"/>
                </a:solidFill>
              </a:rPr>
              <a:t>h</a:t>
            </a:r>
            <a:r>
              <a:rPr lang="en-US" sz="2800" dirty="0"/>
              <a:t>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333FF"/>
                </a:solidFill>
              </a:rPr>
              <a:t>error(h) &lt;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/>
              <a:t>with confidence at </a:t>
            </a:r>
            <a:r>
              <a:rPr lang="en-US" sz="2800" dirty="0" smtClean="0"/>
              <a:t>least </a:t>
            </a:r>
            <a:r>
              <a:rPr lang="en-US" sz="2800" dirty="0" smtClean="0">
                <a:solidFill>
                  <a:srgbClr val="FF0000"/>
                </a:solidFill>
              </a:rPr>
              <a:t>1-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</a:t>
            </a:r>
            <a:r>
              <a:rPr lang="en-US" sz="2800" baseline="-25000" dirty="0" smtClean="0">
                <a:solidFill>
                  <a:srgbClr val="FF0000"/>
                </a:solidFill>
                <a:sym typeface="Symbol" pitchFamily="18" charset="2"/>
              </a:rPr>
              <a:t>0, </a:t>
            </a:r>
            <a:r>
              <a:rPr lang="en-US" sz="2800" dirty="0" smtClean="0"/>
              <a:t> where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baseline="-25000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2800" dirty="0"/>
              <a:t> = 1/q(</a:t>
            </a:r>
            <a:r>
              <a:rPr lang="en-US" sz="2800" dirty="0" err="1"/>
              <a:t>n,size</a:t>
            </a:r>
            <a:r>
              <a:rPr lang="en-US" sz="2800" dirty="0"/>
              <a:t>(c)), for some polynomial </a:t>
            </a:r>
            <a:r>
              <a:rPr lang="en-US" sz="2800" dirty="0">
                <a:solidFill>
                  <a:srgbClr val="3333FF"/>
                </a:solidFill>
              </a:rPr>
              <a:t>q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Then, if we are willing to tolerate a slightly higher hypothesis error,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>
                <a:solidFill>
                  <a:srgbClr val="3333FF"/>
                </a:solidFill>
              </a:rPr>
              <a:t> +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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</a:t>
            </a:r>
            <a:r>
              <a:rPr lang="en-US" sz="2800" dirty="0"/>
              <a:t> &gt; 0, arbitrarily small) then we can achieve arbitrary high confidence </a:t>
            </a:r>
            <a:r>
              <a:rPr lang="en-US" sz="2800" dirty="0">
                <a:solidFill>
                  <a:srgbClr val="3333FF"/>
                </a:solidFill>
              </a:rPr>
              <a:t>1-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D7EC4-B23C-4B5E-B858-3CE291C4947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Boosting The Confidence(2)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Idea: </a:t>
            </a:r>
            <a:r>
              <a:rPr lang="en-US" sz="2400" dirty="0"/>
              <a:t>Given the algorithm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, we construct a new algorithm </a:t>
            </a:r>
            <a:r>
              <a:rPr lang="en-US" sz="2400" dirty="0">
                <a:solidFill>
                  <a:srgbClr val="FF0000"/>
                </a:solidFill>
              </a:rPr>
              <a:t>L’</a:t>
            </a:r>
            <a:r>
              <a:rPr lang="en-US" sz="2400" dirty="0"/>
              <a:t> that simulates algorithm</a:t>
            </a:r>
            <a:r>
              <a:rPr lang="en-US" sz="2400" dirty="0">
                <a:solidFill>
                  <a:srgbClr val="FF0000"/>
                </a:solidFill>
              </a:rPr>
              <a:t> L</a:t>
            </a:r>
            <a:r>
              <a:rPr lang="en-US" sz="2400" dirty="0"/>
              <a:t> k times (k will be determined later) on independent samples from the same distribution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Let h</a:t>
            </a:r>
            <a:r>
              <a:rPr lang="en-US" sz="2400" baseline="-25000" dirty="0"/>
              <a:t>1</a:t>
            </a:r>
            <a:r>
              <a:rPr lang="en-US" sz="2400" dirty="0"/>
              <a:t>, …</a:t>
            </a:r>
            <a:r>
              <a:rPr lang="en-US" sz="2400" dirty="0" err="1"/>
              <a:t>h</a:t>
            </a:r>
            <a:r>
              <a:rPr lang="en-US" sz="2400" baseline="-25000" dirty="0" err="1"/>
              <a:t>k</a:t>
            </a:r>
            <a:r>
              <a:rPr lang="en-US" sz="2400" dirty="0"/>
              <a:t> be the hypotheses produced. Then, since the simulations are independent, the probability that </a:t>
            </a:r>
            <a:r>
              <a:rPr lang="en-US" sz="2400" dirty="0">
                <a:solidFill>
                  <a:srgbClr val="3333FF"/>
                </a:solidFill>
              </a:rPr>
              <a:t>all</a:t>
            </a:r>
            <a:r>
              <a:rPr lang="en-US" sz="2400" dirty="0">
                <a:solidFill>
                  <a:srgbClr val="FF0000"/>
                </a:solidFill>
              </a:rPr>
              <a:t> of h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,. </a:t>
            </a:r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have error </a:t>
            </a:r>
            <a:r>
              <a:rPr lang="en-US" sz="2400" dirty="0" smtClean="0"/>
              <a:t>&gt;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r>
              <a:rPr lang="en-US" sz="2400" dirty="0"/>
              <a:t>is as most (1-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/>
              <a:t>)</a:t>
            </a:r>
            <a:r>
              <a:rPr lang="en-US" sz="2400" baseline="30000" dirty="0"/>
              <a:t>k</a:t>
            </a:r>
            <a:r>
              <a:rPr lang="en-US" sz="2400" dirty="0" smtClean="0"/>
              <a:t>. Otherwise, </a:t>
            </a:r>
            <a:r>
              <a:rPr lang="en-US" sz="2400" dirty="0" smtClean="0">
                <a:solidFill>
                  <a:srgbClr val="FF0000"/>
                </a:solidFill>
              </a:rPr>
              <a:t>at least one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 is </a:t>
            </a:r>
            <a:r>
              <a:rPr lang="en-US" sz="2400" dirty="0" smtClean="0">
                <a:solidFill>
                  <a:srgbClr val="3333FF"/>
                </a:solidFill>
              </a:rPr>
              <a:t>good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Solving (1-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/>
              <a:t>)</a:t>
            </a:r>
            <a:r>
              <a:rPr lang="en-US" sz="2400" baseline="30000" dirty="0"/>
              <a:t>k</a:t>
            </a:r>
            <a:r>
              <a:rPr lang="en-US" sz="2400" dirty="0"/>
              <a:t> &lt;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dirty="0"/>
              <a:t>/2 yields that value of k we need,      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k &gt; (1/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/>
              <a:t>) </a:t>
            </a:r>
            <a:r>
              <a:rPr lang="en-US" sz="2400" dirty="0" err="1"/>
              <a:t>ln</a:t>
            </a:r>
            <a:r>
              <a:rPr lang="en-US" sz="2400" dirty="0"/>
              <a:t>(2/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There is still a need to show how L’ works. It would work by using the h</a:t>
            </a:r>
            <a:r>
              <a:rPr lang="en-US" sz="2400" baseline="-25000" dirty="0"/>
              <a:t>i</a:t>
            </a:r>
            <a:r>
              <a:rPr lang="en-US" sz="2400" dirty="0"/>
              <a:t> that makes the fewest mistakes on the sample S; we need to compute how large S should be to guarantee that it does not make too many mistakes.     </a:t>
            </a:r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Kearns and </a:t>
            </a:r>
            <a:r>
              <a:rPr lang="en-US" sz="1800" dirty="0" err="1">
                <a:solidFill>
                  <a:srgbClr val="FF0000"/>
                </a:solidFill>
              </a:rPr>
              <a:t>Vazirani’s</a:t>
            </a:r>
            <a:r>
              <a:rPr lang="en-US" sz="1800" dirty="0">
                <a:solidFill>
                  <a:srgbClr val="FF0000"/>
                </a:solidFill>
              </a:rPr>
              <a:t> book]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67138-572C-43A4-ACFF-4D5D25A17D7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Ensemble Methods 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Boosting</a:t>
            </a:r>
          </a:p>
          <a:p>
            <a:r>
              <a:rPr lang="en-US" sz="2800"/>
              <a:t>Bagging</a:t>
            </a:r>
          </a:p>
          <a:p>
            <a:r>
              <a:rPr lang="en-US" sz="2800"/>
              <a:t>Random Forests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A3336-9E4A-4548-A031-E540A4C3ED1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r>
              <a:rPr lang="en-US" sz="2800"/>
              <a:t>Initialization:</a:t>
            </a:r>
          </a:p>
          <a:p>
            <a:pPr lvl="1"/>
            <a:r>
              <a:rPr lang="en-US" sz="2400"/>
              <a:t>Weigh all training samples equally</a:t>
            </a:r>
          </a:p>
          <a:p>
            <a:r>
              <a:rPr lang="en-US" sz="2800"/>
              <a:t>Iteration Step:</a:t>
            </a:r>
          </a:p>
          <a:p>
            <a:pPr lvl="1"/>
            <a:r>
              <a:rPr lang="en-US" sz="2400"/>
              <a:t>Train model on (weighted) train set</a:t>
            </a:r>
          </a:p>
          <a:p>
            <a:pPr lvl="1"/>
            <a:r>
              <a:rPr lang="en-US" sz="2400"/>
              <a:t>Compute error of model on train set</a:t>
            </a:r>
          </a:p>
          <a:p>
            <a:pPr lvl="1"/>
            <a:r>
              <a:rPr lang="en-US" sz="2400"/>
              <a:t>Increase weights on training cases model gets wrong!!!</a:t>
            </a:r>
          </a:p>
          <a:p>
            <a:r>
              <a:rPr lang="en-US" sz="2800"/>
              <a:t>Typically requires 100’s to 1000’s of iterations</a:t>
            </a:r>
          </a:p>
          <a:p>
            <a:r>
              <a:rPr lang="en-US" sz="2800"/>
              <a:t>Return final model: </a:t>
            </a:r>
          </a:p>
          <a:p>
            <a:pPr lvl="1"/>
            <a:r>
              <a:rPr lang="en-US" sz="2400"/>
              <a:t>Carefully weighted prediction of each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4326-5D26-4626-8BE4-8FE3A56954C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sz="3200"/>
              <a:t>Boosting: Different Perspectives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01000" cy="4876800"/>
          </a:xfrm>
        </p:spPr>
        <p:txBody>
          <a:bodyPr/>
          <a:lstStyle/>
          <a:p>
            <a:r>
              <a:rPr lang="en-US" sz="2000"/>
              <a:t>Boosting is a maximum-margin method</a:t>
            </a:r>
          </a:p>
          <a:p>
            <a:pPr>
              <a:buFontTx/>
              <a:buNone/>
            </a:pPr>
            <a:r>
              <a:rPr lang="en-US" sz="1600"/>
              <a:t>       </a:t>
            </a:r>
            <a:r>
              <a:rPr lang="en-US" sz="1600">
                <a:solidFill>
                  <a:schemeClr val="accent2"/>
                </a:solidFill>
              </a:rPr>
              <a:t>(Schapire et al. 1998, Rosset et al. 2004)</a:t>
            </a:r>
          </a:p>
          <a:p>
            <a:pPr lvl="1"/>
            <a:r>
              <a:rPr lang="en-US" sz="1800"/>
              <a:t>Trades lower margin on easy cases for higher margin on harder cases</a:t>
            </a:r>
          </a:p>
          <a:p>
            <a:endParaRPr lang="en-US" sz="2000"/>
          </a:p>
          <a:p>
            <a:r>
              <a:rPr lang="en-US" sz="2000"/>
              <a:t>Boosting is an additive logistic regression model  </a:t>
            </a:r>
            <a:r>
              <a:rPr lang="en-US" sz="1600">
                <a:solidFill>
                  <a:schemeClr val="accent2"/>
                </a:solidFill>
              </a:rPr>
              <a:t>(Friedman, Hastie and Tibshirani 2000)</a:t>
            </a:r>
          </a:p>
          <a:p>
            <a:pPr lvl="1"/>
            <a:r>
              <a:rPr lang="en-US" sz="1800"/>
              <a:t>Tries to fit the logit of the true conditional probabilities</a:t>
            </a:r>
          </a:p>
          <a:p>
            <a:endParaRPr lang="en-US" sz="2000"/>
          </a:p>
          <a:p>
            <a:r>
              <a:rPr lang="en-US" sz="2000"/>
              <a:t>Boosting is an </a:t>
            </a:r>
            <a:r>
              <a:rPr lang="en-US" sz="2000" i="1"/>
              <a:t>equalizer</a:t>
            </a:r>
            <a:r>
              <a:rPr lang="en-US" sz="2000"/>
              <a:t>                 </a:t>
            </a:r>
          </a:p>
          <a:p>
            <a:pPr>
              <a:buFontTx/>
              <a:buNone/>
            </a:pPr>
            <a:r>
              <a:rPr lang="en-US" sz="1600"/>
              <a:t>      </a:t>
            </a:r>
            <a:r>
              <a:rPr lang="en-US" sz="1600">
                <a:solidFill>
                  <a:schemeClr val="accent2"/>
                </a:solidFill>
              </a:rPr>
              <a:t>(Breiman 1998) (Friedman, Hastie, Tibshirani 2000)</a:t>
            </a:r>
          </a:p>
          <a:p>
            <a:pPr lvl="1"/>
            <a:r>
              <a:rPr lang="en-US" sz="1800"/>
              <a:t>Weighted proportion of times example is misclassified by base learners tends to be the same for all training cases</a:t>
            </a:r>
          </a:p>
          <a:p>
            <a:pPr lvl="1"/>
            <a:endParaRPr lang="en-US" sz="1800"/>
          </a:p>
          <a:p>
            <a:r>
              <a:rPr lang="en-US" sz="2000"/>
              <a:t>Boosting is a linear classifier, but does not give well calibrated probability estimate.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C59BC-12BD-43D4-80DE-74E0233C1A3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Bagging</a:t>
            </a: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 smtClean="0"/>
              <a:t>Bagging predictors is a method for generating multiple versions of a predictor and using these to get an aggregated predictor.</a:t>
            </a:r>
          </a:p>
          <a:p>
            <a:r>
              <a:rPr lang="en-US" sz="2000" dirty="0" smtClean="0"/>
              <a:t>The aggregation averages over the versions when predicting a numerical outcome and does a plurality vote when predicting a class.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multiple versions </a:t>
            </a:r>
            <a:r>
              <a:rPr lang="en-US" sz="2000" dirty="0" smtClean="0"/>
              <a:t>are formed by making </a:t>
            </a:r>
            <a:r>
              <a:rPr lang="en-US" sz="2000" dirty="0" smtClean="0">
                <a:solidFill>
                  <a:srgbClr val="FF0000"/>
                </a:solidFill>
              </a:rPr>
              <a:t>bootstrap replicates </a:t>
            </a:r>
            <a:r>
              <a:rPr lang="en-US" sz="2000" dirty="0" smtClean="0"/>
              <a:t>of the learning set and using these as new learning sets.</a:t>
            </a:r>
          </a:p>
          <a:p>
            <a:pPr lvl="1"/>
            <a:r>
              <a:rPr lang="en-US" sz="1600" dirty="0" smtClean="0"/>
              <a:t>That is, use samples of the data, with repetition</a:t>
            </a:r>
          </a:p>
          <a:p>
            <a:endParaRPr lang="en-US" sz="2000" dirty="0" smtClean="0"/>
          </a:p>
          <a:p>
            <a:r>
              <a:rPr lang="en-US" sz="2000" dirty="0" smtClean="0"/>
              <a:t>Tests on real and simulated data sets using classification and regression trees and subset selection in linear regression show that bagging can give substantial gains in accuracy.</a:t>
            </a:r>
          </a:p>
          <a:p>
            <a:r>
              <a:rPr lang="en-US" sz="2000" dirty="0" smtClean="0"/>
              <a:t>The vital element is the </a:t>
            </a:r>
            <a:r>
              <a:rPr lang="en-US" sz="2000" dirty="0" smtClean="0">
                <a:solidFill>
                  <a:srgbClr val="FF0000"/>
                </a:solidFill>
              </a:rPr>
              <a:t>instability of the prediction </a:t>
            </a:r>
            <a:r>
              <a:rPr lang="en-US" sz="2000" dirty="0" smtClean="0"/>
              <a:t>method. If perturbing the learning set can cause significant changes in the predictor constructed then bagging can improve accuracy.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19B61-DEFF-43C7-9A2C-43B520C4F87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Example: Bagged Decision Trees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r>
              <a:rPr lang="en-US" sz="2400"/>
              <a:t>Draw 100 bootstrap samples of data</a:t>
            </a:r>
          </a:p>
          <a:p>
            <a:r>
              <a:rPr lang="en-US" sz="2400"/>
              <a:t>Train trees on each sample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100 trees</a:t>
            </a:r>
          </a:p>
          <a:p>
            <a:r>
              <a:rPr lang="en-US" sz="2400"/>
              <a:t>Average prediction of trees on out-of-bag samples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D0A0F-CF67-43A5-A1DC-8E4A518DDDCC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574468" name="Group 4"/>
          <p:cNvGrpSpPr>
            <a:grpSpLocks/>
          </p:cNvGrpSpPr>
          <p:nvPr/>
        </p:nvGrpSpPr>
        <p:grpSpPr bwMode="auto">
          <a:xfrm rot="5400000">
            <a:off x="5448300" y="3619500"/>
            <a:ext cx="495300" cy="419100"/>
            <a:chOff x="4272" y="2304"/>
            <a:chExt cx="432" cy="384"/>
          </a:xfrm>
        </p:grpSpPr>
        <p:grpSp>
          <p:nvGrpSpPr>
            <p:cNvPr id="574469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70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71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72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473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4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5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6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7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8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479" name="Group 15"/>
          <p:cNvGrpSpPr>
            <a:grpSpLocks/>
          </p:cNvGrpSpPr>
          <p:nvPr/>
        </p:nvGrpSpPr>
        <p:grpSpPr bwMode="auto">
          <a:xfrm rot="5400000">
            <a:off x="4876800" y="3886200"/>
            <a:ext cx="495300" cy="419100"/>
            <a:chOff x="4272" y="2304"/>
            <a:chExt cx="432" cy="384"/>
          </a:xfrm>
        </p:grpSpPr>
        <p:grpSp>
          <p:nvGrpSpPr>
            <p:cNvPr id="574480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81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82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83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484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5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6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7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8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9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490" name="Group 26"/>
          <p:cNvGrpSpPr>
            <a:grpSpLocks/>
          </p:cNvGrpSpPr>
          <p:nvPr/>
        </p:nvGrpSpPr>
        <p:grpSpPr bwMode="auto">
          <a:xfrm rot="5400000">
            <a:off x="4343400" y="3657600"/>
            <a:ext cx="495300" cy="419100"/>
            <a:chOff x="4272" y="2304"/>
            <a:chExt cx="432" cy="384"/>
          </a:xfrm>
        </p:grpSpPr>
        <p:grpSp>
          <p:nvGrpSpPr>
            <p:cNvPr id="574491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92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93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94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495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6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7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8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9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0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01" name="Group 37"/>
          <p:cNvGrpSpPr>
            <a:grpSpLocks/>
          </p:cNvGrpSpPr>
          <p:nvPr/>
        </p:nvGrpSpPr>
        <p:grpSpPr bwMode="auto">
          <a:xfrm rot="5400000">
            <a:off x="3810000" y="3886200"/>
            <a:ext cx="495300" cy="419100"/>
            <a:chOff x="4272" y="2304"/>
            <a:chExt cx="432" cy="384"/>
          </a:xfrm>
        </p:grpSpPr>
        <p:grpSp>
          <p:nvGrpSpPr>
            <p:cNvPr id="574502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03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0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05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06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7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8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9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10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11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12" name="Text Box 48"/>
          <p:cNvSpPr txBox="1">
            <a:spLocks noChangeArrowheads="1"/>
          </p:cNvSpPr>
          <p:nvPr/>
        </p:nvSpPr>
        <p:spPr bwMode="auto">
          <a:xfrm>
            <a:off x="6477000" y="3581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>
                <a:latin typeface="Times" pitchFamily="18" charset="0"/>
              </a:rPr>
              <a:t>…</a:t>
            </a:r>
          </a:p>
        </p:txBody>
      </p:sp>
      <p:sp>
        <p:nvSpPr>
          <p:cNvPr id="574513" name="Line 49"/>
          <p:cNvSpPr>
            <a:spLocks noChangeShapeType="1"/>
          </p:cNvSpPr>
          <p:nvPr/>
        </p:nvSpPr>
        <p:spPr bwMode="auto">
          <a:xfrm>
            <a:off x="3543300" y="4152900"/>
            <a:ext cx="571500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4" name="Line 50"/>
          <p:cNvSpPr>
            <a:spLocks noChangeShapeType="1"/>
          </p:cNvSpPr>
          <p:nvPr/>
        </p:nvSpPr>
        <p:spPr bwMode="auto">
          <a:xfrm>
            <a:off x="4152900" y="44577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5" name="Line 51"/>
          <p:cNvSpPr>
            <a:spLocks noChangeShapeType="1"/>
          </p:cNvSpPr>
          <p:nvPr/>
        </p:nvSpPr>
        <p:spPr bwMode="auto">
          <a:xfrm>
            <a:off x="4610100" y="41529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6" name="Line 52"/>
          <p:cNvSpPr>
            <a:spLocks noChangeShapeType="1"/>
          </p:cNvSpPr>
          <p:nvPr/>
        </p:nvSpPr>
        <p:spPr bwMode="auto">
          <a:xfrm flipH="1">
            <a:off x="4838700" y="4381500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7" name="Line 53"/>
          <p:cNvSpPr>
            <a:spLocks noChangeShapeType="1"/>
          </p:cNvSpPr>
          <p:nvPr/>
        </p:nvSpPr>
        <p:spPr bwMode="auto">
          <a:xfrm flipH="1">
            <a:off x="5257800" y="4419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8" name="Text Box 54"/>
          <p:cNvSpPr txBox="1">
            <a:spLocks noChangeArrowheads="1"/>
          </p:cNvSpPr>
          <p:nvPr/>
        </p:nvSpPr>
        <p:spPr bwMode="auto">
          <a:xfrm>
            <a:off x="1584325" y="5348288"/>
            <a:ext cx="592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u="none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800" u="none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4519" name="Group 55"/>
          <p:cNvGrpSpPr>
            <a:grpSpLocks/>
          </p:cNvGrpSpPr>
          <p:nvPr/>
        </p:nvGrpSpPr>
        <p:grpSpPr bwMode="auto">
          <a:xfrm rot="5400000">
            <a:off x="5981700" y="3886200"/>
            <a:ext cx="495300" cy="419100"/>
            <a:chOff x="4272" y="2304"/>
            <a:chExt cx="432" cy="384"/>
          </a:xfrm>
        </p:grpSpPr>
        <p:grpSp>
          <p:nvGrpSpPr>
            <p:cNvPr id="574520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21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22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23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24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5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6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7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8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9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30" name="Group 66"/>
          <p:cNvGrpSpPr>
            <a:grpSpLocks/>
          </p:cNvGrpSpPr>
          <p:nvPr/>
        </p:nvGrpSpPr>
        <p:grpSpPr bwMode="auto">
          <a:xfrm rot="5400000">
            <a:off x="7124700" y="3657600"/>
            <a:ext cx="495300" cy="419100"/>
            <a:chOff x="4272" y="2304"/>
            <a:chExt cx="432" cy="384"/>
          </a:xfrm>
        </p:grpSpPr>
        <p:grpSp>
          <p:nvGrpSpPr>
            <p:cNvPr id="574531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32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33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34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35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6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7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8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9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0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41" name="Group 77"/>
          <p:cNvGrpSpPr>
            <a:grpSpLocks/>
          </p:cNvGrpSpPr>
          <p:nvPr/>
        </p:nvGrpSpPr>
        <p:grpSpPr bwMode="auto">
          <a:xfrm rot="5400000">
            <a:off x="3276600" y="3657600"/>
            <a:ext cx="495300" cy="419100"/>
            <a:chOff x="4272" y="2304"/>
            <a:chExt cx="432" cy="384"/>
          </a:xfrm>
        </p:grpSpPr>
        <p:grpSp>
          <p:nvGrpSpPr>
            <p:cNvPr id="574542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43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44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45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46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7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8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9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0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1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52" name="Group 88"/>
          <p:cNvGrpSpPr>
            <a:grpSpLocks/>
          </p:cNvGrpSpPr>
          <p:nvPr/>
        </p:nvGrpSpPr>
        <p:grpSpPr bwMode="auto">
          <a:xfrm rot="5400000">
            <a:off x="2705100" y="3886200"/>
            <a:ext cx="495300" cy="419100"/>
            <a:chOff x="4272" y="2304"/>
            <a:chExt cx="432" cy="384"/>
          </a:xfrm>
        </p:grpSpPr>
        <p:grpSp>
          <p:nvGrpSpPr>
            <p:cNvPr id="574553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54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55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56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57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8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9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0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1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2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63" name="Group 99"/>
          <p:cNvGrpSpPr>
            <a:grpSpLocks/>
          </p:cNvGrpSpPr>
          <p:nvPr/>
        </p:nvGrpSpPr>
        <p:grpSpPr bwMode="auto">
          <a:xfrm rot="5400000">
            <a:off x="2133600" y="3619500"/>
            <a:ext cx="495300" cy="419100"/>
            <a:chOff x="4272" y="2304"/>
            <a:chExt cx="432" cy="384"/>
          </a:xfrm>
        </p:grpSpPr>
        <p:grpSp>
          <p:nvGrpSpPr>
            <p:cNvPr id="574564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65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66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67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68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9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0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1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2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3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74" name="Line 110"/>
          <p:cNvSpPr>
            <a:spLocks noChangeShapeType="1"/>
          </p:cNvSpPr>
          <p:nvPr/>
        </p:nvSpPr>
        <p:spPr bwMode="auto">
          <a:xfrm flipH="1">
            <a:off x="5410200" y="4191000"/>
            <a:ext cx="182880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5" name="Line 111"/>
          <p:cNvSpPr>
            <a:spLocks noChangeShapeType="1"/>
          </p:cNvSpPr>
          <p:nvPr/>
        </p:nvSpPr>
        <p:spPr bwMode="auto">
          <a:xfrm flipH="1">
            <a:off x="5029200" y="4191000"/>
            <a:ext cx="685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6" name="Line 112"/>
          <p:cNvSpPr>
            <a:spLocks noChangeShapeType="1"/>
          </p:cNvSpPr>
          <p:nvPr/>
        </p:nvSpPr>
        <p:spPr bwMode="auto">
          <a:xfrm>
            <a:off x="2438400" y="4191000"/>
            <a:ext cx="1295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7" name="Line 113"/>
          <p:cNvSpPr>
            <a:spLocks noChangeShapeType="1"/>
          </p:cNvSpPr>
          <p:nvPr/>
        </p:nvSpPr>
        <p:spPr bwMode="auto">
          <a:xfrm>
            <a:off x="3124200" y="44196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4578" name="Group 114"/>
          <p:cNvGrpSpPr>
            <a:grpSpLocks/>
          </p:cNvGrpSpPr>
          <p:nvPr/>
        </p:nvGrpSpPr>
        <p:grpSpPr bwMode="auto">
          <a:xfrm rot="5400000">
            <a:off x="1600200" y="3848100"/>
            <a:ext cx="495300" cy="419100"/>
            <a:chOff x="4272" y="2304"/>
            <a:chExt cx="432" cy="384"/>
          </a:xfrm>
        </p:grpSpPr>
        <p:grpSp>
          <p:nvGrpSpPr>
            <p:cNvPr id="574579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80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81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82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83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4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5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6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7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8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89" name="Line 125"/>
          <p:cNvSpPr>
            <a:spLocks noChangeShapeType="1"/>
          </p:cNvSpPr>
          <p:nvPr/>
        </p:nvSpPr>
        <p:spPr bwMode="auto">
          <a:xfrm>
            <a:off x="1981200" y="4343400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90" name="Rectangle 126"/>
          <p:cNvSpPr>
            <a:spLocks noChangeArrowheads="1"/>
          </p:cNvSpPr>
          <p:nvPr/>
        </p:nvSpPr>
        <p:spPr bwMode="auto">
          <a:xfrm>
            <a:off x="1219200" y="2743200"/>
            <a:ext cx="6858000" cy="3276600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67750" cy="914400"/>
          </a:xfrm>
        </p:spPr>
        <p:txBody>
          <a:bodyPr/>
          <a:lstStyle/>
          <a:p>
            <a:r>
              <a:rPr lang="en-US" sz="3200"/>
              <a:t>Random Forests (Bagged Trees++)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796338" cy="5562600"/>
          </a:xfrm>
        </p:spPr>
        <p:txBody>
          <a:bodyPr/>
          <a:lstStyle/>
          <a:p>
            <a:r>
              <a:rPr lang="en-US" sz="2400"/>
              <a:t>Draw </a:t>
            </a:r>
            <a:r>
              <a:rPr lang="en-US" sz="2400" b="1" i="1">
                <a:solidFill>
                  <a:schemeClr val="accent2"/>
                </a:solidFill>
              </a:rPr>
              <a:t>1000+</a:t>
            </a:r>
            <a:r>
              <a:rPr lang="en-US" sz="2400"/>
              <a:t> bootstrap samples of data</a:t>
            </a:r>
          </a:p>
          <a:p>
            <a:r>
              <a:rPr lang="en-US" sz="2400" b="1" i="1">
                <a:solidFill>
                  <a:schemeClr val="accent2"/>
                </a:solidFill>
              </a:rPr>
              <a:t>Draw sample of available attributes at each split</a:t>
            </a:r>
          </a:p>
          <a:p>
            <a:r>
              <a:rPr lang="en-US" sz="2400"/>
              <a:t>Train trees on each sample/attribute set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</a:t>
            </a:r>
            <a:r>
              <a:rPr lang="en-US" sz="2400" b="1" i="1">
                <a:solidFill>
                  <a:schemeClr val="accent2"/>
                </a:solidFill>
              </a:rPr>
              <a:t>1000+</a:t>
            </a:r>
            <a:r>
              <a:rPr lang="en-US" sz="2400"/>
              <a:t> trees</a:t>
            </a:r>
          </a:p>
          <a:p>
            <a:r>
              <a:rPr lang="en-US" sz="2400"/>
              <a:t>Average prediction of trees on out-of-bag samples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EF44-0297-43AF-8A8C-DB98D37CF54F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575492" name="Group 4"/>
          <p:cNvGrpSpPr>
            <a:grpSpLocks/>
          </p:cNvGrpSpPr>
          <p:nvPr/>
        </p:nvGrpSpPr>
        <p:grpSpPr bwMode="auto">
          <a:xfrm rot="5400000">
            <a:off x="5448300" y="3619500"/>
            <a:ext cx="495300" cy="419100"/>
            <a:chOff x="4272" y="2304"/>
            <a:chExt cx="432" cy="384"/>
          </a:xfrm>
        </p:grpSpPr>
        <p:grpSp>
          <p:nvGrpSpPr>
            <p:cNvPr id="575493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494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495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496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497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98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99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0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1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2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03" name="Group 15"/>
          <p:cNvGrpSpPr>
            <a:grpSpLocks/>
          </p:cNvGrpSpPr>
          <p:nvPr/>
        </p:nvGrpSpPr>
        <p:grpSpPr bwMode="auto">
          <a:xfrm rot="5400000">
            <a:off x="4876800" y="3886200"/>
            <a:ext cx="495300" cy="419100"/>
            <a:chOff x="4272" y="2304"/>
            <a:chExt cx="432" cy="384"/>
          </a:xfrm>
        </p:grpSpPr>
        <p:grpSp>
          <p:nvGrpSpPr>
            <p:cNvPr id="575504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05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06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07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08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9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0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1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2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3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14" name="Group 26"/>
          <p:cNvGrpSpPr>
            <a:grpSpLocks/>
          </p:cNvGrpSpPr>
          <p:nvPr/>
        </p:nvGrpSpPr>
        <p:grpSpPr bwMode="auto">
          <a:xfrm rot="5400000">
            <a:off x="4343400" y="3657600"/>
            <a:ext cx="495300" cy="419100"/>
            <a:chOff x="4272" y="2304"/>
            <a:chExt cx="432" cy="384"/>
          </a:xfrm>
        </p:grpSpPr>
        <p:grpSp>
          <p:nvGrpSpPr>
            <p:cNvPr id="575515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16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17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18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19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0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1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2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3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4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25" name="Group 37"/>
          <p:cNvGrpSpPr>
            <a:grpSpLocks/>
          </p:cNvGrpSpPr>
          <p:nvPr/>
        </p:nvGrpSpPr>
        <p:grpSpPr bwMode="auto">
          <a:xfrm rot="5400000">
            <a:off x="3810000" y="3886200"/>
            <a:ext cx="495300" cy="419100"/>
            <a:chOff x="4272" y="2304"/>
            <a:chExt cx="432" cy="384"/>
          </a:xfrm>
        </p:grpSpPr>
        <p:grpSp>
          <p:nvGrpSpPr>
            <p:cNvPr id="575526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27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2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29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30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1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2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3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4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5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36" name="Text Box 48"/>
          <p:cNvSpPr txBox="1">
            <a:spLocks noChangeArrowheads="1"/>
          </p:cNvSpPr>
          <p:nvPr/>
        </p:nvSpPr>
        <p:spPr bwMode="auto">
          <a:xfrm>
            <a:off x="6477000" y="3581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>
                <a:latin typeface="Times" pitchFamily="18" charset="0"/>
              </a:rPr>
              <a:t>…</a:t>
            </a:r>
          </a:p>
        </p:txBody>
      </p:sp>
      <p:sp>
        <p:nvSpPr>
          <p:cNvPr id="575537" name="Line 49"/>
          <p:cNvSpPr>
            <a:spLocks noChangeShapeType="1"/>
          </p:cNvSpPr>
          <p:nvPr/>
        </p:nvSpPr>
        <p:spPr bwMode="auto">
          <a:xfrm>
            <a:off x="3543300" y="4152900"/>
            <a:ext cx="571500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38" name="Line 50"/>
          <p:cNvSpPr>
            <a:spLocks noChangeShapeType="1"/>
          </p:cNvSpPr>
          <p:nvPr/>
        </p:nvSpPr>
        <p:spPr bwMode="auto">
          <a:xfrm>
            <a:off x="4152900" y="44577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39" name="Line 51"/>
          <p:cNvSpPr>
            <a:spLocks noChangeShapeType="1"/>
          </p:cNvSpPr>
          <p:nvPr/>
        </p:nvSpPr>
        <p:spPr bwMode="auto">
          <a:xfrm>
            <a:off x="4610100" y="41529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40" name="Line 52"/>
          <p:cNvSpPr>
            <a:spLocks noChangeShapeType="1"/>
          </p:cNvSpPr>
          <p:nvPr/>
        </p:nvSpPr>
        <p:spPr bwMode="auto">
          <a:xfrm flipH="1">
            <a:off x="4838700" y="4381500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41" name="Line 53"/>
          <p:cNvSpPr>
            <a:spLocks noChangeShapeType="1"/>
          </p:cNvSpPr>
          <p:nvPr/>
        </p:nvSpPr>
        <p:spPr bwMode="auto">
          <a:xfrm flipH="1">
            <a:off x="5257800" y="4419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42" name="Text Box 54"/>
          <p:cNvSpPr txBox="1">
            <a:spLocks noChangeArrowheads="1"/>
          </p:cNvSpPr>
          <p:nvPr/>
        </p:nvSpPr>
        <p:spPr bwMode="auto">
          <a:xfrm>
            <a:off x="1584325" y="5348288"/>
            <a:ext cx="592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u="none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800" u="none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5543" name="Group 55"/>
          <p:cNvGrpSpPr>
            <a:grpSpLocks/>
          </p:cNvGrpSpPr>
          <p:nvPr/>
        </p:nvGrpSpPr>
        <p:grpSpPr bwMode="auto">
          <a:xfrm rot="5400000">
            <a:off x="5981700" y="3886200"/>
            <a:ext cx="495300" cy="419100"/>
            <a:chOff x="4272" y="2304"/>
            <a:chExt cx="432" cy="384"/>
          </a:xfrm>
        </p:grpSpPr>
        <p:grpSp>
          <p:nvGrpSpPr>
            <p:cNvPr id="575544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45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46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47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48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49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0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1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2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3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54" name="Group 66"/>
          <p:cNvGrpSpPr>
            <a:grpSpLocks/>
          </p:cNvGrpSpPr>
          <p:nvPr/>
        </p:nvGrpSpPr>
        <p:grpSpPr bwMode="auto">
          <a:xfrm rot="5400000">
            <a:off x="7124700" y="3657600"/>
            <a:ext cx="495300" cy="419100"/>
            <a:chOff x="4272" y="2304"/>
            <a:chExt cx="432" cy="384"/>
          </a:xfrm>
        </p:grpSpPr>
        <p:grpSp>
          <p:nvGrpSpPr>
            <p:cNvPr id="575555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56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57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58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59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0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1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2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3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4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65" name="Group 77"/>
          <p:cNvGrpSpPr>
            <a:grpSpLocks/>
          </p:cNvGrpSpPr>
          <p:nvPr/>
        </p:nvGrpSpPr>
        <p:grpSpPr bwMode="auto">
          <a:xfrm rot="5400000">
            <a:off x="3276600" y="3657600"/>
            <a:ext cx="495300" cy="419100"/>
            <a:chOff x="4272" y="2304"/>
            <a:chExt cx="432" cy="384"/>
          </a:xfrm>
        </p:grpSpPr>
        <p:grpSp>
          <p:nvGrpSpPr>
            <p:cNvPr id="575566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67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68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69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70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1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2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3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4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5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76" name="Group 88"/>
          <p:cNvGrpSpPr>
            <a:grpSpLocks/>
          </p:cNvGrpSpPr>
          <p:nvPr/>
        </p:nvGrpSpPr>
        <p:grpSpPr bwMode="auto">
          <a:xfrm rot="5400000">
            <a:off x="2705100" y="3886200"/>
            <a:ext cx="495300" cy="419100"/>
            <a:chOff x="4272" y="2304"/>
            <a:chExt cx="432" cy="384"/>
          </a:xfrm>
        </p:grpSpPr>
        <p:grpSp>
          <p:nvGrpSpPr>
            <p:cNvPr id="575577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78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79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80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81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2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3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4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5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6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87" name="Group 99"/>
          <p:cNvGrpSpPr>
            <a:grpSpLocks/>
          </p:cNvGrpSpPr>
          <p:nvPr/>
        </p:nvGrpSpPr>
        <p:grpSpPr bwMode="auto">
          <a:xfrm rot="5400000">
            <a:off x="2133600" y="3619500"/>
            <a:ext cx="495300" cy="419100"/>
            <a:chOff x="4272" y="2304"/>
            <a:chExt cx="432" cy="384"/>
          </a:xfrm>
        </p:grpSpPr>
        <p:grpSp>
          <p:nvGrpSpPr>
            <p:cNvPr id="575588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89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90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91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92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3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4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5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6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7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98" name="Line 110"/>
          <p:cNvSpPr>
            <a:spLocks noChangeShapeType="1"/>
          </p:cNvSpPr>
          <p:nvPr/>
        </p:nvSpPr>
        <p:spPr bwMode="auto">
          <a:xfrm flipH="1">
            <a:off x="5410200" y="4191000"/>
            <a:ext cx="182880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99" name="Line 111"/>
          <p:cNvSpPr>
            <a:spLocks noChangeShapeType="1"/>
          </p:cNvSpPr>
          <p:nvPr/>
        </p:nvSpPr>
        <p:spPr bwMode="auto">
          <a:xfrm flipH="1">
            <a:off x="5029200" y="4191000"/>
            <a:ext cx="685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600" name="Line 112"/>
          <p:cNvSpPr>
            <a:spLocks noChangeShapeType="1"/>
          </p:cNvSpPr>
          <p:nvPr/>
        </p:nvSpPr>
        <p:spPr bwMode="auto">
          <a:xfrm>
            <a:off x="2438400" y="4191000"/>
            <a:ext cx="1295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601" name="Line 113"/>
          <p:cNvSpPr>
            <a:spLocks noChangeShapeType="1"/>
          </p:cNvSpPr>
          <p:nvPr/>
        </p:nvSpPr>
        <p:spPr bwMode="auto">
          <a:xfrm>
            <a:off x="3124200" y="44196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5602" name="Group 114"/>
          <p:cNvGrpSpPr>
            <a:grpSpLocks/>
          </p:cNvGrpSpPr>
          <p:nvPr/>
        </p:nvGrpSpPr>
        <p:grpSpPr bwMode="auto">
          <a:xfrm rot="5400000">
            <a:off x="1600200" y="3848100"/>
            <a:ext cx="495300" cy="419100"/>
            <a:chOff x="4272" y="2304"/>
            <a:chExt cx="432" cy="384"/>
          </a:xfrm>
        </p:grpSpPr>
        <p:grpSp>
          <p:nvGrpSpPr>
            <p:cNvPr id="575603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604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605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606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607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08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09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10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11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12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613" name="Line 125"/>
          <p:cNvSpPr>
            <a:spLocks noChangeShapeType="1"/>
          </p:cNvSpPr>
          <p:nvPr/>
        </p:nvSpPr>
        <p:spPr bwMode="auto">
          <a:xfrm>
            <a:off x="1981200" y="4343400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614" name="Rectangle 126"/>
          <p:cNvSpPr>
            <a:spLocks noChangeArrowheads="1"/>
          </p:cNvSpPr>
          <p:nvPr/>
        </p:nvSpPr>
        <p:spPr bwMode="auto">
          <a:xfrm>
            <a:off x="1219200" y="2895600"/>
            <a:ext cx="6858000" cy="3276600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Boosting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Boosting is (today) a general learning paradigm for putting together a Strong Learner, given a collection (possibly infinite) of Weak Learners.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original Boosting Algorithm was proposed as an answer to a theoretical question in PAC learning. </a:t>
            </a:r>
            <a:r>
              <a:rPr lang="en-US" sz="2000" dirty="0">
                <a:solidFill>
                  <a:srgbClr val="FF0000"/>
                </a:solidFill>
              </a:rPr>
              <a:t>[The Strength of Weak Learnability; </a:t>
            </a:r>
            <a:r>
              <a:rPr lang="en-US" sz="2000" dirty="0" err="1">
                <a:solidFill>
                  <a:srgbClr val="FF0000"/>
                </a:solidFill>
              </a:rPr>
              <a:t>Schapire</a:t>
            </a:r>
            <a:r>
              <a:rPr lang="en-US" sz="2000" dirty="0">
                <a:solidFill>
                  <a:srgbClr val="FF0000"/>
                </a:solidFill>
              </a:rPr>
              <a:t>, 89]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Consequently, Boosting has interesting theoretical implications, e.g., on the relations between PAC learnability and compression.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</a:t>
            </a:r>
            <a:r>
              <a:rPr lang="en-US" sz="2000" dirty="0"/>
              <a:t>a concept class is efficiently PAC learnable then it is efficiently PAC learnable by an algorithm whose required memory is bounded by a polynomial in n, size c and log(1/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There </a:t>
            </a:r>
            <a:r>
              <a:rPr lang="en-US" sz="2000" dirty="0"/>
              <a:t>is no concept class for which efficient PAC learnability requires that the entire sample be contained in memory at one time – there is always another algorithm that “forgets” most of the sample.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Boosting Notes</a:t>
            </a:r>
            <a:br>
              <a:rPr lang="en-US" sz="3200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However, the key contribution of Boosting has been practical, as a way to compose a good learner from many weak learners.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is a member of a family of Ensemble Algorithms, but has stronger guarantees than others.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Boosting </a:t>
            </a:r>
            <a:r>
              <a:rPr lang="en-US" sz="2000" dirty="0"/>
              <a:t>demo is </a:t>
            </a:r>
            <a:r>
              <a:rPr lang="en-US" sz="2000" dirty="0" smtClean="0"/>
              <a:t>available </a:t>
            </a:r>
            <a:r>
              <a:rPr lang="en-US" sz="2000" dirty="0"/>
              <a:t>at </a:t>
            </a:r>
            <a:r>
              <a:rPr lang="en-US" dirty="0">
                <a:hlinkClick r:id="rId3"/>
              </a:rPr>
              <a:t>http://cseweb.ucsd.edu/~yfreund/adaboost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Example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of Boosting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Simple &amp; insightful  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1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Boosting </a:t>
            </a:r>
            <a:r>
              <a:rPr lang="en-US" sz="3200" dirty="0" smtClean="0"/>
              <a:t>Motivation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3" y="1143000"/>
            <a:ext cx="6249273" cy="57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2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Boosting Approach</a:t>
            </a:r>
            <a:r>
              <a:rPr lang="en-US" sz="3200" dirty="0"/>
              <a:t/>
            </a:r>
            <a:br>
              <a:rPr lang="en-US" sz="3200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Algorithm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Select a small </a:t>
            </a:r>
            <a:r>
              <a:rPr lang="en-US" dirty="0"/>
              <a:t>subset of </a:t>
            </a:r>
            <a:r>
              <a:rPr lang="en-US" dirty="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erive a rough </a:t>
            </a:r>
            <a:r>
              <a:rPr lang="en-US" dirty="0"/>
              <a:t>rule of thumb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xamine </a:t>
            </a:r>
            <a:r>
              <a:rPr lang="en-US" dirty="0"/>
              <a:t>2nd set of 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erive </a:t>
            </a:r>
            <a:r>
              <a:rPr lang="en-US" dirty="0"/>
              <a:t>2nd rule of thumb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Repeat </a:t>
            </a:r>
            <a:r>
              <a:rPr lang="en-US" dirty="0"/>
              <a:t>T </a:t>
            </a:r>
            <a:r>
              <a:rPr lang="en-US" dirty="0" smtClean="0"/>
              <a:t>times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Combine the learned rules into a single hypothesis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Questions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to choose subsets of examples to </a:t>
            </a:r>
            <a:r>
              <a:rPr lang="en-US" dirty="0" smtClean="0"/>
              <a:t>examine on </a:t>
            </a:r>
            <a:r>
              <a:rPr lang="en-US" dirty="0"/>
              <a:t>each round?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to combine all the rules of thumb </a:t>
            </a:r>
            <a:r>
              <a:rPr lang="en-US" dirty="0" smtClean="0"/>
              <a:t>into single </a:t>
            </a:r>
            <a:r>
              <a:rPr lang="en-US" dirty="0"/>
              <a:t>prediction rule?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Boosting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General </a:t>
            </a:r>
            <a:r>
              <a:rPr lang="en-US" dirty="0"/>
              <a:t>method of converting </a:t>
            </a:r>
            <a:r>
              <a:rPr lang="en-US" dirty="0" smtClean="0"/>
              <a:t>rough rules </a:t>
            </a:r>
            <a:r>
              <a:rPr lang="en-US" dirty="0"/>
              <a:t>of thumb into highly accurate prediction rule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6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Theoretical Motivation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“Strong</a:t>
            </a:r>
            <a:r>
              <a:rPr lang="en-US" dirty="0"/>
              <a:t>” PAC </a:t>
            </a:r>
            <a:r>
              <a:rPr lang="en-US" dirty="0" smtClean="0"/>
              <a:t>algorithm: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/>
              <a:t>any </a:t>
            </a:r>
            <a:r>
              <a:rPr lang="en-US" dirty="0" smtClean="0"/>
              <a:t>distribution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 &gt; 0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Given polynomially </a:t>
            </a:r>
            <a:r>
              <a:rPr lang="en-US" dirty="0"/>
              <a:t>many random </a:t>
            </a:r>
            <a:r>
              <a:rPr lang="en-US" dirty="0" smtClean="0"/>
              <a:t>examples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Finds </a:t>
            </a:r>
            <a:r>
              <a:rPr lang="en-US" dirty="0"/>
              <a:t>hypothesis with error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 with probability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(1-</a:t>
            </a: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“Weak</a:t>
            </a:r>
            <a:r>
              <a:rPr lang="en-US" dirty="0"/>
              <a:t>” PAC </a:t>
            </a:r>
            <a:r>
              <a:rPr lang="en-US" dirty="0" smtClean="0"/>
              <a:t>algorithm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Same</a:t>
            </a:r>
            <a:r>
              <a:rPr lang="en-US" dirty="0"/>
              <a:t>, but only for </a:t>
            </a:r>
            <a:r>
              <a:rPr lang="en-US" dirty="0" smtClean="0"/>
              <a:t>some 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  </a:t>
            </a:r>
            <a:r>
              <a:rPr lang="en-US" dirty="0">
                <a:latin typeface="cmsy10"/>
              </a:rPr>
              <a:t>·</a:t>
            </a:r>
            <a:r>
              <a:rPr lang="en-US" dirty="0" smtClean="0"/>
              <a:t> ½ - </a:t>
            </a:r>
            <a:r>
              <a:rPr lang="en-US" dirty="0" smtClean="0">
                <a:latin typeface="cmmi10"/>
              </a:rPr>
              <a:t>°</a:t>
            </a:r>
            <a:endParaRPr lang="en-US" dirty="0">
              <a:latin typeface="cmmi10"/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[</a:t>
            </a:r>
            <a:r>
              <a:rPr lang="en-US" dirty="0"/>
              <a:t>Kearns &amp; Valiant ’88</a:t>
            </a:r>
            <a:r>
              <a:rPr lang="en-US" dirty="0" smtClean="0"/>
              <a:t>]: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Does </a:t>
            </a:r>
            <a:r>
              <a:rPr lang="en-US" dirty="0"/>
              <a:t>weak learnability imply strong learnability</a:t>
            </a:r>
            <a:r>
              <a:rPr lang="en-US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Anecdote: the importance of the distribution free assumption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It does not hold if PAC is restricted to only the uniform distribution, say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9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History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[</a:t>
            </a:r>
            <a:r>
              <a:rPr lang="en-US" dirty="0" err="1"/>
              <a:t>Schapire</a:t>
            </a:r>
            <a:r>
              <a:rPr lang="en-US" dirty="0"/>
              <a:t> ’89</a:t>
            </a:r>
            <a:r>
              <a:rPr lang="en-US" dirty="0" smtClean="0"/>
              <a:t>]: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provable boosting </a:t>
            </a:r>
            <a:r>
              <a:rPr lang="en-US" dirty="0" smtClean="0"/>
              <a:t>algorithm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Call </a:t>
            </a:r>
            <a:r>
              <a:rPr lang="en-US" dirty="0"/>
              <a:t>weak learner three times on </a:t>
            </a:r>
            <a:r>
              <a:rPr lang="en-US" dirty="0" smtClean="0"/>
              <a:t>three modified distributions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Get </a:t>
            </a:r>
            <a:r>
              <a:rPr lang="en-US" dirty="0"/>
              <a:t>slight boost in </a:t>
            </a:r>
            <a:r>
              <a:rPr lang="en-US" dirty="0" smtClean="0"/>
              <a:t>accuracy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apply </a:t>
            </a:r>
            <a:r>
              <a:rPr lang="en-US" dirty="0"/>
              <a:t>recursively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[</a:t>
            </a:r>
            <a:r>
              <a:rPr lang="en-US" dirty="0"/>
              <a:t>Freund ’90]: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“Optimal</a:t>
            </a:r>
            <a:r>
              <a:rPr lang="en-US" dirty="0"/>
              <a:t>” algorithm that “boosts by majority”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[</a:t>
            </a:r>
            <a:r>
              <a:rPr lang="en-US" dirty="0" err="1"/>
              <a:t>Drucker</a:t>
            </a:r>
            <a:r>
              <a:rPr lang="en-US" dirty="0"/>
              <a:t>, </a:t>
            </a:r>
            <a:r>
              <a:rPr lang="en-US" dirty="0" err="1"/>
              <a:t>Schapire</a:t>
            </a:r>
            <a:r>
              <a:rPr lang="en-US" dirty="0"/>
              <a:t> &amp; </a:t>
            </a:r>
            <a:r>
              <a:rPr lang="en-US" dirty="0" err="1"/>
              <a:t>Simard</a:t>
            </a:r>
            <a:r>
              <a:rPr lang="en-US" dirty="0"/>
              <a:t> ’92]: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First </a:t>
            </a:r>
            <a:r>
              <a:rPr lang="en-US" dirty="0"/>
              <a:t>experiments using boosting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Limited </a:t>
            </a:r>
            <a:r>
              <a:rPr lang="en-US" dirty="0"/>
              <a:t>by practical </a:t>
            </a:r>
            <a:r>
              <a:rPr lang="en-US" dirty="0" smtClean="0"/>
              <a:t>drawbacks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[Freund &amp; </a:t>
            </a:r>
            <a:r>
              <a:rPr lang="en-US" dirty="0" err="1"/>
              <a:t>Schapire</a:t>
            </a:r>
            <a:r>
              <a:rPr lang="en-US" dirty="0"/>
              <a:t> ’95]: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Introduced </a:t>
            </a:r>
            <a:r>
              <a:rPr lang="en-US" sz="1600" dirty="0"/>
              <a:t>“</a:t>
            </a:r>
            <a:r>
              <a:rPr lang="en-US" sz="1600" dirty="0" err="1"/>
              <a:t>AdaBoost</a:t>
            </a:r>
            <a:r>
              <a:rPr lang="en-US" sz="1600" dirty="0"/>
              <a:t>” algorithm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Strong </a:t>
            </a:r>
            <a:r>
              <a:rPr lang="en-US" sz="1600" dirty="0"/>
              <a:t>practical advantages over </a:t>
            </a:r>
            <a:r>
              <a:rPr lang="en-US" sz="1600" dirty="0" smtClean="0"/>
              <a:t>previous boosting algorithms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AdaBoost</a:t>
            </a:r>
            <a:r>
              <a:rPr lang="en-US" dirty="0" smtClean="0"/>
              <a:t> was followed by a huge number of papers and practical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86400" y="2438400"/>
            <a:ext cx="327660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latin typeface="+mn-lt"/>
              </a:rPr>
              <a:t>Some lessons for Ph.D. students</a:t>
            </a:r>
            <a:endParaRPr lang="en-US" sz="18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754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Formal View of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>
                <a:solidFill>
                  <a:srgbClr val="3333FF"/>
                </a:solidFill>
              </a:rPr>
              <a:t>training set 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), …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{-1, +1} is the correct label of instance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X</a:t>
            </a:r>
          </a:p>
          <a:p>
            <a:r>
              <a:rPr lang="en-US" dirty="0" smtClean="0"/>
              <a:t>For t = 1, …, T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 smtClean="0">
                <a:solidFill>
                  <a:srgbClr val="3333FF"/>
                </a:solidFill>
              </a:rPr>
              <a:t>distribution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/>
              <a:t> on {1,…m}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solidFill>
                  <a:srgbClr val="3333FF"/>
                </a:solidFill>
              </a:rPr>
              <a:t>weak hypothesis </a:t>
            </a:r>
            <a:r>
              <a:rPr lang="en-US" dirty="0" smtClean="0"/>
              <a:t>(“rule of thumb”)</a:t>
            </a:r>
          </a:p>
          <a:p>
            <a:pPr marL="457200" lvl="1" indent="0">
              <a:buNone/>
            </a:pPr>
            <a:r>
              <a:rPr lang="en-US" dirty="0" smtClean="0">
                <a:latin typeface="Calibri"/>
              </a:rPr>
              <a:t>                    </a:t>
            </a:r>
            <a:r>
              <a:rPr lang="en-US" dirty="0" err="1" smtClean="0">
                <a:solidFill>
                  <a:srgbClr val="3333FF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: X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{-1, +1}</a:t>
            </a:r>
          </a:p>
          <a:p>
            <a:pPr marL="457200" lvl="1" indent="0">
              <a:buNone/>
            </a:pPr>
            <a:r>
              <a:rPr lang="en-US" dirty="0" smtClean="0"/>
              <a:t>     with small error 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>
                <a:latin typeface="cmmi10"/>
              </a:rPr>
              <a:t>               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3333FF"/>
                </a:solidFill>
              </a:rPr>
              <a:t>t </a:t>
            </a:r>
            <a:r>
              <a:rPr lang="en-US" dirty="0" smtClean="0"/>
              <a:t>= </a:t>
            </a:r>
            <a:r>
              <a:rPr lang="en-US" dirty="0" err="1" smtClean="0">
                <a:latin typeface="Calibri"/>
              </a:rPr>
              <a:t>Pr</a:t>
            </a:r>
            <a:r>
              <a:rPr lang="en-US" baseline="-25000" dirty="0" err="1" smtClean="0">
                <a:latin typeface="Calibri"/>
              </a:rPr>
              <a:t>D</a:t>
            </a:r>
            <a:r>
              <a:rPr lang="en-US" dirty="0" smtClean="0">
                <a:latin typeface="Calibri"/>
              </a:rPr>
              <a:t> [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 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:</a:t>
            </a:r>
            <a:r>
              <a:rPr lang="en-US" dirty="0" smtClean="0"/>
              <a:t>=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]</a:t>
            </a:r>
          </a:p>
          <a:p>
            <a:r>
              <a:rPr lang="en-US" dirty="0" smtClean="0"/>
              <a:t>Output: </a:t>
            </a:r>
            <a:r>
              <a:rPr lang="en-US" dirty="0" smtClean="0">
                <a:solidFill>
                  <a:srgbClr val="3333FF"/>
                </a:solidFill>
              </a:rPr>
              <a:t>final hypothesis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final</a:t>
            </a:r>
            <a:endParaRPr lang="en-US" baseline="-250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2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17405</TotalTime>
  <Words>1730</Words>
  <Application>Microsoft Office PowerPoint</Application>
  <PresentationFormat>On-screen Show (4:3)</PresentationFormat>
  <Paragraphs>247</Paragraphs>
  <Slides>27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Times New Roman</vt:lpstr>
      <vt:lpstr>Symbol</vt:lpstr>
      <vt:lpstr>宋体</vt:lpstr>
      <vt:lpstr>Arial</vt:lpstr>
      <vt:lpstr>cmsy10</vt:lpstr>
      <vt:lpstr>Wingdings</vt:lpstr>
      <vt:lpstr>cmmi10</vt:lpstr>
      <vt:lpstr>Calibri</vt:lpstr>
      <vt:lpstr>Times</vt:lpstr>
      <vt:lpstr>Arial Narrow</vt:lpstr>
      <vt:lpstr>Noam Theme</vt:lpstr>
      <vt:lpstr>HW 2</vt:lpstr>
      <vt:lpstr>Where are we?</vt:lpstr>
      <vt:lpstr>Boosting</vt:lpstr>
      <vt:lpstr>Boosting Notes </vt:lpstr>
      <vt:lpstr>Boosting Motivation</vt:lpstr>
      <vt:lpstr>The Boosting Approach </vt:lpstr>
      <vt:lpstr>Theoretical Motivation</vt:lpstr>
      <vt:lpstr>History</vt:lpstr>
      <vt:lpstr>A Formal View of Boosting</vt:lpstr>
      <vt:lpstr>Adaboost</vt:lpstr>
      <vt:lpstr>A Toy Example</vt:lpstr>
      <vt:lpstr>A Toy Example</vt:lpstr>
      <vt:lpstr>A Toy Example</vt:lpstr>
      <vt:lpstr>A Toy Example</vt:lpstr>
      <vt:lpstr>A Toy Example</vt:lpstr>
      <vt:lpstr>Analyzing Adaboost</vt:lpstr>
      <vt:lpstr>AdaBoost Proof (1)</vt:lpstr>
      <vt:lpstr>AdaBoost Proof (2)</vt:lpstr>
      <vt:lpstr>AdaBoost Proof(3)</vt:lpstr>
      <vt:lpstr>Boosting The Confidence</vt:lpstr>
      <vt:lpstr>Boosting The Confidence(2)</vt:lpstr>
      <vt:lpstr>Summary of Ensemble Methods </vt:lpstr>
      <vt:lpstr>Boosting</vt:lpstr>
      <vt:lpstr>Boosting: Different Perspectives</vt:lpstr>
      <vt:lpstr>Bagging</vt:lpstr>
      <vt:lpstr>Example: Bagged Decision Trees</vt:lpstr>
      <vt:lpstr>Random Forests (Bagged Trees++)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Roth, Dan</cp:lastModifiedBy>
  <cp:revision>261</cp:revision>
  <cp:lastPrinted>1998-02-13T14:42:12Z</cp:lastPrinted>
  <dcterms:created xsi:type="dcterms:W3CDTF">1998-01-23T03:14:46Z</dcterms:created>
  <dcterms:modified xsi:type="dcterms:W3CDTF">2017-03-02T22:12:54Z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danr@cs.uiuc</vt:lpwstr>
  </property>
  <property fmtid="{D5CDD505-2E9C-101B-9397-08002B2CF9AE}" pid="8" name="HomePage">
    <vt:lpwstr>http://l2r.cs.uiuc.edu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C:\mystuff\CS346-98</vt:lpwstr>
  </property>
</Properties>
</file>