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782" r:id="rId2"/>
    <p:sldId id="784" r:id="rId3"/>
    <p:sldId id="785" r:id="rId4"/>
    <p:sldId id="641" r:id="rId5"/>
    <p:sldId id="729" r:id="rId6"/>
    <p:sldId id="732" r:id="rId7"/>
    <p:sldId id="730" r:id="rId8"/>
    <p:sldId id="786" r:id="rId9"/>
    <p:sldId id="733" r:id="rId10"/>
    <p:sldId id="769" r:id="rId11"/>
    <p:sldId id="735" r:id="rId12"/>
    <p:sldId id="734" r:id="rId13"/>
    <p:sldId id="736" r:id="rId14"/>
    <p:sldId id="737" r:id="rId15"/>
    <p:sldId id="741" r:id="rId16"/>
    <p:sldId id="742" r:id="rId17"/>
    <p:sldId id="747" r:id="rId18"/>
    <p:sldId id="798" r:id="rId19"/>
    <p:sldId id="799" r:id="rId20"/>
    <p:sldId id="748" r:id="rId21"/>
    <p:sldId id="749" r:id="rId22"/>
    <p:sldId id="795" r:id="rId23"/>
    <p:sldId id="796" r:id="rId24"/>
    <p:sldId id="797" r:id="rId25"/>
    <p:sldId id="751" r:id="rId26"/>
    <p:sldId id="777" r:id="rId27"/>
    <p:sldId id="752" r:id="rId28"/>
    <p:sldId id="800" r:id="rId29"/>
    <p:sldId id="753" r:id="rId30"/>
    <p:sldId id="754" r:id="rId31"/>
    <p:sldId id="755" r:id="rId32"/>
    <p:sldId id="756" r:id="rId33"/>
    <p:sldId id="757" r:id="rId34"/>
    <p:sldId id="758" r:id="rId35"/>
    <p:sldId id="770" r:id="rId36"/>
    <p:sldId id="776" r:id="rId37"/>
    <p:sldId id="763" r:id="rId38"/>
    <p:sldId id="764" r:id="rId39"/>
    <p:sldId id="772" r:id="rId40"/>
    <p:sldId id="781" r:id="rId41"/>
    <p:sldId id="773" r:id="rId42"/>
    <p:sldId id="775" r:id="rId43"/>
    <p:sldId id="778" r:id="rId44"/>
    <p:sldId id="779" r:id="rId45"/>
    <p:sldId id="791" r:id="rId46"/>
    <p:sldId id="780" r:id="rId47"/>
    <p:sldId id="793" r:id="rId48"/>
    <p:sldId id="794" r:id="rId49"/>
    <p:sldId id="792" r:id="rId50"/>
  </p:sldIdLst>
  <p:sldSz cx="9144000" cy="6858000" type="screen4x3"/>
  <p:notesSz cx="7150100" cy="94488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msy10" panose="020B0604020202020204" charset="0"/>
      <p:regular r:id="rId57"/>
    </p:embeddedFont>
    <p:embeddedFont>
      <p:font typeface="Comic Sans MS" panose="030F0702030302020204" pitchFamily="66" charset="0"/>
      <p:regular r:id="rId58"/>
      <p:bold r:id="rId59"/>
      <p:italic r:id="rId60"/>
      <p:boldItalic r:id="rId61"/>
    </p:embeddedFont>
    <p:embeddedFont>
      <p:font typeface="SimSun" panose="02010600030101010101" pitchFamily="2" charset="-122"/>
      <p:regular r:id="rId62"/>
    </p:embeddedFont>
    <p:embeddedFont>
      <p:font typeface="Arial Narrow" panose="020B0606020202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</p:embeddedFontLst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95"/>
    <a:srgbClr val="FFFFCC"/>
    <a:srgbClr val="0066FF"/>
    <a:srgbClr val="9900CC"/>
    <a:srgbClr val="A50021"/>
    <a:srgbClr val="0000FF"/>
    <a:srgbClr val="FF9900"/>
    <a:srgbClr val="FFCC99"/>
    <a:srgbClr val="CC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12" autoAdjust="0"/>
  </p:normalViewPr>
  <p:slideViewPr>
    <p:cSldViewPr>
      <p:cViewPr varScale="1">
        <p:scale>
          <a:sx n="101" d="100"/>
          <a:sy n="101" d="100"/>
        </p:scale>
        <p:origin x="252" y="60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-714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39494A3-2E9A-4452-AF31-4D93A71E2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7D26B-0BFB-4E61-AAB7-284A80E2A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23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19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24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217A-ADA4-4F6C-A4C2-64E3E3DC1BC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667-724C-4AA6-AEB8-1DEFB46CE784}" type="slidenum">
              <a:rPr lang="en-US"/>
              <a:pPr/>
              <a:t>3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1BC2-8AE2-4D31-8A84-35737F083AD0}" type="slidenum">
              <a:rPr lang="en-US"/>
              <a:pPr/>
              <a:t>6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1BC2-8AE2-4D31-8A84-35737F083AD0}" type="slidenum">
              <a:rPr lang="en-US"/>
              <a:pPr/>
              <a:t>10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217A-ADA4-4F6C-A4C2-64E3E3DC1BC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18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3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1BC2-8AE2-4D31-8A84-35737F083AD0}" type="slidenum">
              <a:rPr lang="en-US"/>
              <a:pPr/>
              <a:t>20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1BC2-8AE2-4D31-8A84-35737F083AD0}" type="slidenum">
              <a:rPr lang="en-US"/>
              <a:pPr/>
              <a:t>21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22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0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752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9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9EDAD71E-F2A8-4B0B-B029-2FFA421963B9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75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u="none" dirty="0" smtClean="0"/>
              <a:t>NEURAL NETWORKS</a:t>
            </a:r>
            <a:r>
              <a:rPr lang="en-US" i="0" u="none" baseline="0" dirty="0" smtClean="0"/>
              <a:t>	              CS446 -FALL ‘16</a:t>
            </a:r>
            <a:endParaRPr lang="en-US" i="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chemeClr val="tx1"/>
                </a:solidFill>
                <a:latin typeface="+mj-lt"/>
              </a:defRPr>
            </a:lvl1pPr>
          </a:lstStyle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illinois.edu/~danr/Teaching/CS446-16/Hw/HW-hw3/hw3.pdf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eople.idsia.ch/~juergen/who-invented-backpropagatio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4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png"/><Relationship Id="rId5" Type="http://schemas.openxmlformats.org/officeDocument/2006/relationships/image" Target="../media/image4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4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0.png"/><Relationship Id="rId7" Type="http://schemas.openxmlformats.org/officeDocument/2006/relationships/image" Target="../media/image38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41.png"/><Relationship Id="rId4" Type="http://schemas.openxmlformats.org/officeDocument/2006/relationships/image" Target="../media/image250.png"/><Relationship Id="rId9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kdd-cup-2013-author-paper-identification-challe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4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3.png"/><Relationship Id="rId4" Type="http://schemas.openxmlformats.org/officeDocument/2006/relationships/image" Target="../media/image4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/>
              <a:t>Registration</a:t>
            </a:r>
          </a:p>
          <a:p>
            <a:r>
              <a:rPr lang="en-US" dirty="0" smtClean="0">
                <a:hlinkClick r:id="rId2"/>
              </a:rPr>
              <a:t>Hw3</a:t>
            </a:r>
            <a:r>
              <a:rPr lang="en-US" dirty="0" smtClean="0"/>
              <a:t> is out </a:t>
            </a:r>
            <a:endParaRPr lang="en-US" dirty="0" smtClean="0"/>
          </a:p>
          <a:p>
            <a:pPr lvl="1"/>
            <a:r>
              <a:rPr lang="en-US" dirty="0" smtClean="0"/>
              <a:t>Due on Thursday 10/6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Lecture Captioning (Extra-Credit)</a:t>
            </a:r>
          </a:p>
          <a:p>
            <a:pPr lvl="1"/>
            <a:r>
              <a:rPr lang="en-US" dirty="0" smtClean="0"/>
              <a:t>Look at Piazza for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Scribing lectures</a:t>
            </a:r>
          </a:p>
          <a:p>
            <a:pPr lvl="1"/>
            <a:r>
              <a:rPr lang="en-US" dirty="0" smtClean="0"/>
              <a:t>With  pay; come talk to me/send email.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11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Basic Unit in Multi-Layer Neural Network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b="1" dirty="0" smtClean="0">
                    <a:latin typeface="+mj-lt"/>
                  </a:rPr>
                  <a:t>Linear </a:t>
                </a:r>
                <a:r>
                  <a:rPr lang="en-US" b="1" dirty="0">
                    <a:latin typeface="+mj-lt"/>
                  </a:rPr>
                  <a:t>Unit</a:t>
                </a:r>
                <a:r>
                  <a:rPr lang="en-US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  multiple </a:t>
                </a:r>
                <a:r>
                  <a:rPr lang="en-US" dirty="0">
                    <a:latin typeface="+mj-lt"/>
                  </a:rPr>
                  <a:t>layers of linear </a:t>
                </a:r>
                <a:r>
                  <a:rPr lang="en-US" dirty="0" smtClean="0">
                    <a:latin typeface="+mj-lt"/>
                  </a:rPr>
                  <a:t>functions </a:t>
                </a:r>
                <a:r>
                  <a:rPr lang="en-US" dirty="0">
                    <a:latin typeface="+mj-lt"/>
                  </a:rPr>
                  <a:t>produce linear functions. 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We want to represent nonlinear functions</a:t>
                </a:r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US" b="1" dirty="0">
                    <a:latin typeface="+mj-lt"/>
                  </a:rPr>
                  <a:t>Threshold </a:t>
                </a:r>
                <a:r>
                  <a:rPr lang="en-US" b="1" dirty="0" smtClean="0">
                    <a:latin typeface="+mj-lt"/>
                  </a:rPr>
                  <a:t>units: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𝑠𝑔𝑛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j-lt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not differentiable</a:t>
                </a:r>
                <a:r>
                  <a:rPr lang="en-US" dirty="0">
                    <a:latin typeface="+mj-lt"/>
                  </a:rPr>
                  <a:t>,  </a:t>
                </a:r>
                <a:r>
                  <a:rPr lang="en-US" dirty="0" smtClean="0">
                    <a:latin typeface="+mj-lt"/>
                  </a:rPr>
                  <a:t>hence </a:t>
                </a:r>
                <a:r>
                  <a:rPr lang="en-US" dirty="0">
                    <a:latin typeface="+mj-lt"/>
                  </a:rPr>
                  <a:t>unsuitable for gradient </a:t>
                </a:r>
                <a:r>
                  <a:rPr lang="en-US" dirty="0" smtClean="0">
                    <a:latin typeface="+mj-lt"/>
                  </a:rPr>
                  <a:t>descent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08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887" r="-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78304C-5BE1-484D-994C-369CBE2AEA96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84361" y="3707368"/>
            <a:ext cx="3454839" cy="2312432"/>
            <a:chOff x="5599913" y="3472934"/>
            <a:chExt cx="3454839" cy="2312432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6248400" y="3543300"/>
              <a:ext cx="2209800" cy="2171700"/>
              <a:chOff x="1872" y="2496"/>
              <a:chExt cx="1392" cy="1368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AutoShape 28"/>
              <p:cNvCxnSpPr>
                <a:cxnSpLocks noChangeShapeType="1"/>
                <a:stCxn id="34" idx="4"/>
                <a:endCxn id="36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9"/>
              <p:cNvCxnSpPr>
                <a:cxnSpLocks noChangeShapeType="1"/>
                <a:stCxn id="34" idx="4"/>
                <a:endCxn id="37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AutoShape 30"/>
              <p:cNvCxnSpPr>
                <a:cxnSpLocks noChangeShapeType="1"/>
                <a:stCxn id="34" idx="4"/>
                <a:endCxn id="35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AutoShape 31"/>
              <p:cNvCxnSpPr>
                <a:cxnSpLocks noChangeShapeType="1"/>
                <a:stCxn id="33" idx="4"/>
                <a:endCxn id="36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32"/>
              <p:cNvCxnSpPr>
                <a:cxnSpLocks noChangeShapeType="1"/>
                <a:stCxn id="33" idx="4"/>
                <a:endCxn id="37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3"/>
              <p:cNvCxnSpPr>
                <a:cxnSpLocks noChangeShapeType="1"/>
                <a:stCxn id="33" idx="4"/>
                <a:endCxn id="35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4"/>
              <p:cNvCxnSpPr>
                <a:cxnSpLocks noChangeShapeType="1"/>
                <a:stCxn id="35" idx="4"/>
                <a:endCxn id="38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5"/>
              <p:cNvCxnSpPr>
                <a:cxnSpLocks noChangeShapeType="1"/>
                <a:stCxn id="35" idx="4"/>
                <a:endCxn id="39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6"/>
              <p:cNvCxnSpPr>
                <a:cxnSpLocks noChangeShapeType="1"/>
                <a:stCxn id="35" idx="4"/>
                <a:endCxn id="42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7"/>
              <p:cNvCxnSpPr>
                <a:cxnSpLocks noChangeShapeType="1"/>
                <a:stCxn id="35" idx="4"/>
                <a:endCxn id="40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8"/>
              <p:cNvCxnSpPr>
                <a:cxnSpLocks noChangeShapeType="1"/>
                <a:stCxn id="35" idx="4"/>
                <a:endCxn id="41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40"/>
              <p:cNvCxnSpPr>
                <a:cxnSpLocks noChangeShapeType="1"/>
                <a:endCxn id="42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41"/>
              <p:cNvCxnSpPr>
                <a:cxnSpLocks noChangeShapeType="1"/>
                <a:stCxn id="37" idx="4"/>
                <a:endCxn id="39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42"/>
              <p:cNvCxnSpPr>
                <a:cxnSpLocks noChangeShapeType="1"/>
                <a:endCxn id="38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4"/>
              <p:cNvCxnSpPr>
                <a:cxnSpLocks noChangeShapeType="1"/>
                <a:stCxn id="36" idx="4"/>
                <a:endCxn id="41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5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6"/>
              <p:cNvCxnSpPr>
                <a:cxnSpLocks noChangeShapeType="1"/>
                <a:stCxn id="36" idx="4"/>
                <a:endCxn id="42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7"/>
              <p:cNvCxnSpPr>
                <a:cxnSpLocks noChangeShapeType="1"/>
                <a:stCxn id="36" idx="4"/>
                <a:endCxn id="39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8"/>
              <p:cNvCxnSpPr>
                <a:cxnSpLocks noChangeShapeType="1"/>
                <a:stCxn id="36" idx="4"/>
                <a:endCxn id="38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9"/>
              <p:cNvCxnSpPr>
                <a:cxnSpLocks noChangeShapeType="1"/>
                <a:stCxn id="37" idx="4"/>
                <a:endCxn id="41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599913" y="3506082"/>
              <a:ext cx="110568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>
                  <a:latin typeface="+mn-lt"/>
                </a:rPr>
                <a:t>activation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69949" y="5416034"/>
              <a:ext cx="684803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Input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92015" y="4444484"/>
              <a:ext cx="86273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Hidden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98427" y="3472934"/>
              <a:ext cx="856325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Output</a:t>
              </a:r>
              <a:endParaRPr lang="en-US" sz="1800" dirty="0">
                <a:latin typeface="+mn-lt"/>
              </a:endParaRPr>
            </a:p>
          </p:txBody>
        </p:sp>
      </p:grpSp>
      <p:pic>
        <p:nvPicPr>
          <p:cNvPr id="47" name="Picture 46" descr="http://wwwold.ece.utep.edu/research/webfuzzy/docs/kk-thesis/kk-thesis-html/img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26990"/>
            <a:ext cx="4114800" cy="18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801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Neuron (Logistic)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</p:spPr>
            <p:txBody>
              <a:bodyPr/>
              <a:lstStyle/>
              <a:p>
                <a:r>
                  <a:rPr lang="en-US" altLang="en-US" dirty="0" smtClean="0"/>
                  <a:t>Neuron is modeled by a unit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dirty="0" smtClean="0"/>
                  <a:t>  connected </a:t>
                </a:r>
                <a:r>
                  <a:rPr lang="en-US" altLang="en-US" dirty="0"/>
                  <a:t>by weighted </a:t>
                </a:r>
                <a:r>
                  <a:rPr lang="en-US" altLang="en-US" dirty="0" smtClean="0"/>
                  <a:t>links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to </a:t>
                </a:r>
                <a:r>
                  <a:rPr lang="en-US" altLang="en-US" dirty="0"/>
                  <a:t>other units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 smtClean="0"/>
                  <a:t>. </a:t>
                </a:r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1"/>
                <a:r>
                  <a:rPr lang="en-US" altLang="en-US" dirty="0" smtClean="0"/>
                  <a:t>Use a non-linear, differentiable output function such as the sigmoid or logistic function</a:t>
                </a:r>
              </a:p>
              <a:p>
                <a:pPr lvl="1"/>
                <a:r>
                  <a:rPr lang="en-US" altLang="en-US" dirty="0" smtClean="0"/>
                  <a:t>Net input to a unit is defined as: </a:t>
                </a:r>
              </a:p>
              <a:p>
                <a:pPr lvl="1"/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Output of a unit is defined as: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  <a:blipFill rotWithShape="1">
                <a:blip r:embed="rId4"/>
                <a:stretch>
                  <a:fillRect t="-1077" b="-8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Neuron Definition 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000DCA-2177-4C5C-89EA-59EF7175DB0D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 u="none"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  <a:blipFill rotWithShape="1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u="none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300" b="0" i="1" u="none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u="none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300" b="0" i="1" u="none" smtClean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3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23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3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874520" y="2191941"/>
            <a:ext cx="6736080" cy="1846659"/>
            <a:chOff x="1874520" y="2199640"/>
            <a:chExt cx="6736080" cy="1846659"/>
          </a:xfrm>
        </p:grpSpPr>
        <p:sp>
          <p:nvSpPr>
            <p:cNvPr id="454661" name="Oval 5"/>
            <p:cNvSpPr>
              <a:spLocks noChangeArrowheads="1"/>
            </p:cNvSpPr>
            <p:nvPr/>
          </p:nvSpPr>
          <p:spPr bwMode="auto">
            <a:xfrm>
              <a:off x="3533058" y="3130971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2" name="Oval 6"/>
            <p:cNvSpPr>
              <a:spLocks noChangeArrowheads="1"/>
            </p:cNvSpPr>
            <p:nvPr/>
          </p:nvSpPr>
          <p:spPr bwMode="auto">
            <a:xfrm>
              <a:off x="2395559" y="2432794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3" name="Oval 7"/>
            <p:cNvSpPr>
              <a:spLocks noChangeArrowheads="1"/>
            </p:cNvSpPr>
            <p:nvPr/>
          </p:nvSpPr>
          <p:spPr bwMode="auto">
            <a:xfrm>
              <a:off x="2395559" y="271206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4" name="Oval 8"/>
            <p:cNvSpPr>
              <a:spLocks noChangeArrowheads="1"/>
            </p:cNvSpPr>
            <p:nvPr/>
          </p:nvSpPr>
          <p:spPr bwMode="auto">
            <a:xfrm>
              <a:off x="2395559" y="299133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5" name="Oval 9"/>
            <p:cNvSpPr>
              <a:spLocks noChangeArrowheads="1"/>
            </p:cNvSpPr>
            <p:nvPr/>
          </p:nvSpPr>
          <p:spPr bwMode="auto">
            <a:xfrm>
              <a:off x="2395559" y="3270606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6" name="Oval 10"/>
            <p:cNvSpPr>
              <a:spLocks noChangeArrowheads="1"/>
            </p:cNvSpPr>
            <p:nvPr/>
          </p:nvSpPr>
          <p:spPr bwMode="auto">
            <a:xfrm>
              <a:off x="2395559" y="354987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7" name="Oval 11"/>
            <p:cNvSpPr>
              <a:spLocks noChangeArrowheads="1"/>
            </p:cNvSpPr>
            <p:nvPr/>
          </p:nvSpPr>
          <p:spPr bwMode="auto">
            <a:xfrm>
              <a:off x="2395559" y="382914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454668" name="AutoShape 12"/>
            <p:cNvCxnSpPr>
              <a:cxnSpLocks noChangeShapeType="1"/>
              <a:stCxn id="454662" idx="5"/>
              <a:endCxn id="454661" idx="1"/>
            </p:cNvCxnSpPr>
            <p:nvPr/>
          </p:nvCxnSpPr>
          <p:spPr bwMode="auto">
            <a:xfrm>
              <a:off x="2456286" y="2505521"/>
              <a:ext cx="1087140" cy="622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69" name="AutoShape 13"/>
            <p:cNvCxnSpPr>
              <a:cxnSpLocks noChangeShapeType="1"/>
              <a:stCxn id="454661" idx="2"/>
              <a:endCxn id="454663" idx="6"/>
            </p:cNvCxnSpPr>
            <p:nvPr/>
          </p:nvCxnSpPr>
          <p:spPr bwMode="auto">
            <a:xfrm flipH="1" flipV="1">
              <a:off x="2479983" y="2746974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0" name="AutoShape 14"/>
            <p:cNvCxnSpPr>
              <a:cxnSpLocks noChangeShapeType="1"/>
              <a:stCxn id="454664" idx="6"/>
              <a:endCxn id="454661" idx="2"/>
            </p:cNvCxnSpPr>
            <p:nvPr/>
          </p:nvCxnSpPr>
          <p:spPr bwMode="auto">
            <a:xfrm>
              <a:off x="2479983" y="3026244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1" name="AutoShape 15"/>
            <p:cNvCxnSpPr>
              <a:cxnSpLocks noChangeShapeType="1"/>
              <a:stCxn id="454665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2" name="AutoShape 16"/>
            <p:cNvCxnSpPr>
              <a:cxnSpLocks noChangeShapeType="1"/>
              <a:stCxn id="454666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3" name="AutoShape 17"/>
            <p:cNvCxnSpPr>
              <a:cxnSpLocks noChangeShapeType="1"/>
              <a:endCxn id="454661" idx="3"/>
            </p:cNvCxnSpPr>
            <p:nvPr/>
          </p:nvCxnSpPr>
          <p:spPr bwMode="auto">
            <a:xfrm flipV="1">
              <a:off x="2466653" y="3203697"/>
              <a:ext cx="1076773" cy="6981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3246691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811" name="Equation" r:id="rId7" imgW="368280" imgH="253800" progId="Equation.3">
                        <p:embed/>
                      </p:oleObj>
                    </mc:Choice>
                    <mc:Fallback>
                      <p:oleObj name="Equation" r:id="rId7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3246691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770" name="Equation" r:id="rId9" imgW="368280" imgH="253800" progId="Equation.3">
                        <p:embed/>
                      </p:oleObj>
                    </mc:Choice>
                    <mc:Fallback>
                      <p:oleObj name="Equation" r:id="rId9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4684" name="Oval 28"/>
            <p:cNvSpPr>
              <a:spLocks noChangeArrowheads="1"/>
            </p:cNvSpPr>
            <p:nvPr/>
          </p:nvSpPr>
          <p:spPr bwMode="auto">
            <a:xfrm>
              <a:off x="3604151" y="2851700"/>
              <a:ext cx="782030" cy="698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92" name="Line 36"/>
            <p:cNvSpPr>
              <a:spLocks noChangeShapeType="1"/>
            </p:cNvSpPr>
            <p:nvPr/>
          </p:nvSpPr>
          <p:spPr bwMode="auto">
            <a:xfrm>
              <a:off x="5594115" y="2712065"/>
              <a:ext cx="142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3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u="none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300" i="1" u="none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17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67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4495800" y="2999283"/>
              <a:ext cx="5334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7620000" y="3008790"/>
              <a:ext cx="4572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745" name="Picture 47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7" y="2673345"/>
            <a:ext cx="2458570" cy="10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1800" y="1428564"/>
                <a:ext cx="3951767" cy="113419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u="none" dirty="0" smtClean="0"/>
                  <a:t>The parameters so far? </a:t>
                </a:r>
              </a:p>
              <a:p>
                <a:r>
                  <a:rPr lang="en-US" sz="2000" u="none" dirty="0" smtClean="0"/>
                  <a:t>The set of connective weights: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 u="none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u="none" dirty="0" smtClean="0"/>
                  <a:t> The threshold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 u="none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u="none" dirty="0" smtClean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428564"/>
                <a:ext cx="3951767" cy="113419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Neural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McCollough</a:t>
            </a:r>
            <a:r>
              <a:rPr lang="en-US" dirty="0">
                <a:solidFill>
                  <a:srgbClr val="0000FF"/>
                </a:solidFill>
              </a:rPr>
              <a:t> and Pitts (1943)</a:t>
            </a:r>
            <a:r>
              <a:rPr lang="en-US" dirty="0"/>
              <a:t> </a:t>
            </a:r>
            <a:r>
              <a:rPr lang="en-US" dirty="0" smtClean="0"/>
              <a:t>showed </a:t>
            </a:r>
            <a:r>
              <a:rPr lang="en-US" dirty="0"/>
              <a:t>how linear threshold units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compute logical functions </a:t>
            </a:r>
          </a:p>
          <a:p>
            <a:r>
              <a:rPr lang="en-US" dirty="0" smtClean="0"/>
              <a:t>Can </a:t>
            </a:r>
            <a:r>
              <a:rPr lang="en-US" dirty="0"/>
              <a:t>build basic logic </a:t>
            </a:r>
            <a:r>
              <a:rPr lang="en-US" dirty="0" smtClean="0"/>
              <a:t>gates</a:t>
            </a:r>
            <a:endParaRPr lang="en-US" dirty="0"/>
          </a:p>
          <a:p>
            <a:pPr lvl="1"/>
            <a:r>
              <a:rPr lang="en-US" b="1" dirty="0" smtClean="0"/>
              <a:t>AND:</a:t>
            </a:r>
            <a:endParaRPr lang="en-US" dirty="0"/>
          </a:p>
          <a:p>
            <a:pPr lvl="1"/>
            <a:r>
              <a:rPr lang="en-US" b="1" dirty="0" smtClean="0"/>
              <a:t>OR:</a:t>
            </a:r>
            <a:endParaRPr lang="en-US" dirty="0"/>
          </a:p>
          <a:p>
            <a:pPr lvl="1"/>
            <a:r>
              <a:rPr lang="en-US" b="1" dirty="0" smtClean="0"/>
              <a:t>NOT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dirty="0" smtClean="0"/>
              <a:t>use negative </a:t>
            </a:r>
            <a:r>
              <a:rPr lang="en-US" dirty="0" smtClean="0"/>
              <a:t>weight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build arbitrary logic circuits, finite-state machines and </a:t>
            </a:r>
            <a:r>
              <a:rPr lang="en-US" dirty="0" smtClean="0"/>
              <a:t>computers given </a:t>
            </a:r>
            <a:r>
              <a:rPr lang="en-US" dirty="0"/>
              <a:t>these basis gates.</a:t>
            </a:r>
          </a:p>
          <a:p>
            <a:r>
              <a:rPr lang="en-US" dirty="0" smtClean="0"/>
              <a:t>Can </a:t>
            </a:r>
            <a:r>
              <a:rPr lang="en-US" dirty="0"/>
              <a:t>specify any Boolean function using two layer network </a:t>
            </a:r>
            <a:r>
              <a:rPr lang="en-US" dirty="0" smtClean="0"/>
              <a:t>(</a:t>
            </a:r>
            <a:r>
              <a:rPr lang="en-US" dirty="0"/>
              <a:t>w/ negation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DNF and CNF are universal representations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552519" y="2057400"/>
                <a:ext cx="3200400" cy="13716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u="none">
                          <a:solidFill>
                            <a:srgbClr val="245795"/>
                          </a:solidFill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 u="none">
                          <a:solidFill>
                            <a:srgbClr val="245795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u="none" dirty="0">
                  <a:solidFill>
                    <a:srgbClr val="24579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u="none">
                          <a:solidFill>
                            <a:srgbClr val="245795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i="1" u="none">
                              <a:solidFill>
                                <a:srgbClr val="245795"/>
                              </a:solidFill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000" i="1" u="none">
                                  <a:solidFill>
                                    <a:srgbClr val="24579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u="none">
                                  <a:solidFill>
                                    <a:srgbClr val="245795"/>
                                  </a:solidFill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solidFill>
                                        <a:srgbClr val="24579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solidFill>
                                        <a:srgbClr val="245795"/>
                                      </a:solidFill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solidFill>
                                        <a:srgbClr val="245795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 u="none">
                                  <a:solidFill>
                                    <a:srgbClr val="245795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solidFill>
                                        <a:srgbClr val="24579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solidFill>
                                        <a:srgbClr val="245795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solidFill>
                                        <a:srgbClr val="245795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 u="none">
                                  <a:solidFill>
                                    <a:srgbClr val="245795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u="none" dirty="0">
                  <a:solidFill>
                    <a:srgbClr val="245795"/>
                  </a:solidFill>
                </a:endParaRPr>
              </a:p>
              <a:p>
                <a:pPr algn="ctr"/>
                <a:endParaRPr lang="en-US" dirty="0">
                  <a:solidFill>
                    <a:srgbClr val="245795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19" y="2057400"/>
                <a:ext cx="3200400" cy="137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86736" y="2930734"/>
                <a:ext cx="1173719" cy="35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/</m:t>
                      </m:r>
                      <m:r>
                        <a:rPr lang="en-US" sz="1600" i="1" u="none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36" y="2930734"/>
                <a:ext cx="1173719" cy="358368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84967" y="3276600"/>
                <a:ext cx="952184" cy="35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600" i="1" u="none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u="none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67" y="3276600"/>
                <a:ext cx="952184" cy="358368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8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Learning Rules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Hebb (1949)</a:t>
                </a:r>
                <a:r>
                  <a:rPr lang="en-US" dirty="0"/>
                  <a:t> suggested that if two units are both active (firing</a:t>
                </a:r>
                <a:r>
                  <a:rPr lang="en-US" dirty="0" smtClean="0"/>
                  <a:t>) then </a:t>
                </a:r>
                <a:r>
                  <a:rPr lang="en-US" dirty="0"/>
                  <a:t>the weights between them should increase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is a constant called </a:t>
                </a:r>
                <a:r>
                  <a:rPr lang="en-US" b="1" dirty="0"/>
                  <a:t>the learning rate</a:t>
                </a:r>
              </a:p>
              <a:p>
                <a:pPr lvl="1"/>
                <a:r>
                  <a:rPr lang="en-US" dirty="0" smtClean="0"/>
                  <a:t>Supported </a:t>
                </a:r>
                <a:r>
                  <a:rPr lang="en-US" dirty="0"/>
                  <a:t>by physiological </a:t>
                </a:r>
                <a:r>
                  <a:rPr lang="en-US" dirty="0" smtClean="0"/>
                  <a:t>evidence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Rosenblatt </a:t>
                </a:r>
                <a:r>
                  <a:rPr lang="en-US" dirty="0">
                    <a:solidFill>
                      <a:srgbClr val="0000FF"/>
                    </a:solidFill>
                  </a:rPr>
                  <a:t>(1959)</a:t>
                </a:r>
                <a:r>
                  <a:rPr lang="en-US" dirty="0"/>
                  <a:t> suggested that when a target output value is </a:t>
                </a:r>
                <a:r>
                  <a:rPr lang="en-US" dirty="0" smtClean="0"/>
                  <a:t>provided </a:t>
                </a:r>
                <a:r>
                  <a:rPr lang="en-US" dirty="0"/>
                  <a:t>for a single neuron </a:t>
                </a:r>
                <a:r>
                  <a:rPr lang="en-US" b="1" dirty="0"/>
                  <a:t>with fixed input</a:t>
                </a:r>
                <a:r>
                  <a:rPr lang="en-US" dirty="0"/>
                  <a:t>, it can </a:t>
                </a:r>
                <a:r>
                  <a:rPr lang="en-US" b="1" dirty="0"/>
                  <a:t>incrementally </a:t>
                </a:r>
                <a:r>
                  <a:rPr lang="en-US" b="1" dirty="0" smtClean="0"/>
                  <a:t>change </a:t>
                </a:r>
                <a:r>
                  <a:rPr lang="en-US" b="1" dirty="0"/>
                  <a:t>weights </a:t>
                </a:r>
                <a:r>
                  <a:rPr lang="en-US" dirty="0"/>
                  <a:t>and learn to produce the output using the </a:t>
                </a:r>
                <a:r>
                  <a:rPr lang="en-US" b="1" dirty="0" smtClean="0"/>
                  <a:t>Perceptron </a:t>
                </a:r>
                <a:r>
                  <a:rPr lang="en-US" b="1" dirty="0"/>
                  <a:t>learning </a:t>
                </a:r>
                <a:r>
                  <a:rPr lang="en-US" b="1" dirty="0" smtClean="0"/>
                  <a:t>rule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 smtClean="0"/>
                  <a:t>assumes </a:t>
                </a:r>
                <a:r>
                  <a:rPr lang="en-US" b="1" dirty="0" smtClean="0"/>
                  <a:t>binary output </a:t>
                </a:r>
                <a:r>
                  <a:rPr lang="en-US" dirty="0"/>
                  <a:t>units; single linear threshold </a:t>
                </a:r>
                <a:r>
                  <a:rPr lang="en-US" dirty="0" smtClean="0"/>
                  <a:t>unit</a:t>
                </a:r>
              </a:p>
              <a:p>
                <a:pPr lvl="1"/>
                <a:r>
                  <a:rPr lang="en-US" dirty="0" smtClean="0"/>
                  <a:t>Led to the Perceptron Algorithm</a:t>
                </a:r>
                <a:endParaRPr lang="en-US" dirty="0" smtClean="0"/>
              </a:p>
              <a:p>
                <a:r>
                  <a:rPr lang="en-US" dirty="0" smtClean="0"/>
                  <a:t>See: </a:t>
                </a:r>
                <a:r>
                  <a:rPr lang="en-US" sz="1600" dirty="0" smtClean="0">
                    <a:hlinkClick r:id="rId2"/>
                  </a:rPr>
                  <a:t>http</a:t>
                </a:r>
                <a:r>
                  <a:rPr lang="en-US" sz="1600" dirty="0">
                    <a:hlinkClick r:id="rId2"/>
                  </a:rPr>
                  <a:t>://people.idsia.ch/~juergen/who-invented-backpropagation.html</a:t>
                </a:r>
                <a:r>
                  <a:rPr lang="en-US" sz="1600" dirty="0"/>
                  <a:t> 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78" r="-11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Examples of update rules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371600"/>
                <a:ext cx="7467600" cy="4525963"/>
              </a:xfrm>
            </p:spPr>
            <p:txBody>
              <a:bodyPr/>
              <a:lstStyle/>
              <a:p>
                <a:r>
                  <a:rPr lang="en-US" dirty="0" smtClean="0"/>
                  <a:t>Given: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/>
                  <a:t>target</a:t>
                </a:r>
                <a:r>
                  <a:rPr lang="en-US" dirty="0" smtClean="0"/>
                  <a:t> output for the output unit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/>
                  <a:t>input</a:t>
                </a:r>
                <a:r>
                  <a:rPr lang="en-US" dirty="0"/>
                  <a:t> the neuron sees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/>
                  <a:t>output</a:t>
                </a:r>
                <a:r>
                  <a:rPr lang="en-US" dirty="0"/>
                  <a:t> it </a:t>
                </a:r>
                <a:r>
                  <a:rPr lang="en-US" b="1" dirty="0"/>
                  <a:t>produces </a:t>
                </a:r>
                <a:r>
                  <a:rPr lang="en-US" dirty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Update </a:t>
                </a:r>
                <a:r>
                  <a:rPr lang="en-US" dirty="0"/>
                  <a:t>weights according </a:t>
                </a:r>
                <a:r>
                  <a:rPr lang="en-US" dirty="0" smtClean="0"/>
                  <a:t>to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output is </a:t>
                </a:r>
                <a:r>
                  <a:rPr lang="en-US" b="1" dirty="0" smtClean="0"/>
                  <a:t>correct</a:t>
                </a:r>
                <a:r>
                  <a:rPr lang="en-US" dirty="0" smtClean="0"/>
                  <a:t>, </a:t>
                </a:r>
                <a:r>
                  <a:rPr lang="en-US" dirty="0"/>
                  <a:t>don’t change the weights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output is </a:t>
                </a:r>
                <a:r>
                  <a:rPr lang="en-US" b="1" dirty="0"/>
                  <a:t>wrong</a:t>
                </a:r>
                <a:r>
                  <a:rPr lang="en-US" dirty="0"/>
                  <a:t>, change weights for all inputs which are </a:t>
                </a:r>
                <a:r>
                  <a:rPr lang="en-US" dirty="0" smtClean="0"/>
                  <a:t>1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dirty="0"/>
                  <a:t>output is low (0, needs to be 1) increment weights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dirty="0"/>
                  <a:t>output is high (1, needs to be 0) decrement weights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371600"/>
                <a:ext cx="7467600" cy="4525963"/>
              </a:xfrm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00726" y="4953000"/>
            <a:ext cx="5043074" cy="1311031"/>
            <a:chOff x="1874520" y="2199640"/>
            <a:chExt cx="6322202" cy="1801162"/>
          </a:xfrm>
        </p:grpSpPr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3533058" y="3130971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>
              <a:off x="2395559" y="2432794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"/>
            <p:cNvSpPr>
              <a:spLocks noChangeArrowheads="1"/>
            </p:cNvSpPr>
            <p:nvPr/>
          </p:nvSpPr>
          <p:spPr bwMode="auto">
            <a:xfrm>
              <a:off x="2395559" y="271206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"/>
            <p:cNvSpPr>
              <a:spLocks noChangeArrowheads="1"/>
            </p:cNvSpPr>
            <p:nvPr/>
          </p:nvSpPr>
          <p:spPr bwMode="auto">
            <a:xfrm>
              <a:off x="2395559" y="299133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2395559" y="3270606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0"/>
            <p:cNvSpPr>
              <a:spLocks noChangeArrowheads="1"/>
            </p:cNvSpPr>
            <p:nvPr/>
          </p:nvSpPr>
          <p:spPr bwMode="auto">
            <a:xfrm>
              <a:off x="2395559" y="354987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2395559" y="382914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85" name="AutoShape 12"/>
            <p:cNvCxnSpPr>
              <a:cxnSpLocks noChangeShapeType="1"/>
              <a:stCxn id="79" idx="5"/>
              <a:endCxn id="78" idx="1"/>
            </p:cNvCxnSpPr>
            <p:nvPr/>
          </p:nvCxnSpPr>
          <p:spPr bwMode="auto">
            <a:xfrm>
              <a:off x="2456286" y="2505521"/>
              <a:ext cx="1087140" cy="622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3"/>
            <p:cNvCxnSpPr>
              <a:cxnSpLocks noChangeShapeType="1"/>
              <a:stCxn id="78" idx="2"/>
              <a:endCxn id="80" idx="6"/>
            </p:cNvCxnSpPr>
            <p:nvPr/>
          </p:nvCxnSpPr>
          <p:spPr bwMode="auto">
            <a:xfrm flipH="1" flipV="1">
              <a:off x="2479983" y="2746974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4"/>
            <p:cNvCxnSpPr>
              <a:cxnSpLocks noChangeShapeType="1"/>
              <a:stCxn id="81" idx="6"/>
              <a:endCxn id="78" idx="2"/>
            </p:cNvCxnSpPr>
            <p:nvPr/>
          </p:nvCxnSpPr>
          <p:spPr bwMode="auto">
            <a:xfrm>
              <a:off x="2479983" y="3026244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15"/>
            <p:cNvCxnSpPr>
              <a:cxnSpLocks noChangeShapeType="1"/>
              <a:stCxn id="82" idx="6"/>
              <a:endCxn id="78" idx="2"/>
            </p:cNvCxnSpPr>
            <p:nvPr/>
          </p:nvCxnSpPr>
          <p:spPr bwMode="auto">
            <a:xfrm flipV="1">
              <a:off x="2479983" y="3165879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16"/>
            <p:cNvCxnSpPr>
              <a:cxnSpLocks noChangeShapeType="1"/>
              <a:stCxn id="83" idx="6"/>
              <a:endCxn id="78" idx="2"/>
            </p:cNvCxnSpPr>
            <p:nvPr/>
          </p:nvCxnSpPr>
          <p:spPr bwMode="auto">
            <a:xfrm flipV="1">
              <a:off x="2479983" y="3165879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17"/>
            <p:cNvCxnSpPr>
              <a:cxnSpLocks noChangeShapeType="1"/>
              <a:endCxn id="78" idx="3"/>
            </p:cNvCxnSpPr>
            <p:nvPr/>
          </p:nvCxnSpPr>
          <p:spPr bwMode="auto">
            <a:xfrm flipV="1">
              <a:off x="2466653" y="3203697"/>
              <a:ext cx="1076773" cy="6981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1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6505907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720" name="Equation" r:id="rId4" imgW="368280" imgH="253800" progId="Equation.3">
                        <p:embed/>
                      </p:oleObj>
                    </mc:Choice>
                    <mc:Fallback>
                      <p:oleObj name="Equation" r:id="rId4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1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6505907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680" name="Equation" r:id="rId6" imgW="368280" imgH="253800" progId="Equation.3">
                        <p:embed/>
                      </p:oleObj>
                    </mc:Choice>
                    <mc:Fallback>
                      <p:oleObj name="Equation" r:id="rId6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92" name="Oval 28"/>
            <p:cNvSpPr>
              <a:spLocks noChangeArrowheads="1"/>
            </p:cNvSpPr>
            <p:nvPr/>
          </p:nvSpPr>
          <p:spPr bwMode="auto">
            <a:xfrm>
              <a:off x="3604151" y="2851700"/>
              <a:ext cx="782030" cy="698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334000" y="2502612"/>
              <a:ext cx="1492967" cy="1396353"/>
              <a:chOff x="5619033" y="2502612"/>
              <a:chExt cx="1492967" cy="1396353"/>
            </a:xfrm>
          </p:grpSpPr>
          <p:sp>
            <p:nvSpPr>
              <p:cNvPr id="101" name="Oval 30"/>
              <p:cNvSpPr>
                <a:spLocks noChangeArrowheads="1"/>
              </p:cNvSpPr>
              <p:nvPr/>
            </p:nvSpPr>
            <p:spPr bwMode="auto">
              <a:xfrm>
                <a:off x="5619033" y="2502612"/>
                <a:ext cx="1492967" cy="1396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31"/>
              <p:cNvSpPr>
                <a:spLocks noChangeShapeType="1"/>
              </p:cNvSpPr>
              <p:nvPr/>
            </p:nvSpPr>
            <p:spPr bwMode="auto">
              <a:xfrm>
                <a:off x="5713263" y="3200788"/>
                <a:ext cx="1147867" cy="2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32"/>
              <p:cNvSpPr>
                <a:spLocks noChangeShapeType="1"/>
              </p:cNvSpPr>
              <p:nvPr/>
            </p:nvSpPr>
            <p:spPr bwMode="auto">
              <a:xfrm>
                <a:off x="5950242" y="2642247"/>
                <a:ext cx="2962" cy="7912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36"/>
              <p:cNvSpPr>
                <a:spLocks noChangeShapeType="1"/>
              </p:cNvSpPr>
              <p:nvPr/>
            </p:nvSpPr>
            <p:spPr bwMode="auto">
              <a:xfrm>
                <a:off x="5879148" y="2712065"/>
                <a:ext cx="1421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49"/>
              <p:cNvSpPr>
                <a:spLocks noChangeShapeType="1"/>
              </p:cNvSpPr>
              <p:nvPr/>
            </p:nvSpPr>
            <p:spPr bwMode="auto">
              <a:xfrm>
                <a:off x="6554537" y="3014608"/>
                <a:ext cx="0" cy="349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6379340" y="3289471"/>
                    <a:ext cx="537525" cy="5380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u="none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9340" y="3289471"/>
                    <a:ext cx="537525" cy="53806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78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7696200" y="2933870"/>
                  <a:ext cx="500522" cy="474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3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u="none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300" i="1" u="none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2933870"/>
                  <a:ext cx="500522" cy="4748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030" b="-50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1874520" y="2199640"/>
                  <a:ext cx="609600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u="none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520" y="2199640"/>
                  <a:ext cx="609600" cy="138499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342640" y="2672080"/>
                  <a:ext cx="549181" cy="465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u="none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2672080"/>
                  <a:ext cx="549181" cy="46512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2700698" y="2370403"/>
                  <a:ext cx="699980" cy="465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u="none" smtClean="0">
                                <a:latin typeface="Cambria Math"/>
                              </a:rPr>
                              <m:t>17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698" y="2370403"/>
                  <a:ext cx="699980" cy="46512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721018" y="3535679"/>
                  <a:ext cx="705929" cy="465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u="none" smtClean="0">
                                <a:latin typeface="Cambria Math"/>
                              </a:rPr>
                              <m:t>67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18" y="3535679"/>
                  <a:ext cx="705929" cy="46512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ight Arrow 98"/>
            <p:cNvSpPr/>
            <p:nvPr/>
          </p:nvSpPr>
          <p:spPr>
            <a:xfrm>
              <a:off x="4495800" y="2999283"/>
              <a:ext cx="7620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6934200" y="3008790"/>
              <a:ext cx="7620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469" descr="http://docs.roguewave.com/imsl/c/7.0/html/cstat/ImagesExt/image162_59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b="16554"/>
          <a:stretch/>
        </p:blipFill>
        <p:spPr bwMode="auto">
          <a:xfrm>
            <a:off x="5410200" y="5281475"/>
            <a:ext cx="670597" cy="3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Widrow</a:t>
            </a:r>
            <a:r>
              <a:rPr lang="en-US" dirty="0" smtClean="0"/>
              <a:t>-Hoff Rule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incremental update rule provides an approximation to </a:t>
                </a:r>
                <a:r>
                  <a:rPr lang="en-US" dirty="0"/>
                  <a:t>the goal:</a:t>
                </a:r>
              </a:p>
              <a:p>
                <a:pPr lvl="1"/>
                <a:r>
                  <a:rPr lang="en-US" dirty="0" smtClean="0"/>
                  <a:t>Find </a:t>
                </a:r>
                <a:r>
                  <a:rPr lang="en-US" dirty="0"/>
                  <a:t>the best linear approximation of the data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𝐸𝑟𝑟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where</a:t>
                </a:r>
                <a:r>
                  <a:rPr lang="en-US" dirty="0"/>
                  <a:t>: </a:t>
                </a:r>
                <a:r>
                  <a:rPr lang="en-US" i="1" dirty="0">
                    <a:latin typeface="Cambria Math"/>
                  </a:rPr>
                  <a:t> </a:t>
                </a:r>
                <a:r>
                  <a:rPr lang="en-US" i="1" dirty="0" smtClean="0">
                    <a:latin typeface="Cambria Math"/>
                  </a:rPr>
                  <a:t>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output </a:t>
                </a:r>
                <a:r>
                  <a:rPr lang="en-US" dirty="0"/>
                  <a:t>of linear unit on example </a:t>
                </a:r>
                <a:r>
                  <a:rPr lang="en-US" i="1" dirty="0" smtClean="0"/>
                  <a:t>d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= Target </a:t>
                </a:r>
                <a:r>
                  <a:rPr lang="en-US" dirty="0"/>
                  <a:t>output for example 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918957" y="4114800"/>
            <a:ext cx="2072643" cy="1968366"/>
            <a:chOff x="3024" y="1920"/>
            <a:chExt cx="2094" cy="1951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3024" y="1920"/>
              <a:ext cx="2094" cy="1951"/>
              <a:chOff x="528" y="559"/>
              <a:chExt cx="2094" cy="1951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528" y="681"/>
                <a:ext cx="0" cy="1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528" y="2510"/>
                <a:ext cx="19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180" y="1839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1343" y="1260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202" y="802"/>
                <a:ext cx="48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1272" y="1320"/>
                <a:ext cx="47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1413" y="1077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1343" y="1839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1622" y="1138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482" y="1046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1110" y="1382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993" y="1413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854" y="1595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971" y="650"/>
                <a:ext cx="46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2296" y="955"/>
                <a:ext cx="47" cy="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1924" y="833"/>
                <a:ext cx="47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1785" y="864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2041" y="802"/>
                <a:ext cx="46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1435" y="1320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667" y="2022"/>
                <a:ext cx="94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133" y="1016"/>
                <a:ext cx="93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319" y="1687"/>
                <a:ext cx="94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1808" y="1016"/>
                <a:ext cx="92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1505" y="1138"/>
                <a:ext cx="93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1087" y="1869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1971" y="1046"/>
                <a:ext cx="92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320" y="619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1715" y="1168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226" y="559"/>
                <a:ext cx="94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1389" y="1442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784" y="1747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 u="none">
                  <a:effectLst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2296" y="1260"/>
                <a:ext cx="93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2273" y="1107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1272" y="1961"/>
                <a:ext cx="93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2529" y="1199"/>
                <a:ext cx="93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644" y="2205"/>
                <a:ext cx="93" cy="31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1401" y="1788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3200" u="none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663" y="721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3200" u="none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746" y="2088"/>
                <a:ext cx="94" cy="30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 flipV="1">
              <a:off x="3024" y="2016"/>
              <a:ext cx="1824" cy="1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8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57"/>
          <p:cNvSpPr>
            <a:spLocks noChangeShapeType="1"/>
          </p:cNvSpPr>
          <p:nvPr/>
        </p:nvSpPr>
        <p:spPr bwMode="auto">
          <a:xfrm rot="720175" flipH="1">
            <a:off x="3776884" y="4922070"/>
            <a:ext cx="1713779" cy="73325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rot="720175" flipH="1">
            <a:off x="4132302" y="4481055"/>
            <a:ext cx="1768703" cy="1328406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We </a:t>
                </a:r>
                <a:r>
                  <a:rPr lang="en-US" sz="2000" dirty="0"/>
                  <a:t>use gradient descent determine the weight vector that </a:t>
                </a:r>
                <a:r>
                  <a:rPr lang="en-US" sz="2000" dirty="0" smtClean="0"/>
                  <a:t> minimizes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𝐸𝑟𝑟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;</a:t>
                </a:r>
                <a:endParaRPr lang="en-US" sz="2000" dirty="0"/>
              </a:p>
              <a:p>
                <a:r>
                  <a:rPr lang="en-US" sz="2000" dirty="0" smtClean="0"/>
                  <a:t>Fixing </a:t>
                </a:r>
                <a:r>
                  <a:rPr lang="en-US" sz="2000" dirty="0"/>
                  <a:t>the 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/>
                  <a:t> of examples,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000" dirty="0"/>
                  <a:t> is a function </a:t>
                </a:r>
                <a:r>
                  <a:rPr lang="en-US" sz="2000" dirty="0" smtClean="0"/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At </a:t>
                </a:r>
                <a:r>
                  <a:rPr lang="en-US" sz="2000" dirty="0"/>
                  <a:t>each step, the weight vector is modified in the direction </a:t>
                </a:r>
                <a:r>
                  <a:rPr lang="en-US" sz="2000" dirty="0" smtClean="0"/>
                  <a:t>that produces </a:t>
                </a:r>
                <a:r>
                  <a:rPr lang="en-US" sz="2000" dirty="0"/>
                  <a:t>the steepest descent along the error surface.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3373302" y="3429417"/>
            <a:ext cx="0" cy="2273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3373302" y="5702646"/>
            <a:ext cx="33323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54"/>
              <p:cNvSpPr txBox="1">
                <a:spLocks noChangeArrowheads="1"/>
              </p:cNvSpPr>
              <p:nvPr/>
            </p:nvSpPr>
            <p:spPr bwMode="auto">
              <a:xfrm>
                <a:off x="2223910" y="3332624"/>
                <a:ext cx="106022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u="none" dirty="0" smtClean="0">
                    <a:solidFill>
                      <a:srgbClr val="0066FF"/>
                    </a:solidFill>
                    <a:effectLst/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u="none">
                        <a:solidFill>
                          <a:srgbClr val="0066FF"/>
                        </a:solidFill>
                        <a:latin typeface="Cambria Math"/>
                      </a:rPr>
                      <m:t>𝐸𝑟𝑟</m:t>
                    </m:r>
                    <m:r>
                      <a:rPr lang="en-US" sz="2000" b="0" i="1" u="none" smtClean="0">
                        <a:solidFill>
                          <a:srgbClr val="0066FF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u="none" smtClean="0">
                        <a:solidFill>
                          <a:srgbClr val="0066FF"/>
                        </a:solidFill>
                        <a:latin typeface="Cambria Math"/>
                      </a:rPr>
                      <m:t>𝑤</m:t>
                    </m:r>
                    <m:r>
                      <a:rPr lang="en-US" sz="2000" b="0" i="1" u="none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2000" u="none" dirty="0">
                  <a:solidFill>
                    <a:srgbClr val="0066FF"/>
                  </a:solidFill>
                  <a:effectLst/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27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3910" y="3332624"/>
                <a:ext cx="1060227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724"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55"/>
          <p:cNvSpPr>
            <a:spLocks/>
          </p:cNvSpPr>
          <p:nvPr/>
        </p:nvSpPr>
        <p:spPr bwMode="auto">
          <a:xfrm>
            <a:off x="3457378" y="3594089"/>
            <a:ext cx="3158864" cy="1868356"/>
          </a:xfrm>
          <a:custGeom>
            <a:avLst/>
            <a:gdLst>
              <a:gd name="T0" fmla="*/ 0 w 2367"/>
              <a:gd name="T1" fmla="*/ 0 h 1770"/>
              <a:gd name="T2" fmla="*/ 528 w 2367"/>
              <a:gd name="T3" fmla="*/ 1584 h 1770"/>
              <a:gd name="T4" fmla="*/ 1650 w 2367"/>
              <a:gd name="T5" fmla="*/ 1116 h 1770"/>
              <a:gd name="T6" fmla="*/ 2367 w 2367"/>
              <a:gd name="T7" fmla="*/ 56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7" h="1770">
                <a:moveTo>
                  <a:pt x="0" y="0"/>
                </a:moveTo>
                <a:cubicBezTo>
                  <a:pt x="120" y="668"/>
                  <a:pt x="253" y="1398"/>
                  <a:pt x="528" y="1584"/>
                </a:cubicBezTo>
                <a:cubicBezTo>
                  <a:pt x="803" y="1770"/>
                  <a:pt x="1344" y="1371"/>
                  <a:pt x="1650" y="1116"/>
                </a:cubicBezTo>
                <a:cubicBezTo>
                  <a:pt x="1956" y="861"/>
                  <a:pt x="2218" y="277"/>
                  <a:pt x="2367" y="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 flipH="1">
            <a:off x="4930714" y="3912526"/>
            <a:ext cx="1793626" cy="146843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rot="720175" flipH="1">
            <a:off x="4490886" y="4231402"/>
            <a:ext cx="1650192" cy="151939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>
            <a:off x="4354191" y="5620928"/>
            <a:ext cx="17936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5763469" y="5671691"/>
            <a:ext cx="64058" cy="507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2"/>
          <p:cNvSpPr>
            <a:spLocks noChangeArrowheads="1"/>
          </p:cNvSpPr>
          <p:nvPr/>
        </p:nvSpPr>
        <p:spPr bwMode="auto">
          <a:xfrm>
            <a:off x="5315062" y="5671691"/>
            <a:ext cx="64058" cy="507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3"/>
          <p:cNvSpPr>
            <a:spLocks noChangeArrowheads="1"/>
          </p:cNvSpPr>
          <p:nvPr/>
        </p:nvSpPr>
        <p:spPr bwMode="auto">
          <a:xfrm>
            <a:off x="4994772" y="5671691"/>
            <a:ext cx="64058" cy="507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4546367" y="5671691"/>
            <a:ext cx="64058" cy="507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65"/>
              <p:cNvSpPr txBox="1">
                <a:spLocks noChangeArrowheads="1"/>
              </p:cNvSpPr>
              <p:nvPr/>
            </p:nvSpPr>
            <p:spPr bwMode="auto">
              <a:xfrm>
                <a:off x="6636942" y="5466227"/>
                <a:ext cx="43903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u="none">
                          <a:solidFill>
                            <a:srgbClr val="0066FF"/>
                          </a:solidFill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altLang="en-US" sz="2000" u="none" dirty="0">
                  <a:solidFill>
                    <a:srgbClr val="000066"/>
                  </a:solidFill>
                  <a:effectLst/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6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942" y="5466227"/>
                <a:ext cx="43903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8"/>
              <p:cNvSpPr txBox="1">
                <a:spLocks noChangeArrowheads="1"/>
              </p:cNvSpPr>
              <p:nvPr/>
            </p:nvSpPr>
            <p:spPr bwMode="auto">
              <a:xfrm>
                <a:off x="4380042" y="5619690"/>
                <a:ext cx="17244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u="none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sz="2000" u="none" dirty="0" smtClean="0">
                    <a:solidFill>
                      <a:srgbClr val="000066"/>
                    </a:solidFill>
                    <a:latin typeface="Arial Narrow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solidFill>
                              <a:srgbClr val="0066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u="none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u="none" dirty="0" smtClean="0">
                    <a:solidFill>
                      <a:srgbClr val="000066"/>
                    </a:solidFill>
                    <a:latin typeface="Arial Narrow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solidFill>
                              <a:srgbClr val="0066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u="none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u="none" dirty="0" smtClean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u="none" smtClean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u="none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solidFill>
                              <a:srgbClr val="0066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u="none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000" u="none" dirty="0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24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042" y="5619690"/>
                <a:ext cx="172444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5787960" y="4685392"/>
            <a:ext cx="0" cy="102494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339553" y="5010728"/>
            <a:ext cx="0" cy="713432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19964" y="5172364"/>
            <a:ext cx="0" cy="53332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570857" y="5334000"/>
            <a:ext cx="1143" cy="37630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38828" y="5266455"/>
            <a:ext cx="57259" cy="4571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89251" y="5111170"/>
            <a:ext cx="57259" cy="4571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16690" y="4935690"/>
            <a:ext cx="57259" cy="4571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59465" y="4642430"/>
            <a:ext cx="57259" cy="45719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Single Layer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r>
              <a:rPr lang="en-US" dirty="0"/>
              <a:t>Variety of update rules</a:t>
            </a:r>
          </a:p>
          <a:p>
            <a:pPr lvl="1"/>
            <a:r>
              <a:rPr lang="en-US" dirty="0" smtClean="0"/>
              <a:t>Multiplicative</a:t>
            </a:r>
            <a:endParaRPr lang="en-US" dirty="0"/>
          </a:p>
          <a:p>
            <a:pPr lvl="1"/>
            <a:r>
              <a:rPr lang="en-US" dirty="0" smtClean="0"/>
              <a:t>Additive</a:t>
            </a:r>
            <a:endParaRPr lang="en-US" dirty="0"/>
          </a:p>
          <a:p>
            <a:r>
              <a:rPr lang="en-US" b="1" dirty="0" smtClean="0"/>
              <a:t>Batch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incremental</a:t>
            </a:r>
            <a:r>
              <a:rPr lang="en-US" dirty="0"/>
              <a:t> algorithms</a:t>
            </a:r>
          </a:p>
          <a:p>
            <a:r>
              <a:rPr lang="en-US" dirty="0" smtClean="0"/>
              <a:t>Various </a:t>
            </a:r>
            <a:r>
              <a:rPr lang="en-US" dirty="0"/>
              <a:t>convergence and efficiency conditions</a:t>
            </a:r>
          </a:p>
          <a:p>
            <a:r>
              <a:rPr lang="en-US" dirty="0" smtClean="0"/>
              <a:t>There </a:t>
            </a:r>
            <a:r>
              <a:rPr lang="en-US" dirty="0"/>
              <a:t>are other ways to learn linear functions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Programming </a:t>
            </a:r>
            <a:r>
              <a:rPr lang="en-US" dirty="0" smtClean="0"/>
              <a:t> </a:t>
            </a:r>
            <a:r>
              <a:rPr lang="en-US" dirty="0"/>
              <a:t>(general purpose)</a:t>
            </a:r>
          </a:p>
          <a:p>
            <a:pPr lvl="1"/>
            <a:r>
              <a:rPr lang="en-US" dirty="0" smtClean="0"/>
              <a:t>Probabilistic </a:t>
            </a:r>
            <a:r>
              <a:rPr lang="en-US" dirty="0"/>
              <a:t>Classifiers ( some assumption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245795"/>
                </a:solidFill>
              </a:rPr>
              <a:t>Key algorithms are driven by gradient descent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953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en-US" sz="2000" baseline="-25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2000" baseline="-25000" dirty="0" smtClean="0">
              <a:solidFill>
                <a:srgbClr val="0000FF"/>
              </a:solidFill>
              <a:latin typeface="Calibri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LMS: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1/2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(y – w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x)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eads to the update rule (Also called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Widrow’s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Adaline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):</a:t>
            </a:r>
          </a:p>
          <a:p>
            <a:pPr marL="0" lvl="1" indent="0" algn="ctr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+ r (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Here, even though we make binary predictions based on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sign (w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x)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we do not take the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sign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of the dot-product into account in the loss.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Another common loss function is: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Hinge loss: </a:t>
            </a: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     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dirty="0">
                <a:solidFill>
                  <a:srgbClr val="0000FF"/>
                </a:solidFill>
              </a:rPr>
              <a:t>max(0, 1 - y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 </a:t>
            </a:r>
            <a:r>
              <a:rPr lang="en-US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This leads to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perceptron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update rule: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&gt; 1   </a:t>
            </a:r>
            <a:r>
              <a:rPr lang="en-US" sz="2000" dirty="0" smtClean="0">
                <a:solidFill>
                  <a:schemeClr val="tx1"/>
                </a:solidFill>
              </a:rPr>
              <a:t>(No mistake, by a margin):       </a:t>
            </a:r>
            <a:r>
              <a:rPr lang="en-US" sz="2000" dirty="0" smtClean="0">
                <a:solidFill>
                  <a:srgbClr val="0000FF"/>
                </a:solidFill>
              </a:rPr>
              <a:t>No update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Otherwise </a:t>
            </a: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tx1"/>
                </a:solidFill>
              </a:rPr>
              <a:t>(Mistake, relative to margin</a:t>
            </a:r>
            <a:r>
              <a:rPr lang="en-US" sz="2000" dirty="0">
                <a:solidFill>
                  <a:schemeClr val="tx1"/>
                </a:solidFill>
              </a:rPr>
              <a:t>):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>
                <a:solidFill>
                  <a:srgbClr val="0000FF"/>
                </a:solidFill>
                <a:cs typeface="Arial" pitchFamily="34" charset="0"/>
              </a:rPr>
              <a:t>t+1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+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5" descr="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667000" cy="1978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Stochastic Gradient Algorithms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7175910" flipV="1">
            <a:off x="7758120" y="4403295"/>
            <a:ext cx="931140" cy="158562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9210" y="4818830"/>
            <a:ext cx="424966" cy="24622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none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 </a:t>
            </a:r>
            <a:r>
              <a:rPr lang="en-US" sz="1000" u="none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sz="1000" u="none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x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651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Single Layer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r>
              <a:rPr lang="en-US" dirty="0"/>
              <a:t>Variety of update rules</a:t>
            </a:r>
          </a:p>
          <a:p>
            <a:pPr lvl="1"/>
            <a:r>
              <a:rPr lang="en-US" dirty="0" smtClean="0"/>
              <a:t>Multiplicative</a:t>
            </a:r>
            <a:endParaRPr lang="en-US" dirty="0"/>
          </a:p>
          <a:p>
            <a:pPr lvl="1"/>
            <a:r>
              <a:rPr lang="en-US" dirty="0" smtClean="0"/>
              <a:t>Additive</a:t>
            </a:r>
            <a:endParaRPr lang="en-US" dirty="0"/>
          </a:p>
          <a:p>
            <a:r>
              <a:rPr lang="en-US" b="1" dirty="0" smtClean="0"/>
              <a:t>Batch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incremental</a:t>
            </a:r>
            <a:r>
              <a:rPr lang="en-US" dirty="0"/>
              <a:t> algorithms</a:t>
            </a:r>
          </a:p>
          <a:p>
            <a:r>
              <a:rPr lang="en-US" dirty="0" smtClean="0"/>
              <a:t>Various </a:t>
            </a:r>
            <a:r>
              <a:rPr lang="en-US" dirty="0"/>
              <a:t>convergence and efficiency conditions</a:t>
            </a:r>
          </a:p>
          <a:p>
            <a:r>
              <a:rPr lang="en-US" dirty="0" smtClean="0"/>
              <a:t>There </a:t>
            </a:r>
            <a:r>
              <a:rPr lang="en-US" dirty="0"/>
              <a:t>are other ways to learn linear functions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Programming </a:t>
            </a:r>
            <a:r>
              <a:rPr lang="en-US" dirty="0" smtClean="0"/>
              <a:t> </a:t>
            </a:r>
            <a:r>
              <a:rPr lang="en-US" dirty="0"/>
              <a:t>(general purpose)</a:t>
            </a:r>
          </a:p>
          <a:p>
            <a:pPr lvl="1"/>
            <a:r>
              <a:rPr lang="en-US" dirty="0" smtClean="0"/>
              <a:t>Probabilistic </a:t>
            </a:r>
            <a:r>
              <a:rPr lang="en-US" dirty="0"/>
              <a:t>Classifiers ( some assumption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245795"/>
                </a:solidFill>
              </a:rPr>
              <a:t>Key algorithms are driven by gradient descent </a:t>
            </a:r>
          </a:p>
          <a:p>
            <a:r>
              <a:rPr lang="en-US" dirty="0" smtClean="0"/>
              <a:t>However</a:t>
            </a:r>
            <a:r>
              <a:rPr lang="en-US" dirty="0"/>
              <a:t>, the representational restriction is limiting in many </a:t>
            </a:r>
            <a:r>
              <a:rPr lang="en-US" dirty="0" smtClean="0"/>
              <a:t>applications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Projects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proposals are due on </a:t>
            </a:r>
            <a:r>
              <a:rPr lang="en-US" sz="1800" dirty="0" smtClean="0">
                <a:latin typeface="Calibri" pitchFamily="34" charset="0"/>
              </a:rPr>
              <a:t>Friday 10/14/16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Within </a:t>
            </a:r>
            <a:r>
              <a:rPr lang="en-US" sz="1800" dirty="0">
                <a:latin typeface="Calibri" pitchFamily="34" charset="0"/>
              </a:rPr>
              <a:t>a week we will give you an approval to continue with your project along with comments and/or a request to modify/augment/do a different project</a:t>
            </a:r>
            <a:r>
              <a:rPr lang="en-US" sz="1800" dirty="0" smtClean="0">
                <a:latin typeface="Calibri" pitchFamily="34" charset="0"/>
              </a:rPr>
              <a:t>. There will also be a mechanism for peer comments.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We encourage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team projects – a team can be up to 3 people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Please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start thinking and working on the project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now.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Your </a:t>
            </a:r>
            <a:r>
              <a:rPr lang="en-US" sz="1800" dirty="0">
                <a:latin typeface="Calibri" pitchFamily="34" charset="0"/>
              </a:rPr>
              <a:t>proposal is </a:t>
            </a:r>
            <a:r>
              <a:rPr lang="en-US" sz="1800" dirty="0" smtClean="0">
                <a:latin typeface="Calibri" pitchFamily="34" charset="0"/>
              </a:rPr>
              <a:t>limited </a:t>
            </a:r>
            <a:r>
              <a:rPr lang="en-US" sz="1800" dirty="0">
                <a:latin typeface="Calibri" pitchFamily="34" charset="0"/>
              </a:rPr>
              <a:t>to 1-2 pages, but needs to include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references</a:t>
            </a:r>
            <a:r>
              <a:rPr lang="en-US" sz="1800" dirty="0">
                <a:latin typeface="Calibri" pitchFamily="34" charset="0"/>
              </a:rPr>
              <a:t> and, ideally,  some of the ideas you have developed in the direction of the </a:t>
            </a:r>
            <a:r>
              <a:rPr lang="en-US" sz="1800" dirty="0" smtClean="0">
                <a:latin typeface="Calibri" pitchFamily="34" charset="0"/>
              </a:rPr>
              <a:t>project (maybe even some preliminary results).</a:t>
            </a:r>
            <a:endParaRPr lang="en-US" sz="1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Any project that has a significant Machine Learning component is good.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You </a:t>
            </a:r>
            <a:r>
              <a:rPr lang="en-US" sz="1800" dirty="0" smtClean="0">
                <a:latin typeface="Calibri" pitchFamily="34" charset="0"/>
              </a:rPr>
              <a:t>can </a:t>
            </a:r>
            <a:r>
              <a:rPr lang="en-US" sz="1800" dirty="0">
                <a:latin typeface="Calibri" pitchFamily="34" charset="0"/>
              </a:rPr>
              <a:t>do experimental work,  theoretical work, a combination of both or a critical survey of results in some specialized topic.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The work </a:t>
            </a:r>
            <a:r>
              <a:rPr lang="en-US" sz="1800" i="1" dirty="0">
                <a:solidFill>
                  <a:srgbClr val="245795"/>
                </a:solidFill>
                <a:latin typeface="Calibri" pitchFamily="34" charset="0"/>
              </a:rPr>
              <a:t>has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to include some reading</a:t>
            </a:r>
            <a:r>
              <a:rPr lang="en-US" sz="1800" dirty="0">
                <a:latin typeface="Calibri" pitchFamily="34" charset="0"/>
              </a:rPr>
              <a:t>. Even if you do not do a survey, you must read (at least) two related papers or book chapters and relate your work to it.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Originality is not mandatory but is encouraged.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Try to make it interesting!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Learning with a Multi-Layer  Perceptron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</a:rPr>
              <a:t>It’s easy to learn the top layer – it’s just a linear unit. </a:t>
            </a:r>
          </a:p>
          <a:p>
            <a:r>
              <a:rPr lang="en-US" sz="2000" dirty="0" smtClean="0">
                <a:latin typeface="+mj-lt"/>
              </a:rPr>
              <a:t>Given feedback (truth) at the top layer, and the activation at the layer below it, you can use the Perceptron update rule (more generally, gradient descent) to updated these weights.</a:t>
            </a:r>
          </a:p>
          <a:p>
            <a:r>
              <a:rPr lang="en-US" sz="2000" dirty="0" smtClean="0">
                <a:latin typeface="+mj-lt"/>
              </a:rPr>
              <a:t>The problem is what to do with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the other set of weights – we do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not get feedback in the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intermediate layer(s).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78304C-5BE1-484D-994C-369CBE2AEA9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0" y="2819400"/>
            <a:ext cx="3581400" cy="2590800"/>
            <a:chOff x="5562600" y="1981200"/>
            <a:chExt cx="3581400" cy="2590800"/>
          </a:xfrm>
        </p:grpSpPr>
        <p:sp>
          <p:nvSpPr>
            <p:cNvPr id="3" name="Rectangle 2"/>
            <p:cNvSpPr/>
            <p:nvPr/>
          </p:nvSpPr>
          <p:spPr>
            <a:xfrm>
              <a:off x="5562600" y="1981200"/>
              <a:ext cx="3581400" cy="25908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38599" y="2140638"/>
              <a:ext cx="3454839" cy="2312432"/>
              <a:chOff x="5410200" y="2488168"/>
              <a:chExt cx="3454839" cy="23124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410200" y="2488168"/>
                <a:ext cx="3454839" cy="2312432"/>
                <a:chOff x="5599913" y="3472934"/>
                <a:chExt cx="3454839" cy="2312432"/>
              </a:xfrm>
            </p:grpSpPr>
            <p:grpSp>
              <p:nvGrpSpPr>
                <p:cNvPr id="10" name="Group 51"/>
                <p:cNvGrpSpPr>
                  <a:grpSpLocks/>
                </p:cNvGrpSpPr>
                <p:nvPr/>
              </p:nvGrpSpPr>
              <p:grpSpPr bwMode="auto">
                <a:xfrm>
                  <a:off x="6248400" y="3543300"/>
                  <a:ext cx="2209800" cy="2171700"/>
                  <a:chOff x="1872" y="2496"/>
                  <a:chExt cx="1392" cy="1368"/>
                </a:xfrm>
              </p:grpSpPr>
              <p:grpSp>
                <p:nvGrpSpPr>
                  <p:cNvPr id="1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872" y="3720"/>
                    <a:ext cx="1392" cy="144"/>
                    <a:chOff x="1872" y="3720"/>
                    <a:chExt cx="1392" cy="144"/>
                  </a:xfrm>
                </p:grpSpPr>
                <p:sp>
                  <p:nvSpPr>
                    <p:cNvPr id="4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016" y="3108"/>
                    <a:ext cx="1056" cy="144"/>
                    <a:chOff x="2016" y="3168"/>
                    <a:chExt cx="1056" cy="144"/>
                  </a:xfrm>
                </p:grpSpPr>
                <p:sp>
                  <p:nvSpPr>
                    <p:cNvPr id="43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08" y="2496"/>
                    <a:ext cx="624" cy="144"/>
                    <a:chOff x="2208" y="2496"/>
                    <a:chExt cx="624" cy="144"/>
                  </a:xfrm>
                </p:grpSpPr>
                <p:sp>
                  <p:nvSpPr>
                    <p:cNvPr id="4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19" name="AutoShape 28"/>
                  <p:cNvCxnSpPr>
                    <a:cxnSpLocks noChangeShapeType="1"/>
                    <a:stCxn id="42" idx="4"/>
                    <a:endCxn id="44" idx="0"/>
                  </p:cNvCxnSpPr>
                  <p:nvPr/>
                </p:nvCxnSpPr>
                <p:spPr bwMode="auto">
                  <a:xfrm>
                    <a:off x="2760" y="2640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" name="AutoShape 29"/>
                  <p:cNvCxnSpPr>
                    <a:cxnSpLocks noChangeShapeType="1"/>
                    <a:stCxn id="42" idx="4"/>
                    <a:endCxn id="45" idx="0"/>
                  </p:cNvCxnSpPr>
                  <p:nvPr/>
                </p:nvCxnSpPr>
                <p:spPr bwMode="auto">
                  <a:xfrm flipH="1">
                    <a:off x="256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AutoShape 30"/>
                  <p:cNvCxnSpPr>
                    <a:cxnSpLocks noChangeShapeType="1"/>
                    <a:stCxn id="42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AutoShape 31"/>
                  <p:cNvCxnSpPr>
                    <a:cxnSpLocks noChangeShapeType="1"/>
                    <a:stCxn id="41" idx="4"/>
                    <a:endCxn id="44" idx="0"/>
                  </p:cNvCxnSpPr>
                  <p:nvPr/>
                </p:nvCxnSpPr>
                <p:spPr bwMode="auto">
                  <a:xfrm>
                    <a:off x="2280" y="2640"/>
                    <a:ext cx="72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AutoShape 32"/>
                  <p:cNvCxnSpPr>
                    <a:cxnSpLocks noChangeShapeType="1"/>
                    <a:stCxn id="41" idx="4"/>
                    <a:endCxn id="45" idx="0"/>
                  </p:cNvCxnSpPr>
                  <p:nvPr/>
                </p:nvCxnSpPr>
                <p:spPr bwMode="auto">
                  <a:xfrm>
                    <a:off x="2280" y="2640"/>
                    <a:ext cx="28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AutoShape 33"/>
                  <p:cNvCxnSpPr>
                    <a:cxnSpLocks noChangeShapeType="1"/>
                    <a:stCxn id="41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AutoShape 34"/>
                  <p:cNvCxnSpPr>
                    <a:cxnSpLocks noChangeShapeType="1"/>
                    <a:stCxn id="43" idx="4"/>
                    <a:endCxn id="46" idx="0"/>
                  </p:cNvCxnSpPr>
                  <p:nvPr/>
                </p:nvCxnSpPr>
                <p:spPr bwMode="auto">
                  <a:xfrm flipH="1">
                    <a:off x="1944" y="3252"/>
                    <a:ext cx="14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" name="AutoShape 35"/>
                  <p:cNvCxnSpPr>
                    <a:cxnSpLocks noChangeShapeType="1"/>
                    <a:stCxn id="43" idx="4"/>
                    <a:endCxn id="47" idx="0"/>
                  </p:cNvCxnSpPr>
                  <p:nvPr/>
                </p:nvCxnSpPr>
                <p:spPr bwMode="auto">
                  <a:xfrm>
                    <a:off x="208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AutoShape 36"/>
                  <p:cNvCxnSpPr>
                    <a:cxnSpLocks noChangeShapeType="1"/>
                    <a:stCxn id="43" idx="4"/>
                    <a:endCxn id="50" idx="0"/>
                  </p:cNvCxnSpPr>
                  <p:nvPr/>
                </p:nvCxnSpPr>
                <p:spPr bwMode="auto">
                  <a:xfrm>
                    <a:off x="2088" y="3252"/>
                    <a:ext cx="52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" name="AutoShape 37"/>
                  <p:cNvCxnSpPr>
                    <a:cxnSpLocks noChangeShapeType="1"/>
                    <a:stCxn id="43" idx="4"/>
                    <a:endCxn id="48" idx="0"/>
                  </p:cNvCxnSpPr>
                  <p:nvPr/>
                </p:nvCxnSpPr>
                <p:spPr bwMode="auto">
                  <a:xfrm>
                    <a:off x="2088" y="3252"/>
                    <a:ext cx="81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" name="AutoShape 38"/>
                  <p:cNvCxnSpPr>
                    <a:cxnSpLocks noChangeShapeType="1"/>
                    <a:stCxn id="43" idx="4"/>
                    <a:endCxn id="49" idx="0"/>
                  </p:cNvCxnSpPr>
                  <p:nvPr/>
                </p:nvCxnSpPr>
                <p:spPr bwMode="auto">
                  <a:xfrm>
                    <a:off x="2088" y="3252"/>
                    <a:ext cx="110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" name="AutoShape 40"/>
                  <p:cNvCxnSpPr>
                    <a:cxnSpLocks noChangeShapeType="1"/>
                    <a:endCxn id="50" idx="0"/>
                  </p:cNvCxnSpPr>
                  <p:nvPr/>
                </p:nvCxnSpPr>
                <p:spPr bwMode="auto">
                  <a:xfrm>
                    <a:off x="2560" y="3268"/>
                    <a:ext cx="5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" name="AutoShape 41"/>
                  <p:cNvCxnSpPr>
                    <a:cxnSpLocks noChangeShapeType="1"/>
                    <a:stCxn id="45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AutoShape 42"/>
                  <p:cNvCxnSpPr>
                    <a:cxnSpLocks noChangeShapeType="1"/>
                    <a:endCxn id="46" idx="0"/>
                  </p:cNvCxnSpPr>
                  <p:nvPr/>
                </p:nvCxnSpPr>
                <p:spPr bwMode="auto">
                  <a:xfrm flipH="1">
                    <a:off x="1944" y="3268"/>
                    <a:ext cx="61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" name="AutoShape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44" y="3264"/>
                    <a:ext cx="312" cy="45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" name="AutoShape 44"/>
                  <p:cNvCxnSpPr>
                    <a:cxnSpLocks noChangeShapeType="1"/>
                    <a:stCxn id="44" idx="4"/>
                    <a:endCxn id="49" idx="0"/>
                  </p:cNvCxnSpPr>
                  <p:nvPr/>
                </p:nvCxnSpPr>
                <p:spPr bwMode="auto">
                  <a:xfrm>
                    <a:off x="3000" y="3252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" name="AutoShape 45"/>
                  <p:cNvCxnSpPr>
                    <a:cxnSpLocks noChangeShapeType="1"/>
                    <a:stCxn id="44" idx="4"/>
                    <a:endCxn id="48" idx="0"/>
                  </p:cNvCxnSpPr>
                  <p:nvPr/>
                </p:nvCxnSpPr>
                <p:spPr bwMode="auto">
                  <a:xfrm flipH="1">
                    <a:off x="2904" y="3252"/>
                    <a:ext cx="9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" name="AutoShape 46"/>
                  <p:cNvCxnSpPr>
                    <a:cxnSpLocks noChangeShapeType="1"/>
                    <a:stCxn id="44" idx="4"/>
                    <a:endCxn id="50" idx="0"/>
                  </p:cNvCxnSpPr>
                  <p:nvPr/>
                </p:nvCxnSpPr>
                <p:spPr bwMode="auto">
                  <a:xfrm flipH="1">
                    <a:off x="2616" y="3252"/>
                    <a:ext cx="38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AutoShape 47"/>
                  <p:cNvCxnSpPr>
                    <a:cxnSpLocks noChangeShapeType="1"/>
                    <a:stCxn id="44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AutoShape 48"/>
                  <p:cNvCxnSpPr>
                    <a:cxnSpLocks noChangeShapeType="1"/>
                    <a:stCxn id="44" idx="4"/>
                    <a:endCxn id="46" idx="7"/>
                  </p:cNvCxnSpPr>
                  <p:nvPr/>
                </p:nvCxnSpPr>
                <p:spPr bwMode="auto">
                  <a:xfrm flipH="1">
                    <a:off x="1995" y="3252"/>
                    <a:ext cx="1005" cy="4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AutoShape 49"/>
                  <p:cNvCxnSpPr>
                    <a:cxnSpLocks noChangeShapeType="1"/>
                    <a:stCxn id="45" idx="4"/>
                    <a:endCxn id="49" idx="0"/>
                  </p:cNvCxnSpPr>
                  <p:nvPr/>
                </p:nvCxnSpPr>
                <p:spPr bwMode="auto">
                  <a:xfrm>
                    <a:off x="2568" y="3252"/>
                    <a:ext cx="62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0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688"/>
                    <a:ext cx="0" cy="11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5599913" y="3506082"/>
                  <a:ext cx="1105687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>
                      <a:latin typeface="+mn-lt"/>
                    </a:rPr>
                    <a:t>activation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369949" y="5416034"/>
                  <a:ext cx="684803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Input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192015" y="4444484"/>
                  <a:ext cx="862737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Hidden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8198427" y="3472934"/>
                  <a:ext cx="856325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Output</a:t>
                  </a:r>
                  <a:endParaRPr lang="en-US" sz="1800" dirty="0">
                    <a:latin typeface="+mn-lt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7773187" y="2983468"/>
                <a:ext cx="500458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 u="none" dirty="0" smtClean="0">
                    <a:latin typeface="Calibri"/>
                  </a:rPr>
                  <a:t>w</a:t>
                </a:r>
                <a:r>
                  <a:rPr lang="en-US" altLang="en-US" sz="1800" u="none" baseline="30000" dirty="0" smtClean="0">
                    <a:latin typeface="Calibri"/>
                  </a:rPr>
                  <a:t>2</a:t>
                </a:r>
                <a:r>
                  <a:rPr lang="en-US" altLang="en-US" sz="1800" u="none" baseline="-25000" dirty="0" smtClean="0">
                    <a:latin typeface="Calibri"/>
                  </a:rPr>
                  <a:t>ij</a:t>
                </a:r>
                <a:endParaRPr lang="en-US" sz="1800" u="none" baseline="-25000" dirty="0"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057532" y="3914960"/>
                <a:ext cx="500458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 u="none" dirty="0" smtClean="0">
                    <a:latin typeface="Calibri"/>
                  </a:rPr>
                  <a:t>w</a:t>
                </a:r>
                <a:r>
                  <a:rPr lang="en-US" altLang="en-US" sz="1800" u="none" baseline="30000" dirty="0" smtClean="0">
                    <a:latin typeface="Calibri"/>
                  </a:rPr>
                  <a:t>1</a:t>
                </a:r>
                <a:r>
                  <a:rPr lang="en-US" altLang="en-US" sz="1800" u="none" baseline="-25000" dirty="0" smtClean="0">
                    <a:latin typeface="Calibri"/>
                  </a:rPr>
                  <a:t>ij</a:t>
                </a:r>
                <a:endParaRPr lang="en-US" sz="1800" u="none" baseline="-25000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6444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Learning with a Multi-Layer  Perceptron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1523999" y="1371600"/>
            <a:ext cx="7620001" cy="4525963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The problem is what to do with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the other set of weights – we do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not get feedback in the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intermediate layer(s).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Solution:</a:t>
            </a:r>
            <a:r>
              <a:rPr lang="en-US" sz="1800" dirty="0" smtClean="0">
                <a:latin typeface="+mj-lt"/>
              </a:rPr>
              <a:t> If all the activation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functions are differentiable, then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the </a:t>
            </a:r>
            <a:r>
              <a:rPr lang="en-US" sz="1800" b="1" dirty="0" smtClean="0">
                <a:latin typeface="+mj-lt"/>
              </a:rPr>
              <a:t>output</a:t>
            </a:r>
            <a:r>
              <a:rPr lang="en-US" sz="1800" dirty="0" smtClean="0">
                <a:latin typeface="+mj-lt"/>
              </a:rPr>
              <a:t> of the network is also 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 a differentiable function of the input and weights in the network.</a:t>
            </a:r>
          </a:p>
          <a:p>
            <a:r>
              <a:rPr lang="en-US" sz="1800" dirty="0">
                <a:latin typeface="+mj-lt"/>
              </a:rPr>
              <a:t>D</a:t>
            </a:r>
            <a:r>
              <a:rPr lang="en-US" sz="1800" dirty="0" smtClean="0">
                <a:latin typeface="+mj-lt"/>
              </a:rPr>
              <a:t>efine an 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error function </a:t>
            </a:r>
            <a:r>
              <a:rPr lang="en-US" sz="1800" dirty="0" smtClean="0">
                <a:latin typeface="+mj-lt"/>
              </a:rPr>
              <a:t>(e.g., sum of squares) that is a differentiable function of the output, i.e. this error function is also a differentiable function of the weights. </a:t>
            </a:r>
          </a:p>
          <a:p>
            <a:r>
              <a:rPr lang="en-US" sz="1800" dirty="0" smtClean="0">
                <a:latin typeface="+mj-lt"/>
              </a:rPr>
              <a:t>We can then evaluate the derivatives of the error with respect to the weights, and use these derivatives to find weight values that minimize this error </a:t>
            </a:r>
            <a:r>
              <a:rPr lang="en-US" sz="1800" dirty="0" smtClean="0">
                <a:latin typeface="+mj-lt"/>
              </a:rPr>
              <a:t>function, using </a:t>
            </a:r>
            <a:r>
              <a:rPr lang="en-US" sz="1800" dirty="0" smtClean="0">
                <a:latin typeface="+mj-lt"/>
              </a:rPr>
              <a:t>gradient descent (or other optimization methods). </a:t>
            </a:r>
          </a:p>
          <a:p>
            <a:r>
              <a:rPr lang="en-US" sz="1800" dirty="0" smtClean="0">
                <a:latin typeface="+mj-lt"/>
              </a:rPr>
              <a:t>This results in an algorithm called back-propagation.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78304C-5BE1-484D-994C-369CBE2AEA96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55045" y="1109530"/>
            <a:ext cx="3581400" cy="2636123"/>
            <a:chOff x="5519870" y="1816947"/>
            <a:chExt cx="3581400" cy="2636123"/>
          </a:xfrm>
        </p:grpSpPr>
        <p:sp>
          <p:nvSpPr>
            <p:cNvPr id="3" name="Rectangle 2"/>
            <p:cNvSpPr/>
            <p:nvPr/>
          </p:nvSpPr>
          <p:spPr>
            <a:xfrm>
              <a:off x="5519870" y="1816947"/>
              <a:ext cx="3581400" cy="25908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38599" y="2140638"/>
              <a:ext cx="3454839" cy="2312432"/>
              <a:chOff x="5410200" y="2488168"/>
              <a:chExt cx="3454839" cy="23124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410200" y="2488168"/>
                <a:ext cx="3454839" cy="2312432"/>
                <a:chOff x="5599913" y="3472934"/>
                <a:chExt cx="3454839" cy="2312432"/>
              </a:xfrm>
            </p:grpSpPr>
            <p:grpSp>
              <p:nvGrpSpPr>
                <p:cNvPr id="10" name="Group 51"/>
                <p:cNvGrpSpPr>
                  <a:grpSpLocks/>
                </p:cNvGrpSpPr>
                <p:nvPr/>
              </p:nvGrpSpPr>
              <p:grpSpPr bwMode="auto">
                <a:xfrm>
                  <a:off x="6248400" y="3543300"/>
                  <a:ext cx="2209800" cy="2171700"/>
                  <a:chOff x="1872" y="2496"/>
                  <a:chExt cx="1392" cy="1368"/>
                </a:xfrm>
              </p:grpSpPr>
              <p:grpSp>
                <p:nvGrpSpPr>
                  <p:cNvPr id="1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872" y="3720"/>
                    <a:ext cx="1392" cy="144"/>
                    <a:chOff x="1872" y="3720"/>
                    <a:chExt cx="1392" cy="144"/>
                  </a:xfrm>
                </p:grpSpPr>
                <p:sp>
                  <p:nvSpPr>
                    <p:cNvPr id="4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016" y="3108"/>
                    <a:ext cx="1056" cy="144"/>
                    <a:chOff x="2016" y="3168"/>
                    <a:chExt cx="1056" cy="144"/>
                  </a:xfrm>
                </p:grpSpPr>
                <p:sp>
                  <p:nvSpPr>
                    <p:cNvPr id="43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08" y="2496"/>
                    <a:ext cx="624" cy="144"/>
                    <a:chOff x="2208" y="2496"/>
                    <a:chExt cx="624" cy="144"/>
                  </a:xfrm>
                </p:grpSpPr>
                <p:sp>
                  <p:nvSpPr>
                    <p:cNvPr id="4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19" name="AutoShape 28"/>
                  <p:cNvCxnSpPr>
                    <a:cxnSpLocks noChangeShapeType="1"/>
                    <a:stCxn id="42" idx="4"/>
                    <a:endCxn id="44" idx="0"/>
                  </p:cNvCxnSpPr>
                  <p:nvPr/>
                </p:nvCxnSpPr>
                <p:spPr bwMode="auto">
                  <a:xfrm>
                    <a:off x="2760" y="2640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" name="AutoShape 29"/>
                  <p:cNvCxnSpPr>
                    <a:cxnSpLocks noChangeShapeType="1"/>
                    <a:stCxn id="42" idx="4"/>
                    <a:endCxn id="45" idx="0"/>
                  </p:cNvCxnSpPr>
                  <p:nvPr/>
                </p:nvCxnSpPr>
                <p:spPr bwMode="auto">
                  <a:xfrm flipH="1">
                    <a:off x="256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AutoShape 30"/>
                  <p:cNvCxnSpPr>
                    <a:cxnSpLocks noChangeShapeType="1"/>
                    <a:stCxn id="42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AutoShape 31"/>
                  <p:cNvCxnSpPr>
                    <a:cxnSpLocks noChangeShapeType="1"/>
                    <a:stCxn id="41" idx="4"/>
                    <a:endCxn id="44" idx="0"/>
                  </p:cNvCxnSpPr>
                  <p:nvPr/>
                </p:nvCxnSpPr>
                <p:spPr bwMode="auto">
                  <a:xfrm>
                    <a:off x="2280" y="2640"/>
                    <a:ext cx="72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AutoShape 32"/>
                  <p:cNvCxnSpPr>
                    <a:cxnSpLocks noChangeShapeType="1"/>
                    <a:stCxn id="41" idx="4"/>
                    <a:endCxn id="45" idx="0"/>
                  </p:cNvCxnSpPr>
                  <p:nvPr/>
                </p:nvCxnSpPr>
                <p:spPr bwMode="auto">
                  <a:xfrm>
                    <a:off x="2280" y="2640"/>
                    <a:ext cx="28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AutoShape 33"/>
                  <p:cNvCxnSpPr>
                    <a:cxnSpLocks noChangeShapeType="1"/>
                    <a:stCxn id="41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AutoShape 34"/>
                  <p:cNvCxnSpPr>
                    <a:cxnSpLocks noChangeShapeType="1"/>
                    <a:stCxn id="43" idx="4"/>
                    <a:endCxn id="46" idx="0"/>
                  </p:cNvCxnSpPr>
                  <p:nvPr/>
                </p:nvCxnSpPr>
                <p:spPr bwMode="auto">
                  <a:xfrm flipH="1">
                    <a:off x="1944" y="3252"/>
                    <a:ext cx="14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" name="AutoShape 35"/>
                  <p:cNvCxnSpPr>
                    <a:cxnSpLocks noChangeShapeType="1"/>
                    <a:stCxn id="43" idx="4"/>
                    <a:endCxn id="47" idx="0"/>
                  </p:cNvCxnSpPr>
                  <p:nvPr/>
                </p:nvCxnSpPr>
                <p:spPr bwMode="auto">
                  <a:xfrm>
                    <a:off x="208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AutoShape 36"/>
                  <p:cNvCxnSpPr>
                    <a:cxnSpLocks noChangeShapeType="1"/>
                    <a:stCxn id="43" idx="4"/>
                    <a:endCxn id="50" idx="0"/>
                  </p:cNvCxnSpPr>
                  <p:nvPr/>
                </p:nvCxnSpPr>
                <p:spPr bwMode="auto">
                  <a:xfrm>
                    <a:off x="2088" y="3252"/>
                    <a:ext cx="52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" name="AutoShape 37"/>
                  <p:cNvCxnSpPr>
                    <a:cxnSpLocks noChangeShapeType="1"/>
                    <a:stCxn id="43" idx="4"/>
                    <a:endCxn id="48" idx="0"/>
                  </p:cNvCxnSpPr>
                  <p:nvPr/>
                </p:nvCxnSpPr>
                <p:spPr bwMode="auto">
                  <a:xfrm>
                    <a:off x="2088" y="3252"/>
                    <a:ext cx="81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" name="AutoShape 38"/>
                  <p:cNvCxnSpPr>
                    <a:cxnSpLocks noChangeShapeType="1"/>
                    <a:stCxn id="43" idx="4"/>
                    <a:endCxn id="49" idx="0"/>
                  </p:cNvCxnSpPr>
                  <p:nvPr/>
                </p:nvCxnSpPr>
                <p:spPr bwMode="auto">
                  <a:xfrm>
                    <a:off x="2088" y="3252"/>
                    <a:ext cx="110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" name="AutoShape 40"/>
                  <p:cNvCxnSpPr>
                    <a:cxnSpLocks noChangeShapeType="1"/>
                    <a:endCxn id="50" idx="0"/>
                  </p:cNvCxnSpPr>
                  <p:nvPr/>
                </p:nvCxnSpPr>
                <p:spPr bwMode="auto">
                  <a:xfrm>
                    <a:off x="2560" y="3268"/>
                    <a:ext cx="5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" name="AutoShape 41"/>
                  <p:cNvCxnSpPr>
                    <a:cxnSpLocks noChangeShapeType="1"/>
                    <a:stCxn id="45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AutoShape 42"/>
                  <p:cNvCxnSpPr>
                    <a:cxnSpLocks noChangeShapeType="1"/>
                    <a:endCxn id="46" idx="0"/>
                  </p:cNvCxnSpPr>
                  <p:nvPr/>
                </p:nvCxnSpPr>
                <p:spPr bwMode="auto">
                  <a:xfrm flipH="1">
                    <a:off x="1944" y="3268"/>
                    <a:ext cx="61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" name="AutoShape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44" y="3264"/>
                    <a:ext cx="312" cy="45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" name="AutoShape 44"/>
                  <p:cNvCxnSpPr>
                    <a:cxnSpLocks noChangeShapeType="1"/>
                    <a:stCxn id="44" idx="4"/>
                    <a:endCxn id="49" idx="0"/>
                  </p:cNvCxnSpPr>
                  <p:nvPr/>
                </p:nvCxnSpPr>
                <p:spPr bwMode="auto">
                  <a:xfrm>
                    <a:off x="3000" y="3252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" name="AutoShape 45"/>
                  <p:cNvCxnSpPr>
                    <a:cxnSpLocks noChangeShapeType="1"/>
                    <a:stCxn id="44" idx="4"/>
                    <a:endCxn id="48" idx="0"/>
                  </p:cNvCxnSpPr>
                  <p:nvPr/>
                </p:nvCxnSpPr>
                <p:spPr bwMode="auto">
                  <a:xfrm flipH="1">
                    <a:off x="2904" y="3252"/>
                    <a:ext cx="9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" name="AutoShape 46"/>
                  <p:cNvCxnSpPr>
                    <a:cxnSpLocks noChangeShapeType="1"/>
                    <a:stCxn id="44" idx="4"/>
                    <a:endCxn id="50" idx="0"/>
                  </p:cNvCxnSpPr>
                  <p:nvPr/>
                </p:nvCxnSpPr>
                <p:spPr bwMode="auto">
                  <a:xfrm flipH="1">
                    <a:off x="2616" y="3252"/>
                    <a:ext cx="38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AutoShape 47"/>
                  <p:cNvCxnSpPr>
                    <a:cxnSpLocks noChangeShapeType="1"/>
                    <a:stCxn id="44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AutoShape 48"/>
                  <p:cNvCxnSpPr>
                    <a:cxnSpLocks noChangeShapeType="1"/>
                    <a:stCxn id="44" idx="4"/>
                    <a:endCxn id="46" idx="7"/>
                  </p:cNvCxnSpPr>
                  <p:nvPr/>
                </p:nvCxnSpPr>
                <p:spPr bwMode="auto">
                  <a:xfrm flipH="1">
                    <a:off x="1995" y="3252"/>
                    <a:ext cx="1005" cy="4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AutoShape 49"/>
                  <p:cNvCxnSpPr>
                    <a:cxnSpLocks noChangeShapeType="1"/>
                    <a:stCxn id="45" idx="4"/>
                    <a:endCxn id="49" idx="0"/>
                  </p:cNvCxnSpPr>
                  <p:nvPr/>
                </p:nvCxnSpPr>
                <p:spPr bwMode="auto">
                  <a:xfrm>
                    <a:off x="2568" y="3252"/>
                    <a:ext cx="62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0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688"/>
                    <a:ext cx="0" cy="11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5599913" y="3506082"/>
                  <a:ext cx="1105687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>
                      <a:latin typeface="+mn-lt"/>
                    </a:rPr>
                    <a:t>activation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369949" y="5416034"/>
                  <a:ext cx="684803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Input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192015" y="4444484"/>
                  <a:ext cx="862737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Hidden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8198427" y="3472934"/>
                  <a:ext cx="856325" cy="369332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u="none" dirty="0" smtClean="0">
                      <a:latin typeface="+mn-lt"/>
                    </a:rPr>
                    <a:t>Output</a:t>
                  </a:r>
                  <a:endParaRPr lang="en-US" sz="1800" dirty="0">
                    <a:latin typeface="+mn-lt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7773187" y="2983468"/>
                <a:ext cx="500458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 u="none" dirty="0" smtClean="0">
                    <a:latin typeface="Calibri"/>
                  </a:rPr>
                  <a:t>w</a:t>
                </a:r>
                <a:r>
                  <a:rPr lang="en-US" altLang="en-US" sz="1800" u="none" baseline="30000" dirty="0" smtClean="0">
                    <a:latin typeface="Calibri"/>
                  </a:rPr>
                  <a:t>2</a:t>
                </a:r>
                <a:r>
                  <a:rPr lang="en-US" altLang="en-US" sz="1800" u="none" baseline="-25000" dirty="0" smtClean="0">
                    <a:latin typeface="Calibri"/>
                  </a:rPr>
                  <a:t>ij</a:t>
                </a:r>
                <a:endParaRPr lang="en-US" sz="1800" u="none" baseline="-25000" dirty="0"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057532" y="3914960"/>
                <a:ext cx="500458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 u="none" dirty="0" smtClean="0">
                    <a:latin typeface="Calibri"/>
                  </a:rPr>
                  <a:t>w</a:t>
                </a:r>
                <a:r>
                  <a:rPr lang="en-US" altLang="en-US" sz="1800" u="none" baseline="30000" dirty="0" smtClean="0">
                    <a:latin typeface="Calibri"/>
                  </a:rPr>
                  <a:t>1</a:t>
                </a:r>
                <a:r>
                  <a:rPr lang="en-US" altLang="en-US" sz="1800" u="none" baseline="-25000" dirty="0" smtClean="0">
                    <a:latin typeface="Calibri"/>
                  </a:rPr>
                  <a:t>ij</a:t>
                </a:r>
                <a:endParaRPr lang="en-US" sz="1800" u="none" baseline="-25000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5676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Some facts from real analysis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0" y="1295400"/>
                <a:ext cx="7620000" cy="4525963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Simple chain rule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, as well.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Question:  how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64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7620000" cy="4525963"/>
              </a:xfrm>
              <a:blipFill rotWithShape="1">
                <a:blip r:embed="rId3"/>
                <a:stretch>
                  <a:fillRect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32569"/>
            <a:ext cx="4267200" cy="286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505200" y="61692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Richard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Socher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</p:spPr>
        <p:txBody>
          <a:bodyPr/>
          <a:lstStyle/>
          <a:p>
            <a:r>
              <a:rPr lang="en-US" dirty="0" smtClean="0"/>
              <a:t>Reminder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4482644"/>
            <a:ext cx="3429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none" dirty="0" smtClean="0"/>
              <a:t>We </a:t>
            </a:r>
            <a:r>
              <a:rPr lang="en-US" u="none" dirty="0" smtClean="0"/>
              <a:t>will use </a:t>
            </a:r>
            <a:r>
              <a:rPr lang="en-US" u="none" dirty="0" smtClean="0"/>
              <a:t>these facts </a:t>
            </a:r>
            <a:r>
              <a:rPr lang="en-US" u="none" dirty="0" smtClean="0"/>
              <a:t>to derive </a:t>
            </a:r>
            <a:r>
              <a:rPr lang="en-US" u="none" dirty="0" smtClean="0"/>
              <a:t>the details of the Backpropagation </a:t>
            </a:r>
            <a:r>
              <a:rPr lang="en-US" u="none" dirty="0" smtClean="0"/>
              <a:t> algorithm</a:t>
            </a:r>
            <a:r>
              <a:rPr lang="en-US" u="none" dirty="0" smtClean="0"/>
              <a:t>. </a:t>
            </a:r>
            <a:endParaRPr lang="en-US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105400"/>
            <a:ext cx="3429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u="none" dirty="0" smtClean="0"/>
              <a:t>z will be </a:t>
            </a:r>
            <a:r>
              <a:rPr lang="en-US" u="none" dirty="0" smtClean="0"/>
              <a:t>the </a:t>
            </a:r>
            <a:r>
              <a:rPr lang="en-US" u="none" dirty="0" smtClean="0"/>
              <a:t>error </a:t>
            </a:r>
            <a:r>
              <a:rPr lang="en-US" u="none" dirty="0" smtClean="0"/>
              <a:t>(loss) function.</a:t>
            </a:r>
          </a:p>
          <a:p>
            <a:r>
              <a:rPr lang="en-US" u="none" dirty="0" smtClean="0"/>
              <a:t>- We need to know how to differentiate z</a:t>
            </a:r>
            <a:r>
              <a:rPr lang="en-US" u="none" dirty="0" smtClean="0"/>
              <a:t> </a:t>
            </a:r>
            <a:endParaRPr lang="en-US" i="1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801380"/>
            <a:ext cx="34290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u="none" dirty="0" smtClean="0"/>
              <a:t>Intermediate nodes use a logistics function (or another differentiable step function). </a:t>
            </a:r>
            <a:endParaRPr lang="en-US" u="none" dirty="0" smtClean="0"/>
          </a:p>
          <a:p>
            <a:r>
              <a:rPr lang="en-US" u="none" dirty="0" smtClean="0"/>
              <a:t>- We need to know how to differentiate it.</a:t>
            </a:r>
            <a:r>
              <a:rPr lang="en-US" u="none" dirty="0" smtClean="0"/>
              <a:t> 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19194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Some facts from real analysis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Multiple path chain rule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537057" y="61692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Richard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Socher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007788"/>
            <a:ext cx="6453188" cy="37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</p:spPr>
        <p:txBody>
          <a:bodyPr/>
          <a:lstStyle/>
          <a:p>
            <a:r>
              <a:rPr lang="en-US" dirty="0" smtClean="0"/>
              <a:t>Reminder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Some facts from real analysis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Multiple path chain rule: general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537057" y="61692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>
                    <a:lumMod val="75000"/>
                  </a:schemeClr>
                </a:solidFill>
              </a:rPr>
              <a:t>Slide Credit: Richard </a:t>
            </a:r>
            <a:r>
              <a:rPr lang="en-US" u="none" dirty="0" err="1" smtClean="0">
                <a:solidFill>
                  <a:schemeClr val="bg1">
                    <a:lumMod val="75000"/>
                  </a:schemeClr>
                </a:solidFill>
              </a:rPr>
              <a:t>Socher</a:t>
            </a:r>
            <a:endParaRPr lang="en-US" u="non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14709"/>
            <a:ext cx="5848350" cy="357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57359" y="3681199"/>
            <a:ext cx="2183449" cy="1558925"/>
          </a:xfrm>
        </p:spPr>
        <p:txBody>
          <a:bodyPr/>
          <a:lstStyle/>
          <a:p>
            <a:r>
              <a:rPr lang="en-US" dirty="0" smtClean="0"/>
              <a:t>Reminder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Learning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92062" y="1371600"/>
                <a:ext cx="7294738" cy="4525963"/>
              </a:xfrm>
            </p:spPr>
            <p:txBody>
              <a:bodyPr/>
              <a:lstStyle/>
              <a:p>
                <a:r>
                  <a:rPr lang="en-US" dirty="0" smtClean="0"/>
                  <a:t>Since there could be multiple output units, we define the </a:t>
                </a:r>
                <a:r>
                  <a:rPr lang="en-US" b="1" dirty="0" smtClean="0"/>
                  <a:t>error</a:t>
                </a:r>
                <a:r>
                  <a:rPr lang="en-US" dirty="0" smtClean="0"/>
                  <a:t> as the sum </a:t>
                </a:r>
                <a:r>
                  <a:rPr lang="en-US" dirty="0"/>
                  <a:t>over all the network output units.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𝐸𝑟𝑟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sub>
                          <m:sup/>
                          <m:e/>
                        </m:nary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is the set of training examples,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set of output units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 smtClean="0"/>
                  <a:t>is used </a:t>
                </a:r>
                <a:r>
                  <a:rPr lang="en-US" dirty="0"/>
                  <a:t>to derive the (global) </a:t>
                </a:r>
                <a:r>
                  <a:rPr lang="en-US" sz="2000" dirty="0" smtClean="0"/>
                  <a:t>learning </a:t>
                </a:r>
                <a:r>
                  <a:rPr lang="en-US" sz="2000" dirty="0"/>
                  <a:t>rule which performs gradient descent </a:t>
                </a:r>
                <a:r>
                  <a:rPr lang="en-US" sz="2000" dirty="0" smtClean="0"/>
                  <a:t>in </a:t>
                </a:r>
                <a:r>
                  <a:rPr lang="en-US" sz="2000" dirty="0"/>
                  <a:t>the weight space in an attempt to minimize the error function.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2062" y="1371600"/>
                <a:ext cx="7294738" cy="4525963"/>
              </a:xfrm>
              <a:blipFill>
                <a:blip r:embed="rId2"/>
                <a:stretch>
                  <a:fillRect t="-1078" r="-1086" b="-7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157720" y="2494280"/>
            <a:ext cx="1661018" cy="1524000"/>
            <a:chOff x="1872" y="2496"/>
            <a:chExt cx="1392" cy="1368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872" y="3720"/>
              <a:ext cx="1392" cy="144"/>
              <a:chOff x="1872" y="3720"/>
              <a:chExt cx="1392" cy="144"/>
            </a:xfrm>
          </p:grpSpPr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1872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256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auto">
              <a:xfrm>
                <a:off x="2832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3120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2544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2016" y="3108"/>
              <a:ext cx="1056" cy="144"/>
              <a:chOff x="2016" y="3168"/>
              <a:chExt cx="1056" cy="144"/>
            </a:xfrm>
          </p:grpSpPr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2208" y="2496"/>
              <a:ext cx="624" cy="144"/>
              <a:chOff x="2208" y="2496"/>
              <a:chExt cx="624" cy="144"/>
            </a:xfrm>
          </p:grpSpPr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2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6" name="AutoShape 28"/>
            <p:cNvCxnSpPr>
              <a:cxnSpLocks noChangeShapeType="1"/>
              <a:stCxn id="39" idx="4"/>
              <a:endCxn id="41" idx="0"/>
            </p:cNvCxnSpPr>
            <p:nvPr/>
          </p:nvCxnSpPr>
          <p:spPr bwMode="auto">
            <a:xfrm>
              <a:off x="2760" y="2640"/>
              <a:ext cx="240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9"/>
            <p:cNvCxnSpPr>
              <a:cxnSpLocks noChangeShapeType="1"/>
              <a:stCxn id="39" idx="4"/>
              <a:endCxn id="42" idx="0"/>
            </p:cNvCxnSpPr>
            <p:nvPr/>
          </p:nvCxnSpPr>
          <p:spPr bwMode="auto">
            <a:xfrm flipH="1">
              <a:off x="2568" y="2640"/>
              <a:ext cx="19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0"/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flipH="1">
              <a:off x="2088" y="2640"/>
              <a:ext cx="67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1"/>
            <p:cNvCxnSpPr>
              <a:cxnSpLocks noChangeShapeType="1"/>
              <a:stCxn id="38" idx="4"/>
              <a:endCxn id="41" idx="0"/>
            </p:cNvCxnSpPr>
            <p:nvPr/>
          </p:nvCxnSpPr>
          <p:spPr bwMode="auto">
            <a:xfrm>
              <a:off x="2280" y="2640"/>
              <a:ext cx="720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2"/>
            <p:cNvCxnSpPr>
              <a:cxnSpLocks noChangeShapeType="1"/>
              <a:stCxn id="38" idx="4"/>
              <a:endCxn id="42" idx="0"/>
            </p:cNvCxnSpPr>
            <p:nvPr/>
          </p:nvCxnSpPr>
          <p:spPr bwMode="auto">
            <a:xfrm>
              <a:off x="2280" y="2640"/>
              <a:ext cx="288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33"/>
            <p:cNvCxnSpPr>
              <a:cxnSpLocks noChangeShapeType="1"/>
              <a:stCxn id="38" idx="4"/>
              <a:endCxn id="40" idx="0"/>
            </p:cNvCxnSpPr>
            <p:nvPr/>
          </p:nvCxnSpPr>
          <p:spPr bwMode="auto">
            <a:xfrm flipH="1">
              <a:off x="2088" y="2640"/>
              <a:ext cx="19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4"/>
            <p:cNvCxnSpPr>
              <a:cxnSpLocks noChangeShapeType="1"/>
              <a:stCxn id="40" idx="4"/>
              <a:endCxn id="43" idx="0"/>
            </p:cNvCxnSpPr>
            <p:nvPr/>
          </p:nvCxnSpPr>
          <p:spPr bwMode="auto">
            <a:xfrm flipH="1">
              <a:off x="1944" y="3252"/>
              <a:ext cx="14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5"/>
            <p:cNvCxnSpPr>
              <a:cxnSpLocks noChangeShapeType="1"/>
              <a:stCxn id="40" idx="4"/>
              <a:endCxn id="44" idx="0"/>
            </p:cNvCxnSpPr>
            <p:nvPr/>
          </p:nvCxnSpPr>
          <p:spPr bwMode="auto">
            <a:xfrm>
              <a:off x="2088" y="3252"/>
              <a:ext cx="240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6"/>
            <p:cNvCxnSpPr>
              <a:cxnSpLocks noChangeShapeType="1"/>
              <a:stCxn id="40" idx="4"/>
              <a:endCxn id="47" idx="0"/>
            </p:cNvCxnSpPr>
            <p:nvPr/>
          </p:nvCxnSpPr>
          <p:spPr bwMode="auto">
            <a:xfrm>
              <a:off x="2088" y="3252"/>
              <a:ext cx="528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7"/>
            <p:cNvCxnSpPr>
              <a:cxnSpLocks noChangeShapeType="1"/>
              <a:stCxn id="40" idx="4"/>
              <a:endCxn id="45" idx="0"/>
            </p:cNvCxnSpPr>
            <p:nvPr/>
          </p:nvCxnSpPr>
          <p:spPr bwMode="auto">
            <a:xfrm>
              <a:off x="2088" y="3252"/>
              <a:ext cx="816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8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2088" y="3252"/>
              <a:ext cx="110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40"/>
            <p:cNvCxnSpPr>
              <a:cxnSpLocks noChangeShapeType="1"/>
              <a:endCxn id="47" idx="0"/>
            </p:cNvCxnSpPr>
            <p:nvPr/>
          </p:nvCxnSpPr>
          <p:spPr bwMode="auto">
            <a:xfrm>
              <a:off x="2560" y="3268"/>
              <a:ext cx="56" cy="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1"/>
            <p:cNvCxnSpPr>
              <a:cxnSpLocks noChangeShapeType="1"/>
              <a:stCxn id="42" idx="4"/>
              <a:endCxn id="44" idx="0"/>
            </p:cNvCxnSpPr>
            <p:nvPr/>
          </p:nvCxnSpPr>
          <p:spPr bwMode="auto">
            <a:xfrm flipH="1">
              <a:off x="2328" y="3252"/>
              <a:ext cx="240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42"/>
            <p:cNvCxnSpPr>
              <a:cxnSpLocks noChangeShapeType="1"/>
              <a:endCxn id="43" idx="0"/>
            </p:cNvCxnSpPr>
            <p:nvPr/>
          </p:nvCxnSpPr>
          <p:spPr bwMode="auto">
            <a:xfrm flipH="1">
              <a:off x="1944" y="3268"/>
              <a:ext cx="616" cy="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43"/>
            <p:cNvCxnSpPr>
              <a:cxnSpLocks noChangeShapeType="1"/>
            </p:cNvCxnSpPr>
            <p:nvPr/>
          </p:nvCxnSpPr>
          <p:spPr bwMode="auto">
            <a:xfrm>
              <a:off x="2544" y="3264"/>
              <a:ext cx="312" cy="4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44"/>
            <p:cNvCxnSpPr>
              <a:cxnSpLocks noChangeShapeType="1"/>
              <a:stCxn id="41" idx="4"/>
              <a:endCxn id="46" idx="0"/>
            </p:cNvCxnSpPr>
            <p:nvPr/>
          </p:nvCxnSpPr>
          <p:spPr bwMode="auto">
            <a:xfrm>
              <a:off x="3000" y="3252"/>
              <a:ext cx="19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45"/>
            <p:cNvCxnSpPr>
              <a:cxnSpLocks noChangeShapeType="1"/>
              <a:stCxn id="41" idx="4"/>
              <a:endCxn id="45" idx="0"/>
            </p:cNvCxnSpPr>
            <p:nvPr/>
          </p:nvCxnSpPr>
          <p:spPr bwMode="auto">
            <a:xfrm flipH="1">
              <a:off x="2904" y="3252"/>
              <a:ext cx="96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6"/>
            <p:cNvCxnSpPr>
              <a:cxnSpLocks noChangeShapeType="1"/>
              <a:stCxn id="41" idx="4"/>
              <a:endCxn id="47" idx="0"/>
            </p:cNvCxnSpPr>
            <p:nvPr/>
          </p:nvCxnSpPr>
          <p:spPr bwMode="auto">
            <a:xfrm flipH="1">
              <a:off x="2616" y="3252"/>
              <a:ext cx="38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47"/>
            <p:cNvCxnSpPr>
              <a:cxnSpLocks noChangeShapeType="1"/>
              <a:stCxn id="41" idx="4"/>
              <a:endCxn id="44" idx="0"/>
            </p:cNvCxnSpPr>
            <p:nvPr/>
          </p:nvCxnSpPr>
          <p:spPr bwMode="auto">
            <a:xfrm flipH="1">
              <a:off x="2328" y="3252"/>
              <a:ext cx="67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48"/>
            <p:cNvCxnSpPr>
              <a:cxnSpLocks noChangeShapeType="1"/>
              <a:stCxn id="41" idx="4"/>
              <a:endCxn id="43" idx="7"/>
            </p:cNvCxnSpPr>
            <p:nvPr/>
          </p:nvCxnSpPr>
          <p:spPr bwMode="auto">
            <a:xfrm flipH="1">
              <a:off x="1995" y="3252"/>
              <a:ext cx="1005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49"/>
            <p:cNvCxnSpPr>
              <a:cxnSpLocks noChangeShapeType="1"/>
              <a:stCxn id="42" idx="4"/>
              <a:endCxn id="46" idx="0"/>
            </p:cNvCxnSpPr>
            <p:nvPr/>
          </p:nvCxnSpPr>
          <p:spPr bwMode="auto">
            <a:xfrm>
              <a:off x="2568" y="3252"/>
              <a:ext cx="62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 flipV="1">
              <a:off x="1872" y="2688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053838" y="2057400"/>
                <a:ext cx="1897122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u="none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500" b="0" i="1" u="none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u="none" dirty="0" smtClean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u="none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500" b="0" i="1" u="none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500" u="none" dirty="0" smtClean="0"/>
                  <a:t> </a:t>
                </a:r>
              </a:p>
              <a:p>
                <a:pPr algn="ctr"/>
                <a:endParaRPr lang="en-US" sz="2500" u="none" dirty="0"/>
              </a:p>
              <a:p>
                <a:pPr algn="ctr"/>
                <a:endParaRPr lang="en-US" sz="2500" u="none" dirty="0" smtClean="0"/>
              </a:p>
              <a:p>
                <a:pPr algn="ctr"/>
                <a:endParaRPr lang="en-US" sz="2500" u="none" dirty="0" smtClean="0"/>
              </a:p>
              <a:p>
                <a:pPr algn="ctr"/>
                <a:endParaRPr lang="en-US" sz="2500" u="none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u="none" smtClean="0">
                          <a:latin typeface="Cambria Math"/>
                        </a:rPr>
                        <m:t>(</m:t>
                      </m:r>
                      <m:r>
                        <a:rPr lang="en-US" sz="2500" b="0" i="1" u="none" smtClean="0">
                          <a:latin typeface="Cambria Math"/>
                        </a:rPr>
                        <m:t>1</m:t>
                      </m:r>
                      <m:r>
                        <a:rPr lang="en-US" sz="2500" b="0" i="1" u="none" smtClean="0">
                          <a:latin typeface="Cambria Math"/>
                        </a:rPr>
                        <m:t>, </m:t>
                      </m:r>
                      <m:r>
                        <a:rPr lang="en-US" sz="2500" b="0" i="1" u="none" smtClean="0">
                          <a:latin typeface="Cambria Math"/>
                        </a:rPr>
                        <m:t>0</m:t>
                      </m:r>
                      <m:r>
                        <a:rPr lang="en-US" sz="2500" b="0" i="1" u="none" smtClean="0">
                          <a:latin typeface="Cambria Math"/>
                        </a:rPr>
                        <m:t>, </m:t>
                      </m:r>
                      <m:r>
                        <a:rPr lang="en-US" sz="2500" b="0" i="1" u="none" smtClean="0">
                          <a:latin typeface="Cambria Math"/>
                        </a:rPr>
                        <m:t>1</m:t>
                      </m:r>
                      <m:r>
                        <a:rPr lang="en-US" sz="2500" b="0" i="1" u="none" smtClean="0">
                          <a:latin typeface="Cambria Math"/>
                        </a:rPr>
                        <m:t>, </m:t>
                      </m:r>
                      <m:r>
                        <a:rPr lang="en-US" sz="2500" b="0" i="1" u="none" smtClean="0">
                          <a:latin typeface="Cambria Math"/>
                        </a:rPr>
                        <m:t>0</m:t>
                      </m:r>
                      <m:r>
                        <a:rPr lang="en-US" sz="2500" b="0" i="1" u="none" smtClean="0">
                          <a:latin typeface="Cambria Math"/>
                        </a:rPr>
                        <m:t>, </m:t>
                      </m:r>
                      <m:r>
                        <a:rPr lang="en-US" sz="2500" b="0" i="1" u="none" smtClean="0">
                          <a:latin typeface="Cambria Math"/>
                        </a:rPr>
                        <m:t>0</m:t>
                      </m:r>
                      <m:r>
                        <a:rPr lang="en-US" sz="25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500" u="none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38" y="2057400"/>
                <a:ext cx="1897122" cy="2400657"/>
              </a:xfrm>
              <a:prstGeom prst="rect">
                <a:avLst/>
              </a:prstGeom>
              <a:blipFill rotWithShape="1">
                <a:blip r:embed="rId3"/>
                <a:stretch>
                  <a:fillRect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934200" y="5638800"/>
            <a:ext cx="990600" cy="30777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none" dirty="0" smtClean="0"/>
              <a:t>Function 1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5970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Reminder: Model Neuron (Logistic)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219200"/>
                <a:ext cx="7162800" cy="4525963"/>
              </a:xfrm>
            </p:spPr>
            <p:txBody>
              <a:bodyPr/>
              <a:lstStyle/>
              <a:p>
                <a:r>
                  <a:rPr lang="en-US" altLang="en-US" dirty="0" smtClean="0"/>
                  <a:t>Neuron is modeled by a unit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dirty="0" smtClean="0"/>
                  <a:t>  connected </a:t>
                </a:r>
                <a:r>
                  <a:rPr lang="en-US" altLang="en-US" dirty="0"/>
                  <a:t>by weighted </a:t>
                </a:r>
                <a:r>
                  <a:rPr lang="en-US" altLang="en-US" dirty="0" smtClean="0"/>
                  <a:t>links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to </a:t>
                </a:r>
                <a:r>
                  <a:rPr lang="en-US" altLang="en-US" dirty="0"/>
                  <a:t>other units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 smtClean="0"/>
                  <a:t>. </a:t>
                </a:r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1"/>
                <a:r>
                  <a:rPr lang="en-US" altLang="en-US" dirty="0" smtClean="0"/>
                  <a:t>Use a non-linear, differentiable output function such as the sigmoid or logistic function</a:t>
                </a:r>
              </a:p>
              <a:p>
                <a:pPr lvl="1"/>
                <a:r>
                  <a:rPr lang="en-US" altLang="en-US" dirty="0" smtClean="0"/>
                  <a:t>Net input to a unit is defined as: </a:t>
                </a:r>
              </a:p>
              <a:p>
                <a:pPr lvl="1"/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Output of a unit is defined as: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219200"/>
                <a:ext cx="7162800" cy="4525963"/>
              </a:xfrm>
              <a:blipFill>
                <a:blip r:embed="rId4"/>
                <a:stretch>
                  <a:fillRect t="-1078" b="-8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Neuron Definition 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000DCA-2177-4C5C-89EA-59EF7175DB0D}" type="slidenum">
              <a:rPr lang="en-US" altLang="en-US" smtClean="0"/>
              <a:pPr/>
              <a:t>26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 u="none"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  <a:blipFill rotWithShape="1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u="none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300" b="0" i="1" u="none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u="none" smtClean="0">
                              <a:latin typeface="Cambria Math"/>
                            </a:rPr>
                            <m:t>1</m:t>
                          </m:r>
                          <m:r>
                            <a:rPr lang="en-US" sz="2300" b="0" i="1" u="none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300" b="0" i="1" u="none" smtClean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3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23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3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874520" y="2191941"/>
            <a:ext cx="6736080" cy="1846659"/>
            <a:chOff x="1874520" y="2199640"/>
            <a:chExt cx="6736080" cy="1846659"/>
          </a:xfrm>
        </p:grpSpPr>
        <p:sp>
          <p:nvSpPr>
            <p:cNvPr id="454661" name="Oval 5"/>
            <p:cNvSpPr>
              <a:spLocks noChangeArrowheads="1"/>
            </p:cNvSpPr>
            <p:nvPr/>
          </p:nvSpPr>
          <p:spPr bwMode="auto">
            <a:xfrm>
              <a:off x="3533058" y="3130971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2" name="Oval 6"/>
            <p:cNvSpPr>
              <a:spLocks noChangeArrowheads="1"/>
            </p:cNvSpPr>
            <p:nvPr/>
          </p:nvSpPr>
          <p:spPr bwMode="auto">
            <a:xfrm>
              <a:off x="2395559" y="2432794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3" name="Oval 7"/>
            <p:cNvSpPr>
              <a:spLocks noChangeArrowheads="1"/>
            </p:cNvSpPr>
            <p:nvPr/>
          </p:nvSpPr>
          <p:spPr bwMode="auto">
            <a:xfrm>
              <a:off x="2395559" y="271206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4" name="Oval 8"/>
            <p:cNvSpPr>
              <a:spLocks noChangeArrowheads="1"/>
            </p:cNvSpPr>
            <p:nvPr/>
          </p:nvSpPr>
          <p:spPr bwMode="auto">
            <a:xfrm>
              <a:off x="2395559" y="299133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5" name="Oval 9"/>
            <p:cNvSpPr>
              <a:spLocks noChangeArrowheads="1"/>
            </p:cNvSpPr>
            <p:nvPr/>
          </p:nvSpPr>
          <p:spPr bwMode="auto">
            <a:xfrm>
              <a:off x="2395559" y="3270606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6" name="Oval 10"/>
            <p:cNvSpPr>
              <a:spLocks noChangeArrowheads="1"/>
            </p:cNvSpPr>
            <p:nvPr/>
          </p:nvSpPr>
          <p:spPr bwMode="auto">
            <a:xfrm>
              <a:off x="2395559" y="354987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7" name="Oval 11"/>
            <p:cNvSpPr>
              <a:spLocks noChangeArrowheads="1"/>
            </p:cNvSpPr>
            <p:nvPr/>
          </p:nvSpPr>
          <p:spPr bwMode="auto">
            <a:xfrm>
              <a:off x="2395559" y="382914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454668" name="AutoShape 12"/>
            <p:cNvCxnSpPr>
              <a:cxnSpLocks noChangeShapeType="1"/>
              <a:stCxn id="454662" idx="5"/>
              <a:endCxn id="454661" idx="1"/>
            </p:cNvCxnSpPr>
            <p:nvPr/>
          </p:nvCxnSpPr>
          <p:spPr bwMode="auto">
            <a:xfrm>
              <a:off x="2456286" y="2505521"/>
              <a:ext cx="1087140" cy="622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69" name="AutoShape 13"/>
            <p:cNvCxnSpPr>
              <a:cxnSpLocks noChangeShapeType="1"/>
              <a:stCxn id="454661" idx="2"/>
              <a:endCxn id="454663" idx="6"/>
            </p:cNvCxnSpPr>
            <p:nvPr/>
          </p:nvCxnSpPr>
          <p:spPr bwMode="auto">
            <a:xfrm flipH="1" flipV="1">
              <a:off x="2479983" y="2746974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0" name="AutoShape 14"/>
            <p:cNvCxnSpPr>
              <a:cxnSpLocks noChangeShapeType="1"/>
              <a:stCxn id="454664" idx="6"/>
              <a:endCxn id="454661" idx="2"/>
            </p:cNvCxnSpPr>
            <p:nvPr/>
          </p:nvCxnSpPr>
          <p:spPr bwMode="auto">
            <a:xfrm>
              <a:off x="2479983" y="3026244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1" name="AutoShape 15"/>
            <p:cNvCxnSpPr>
              <a:cxnSpLocks noChangeShapeType="1"/>
              <a:stCxn id="454665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2" name="AutoShape 16"/>
            <p:cNvCxnSpPr>
              <a:cxnSpLocks noChangeShapeType="1"/>
              <a:stCxn id="454666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3" name="AutoShape 17"/>
            <p:cNvCxnSpPr>
              <a:cxnSpLocks noChangeShapeType="1"/>
              <a:endCxn id="454661" idx="3"/>
            </p:cNvCxnSpPr>
            <p:nvPr/>
          </p:nvCxnSpPr>
          <p:spPr bwMode="auto">
            <a:xfrm flipV="1">
              <a:off x="2466653" y="3203697"/>
              <a:ext cx="1076773" cy="6981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6941708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4541" name="Equation" r:id="rId7" imgW="368280" imgH="253800" progId="Equation.3">
                        <p:embed/>
                      </p:oleObj>
                    </mc:Choice>
                    <mc:Fallback>
                      <p:oleObj name="Equation" r:id="rId7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3246691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770" name="Equation" r:id="rId9" imgW="368280" imgH="253800" progId="Equation.3">
                        <p:embed/>
                      </p:oleObj>
                    </mc:Choice>
                    <mc:Fallback>
                      <p:oleObj name="Equation" r:id="rId9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4684" name="Oval 28"/>
            <p:cNvSpPr>
              <a:spLocks noChangeArrowheads="1"/>
            </p:cNvSpPr>
            <p:nvPr/>
          </p:nvSpPr>
          <p:spPr bwMode="auto">
            <a:xfrm>
              <a:off x="3604151" y="2851700"/>
              <a:ext cx="782030" cy="698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92" name="Line 36"/>
            <p:cNvSpPr>
              <a:spLocks noChangeShapeType="1"/>
            </p:cNvSpPr>
            <p:nvPr/>
          </p:nvSpPr>
          <p:spPr bwMode="auto">
            <a:xfrm>
              <a:off x="5594115" y="2712065"/>
              <a:ext cx="142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3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u="none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300" i="1" u="none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17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67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4495800" y="2999283"/>
              <a:ext cx="5334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7620000" y="3008790"/>
              <a:ext cx="4572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745" name="Picture 47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7" y="2673345"/>
            <a:ext cx="2458570" cy="10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001000" y="4648200"/>
            <a:ext cx="990600" cy="30777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none" dirty="0" smtClean="0"/>
              <a:t>Function 2</a:t>
            </a:r>
            <a:endParaRPr lang="en-US" u="none" dirty="0"/>
          </a:p>
        </p:txBody>
      </p:sp>
      <p:sp>
        <p:nvSpPr>
          <p:cNvPr id="34" name="TextBox 33"/>
          <p:cNvSpPr txBox="1"/>
          <p:nvPr/>
        </p:nvSpPr>
        <p:spPr>
          <a:xfrm>
            <a:off x="8001000" y="5334000"/>
            <a:ext cx="990600" cy="30777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none" dirty="0" smtClean="0"/>
              <a:t>Function 3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3533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71601"/>
                <a:ext cx="7162800" cy="4495800"/>
              </a:xfrm>
            </p:spPr>
            <p:txBody>
              <a:bodyPr/>
              <a:lstStyle/>
              <a:p>
                <a:r>
                  <a:rPr lang="en-US" sz="1800" dirty="0" smtClean="0"/>
                  <a:t>Function 1 (error):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  <m:r>
                          <a:rPr lang="en-US" sz="1800" i="1">
                            <a:latin typeface="Cambria Math"/>
                          </a:rPr>
                          <m:t>𝐾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sz="1800" dirty="0" smtClean="0"/>
                  <a:t>Function 2 (linear gate):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Function 3 (differentiable step function):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{−(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)}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{−(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</a:rPr>
                              <m:t>)}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{−(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</a:rPr>
                              <m:t>)}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45795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245795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245795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245795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245795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245795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245795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71601"/>
                <a:ext cx="7162800" cy="4495800"/>
              </a:xfrm>
              <a:blipFill>
                <a:blip r:embed="rId2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Propagation error to earlier 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12358" y="3619143"/>
            <a:ext cx="2207842" cy="2400657"/>
            <a:chOff x="6858000" y="2552343"/>
            <a:chExt cx="2207842" cy="2400657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6858000" y="3009543"/>
              <a:ext cx="1661018" cy="1524000"/>
              <a:chOff x="1872" y="2496"/>
              <a:chExt cx="1392" cy="1368"/>
            </a:xfrm>
          </p:grpSpPr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8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6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4" name="AutoShape 28"/>
              <p:cNvCxnSpPr>
                <a:cxnSpLocks noChangeShapeType="1"/>
                <a:stCxn id="37" idx="4"/>
                <a:endCxn id="39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29"/>
              <p:cNvCxnSpPr>
                <a:cxnSpLocks noChangeShapeType="1"/>
                <a:stCxn id="37" idx="4"/>
                <a:endCxn id="40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0"/>
              <p:cNvCxnSpPr>
                <a:cxnSpLocks noChangeShapeType="1"/>
                <a:stCxn id="37" idx="4"/>
                <a:endCxn id="38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1"/>
              <p:cNvCxnSpPr>
                <a:cxnSpLocks noChangeShapeType="1"/>
                <a:stCxn id="36" idx="4"/>
                <a:endCxn id="39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2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3"/>
              <p:cNvCxnSpPr>
                <a:cxnSpLocks noChangeShapeType="1"/>
                <a:stCxn id="36" idx="4"/>
                <a:endCxn id="38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4"/>
              <p:cNvCxnSpPr>
                <a:cxnSpLocks noChangeShapeType="1"/>
                <a:stCxn id="38" idx="4"/>
                <a:endCxn id="41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5"/>
              <p:cNvCxnSpPr>
                <a:cxnSpLocks noChangeShapeType="1"/>
                <a:stCxn id="38" idx="4"/>
                <a:endCxn id="42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36"/>
              <p:cNvCxnSpPr>
                <a:cxnSpLocks noChangeShapeType="1"/>
                <a:stCxn id="38" idx="4"/>
                <a:endCxn id="45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37"/>
              <p:cNvCxnSpPr>
                <a:cxnSpLocks noChangeShapeType="1"/>
                <a:stCxn id="38" idx="4"/>
                <a:endCxn id="43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38"/>
              <p:cNvCxnSpPr>
                <a:cxnSpLocks noChangeShapeType="1"/>
                <a:stCxn id="38" idx="4"/>
                <a:endCxn id="44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0"/>
              <p:cNvCxnSpPr>
                <a:cxnSpLocks noChangeShapeType="1"/>
                <a:endCxn id="45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1"/>
              <p:cNvCxnSpPr>
                <a:cxnSpLocks noChangeShapeType="1"/>
                <a:stCxn id="40" idx="4"/>
                <a:endCxn id="42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2"/>
              <p:cNvCxnSpPr>
                <a:cxnSpLocks noChangeShapeType="1"/>
                <a:endCxn id="41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4"/>
              <p:cNvCxnSpPr>
                <a:cxnSpLocks noChangeShapeType="1"/>
                <a:stCxn id="39" idx="4"/>
                <a:endCxn id="44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5"/>
              <p:cNvCxnSpPr>
                <a:cxnSpLocks noChangeShapeType="1"/>
                <a:stCxn id="39" idx="4"/>
                <a:endCxn id="43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6"/>
              <p:cNvCxnSpPr>
                <a:cxnSpLocks noChangeShapeType="1"/>
                <a:stCxn id="39" idx="4"/>
                <a:endCxn id="45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47"/>
              <p:cNvCxnSpPr>
                <a:cxnSpLocks noChangeShapeType="1"/>
                <a:stCxn id="39" idx="4"/>
                <a:endCxn id="42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48"/>
              <p:cNvCxnSpPr>
                <a:cxnSpLocks noChangeShapeType="1"/>
                <a:stCxn id="39" idx="4"/>
                <a:endCxn id="41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49"/>
              <p:cNvCxnSpPr>
                <a:cxnSpLocks noChangeShapeType="1"/>
                <a:stCxn id="40" idx="4"/>
                <a:endCxn id="44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949112" y="2552343"/>
                  <a:ext cx="1578253" cy="2400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500" b="0" i="1" u="none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500" u="none" dirty="0" smtClean="0"/>
                    <a:t>…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500" b="0" i="1" u="none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500" u="none" dirty="0" smtClean="0"/>
                    <a:t> </a:t>
                  </a:r>
                </a:p>
                <a:p>
                  <a:pPr algn="ctr"/>
                  <a:endParaRPr lang="en-US" sz="2500" u="none" dirty="0"/>
                </a:p>
                <a:p>
                  <a:pPr algn="ctr"/>
                  <a:r>
                    <a:rPr lang="en-US" sz="2500" u="none" dirty="0" smtClean="0"/>
                    <a:t>                </a:t>
                  </a:r>
                  <a14:m>
                    <m:oMath xmlns:m="http://schemas.openxmlformats.org/officeDocument/2006/math">
                      <m:r>
                        <a:rPr lang="en-US" sz="2500" b="0" i="1" u="none" smtClean="0">
                          <a:latin typeface="Cambria Math"/>
                        </a:rPr>
                        <m:t>𝑗</m:t>
                      </m:r>
                    </m:oMath>
                  </a14:m>
                  <a:endParaRPr lang="en-US" sz="2500" u="none" dirty="0" smtClean="0"/>
                </a:p>
                <a:p>
                  <a:pPr algn="ctr"/>
                  <a:endParaRPr lang="en-US" sz="2500" u="none" dirty="0" smtClean="0"/>
                </a:p>
                <a:p>
                  <a:pPr algn="ctr"/>
                  <a:endParaRPr lang="en-US" sz="2500" u="none" dirty="0" smtClean="0"/>
                </a:p>
                <a:p>
                  <a:pPr algn="ctr"/>
                  <a:r>
                    <a:rPr lang="en-US" sz="2500" u="none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2500" i="1" u="none">
                          <a:latin typeface="Cambria Math"/>
                        </a:rPr>
                        <m:t>𝑖</m:t>
                      </m:r>
                    </m:oMath>
                  </a14:m>
                  <a:endParaRPr lang="en-US" sz="2500" u="none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112" y="2552343"/>
                  <a:ext cx="1578253" cy="240065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8382000" y="3851983"/>
                  <a:ext cx="683842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u="none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3851983"/>
                  <a:ext cx="683842" cy="4914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038600"/>
            <a:ext cx="848833" cy="3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Learning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weights are updated incrementally;  the error is computed </a:t>
                </a:r>
                <a:r>
                  <a:rPr lang="en-US" b="1" dirty="0" smtClean="0"/>
                  <a:t>for each </a:t>
                </a:r>
                <a:r>
                  <a:rPr lang="en-US" b="1" dirty="0"/>
                  <a:t>example </a:t>
                </a:r>
                <a:r>
                  <a:rPr lang="en-US" dirty="0"/>
                  <a:t>and the weight update is then derived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influences </a:t>
                </a:r>
                <a:r>
                  <a:rPr lang="en-US" dirty="0"/>
                  <a:t>the output only </a:t>
                </a:r>
                <a:r>
                  <a:rPr lang="en-US" dirty="0" smtClean="0"/>
                  <a:t>through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net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ne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Propagation error to earlier 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12358" y="3619143"/>
            <a:ext cx="2207842" cy="2400657"/>
            <a:chOff x="6858000" y="2552343"/>
            <a:chExt cx="2207842" cy="2400657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6858000" y="3009543"/>
              <a:ext cx="1661018" cy="1524000"/>
              <a:chOff x="1872" y="2496"/>
              <a:chExt cx="1392" cy="1368"/>
            </a:xfrm>
          </p:grpSpPr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8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6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4" name="AutoShape 28"/>
              <p:cNvCxnSpPr>
                <a:cxnSpLocks noChangeShapeType="1"/>
                <a:stCxn id="37" idx="4"/>
                <a:endCxn id="39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29"/>
              <p:cNvCxnSpPr>
                <a:cxnSpLocks noChangeShapeType="1"/>
                <a:stCxn id="37" idx="4"/>
                <a:endCxn id="40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0"/>
              <p:cNvCxnSpPr>
                <a:cxnSpLocks noChangeShapeType="1"/>
                <a:stCxn id="37" idx="4"/>
                <a:endCxn id="38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1"/>
              <p:cNvCxnSpPr>
                <a:cxnSpLocks noChangeShapeType="1"/>
                <a:stCxn id="36" idx="4"/>
                <a:endCxn id="39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2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3"/>
              <p:cNvCxnSpPr>
                <a:cxnSpLocks noChangeShapeType="1"/>
                <a:stCxn id="36" idx="4"/>
                <a:endCxn id="38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4"/>
              <p:cNvCxnSpPr>
                <a:cxnSpLocks noChangeShapeType="1"/>
                <a:stCxn id="38" idx="4"/>
                <a:endCxn id="41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5"/>
              <p:cNvCxnSpPr>
                <a:cxnSpLocks noChangeShapeType="1"/>
                <a:stCxn id="38" idx="4"/>
                <a:endCxn id="42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36"/>
              <p:cNvCxnSpPr>
                <a:cxnSpLocks noChangeShapeType="1"/>
                <a:stCxn id="38" idx="4"/>
                <a:endCxn id="45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37"/>
              <p:cNvCxnSpPr>
                <a:cxnSpLocks noChangeShapeType="1"/>
                <a:stCxn id="38" idx="4"/>
                <a:endCxn id="43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38"/>
              <p:cNvCxnSpPr>
                <a:cxnSpLocks noChangeShapeType="1"/>
                <a:stCxn id="38" idx="4"/>
                <a:endCxn id="44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0"/>
              <p:cNvCxnSpPr>
                <a:cxnSpLocks noChangeShapeType="1"/>
                <a:endCxn id="45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1"/>
              <p:cNvCxnSpPr>
                <a:cxnSpLocks noChangeShapeType="1"/>
                <a:stCxn id="40" idx="4"/>
                <a:endCxn id="42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2"/>
              <p:cNvCxnSpPr>
                <a:cxnSpLocks noChangeShapeType="1"/>
                <a:endCxn id="41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4"/>
              <p:cNvCxnSpPr>
                <a:cxnSpLocks noChangeShapeType="1"/>
                <a:stCxn id="39" idx="4"/>
                <a:endCxn id="44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5"/>
              <p:cNvCxnSpPr>
                <a:cxnSpLocks noChangeShapeType="1"/>
                <a:stCxn id="39" idx="4"/>
                <a:endCxn id="43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6"/>
              <p:cNvCxnSpPr>
                <a:cxnSpLocks noChangeShapeType="1"/>
                <a:stCxn id="39" idx="4"/>
                <a:endCxn id="45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47"/>
              <p:cNvCxnSpPr>
                <a:cxnSpLocks noChangeShapeType="1"/>
                <a:stCxn id="39" idx="4"/>
                <a:endCxn id="42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48"/>
              <p:cNvCxnSpPr>
                <a:cxnSpLocks noChangeShapeType="1"/>
                <a:stCxn id="39" idx="4"/>
                <a:endCxn id="41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49"/>
              <p:cNvCxnSpPr>
                <a:cxnSpLocks noChangeShapeType="1"/>
                <a:stCxn id="40" idx="4"/>
                <a:endCxn id="44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949112" y="2552343"/>
                  <a:ext cx="1578253" cy="2400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500" b="0" i="1" u="none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500" u="none" dirty="0" smtClean="0"/>
                    <a:t>…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500" b="0" i="1" u="none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500" u="none" dirty="0" smtClean="0"/>
                    <a:t> </a:t>
                  </a:r>
                </a:p>
                <a:p>
                  <a:pPr algn="ctr"/>
                  <a:endParaRPr lang="en-US" sz="2500" u="none" dirty="0"/>
                </a:p>
                <a:p>
                  <a:pPr algn="ctr"/>
                  <a:r>
                    <a:rPr lang="en-US" sz="2500" u="none" dirty="0" smtClean="0"/>
                    <a:t>                </a:t>
                  </a:r>
                  <a14:m>
                    <m:oMath xmlns:m="http://schemas.openxmlformats.org/officeDocument/2006/math">
                      <m:r>
                        <a:rPr lang="en-US" sz="2500" b="0" i="1" u="none" smtClean="0">
                          <a:latin typeface="Cambria Math"/>
                        </a:rPr>
                        <m:t>𝑗</m:t>
                      </m:r>
                    </m:oMath>
                  </a14:m>
                  <a:endParaRPr lang="en-US" sz="2500" u="none" dirty="0" smtClean="0"/>
                </a:p>
                <a:p>
                  <a:pPr algn="ctr"/>
                  <a:endParaRPr lang="en-US" sz="2500" u="none" dirty="0" smtClean="0"/>
                </a:p>
                <a:p>
                  <a:pPr algn="ctr"/>
                  <a:endParaRPr lang="en-US" sz="2500" u="none" dirty="0" smtClean="0"/>
                </a:p>
                <a:p>
                  <a:pPr algn="ctr"/>
                  <a:r>
                    <a:rPr lang="en-US" sz="2500" u="none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2500" i="1" u="none">
                          <a:latin typeface="Cambria Math"/>
                        </a:rPr>
                        <m:t>𝑖</m:t>
                      </m:r>
                    </m:oMath>
                  </a14:m>
                  <a:endParaRPr lang="en-US" sz="2500" u="none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112" y="2552343"/>
                  <a:ext cx="1578253" cy="240065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8382000" y="3851983"/>
                  <a:ext cx="683842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u="none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3851983"/>
                  <a:ext cx="683842" cy="4914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21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525233" y="4180367"/>
                <a:ext cx="4071243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u="none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 u="none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4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u="none">
                              <a:latin typeface="Cambria Math"/>
                            </a:rPr>
                            <m:t>1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 u="none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u="none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33" y="4180367"/>
                <a:ext cx="4071243" cy="5178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470299" y="3368353"/>
                <a:ext cx="3304815" cy="909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 u="none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b="0" i="1" u="none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 u="none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u="none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99" y="3368353"/>
                <a:ext cx="3304815" cy="9094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Learning </a:t>
            </a:r>
            <a:r>
              <a:rPr lang="en-US" dirty="0" smtClean="0"/>
              <a:t>Rule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Weight updates of </a:t>
                </a:r>
                <a:r>
                  <a:rPr lang="en-US" dirty="0"/>
                  <a:t>output units: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influences </a:t>
                </a:r>
                <a:r>
                  <a:rPr lang="en-US" dirty="0"/>
                  <a:t>the output only </a:t>
                </a:r>
                <a:r>
                  <a:rPr lang="en-US" dirty="0" smtClean="0"/>
                  <a:t>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net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Therefore: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6622407" y="2514601"/>
            <a:ext cx="2673993" cy="2362199"/>
            <a:chOff x="6477000" y="2590800"/>
            <a:chExt cx="2673993" cy="2362199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6477000" y="2704742"/>
              <a:ext cx="2430053" cy="2248257"/>
              <a:chOff x="1872" y="2496"/>
              <a:chExt cx="1392" cy="1368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4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AutoShape 28"/>
              <p:cNvCxnSpPr>
                <a:cxnSpLocks noChangeShapeType="1"/>
                <a:stCxn id="33" idx="4"/>
                <a:endCxn id="35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9"/>
              <p:cNvCxnSpPr>
                <a:cxnSpLocks noChangeShapeType="1"/>
                <a:stCxn id="33" idx="4"/>
                <a:endCxn id="36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AutoShape 30"/>
              <p:cNvCxnSpPr>
                <a:cxnSpLocks noChangeShapeType="1"/>
                <a:stCxn id="33" idx="4"/>
                <a:endCxn id="34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AutoShape 31"/>
              <p:cNvCxnSpPr>
                <a:cxnSpLocks noChangeShapeType="1"/>
                <a:stCxn id="32" idx="4"/>
                <a:endCxn id="35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AutoShape 32"/>
              <p:cNvCxnSpPr>
                <a:cxnSpLocks noChangeShapeType="1"/>
                <a:stCxn id="32" idx="4"/>
                <a:endCxn id="36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33"/>
              <p:cNvCxnSpPr>
                <a:cxnSpLocks noChangeShapeType="1"/>
                <a:stCxn id="32" idx="4"/>
                <a:endCxn id="34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4"/>
              <p:cNvCxnSpPr>
                <a:cxnSpLocks noChangeShapeType="1"/>
                <a:stCxn id="34" idx="4"/>
                <a:endCxn id="37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5"/>
              <p:cNvCxnSpPr>
                <a:cxnSpLocks noChangeShapeType="1"/>
                <a:stCxn id="34" idx="4"/>
                <a:endCxn id="38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6"/>
              <p:cNvCxnSpPr>
                <a:cxnSpLocks noChangeShapeType="1"/>
                <a:stCxn id="34" idx="4"/>
                <a:endCxn id="41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7"/>
              <p:cNvCxnSpPr>
                <a:cxnSpLocks noChangeShapeType="1"/>
                <a:stCxn id="34" idx="4"/>
                <a:endCxn id="39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8"/>
              <p:cNvCxnSpPr>
                <a:cxnSpLocks noChangeShapeType="1"/>
                <a:stCxn id="34" idx="4"/>
                <a:endCxn id="40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40"/>
              <p:cNvCxnSpPr>
                <a:cxnSpLocks noChangeShapeType="1"/>
                <a:endCxn id="41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41"/>
              <p:cNvCxnSpPr>
                <a:cxnSpLocks noChangeShapeType="1"/>
                <a:stCxn id="36" idx="4"/>
                <a:endCxn id="38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42"/>
              <p:cNvCxnSpPr>
                <a:cxnSpLocks noChangeShapeType="1"/>
                <a:endCxn id="37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43"/>
              <p:cNvCxnSpPr>
                <a:cxnSpLocks noChangeShapeType="1"/>
              </p:cNvCxnSpPr>
              <p:nvPr/>
            </p:nvCxnSpPr>
            <p:spPr bwMode="auto">
              <a:xfrm>
                <a:off x="2544" y="3264"/>
                <a:ext cx="312" cy="4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4"/>
              <p:cNvCxnSpPr>
                <a:cxnSpLocks noChangeShapeType="1"/>
                <a:stCxn id="35" idx="4"/>
                <a:endCxn id="40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5"/>
              <p:cNvCxnSpPr>
                <a:cxnSpLocks noChangeShapeType="1"/>
                <a:stCxn id="35" idx="4"/>
                <a:endCxn id="39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6"/>
              <p:cNvCxnSpPr>
                <a:cxnSpLocks noChangeShapeType="1"/>
                <a:stCxn id="35" idx="4"/>
                <a:endCxn id="41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7"/>
              <p:cNvCxnSpPr>
                <a:cxnSpLocks noChangeShapeType="1"/>
                <a:stCxn id="35" idx="4"/>
                <a:endCxn id="38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8"/>
              <p:cNvCxnSpPr>
                <a:cxnSpLocks noChangeShapeType="1"/>
                <a:stCxn id="35" idx="4"/>
                <a:endCxn id="37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9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274966" y="2590800"/>
                  <a:ext cx="1107034" cy="12464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500" b="0" i="1" u="none" smtClean="0">
                          <a:latin typeface="Cambria Math"/>
                        </a:rPr>
                        <m:t>𝑗</m:t>
                      </m:r>
                    </m:oMath>
                  </a14:m>
                  <a:r>
                    <a:rPr lang="en-US" sz="2500" u="none" dirty="0" smtClean="0"/>
                    <a:t>          </a:t>
                  </a:r>
                  <a:endParaRPr lang="en-US" sz="2500" u="none" dirty="0"/>
                </a:p>
                <a:p>
                  <a:pPr algn="ctr"/>
                  <a:endParaRPr lang="en-US" sz="2500" i="1" u="none" dirty="0" smtClean="0">
                    <a:latin typeface="Cambria Math"/>
                  </a:endParaRPr>
                </a:p>
                <a:p>
                  <a:pPr algn="ctr"/>
                  <a:r>
                    <a:rPr lang="en-US" sz="2500" u="none" dirty="0" smtClean="0"/>
                    <a:t>  </a:t>
                  </a:r>
                  <a14:m>
                    <m:oMath xmlns:m="http://schemas.openxmlformats.org/officeDocument/2006/math">
                      <m:r>
                        <a:rPr lang="en-US" sz="2500" i="1" u="none">
                          <a:latin typeface="Cambria Math"/>
                        </a:rPr>
                        <m:t>𝑖</m:t>
                      </m:r>
                    </m:oMath>
                  </a14:m>
                  <a:endParaRPr lang="en-US" sz="2500" u="none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966" y="2590800"/>
                  <a:ext cx="1107034" cy="12464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8396619" y="2656137"/>
                  <a:ext cx="754374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800" i="1" u="none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6619" y="2656137"/>
                  <a:ext cx="754374" cy="5579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7543801" y="3020287"/>
              <a:ext cx="902380" cy="408713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04123" y="2555240"/>
                <a:ext cx="5253877" cy="909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1" u="none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u="none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u="none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23" y="2555240"/>
                <a:ext cx="5253877" cy="9094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4795520" y="3420330"/>
            <a:ext cx="914400" cy="79429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933440" y="4233432"/>
            <a:ext cx="497840" cy="41528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726180" y="3418840"/>
            <a:ext cx="911860" cy="8128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450080" y="4243071"/>
            <a:ext cx="1346200" cy="41528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926080" y="4232911"/>
            <a:ext cx="1366520" cy="41528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829560" y="3413760"/>
            <a:ext cx="665480" cy="81742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04800" y="4952999"/>
                <a:ext cx="3124200" cy="9848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u="none">
                          <a:latin typeface="Cambria Math"/>
                        </a:rPr>
                        <m:t>𝐸𝑟</m:t>
                      </m:r>
                      <m:sSub>
                        <m:sSubPr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 u="none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n-US" sz="2000" i="1" u="none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u="none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u="none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𝐾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u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u="none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u="none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 u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u="none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sz="2000" i="1" u="none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 u="none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52999"/>
                <a:ext cx="3124200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638800" y="5257800"/>
                <a:ext cx="1963358" cy="42479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u="none">
                          <a:solidFill>
                            <a:schemeClr val="dk1"/>
                          </a:solidFill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 u="none">
                          <a:solidFill>
                            <a:schemeClr val="dk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i="1" u="none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257800"/>
                <a:ext cx="1963358" cy="424796"/>
              </a:xfrm>
              <a:prstGeom prst="rect">
                <a:avLst/>
              </a:prstGeom>
              <a:blipFill rotWithShape="1"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528336" y="4953000"/>
                <a:ext cx="2948664" cy="140564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u="none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u="none" smtClean="0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i="1" u="none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u="none" dirty="0" smtClean="0">
                  <a:solidFill>
                    <a:schemeClr val="dk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18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u="none" smtClean="0">
                              <a:latin typeface="Cambria Math"/>
                            </a:rPr>
                            <m:t>1</m:t>
                          </m:r>
                          <m:r>
                            <a:rPr lang="en-US" sz="1800" b="0" i="1" u="none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u="none" smtClean="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1800" b="0" i="1" u="none" smtClean="0">
                                  <a:latin typeface="Cambria Math"/>
                                </a:rPr>
                                <m:t>{−(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 u="none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)}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i="1" u="none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36" y="4953000"/>
                <a:ext cx="2948664" cy="14056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stCxn id="64" idx="0"/>
          </p:cNvCxnSpPr>
          <p:nvPr/>
        </p:nvCxnSpPr>
        <p:spPr>
          <a:xfrm flipV="1">
            <a:off x="1866900" y="4014818"/>
            <a:ext cx="961503" cy="93818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4" idx="0"/>
          </p:cNvCxnSpPr>
          <p:nvPr/>
        </p:nvCxnSpPr>
        <p:spPr>
          <a:xfrm flipV="1">
            <a:off x="1866900" y="4636308"/>
            <a:ext cx="1059180" cy="316691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4182110" y="4233432"/>
            <a:ext cx="110490" cy="719568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56" idx="2"/>
          </p:cNvCxnSpPr>
          <p:nvPr/>
        </p:nvCxnSpPr>
        <p:spPr>
          <a:xfrm flipV="1">
            <a:off x="4292600" y="4658360"/>
            <a:ext cx="830580" cy="294639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5" idx="0"/>
            <a:endCxn id="54" idx="2"/>
          </p:cNvCxnSpPr>
          <p:nvPr/>
        </p:nvCxnSpPr>
        <p:spPr>
          <a:xfrm flipH="1" flipV="1">
            <a:off x="6182360" y="4648721"/>
            <a:ext cx="438119" cy="609079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53" idx="2"/>
          </p:cNvCxnSpPr>
          <p:nvPr/>
        </p:nvCxnSpPr>
        <p:spPr>
          <a:xfrm flipH="1" flipV="1">
            <a:off x="5252720" y="4214626"/>
            <a:ext cx="1352520" cy="1052814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4" grpId="0" animBg="1"/>
      <p:bldP spid="64" grpId="1" animBg="1"/>
      <p:bldP spid="65" grpId="0" animBg="1"/>
      <p:bldP spid="66" grpId="0" animBg="1"/>
      <p:bldP spid="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391400" cy="4525963"/>
          </a:xfrm>
        </p:spPr>
        <p:txBody>
          <a:bodyPr/>
          <a:lstStyle/>
          <a:p>
            <a:r>
              <a:rPr lang="en-US" sz="2000" dirty="0" smtClean="0"/>
              <a:t>KDD Cup 2013:</a:t>
            </a:r>
          </a:p>
          <a:p>
            <a:pPr lvl="1"/>
            <a:r>
              <a:rPr lang="en-US" sz="1600" dirty="0" smtClean="0"/>
              <a:t>"</a:t>
            </a:r>
            <a:r>
              <a:rPr lang="en-US" sz="1600" dirty="0"/>
              <a:t>Author-Paper Identification": given an author and a small set of papers, we are asked to identify which papers are really written by the author. </a:t>
            </a:r>
            <a:endParaRPr lang="en-US" sz="1600" dirty="0" smtClean="0"/>
          </a:p>
          <a:p>
            <a:pPr lvl="2"/>
            <a:r>
              <a:rPr lang="en-US" sz="1400" u="sng" dirty="0" smtClean="0">
                <a:hlinkClick r:id="rId3"/>
              </a:rPr>
              <a:t>https</a:t>
            </a:r>
            <a:r>
              <a:rPr lang="en-US" sz="1400" u="sng" dirty="0">
                <a:hlinkClick r:id="rId3"/>
              </a:rPr>
              <a:t>://www.kaggle.com/c/kdd-cup-2013-author-paper-identification-challenge</a:t>
            </a:r>
            <a:endParaRPr lang="en-US" sz="1400" dirty="0"/>
          </a:p>
          <a:p>
            <a:pPr lvl="1"/>
            <a:r>
              <a:rPr lang="en-US" sz="1600" dirty="0" smtClean="0"/>
              <a:t>“Author Profiling”: </a:t>
            </a:r>
            <a:r>
              <a:rPr lang="en-US" sz="1600" dirty="0"/>
              <a:t>given a </a:t>
            </a:r>
            <a:r>
              <a:rPr lang="en-US" sz="1600" dirty="0" smtClean="0"/>
              <a:t>set of document, profile the author: identification, gender, native language, …. </a:t>
            </a:r>
          </a:p>
          <a:p>
            <a:r>
              <a:rPr lang="en-US" sz="2000" dirty="0" smtClean="0">
                <a:latin typeface="Calibri" pitchFamily="34" charset="0"/>
              </a:rPr>
              <a:t>Caption Control: Is it gibberish? Spam? High quality text?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</a:rPr>
              <a:t>Adapt an NLP program to a new domain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Work </a:t>
            </a:r>
            <a:r>
              <a:rPr lang="en-US" sz="2000" dirty="0">
                <a:latin typeface="Calibri" pitchFamily="34" charset="0"/>
              </a:rPr>
              <a:t>on making learned hypothesis (e.g., linear threshold </a:t>
            </a:r>
            <a:r>
              <a:rPr lang="en-US" sz="2000" dirty="0" smtClean="0">
                <a:latin typeface="Calibri" pitchFamily="34" charset="0"/>
              </a:rPr>
              <a:t>functions, NN) </a:t>
            </a:r>
            <a:r>
              <a:rPr lang="en-US" sz="2000" dirty="0">
                <a:latin typeface="Calibri" pitchFamily="34" charset="0"/>
              </a:rPr>
              <a:t>more </a:t>
            </a:r>
            <a:r>
              <a:rPr lang="en-US" sz="2000" dirty="0" smtClean="0">
                <a:latin typeface="Calibri" pitchFamily="34" charset="0"/>
              </a:rPr>
              <a:t>comprehensible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245795"/>
                </a:solidFill>
                <a:latin typeface="Calibri" pitchFamily="34" charset="0"/>
              </a:rPr>
              <a:t>Explain the prediction</a:t>
            </a:r>
            <a:endParaRPr lang="en-US" sz="1600" dirty="0">
              <a:solidFill>
                <a:srgbClr val="245795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Develop </a:t>
            </a:r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</a:rPr>
              <a:t>(multi-modal) People </a:t>
            </a:r>
            <a:r>
              <a:rPr lang="en-US" sz="2000" dirty="0">
                <a:latin typeface="Calibri" pitchFamily="34" charset="0"/>
              </a:rPr>
              <a:t>Identifier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Compare </a:t>
            </a:r>
            <a:r>
              <a:rPr lang="en-US" sz="2000" dirty="0">
                <a:latin typeface="Calibri" pitchFamily="34" charset="0"/>
              </a:rPr>
              <a:t>Regularization methods: e.g., Winnow vs. L1 </a:t>
            </a:r>
            <a:r>
              <a:rPr lang="en-US" sz="2000" dirty="0" smtClean="0">
                <a:latin typeface="Calibri" pitchFamily="34" charset="0"/>
              </a:rPr>
              <a:t>Regularization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Large scale clustering of documents + name the cluster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Deep Networks: convert a state of the art NLP program to a deep network, efficient, architecture. 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Try </a:t>
            </a:r>
            <a:r>
              <a:rPr lang="en-US" sz="2000" dirty="0">
                <a:latin typeface="Calibri" pitchFamily="34" charset="0"/>
              </a:rPr>
              <a:t>to prove </a:t>
            </a:r>
            <a:r>
              <a:rPr lang="en-US" sz="2000" dirty="0" smtClean="0">
                <a:latin typeface="Calibri" pitchFamily="34" charset="0"/>
              </a:rPr>
              <a:t>something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Learning Rule </a:t>
            </a:r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Weights of output units: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changed by: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9" t="-94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8800" y="2438400"/>
                <a:ext cx="4518585" cy="943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 u="none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u="none">
                          <a:solidFill>
                            <a:schemeClr val="dk1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u="none" dirty="0" smtClean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38400"/>
                <a:ext cx="4518585" cy="943335"/>
              </a:xfrm>
              <a:prstGeom prst="rect">
                <a:avLst/>
              </a:prstGeom>
              <a:blipFill rotWithShape="1">
                <a:blip r:embed="rId3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400800" y="1600200"/>
            <a:ext cx="2506974" cy="2743200"/>
            <a:chOff x="6400800" y="1600200"/>
            <a:chExt cx="2506974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1981201"/>
              <a:ext cx="2506974" cy="2362199"/>
              <a:chOff x="6477000" y="2590800"/>
              <a:chExt cx="2506974" cy="2362199"/>
            </a:xfrm>
          </p:grpSpPr>
          <p:grpSp>
            <p:nvGrpSpPr>
              <p:cNvPr id="7" name="Group 51"/>
              <p:cNvGrpSpPr>
                <a:grpSpLocks/>
              </p:cNvGrpSpPr>
              <p:nvPr/>
            </p:nvGrpSpPr>
            <p:grpSpPr bwMode="auto">
              <a:xfrm>
                <a:off x="6477000" y="2704742"/>
                <a:ext cx="2430053" cy="2248257"/>
                <a:chOff x="1872" y="2496"/>
                <a:chExt cx="1392" cy="1368"/>
              </a:xfrm>
            </p:grpSpPr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872" y="3720"/>
                  <a:ext cx="1392" cy="144"/>
                  <a:chOff x="1872" y="3720"/>
                  <a:chExt cx="1392" cy="144"/>
                </a:xfrm>
              </p:grpSpPr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016" y="3108"/>
                  <a:ext cx="1056" cy="144"/>
                  <a:chOff x="2016" y="3168"/>
                  <a:chExt cx="1056" cy="144"/>
                </a:xfrm>
              </p:grpSpPr>
              <p:sp>
                <p:nvSpPr>
                  <p:cNvPr id="3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>
                  <a:off x="2208" y="2496"/>
                  <a:ext cx="624" cy="144"/>
                  <a:chOff x="2208" y="2496"/>
                  <a:chExt cx="624" cy="144"/>
                </a:xfrm>
              </p:grpSpPr>
              <p:sp>
                <p:nvSpPr>
                  <p:cNvPr id="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4" name="AutoShape 28"/>
                <p:cNvCxnSpPr>
                  <a:cxnSpLocks noChangeShapeType="1"/>
                  <a:stCxn id="37" idx="4"/>
                  <a:endCxn id="39" idx="0"/>
                </p:cNvCxnSpPr>
                <p:nvPr/>
              </p:nvCxnSpPr>
              <p:spPr bwMode="auto">
                <a:xfrm>
                  <a:off x="2760" y="2640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AutoShape 29"/>
                <p:cNvCxnSpPr>
                  <a:cxnSpLocks noChangeShapeType="1"/>
                  <a:stCxn id="37" idx="4"/>
                  <a:endCxn id="40" idx="0"/>
                </p:cNvCxnSpPr>
                <p:nvPr/>
              </p:nvCxnSpPr>
              <p:spPr bwMode="auto">
                <a:xfrm flipH="1">
                  <a:off x="256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AutoShape 30"/>
                <p:cNvCxnSpPr>
                  <a:cxnSpLocks noChangeShapeType="1"/>
                  <a:stCxn id="37" idx="4"/>
                  <a:endCxn id="38" idx="0"/>
                </p:cNvCxnSpPr>
                <p:nvPr/>
              </p:nvCxnSpPr>
              <p:spPr bwMode="auto">
                <a:xfrm flipH="1">
                  <a:off x="2088" y="2640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AutoShape 31"/>
                <p:cNvCxnSpPr>
                  <a:cxnSpLocks noChangeShapeType="1"/>
                  <a:stCxn id="36" idx="4"/>
                  <a:endCxn id="39" idx="0"/>
                </p:cNvCxnSpPr>
                <p:nvPr/>
              </p:nvCxnSpPr>
              <p:spPr bwMode="auto">
                <a:xfrm>
                  <a:off x="2280" y="2640"/>
                  <a:ext cx="72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AutoShape 32"/>
                <p:cNvCxnSpPr>
                  <a:cxnSpLocks noChangeShapeType="1"/>
                  <a:stCxn id="36" idx="4"/>
                  <a:endCxn id="40" idx="0"/>
                </p:cNvCxnSpPr>
                <p:nvPr/>
              </p:nvCxnSpPr>
              <p:spPr bwMode="auto">
                <a:xfrm>
                  <a:off x="2280" y="2640"/>
                  <a:ext cx="28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AutoShape 33"/>
                <p:cNvCxnSpPr>
                  <a:cxnSpLocks noChangeShapeType="1"/>
                  <a:stCxn id="36" idx="4"/>
                  <a:endCxn id="38" idx="0"/>
                </p:cNvCxnSpPr>
                <p:nvPr/>
              </p:nvCxnSpPr>
              <p:spPr bwMode="auto">
                <a:xfrm flipH="1">
                  <a:off x="208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34"/>
                <p:cNvCxnSpPr>
                  <a:cxnSpLocks noChangeShapeType="1"/>
                  <a:stCxn id="38" idx="4"/>
                  <a:endCxn id="41" idx="0"/>
                </p:cNvCxnSpPr>
                <p:nvPr/>
              </p:nvCxnSpPr>
              <p:spPr bwMode="auto">
                <a:xfrm flipH="1">
                  <a:off x="1944" y="3252"/>
                  <a:ext cx="14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AutoShape 35"/>
                <p:cNvCxnSpPr>
                  <a:cxnSpLocks noChangeShapeType="1"/>
                  <a:stCxn id="38" idx="4"/>
                  <a:endCxn id="42" idx="0"/>
                </p:cNvCxnSpPr>
                <p:nvPr/>
              </p:nvCxnSpPr>
              <p:spPr bwMode="auto">
                <a:xfrm>
                  <a:off x="208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AutoShape 36"/>
                <p:cNvCxnSpPr>
                  <a:cxnSpLocks noChangeShapeType="1"/>
                  <a:stCxn id="38" idx="4"/>
                  <a:endCxn id="45" idx="0"/>
                </p:cNvCxnSpPr>
                <p:nvPr/>
              </p:nvCxnSpPr>
              <p:spPr bwMode="auto">
                <a:xfrm>
                  <a:off x="2088" y="3252"/>
                  <a:ext cx="52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37"/>
                <p:cNvCxnSpPr>
                  <a:cxnSpLocks noChangeShapeType="1"/>
                  <a:stCxn id="38" idx="4"/>
                  <a:endCxn id="43" idx="0"/>
                </p:cNvCxnSpPr>
                <p:nvPr/>
              </p:nvCxnSpPr>
              <p:spPr bwMode="auto">
                <a:xfrm>
                  <a:off x="2088" y="3252"/>
                  <a:ext cx="81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AutoShape 38"/>
                <p:cNvCxnSpPr>
                  <a:cxnSpLocks noChangeShapeType="1"/>
                  <a:stCxn id="38" idx="4"/>
                  <a:endCxn id="44" idx="0"/>
                </p:cNvCxnSpPr>
                <p:nvPr/>
              </p:nvCxnSpPr>
              <p:spPr bwMode="auto">
                <a:xfrm>
                  <a:off x="2088" y="3252"/>
                  <a:ext cx="110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40"/>
                <p:cNvCxnSpPr>
                  <a:cxnSpLocks noChangeShapeType="1"/>
                  <a:endCxn id="45" idx="0"/>
                </p:cNvCxnSpPr>
                <p:nvPr/>
              </p:nvCxnSpPr>
              <p:spPr bwMode="auto">
                <a:xfrm>
                  <a:off x="2560" y="3268"/>
                  <a:ext cx="5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41"/>
                <p:cNvCxnSpPr>
                  <a:cxnSpLocks noChangeShapeType="1"/>
                  <a:stCxn id="40" idx="4"/>
                  <a:endCxn id="42" idx="0"/>
                </p:cNvCxnSpPr>
                <p:nvPr/>
              </p:nvCxnSpPr>
              <p:spPr bwMode="auto">
                <a:xfrm flipH="1">
                  <a:off x="232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42"/>
                <p:cNvCxnSpPr>
                  <a:cxnSpLocks noChangeShapeType="1"/>
                  <a:endCxn id="41" idx="0"/>
                </p:cNvCxnSpPr>
                <p:nvPr/>
              </p:nvCxnSpPr>
              <p:spPr bwMode="auto">
                <a:xfrm flipH="1">
                  <a:off x="1944" y="3268"/>
                  <a:ext cx="61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2544" y="3264"/>
                  <a:ext cx="312" cy="45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44"/>
                <p:cNvCxnSpPr>
                  <a:cxnSpLocks noChangeShapeType="1"/>
                  <a:stCxn id="39" idx="4"/>
                  <a:endCxn id="44" idx="0"/>
                </p:cNvCxnSpPr>
                <p:nvPr/>
              </p:nvCxnSpPr>
              <p:spPr bwMode="auto">
                <a:xfrm>
                  <a:off x="3000" y="3252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45"/>
                <p:cNvCxnSpPr>
                  <a:cxnSpLocks noChangeShapeType="1"/>
                  <a:stCxn id="39" idx="4"/>
                  <a:endCxn id="43" idx="0"/>
                </p:cNvCxnSpPr>
                <p:nvPr/>
              </p:nvCxnSpPr>
              <p:spPr bwMode="auto">
                <a:xfrm flipH="1">
                  <a:off x="2904" y="3252"/>
                  <a:ext cx="9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46"/>
                <p:cNvCxnSpPr>
                  <a:cxnSpLocks noChangeShapeType="1"/>
                  <a:stCxn id="39" idx="4"/>
                  <a:endCxn id="45" idx="0"/>
                </p:cNvCxnSpPr>
                <p:nvPr/>
              </p:nvCxnSpPr>
              <p:spPr bwMode="auto">
                <a:xfrm flipH="1">
                  <a:off x="2616" y="3252"/>
                  <a:ext cx="38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47"/>
                <p:cNvCxnSpPr>
                  <a:cxnSpLocks noChangeShapeType="1"/>
                  <a:stCxn id="39" idx="4"/>
                  <a:endCxn id="42" idx="0"/>
                </p:cNvCxnSpPr>
                <p:nvPr/>
              </p:nvCxnSpPr>
              <p:spPr bwMode="auto">
                <a:xfrm flipH="1">
                  <a:off x="2328" y="3252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48"/>
                <p:cNvCxnSpPr>
                  <a:cxnSpLocks noChangeShapeType="1"/>
                  <a:stCxn id="39" idx="4"/>
                  <a:endCxn id="41" idx="7"/>
                </p:cNvCxnSpPr>
                <p:nvPr/>
              </p:nvCxnSpPr>
              <p:spPr bwMode="auto">
                <a:xfrm flipH="1">
                  <a:off x="1995" y="3252"/>
                  <a:ext cx="1005" cy="48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49"/>
                <p:cNvCxnSpPr>
                  <a:cxnSpLocks noChangeShapeType="1"/>
                  <a:stCxn id="40" idx="4"/>
                  <a:endCxn id="44" idx="0"/>
                </p:cNvCxnSpPr>
                <p:nvPr/>
              </p:nvCxnSpPr>
              <p:spPr bwMode="auto">
                <a:xfrm>
                  <a:off x="2568" y="3252"/>
                  <a:ext cx="62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72" y="268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274966" y="2590800"/>
                    <a:ext cx="1107034" cy="12464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500" b="0" i="1" u="none" smtClean="0">
                            <a:latin typeface="Cambria Math"/>
                          </a:rPr>
                          <m:t>𝑗</m:t>
                        </m:r>
                      </m:oMath>
                    </a14:m>
                    <a:r>
                      <a:rPr lang="en-US" sz="2500" u="none" dirty="0" smtClean="0"/>
                      <a:t>          </a:t>
                    </a:r>
                    <a:endParaRPr lang="en-US" sz="2500" u="none" dirty="0"/>
                  </a:p>
                  <a:p>
                    <a:pPr algn="ctr"/>
                    <a:endParaRPr lang="en-US" sz="2500" i="1" u="none" dirty="0" smtClean="0">
                      <a:latin typeface="Cambria Math"/>
                    </a:endParaRPr>
                  </a:p>
                  <a:p>
                    <a:pPr algn="ctr"/>
                    <a:r>
                      <a:rPr lang="en-US" sz="2500" u="none" dirty="0" smtClean="0"/>
                      <a:t>  </a:t>
                    </a:r>
                    <a14:m>
                      <m:oMath xmlns:m="http://schemas.openxmlformats.org/officeDocument/2006/math">
                        <m:r>
                          <a:rPr lang="en-US" sz="2500" i="1" u="none">
                            <a:latin typeface="Cambria Math"/>
                          </a:rPr>
                          <m:t>𝑖</m:t>
                        </m:r>
                      </m:oMath>
                    </a14:m>
                    <a:endParaRPr lang="en-US" sz="2500" u="none" dirty="0" smtClean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4966" y="2590800"/>
                    <a:ext cx="1107034" cy="124649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8229600" y="2656137"/>
                    <a:ext cx="754374" cy="557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800" i="1" u="none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9600" y="2656137"/>
                    <a:ext cx="754374" cy="5579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H="1">
                <a:off x="7403420" y="2971800"/>
                <a:ext cx="902380" cy="408713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7086600" y="175260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7609840" y="276352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6648557" y="1600200"/>
                  <a:ext cx="514243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557" y="1600200"/>
                  <a:ext cx="514243" cy="4914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7010400" y="2708983"/>
                  <a:ext cx="626903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2708983"/>
                  <a:ext cx="626903" cy="4914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2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2057400" y="4711361"/>
                <a:ext cx="4587218" cy="1210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𝑑𝑜𝑤𝑛𝑠𝑡𝑟𝑒𝑎𝑚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) </m:t>
                          </m:r>
                        </m:sub>
                        <m:sup/>
                        <m:e>
                          <m:r>
                            <a:rPr lang="en-US" sz="24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 u="none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4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400" b="0" i="1" u="none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u="none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11361"/>
                <a:ext cx="4587218" cy="1210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991833" y="3602666"/>
                <a:ext cx="4819717" cy="1210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u="none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𝑑𝑜𝑤𝑛𝑠𝑡𝑟𝑒𝑎𝑚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2400" i="1" u="none">
                              <a:latin typeface="Cambria Math"/>
                            </a:rPr>
                            <m:t>)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u="none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 u="none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4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 u="none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4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400" b="0" i="1" u="none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833" y="3602666"/>
                <a:ext cx="4819717" cy="12109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143000" y="2796841"/>
                <a:ext cx="5711077" cy="909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1" u="none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u="none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400" i="1" u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u="none">
                                  <a:latin typeface="Cambria Math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i="1" u="none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u="none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96841"/>
                <a:ext cx="5711077" cy="909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Learning Rule </a:t>
            </a:r>
            <a:r>
              <a:rPr lang="en-US" dirty="0" smtClean="0"/>
              <a:t>(4)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Weights of hidden units: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Influences </a:t>
                </a:r>
                <a:r>
                  <a:rPr lang="en-US" dirty="0"/>
                  <a:t>the output only </a:t>
                </a:r>
                <a:r>
                  <a:rPr lang="en-US" dirty="0" smtClean="0"/>
                  <a:t>through all </a:t>
                </a:r>
                <a:r>
                  <a:rPr lang="en-US" dirty="0"/>
                  <a:t>the units whose direct input include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dk1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4389120" y="3733800"/>
            <a:ext cx="990600" cy="1024671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0"/>
          <p:cNvSpPr>
            <a:spLocks noChangeArrowheads="1"/>
          </p:cNvSpPr>
          <p:nvPr/>
        </p:nvSpPr>
        <p:spPr bwMode="auto">
          <a:xfrm>
            <a:off x="4485640" y="4993640"/>
            <a:ext cx="762000" cy="760413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 flipV="1">
            <a:off x="4874260" y="4758471"/>
            <a:ext cx="0" cy="235169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771167" y="1905000"/>
            <a:ext cx="2531300" cy="2590800"/>
            <a:chOff x="6400800" y="3352800"/>
            <a:chExt cx="2964174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3352800"/>
              <a:ext cx="2964174" cy="2743200"/>
              <a:chOff x="6400800" y="1600200"/>
              <a:chExt cx="2964174" cy="27432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00800" y="2095143"/>
                <a:ext cx="2964174" cy="2248257"/>
                <a:chOff x="6477000" y="2704742"/>
                <a:chExt cx="2964174" cy="2248257"/>
              </a:xfrm>
            </p:grpSpPr>
            <p:grpSp>
              <p:nvGrpSpPr>
                <p:cNvPr id="12" name="Group 51"/>
                <p:cNvGrpSpPr>
                  <a:grpSpLocks/>
                </p:cNvGrpSpPr>
                <p:nvPr/>
              </p:nvGrpSpPr>
              <p:grpSpPr bwMode="auto">
                <a:xfrm>
                  <a:off x="6477000" y="2704742"/>
                  <a:ext cx="2430053" cy="2248257"/>
                  <a:chOff x="1872" y="2496"/>
                  <a:chExt cx="1392" cy="1368"/>
                </a:xfrm>
              </p:grpSpPr>
              <p:grpSp>
                <p:nvGrpSpPr>
                  <p:cNvPr id="1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872" y="3720"/>
                    <a:ext cx="1392" cy="144"/>
                    <a:chOff x="1872" y="3720"/>
                    <a:chExt cx="1392" cy="144"/>
                  </a:xfrm>
                </p:grpSpPr>
                <p:sp>
                  <p:nvSpPr>
                    <p:cNvPr id="4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3720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016" y="3108"/>
                    <a:ext cx="1056" cy="144"/>
                    <a:chOff x="2016" y="3168"/>
                    <a:chExt cx="1056" cy="144"/>
                  </a:xfrm>
                </p:grpSpPr>
                <p:sp>
                  <p:nvSpPr>
                    <p:cNvPr id="43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3168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08" y="2496"/>
                    <a:ext cx="624" cy="144"/>
                    <a:chOff x="2208" y="2496"/>
                    <a:chExt cx="624" cy="144"/>
                  </a:xfrm>
                </p:grpSpPr>
                <p:sp>
                  <p:nvSpPr>
                    <p:cNvPr id="4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2496"/>
                      <a:ext cx="144" cy="14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19" name="AutoShape 28"/>
                  <p:cNvCxnSpPr>
                    <a:cxnSpLocks noChangeShapeType="1"/>
                    <a:stCxn id="42" idx="4"/>
                    <a:endCxn id="44" idx="0"/>
                  </p:cNvCxnSpPr>
                  <p:nvPr/>
                </p:nvCxnSpPr>
                <p:spPr bwMode="auto">
                  <a:xfrm>
                    <a:off x="2760" y="2640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" name="AutoShape 29"/>
                  <p:cNvCxnSpPr>
                    <a:cxnSpLocks noChangeShapeType="1"/>
                    <a:stCxn id="42" idx="4"/>
                    <a:endCxn id="45" idx="0"/>
                  </p:cNvCxnSpPr>
                  <p:nvPr/>
                </p:nvCxnSpPr>
                <p:spPr bwMode="auto">
                  <a:xfrm flipH="1">
                    <a:off x="256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AutoShape 30"/>
                  <p:cNvCxnSpPr>
                    <a:cxnSpLocks noChangeShapeType="1"/>
                    <a:stCxn id="42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AutoShape 31"/>
                  <p:cNvCxnSpPr>
                    <a:cxnSpLocks noChangeShapeType="1"/>
                    <a:stCxn id="41" idx="4"/>
                    <a:endCxn id="44" idx="0"/>
                  </p:cNvCxnSpPr>
                  <p:nvPr/>
                </p:nvCxnSpPr>
                <p:spPr bwMode="auto">
                  <a:xfrm>
                    <a:off x="2280" y="2640"/>
                    <a:ext cx="72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AutoShape 32"/>
                  <p:cNvCxnSpPr>
                    <a:cxnSpLocks noChangeShapeType="1"/>
                    <a:stCxn id="41" idx="4"/>
                    <a:endCxn id="45" idx="0"/>
                  </p:cNvCxnSpPr>
                  <p:nvPr/>
                </p:nvCxnSpPr>
                <p:spPr bwMode="auto">
                  <a:xfrm>
                    <a:off x="2280" y="2640"/>
                    <a:ext cx="28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AutoShape 33"/>
                  <p:cNvCxnSpPr>
                    <a:cxnSpLocks noChangeShapeType="1"/>
                    <a:stCxn id="41" idx="4"/>
                    <a:endCxn id="43" idx="0"/>
                  </p:cNvCxnSpPr>
                  <p:nvPr/>
                </p:nvCxnSpPr>
                <p:spPr bwMode="auto">
                  <a:xfrm flipH="1">
                    <a:off x="2088" y="2640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AutoShape 34"/>
                  <p:cNvCxnSpPr>
                    <a:cxnSpLocks noChangeShapeType="1"/>
                    <a:stCxn id="43" idx="4"/>
                    <a:endCxn id="46" idx="0"/>
                  </p:cNvCxnSpPr>
                  <p:nvPr/>
                </p:nvCxnSpPr>
                <p:spPr bwMode="auto">
                  <a:xfrm flipH="1">
                    <a:off x="1944" y="3252"/>
                    <a:ext cx="14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" name="AutoShape 35"/>
                  <p:cNvCxnSpPr>
                    <a:cxnSpLocks noChangeShapeType="1"/>
                    <a:stCxn id="43" idx="4"/>
                    <a:endCxn id="47" idx="0"/>
                  </p:cNvCxnSpPr>
                  <p:nvPr/>
                </p:nvCxnSpPr>
                <p:spPr bwMode="auto">
                  <a:xfrm>
                    <a:off x="208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AutoShape 36"/>
                  <p:cNvCxnSpPr>
                    <a:cxnSpLocks noChangeShapeType="1"/>
                    <a:stCxn id="43" idx="4"/>
                    <a:endCxn id="50" idx="0"/>
                  </p:cNvCxnSpPr>
                  <p:nvPr/>
                </p:nvCxnSpPr>
                <p:spPr bwMode="auto">
                  <a:xfrm>
                    <a:off x="2088" y="3252"/>
                    <a:ext cx="528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" name="AutoShape 37"/>
                  <p:cNvCxnSpPr>
                    <a:cxnSpLocks noChangeShapeType="1"/>
                    <a:stCxn id="43" idx="4"/>
                    <a:endCxn id="48" idx="0"/>
                  </p:cNvCxnSpPr>
                  <p:nvPr/>
                </p:nvCxnSpPr>
                <p:spPr bwMode="auto">
                  <a:xfrm>
                    <a:off x="2088" y="3252"/>
                    <a:ext cx="81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9" name="AutoShape 38"/>
                  <p:cNvCxnSpPr>
                    <a:cxnSpLocks noChangeShapeType="1"/>
                    <a:stCxn id="43" idx="4"/>
                    <a:endCxn id="49" idx="0"/>
                  </p:cNvCxnSpPr>
                  <p:nvPr/>
                </p:nvCxnSpPr>
                <p:spPr bwMode="auto">
                  <a:xfrm>
                    <a:off x="2088" y="3252"/>
                    <a:ext cx="110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" name="AutoShape 40"/>
                  <p:cNvCxnSpPr>
                    <a:cxnSpLocks noChangeShapeType="1"/>
                    <a:endCxn id="50" idx="0"/>
                  </p:cNvCxnSpPr>
                  <p:nvPr/>
                </p:nvCxnSpPr>
                <p:spPr bwMode="auto">
                  <a:xfrm>
                    <a:off x="2560" y="3268"/>
                    <a:ext cx="5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" name="AutoShape 41"/>
                  <p:cNvCxnSpPr>
                    <a:cxnSpLocks noChangeShapeType="1"/>
                    <a:stCxn id="45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240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AutoShape 42"/>
                  <p:cNvCxnSpPr>
                    <a:cxnSpLocks noChangeShapeType="1"/>
                    <a:endCxn id="46" idx="0"/>
                  </p:cNvCxnSpPr>
                  <p:nvPr/>
                </p:nvCxnSpPr>
                <p:spPr bwMode="auto">
                  <a:xfrm flipH="1">
                    <a:off x="1944" y="3268"/>
                    <a:ext cx="616" cy="4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" name="AutoShape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44" y="3264"/>
                    <a:ext cx="312" cy="45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" name="AutoShape 44"/>
                  <p:cNvCxnSpPr>
                    <a:cxnSpLocks noChangeShapeType="1"/>
                    <a:stCxn id="44" idx="4"/>
                    <a:endCxn id="49" idx="0"/>
                  </p:cNvCxnSpPr>
                  <p:nvPr/>
                </p:nvCxnSpPr>
                <p:spPr bwMode="auto">
                  <a:xfrm>
                    <a:off x="3000" y="3252"/>
                    <a:ext cx="19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" name="AutoShape 45"/>
                  <p:cNvCxnSpPr>
                    <a:cxnSpLocks noChangeShapeType="1"/>
                    <a:stCxn id="44" idx="4"/>
                    <a:endCxn id="48" idx="0"/>
                  </p:cNvCxnSpPr>
                  <p:nvPr/>
                </p:nvCxnSpPr>
                <p:spPr bwMode="auto">
                  <a:xfrm flipH="1">
                    <a:off x="2904" y="3252"/>
                    <a:ext cx="96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" name="AutoShape 46"/>
                  <p:cNvCxnSpPr>
                    <a:cxnSpLocks noChangeShapeType="1"/>
                    <a:stCxn id="44" idx="4"/>
                    <a:endCxn id="50" idx="0"/>
                  </p:cNvCxnSpPr>
                  <p:nvPr/>
                </p:nvCxnSpPr>
                <p:spPr bwMode="auto">
                  <a:xfrm flipH="1">
                    <a:off x="2616" y="3252"/>
                    <a:ext cx="38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AutoShape 47"/>
                  <p:cNvCxnSpPr>
                    <a:cxnSpLocks noChangeShapeType="1"/>
                    <a:stCxn id="44" idx="4"/>
                    <a:endCxn id="47" idx="0"/>
                  </p:cNvCxnSpPr>
                  <p:nvPr/>
                </p:nvCxnSpPr>
                <p:spPr bwMode="auto">
                  <a:xfrm flipH="1">
                    <a:off x="2328" y="3252"/>
                    <a:ext cx="672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AutoShape 48"/>
                  <p:cNvCxnSpPr>
                    <a:cxnSpLocks noChangeShapeType="1"/>
                    <a:stCxn id="44" idx="4"/>
                    <a:endCxn id="46" idx="7"/>
                  </p:cNvCxnSpPr>
                  <p:nvPr/>
                </p:nvCxnSpPr>
                <p:spPr bwMode="auto">
                  <a:xfrm flipH="1">
                    <a:off x="1995" y="3252"/>
                    <a:ext cx="1005" cy="4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AutoShape 49"/>
                  <p:cNvCxnSpPr>
                    <a:cxnSpLocks noChangeShapeType="1"/>
                    <a:stCxn id="45" idx="4"/>
                    <a:endCxn id="49" idx="0"/>
                  </p:cNvCxnSpPr>
                  <p:nvPr/>
                </p:nvCxnSpPr>
                <p:spPr bwMode="auto">
                  <a:xfrm>
                    <a:off x="2568" y="3252"/>
                    <a:ext cx="624" cy="468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0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688"/>
                    <a:ext cx="0" cy="11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774174" y="2743199"/>
                      <a:ext cx="2286000" cy="20159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 u="none" dirty="0" smtClean="0"/>
                        <a:t>        </a:t>
                      </a:r>
                      <a14:m>
                        <m:oMath xmlns:m="http://schemas.openxmlformats.org/officeDocument/2006/math">
                          <m:r>
                            <a:rPr lang="en-US" sz="2500" i="1" u="none" smtClean="0">
                              <a:latin typeface="Cambria Math"/>
                            </a:rPr>
                            <m:t>𝑘</m:t>
                          </m:r>
                        </m:oMath>
                      </a14:m>
                      <a:endParaRPr lang="en-US" sz="2500" i="1" u="none" dirty="0">
                        <a:latin typeface="Cambria Math"/>
                      </a:endParaRPr>
                    </a:p>
                    <a:p>
                      <a:pPr algn="ctr"/>
                      <a:endParaRPr lang="en-US" sz="2500" b="0" i="1" u="none" dirty="0" smtClean="0">
                        <a:latin typeface="Cambria Math"/>
                      </a:endParaRP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2500" b="0" i="1" u="none" smtClean="0">
                              <a:latin typeface="Cambria Math"/>
                            </a:rPr>
                            <m:t>𝑗</m:t>
                          </m:r>
                        </m:oMath>
                      </a14:m>
                      <a:r>
                        <a:rPr lang="en-US" sz="2500" u="none" dirty="0" smtClean="0"/>
                        <a:t>          </a:t>
                      </a:r>
                      <a:endParaRPr lang="en-US" sz="2500" u="none" dirty="0"/>
                    </a:p>
                    <a:p>
                      <a:pPr algn="ctr"/>
                      <a:endParaRPr lang="en-US" sz="2500" i="1" u="none" dirty="0" smtClean="0">
                        <a:latin typeface="Cambria Math"/>
                      </a:endParaRPr>
                    </a:p>
                    <a:p>
                      <a:pPr algn="ctr"/>
                      <a:r>
                        <a:rPr lang="en-US" sz="2500" u="none" dirty="0" smtClean="0"/>
                        <a:t>                      </a:t>
                      </a:r>
                      <a14:m>
                        <m:oMath xmlns:m="http://schemas.openxmlformats.org/officeDocument/2006/math">
                          <m:r>
                            <a:rPr lang="en-US" sz="2500" i="1" u="none">
                              <a:latin typeface="Cambria Math"/>
                            </a:rPr>
                            <m:t>𝑖</m:t>
                          </m:r>
                        </m:oMath>
                      </a14:m>
                      <a:endParaRPr lang="en-US" sz="2500" u="none" dirty="0" smtClean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74174" y="2743199"/>
                      <a:ext cx="2286000" cy="201593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8686800" y="3328289"/>
                      <a:ext cx="754374" cy="5579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u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u="none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 u="none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i="1" u="none" dirty="0">
                        <a:latin typeface="Cambria Math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86800" y="3328289"/>
                      <a:ext cx="754374" cy="5579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8081594" y="3858486"/>
                  <a:ext cx="902380" cy="408713"/>
                </a:xfrm>
                <a:prstGeom prst="straightConnector1">
                  <a:avLst/>
                </a:prstGeom>
                <a:ln w="38100">
                  <a:solidFill>
                    <a:srgbClr val="A5002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Line 57"/>
              <p:cNvSpPr>
                <a:spLocks noChangeShapeType="1"/>
              </p:cNvSpPr>
              <p:nvPr/>
            </p:nvSpPr>
            <p:spPr bwMode="auto">
              <a:xfrm>
                <a:off x="7957814" y="1752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57"/>
              <p:cNvSpPr>
                <a:spLocks noChangeShapeType="1"/>
              </p:cNvSpPr>
              <p:nvPr/>
            </p:nvSpPr>
            <p:spPr bwMode="auto">
              <a:xfrm>
                <a:off x="7609840" y="276352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7936331" y="1600200"/>
                    <a:ext cx="57098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mtClean="0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b="0" i="1" u="none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6331" y="1600200"/>
                    <a:ext cx="570989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Connector 52"/>
            <p:cNvCxnSpPr/>
            <p:nvPr/>
          </p:nvCxnSpPr>
          <p:spPr>
            <a:xfrm flipV="1">
              <a:off x="7619488" y="4049233"/>
              <a:ext cx="341987" cy="805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113057" y="4084402"/>
              <a:ext cx="495799" cy="770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ounded Rectangle 64"/>
          <p:cNvSpPr/>
          <p:nvPr/>
        </p:nvSpPr>
        <p:spPr>
          <a:xfrm>
            <a:off x="3081668" y="2818267"/>
            <a:ext cx="762000" cy="888053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185457" y="4038490"/>
            <a:ext cx="497840" cy="41528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589842" y="2590800"/>
                <a:ext cx="1963358" cy="42479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 u="none">
                          <a:solidFill>
                            <a:schemeClr val="dk1"/>
                          </a:solidFill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 u="none">
                          <a:solidFill>
                            <a:schemeClr val="dk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i="1" u="none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42" y="2590800"/>
                <a:ext cx="1963358" cy="424796"/>
              </a:xfrm>
              <a:prstGeom prst="rect">
                <a:avLst/>
              </a:prstGeom>
              <a:blipFill rotWithShape="1"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stCxn id="67" idx="2"/>
            <a:endCxn id="66" idx="0"/>
          </p:cNvCxnSpPr>
          <p:nvPr/>
        </p:nvCxnSpPr>
        <p:spPr>
          <a:xfrm>
            <a:off x="5571521" y="3015596"/>
            <a:ext cx="862856" cy="1022894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1"/>
            <a:endCxn id="65" idx="3"/>
          </p:cNvCxnSpPr>
          <p:nvPr/>
        </p:nvCxnSpPr>
        <p:spPr>
          <a:xfrm flipH="1">
            <a:off x="3843668" y="2803198"/>
            <a:ext cx="746174" cy="459096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1" grpId="0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87176" y="4114800"/>
                <a:ext cx="4493859" cy="102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𝑑𝑜𝑤𝑛𝑠𝑡𝑟𝑒𝑎𝑚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) </m:t>
                          </m:r>
                        </m:sub>
                        <m:sup/>
                        <m:e>
                          <m:r>
                            <a:rPr lang="en-US" sz="20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 u="none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76" y="4114800"/>
                <a:ext cx="4493859" cy="10245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438400" y="5039833"/>
                <a:ext cx="4920450" cy="102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𝑑𝑜𝑤𝑛𝑠𝑡𝑟𝑒𝑎𝑚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) </m:t>
                          </m:r>
                        </m:sub>
                        <m:sup/>
                        <m:e>
                          <m:r>
                            <a:rPr lang="en-US" sz="20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 u="none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2000" i="1" u="none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1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 u="none">
                              <a:latin typeface="Cambria Math"/>
                            </a:rPr>
                            <m:t>) </m:t>
                          </m:r>
                          <m:r>
                            <a:rPr lang="fa-IR" sz="2000" i="1" u="none">
                              <a:latin typeface="Cambria Math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u="none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039833"/>
                <a:ext cx="4920450" cy="1024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Learning Rule </a:t>
            </a:r>
            <a:r>
              <a:rPr lang="en-US" dirty="0" smtClean="0"/>
              <a:t>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Weights of hidden units: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chemeClr val="dk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influences </a:t>
                </a:r>
                <a:r>
                  <a:rPr lang="en-US" dirty="0"/>
                  <a:t>the output only </a:t>
                </a:r>
                <a:r>
                  <a:rPr lang="en-US" dirty="0" smtClean="0"/>
                  <a:t>through all </a:t>
                </a:r>
                <a:r>
                  <a:rPr lang="en-US" dirty="0"/>
                  <a:t>the units whose direct input include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dk1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705600" y="2057400"/>
            <a:ext cx="2487601" cy="2463345"/>
            <a:chOff x="6400800" y="1600200"/>
            <a:chExt cx="2964174" cy="2936795"/>
          </a:xfrm>
        </p:grpSpPr>
        <p:grpSp>
          <p:nvGrpSpPr>
            <p:cNvPr id="7" name="Group 6"/>
            <p:cNvGrpSpPr/>
            <p:nvPr/>
          </p:nvGrpSpPr>
          <p:grpSpPr>
            <a:xfrm>
              <a:off x="6400800" y="2095143"/>
              <a:ext cx="2964174" cy="2441852"/>
              <a:chOff x="6477000" y="2704742"/>
              <a:chExt cx="2964174" cy="2441852"/>
            </a:xfrm>
          </p:grpSpPr>
          <p:grpSp>
            <p:nvGrpSpPr>
              <p:cNvPr id="11" name="Group 51"/>
              <p:cNvGrpSpPr>
                <a:grpSpLocks/>
              </p:cNvGrpSpPr>
              <p:nvPr/>
            </p:nvGrpSpPr>
            <p:grpSpPr bwMode="auto">
              <a:xfrm>
                <a:off x="6477000" y="2704742"/>
                <a:ext cx="2430053" cy="2248257"/>
                <a:chOff x="1872" y="2496"/>
                <a:chExt cx="1392" cy="1368"/>
              </a:xfrm>
            </p:grpSpPr>
            <p:grpSp>
              <p:nvGrpSpPr>
                <p:cNvPr id="15" name="Group 26"/>
                <p:cNvGrpSpPr>
                  <a:grpSpLocks/>
                </p:cNvGrpSpPr>
                <p:nvPr/>
              </p:nvGrpSpPr>
              <p:grpSpPr bwMode="auto">
                <a:xfrm>
                  <a:off x="1872" y="3720"/>
                  <a:ext cx="1392" cy="144"/>
                  <a:chOff x="1872" y="3720"/>
                  <a:chExt cx="1392" cy="144"/>
                </a:xfrm>
              </p:grpSpPr>
              <p:sp>
                <p:nvSpPr>
                  <p:cNvPr id="4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25"/>
                <p:cNvGrpSpPr>
                  <a:grpSpLocks/>
                </p:cNvGrpSpPr>
                <p:nvPr/>
              </p:nvGrpSpPr>
              <p:grpSpPr bwMode="auto">
                <a:xfrm>
                  <a:off x="2016" y="3108"/>
                  <a:ext cx="1056" cy="144"/>
                  <a:chOff x="2016" y="3168"/>
                  <a:chExt cx="1056" cy="144"/>
                </a:xfrm>
              </p:grpSpPr>
              <p:sp>
                <p:nvSpPr>
                  <p:cNvPr id="4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7"/>
                <p:cNvGrpSpPr>
                  <a:grpSpLocks/>
                </p:cNvGrpSpPr>
                <p:nvPr/>
              </p:nvGrpSpPr>
              <p:grpSpPr bwMode="auto">
                <a:xfrm>
                  <a:off x="2208" y="2496"/>
                  <a:ext cx="624" cy="144"/>
                  <a:chOff x="2208" y="2496"/>
                  <a:chExt cx="624" cy="144"/>
                </a:xfrm>
              </p:grpSpPr>
              <p:sp>
                <p:nvSpPr>
                  <p:cNvPr id="4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8" name="AutoShape 28"/>
                <p:cNvCxnSpPr>
                  <a:cxnSpLocks noChangeShapeType="1"/>
                  <a:stCxn id="41" idx="4"/>
                  <a:endCxn id="43" idx="0"/>
                </p:cNvCxnSpPr>
                <p:nvPr/>
              </p:nvCxnSpPr>
              <p:spPr bwMode="auto">
                <a:xfrm>
                  <a:off x="2760" y="2640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AutoShape 29"/>
                <p:cNvCxnSpPr>
                  <a:cxnSpLocks noChangeShapeType="1"/>
                  <a:stCxn id="41" idx="4"/>
                  <a:endCxn id="44" idx="0"/>
                </p:cNvCxnSpPr>
                <p:nvPr/>
              </p:nvCxnSpPr>
              <p:spPr bwMode="auto">
                <a:xfrm flipH="1">
                  <a:off x="256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30"/>
                <p:cNvCxnSpPr>
                  <a:cxnSpLocks noChangeShapeType="1"/>
                  <a:stCxn id="41" idx="4"/>
                  <a:endCxn id="42" idx="0"/>
                </p:cNvCxnSpPr>
                <p:nvPr/>
              </p:nvCxnSpPr>
              <p:spPr bwMode="auto">
                <a:xfrm flipH="1">
                  <a:off x="2088" y="2640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AutoShape 31"/>
                <p:cNvCxnSpPr>
                  <a:cxnSpLocks noChangeShapeType="1"/>
                  <a:stCxn id="40" idx="4"/>
                  <a:endCxn id="43" idx="0"/>
                </p:cNvCxnSpPr>
                <p:nvPr/>
              </p:nvCxnSpPr>
              <p:spPr bwMode="auto">
                <a:xfrm>
                  <a:off x="2280" y="2640"/>
                  <a:ext cx="72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AutoShape 32"/>
                <p:cNvCxnSpPr>
                  <a:cxnSpLocks noChangeShapeType="1"/>
                  <a:stCxn id="40" idx="4"/>
                  <a:endCxn id="44" idx="0"/>
                </p:cNvCxnSpPr>
                <p:nvPr/>
              </p:nvCxnSpPr>
              <p:spPr bwMode="auto">
                <a:xfrm>
                  <a:off x="2280" y="2640"/>
                  <a:ext cx="28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33"/>
                <p:cNvCxnSpPr>
                  <a:cxnSpLocks noChangeShapeType="1"/>
                  <a:stCxn id="40" idx="4"/>
                  <a:endCxn id="42" idx="0"/>
                </p:cNvCxnSpPr>
                <p:nvPr/>
              </p:nvCxnSpPr>
              <p:spPr bwMode="auto">
                <a:xfrm flipH="1">
                  <a:off x="208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AutoShape 34"/>
                <p:cNvCxnSpPr>
                  <a:cxnSpLocks noChangeShapeType="1"/>
                  <a:stCxn id="42" idx="4"/>
                  <a:endCxn id="45" idx="0"/>
                </p:cNvCxnSpPr>
                <p:nvPr/>
              </p:nvCxnSpPr>
              <p:spPr bwMode="auto">
                <a:xfrm flipH="1">
                  <a:off x="1944" y="3252"/>
                  <a:ext cx="14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35"/>
                <p:cNvCxnSpPr>
                  <a:cxnSpLocks noChangeShapeType="1"/>
                  <a:stCxn id="42" idx="4"/>
                  <a:endCxn id="46" idx="0"/>
                </p:cNvCxnSpPr>
                <p:nvPr/>
              </p:nvCxnSpPr>
              <p:spPr bwMode="auto">
                <a:xfrm>
                  <a:off x="208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36"/>
                <p:cNvCxnSpPr>
                  <a:cxnSpLocks noChangeShapeType="1"/>
                  <a:stCxn id="42" idx="4"/>
                  <a:endCxn id="49" idx="0"/>
                </p:cNvCxnSpPr>
                <p:nvPr/>
              </p:nvCxnSpPr>
              <p:spPr bwMode="auto">
                <a:xfrm>
                  <a:off x="2088" y="3252"/>
                  <a:ext cx="52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37"/>
                <p:cNvCxnSpPr>
                  <a:cxnSpLocks noChangeShapeType="1"/>
                  <a:stCxn id="42" idx="4"/>
                  <a:endCxn id="47" idx="0"/>
                </p:cNvCxnSpPr>
                <p:nvPr/>
              </p:nvCxnSpPr>
              <p:spPr bwMode="auto">
                <a:xfrm>
                  <a:off x="2088" y="3252"/>
                  <a:ext cx="81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38"/>
                <p:cNvCxnSpPr>
                  <a:cxnSpLocks noChangeShapeType="1"/>
                  <a:stCxn id="42" idx="4"/>
                  <a:endCxn id="48" idx="0"/>
                </p:cNvCxnSpPr>
                <p:nvPr/>
              </p:nvCxnSpPr>
              <p:spPr bwMode="auto">
                <a:xfrm>
                  <a:off x="2088" y="3252"/>
                  <a:ext cx="110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40"/>
                <p:cNvCxnSpPr>
                  <a:cxnSpLocks noChangeShapeType="1"/>
                  <a:endCxn id="49" idx="0"/>
                </p:cNvCxnSpPr>
                <p:nvPr/>
              </p:nvCxnSpPr>
              <p:spPr bwMode="auto">
                <a:xfrm>
                  <a:off x="2560" y="3268"/>
                  <a:ext cx="5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41"/>
                <p:cNvCxnSpPr>
                  <a:cxnSpLocks noChangeShapeType="1"/>
                  <a:stCxn id="44" idx="4"/>
                  <a:endCxn id="46" idx="0"/>
                </p:cNvCxnSpPr>
                <p:nvPr/>
              </p:nvCxnSpPr>
              <p:spPr bwMode="auto">
                <a:xfrm flipH="1">
                  <a:off x="232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42"/>
                <p:cNvCxnSpPr>
                  <a:cxnSpLocks noChangeShapeType="1"/>
                  <a:endCxn id="45" idx="0"/>
                </p:cNvCxnSpPr>
                <p:nvPr/>
              </p:nvCxnSpPr>
              <p:spPr bwMode="auto">
                <a:xfrm flipH="1">
                  <a:off x="1944" y="3268"/>
                  <a:ext cx="61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2544" y="3264"/>
                  <a:ext cx="312" cy="45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44"/>
                <p:cNvCxnSpPr>
                  <a:cxnSpLocks noChangeShapeType="1"/>
                  <a:stCxn id="43" idx="4"/>
                  <a:endCxn id="48" idx="0"/>
                </p:cNvCxnSpPr>
                <p:nvPr/>
              </p:nvCxnSpPr>
              <p:spPr bwMode="auto">
                <a:xfrm>
                  <a:off x="3000" y="3252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45"/>
                <p:cNvCxnSpPr>
                  <a:cxnSpLocks noChangeShapeType="1"/>
                  <a:stCxn id="43" idx="4"/>
                  <a:endCxn id="47" idx="0"/>
                </p:cNvCxnSpPr>
                <p:nvPr/>
              </p:nvCxnSpPr>
              <p:spPr bwMode="auto">
                <a:xfrm flipH="1">
                  <a:off x="2904" y="3252"/>
                  <a:ext cx="9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46"/>
                <p:cNvCxnSpPr>
                  <a:cxnSpLocks noChangeShapeType="1"/>
                  <a:stCxn id="43" idx="4"/>
                  <a:endCxn id="49" idx="0"/>
                </p:cNvCxnSpPr>
                <p:nvPr/>
              </p:nvCxnSpPr>
              <p:spPr bwMode="auto">
                <a:xfrm flipH="1">
                  <a:off x="2616" y="3252"/>
                  <a:ext cx="38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AutoShape 47"/>
                <p:cNvCxnSpPr>
                  <a:cxnSpLocks noChangeShapeType="1"/>
                  <a:stCxn id="43" idx="4"/>
                  <a:endCxn id="46" idx="0"/>
                </p:cNvCxnSpPr>
                <p:nvPr/>
              </p:nvCxnSpPr>
              <p:spPr bwMode="auto">
                <a:xfrm flipH="1">
                  <a:off x="2328" y="3252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48"/>
                <p:cNvCxnSpPr>
                  <a:cxnSpLocks noChangeShapeType="1"/>
                  <a:stCxn id="43" idx="4"/>
                  <a:endCxn id="45" idx="7"/>
                </p:cNvCxnSpPr>
                <p:nvPr/>
              </p:nvCxnSpPr>
              <p:spPr bwMode="auto">
                <a:xfrm flipH="1">
                  <a:off x="1995" y="3252"/>
                  <a:ext cx="1005" cy="48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AutoShape 49"/>
                <p:cNvCxnSpPr>
                  <a:cxnSpLocks noChangeShapeType="1"/>
                  <a:stCxn id="44" idx="4"/>
                  <a:endCxn id="48" idx="0"/>
                </p:cNvCxnSpPr>
                <p:nvPr/>
              </p:nvCxnSpPr>
              <p:spPr bwMode="auto">
                <a:xfrm>
                  <a:off x="2568" y="3252"/>
                  <a:ext cx="62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72" y="268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774174" y="2743199"/>
                    <a:ext cx="2286000" cy="2403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500" u="none" dirty="0" smtClean="0"/>
                      <a:t>        </a:t>
                    </a:r>
                    <a14:m>
                      <m:oMath xmlns:m="http://schemas.openxmlformats.org/officeDocument/2006/math">
                        <m:r>
                          <a:rPr lang="en-US" sz="2500" i="1" u="none" smtClean="0">
                            <a:latin typeface="Cambria Math"/>
                          </a:rPr>
                          <m:t>𝑘</m:t>
                        </m:r>
                      </m:oMath>
                    </a14:m>
                    <a:endParaRPr lang="en-US" sz="2500" i="1" u="none" dirty="0">
                      <a:latin typeface="Cambria Math"/>
                    </a:endParaRPr>
                  </a:p>
                  <a:p>
                    <a:pPr algn="ctr"/>
                    <a:endParaRPr lang="en-US" sz="2500" b="0" i="1" u="none" dirty="0" smtClean="0">
                      <a:latin typeface="Cambria Math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500" b="0" i="1" u="none" smtClean="0">
                            <a:latin typeface="Cambria Math"/>
                          </a:rPr>
                          <m:t>𝑗</m:t>
                        </m:r>
                      </m:oMath>
                    </a14:m>
                    <a:r>
                      <a:rPr lang="en-US" sz="2500" u="none" dirty="0" smtClean="0"/>
                      <a:t>          </a:t>
                    </a:r>
                    <a:endParaRPr lang="en-US" sz="2500" u="none" dirty="0"/>
                  </a:p>
                  <a:p>
                    <a:pPr algn="ctr"/>
                    <a:endParaRPr lang="en-US" sz="2500" i="1" u="none" dirty="0" smtClean="0">
                      <a:latin typeface="Cambria Math"/>
                    </a:endParaRPr>
                  </a:p>
                  <a:p>
                    <a:pPr algn="ctr"/>
                    <a:r>
                      <a:rPr lang="en-US" sz="2500" u="none" dirty="0" smtClean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500" i="1" u="none">
                            <a:latin typeface="Cambria Math"/>
                          </a:rPr>
                          <m:t>𝑖</m:t>
                        </m:r>
                      </m:oMath>
                    </a14:m>
                    <a:endParaRPr lang="en-US" sz="2500" u="none" dirty="0" smtClean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174" y="2743199"/>
                    <a:ext cx="2286000" cy="240339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686800" y="3328289"/>
                    <a:ext cx="754374" cy="557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400" i="1" u="none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800" y="3328289"/>
                    <a:ext cx="754374" cy="5579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55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 flipH="1">
                <a:off x="8081594" y="3858486"/>
                <a:ext cx="902380" cy="408713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Line 57"/>
            <p:cNvSpPr>
              <a:spLocks noChangeShapeType="1"/>
            </p:cNvSpPr>
            <p:nvPr/>
          </p:nvSpPr>
          <p:spPr bwMode="auto">
            <a:xfrm>
              <a:off x="7957814" y="175260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>
              <a:off x="7609840" y="276352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936331" y="1600200"/>
                  <a:ext cx="57098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331" y="1600200"/>
                  <a:ext cx="57098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524000" y="3200400"/>
                <a:ext cx="6172200" cy="102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i="1" u="none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000" i="1" u="none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u="none">
                              <a:latin typeface="Cambria Math"/>
                            </a:rPr>
                            <m:t>𝑘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∈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𝑑𝑜𝑤𝑛𝑠𝑡𝑟𝑒𝑎𝑚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(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𝑗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) </m:t>
                          </m:r>
                        </m:sub>
                        <m:sup/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 u="none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 u="none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000" b="0" i="1" u="none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u="none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6172200" cy="1024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5312569" y="5048250"/>
            <a:ext cx="83343" cy="33401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6084092" y="5048250"/>
            <a:ext cx="35719" cy="3365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534025" y="5384800"/>
            <a:ext cx="1171575" cy="4622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029200" y="5382260"/>
            <a:ext cx="435769" cy="4648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791200" y="4267200"/>
            <a:ext cx="585787" cy="7810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029200" y="4267200"/>
            <a:ext cx="733425" cy="7810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Derivation of Learning Rule </a:t>
            </a:r>
            <a:r>
              <a:rPr lang="en-US" altLang="en-US" dirty="0" smtClean="0">
                <a:solidFill>
                  <a:srgbClr val="003300"/>
                </a:solidFill>
              </a:rPr>
              <a:t>(6)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Weights of hidden units: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changed by: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000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𝑑𝑜𝑤𝑛𝑠𝑡𝑟𝑒𝑎𝑚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fa-I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/>
                  <a:t>First </a:t>
                </a:r>
                <a:r>
                  <a:rPr lang="en-US" sz="2000" dirty="0"/>
                  <a:t>determine the error for the output units.</a:t>
                </a:r>
              </a:p>
              <a:p>
                <a:r>
                  <a:rPr lang="en-US" sz="2000" dirty="0"/>
                  <a:t>Then, </a:t>
                </a:r>
                <a:r>
                  <a:rPr lang="en-US" sz="2000" dirty="0" err="1"/>
                  <a:t>backpropagate</a:t>
                </a:r>
                <a:r>
                  <a:rPr lang="en-US" sz="2000" dirty="0"/>
                  <a:t> this error layer by layer through the </a:t>
                </a:r>
                <a:r>
                  <a:rPr lang="en-US" sz="2000" dirty="0" smtClean="0"/>
                  <a:t>network, changing </a:t>
                </a:r>
                <a:r>
                  <a:rPr lang="en-US" sz="2000" dirty="0"/>
                  <a:t>weights appropriately in each layer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Delta Rule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53103" y="2814649"/>
            <a:ext cx="2143297" cy="2062151"/>
            <a:chOff x="6400800" y="1600200"/>
            <a:chExt cx="2964174" cy="2936795"/>
          </a:xfrm>
        </p:grpSpPr>
        <p:grpSp>
          <p:nvGrpSpPr>
            <p:cNvPr id="7" name="Group 6"/>
            <p:cNvGrpSpPr/>
            <p:nvPr/>
          </p:nvGrpSpPr>
          <p:grpSpPr>
            <a:xfrm>
              <a:off x="6400800" y="2095143"/>
              <a:ext cx="2964174" cy="2441852"/>
              <a:chOff x="6477000" y="2704742"/>
              <a:chExt cx="2964174" cy="2441852"/>
            </a:xfrm>
          </p:grpSpPr>
          <p:grpSp>
            <p:nvGrpSpPr>
              <p:cNvPr id="11" name="Group 51"/>
              <p:cNvGrpSpPr>
                <a:grpSpLocks/>
              </p:cNvGrpSpPr>
              <p:nvPr/>
            </p:nvGrpSpPr>
            <p:grpSpPr bwMode="auto">
              <a:xfrm>
                <a:off x="6477000" y="2704742"/>
                <a:ext cx="2430053" cy="2248257"/>
                <a:chOff x="1872" y="2496"/>
                <a:chExt cx="1392" cy="1368"/>
              </a:xfrm>
            </p:grpSpPr>
            <p:grpSp>
              <p:nvGrpSpPr>
                <p:cNvPr id="15" name="Group 26"/>
                <p:cNvGrpSpPr>
                  <a:grpSpLocks/>
                </p:cNvGrpSpPr>
                <p:nvPr/>
              </p:nvGrpSpPr>
              <p:grpSpPr bwMode="auto">
                <a:xfrm>
                  <a:off x="1872" y="3720"/>
                  <a:ext cx="1392" cy="144"/>
                  <a:chOff x="1872" y="3720"/>
                  <a:chExt cx="1392" cy="144"/>
                </a:xfrm>
              </p:grpSpPr>
              <p:sp>
                <p:nvSpPr>
                  <p:cNvPr id="4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25"/>
                <p:cNvGrpSpPr>
                  <a:grpSpLocks/>
                </p:cNvGrpSpPr>
                <p:nvPr/>
              </p:nvGrpSpPr>
              <p:grpSpPr bwMode="auto">
                <a:xfrm>
                  <a:off x="2016" y="3108"/>
                  <a:ext cx="1056" cy="144"/>
                  <a:chOff x="2016" y="3168"/>
                  <a:chExt cx="1056" cy="144"/>
                </a:xfrm>
              </p:grpSpPr>
              <p:sp>
                <p:nvSpPr>
                  <p:cNvPr id="4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7"/>
                <p:cNvGrpSpPr>
                  <a:grpSpLocks/>
                </p:cNvGrpSpPr>
                <p:nvPr/>
              </p:nvGrpSpPr>
              <p:grpSpPr bwMode="auto">
                <a:xfrm>
                  <a:off x="2208" y="2496"/>
                  <a:ext cx="624" cy="144"/>
                  <a:chOff x="2208" y="2496"/>
                  <a:chExt cx="624" cy="144"/>
                </a:xfrm>
              </p:grpSpPr>
              <p:sp>
                <p:nvSpPr>
                  <p:cNvPr id="4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8" name="AutoShape 28"/>
                <p:cNvCxnSpPr>
                  <a:cxnSpLocks noChangeShapeType="1"/>
                  <a:stCxn id="41" idx="4"/>
                  <a:endCxn id="43" idx="0"/>
                </p:cNvCxnSpPr>
                <p:nvPr/>
              </p:nvCxnSpPr>
              <p:spPr bwMode="auto">
                <a:xfrm>
                  <a:off x="2760" y="2640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AutoShape 29"/>
                <p:cNvCxnSpPr>
                  <a:cxnSpLocks noChangeShapeType="1"/>
                  <a:stCxn id="41" idx="4"/>
                  <a:endCxn id="44" idx="0"/>
                </p:cNvCxnSpPr>
                <p:nvPr/>
              </p:nvCxnSpPr>
              <p:spPr bwMode="auto">
                <a:xfrm flipH="1">
                  <a:off x="256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30"/>
                <p:cNvCxnSpPr>
                  <a:cxnSpLocks noChangeShapeType="1"/>
                  <a:stCxn id="41" idx="4"/>
                  <a:endCxn id="42" idx="0"/>
                </p:cNvCxnSpPr>
                <p:nvPr/>
              </p:nvCxnSpPr>
              <p:spPr bwMode="auto">
                <a:xfrm flipH="1">
                  <a:off x="2088" y="2640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AutoShape 31"/>
                <p:cNvCxnSpPr>
                  <a:cxnSpLocks noChangeShapeType="1"/>
                  <a:stCxn id="40" idx="4"/>
                  <a:endCxn id="43" idx="0"/>
                </p:cNvCxnSpPr>
                <p:nvPr/>
              </p:nvCxnSpPr>
              <p:spPr bwMode="auto">
                <a:xfrm>
                  <a:off x="2280" y="2640"/>
                  <a:ext cx="72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AutoShape 32"/>
                <p:cNvCxnSpPr>
                  <a:cxnSpLocks noChangeShapeType="1"/>
                  <a:stCxn id="40" idx="4"/>
                  <a:endCxn id="44" idx="0"/>
                </p:cNvCxnSpPr>
                <p:nvPr/>
              </p:nvCxnSpPr>
              <p:spPr bwMode="auto">
                <a:xfrm>
                  <a:off x="2280" y="2640"/>
                  <a:ext cx="28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33"/>
                <p:cNvCxnSpPr>
                  <a:cxnSpLocks noChangeShapeType="1"/>
                  <a:stCxn id="40" idx="4"/>
                  <a:endCxn id="42" idx="0"/>
                </p:cNvCxnSpPr>
                <p:nvPr/>
              </p:nvCxnSpPr>
              <p:spPr bwMode="auto">
                <a:xfrm flipH="1">
                  <a:off x="208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AutoShape 34"/>
                <p:cNvCxnSpPr>
                  <a:cxnSpLocks noChangeShapeType="1"/>
                  <a:stCxn id="42" idx="4"/>
                  <a:endCxn id="45" idx="0"/>
                </p:cNvCxnSpPr>
                <p:nvPr/>
              </p:nvCxnSpPr>
              <p:spPr bwMode="auto">
                <a:xfrm flipH="1">
                  <a:off x="1944" y="3252"/>
                  <a:ext cx="14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35"/>
                <p:cNvCxnSpPr>
                  <a:cxnSpLocks noChangeShapeType="1"/>
                  <a:stCxn id="42" idx="4"/>
                  <a:endCxn id="46" idx="0"/>
                </p:cNvCxnSpPr>
                <p:nvPr/>
              </p:nvCxnSpPr>
              <p:spPr bwMode="auto">
                <a:xfrm>
                  <a:off x="208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36"/>
                <p:cNvCxnSpPr>
                  <a:cxnSpLocks noChangeShapeType="1"/>
                  <a:stCxn id="42" idx="4"/>
                  <a:endCxn id="49" idx="0"/>
                </p:cNvCxnSpPr>
                <p:nvPr/>
              </p:nvCxnSpPr>
              <p:spPr bwMode="auto">
                <a:xfrm>
                  <a:off x="2088" y="3252"/>
                  <a:ext cx="52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37"/>
                <p:cNvCxnSpPr>
                  <a:cxnSpLocks noChangeShapeType="1"/>
                  <a:stCxn id="42" idx="4"/>
                  <a:endCxn id="47" idx="0"/>
                </p:cNvCxnSpPr>
                <p:nvPr/>
              </p:nvCxnSpPr>
              <p:spPr bwMode="auto">
                <a:xfrm>
                  <a:off x="2088" y="3252"/>
                  <a:ext cx="81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38"/>
                <p:cNvCxnSpPr>
                  <a:cxnSpLocks noChangeShapeType="1"/>
                  <a:stCxn id="42" idx="4"/>
                  <a:endCxn id="48" idx="0"/>
                </p:cNvCxnSpPr>
                <p:nvPr/>
              </p:nvCxnSpPr>
              <p:spPr bwMode="auto">
                <a:xfrm>
                  <a:off x="2088" y="3252"/>
                  <a:ext cx="110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40"/>
                <p:cNvCxnSpPr>
                  <a:cxnSpLocks noChangeShapeType="1"/>
                  <a:endCxn id="49" idx="0"/>
                </p:cNvCxnSpPr>
                <p:nvPr/>
              </p:nvCxnSpPr>
              <p:spPr bwMode="auto">
                <a:xfrm>
                  <a:off x="2560" y="3268"/>
                  <a:ext cx="5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41"/>
                <p:cNvCxnSpPr>
                  <a:cxnSpLocks noChangeShapeType="1"/>
                  <a:stCxn id="44" idx="4"/>
                  <a:endCxn id="46" idx="0"/>
                </p:cNvCxnSpPr>
                <p:nvPr/>
              </p:nvCxnSpPr>
              <p:spPr bwMode="auto">
                <a:xfrm flipH="1">
                  <a:off x="232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42"/>
                <p:cNvCxnSpPr>
                  <a:cxnSpLocks noChangeShapeType="1"/>
                  <a:endCxn id="45" idx="0"/>
                </p:cNvCxnSpPr>
                <p:nvPr/>
              </p:nvCxnSpPr>
              <p:spPr bwMode="auto">
                <a:xfrm flipH="1">
                  <a:off x="1944" y="3268"/>
                  <a:ext cx="61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2544" y="3264"/>
                  <a:ext cx="312" cy="45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44"/>
                <p:cNvCxnSpPr>
                  <a:cxnSpLocks noChangeShapeType="1"/>
                  <a:stCxn id="43" idx="4"/>
                  <a:endCxn id="48" idx="0"/>
                </p:cNvCxnSpPr>
                <p:nvPr/>
              </p:nvCxnSpPr>
              <p:spPr bwMode="auto">
                <a:xfrm>
                  <a:off x="3000" y="3252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45"/>
                <p:cNvCxnSpPr>
                  <a:cxnSpLocks noChangeShapeType="1"/>
                  <a:stCxn id="43" idx="4"/>
                  <a:endCxn id="47" idx="0"/>
                </p:cNvCxnSpPr>
                <p:nvPr/>
              </p:nvCxnSpPr>
              <p:spPr bwMode="auto">
                <a:xfrm flipH="1">
                  <a:off x="2904" y="3252"/>
                  <a:ext cx="9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46"/>
                <p:cNvCxnSpPr>
                  <a:cxnSpLocks noChangeShapeType="1"/>
                  <a:stCxn id="43" idx="4"/>
                  <a:endCxn id="49" idx="0"/>
                </p:cNvCxnSpPr>
                <p:nvPr/>
              </p:nvCxnSpPr>
              <p:spPr bwMode="auto">
                <a:xfrm flipH="1">
                  <a:off x="2616" y="3252"/>
                  <a:ext cx="38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AutoShape 47"/>
                <p:cNvCxnSpPr>
                  <a:cxnSpLocks noChangeShapeType="1"/>
                  <a:stCxn id="43" idx="4"/>
                  <a:endCxn id="46" idx="0"/>
                </p:cNvCxnSpPr>
                <p:nvPr/>
              </p:nvCxnSpPr>
              <p:spPr bwMode="auto">
                <a:xfrm flipH="1">
                  <a:off x="2328" y="3252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48"/>
                <p:cNvCxnSpPr>
                  <a:cxnSpLocks noChangeShapeType="1"/>
                  <a:stCxn id="43" idx="4"/>
                  <a:endCxn id="45" idx="7"/>
                </p:cNvCxnSpPr>
                <p:nvPr/>
              </p:nvCxnSpPr>
              <p:spPr bwMode="auto">
                <a:xfrm flipH="1">
                  <a:off x="1995" y="3252"/>
                  <a:ext cx="1005" cy="48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AutoShape 49"/>
                <p:cNvCxnSpPr>
                  <a:cxnSpLocks noChangeShapeType="1"/>
                  <a:stCxn id="44" idx="4"/>
                  <a:endCxn id="48" idx="0"/>
                </p:cNvCxnSpPr>
                <p:nvPr/>
              </p:nvCxnSpPr>
              <p:spPr bwMode="auto">
                <a:xfrm>
                  <a:off x="2568" y="3252"/>
                  <a:ext cx="62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72" y="268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774174" y="2743199"/>
                    <a:ext cx="2286000" cy="2403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500" u="none" dirty="0" smtClean="0"/>
                      <a:t>        </a:t>
                    </a:r>
                    <a14:m>
                      <m:oMath xmlns:m="http://schemas.openxmlformats.org/officeDocument/2006/math">
                        <m:r>
                          <a:rPr lang="en-US" sz="2500" i="1" u="none" smtClean="0">
                            <a:latin typeface="Cambria Math"/>
                          </a:rPr>
                          <m:t>𝑘</m:t>
                        </m:r>
                      </m:oMath>
                    </a14:m>
                    <a:endParaRPr lang="en-US" sz="2500" i="1" u="none" dirty="0">
                      <a:latin typeface="Cambria Math"/>
                    </a:endParaRPr>
                  </a:p>
                  <a:p>
                    <a:pPr algn="ctr"/>
                    <a:endParaRPr lang="en-US" sz="2500" b="0" i="1" u="none" dirty="0" smtClean="0">
                      <a:latin typeface="Cambria Math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500" b="0" i="1" u="none" smtClean="0">
                            <a:latin typeface="Cambria Math"/>
                          </a:rPr>
                          <m:t>𝑗</m:t>
                        </m:r>
                      </m:oMath>
                    </a14:m>
                    <a:r>
                      <a:rPr lang="en-US" sz="2500" u="none" dirty="0" smtClean="0"/>
                      <a:t>          </a:t>
                    </a:r>
                    <a:endParaRPr lang="en-US" sz="2500" u="none" dirty="0"/>
                  </a:p>
                  <a:p>
                    <a:pPr algn="ctr"/>
                    <a:endParaRPr lang="en-US" sz="2500" i="1" u="none" dirty="0" smtClean="0">
                      <a:latin typeface="Cambria Math"/>
                    </a:endParaRPr>
                  </a:p>
                  <a:p>
                    <a:pPr algn="ctr"/>
                    <a:r>
                      <a:rPr lang="en-US" sz="2500" u="none" dirty="0" smtClean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500" i="1" u="none">
                            <a:latin typeface="Cambria Math"/>
                          </a:rPr>
                          <m:t>𝑖</m:t>
                        </m:r>
                      </m:oMath>
                    </a14:m>
                    <a:endParaRPr lang="en-US" sz="2500" u="none" dirty="0" smtClean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174" y="2743199"/>
                    <a:ext cx="2286000" cy="240339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0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686800" y="3328289"/>
                    <a:ext cx="754374" cy="557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400" i="1" u="none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800" y="3328289"/>
                    <a:ext cx="754374" cy="5579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000" b="-289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 flipH="1">
                <a:off x="8081594" y="3858486"/>
                <a:ext cx="902380" cy="408713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Line 57"/>
            <p:cNvSpPr>
              <a:spLocks noChangeShapeType="1"/>
            </p:cNvSpPr>
            <p:nvPr/>
          </p:nvSpPr>
          <p:spPr bwMode="auto">
            <a:xfrm>
              <a:off x="7957814" y="175260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>
              <a:off x="7609840" y="276352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936331" y="1600200"/>
                  <a:ext cx="57098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331" y="1600200"/>
                  <a:ext cx="57098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3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48598" y="2089556"/>
                <a:ext cx="6276202" cy="1415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u="none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u="none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000" b="0" i="1" u="none" smtClean="0">
                              <a:latin typeface="Cambria Math"/>
                            </a:rPr>
                            <m:t>=</m:t>
                          </m:r>
                          <m:r>
                            <a:rPr lang="fa-IR" sz="2000" i="1" u="none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u="none" smtClean="0">
                              <a:latin typeface="Cambria Math"/>
                            </a:rPr>
                            <m:t>𝑅</m:t>
                          </m:r>
                          <m:r>
                            <a:rPr lang="fa-IR" sz="2000" i="1" u="none">
                              <a:latin typeface="Cambria Math"/>
                            </a:rPr>
                            <m:t> 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0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u="none">
                              <a:latin typeface="Cambria Math"/>
                            </a:rPr>
                            <m:t>1</m:t>
                          </m:r>
                          <m:r>
                            <a:rPr lang="en-US" sz="2000" i="1" u="none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000" i="1" u="none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u="none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200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 u="none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u="none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 u="none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i="1" u="none">
                                  <a:latin typeface="Cambria Math"/>
                                </a:rPr>
                                <m:t>𝑑𝑜𝑤𝑛𝑠𝑡𝑟𝑒𝑎𝑚</m:t>
                              </m:r>
                              <m:d>
                                <m:d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2000" i="1" u="none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 u="none"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20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 u="none">
                                      <a:latin typeface="Cambria Math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sz="2000" i="1" u="none">
                                  <a:latin typeface="Cambria Math"/>
                                </a:rPr>
                                <m:t> </m:t>
                              </m:r>
                              <m:r>
                                <a:rPr lang="fa-IR" sz="2000" i="1" u="none">
                                  <a:latin typeface="Cambria Math"/>
                                </a:rPr>
                                <m:t>   </m:t>
                              </m:r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0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u="none" smtClean="0">
                          <a:latin typeface="Cambria Math"/>
                        </a:rPr>
                        <m:t>=</m:t>
                      </m:r>
                      <m:r>
                        <a:rPr lang="en-US" sz="2000" b="0" i="1" u="none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0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u="none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u="none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98" y="2089556"/>
                <a:ext cx="6276202" cy="1415644"/>
              </a:xfrm>
              <a:prstGeom prst="rect">
                <a:avLst/>
              </a:prstGeom>
              <a:blipFill rotWithShape="1">
                <a:blip r:embed="rId6"/>
                <a:stretch>
                  <a:fillRect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Backpropagation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Create a fully connected three layer network. Initialize weights.</a:t>
                </a:r>
                <a:endParaRPr lang="en-US" sz="2000" dirty="0"/>
              </a:p>
              <a:p>
                <a:r>
                  <a:rPr lang="en-US" sz="2000" dirty="0"/>
                  <a:t>Until all examples produce the correct output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/>
                  <a:t> (or other criteria)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example in the training set do: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Compute </a:t>
                </a:r>
                <a:r>
                  <a:rPr lang="en-US" sz="1800" dirty="0"/>
                  <a:t>the network output for this example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Compute </a:t>
                </a:r>
                <a:r>
                  <a:rPr lang="en-US" sz="1800" dirty="0"/>
                  <a:t>the error between the output and target </a:t>
                </a:r>
                <a:r>
                  <a:rPr lang="en-US" sz="1800" dirty="0" smtClean="0"/>
                  <a:t>value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each output unit </a:t>
                </a:r>
                <a:r>
                  <a:rPr lang="en-US" sz="1800" i="1" dirty="0"/>
                  <a:t>k</a:t>
                </a:r>
                <a:r>
                  <a:rPr lang="en-US" sz="1800" dirty="0"/>
                  <a:t>, compute error term </a:t>
                </a:r>
                <a:endParaRPr lang="en-US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fa-IR" sz="1800" i="1">
                              <a:latin typeface="Cambria Math"/>
                            </a:rPr>
                            <m:t> </m:t>
                          </m:r>
                          <m:r>
                            <a:rPr lang="en-US" sz="18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𝑑𝑜𝑤𝑛𝑠𝑡𝑟𝑒𝑎𝑚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a:rPr lang="fa-IR" sz="1800" i="1">
                              <a:latin typeface="Cambria Math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each hidden unit, compute error term</a:t>
                </a:r>
                <a:r>
                  <a:rPr lang="en-US" sz="1800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Update </a:t>
                </a:r>
                <a:r>
                  <a:rPr lang="en-US" sz="1800" dirty="0"/>
                  <a:t>network </a:t>
                </a:r>
                <a:r>
                  <a:rPr lang="en-US" sz="1800" dirty="0" smtClean="0"/>
                  <a:t>weights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 smtClean="0"/>
                  <a:t>End </a:t>
                </a:r>
                <a:r>
                  <a:rPr lang="en-US" sz="2000" dirty="0"/>
                  <a:t>epoch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51" t="-674" r="-68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2438400"/>
            <a:ext cx="6553200" cy="38100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Hidden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algorithm holds for more hidden layers.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 rot="5400000">
            <a:off x="4710290" y="2740750"/>
            <a:ext cx="1219098" cy="1690086"/>
            <a:chOff x="2256" y="2496"/>
            <a:chExt cx="1008" cy="1368"/>
          </a:xfrm>
        </p:grpSpPr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256" y="3720"/>
              <a:ext cx="1008" cy="144"/>
              <a:chOff x="2256" y="3720"/>
              <a:chExt cx="1008" cy="144"/>
            </a:xfrm>
          </p:grpSpPr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2256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2832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auto">
              <a:xfrm>
                <a:off x="3120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2544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2496" y="3108"/>
              <a:ext cx="576" cy="144"/>
              <a:chOff x="2496" y="3168"/>
              <a:chExt cx="576" cy="144"/>
            </a:xfrm>
          </p:grpSpPr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9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2495" y="2496"/>
              <a:ext cx="576" cy="144"/>
              <a:chOff x="2495" y="2496"/>
              <a:chExt cx="576" cy="144"/>
            </a:xfrm>
          </p:grpSpPr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2495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auto">
              <a:xfrm>
                <a:off x="2927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" name="AutoShape 28"/>
            <p:cNvCxnSpPr>
              <a:cxnSpLocks noChangeShapeType="1"/>
              <a:stCxn id="41" idx="4"/>
              <a:endCxn id="43" idx="0"/>
            </p:cNvCxnSpPr>
            <p:nvPr/>
          </p:nvCxnSpPr>
          <p:spPr bwMode="auto">
            <a:xfrm rot="16200000" flipH="1">
              <a:off x="2766" y="2873"/>
              <a:ext cx="4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9"/>
            <p:cNvCxnSpPr>
              <a:cxnSpLocks noChangeShapeType="1"/>
              <a:stCxn id="41" idx="4"/>
              <a:endCxn id="44" idx="0"/>
            </p:cNvCxnSpPr>
            <p:nvPr/>
          </p:nvCxnSpPr>
          <p:spPr bwMode="auto">
            <a:xfrm rot="16200000" flipH="1" flipV="1">
              <a:off x="2550" y="2658"/>
              <a:ext cx="468" cy="4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31"/>
            <p:cNvCxnSpPr>
              <a:cxnSpLocks noChangeShapeType="1"/>
              <a:stCxn id="40" idx="4"/>
              <a:endCxn id="43" idx="0"/>
            </p:cNvCxnSpPr>
            <p:nvPr/>
          </p:nvCxnSpPr>
          <p:spPr bwMode="auto">
            <a:xfrm rot="16200000" flipH="1">
              <a:off x="2550" y="2657"/>
              <a:ext cx="468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40" idx="4"/>
              <a:endCxn id="44" idx="0"/>
            </p:cNvCxnSpPr>
            <p:nvPr/>
          </p:nvCxnSpPr>
          <p:spPr bwMode="auto">
            <a:xfrm rot="16200000" flipH="1">
              <a:off x="2334" y="2873"/>
              <a:ext cx="4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40"/>
            <p:cNvCxnSpPr>
              <a:cxnSpLocks noChangeShapeType="1"/>
              <a:endCxn id="49" idx="0"/>
            </p:cNvCxnSpPr>
            <p:nvPr/>
          </p:nvCxnSpPr>
          <p:spPr bwMode="auto">
            <a:xfrm>
              <a:off x="2560" y="3268"/>
              <a:ext cx="56" cy="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41"/>
            <p:cNvCxnSpPr>
              <a:cxnSpLocks noChangeShapeType="1"/>
              <a:stCxn id="44" idx="4"/>
              <a:endCxn id="46" idx="0"/>
            </p:cNvCxnSpPr>
            <p:nvPr/>
          </p:nvCxnSpPr>
          <p:spPr bwMode="auto">
            <a:xfrm flipH="1">
              <a:off x="2328" y="3252"/>
              <a:ext cx="240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43"/>
            <p:cNvCxnSpPr>
              <a:cxnSpLocks noChangeShapeType="1"/>
            </p:cNvCxnSpPr>
            <p:nvPr/>
          </p:nvCxnSpPr>
          <p:spPr bwMode="auto">
            <a:xfrm>
              <a:off x="2544" y="3264"/>
              <a:ext cx="312" cy="4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4"/>
            <p:cNvCxnSpPr>
              <a:cxnSpLocks noChangeShapeType="1"/>
              <a:stCxn id="43" idx="4"/>
              <a:endCxn id="48" idx="0"/>
            </p:cNvCxnSpPr>
            <p:nvPr/>
          </p:nvCxnSpPr>
          <p:spPr bwMode="auto">
            <a:xfrm>
              <a:off x="3000" y="3252"/>
              <a:ext cx="19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45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 flipH="1">
              <a:off x="2904" y="3252"/>
              <a:ext cx="96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46"/>
            <p:cNvCxnSpPr>
              <a:cxnSpLocks noChangeShapeType="1"/>
              <a:stCxn id="43" idx="4"/>
              <a:endCxn id="49" idx="0"/>
            </p:cNvCxnSpPr>
            <p:nvPr/>
          </p:nvCxnSpPr>
          <p:spPr bwMode="auto">
            <a:xfrm flipH="1">
              <a:off x="2616" y="3252"/>
              <a:ext cx="38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47"/>
            <p:cNvCxnSpPr>
              <a:cxnSpLocks noChangeShapeType="1"/>
              <a:stCxn id="43" idx="4"/>
              <a:endCxn id="46" idx="0"/>
            </p:cNvCxnSpPr>
            <p:nvPr/>
          </p:nvCxnSpPr>
          <p:spPr bwMode="auto">
            <a:xfrm flipH="1">
              <a:off x="2328" y="3252"/>
              <a:ext cx="672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49"/>
            <p:cNvCxnSpPr>
              <a:cxnSpLocks noChangeShapeType="1"/>
              <a:stCxn id="44" idx="4"/>
              <a:endCxn id="48" idx="0"/>
            </p:cNvCxnSpPr>
            <p:nvPr/>
          </p:nvCxnSpPr>
          <p:spPr bwMode="auto">
            <a:xfrm>
              <a:off x="2568" y="3252"/>
              <a:ext cx="62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63488" y="4594091"/>
                <a:ext cx="6561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u="none" dirty="0" smtClean="0"/>
                  <a:t>input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0" i="1" u="none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u="none" dirty="0"/>
                  <a:t> </a:t>
                </a:r>
                <a:r>
                  <a:rPr lang="en-US" sz="1800" u="none" dirty="0" smtClean="0"/>
                  <a:t>       </a:t>
                </a:r>
                <a:r>
                  <a:rPr lang="en-US" sz="1800" i="1" u="none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0" i="1" u="none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u="none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0" i="1" u="none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i="1" u="none" dirty="0" smtClean="0">
                    <a:latin typeface="Cambria Math"/>
                  </a:rPr>
                  <a:t>	</a:t>
                </a:r>
                <a:r>
                  <a:rPr lang="en-US" sz="1800" u="none" dirty="0" smtClean="0">
                    <a:latin typeface="Cambria Math"/>
                  </a:rPr>
                  <a:t>output</a:t>
                </a:r>
                <a:endParaRPr lang="en-US" sz="1800" u="none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88" y="4594091"/>
                <a:ext cx="656151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51"/>
          <p:cNvGrpSpPr>
            <a:grpSpLocks/>
          </p:cNvGrpSpPr>
          <p:nvPr/>
        </p:nvGrpSpPr>
        <p:grpSpPr bwMode="auto">
          <a:xfrm rot="5400000">
            <a:off x="3220245" y="2941561"/>
            <a:ext cx="1171930" cy="1690086"/>
            <a:chOff x="2007" y="2496"/>
            <a:chExt cx="969" cy="1368"/>
          </a:xfrm>
        </p:grpSpPr>
        <p:grpSp>
          <p:nvGrpSpPr>
            <p:cNvPr id="51" name="Group 26"/>
            <p:cNvGrpSpPr>
              <a:grpSpLocks/>
            </p:cNvGrpSpPr>
            <p:nvPr/>
          </p:nvGrpSpPr>
          <p:grpSpPr bwMode="auto">
            <a:xfrm>
              <a:off x="2007" y="3711"/>
              <a:ext cx="969" cy="153"/>
              <a:chOff x="2007" y="3711"/>
              <a:chExt cx="969" cy="153"/>
            </a:xfrm>
          </p:grpSpPr>
          <p:sp>
            <p:nvSpPr>
              <p:cNvPr id="81" name="Oval 10"/>
              <p:cNvSpPr>
                <a:spLocks noChangeArrowheads="1"/>
              </p:cNvSpPr>
              <p:nvPr/>
            </p:nvSpPr>
            <p:spPr bwMode="auto">
              <a:xfrm>
                <a:off x="2007" y="3711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1"/>
              <p:cNvSpPr>
                <a:spLocks noChangeArrowheads="1"/>
              </p:cNvSpPr>
              <p:nvPr/>
            </p:nvSpPr>
            <p:spPr bwMode="auto">
              <a:xfrm>
                <a:off x="2256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2832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2544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25"/>
            <p:cNvGrpSpPr>
              <a:grpSpLocks/>
            </p:cNvGrpSpPr>
            <p:nvPr/>
          </p:nvGrpSpPr>
          <p:grpSpPr bwMode="auto">
            <a:xfrm>
              <a:off x="2385" y="3108"/>
              <a:ext cx="522" cy="144"/>
              <a:chOff x="2385" y="3168"/>
              <a:chExt cx="522" cy="144"/>
            </a:xfrm>
          </p:grpSpPr>
          <p:sp>
            <p:nvSpPr>
              <p:cNvPr id="79" name="Oval 17"/>
              <p:cNvSpPr>
                <a:spLocks noChangeArrowheads="1"/>
              </p:cNvSpPr>
              <p:nvPr/>
            </p:nvSpPr>
            <p:spPr bwMode="auto">
              <a:xfrm>
                <a:off x="2763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auto">
              <a:xfrm>
                <a:off x="2385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2403" y="2496"/>
              <a:ext cx="429" cy="144"/>
              <a:chOff x="2403" y="2496"/>
              <a:chExt cx="429" cy="144"/>
            </a:xfrm>
          </p:grpSpPr>
          <p:sp>
            <p:nvSpPr>
              <p:cNvPr id="76" name="Oval 21"/>
              <p:cNvSpPr>
                <a:spLocks noChangeArrowheads="1"/>
              </p:cNvSpPr>
              <p:nvPr/>
            </p:nvSpPr>
            <p:spPr bwMode="auto">
              <a:xfrm>
                <a:off x="2403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2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4" name="AutoShape 28"/>
            <p:cNvCxnSpPr>
              <a:cxnSpLocks noChangeShapeType="1"/>
              <a:stCxn id="77" idx="4"/>
              <a:endCxn id="79" idx="0"/>
            </p:cNvCxnSpPr>
            <p:nvPr/>
          </p:nvCxnSpPr>
          <p:spPr bwMode="auto">
            <a:xfrm rot="16200000" flipH="1">
              <a:off x="2564" y="2836"/>
              <a:ext cx="468" cy="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29"/>
            <p:cNvCxnSpPr>
              <a:cxnSpLocks noChangeShapeType="1"/>
              <a:stCxn id="77" idx="4"/>
              <a:endCxn id="80" idx="0"/>
            </p:cNvCxnSpPr>
            <p:nvPr/>
          </p:nvCxnSpPr>
          <p:spPr bwMode="auto">
            <a:xfrm rot="16200000" flipH="1" flipV="1">
              <a:off x="2375" y="2722"/>
              <a:ext cx="468" cy="3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31"/>
            <p:cNvCxnSpPr>
              <a:cxnSpLocks noChangeShapeType="1"/>
              <a:stCxn id="76" idx="4"/>
              <a:endCxn id="79" idx="0"/>
            </p:cNvCxnSpPr>
            <p:nvPr/>
          </p:nvCxnSpPr>
          <p:spPr bwMode="auto">
            <a:xfrm rot="16200000" flipH="1">
              <a:off x="2421" y="2694"/>
              <a:ext cx="468" cy="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32"/>
            <p:cNvCxnSpPr>
              <a:cxnSpLocks noChangeShapeType="1"/>
              <a:stCxn id="76" idx="4"/>
              <a:endCxn id="80" idx="0"/>
            </p:cNvCxnSpPr>
            <p:nvPr/>
          </p:nvCxnSpPr>
          <p:spPr bwMode="auto">
            <a:xfrm rot="16200000" flipH="1" flipV="1">
              <a:off x="2232" y="2865"/>
              <a:ext cx="468" cy="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41"/>
            <p:cNvCxnSpPr>
              <a:cxnSpLocks noChangeShapeType="1"/>
              <a:stCxn id="80" idx="4"/>
              <a:endCxn id="82" idx="0"/>
            </p:cNvCxnSpPr>
            <p:nvPr/>
          </p:nvCxnSpPr>
          <p:spPr bwMode="auto">
            <a:xfrm rot="16200000" flipH="1" flipV="1">
              <a:off x="2159" y="3422"/>
              <a:ext cx="468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45"/>
            <p:cNvCxnSpPr>
              <a:cxnSpLocks noChangeShapeType="1"/>
              <a:stCxn id="79" idx="4"/>
              <a:endCxn id="83" idx="0"/>
            </p:cNvCxnSpPr>
            <p:nvPr/>
          </p:nvCxnSpPr>
          <p:spPr bwMode="auto">
            <a:xfrm rot="16200000" flipH="1">
              <a:off x="2636" y="3451"/>
              <a:ext cx="468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46"/>
            <p:cNvCxnSpPr>
              <a:cxnSpLocks noChangeShapeType="1"/>
              <a:stCxn id="79" idx="4"/>
              <a:endCxn id="85" idx="0"/>
            </p:cNvCxnSpPr>
            <p:nvPr/>
          </p:nvCxnSpPr>
          <p:spPr bwMode="auto">
            <a:xfrm rot="16200000" flipH="1" flipV="1">
              <a:off x="2492" y="3376"/>
              <a:ext cx="468" cy="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47"/>
            <p:cNvCxnSpPr>
              <a:cxnSpLocks noChangeShapeType="1"/>
              <a:stCxn id="79" idx="4"/>
              <a:endCxn id="82" idx="0"/>
            </p:cNvCxnSpPr>
            <p:nvPr/>
          </p:nvCxnSpPr>
          <p:spPr bwMode="auto">
            <a:xfrm rot="16200000" flipH="1" flipV="1">
              <a:off x="2348" y="3232"/>
              <a:ext cx="468" cy="5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48"/>
            <p:cNvCxnSpPr>
              <a:cxnSpLocks noChangeShapeType="1"/>
              <a:stCxn id="79" idx="4"/>
              <a:endCxn id="119" idx="0"/>
            </p:cNvCxnSpPr>
            <p:nvPr/>
          </p:nvCxnSpPr>
          <p:spPr bwMode="auto">
            <a:xfrm rot="16200000" flipH="1" flipV="1">
              <a:off x="2228" y="3104"/>
              <a:ext cx="459" cy="7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51"/>
          <p:cNvGrpSpPr>
            <a:grpSpLocks/>
          </p:cNvGrpSpPr>
          <p:nvPr/>
        </p:nvGrpSpPr>
        <p:grpSpPr bwMode="auto">
          <a:xfrm rot="5400000">
            <a:off x="3843115" y="1784514"/>
            <a:ext cx="1350923" cy="3115787"/>
            <a:chOff x="2147" y="1351"/>
            <a:chExt cx="1117" cy="2522"/>
          </a:xfrm>
        </p:grpSpPr>
        <p:grpSp>
          <p:nvGrpSpPr>
            <p:cNvPr id="87" name="Group 26"/>
            <p:cNvGrpSpPr>
              <a:grpSpLocks/>
            </p:cNvGrpSpPr>
            <p:nvPr/>
          </p:nvGrpSpPr>
          <p:grpSpPr bwMode="auto">
            <a:xfrm>
              <a:off x="2256" y="3720"/>
              <a:ext cx="1008" cy="153"/>
              <a:chOff x="2256" y="3720"/>
              <a:chExt cx="1008" cy="153"/>
            </a:xfrm>
          </p:grpSpPr>
          <p:sp>
            <p:nvSpPr>
              <p:cNvPr id="118" name="Oval 11"/>
              <p:cNvSpPr>
                <a:spLocks noChangeArrowheads="1"/>
              </p:cNvSpPr>
              <p:nvPr/>
            </p:nvSpPr>
            <p:spPr bwMode="auto">
              <a:xfrm>
                <a:off x="2256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2589" y="372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3120" y="3729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25"/>
            <p:cNvGrpSpPr>
              <a:grpSpLocks/>
            </p:cNvGrpSpPr>
            <p:nvPr/>
          </p:nvGrpSpPr>
          <p:grpSpPr bwMode="auto">
            <a:xfrm>
              <a:off x="2319" y="3108"/>
              <a:ext cx="486" cy="144"/>
              <a:chOff x="2319" y="3168"/>
              <a:chExt cx="486" cy="144"/>
            </a:xfrm>
          </p:grpSpPr>
          <p:sp>
            <p:nvSpPr>
              <p:cNvPr id="115" name="Oval 17"/>
              <p:cNvSpPr>
                <a:spLocks noChangeArrowheads="1"/>
              </p:cNvSpPr>
              <p:nvPr/>
            </p:nvSpPr>
            <p:spPr bwMode="auto">
              <a:xfrm>
                <a:off x="2661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9"/>
              <p:cNvSpPr>
                <a:spLocks noChangeArrowheads="1"/>
              </p:cNvSpPr>
              <p:nvPr/>
            </p:nvSpPr>
            <p:spPr bwMode="auto">
              <a:xfrm>
                <a:off x="2319" y="316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" name="Group 27"/>
            <p:cNvGrpSpPr>
              <a:grpSpLocks/>
            </p:cNvGrpSpPr>
            <p:nvPr/>
          </p:nvGrpSpPr>
          <p:grpSpPr bwMode="auto">
            <a:xfrm>
              <a:off x="2403" y="2496"/>
              <a:ext cx="429" cy="144"/>
              <a:chOff x="2403" y="2496"/>
              <a:chExt cx="429" cy="144"/>
            </a:xfrm>
          </p:grpSpPr>
          <p:sp>
            <p:nvSpPr>
              <p:cNvPr id="112" name="Oval 21"/>
              <p:cNvSpPr>
                <a:spLocks noChangeArrowheads="1"/>
              </p:cNvSpPr>
              <p:nvPr/>
            </p:nvSpPr>
            <p:spPr bwMode="auto">
              <a:xfrm>
                <a:off x="2403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2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AutoShape 28"/>
            <p:cNvCxnSpPr>
              <a:cxnSpLocks noChangeShapeType="1"/>
              <a:stCxn id="113" idx="4"/>
              <a:endCxn id="115" idx="0"/>
            </p:cNvCxnSpPr>
            <p:nvPr/>
          </p:nvCxnSpPr>
          <p:spPr bwMode="auto">
            <a:xfrm rot="16200000" flipH="1" flipV="1">
              <a:off x="2513" y="2860"/>
              <a:ext cx="468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29"/>
            <p:cNvCxnSpPr>
              <a:cxnSpLocks noChangeShapeType="1"/>
              <a:stCxn id="113" idx="4"/>
              <a:endCxn id="116" idx="0"/>
            </p:cNvCxnSpPr>
            <p:nvPr/>
          </p:nvCxnSpPr>
          <p:spPr bwMode="auto">
            <a:xfrm rot="16200000" flipH="1" flipV="1">
              <a:off x="2342" y="2689"/>
              <a:ext cx="468" cy="3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31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 rot="16200000" flipH="1">
              <a:off x="2370" y="2745"/>
              <a:ext cx="468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32"/>
            <p:cNvCxnSpPr>
              <a:cxnSpLocks noChangeShapeType="1"/>
              <a:stCxn id="112" idx="4"/>
              <a:endCxn id="116" idx="0"/>
            </p:cNvCxnSpPr>
            <p:nvPr/>
          </p:nvCxnSpPr>
          <p:spPr bwMode="auto">
            <a:xfrm rot="16200000" flipH="1" flipV="1">
              <a:off x="2199" y="2832"/>
              <a:ext cx="468" cy="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AutoShape 41"/>
            <p:cNvCxnSpPr>
              <a:cxnSpLocks noChangeShapeType="1"/>
              <a:stCxn id="116" idx="4"/>
              <a:endCxn id="118" idx="0"/>
            </p:cNvCxnSpPr>
            <p:nvPr/>
          </p:nvCxnSpPr>
          <p:spPr bwMode="auto">
            <a:xfrm rot="16200000" flipH="1" flipV="1">
              <a:off x="2126" y="3454"/>
              <a:ext cx="468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AutoShape 44"/>
            <p:cNvCxnSpPr>
              <a:cxnSpLocks noChangeShapeType="1"/>
              <a:stCxn id="115" idx="4"/>
              <a:endCxn id="120" idx="0"/>
            </p:cNvCxnSpPr>
            <p:nvPr/>
          </p:nvCxnSpPr>
          <p:spPr bwMode="auto">
            <a:xfrm rot="16200000" flipH="1">
              <a:off x="2724" y="3261"/>
              <a:ext cx="477" cy="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45"/>
            <p:cNvCxnSpPr>
              <a:cxnSpLocks noChangeShapeType="1"/>
              <a:stCxn id="115" idx="4"/>
              <a:endCxn id="119" idx="0"/>
            </p:cNvCxnSpPr>
            <p:nvPr/>
          </p:nvCxnSpPr>
          <p:spPr bwMode="auto">
            <a:xfrm rot="16200000" flipH="1" flipV="1">
              <a:off x="2463" y="3450"/>
              <a:ext cx="468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47"/>
            <p:cNvCxnSpPr>
              <a:cxnSpLocks noChangeShapeType="1"/>
              <a:stCxn id="115" idx="4"/>
              <a:endCxn id="118" idx="0"/>
            </p:cNvCxnSpPr>
            <p:nvPr/>
          </p:nvCxnSpPr>
          <p:spPr bwMode="auto">
            <a:xfrm rot="16200000" flipH="1" flipV="1">
              <a:off x="2297" y="3283"/>
              <a:ext cx="468" cy="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49"/>
            <p:cNvCxnSpPr>
              <a:cxnSpLocks noChangeShapeType="1"/>
              <a:stCxn id="116" idx="4"/>
              <a:endCxn id="120" idx="0"/>
            </p:cNvCxnSpPr>
            <p:nvPr/>
          </p:nvCxnSpPr>
          <p:spPr bwMode="auto">
            <a:xfrm rot="16200000" flipH="1">
              <a:off x="2553" y="3090"/>
              <a:ext cx="477" cy="8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 flipV="1">
              <a:off x="2147" y="1351"/>
              <a:ext cx="0" cy="25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2" name="AutoShape 32"/>
          <p:cNvCxnSpPr>
            <a:cxnSpLocks noChangeShapeType="1"/>
            <a:stCxn id="113" idx="4"/>
            <a:endCxn id="80" idx="0"/>
          </p:cNvCxnSpPr>
          <p:nvPr/>
        </p:nvCxnSpPr>
        <p:spPr bwMode="auto">
          <a:xfrm flipH="1">
            <a:off x="3895163" y="3408327"/>
            <a:ext cx="588821" cy="3365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32"/>
          <p:cNvCxnSpPr>
            <a:cxnSpLocks noChangeShapeType="1"/>
            <a:stCxn id="112" idx="4"/>
            <a:endCxn id="80" idx="0"/>
          </p:cNvCxnSpPr>
          <p:nvPr/>
        </p:nvCxnSpPr>
        <p:spPr bwMode="auto">
          <a:xfrm flipH="1">
            <a:off x="3895163" y="3063641"/>
            <a:ext cx="588821" cy="681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AutoShape 32"/>
          <p:cNvCxnSpPr>
            <a:cxnSpLocks noChangeShapeType="1"/>
            <a:stCxn id="76" idx="4"/>
            <a:endCxn id="115" idx="0"/>
          </p:cNvCxnSpPr>
          <p:nvPr/>
        </p:nvCxnSpPr>
        <p:spPr bwMode="auto">
          <a:xfrm flipH="1" flipV="1">
            <a:off x="3905797" y="3375672"/>
            <a:ext cx="567553" cy="390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AutoShape 32"/>
          <p:cNvCxnSpPr>
            <a:cxnSpLocks noChangeShapeType="1"/>
            <a:stCxn id="46" idx="4"/>
            <a:endCxn id="79" idx="0"/>
          </p:cNvCxnSpPr>
          <p:nvPr/>
        </p:nvCxnSpPr>
        <p:spPr bwMode="auto">
          <a:xfrm flipH="1">
            <a:off x="3895163" y="3063323"/>
            <a:ext cx="579634" cy="1138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AutoShape 32"/>
          <p:cNvCxnSpPr>
            <a:cxnSpLocks noChangeShapeType="1"/>
            <a:stCxn id="77" idx="4"/>
            <a:endCxn id="116" idx="0"/>
          </p:cNvCxnSpPr>
          <p:nvPr/>
        </p:nvCxnSpPr>
        <p:spPr bwMode="auto">
          <a:xfrm flipH="1" flipV="1">
            <a:off x="3905797" y="2962050"/>
            <a:ext cx="567553" cy="11492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AutoShape 45"/>
          <p:cNvCxnSpPr>
            <a:cxnSpLocks noChangeShapeType="1"/>
            <a:stCxn id="115" idx="4"/>
            <a:endCxn id="83" idx="0"/>
          </p:cNvCxnSpPr>
          <p:nvPr/>
        </p:nvCxnSpPr>
        <p:spPr bwMode="auto">
          <a:xfrm flipH="1">
            <a:off x="3139071" y="3375667"/>
            <a:ext cx="588822" cy="909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AutoShape 45"/>
          <p:cNvCxnSpPr>
            <a:cxnSpLocks noChangeShapeType="1"/>
            <a:stCxn id="80" idx="4"/>
            <a:endCxn id="83" idx="0"/>
          </p:cNvCxnSpPr>
          <p:nvPr/>
        </p:nvCxnSpPr>
        <p:spPr bwMode="auto">
          <a:xfrm flipH="1">
            <a:off x="3139071" y="3744880"/>
            <a:ext cx="578188" cy="540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45"/>
          <p:cNvCxnSpPr>
            <a:cxnSpLocks noChangeShapeType="1"/>
            <a:stCxn id="116" idx="4"/>
            <a:endCxn id="83" idx="0"/>
          </p:cNvCxnSpPr>
          <p:nvPr/>
        </p:nvCxnSpPr>
        <p:spPr bwMode="auto">
          <a:xfrm flipH="1">
            <a:off x="3139071" y="2962045"/>
            <a:ext cx="588822" cy="13234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45"/>
          <p:cNvCxnSpPr>
            <a:cxnSpLocks noChangeShapeType="1"/>
            <a:stCxn id="80" idx="4"/>
            <a:endCxn id="85" idx="0"/>
          </p:cNvCxnSpPr>
          <p:nvPr/>
        </p:nvCxnSpPr>
        <p:spPr bwMode="auto">
          <a:xfrm flipH="1">
            <a:off x="3139071" y="3744880"/>
            <a:ext cx="578188" cy="1922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45"/>
          <p:cNvCxnSpPr>
            <a:cxnSpLocks noChangeShapeType="1"/>
            <a:stCxn id="80" idx="4"/>
            <a:endCxn id="81" idx="0"/>
          </p:cNvCxnSpPr>
          <p:nvPr/>
        </p:nvCxnSpPr>
        <p:spPr bwMode="auto">
          <a:xfrm flipH="1" flipV="1">
            <a:off x="3150190" y="3287719"/>
            <a:ext cx="567069" cy="4571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AutoShape 45"/>
          <p:cNvCxnSpPr>
            <a:cxnSpLocks noChangeShapeType="1"/>
            <a:stCxn id="80" idx="4"/>
            <a:endCxn id="118" idx="0"/>
          </p:cNvCxnSpPr>
          <p:nvPr/>
        </p:nvCxnSpPr>
        <p:spPr bwMode="auto">
          <a:xfrm flipH="1" flipV="1">
            <a:off x="3149706" y="2885853"/>
            <a:ext cx="567553" cy="8590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45"/>
          <p:cNvCxnSpPr>
            <a:cxnSpLocks noChangeShapeType="1"/>
            <a:stCxn id="79" idx="4"/>
            <a:endCxn id="118" idx="0"/>
          </p:cNvCxnSpPr>
          <p:nvPr/>
        </p:nvCxnSpPr>
        <p:spPr bwMode="auto">
          <a:xfrm flipH="1" flipV="1">
            <a:off x="3149706" y="2885853"/>
            <a:ext cx="567553" cy="13161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45"/>
          <p:cNvCxnSpPr>
            <a:cxnSpLocks noChangeShapeType="1"/>
            <a:stCxn id="116" idx="4"/>
            <a:endCxn id="119" idx="0"/>
          </p:cNvCxnSpPr>
          <p:nvPr/>
        </p:nvCxnSpPr>
        <p:spPr bwMode="auto">
          <a:xfrm flipH="1">
            <a:off x="3149706" y="2962045"/>
            <a:ext cx="578187" cy="3265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7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No </a:t>
            </a:r>
            <a:r>
              <a:rPr lang="en-US" sz="2200" b="1" dirty="0"/>
              <a:t>guarantee of convergence</a:t>
            </a:r>
            <a:r>
              <a:rPr lang="en-US" sz="2200" dirty="0"/>
              <a:t>; may </a:t>
            </a:r>
            <a:r>
              <a:rPr lang="en-US" sz="2200" b="1" dirty="0"/>
              <a:t>oscillate </a:t>
            </a:r>
            <a:r>
              <a:rPr lang="en-US" sz="2200" dirty="0"/>
              <a:t>or reach a local minima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smtClean="0"/>
              <a:t>In </a:t>
            </a:r>
            <a:r>
              <a:rPr lang="en-US" sz="2200" dirty="0"/>
              <a:t>practice, many large networks can be trained on </a:t>
            </a:r>
            <a:r>
              <a:rPr lang="en-US" sz="2200" b="1" dirty="0"/>
              <a:t>large </a:t>
            </a:r>
            <a:r>
              <a:rPr lang="en-US" sz="2200" b="1" dirty="0" smtClean="0"/>
              <a:t>amounts </a:t>
            </a:r>
            <a:r>
              <a:rPr lang="en-US" sz="2200" b="1" dirty="0"/>
              <a:t>of data </a:t>
            </a:r>
            <a:r>
              <a:rPr lang="en-US" sz="2200" dirty="0"/>
              <a:t>for realistic problems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b="1" dirty="0" smtClean="0"/>
              <a:t>Many </a:t>
            </a:r>
            <a:r>
              <a:rPr lang="en-US" sz="2200" b="1" dirty="0"/>
              <a:t>epochs </a:t>
            </a:r>
            <a:r>
              <a:rPr lang="en-US" sz="2200" dirty="0"/>
              <a:t>(tens of thousands) may be needed for </a:t>
            </a:r>
            <a:r>
              <a:rPr lang="en-US" sz="2200" dirty="0" smtClean="0"/>
              <a:t>adequate </a:t>
            </a:r>
            <a:r>
              <a:rPr lang="en-US" sz="2200" dirty="0"/>
              <a:t>training. Large data sets may require many hours of CPU </a:t>
            </a:r>
          </a:p>
          <a:p>
            <a:r>
              <a:rPr lang="en-US" sz="2200" b="1" dirty="0" smtClean="0"/>
              <a:t>Termination </a:t>
            </a:r>
            <a:r>
              <a:rPr lang="en-US" sz="2200" b="1" dirty="0"/>
              <a:t>criteria</a:t>
            </a:r>
            <a:r>
              <a:rPr lang="en-US" sz="2200" dirty="0"/>
              <a:t>: Number of epochs;  Threshold on training </a:t>
            </a:r>
            <a:r>
              <a:rPr lang="en-US" sz="2200" dirty="0" smtClean="0"/>
              <a:t>set </a:t>
            </a:r>
            <a:r>
              <a:rPr lang="en-US" sz="2200" dirty="0"/>
              <a:t>error; No decrease in error; Increased error on a validation set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smtClean="0"/>
              <a:t>To </a:t>
            </a:r>
            <a:r>
              <a:rPr lang="en-US" sz="2200" b="1" dirty="0"/>
              <a:t>avoid local minima</a:t>
            </a:r>
            <a:r>
              <a:rPr lang="en-US" sz="2200" dirty="0"/>
              <a:t>: several trials with different random initial </a:t>
            </a:r>
            <a:r>
              <a:rPr lang="en-US" sz="2200" dirty="0" smtClean="0"/>
              <a:t>weights </a:t>
            </a:r>
            <a:r>
              <a:rPr lang="en-US" sz="2200" dirty="0"/>
              <a:t>with majority or voting </a:t>
            </a:r>
            <a:r>
              <a:rPr lang="en-US" sz="2200" dirty="0" smtClean="0"/>
              <a:t>techniques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Over-training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Running too many epochs may </a:t>
            </a:r>
            <a:r>
              <a:rPr lang="en-US" sz="2200" b="1" dirty="0" smtClean="0"/>
              <a:t>over-train </a:t>
            </a:r>
            <a:r>
              <a:rPr lang="en-US" sz="2200" dirty="0"/>
              <a:t>the network and result </a:t>
            </a:r>
            <a:r>
              <a:rPr lang="en-US" sz="2200" dirty="0" smtClean="0"/>
              <a:t>in over-fitting. (</a:t>
            </a:r>
            <a:r>
              <a:rPr lang="en-US" sz="2200" dirty="0"/>
              <a:t>improved result on training, decrease in performance on test set) </a:t>
            </a:r>
          </a:p>
          <a:p>
            <a:r>
              <a:rPr lang="en-US" sz="2200" dirty="0" smtClean="0"/>
              <a:t>Keep </a:t>
            </a:r>
            <a:r>
              <a:rPr lang="en-US" sz="2200" dirty="0"/>
              <a:t>an </a:t>
            </a:r>
            <a:r>
              <a:rPr lang="en-US" sz="2200" b="1" dirty="0"/>
              <a:t>hold-out validation </a:t>
            </a:r>
            <a:r>
              <a:rPr lang="en-US" sz="2200" dirty="0"/>
              <a:t>set and test accuracy after every epoch</a:t>
            </a:r>
          </a:p>
          <a:p>
            <a:r>
              <a:rPr lang="en-US" sz="2200" dirty="0" smtClean="0"/>
              <a:t>Maintain </a:t>
            </a:r>
            <a:r>
              <a:rPr lang="en-US" sz="2200" dirty="0"/>
              <a:t>weights for best performing network on the validation </a:t>
            </a:r>
            <a:r>
              <a:rPr lang="en-US" sz="2200" dirty="0" smtClean="0"/>
              <a:t>set </a:t>
            </a:r>
            <a:r>
              <a:rPr lang="en-US" sz="2200" dirty="0"/>
              <a:t>and </a:t>
            </a:r>
            <a:r>
              <a:rPr lang="en-US" sz="2200" dirty="0" smtClean="0"/>
              <a:t>return </a:t>
            </a:r>
            <a:r>
              <a:rPr lang="en-US" sz="2200" dirty="0"/>
              <a:t>it when performance decreases significantly beyond that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 To avoid losing training data to validation: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10-fold cross-validation to determine the average </a:t>
            </a:r>
            <a:r>
              <a:rPr lang="en-US" sz="1800" dirty="0" smtClean="0"/>
              <a:t>number of </a:t>
            </a:r>
            <a:r>
              <a:rPr lang="en-US" sz="1800" dirty="0"/>
              <a:t>epochs that optimizes validation performance</a:t>
            </a:r>
          </a:p>
          <a:p>
            <a:pPr lvl="1"/>
            <a:r>
              <a:rPr lang="en-US" sz="1800" dirty="0" smtClean="0"/>
              <a:t>Train </a:t>
            </a:r>
            <a:r>
              <a:rPr lang="en-US" sz="1800" dirty="0"/>
              <a:t>on the full data set using this many epochs to produce </a:t>
            </a:r>
            <a:r>
              <a:rPr lang="en-US" sz="1800" dirty="0" smtClean="0"/>
              <a:t>the final </a:t>
            </a:r>
            <a:r>
              <a:rPr lang="en-US" sz="1800" dirty="0"/>
              <a:t>results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Over-fitting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Too few hidden units </a:t>
            </a:r>
            <a:r>
              <a:rPr lang="en-US" dirty="0"/>
              <a:t>prevent the system from adequately fitting </a:t>
            </a:r>
            <a:r>
              <a:rPr lang="en-US" dirty="0" smtClean="0"/>
              <a:t>the </a:t>
            </a:r>
            <a:r>
              <a:rPr lang="en-US" dirty="0"/>
              <a:t>data and learning the concept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Using </a:t>
            </a:r>
            <a:r>
              <a:rPr lang="en-US" b="1" dirty="0"/>
              <a:t>too many hidden units </a:t>
            </a:r>
            <a:r>
              <a:rPr lang="en-US" dirty="0"/>
              <a:t>leads to over-fitting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Similar </a:t>
            </a:r>
            <a:r>
              <a:rPr lang="en-US" dirty="0"/>
              <a:t>cross-validation method can  be used to determine </a:t>
            </a:r>
            <a:r>
              <a:rPr lang="en-US" dirty="0" smtClean="0"/>
              <a:t>an </a:t>
            </a:r>
            <a:r>
              <a:rPr lang="en-US" dirty="0"/>
              <a:t>appropriate number of hidden units.  (general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Another </a:t>
            </a:r>
            <a:r>
              <a:rPr lang="en-US" dirty="0"/>
              <a:t>approach to prevent over-fitting is weight-decay</a:t>
            </a:r>
            <a:r>
              <a:rPr lang="en-US" dirty="0" smtClean="0"/>
              <a:t>: </a:t>
            </a:r>
            <a:r>
              <a:rPr lang="en-US" dirty="0"/>
              <a:t>all weights are multiplied by some fraction in (0,1) after every epoch.</a:t>
            </a:r>
          </a:p>
          <a:p>
            <a:pPr lvl="1"/>
            <a:r>
              <a:rPr lang="en-US" dirty="0" smtClean="0"/>
              <a:t>Encourages </a:t>
            </a:r>
            <a:r>
              <a:rPr lang="en-US" dirty="0"/>
              <a:t>smaller weights and less complex hypothesis</a:t>
            </a:r>
          </a:p>
          <a:p>
            <a:pPr lvl="1"/>
            <a:r>
              <a:rPr lang="en-US" dirty="0" smtClean="0"/>
              <a:t>Equivalently</a:t>
            </a:r>
            <a:r>
              <a:rPr lang="en-US" dirty="0"/>
              <a:t>: change Error function to include a </a:t>
            </a:r>
            <a:r>
              <a:rPr lang="en-US" dirty="0" smtClean="0"/>
              <a:t>term for </a:t>
            </a:r>
            <a:r>
              <a:rPr lang="en-US" dirty="0"/>
              <a:t>the sum of the squares of the weights in the network. (general)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Proposed by </a:t>
            </a:r>
            <a:r>
              <a:rPr lang="en-US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(Hinton et al, 2012)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Each time decide whether to delete one hidden unit with some probability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724" y="1862587"/>
            <a:ext cx="3911876" cy="33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Robust </a:t>
            </a:r>
            <a:r>
              <a:rPr lang="en-US" dirty="0"/>
              <a:t>approach to approximating </a:t>
            </a:r>
            <a:r>
              <a:rPr lang="en-US" b="1" dirty="0"/>
              <a:t>real-valued</a:t>
            </a:r>
            <a:r>
              <a:rPr lang="en-US" dirty="0"/>
              <a:t>, </a:t>
            </a:r>
            <a:r>
              <a:rPr lang="en-US" b="1" dirty="0"/>
              <a:t>discrete-valued </a:t>
            </a:r>
            <a:r>
              <a:rPr lang="en-US" dirty="0" smtClean="0"/>
              <a:t>and </a:t>
            </a:r>
            <a:r>
              <a:rPr lang="en-US" b="1" dirty="0" smtClean="0"/>
              <a:t>vector </a:t>
            </a:r>
            <a:r>
              <a:rPr lang="en-US" b="1" dirty="0"/>
              <a:t>valued </a:t>
            </a:r>
            <a:r>
              <a:rPr lang="en-US" dirty="0"/>
              <a:t>target functions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Among </a:t>
            </a:r>
            <a:r>
              <a:rPr lang="en-US" dirty="0"/>
              <a:t>the most effective </a:t>
            </a:r>
            <a:r>
              <a:rPr lang="en-US" b="1" dirty="0" smtClean="0"/>
              <a:t>general purpose</a:t>
            </a:r>
            <a:r>
              <a:rPr lang="en-US" dirty="0" smtClean="0"/>
              <a:t> supervised learning </a:t>
            </a:r>
            <a:r>
              <a:rPr lang="en-US" dirty="0"/>
              <a:t>method </a:t>
            </a:r>
            <a:r>
              <a:rPr lang="en-US" dirty="0" smtClean="0"/>
              <a:t>currently </a:t>
            </a:r>
            <a:r>
              <a:rPr lang="en-US" dirty="0"/>
              <a:t>known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Effective </a:t>
            </a:r>
            <a:r>
              <a:rPr lang="en-US" dirty="0"/>
              <a:t>especially for </a:t>
            </a:r>
            <a:r>
              <a:rPr lang="en-US" b="1" dirty="0"/>
              <a:t>complex and hard to interpret input </a:t>
            </a:r>
            <a:r>
              <a:rPr lang="en-US" b="1" dirty="0" smtClean="0"/>
              <a:t>data </a:t>
            </a:r>
            <a:r>
              <a:rPr lang="en-US" dirty="0" smtClean="0"/>
              <a:t>such </a:t>
            </a:r>
            <a:r>
              <a:rPr lang="en-US" dirty="0"/>
              <a:t>as real-world sensory </a:t>
            </a:r>
            <a:r>
              <a:rPr lang="en-US" dirty="0" smtClean="0"/>
              <a:t>data, where a </a:t>
            </a:r>
            <a:r>
              <a:rPr lang="en-US" dirty="0" smtClean="0"/>
              <a:t>lot </a:t>
            </a:r>
            <a:r>
              <a:rPr lang="en-US" dirty="0" smtClean="0"/>
              <a:t>of supervision is available.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b="1" dirty="0"/>
              <a:t>Backpropagation algorithm </a:t>
            </a:r>
            <a:r>
              <a:rPr lang="en-US" dirty="0"/>
              <a:t>for neural networks has </a:t>
            </a:r>
            <a:r>
              <a:rPr lang="en-US" dirty="0" smtClean="0"/>
              <a:t>been shown </a:t>
            </a:r>
            <a:r>
              <a:rPr lang="en-US" dirty="0"/>
              <a:t>successful in many practical problems</a:t>
            </a:r>
          </a:p>
          <a:p>
            <a:pPr lvl="1"/>
            <a:r>
              <a:rPr lang="en-US" dirty="0"/>
              <a:t>handwritten character recognition, </a:t>
            </a:r>
            <a:r>
              <a:rPr lang="en-US" dirty="0" smtClean="0"/>
              <a:t>speech recognition</a:t>
            </a:r>
            <a:r>
              <a:rPr lang="en-US" dirty="0"/>
              <a:t>,  </a:t>
            </a:r>
            <a:r>
              <a:rPr lang="en-US" dirty="0" smtClean="0"/>
              <a:t>object recognition, some NLP problems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Dropout of 50% of the hidden units and 20% of the input units </a:t>
            </a:r>
            <a:r>
              <a:rPr lang="en-US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(Hinton et al, 2012)</a:t>
            </a:r>
            <a:endParaRPr lang="en-US" dirty="0">
              <a:solidFill>
                <a:srgbClr val="0066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/>
          <a:srcRect l="21642" r="20669"/>
          <a:stretch/>
        </p:blipFill>
        <p:spPr bwMode="auto">
          <a:xfrm>
            <a:off x="1839433" y="1185469"/>
            <a:ext cx="5814237" cy="40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Times New Roman" pitchFamily="18" charset="0"/>
              </a:rPr>
              <a:t>Model averaging effect </a:t>
            </a:r>
          </a:p>
          <a:p>
            <a:pPr lvl="1"/>
            <a:r>
              <a:rPr lang="en-US" sz="2400" dirty="0" smtClean="0">
                <a:latin typeface="+mj-lt"/>
                <a:cs typeface="Times New Roman" pitchFamily="18" charset="0"/>
              </a:rPr>
              <a:t>Among       models, with shared parameters </a:t>
            </a:r>
          </a:p>
          <a:p>
            <a:pPr lvl="2"/>
            <a:r>
              <a:rPr lang="en-US" sz="2200" i="1" dirty="0" smtClean="0">
                <a:latin typeface="+mj-lt"/>
                <a:cs typeface="Times New Roman" pitchFamily="18" charset="0"/>
              </a:rPr>
              <a:t>H</a:t>
            </a:r>
            <a:r>
              <a:rPr lang="en-US" sz="2200" dirty="0" smtClean="0">
                <a:latin typeface="+mj-lt"/>
                <a:cs typeface="Times New Roman" pitchFamily="18" charset="0"/>
              </a:rPr>
              <a:t>: number of units in </a:t>
            </a:r>
            <a:r>
              <a:rPr lang="en-US" sz="2200" smtClean="0">
                <a:latin typeface="+mj-lt"/>
                <a:cs typeface="Times New Roman" pitchFamily="18" charset="0"/>
              </a:rPr>
              <a:t>the network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+mj-lt"/>
                <a:cs typeface="Times New Roman" pitchFamily="18" charset="0"/>
              </a:rPr>
              <a:t>Only a few get trained </a:t>
            </a:r>
          </a:p>
          <a:p>
            <a:pPr lvl="1"/>
            <a:r>
              <a:rPr lang="en-US" sz="2400" dirty="0" smtClean="0">
                <a:latin typeface="+mj-lt"/>
                <a:cs typeface="Times New Roman" pitchFamily="18" charset="0"/>
              </a:rPr>
              <a:t>Much stronger than the known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regularizer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+mj-lt"/>
              <a:cs typeface="Times New Roman" pitchFamily="18" charset="0"/>
            </a:endParaRPr>
          </a:p>
          <a:p>
            <a:r>
              <a:rPr lang="en-US" sz="2800" dirty="0" smtClean="0">
                <a:latin typeface="+mj-lt"/>
                <a:cs typeface="Times New Roman" pitchFamily="18" charset="0"/>
              </a:rPr>
              <a:t>What about the input space?</a:t>
            </a:r>
          </a:p>
          <a:p>
            <a:pPr lvl="1"/>
            <a:r>
              <a:rPr lang="en-US" sz="2400" dirty="0" smtClean="0">
                <a:latin typeface="+mj-lt"/>
                <a:cs typeface="Times New Roman" pitchFamily="18" charset="0"/>
              </a:rPr>
              <a:t>Do the same thing! </a:t>
            </a:r>
          </a:p>
          <a:p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88294"/>
              </p:ext>
            </p:extLst>
          </p:nvPr>
        </p:nvGraphicFramePr>
        <p:xfrm>
          <a:off x="2214199" y="1695451"/>
          <a:ext cx="452801" cy="42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3" imgW="203040" imgH="190440" progId="Equation.DSMT4">
                  <p:embed/>
                </p:oleObj>
              </mc:Choice>
              <mc:Fallback>
                <p:oleObj name="Equation" r:id="rId3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199" y="1695451"/>
                        <a:ext cx="452801" cy="424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83951"/>
            <a:ext cx="3396446" cy="22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Input-Output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Appropriate coding of inputs and outputs can make </a:t>
            </a:r>
            <a:r>
              <a:rPr lang="en-US" dirty="0" smtClean="0"/>
              <a:t>learning </a:t>
            </a:r>
            <a:r>
              <a:rPr lang="en-US" dirty="0"/>
              <a:t>problem easier and improve generalization. </a:t>
            </a:r>
          </a:p>
          <a:p>
            <a:r>
              <a:rPr lang="en-US" dirty="0" smtClean="0"/>
              <a:t> </a:t>
            </a:r>
            <a:r>
              <a:rPr lang="en-US" dirty="0"/>
              <a:t>Encode each binary feature as a separate input unit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For multi-valued features include one binary unit per </a:t>
            </a:r>
            <a:r>
              <a:rPr lang="en-US" dirty="0" smtClean="0"/>
              <a:t>value rather </a:t>
            </a:r>
            <a:r>
              <a:rPr lang="en-US" dirty="0"/>
              <a:t>than trying to encode input information in fewer units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Very common today to use distributed representation of the input – real valued, dense representation.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For disjoint categorization problem, best to have one </a:t>
            </a:r>
            <a:r>
              <a:rPr lang="en-US" dirty="0" smtClean="0"/>
              <a:t>output </a:t>
            </a:r>
            <a:r>
              <a:rPr lang="en-US" dirty="0"/>
              <a:t>unit for each category rather than encoding N categories </a:t>
            </a:r>
            <a:r>
              <a:rPr lang="en-US" dirty="0" smtClean="0"/>
              <a:t>into log </a:t>
            </a:r>
            <a:r>
              <a:rPr lang="en-US" dirty="0"/>
              <a:t>N bits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990600"/>
            <a:ext cx="5181600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latin typeface="+mj-lt"/>
              </a:rPr>
              <a:t>One way to do it, if you start with a collection of sparsely representation examples, is to use dimensionality </a:t>
            </a:r>
            <a:r>
              <a:rPr lang="en-US" sz="1600" u="none" smtClean="0">
                <a:latin typeface="+mj-lt"/>
              </a:rPr>
              <a:t>reduction methods:</a:t>
            </a:r>
            <a:endParaRPr lang="en-US" sz="1600" u="none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u="none" dirty="0" smtClean="0">
                <a:latin typeface="+mj-lt"/>
              </a:rPr>
              <a:t>Your </a:t>
            </a:r>
            <a:r>
              <a:rPr lang="en-US" sz="1600" u="none" dirty="0" smtClean="0">
                <a:solidFill>
                  <a:srgbClr val="245795"/>
                </a:solidFill>
                <a:latin typeface="+mj-lt"/>
              </a:rPr>
              <a:t>m</a:t>
            </a:r>
            <a:r>
              <a:rPr lang="en-US" sz="1600" u="none" dirty="0" smtClean="0">
                <a:latin typeface="+mj-lt"/>
              </a:rPr>
              <a:t> examples are represented as a </a:t>
            </a:r>
            <a:r>
              <a:rPr lang="en-US" sz="1600" u="none" dirty="0" smtClean="0">
                <a:solidFill>
                  <a:srgbClr val="245795"/>
                </a:solidFill>
                <a:latin typeface="+mj-lt"/>
              </a:rPr>
              <a:t>m x 10</a:t>
            </a:r>
            <a:r>
              <a:rPr lang="en-US" sz="1600" u="none" baseline="30000" dirty="0" smtClean="0">
                <a:solidFill>
                  <a:srgbClr val="245795"/>
                </a:solidFill>
                <a:latin typeface="+mj-lt"/>
              </a:rPr>
              <a:t>6</a:t>
            </a:r>
            <a:r>
              <a:rPr lang="en-US" sz="1600" u="none" dirty="0" smtClean="0">
                <a:solidFill>
                  <a:srgbClr val="245795"/>
                </a:solidFill>
                <a:latin typeface="+mj-lt"/>
              </a:rPr>
              <a:t> </a:t>
            </a:r>
            <a:r>
              <a:rPr lang="en-US" sz="1600" u="none" dirty="0" smtClean="0">
                <a:latin typeface="+mj-lt"/>
              </a:rPr>
              <a:t>matrix</a:t>
            </a:r>
          </a:p>
          <a:p>
            <a:pPr marL="285750" indent="-285750">
              <a:buFontTx/>
              <a:buChar char="-"/>
            </a:pPr>
            <a:r>
              <a:rPr lang="en-US" sz="1600" u="none" dirty="0" smtClean="0">
                <a:latin typeface="+mj-lt"/>
              </a:rPr>
              <a:t>Multiple it by a random matrix of size </a:t>
            </a:r>
            <a:r>
              <a:rPr lang="en-US" sz="1600" u="none" dirty="0">
                <a:solidFill>
                  <a:srgbClr val="245795"/>
                </a:solidFill>
                <a:latin typeface="+mj-lt"/>
              </a:rPr>
              <a:t>10</a:t>
            </a:r>
            <a:r>
              <a:rPr lang="en-US" sz="1600" u="none" baseline="30000" dirty="0">
                <a:solidFill>
                  <a:srgbClr val="245795"/>
                </a:solidFill>
                <a:latin typeface="+mj-lt"/>
              </a:rPr>
              <a:t>6</a:t>
            </a:r>
            <a:r>
              <a:rPr lang="en-US" sz="1600" u="none" dirty="0" smtClean="0">
                <a:solidFill>
                  <a:srgbClr val="245795"/>
                </a:solidFill>
                <a:latin typeface="+mj-lt"/>
              </a:rPr>
              <a:t> x 300</a:t>
            </a:r>
            <a:r>
              <a:rPr lang="en-US" sz="1600" u="none" dirty="0" smtClean="0">
                <a:latin typeface="+mj-lt"/>
              </a:rPr>
              <a:t>, say.</a:t>
            </a:r>
          </a:p>
          <a:p>
            <a:pPr marL="285750" indent="-285750">
              <a:buFontTx/>
              <a:buChar char="-"/>
            </a:pPr>
            <a:r>
              <a:rPr lang="en-US" sz="1600" u="none" dirty="0" smtClean="0">
                <a:latin typeface="+mj-lt"/>
              </a:rPr>
              <a:t>Random matrix: Normal(0,1) </a:t>
            </a:r>
          </a:p>
          <a:p>
            <a:pPr marL="285750" indent="-285750">
              <a:buFontTx/>
              <a:buChar char="-"/>
            </a:pPr>
            <a:r>
              <a:rPr lang="en-US" sz="1600" u="none" dirty="0" smtClean="0">
                <a:latin typeface="+mj-lt"/>
              </a:rPr>
              <a:t>New representation: </a:t>
            </a:r>
            <a:r>
              <a:rPr lang="en-US" sz="1600" u="none" dirty="0" smtClean="0">
                <a:solidFill>
                  <a:srgbClr val="245795"/>
                </a:solidFill>
                <a:latin typeface="+mj-lt"/>
              </a:rPr>
              <a:t>m x 300 </a:t>
            </a:r>
            <a:r>
              <a:rPr lang="en-US" sz="1600" u="none" dirty="0" smtClean="0">
                <a:latin typeface="+mj-lt"/>
              </a:rPr>
              <a:t>dense rows </a:t>
            </a:r>
            <a:endParaRPr lang="en-US" sz="16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8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The Backpropagation version presented is for networks with a single hidden layer,</a:t>
            </a:r>
          </a:p>
          <a:p>
            <a:pPr marL="0" indent="0">
              <a:buNone/>
            </a:pPr>
            <a:r>
              <a:rPr lang="en-US" altLang="en-US" sz="2200" dirty="0"/>
              <a:t>But:</a:t>
            </a:r>
          </a:p>
          <a:p>
            <a:r>
              <a:rPr lang="en-US" altLang="en-US" sz="2200" dirty="0" smtClean="0"/>
              <a:t>Any </a:t>
            </a:r>
            <a:r>
              <a:rPr lang="en-US" altLang="en-US" sz="2200" dirty="0"/>
              <a:t>Boolean function can be represented by a </a:t>
            </a:r>
            <a:r>
              <a:rPr lang="en-US" altLang="en-US" sz="2200" b="1" dirty="0"/>
              <a:t>two layer </a:t>
            </a:r>
            <a:r>
              <a:rPr lang="en-US" altLang="en-US" sz="2200" dirty="0"/>
              <a:t>network (simulate a two layer AND-OR network)</a:t>
            </a:r>
          </a:p>
          <a:p>
            <a:r>
              <a:rPr lang="en-US" altLang="en-US" sz="2200" dirty="0" smtClean="0"/>
              <a:t>Any </a:t>
            </a:r>
            <a:r>
              <a:rPr lang="en-US" altLang="en-US" sz="2200" b="1" dirty="0"/>
              <a:t>bounded</a:t>
            </a:r>
            <a:r>
              <a:rPr lang="en-US" altLang="en-US" sz="2200" dirty="0"/>
              <a:t> </a:t>
            </a:r>
            <a:r>
              <a:rPr lang="en-US" altLang="en-US" sz="2200" b="1" dirty="0"/>
              <a:t>continuous function </a:t>
            </a:r>
            <a:r>
              <a:rPr lang="en-US" altLang="en-US" sz="2200" dirty="0"/>
              <a:t>can be approximated </a:t>
            </a:r>
            <a:r>
              <a:rPr lang="en-US" altLang="en-US" sz="2200" dirty="0" smtClean="0"/>
              <a:t>with </a:t>
            </a:r>
            <a:r>
              <a:rPr lang="en-US" altLang="en-US" sz="2200" b="1" dirty="0"/>
              <a:t>arbitrary small error </a:t>
            </a:r>
            <a:r>
              <a:rPr lang="en-US" altLang="en-US" sz="2200" dirty="0"/>
              <a:t>by a </a:t>
            </a:r>
            <a:r>
              <a:rPr lang="en-US" altLang="en-US" sz="2200" b="1" dirty="0"/>
              <a:t>two layer </a:t>
            </a:r>
            <a:r>
              <a:rPr lang="en-US" altLang="en-US" sz="2200" dirty="0" smtClean="0"/>
              <a:t>network.</a:t>
            </a:r>
          </a:p>
          <a:p>
            <a:r>
              <a:rPr lang="en-US" altLang="en-US" sz="2200" dirty="0" smtClean="0"/>
              <a:t>Sigmoid </a:t>
            </a:r>
            <a:r>
              <a:rPr lang="en-US" altLang="en-US" sz="2200" dirty="0"/>
              <a:t>functions provide a set of </a:t>
            </a:r>
            <a:r>
              <a:rPr lang="en-US" altLang="en-US" sz="2200" b="1" dirty="0"/>
              <a:t>basis function </a:t>
            </a:r>
            <a:r>
              <a:rPr lang="en-US" altLang="en-US" sz="2200" dirty="0"/>
              <a:t>from which arbitrary function can be composed. </a:t>
            </a:r>
          </a:p>
          <a:p>
            <a:r>
              <a:rPr lang="en-US" altLang="en-US" sz="2200" b="1" dirty="0" smtClean="0"/>
              <a:t>Any </a:t>
            </a:r>
            <a:r>
              <a:rPr lang="en-US" altLang="en-US" sz="2200" b="1" dirty="0"/>
              <a:t>function </a:t>
            </a:r>
            <a:r>
              <a:rPr lang="en-US" altLang="en-US" sz="2200" dirty="0"/>
              <a:t>can be approximated to arbitrary accuracy by a </a:t>
            </a:r>
            <a:r>
              <a:rPr lang="en-US" altLang="en-US" sz="2200" b="1" dirty="0"/>
              <a:t>three layer </a:t>
            </a:r>
            <a:r>
              <a:rPr lang="en-US" altLang="en-US" sz="2200" dirty="0"/>
              <a:t>network.</a:t>
            </a:r>
          </a:p>
          <a:p>
            <a:endParaRPr lang="en-US" altLang="en-US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 Representation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tuning procedure sets weights that define whatever </a:t>
            </a:r>
            <a:r>
              <a:rPr lang="en-US" dirty="0" smtClean="0"/>
              <a:t>hidden units </a:t>
            </a:r>
            <a:r>
              <a:rPr lang="en-US" dirty="0"/>
              <a:t>representation is most effective at minimizing the </a:t>
            </a:r>
            <a:r>
              <a:rPr lang="en-US" dirty="0" smtClean="0"/>
              <a:t>error.</a:t>
            </a:r>
            <a:endParaRPr lang="en-US" dirty="0"/>
          </a:p>
          <a:p>
            <a:r>
              <a:rPr lang="en-US" dirty="0" smtClean="0"/>
              <a:t>Sometimes </a:t>
            </a:r>
            <a:r>
              <a:rPr lang="en-US" dirty="0"/>
              <a:t>Backpropagation will define </a:t>
            </a:r>
            <a:r>
              <a:rPr lang="en-US" dirty="0" smtClean="0"/>
              <a:t>new </a:t>
            </a:r>
            <a:r>
              <a:rPr lang="en-US" dirty="0"/>
              <a:t>hidden layer features that are </a:t>
            </a:r>
            <a:r>
              <a:rPr lang="en-US" dirty="0" smtClean="0"/>
              <a:t>not </a:t>
            </a:r>
            <a:r>
              <a:rPr lang="en-US" dirty="0"/>
              <a:t>explicit in the input representation</a:t>
            </a:r>
            <a:r>
              <a:rPr lang="en-US" dirty="0" smtClean="0"/>
              <a:t>, </a:t>
            </a:r>
            <a:r>
              <a:rPr lang="en-US" dirty="0"/>
              <a:t>but which capture properties of the input </a:t>
            </a:r>
            <a:r>
              <a:rPr lang="en-US" dirty="0" smtClean="0"/>
              <a:t>instances </a:t>
            </a:r>
            <a:r>
              <a:rPr lang="en-US" dirty="0"/>
              <a:t>that are most </a:t>
            </a:r>
            <a:r>
              <a:rPr lang="en-US" dirty="0" smtClean="0"/>
              <a:t>relevant </a:t>
            </a:r>
            <a:r>
              <a:rPr lang="en-US" dirty="0"/>
              <a:t>to learning the target function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Trained </a:t>
            </a:r>
            <a:r>
              <a:rPr lang="en-US" dirty="0"/>
              <a:t>hidden units can be seen as newly constructed </a:t>
            </a:r>
            <a:r>
              <a:rPr lang="en-US" dirty="0" smtClean="0"/>
              <a:t>features </a:t>
            </a:r>
            <a:r>
              <a:rPr lang="en-US" dirty="0"/>
              <a:t>that </a:t>
            </a:r>
            <a:r>
              <a:rPr lang="en-US" dirty="0">
                <a:solidFill>
                  <a:srgbClr val="245795"/>
                </a:solidFill>
              </a:rPr>
              <a:t>re-represent </a:t>
            </a:r>
            <a:r>
              <a:rPr lang="en-US" dirty="0"/>
              <a:t>the examples so that they are linearly separable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Checks are useful!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Allow you to know that there are no bugs in your neural network implementation</a:t>
                </a:r>
                <a:r>
                  <a:rPr lang="en-US" dirty="0"/>
                  <a:t>! </a:t>
                </a:r>
                <a:endParaRPr lang="en-US" dirty="0" smtClean="0"/>
              </a:p>
              <a:p>
                <a:endParaRPr lang="en-US" dirty="0" smtClean="0"/>
              </a:p>
              <a:p>
                <a:pPr lvl="1"/>
                <a:r>
                  <a:rPr lang="en-US" dirty="0"/>
                  <a:t>Implement your gradient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Implement </a:t>
                </a:r>
                <a:r>
                  <a:rPr lang="en-US" dirty="0"/>
                  <a:t>a finite difference </a:t>
                </a:r>
                <a:r>
                  <a:rPr lang="en-US" dirty="0" smtClean="0"/>
                  <a:t>computation </a:t>
                </a:r>
                <a:r>
                  <a:rPr lang="en-US" dirty="0"/>
                  <a:t>by looping through the parameters of your network, adding and </a:t>
                </a:r>
                <a:r>
                  <a:rPr lang="en-US" dirty="0" smtClean="0"/>
                  <a:t>subtracting </a:t>
                </a:r>
                <a:r>
                  <a:rPr lang="en-US" dirty="0"/>
                  <a:t>a small epsilon (∼10^-4) and </a:t>
                </a:r>
                <a:r>
                  <a:rPr lang="en-US" dirty="0" smtClean="0"/>
                  <a:t>estimate derivatives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p/>
                    </m:sSup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Compare the two and make sure they are almost the same 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6934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Auto-associative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dirty="0"/>
              <a:t>auto-associative network trained with 8 inputs, 3 </a:t>
            </a:r>
            <a:r>
              <a:rPr lang="en-US" sz="2000" dirty="0" smtClean="0"/>
              <a:t>hidden </a:t>
            </a:r>
            <a:r>
              <a:rPr lang="en-US" sz="2000" dirty="0"/>
              <a:t>units and 8 output nodes, where the output must reproduce the </a:t>
            </a:r>
            <a:r>
              <a:rPr lang="en-US" sz="2000" dirty="0" smtClean="0"/>
              <a:t>input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trained with vectors with </a:t>
            </a:r>
            <a:r>
              <a:rPr lang="en-US" sz="2000" dirty="0" smtClean="0"/>
              <a:t>only </a:t>
            </a:r>
            <a:r>
              <a:rPr lang="en-US" sz="2000" dirty="0"/>
              <a:t>one bit on</a:t>
            </a:r>
          </a:p>
          <a:p>
            <a:pPr marL="0" indent="0">
              <a:buNone/>
            </a:pPr>
            <a:r>
              <a:rPr lang="en-US" sz="2000" dirty="0"/>
              <a:t>          </a:t>
            </a:r>
            <a:r>
              <a:rPr lang="en-US" sz="2000" b="1" dirty="0">
                <a:solidFill>
                  <a:srgbClr val="0066FF"/>
                </a:solidFill>
              </a:rPr>
              <a:t>  INPUT                HIDDEN</a:t>
            </a:r>
          </a:p>
          <a:p>
            <a:pPr marL="0" indent="0">
              <a:buNone/>
            </a:pPr>
            <a:r>
              <a:rPr lang="en-US" sz="2000" dirty="0"/>
              <a:t>     1 0 0 0 0 0 0 0    .89   .40  </a:t>
            </a:r>
            <a:r>
              <a:rPr lang="en-US" sz="2000" dirty="0" smtClean="0"/>
              <a:t>0.8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/>
              <a:t>0 1 0 0 0 0 0 0    .97   .99  .71</a:t>
            </a:r>
          </a:p>
          <a:p>
            <a:pPr marL="0" indent="0">
              <a:buNone/>
            </a:pPr>
            <a:r>
              <a:rPr lang="en-US" sz="2000" dirty="0"/>
              <a:t>     ….</a:t>
            </a:r>
          </a:p>
          <a:p>
            <a:pPr marL="0" indent="0">
              <a:buNone/>
            </a:pPr>
            <a:r>
              <a:rPr lang="en-US" sz="2000" dirty="0"/>
              <a:t>     0 0 0 0 0 0 0 1    .01   .11  .88</a:t>
            </a:r>
          </a:p>
          <a:p>
            <a:r>
              <a:rPr lang="en-US" sz="2000" dirty="0" smtClean="0"/>
              <a:t>Learned </a:t>
            </a:r>
            <a:r>
              <a:rPr lang="en-US" sz="2000" dirty="0"/>
              <a:t>the standard 3-bit encoding for the 8 bit vectors.</a:t>
            </a:r>
          </a:p>
          <a:p>
            <a:r>
              <a:rPr lang="en-US" sz="2000" dirty="0" smtClean="0"/>
              <a:t>Illustrates </a:t>
            </a:r>
            <a:r>
              <a:rPr lang="en-US" sz="2000" dirty="0"/>
              <a:t>also data compression aspects of </a:t>
            </a:r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644092" y="2667000"/>
            <a:ext cx="3042708" cy="1873372"/>
            <a:chOff x="2928" y="1056"/>
            <a:chExt cx="2592" cy="198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120" y="1440"/>
              <a:ext cx="2112" cy="1284"/>
              <a:chOff x="2712" y="2208"/>
              <a:chExt cx="2112" cy="1284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2712" y="3348"/>
                <a:ext cx="2112" cy="144"/>
                <a:chOff x="2688" y="3348"/>
                <a:chExt cx="2112" cy="144"/>
              </a:xfrm>
            </p:grpSpPr>
            <p:sp>
              <p:nvSpPr>
                <p:cNvPr id="74" name="Oval 7"/>
                <p:cNvSpPr>
                  <a:spLocks noChangeArrowheads="1"/>
                </p:cNvSpPr>
                <p:nvPr/>
              </p:nvSpPr>
              <p:spPr bwMode="auto">
                <a:xfrm>
                  <a:off x="3250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8"/>
                <p:cNvSpPr>
                  <a:spLocks noChangeArrowheads="1"/>
                </p:cNvSpPr>
                <p:nvPr/>
              </p:nvSpPr>
              <p:spPr bwMode="auto">
                <a:xfrm>
                  <a:off x="3812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374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10"/>
                <p:cNvSpPr>
                  <a:spLocks noChangeArrowheads="1"/>
                </p:cNvSpPr>
                <p:nvPr/>
              </p:nvSpPr>
              <p:spPr bwMode="auto">
                <a:xfrm>
                  <a:off x="4656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1"/>
                <p:cNvSpPr>
                  <a:spLocks noChangeArrowheads="1"/>
                </p:cNvSpPr>
                <p:nvPr/>
              </p:nvSpPr>
              <p:spPr bwMode="auto">
                <a:xfrm>
                  <a:off x="4093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2"/>
                <p:cNvSpPr>
                  <a:spLocks noChangeArrowheads="1"/>
                </p:cNvSpPr>
                <p:nvPr/>
              </p:nvSpPr>
              <p:spPr bwMode="auto">
                <a:xfrm>
                  <a:off x="3531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3"/>
                <p:cNvSpPr>
                  <a:spLocks noChangeArrowheads="1"/>
                </p:cNvSpPr>
                <p:nvPr/>
              </p:nvSpPr>
              <p:spPr bwMode="auto">
                <a:xfrm>
                  <a:off x="2969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4"/>
                <p:cNvSpPr>
                  <a:spLocks noChangeArrowheads="1"/>
                </p:cNvSpPr>
                <p:nvPr/>
              </p:nvSpPr>
              <p:spPr bwMode="auto">
                <a:xfrm>
                  <a:off x="2688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2712" y="2208"/>
                <a:ext cx="2112" cy="144"/>
                <a:chOff x="2688" y="3348"/>
                <a:chExt cx="2112" cy="144"/>
              </a:xfrm>
            </p:grpSpPr>
            <p:sp>
              <p:nvSpPr>
                <p:cNvPr id="66" name="Oval 16"/>
                <p:cNvSpPr>
                  <a:spLocks noChangeArrowheads="1"/>
                </p:cNvSpPr>
                <p:nvPr/>
              </p:nvSpPr>
              <p:spPr bwMode="auto">
                <a:xfrm>
                  <a:off x="3250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17"/>
                <p:cNvSpPr>
                  <a:spLocks noChangeArrowheads="1"/>
                </p:cNvSpPr>
                <p:nvPr/>
              </p:nvSpPr>
              <p:spPr bwMode="auto">
                <a:xfrm>
                  <a:off x="3812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18"/>
                <p:cNvSpPr>
                  <a:spLocks noChangeArrowheads="1"/>
                </p:cNvSpPr>
                <p:nvPr/>
              </p:nvSpPr>
              <p:spPr bwMode="auto">
                <a:xfrm>
                  <a:off x="4374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19"/>
                <p:cNvSpPr>
                  <a:spLocks noChangeArrowheads="1"/>
                </p:cNvSpPr>
                <p:nvPr/>
              </p:nvSpPr>
              <p:spPr bwMode="auto">
                <a:xfrm>
                  <a:off x="4656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0"/>
                <p:cNvSpPr>
                  <a:spLocks noChangeArrowheads="1"/>
                </p:cNvSpPr>
                <p:nvPr/>
              </p:nvSpPr>
              <p:spPr bwMode="auto">
                <a:xfrm>
                  <a:off x="4093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21"/>
                <p:cNvSpPr>
                  <a:spLocks noChangeArrowheads="1"/>
                </p:cNvSpPr>
                <p:nvPr/>
              </p:nvSpPr>
              <p:spPr bwMode="auto">
                <a:xfrm>
                  <a:off x="3531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2"/>
                <p:cNvSpPr>
                  <a:spLocks noChangeArrowheads="1"/>
                </p:cNvSpPr>
                <p:nvPr/>
              </p:nvSpPr>
              <p:spPr bwMode="auto">
                <a:xfrm>
                  <a:off x="2969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23"/>
                <p:cNvSpPr>
                  <a:spLocks noChangeArrowheads="1"/>
                </p:cNvSpPr>
                <p:nvPr/>
              </p:nvSpPr>
              <p:spPr bwMode="auto">
                <a:xfrm>
                  <a:off x="2688" y="334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3024" y="2778"/>
                <a:ext cx="1488" cy="144"/>
                <a:chOff x="3024" y="3000"/>
                <a:chExt cx="1488" cy="144"/>
              </a:xfrm>
            </p:grpSpPr>
            <p:sp>
              <p:nvSpPr>
                <p:cNvPr id="63" name="Oval 25"/>
                <p:cNvSpPr>
                  <a:spLocks noChangeArrowheads="1"/>
                </p:cNvSpPr>
                <p:nvPr/>
              </p:nvSpPr>
              <p:spPr bwMode="auto">
                <a:xfrm>
                  <a:off x="3024" y="300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26"/>
                <p:cNvSpPr>
                  <a:spLocks noChangeArrowheads="1"/>
                </p:cNvSpPr>
                <p:nvPr/>
              </p:nvSpPr>
              <p:spPr bwMode="auto">
                <a:xfrm>
                  <a:off x="3696" y="300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27"/>
                <p:cNvSpPr>
                  <a:spLocks noChangeArrowheads="1"/>
                </p:cNvSpPr>
                <p:nvPr/>
              </p:nvSpPr>
              <p:spPr bwMode="auto">
                <a:xfrm>
                  <a:off x="4368" y="300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4" name="AutoShape 28"/>
              <p:cNvCxnSpPr>
                <a:cxnSpLocks noChangeShapeType="1"/>
                <a:stCxn id="73" idx="4"/>
                <a:endCxn id="63" idx="0"/>
              </p:cNvCxnSpPr>
              <p:nvPr/>
            </p:nvCxnSpPr>
            <p:spPr bwMode="auto">
              <a:xfrm>
                <a:off x="2784" y="2352"/>
                <a:ext cx="312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29"/>
              <p:cNvCxnSpPr>
                <a:cxnSpLocks noChangeShapeType="1"/>
                <a:stCxn id="73" idx="4"/>
                <a:endCxn id="64" idx="0"/>
              </p:cNvCxnSpPr>
              <p:nvPr/>
            </p:nvCxnSpPr>
            <p:spPr bwMode="auto">
              <a:xfrm>
                <a:off x="2784" y="2352"/>
                <a:ext cx="984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0"/>
              <p:cNvCxnSpPr>
                <a:cxnSpLocks noChangeShapeType="1"/>
                <a:stCxn id="65" idx="0"/>
                <a:endCxn id="73" idx="4"/>
              </p:cNvCxnSpPr>
              <p:nvPr/>
            </p:nvCxnSpPr>
            <p:spPr bwMode="auto">
              <a:xfrm flipH="1" flipV="1">
                <a:off x="2784" y="2352"/>
                <a:ext cx="1656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1"/>
              <p:cNvCxnSpPr>
                <a:cxnSpLocks noChangeShapeType="1"/>
                <a:endCxn id="63" idx="0"/>
              </p:cNvCxnSpPr>
              <p:nvPr/>
            </p:nvCxnSpPr>
            <p:spPr bwMode="auto">
              <a:xfrm>
                <a:off x="3072" y="2352"/>
                <a:ext cx="24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2"/>
              <p:cNvCxnSpPr>
                <a:cxnSpLocks noChangeShapeType="1"/>
                <a:endCxn id="64" idx="0"/>
              </p:cNvCxnSpPr>
              <p:nvPr/>
            </p:nvCxnSpPr>
            <p:spPr bwMode="auto">
              <a:xfrm>
                <a:off x="3072" y="2352"/>
                <a:ext cx="696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3"/>
              <p:cNvCxnSpPr>
                <a:cxnSpLocks noChangeShapeType="1"/>
                <a:stCxn id="65" idx="0"/>
              </p:cNvCxnSpPr>
              <p:nvPr/>
            </p:nvCxnSpPr>
            <p:spPr bwMode="auto">
              <a:xfrm flipH="1" flipV="1">
                <a:off x="3072" y="2352"/>
                <a:ext cx="1368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4"/>
              <p:cNvCxnSpPr>
                <a:cxnSpLocks noChangeShapeType="1"/>
                <a:endCxn id="63" idx="0"/>
              </p:cNvCxnSpPr>
              <p:nvPr/>
            </p:nvCxnSpPr>
            <p:spPr bwMode="auto">
              <a:xfrm flipH="1">
                <a:off x="3096" y="2360"/>
                <a:ext cx="264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5"/>
              <p:cNvCxnSpPr>
                <a:cxnSpLocks noChangeShapeType="1"/>
                <a:endCxn id="64" idx="0"/>
              </p:cNvCxnSpPr>
              <p:nvPr/>
            </p:nvCxnSpPr>
            <p:spPr bwMode="auto">
              <a:xfrm>
                <a:off x="3360" y="2360"/>
                <a:ext cx="408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36"/>
              <p:cNvCxnSpPr>
                <a:cxnSpLocks noChangeShapeType="1"/>
                <a:stCxn id="65" idx="0"/>
              </p:cNvCxnSpPr>
              <p:nvPr/>
            </p:nvCxnSpPr>
            <p:spPr bwMode="auto">
              <a:xfrm flipH="1" flipV="1">
                <a:off x="3360" y="2360"/>
                <a:ext cx="1080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37"/>
              <p:cNvCxnSpPr>
                <a:cxnSpLocks noChangeShapeType="1"/>
                <a:endCxn id="63" idx="0"/>
              </p:cNvCxnSpPr>
              <p:nvPr/>
            </p:nvCxnSpPr>
            <p:spPr bwMode="auto">
              <a:xfrm flipH="1">
                <a:off x="3096" y="2360"/>
                <a:ext cx="552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38"/>
              <p:cNvCxnSpPr>
                <a:cxnSpLocks noChangeShapeType="1"/>
                <a:endCxn id="64" idx="0"/>
              </p:cNvCxnSpPr>
              <p:nvPr/>
            </p:nvCxnSpPr>
            <p:spPr bwMode="auto">
              <a:xfrm>
                <a:off x="3648" y="2360"/>
                <a:ext cx="120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39"/>
              <p:cNvCxnSpPr>
                <a:cxnSpLocks noChangeShapeType="1"/>
                <a:stCxn id="65" idx="0"/>
              </p:cNvCxnSpPr>
              <p:nvPr/>
            </p:nvCxnSpPr>
            <p:spPr bwMode="auto">
              <a:xfrm flipH="1" flipV="1">
                <a:off x="3648" y="2360"/>
                <a:ext cx="792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0"/>
              <p:cNvCxnSpPr>
                <a:cxnSpLocks noChangeShapeType="1"/>
                <a:stCxn id="67" idx="4"/>
              </p:cNvCxnSpPr>
              <p:nvPr/>
            </p:nvCxnSpPr>
            <p:spPr bwMode="auto">
              <a:xfrm flipH="1">
                <a:off x="3072" y="2352"/>
                <a:ext cx="836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1"/>
              <p:cNvCxnSpPr>
                <a:cxnSpLocks noChangeShapeType="1"/>
                <a:endCxn id="64" idx="0"/>
              </p:cNvCxnSpPr>
              <p:nvPr/>
            </p:nvCxnSpPr>
            <p:spPr bwMode="auto">
              <a:xfrm flipH="1">
                <a:off x="3768" y="2360"/>
                <a:ext cx="144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2"/>
              <p:cNvCxnSpPr>
                <a:cxnSpLocks noChangeShapeType="1"/>
                <a:endCxn id="67" idx="4"/>
              </p:cNvCxnSpPr>
              <p:nvPr/>
            </p:nvCxnSpPr>
            <p:spPr bwMode="auto">
              <a:xfrm flipH="1" flipV="1">
                <a:off x="3908" y="2352"/>
                <a:ext cx="508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3"/>
              <p:cNvCxnSpPr>
                <a:cxnSpLocks noChangeShapeType="1"/>
                <a:stCxn id="70" idx="4"/>
                <a:endCxn id="64" idx="0"/>
              </p:cNvCxnSpPr>
              <p:nvPr/>
            </p:nvCxnSpPr>
            <p:spPr bwMode="auto">
              <a:xfrm flipH="1">
                <a:off x="3768" y="2352"/>
                <a:ext cx="421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4"/>
              <p:cNvCxnSpPr>
                <a:cxnSpLocks noChangeShapeType="1"/>
                <a:endCxn id="65" idx="0"/>
              </p:cNvCxnSpPr>
              <p:nvPr/>
            </p:nvCxnSpPr>
            <p:spPr bwMode="auto">
              <a:xfrm>
                <a:off x="4200" y="2360"/>
                <a:ext cx="240" cy="4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5"/>
              <p:cNvCxnSpPr>
                <a:cxnSpLocks noChangeShapeType="1"/>
                <a:stCxn id="63" idx="0"/>
                <a:endCxn id="70" idx="4"/>
              </p:cNvCxnSpPr>
              <p:nvPr/>
            </p:nvCxnSpPr>
            <p:spPr bwMode="auto">
              <a:xfrm flipV="1">
                <a:off x="3096" y="2352"/>
                <a:ext cx="1093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46"/>
              <p:cNvCxnSpPr>
                <a:cxnSpLocks noChangeShapeType="1"/>
                <a:stCxn id="68" idx="4"/>
                <a:endCxn id="65" idx="0"/>
              </p:cNvCxnSpPr>
              <p:nvPr/>
            </p:nvCxnSpPr>
            <p:spPr bwMode="auto">
              <a:xfrm flipH="1">
                <a:off x="4440" y="2352"/>
                <a:ext cx="30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47"/>
              <p:cNvCxnSpPr>
                <a:cxnSpLocks noChangeShapeType="1"/>
                <a:stCxn id="68" idx="4"/>
                <a:endCxn id="64" idx="0"/>
              </p:cNvCxnSpPr>
              <p:nvPr/>
            </p:nvCxnSpPr>
            <p:spPr bwMode="auto">
              <a:xfrm flipH="1">
                <a:off x="3768" y="2352"/>
                <a:ext cx="702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48"/>
              <p:cNvCxnSpPr>
                <a:cxnSpLocks noChangeShapeType="1"/>
                <a:endCxn id="68" idx="4"/>
              </p:cNvCxnSpPr>
              <p:nvPr/>
            </p:nvCxnSpPr>
            <p:spPr bwMode="auto">
              <a:xfrm flipV="1">
                <a:off x="3072" y="2352"/>
                <a:ext cx="1398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49"/>
              <p:cNvCxnSpPr>
                <a:cxnSpLocks noChangeShapeType="1"/>
                <a:stCxn id="69" idx="4"/>
                <a:endCxn id="63" idx="0"/>
              </p:cNvCxnSpPr>
              <p:nvPr/>
            </p:nvCxnSpPr>
            <p:spPr bwMode="auto">
              <a:xfrm flipH="1">
                <a:off x="3096" y="2352"/>
                <a:ext cx="1656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50"/>
              <p:cNvCxnSpPr>
                <a:cxnSpLocks noChangeShapeType="1"/>
                <a:stCxn id="69" idx="4"/>
                <a:endCxn id="65" idx="0"/>
              </p:cNvCxnSpPr>
              <p:nvPr/>
            </p:nvCxnSpPr>
            <p:spPr bwMode="auto">
              <a:xfrm flipH="1">
                <a:off x="4440" y="2352"/>
                <a:ext cx="312" cy="4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51"/>
              <p:cNvCxnSpPr>
                <a:cxnSpLocks noChangeShapeType="1"/>
                <a:endCxn id="69" idx="4"/>
              </p:cNvCxnSpPr>
              <p:nvPr/>
            </p:nvCxnSpPr>
            <p:spPr bwMode="auto">
              <a:xfrm flipV="1">
                <a:off x="3744" y="2352"/>
                <a:ext cx="1008" cy="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8" name="Group 52"/>
              <p:cNvGrpSpPr>
                <a:grpSpLocks/>
              </p:cNvGrpSpPr>
              <p:nvPr/>
            </p:nvGrpSpPr>
            <p:grpSpPr bwMode="auto">
              <a:xfrm rot="10800000">
                <a:off x="2784" y="2928"/>
                <a:ext cx="1968" cy="426"/>
                <a:chOff x="624" y="2448"/>
                <a:chExt cx="1968" cy="426"/>
              </a:xfrm>
            </p:grpSpPr>
            <p:cxnSp>
              <p:nvCxnSpPr>
                <p:cNvPr id="39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624" y="2448"/>
                  <a:ext cx="312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624" y="2448"/>
                  <a:ext cx="984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AutoShape 5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24" y="2448"/>
                  <a:ext cx="1656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912" y="2448"/>
                  <a:ext cx="24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912" y="2448"/>
                  <a:ext cx="696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AutoShape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12" y="2448"/>
                  <a:ext cx="1368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AutoShape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6" y="2456"/>
                  <a:ext cx="264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1200" y="2456"/>
                  <a:ext cx="408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00" y="2456"/>
                  <a:ext cx="1080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AutoShape 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6" y="2456"/>
                  <a:ext cx="552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1488" y="2456"/>
                  <a:ext cx="120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AutoShape 6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88" y="2456"/>
                  <a:ext cx="792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AutoShape 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912" y="2448"/>
                  <a:ext cx="836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AutoShape 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08" y="2456"/>
                  <a:ext cx="144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AutoShape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748" y="2448"/>
                  <a:ext cx="508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AutoShape 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08" y="2448"/>
                  <a:ext cx="421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2040" y="2456"/>
                  <a:ext cx="240" cy="41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936" y="2448"/>
                  <a:ext cx="1093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0" y="2448"/>
                  <a:ext cx="30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AutoShape 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08" y="2448"/>
                  <a:ext cx="702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2" y="2448"/>
                  <a:ext cx="1398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936" y="2448"/>
                  <a:ext cx="1656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AutoShape 7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0" y="2448"/>
                  <a:ext cx="312" cy="4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4" y="2448"/>
                  <a:ext cx="1008" cy="41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" name="Line 77"/>
            <p:cNvSpPr>
              <a:spLocks noChangeShapeType="1"/>
            </p:cNvSpPr>
            <p:nvPr/>
          </p:nvSpPr>
          <p:spPr bwMode="auto">
            <a:xfrm flipV="1">
              <a:off x="3053" y="1621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8"/>
            <p:cNvSpPr txBox="1">
              <a:spLocks noChangeArrowheads="1"/>
            </p:cNvSpPr>
            <p:nvPr/>
          </p:nvSpPr>
          <p:spPr bwMode="auto">
            <a:xfrm>
              <a:off x="2976" y="2697"/>
              <a:ext cx="254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u="none" dirty="0">
                  <a:solidFill>
                    <a:srgbClr val="000066"/>
                  </a:solidFill>
                  <a:effectLst/>
                  <a:latin typeface="+mj-lt"/>
                </a:rPr>
                <a:t>1    0    0    0    1    0    0    0</a:t>
              </a:r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928" y="1056"/>
              <a:ext cx="2544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u="none" dirty="0">
                  <a:solidFill>
                    <a:srgbClr val="000066"/>
                  </a:solidFill>
                  <a:effectLst/>
                  <a:latin typeface="+mj-lt"/>
                </a:rPr>
                <a:t>1    0    0    0    1    0    0    0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Auto-encoder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Encoding: </a:t>
                </a:r>
              </a:p>
              <a:p>
                <a:r>
                  <a:rPr lang="en-US" sz="2000" dirty="0" smtClean="0"/>
                  <a:t>Decoding: </a:t>
                </a:r>
              </a:p>
              <a:p>
                <a:pPr lvl="1"/>
                <a:r>
                  <a:rPr lang="en-US" sz="1800" dirty="0"/>
                  <a:t>Goal: perfect reconstruction of 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input vector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/>
                  <a:t>, by the output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(</m:t>
                    </m:r>
                    <m:r>
                      <a:rPr lang="en-US" sz="1800" b="1" i="1" smtClean="0">
                        <a:latin typeface="Cambria Math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	</a:t>
                </a:r>
              </a:p>
              <a:p>
                <a:pPr lvl="2"/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</a:rPr>
                      <m:t>={</m:t>
                    </m:r>
                    <m:r>
                      <a:rPr lang="en-US" sz="1600" b="1" i="1" smtClean="0">
                        <a:latin typeface="Cambria Math"/>
                      </a:rPr>
                      <m:t>𝑾</m:t>
                    </m:r>
                    <m:r>
                      <a:rPr lang="en-US" sz="1600" b="1" i="1" smtClean="0"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latin typeface="Cambria Math"/>
                      </a:rPr>
                      <m:t>𝑾</m:t>
                    </m:r>
                    <m:r>
                      <a:rPr lang="en-US" sz="1600" b="1" i="1" smtClean="0">
                        <a:latin typeface="Cambria Math"/>
                      </a:rPr>
                      <m:t>′</m:t>
                    </m:r>
                    <m:r>
                      <a:rPr lang="en-US" sz="1600" b="1" i="1" smtClean="0">
                        <a:latin typeface="Cambria Math"/>
                      </a:rPr>
                      <m:t>}</m:t>
                    </m:r>
                  </m:oMath>
                </a14:m>
                <a:endParaRPr lang="en-US" sz="1600" dirty="0" smtClean="0"/>
              </a:p>
              <a:p>
                <a:pPr lvl="1"/>
                <a:r>
                  <a:rPr lang="en-US" sz="1800" dirty="0" smtClean="0"/>
                  <a:t>Minimize an error function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𝒍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, 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600" dirty="0" smtClean="0"/>
                  <a:t>For example:</a:t>
                </a:r>
              </a:p>
              <a:p>
                <a:pPr lvl="2"/>
                <a:endParaRPr lang="en-US" sz="1600" dirty="0"/>
              </a:p>
              <a:p>
                <a:pPr lvl="1"/>
                <a:r>
                  <a:rPr lang="en-US" sz="1800" dirty="0" smtClean="0"/>
                  <a:t>And regularize it </a:t>
                </a:r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r>
                  <a:rPr lang="en-US" sz="2000" dirty="0" smtClean="0"/>
                  <a:t>After optimization drop the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reconstruction layer and add a new layer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5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6898" y="1428921"/>
                <a:ext cx="15997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u="none" smtClean="0">
                          <a:latin typeface="Cambria Math"/>
                        </a:rPr>
                        <m:t>𝒚</m:t>
                      </m:r>
                      <m:r>
                        <a:rPr lang="en-US" sz="1600" b="0" i="1" u="none" smtClean="0">
                          <a:latin typeface="Cambria Math"/>
                        </a:rPr>
                        <m:t>=</m:t>
                      </m:r>
                      <m:r>
                        <a:rPr lang="en-US" sz="1600" b="0" i="1" u="none" smtClean="0">
                          <a:latin typeface="Cambria Math"/>
                        </a:rPr>
                        <m:t>𝑓</m:t>
                      </m:r>
                      <m:r>
                        <a:rPr lang="en-US" sz="1600" b="0" i="1" u="none" smtClean="0">
                          <a:latin typeface="Cambria Math"/>
                        </a:rPr>
                        <m:t>(</m:t>
                      </m:r>
                      <m:r>
                        <a:rPr lang="en-US" sz="1600" b="0" i="1" u="none" smtClean="0">
                          <a:latin typeface="Cambria Math"/>
                        </a:rPr>
                        <m:t>𝑊</m:t>
                      </m:r>
                      <m:r>
                        <a:rPr lang="en-US" sz="1600" b="1" i="1" u="none" smtClean="0">
                          <a:latin typeface="Cambria Math"/>
                        </a:rPr>
                        <m:t>𝒙</m:t>
                      </m:r>
                      <m:r>
                        <a:rPr lang="en-US" sz="1600" b="0" i="1" u="none" smtClean="0">
                          <a:latin typeface="Cambria Math"/>
                        </a:rPr>
                        <m:t>+</m:t>
                      </m:r>
                      <m:r>
                        <a:rPr lang="en-US" sz="1600" b="1" i="1" u="none" smtClean="0">
                          <a:latin typeface="Cambria Math"/>
                        </a:rPr>
                        <m:t>𝒃</m:t>
                      </m:r>
                      <m:r>
                        <a:rPr lang="en-US" sz="16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98" y="1428921"/>
                <a:ext cx="159973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4849" y="1787095"/>
                <a:ext cx="1715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u="none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u="none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1600" b="0" i="1" u="none" smtClean="0">
                          <a:latin typeface="Cambria Math"/>
                        </a:rPr>
                        <m:t>=</m:t>
                      </m:r>
                      <m:r>
                        <a:rPr lang="en-US" sz="1600" b="0" i="1" u="none" smtClean="0">
                          <a:latin typeface="Cambria Math"/>
                        </a:rPr>
                        <m:t>𝑔</m:t>
                      </m:r>
                      <m:r>
                        <a:rPr lang="en-US" sz="1600" b="0" i="1" u="none" smtClean="0">
                          <a:latin typeface="Cambria Math"/>
                        </a:rPr>
                        <m:t>(</m:t>
                      </m:r>
                      <m:r>
                        <a:rPr lang="en-US" sz="1600" b="0" i="1" u="none" smtClean="0">
                          <a:latin typeface="Cambria Math"/>
                        </a:rPr>
                        <m:t>𝑊</m:t>
                      </m:r>
                      <m:r>
                        <a:rPr lang="en-US" sz="1600" b="0" i="1" u="none" smtClean="0">
                          <a:latin typeface="Cambria Math"/>
                        </a:rPr>
                        <m:t>′</m:t>
                      </m:r>
                      <m:r>
                        <a:rPr lang="en-US" sz="1600" b="1" i="1" u="none" smtClean="0">
                          <a:latin typeface="Cambria Math"/>
                        </a:rPr>
                        <m:t>𝒚</m:t>
                      </m:r>
                      <m:r>
                        <a:rPr lang="en-US" sz="1600" b="0" i="1" u="none" smtClean="0">
                          <a:latin typeface="Cambria Math"/>
                        </a:rPr>
                        <m:t>+</m:t>
                      </m:r>
                      <m:r>
                        <a:rPr lang="en-US" sz="1600" b="1" i="1" u="none" smtClean="0">
                          <a:latin typeface="Cambria Math"/>
                        </a:rPr>
                        <m:t>𝒃</m:t>
                      </m:r>
                      <m:r>
                        <a:rPr lang="en-US" sz="1600" b="1" i="1" u="none" smtClean="0">
                          <a:latin typeface="Cambria Math"/>
                        </a:rPr>
                        <m:t>′</m:t>
                      </m:r>
                      <m:r>
                        <a:rPr lang="en-US" sz="1600" b="0" i="1" u="none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49" y="1787095"/>
                <a:ext cx="171585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1555" y="3674203"/>
                <a:ext cx="26354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none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sz="1600" b="0" i="1" u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u="none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u="none">
                                  <a:latin typeface="Cambria Math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 u="none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u="none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600" b="0" i="1" u="none">
                              <a:latin typeface="Cambria Math"/>
                            </a:rPr>
                            <m:t>, </m:t>
                          </m:r>
                          <m:r>
                            <a:rPr lang="en-US" sz="1600" b="1" i="1" u="none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600" b="0" i="1" u="none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 u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u="none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600" b="1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1" i="1" u="none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1600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55" y="3674203"/>
                <a:ext cx="2635465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19400" y="4263196"/>
                <a:ext cx="2912079" cy="694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u="none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u="none">
                                  <a:latin typeface="Cambria Math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𝜃</m:t>
                              </m:r>
                            </m:sub>
                          </m:sSub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 u="none">
                                  <a:latin typeface="Cambria Math"/>
                                </a:rPr>
                                <m:t>𝒙</m:t>
                              </m:r>
                            </m:sub>
                            <m:sup/>
                            <m:e>
                              <m:r>
                                <a:rPr lang="en-US" sz="1600" i="1" u="none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600" i="1" u="none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i="1" u="none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u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u="none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600" i="1" u="none">
                                          <a:latin typeface="Cambria Math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i="1" u="none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u="none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600" i="1" u="none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1600" b="1" i="1" u="none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600" b="0" i="1" u="none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u="none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6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u="none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u="none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u="none" smtClean="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1600" u="non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63196"/>
                <a:ext cx="2912079" cy="6941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2667000"/>
            <a:ext cx="2255086" cy="308624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" name="Multiply 22"/>
          <p:cNvSpPr/>
          <p:nvPr/>
        </p:nvSpPr>
        <p:spPr>
          <a:xfrm rot="10800000">
            <a:off x="7696201" y="1795115"/>
            <a:ext cx="1208281" cy="4148485"/>
          </a:xfrm>
          <a:prstGeom prst="mathMultiply">
            <a:avLst>
              <a:gd name="adj1" fmla="val 1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Auto-encoder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new layer, and a reconstruction layer for it. </a:t>
            </a:r>
            <a:endParaRPr lang="en-US" dirty="0"/>
          </a:p>
          <a:p>
            <a:r>
              <a:rPr lang="en-US" dirty="0" smtClean="0"/>
              <a:t>And try to tune its parameters such that </a:t>
            </a:r>
          </a:p>
          <a:p>
            <a:r>
              <a:rPr lang="en-US" dirty="0" smtClean="0"/>
              <a:t>And continue this for each layer </a:t>
            </a:r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7" y="2667000"/>
            <a:ext cx="230248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16" y="2743200"/>
            <a:ext cx="1302684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48" y="2751151"/>
            <a:ext cx="2449854" cy="3352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" name="Multiply 22"/>
          <p:cNvSpPr/>
          <p:nvPr/>
        </p:nvSpPr>
        <p:spPr>
          <a:xfrm rot="10800000">
            <a:off x="3200401" y="1928465"/>
            <a:ext cx="1208281" cy="4148485"/>
          </a:xfrm>
          <a:prstGeom prst="mathMultiply">
            <a:avLst>
              <a:gd name="adj1" fmla="val 1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55709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ultiply 26"/>
          <p:cNvSpPr/>
          <p:nvPr/>
        </p:nvSpPr>
        <p:spPr>
          <a:xfrm rot="10800000">
            <a:off x="7249919" y="1894009"/>
            <a:ext cx="1208281" cy="4148485"/>
          </a:xfrm>
          <a:prstGeom prst="mathMultiply">
            <a:avLst>
              <a:gd name="adj1" fmla="val 1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315200" cy="4525963"/>
          </a:xfrm>
        </p:spPr>
        <p:txBody>
          <a:bodyPr/>
          <a:lstStyle/>
          <a:p>
            <a:r>
              <a:rPr lang="en-US" sz="2000" dirty="0" smtClean="0"/>
              <a:t>So far what we had was purely </a:t>
            </a:r>
            <a:r>
              <a:rPr lang="en-US" sz="2000" b="1" dirty="0" smtClean="0"/>
              <a:t>supervised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Initialize parameters randomly </a:t>
            </a:r>
            <a:endParaRPr lang="en-US" sz="1800" dirty="0" smtClean="0"/>
          </a:p>
          <a:p>
            <a:pPr lvl="1"/>
            <a:r>
              <a:rPr lang="en-US" sz="1800" dirty="0" smtClean="0"/>
              <a:t>Train </a:t>
            </a:r>
            <a:r>
              <a:rPr lang="en-US" sz="1800" dirty="0"/>
              <a:t>in supervised mode </a:t>
            </a:r>
            <a:r>
              <a:rPr lang="en-US" sz="1800" dirty="0" smtClean="0"/>
              <a:t>typically, </a:t>
            </a:r>
            <a:r>
              <a:rPr lang="en-US" sz="1800" dirty="0"/>
              <a:t>using </a:t>
            </a:r>
            <a:r>
              <a:rPr lang="en-US" sz="1800" dirty="0" err="1"/>
              <a:t>backprop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Used </a:t>
            </a:r>
            <a:r>
              <a:rPr lang="en-US" sz="1800" dirty="0"/>
              <a:t>in most practical systems </a:t>
            </a:r>
            <a:r>
              <a:rPr lang="en-US" sz="1800" dirty="0" smtClean="0"/>
              <a:t> (e.g. speech </a:t>
            </a:r>
            <a:r>
              <a:rPr lang="en-US" sz="1800" dirty="0"/>
              <a:t>and </a:t>
            </a:r>
            <a:r>
              <a:rPr lang="en-US" sz="1800" dirty="0" smtClean="0"/>
              <a:t>image recognition)</a:t>
            </a:r>
          </a:p>
          <a:p>
            <a:r>
              <a:rPr lang="en-US" sz="2000" dirty="0"/>
              <a:t>Unsupervised, </a:t>
            </a:r>
            <a:r>
              <a:rPr lang="en-US" sz="2000" dirty="0" smtClean="0"/>
              <a:t>layer-wise </a:t>
            </a:r>
            <a:r>
              <a:rPr lang="en-US" sz="2000" dirty="0"/>
              <a:t>+ supervised classifier on top </a:t>
            </a:r>
            <a:endParaRPr lang="en-US" sz="2000" dirty="0" smtClean="0"/>
          </a:p>
          <a:p>
            <a:pPr lvl="1"/>
            <a:r>
              <a:rPr lang="en-US" sz="1600" dirty="0" smtClean="0"/>
              <a:t>Train </a:t>
            </a:r>
            <a:r>
              <a:rPr lang="en-US" sz="1600" dirty="0"/>
              <a:t>each layer unsupervised, one after the other </a:t>
            </a:r>
            <a:endParaRPr lang="en-US" sz="1600" dirty="0" smtClean="0"/>
          </a:p>
          <a:p>
            <a:pPr lvl="1"/>
            <a:r>
              <a:rPr lang="en-US" sz="1600" dirty="0" smtClean="0"/>
              <a:t>Train </a:t>
            </a:r>
            <a:r>
              <a:rPr lang="en-US" sz="1600" dirty="0"/>
              <a:t>a supervised classifier on top, keeping the other layers fixed </a:t>
            </a:r>
            <a:endParaRPr lang="en-US" sz="1600" dirty="0" smtClean="0"/>
          </a:p>
          <a:p>
            <a:pPr lvl="1"/>
            <a:r>
              <a:rPr lang="en-US" sz="1600" dirty="0" smtClean="0"/>
              <a:t>Good </a:t>
            </a:r>
            <a:r>
              <a:rPr lang="en-US" sz="1600" dirty="0"/>
              <a:t>when very few labeled samples are </a:t>
            </a:r>
            <a:r>
              <a:rPr lang="en-US" sz="1600" dirty="0" smtClean="0"/>
              <a:t>available</a:t>
            </a:r>
          </a:p>
          <a:p>
            <a:r>
              <a:rPr lang="en-US" sz="2000" dirty="0"/>
              <a:t>Unsupervised, </a:t>
            </a:r>
            <a:r>
              <a:rPr lang="en-US" sz="2000" dirty="0" smtClean="0"/>
              <a:t>layer-wise </a:t>
            </a:r>
            <a:r>
              <a:rPr lang="en-US" sz="2000" dirty="0"/>
              <a:t>+ global supervised fine-tuning </a:t>
            </a:r>
            <a:endParaRPr lang="en-US" sz="2000" dirty="0" smtClean="0"/>
          </a:p>
          <a:p>
            <a:pPr lvl="1"/>
            <a:r>
              <a:rPr lang="en-US" sz="1800" dirty="0" smtClean="0"/>
              <a:t>Train </a:t>
            </a:r>
            <a:r>
              <a:rPr lang="en-US" sz="1800" dirty="0"/>
              <a:t>each layer unsupervised, one after the other </a:t>
            </a:r>
            <a:endParaRPr lang="en-US" sz="1800" dirty="0" smtClean="0"/>
          </a:p>
          <a:p>
            <a:pPr lvl="1"/>
            <a:r>
              <a:rPr lang="en-US" sz="1800" dirty="0" smtClean="0"/>
              <a:t>Add </a:t>
            </a:r>
            <a:r>
              <a:rPr lang="en-US" sz="1800" dirty="0"/>
              <a:t>a classifier layer, and retrain the whole thing supervised </a:t>
            </a:r>
            <a:endParaRPr lang="en-US" sz="1800" dirty="0" smtClean="0"/>
          </a:p>
          <a:p>
            <a:pPr lvl="1"/>
            <a:r>
              <a:rPr lang="en-US" sz="1800" dirty="0" smtClean="0"/>
              <a:t>Good </a:t>
            </a:r>
            <a:r>
              <a:rPr lang="en-US" sz="1800" dirty="0"/>
              <a:t>when label set is poor (e.g. pedestrian detection)  </a:t>
            </a:r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54864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/>
              <a:t>We won’t talk about unsupervised pre-training here.  But it’s good to have this in mind, since it is an active topic of research. </a:t>
            </a:r>
            <a:endParaRPr lang="en-US" b="1" u="none" dirty="0"/>
          </a:p>
        </p:txBody>
      </p:sp>
      <p:cxnSp>
        <p:nvCxnSpPr>
          <p:cNvPr id="8" name="Elbow Connector 7"/>
          <p:cNvCxnSpPr>
            <a:stCxn id="6" idx="1"/>
          </p:cNvCxnSpPr>
          <p:nvPr/>
        </p:nvCxnSpPr>
        <p:spPr>
          <a:xfrm rot="10800000" flipH="1">
            <a:off x="914399" y="2971800"/>
            <a:ext cx="266699" cy="2857500"/>
          </a:xfrm>
          <a:prstGeom prst="bentConnector4">
            <a:avLst>
              <a:gd name="adj1" fmla="val -85715"/>
              <a:gd name="adj2" fmla="val 9996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1"/>
          </p:cNvCxnSpPr>
          <p:nvPr/>
        </p:nvCxnSpPr>
        <p:spPr>
          <a:xfrm rot="10800000" flipH="1">
            <a:off x="914400" y="4191000"/>
            <a:ext cx="228600" cy="1638300"/>
          </a:xfrm>
          <a:prstGeom prst="bentConnector4">
            <a:avLst>
              <a:gd name="adj1" fmla="val -100000"/>
              <a:gd name="adj2" fmla="val 10026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Neural Networks are </a:t>
                </a:r>
                <a:r>
                  <a:rPr lang="en-US" b="1" dirty="0"/>
                  <a:t>functions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NN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/>
                  <a:t>,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NN </a:t>
                </a:r>
                <a:r>
                  <a:rPr lang="en-US" dirty="0"/>
                  <a:t>can be used as an approximation of a target </a:t>
                </a:r>
                <a:r>
                  <a:rPr lang="en-US" dirty="0" smtClean="0"/>
                  <a:t>classifier</a:t>
                </a:r>
                <a:endParaRPr lang="en-US" dirty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their general form, </a:t>
                </a:r>
                <a:r>
                  <a:rPr lang="en-US" dirty="0"/>
                  <a:t>even with a single hidden </a:t>
                </a:r>
                <a:r>
                  <a:rPr lang="en-US" dirty="0" smtClean="0"/>
                  <a:t>layer, </a:t>
                </a:r>
                <a:r>
                  <a:rPr lang="en-US" dirty="0" smtClean="0"/>
                  <a:t>NN </a:t>
                </a:r>
                <a:r>
                  <a:rPr lang="en-US" dirty="0"/>
                  <a:t>can approximate any </a:t>
                </a:r>
                <a:r>
                  <a:rPr lang="en-US" dirty="0" smtClean="0"/>
                  <a:t>function</a:t>
                </a:r>
              </a:p>
              <a:p>
                <a:pPr lvl="1"/>
                <a:r>
                  <a:rPr lang="en-US" dirty="0" smtClean="0"/>
                  <a:t>Algorithms </a:t>
                </a:r>
                <a:r>
                  <a:rPr lang="en-US" dirty="0"/>
                  <a:t>exist that can learn a NN representation </a:t>
                </a:r>
                <a:r>
                  <a:rPr lang="en-US" dirty="0" smtClean="0"/>
                  <a:t>from labeled </a:t>
                </a:r>
                <a:r>
                  <a:rPr lang="en-US" dirty="0"/>
                  <a:t>training data  (e.g., Backpropagation).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Multi-Layer Neural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+mj-lt"/>
              </a:rPr>
              <a:t>Multi-layer network were designed to overcome the computational (</a:t>
            </a:r>
            <a:r>
              <a:rPr lang="en-US" b="1" dirty="0" smtClean="0">
                <a:latin typeface="+mj-lt"/>
              </a:rPr>
              <a:t>expressivity</a:t>
            </a:r>
            <a:r>
              <a:rPr lang="en-US" dirty="0" smtClean="0">
                <a:latin typeface="+mj-lt"/>
              </a:rPr>
              <a:t>) limitation  of a single threshold element. </a:t>
            </a:r>
          </a:p>
          <a:p>
            <a:r>
              <a:rPr lang="en-US" dirty="0" smtClean="0">
                <a:latin typeface="+mj-lt"/>
              </a:rPr>
              <a:t>The idea is to </a:t>
            </a:r>
            <a:r>
              <a:rPr lang="en-US" b="1" dirty="0" smtClean="0">
                <a:latin typeface="+mj-lt"/>
              </a:rPr>
              <a:t>stack </a:t>
            </a:r>
            <a:r>
              <a:rPr lang="en-US" dirty="0" smtClean="0">
                <a:latin typeface="+mj-lt"/>
              </a:rPr>
              <a:t>several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layers of threshold elements,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each layer using the output of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the previous layer as input. 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78304C-5BE1-484D-994C-369CBE2AEA96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10200" y="2286000"/>
            <a:ext cx="3454839" cy="2312432"/>
            <a:chOff x="5599913" y="3472934"/>
            <a:chExt cx="3454839" cy="2312432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6248400" y="3543300"/>
              <a:ext cx="2209800" cy="2171700"/>
              <a:chOff x="1872" y="2496"/>
              <a:chExt cx="1392" cy="1368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AutoShape 28"/>
              <p:cNvCxnSpPr>
                <a:cxnSpLocks noChangeShapeType="1"/>
                <a:stCxn id="34" idx="4"/>
                <a:endCxn id="36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9"/>
              <p:cNvCxnSpPr>
                <a:cxnSpLocks noChangeShapeType="1"/>
                <a:stCxn id="34" idx="4"/>
                <a:endCxn id="37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AutoShape 30"/>
              <p:cNvCxnSpPr>
                <a:cxnSpLocks noChangeShapeType="1"/>
                <a:stCxn id="34" idx="4"/>
                <a:endCxn id="35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AutoShape 31"/>
              <p:cNvCxnSpPr>
                <a:cxnSpLocks noChangeShapeType="1"/>
                <a:stCxn id="33" idx="4"/>
                <a:endCxn id="36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32"/>
              <p:cNvCxnSpPr>
                <a:cxnSpLocks noChangeShapeType="1"/>
                <a:stCxn id="33" idx="4"/>
                <a:endCxn id="37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3"/>
              <p:cNvCxnSpPr>
                <a:cxnSpLocks noChangeShapeType="1"/>
                <a:stCxn id="33" idx="4"/>
                <a:endCxn id="35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4"/>
              <p:cNvCxnSpPr>
                <a:cxnSpLocks noChangeShapeType="1"/>
                <a:stCxn id="35" idx="4"/>
                <a:endCxn id="38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5"/>
              <p:cNvCxnSpPr>
                <a:cxnSpLocks noChangeShapeType="1"/>
                <a:stCxn id="35" idx="4"/>
                <a:endCxn id="39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6"/>
              <p:cNvCxnSpPr>
                <a:cxnSpLocks noChangeShapeType="1"/>
                <a:stCxn id="35" idx="4"/>
                <a:endCxn id="42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7"/>
              <p:cNvCxnSpPr>
                <a:cxnSpLocks noChangeShapeType="1"/>
                <a:stCxn id="35" idx="4"/>
                <a:endCxn id="40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8"/>
              <p:cNvCxnSpPr>
                <a:cxnSpLocks noChangeShapeType="1"/>
                <a:stCxn id="35" idx="4"/>
                <a:endCxn id="41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40"/>
              <p:cNvCxnSpPr>
                <a:cxnSpLocks noChangeShapeType="1"/>
                <a:endCxn id="42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41"/>
              <p:cNvCxnSpPr>
                <a:cxnSpLocks noChangeShapeType="1"/>
                <a:stCxn id="37" idx="4"/>
                <a:endCxn id="39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42"/>
              <p:cNvCxnSpPr>
                <a:cxnSpLocks noChangeShapeType="1"/>
                <a:endCxn id="38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3"/>
              <p:cNvCxnSpPr>
                <a:cxnSpLocks noChangeShapeType="1"/>
                <a:endCxn id="40" idx="0"/>
              </p:cNvCxnSpPr>
              <p:nvPr/>
            </p:nvCxnSpPr>
            <p:spPr bwMode="auto">
              <a:xfrm>
                <a:off x="2568" y="3258"/>
                <a:ext cx="336" cy="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4"/>
              <p:cNvCxnSpPr>
                <a:cxnSpLocks noChangeShapeType="1"/>
                <a:stCxn id="36" idx="4"/>
                <a:endCxn id="41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5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6"/>
              <p:cNvCxnSpPr>
                <a:cxnSpLocks noChangeShapeType="1"/>
                <a:stCxn id="36" idx="4"/>
                <a:endCxn id="42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7"/>
              <p:cNvCxnSpPr>
                <a:cxnSpLocks noChangeShapeType="1"/>
                <a:stCxn id="36" idx="4"/>
                <a:endCxn id="39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8"/>
              <p:cNvCxnSpPr>
                <a:cxnSpLocks noChangeShapeType="1"/>
                <a:stCxn id="36" idx="4"/>
                <a:endCxn id="38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9"/>
              <p:cNvCxnSpPr>
                <a:cxnSpLocks noChangeShapeType="1"/>
                <a:stCxn id="37" idx="4"/>
                <a:endCxn id="41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599913" y="3506082"/>
              <a:ext cx="110568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>
                  <a:latin typeface="+mn-lt"/>
                </a:rPr>
                <a:t>activation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69949" y="5416034"/>
              <a:ext cx="684803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Input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92015" y="4444484"/>
              <a:ext cx="86273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Hidden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98427" y="3472934"/>
              <a:ext cx="856325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Output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666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dirty="0" smtClean="0"/>
              <a:t>Inspired by </a:t>
            </a:r>
            <a:r>
              <a:rPr lang="en-US" b="1" dirty="0" smtClean="0"/>
              <a:t>biological systems</a:t>
            </a:r>
          </a:p>
          <a:p>
            <a:pPr lvl="1"/>
            <a:r>
              <a:rPr lang="en-US" b="1" dirty="0" smtClean="0"/>
              <a:t>But don’t take this (as well as any other words in the new on “emergence” of intelligent behavior) seriously; </a:t>
            </a:r>
          </a:p>
          <a:p>
            <a:r>
              <a:rPr lang="en-US" dirty="0" smtClean="0"/>
              <a:t>We are currently on rising part of a wave of interest in NN architectures, after a long downtime from the mid-90-ies.</a:t>
            </a:r>
          </a:p>
          <a:p>
            <a:pPr lvl="1"/>
            <a:r>
              <a:rPr lang="en-US" dirty="0" smtClean="0"/>
              <a:t>Better computer architecture (GPUs, parallelism) </a:t>
            </a:r>
          </a:p>
          <a:p>
            <a:pPr lvl="1"/>
            <a:r>
              <a:rPr lang="en-US" dirty="0" smtClean="0"/>
              <a:t>A lot more data than before; in many domains, supervision is available.</a:t>
            </a:r>
          </a:p>
          <a:p>
            <a:r>
              <a:rPr lang="en-US" dirty="0" smtClean="0"/>
              <a:t>Current surge of interest has seen very minimal algorithmic </a:t>
            </a:r>
            <a:r>
              <a:rPr lang="en-US" dirty="0" smtClean="0"/>
              <a:t>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dirty="0" smtClean="0"/>
              <a:t>Minimal to no algorithmic changes</a:t>
            </a:r>
          </a:p>
          <a:p>
            <a:r>
              <a:rPr lang="en-US" dirty="0" smtClean="0"/>
              <a:t>One potentially interesting perspective:</a:t>
            </a:r>
          </a:p>
          <a:p>
            <a:pPr lvl="1"/>
            <a:r>
              <a:rPr lang="en-US" dirty="0" smtClean="0"/>
              <a:t>Before we looked at NN only as function </a:t>
            </a:r>
            <a:r>
              <a:rPr lang="en-US" dirty="0" err="1" smtClean="0"/>
              <a:t>approximators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Now, we look at  the intermediate representations generated while learning as meaningful</a:t>
            </a:r>
          </a:p>
          <a:p>
            <a:pPr lvl="1"/>
            <a:r>
              <a:rPr lang="en-US" dirty="0" smtClean="0"/>
              <a:t>Ideas are being developed on the value of these intermediate representations for transfer learning etc.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will present in the next two lectures a few of the basic architectures and learning algorithms, and provide some examples for applications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Speed Constraints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r>
              <a:rPr lang="en-US" dirty="0"/>
              <a:t>Neuron “switching time” is </a:t>
            </a:r>
            <a:r>
              <a:rPr lang="en-US" b="1" dirty="0"/>
              <a:t>O(milliseconds)</a:t>
            </a:r>
            <a:r>
              <a:rPr lang="en-US" dirty="0"/>
              <a:t>, compared to </a:t>
            </a:r>
            <a:r>
              <a:rPr lang="en-US" dirty="0" smtClean="0"/>
              <a:t>nanosecond </a:t>
            </a:r>
            <a:r>
              <a:rPr lang="en-US" dirty="0"/>
              <a:t>for transistors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biological systems can perform significant cognitive </a:t>
            </a:r>
            <a:r>
              <a:rPr lang="en-US" dirty="0" smtClean="0"/>
              <a:t>tasks (</a:t>
            </a:r>
            <a:r>
              <a:rPr lang="en-US" dirty="0"/>
              <a:t>vision, language understanding) in fractions of a second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Even </a:t>
            </a:r>
            <a:r>
              <a:rPr lang="en-US" dirty="0"/>
              <a:t>for limited abilities, current AI systems require orders </a:t>
            </a:r>
            <a:r>
              <a:rPr lang="en-US" dirty="0" smtClean="0"/>
              <a:t>of </a:t>
            </a:r>
            <a:r>
              <a:rPr lang="en-US" dirty="0"/>
              <a:t>magnitude more steps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/>
              <a:t>brain has approximately 10^10 neurons, each </a:t>
            </a:r>
            <a:r>
              <a:rPr lang="en-US" dirty="0" smtClean="0"/>
              <a:t>connected </a:t>
            </a:r>
            <a:r>
              <a:rPr lang="en-US" dirty="0"/>
              <a:t>to 10^4;  must explore massive parallelism (but there’s more…)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ELHXENZFUVWZY5H8" val="461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29001</TotalTime>
  <Words>2932</Words>
  <Application>Microsoft Office PowerPoint</Application>
  <PresentationFormat>On-screen Show (4:3)</PresentationFormat>
  <Paragraphs>622</Paragraphs>
  <Slides>49</Slides>
  <Notes>12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cmsy10</vt:lpstr>
      <vt:lpstr>Times New Roman</vt:lpstr>
      <vt:lpstr>Comic Sans MS</vt:lpstr>
      <vt:lpstr>SimSun</vt:lpstr>
      <vt:lpstr>Arial Narrow</vt:lpstr>
      <vt:lpstr>Wingdings</vt:lpstr>
      <vt:lpstr>Cambria Math</vt:lpstr>
      <vt:lpstr>Noam Theme</vt:lpstr>
      <vt:lpstr>Equation</vt:lpstr>
      <vt:lpstr>Administration </vt:lpstr>
      <vt:lpstr>Projects</vt:lpstr>
      <vt:lpstr>Examples</vt:lpstr>
      <vt:lpstr>Neural Networks </vt:lpstr>
      <vt:lpstr>Neural Networks </vt:lpstr>
      <vt:lpstr>Multi-Layer Neural Networks</vt:lpstr>
      <vt:lpstr>Motivation for Neural Networks</vt:lpstr>
      <vt:lpstr>Motivation for Neural Networks</vt:lpstr>
      <vt:lpstr>Neural Speed Constraints </vt:lpstr>
      <vt:lpstr>Basic Unit in Multi-Layer Neural Network</vt:lpstr>
      <vt:lpstr>Model Neuron (Logistic)</vt:lpstr>
      <vt:lpstr>History: Neural Computation </vt:lpstr>
      <vt:lpstr>History: Learning Rules </vt:lpstr>
      <vt:lpstr>Perceptron Learning Rule</vt:lpstr>
      <vt:lpstr>Widrow-Hoff Rule </vt:lpstr>
      <vt:lpstr>Gradient Descent </vt:lpstr>
      <vt:lpstr>Summary: Single Layer Network </vt:lpstr>
      <vt:lpstr>Stochastic Gradient Algorithms </vt:lpstr>
      <vt:lpstr>Summary: Single Layer Network </vt:lpstr>
      <vt:lpstr>Learning with a Multi-Layer  Perceptron</vt:lpstr>
      <vt:lpstr>Learning with a Multi-Layer  Perceptron</vt:lpstr>
      <vt:lpstr>Some facts from real analysis</vt:lpstr>
      <vt:lpstr>Some facts from real analysis</vt:lpstr>
      <vt:lpstr>Some facts from real analysis</vt:lpstr>
      <vt:lpstr>Backpropagation Learning Rule</vt:lpstr>
      <vt:lpstr>Reminder: Model Neuron (Logistic)</vt:lpstr>
      <vt:lpstr>Derivatives</vt:lpstr>
      <vt:lpstr>Derivation of Learning Rule</vt:lpstr>
      <vt:lpstr>Derivation of Learning Rule (2)</vt:lpstr>
      <vt:lpstr>Derivation of Learning Rule (3)</vt:lpstr>
      <vt:lpstr>Derivation of Learning Rule (4)</vt:lpstr>
      <vt:lpstr>Derivation of Learning Rule (5)</vt:lpstr>
      <vt:lpstr>Derivation of Learning Rule (6)</vt:lpstr>
      <vt:lpstr>The Backpropagation Algorithm</vt:lpstr>
      <vt:lpstr>More Hidden Layers</vt:lpstr>
      <vt:lpstr>Comments on Training </vt:lpstr>
      <vt:lpstr>Over-training Prevention </vt:lpstr>
      <vt:lpstr>Over-fitting prevention </vt:lpstr>
      <vt:lpstr>Dropout training</vt:lpstr>
      <vt:lpstr>Dropout training</vt:lpstr>
      <vt:lpstr>Dropout training</vt:lpstr>
      <vt:lpstr>Input-Output Coding</vt:lpstr>
      <vt:lpstr>Representational Power </vt:lpstr>
      <vt:lpstr>Hidden Layer Representation </vt:lpstr>
      <vt:lpstr>Gradient Checks are useful! </vt:lpstr>
      <vt:lpstr>Auto-associative Network</vt:lpstr>
      <vt:lpstr>Sparse Auto-encoder </vt:lpstr>
      <vt:lpstr>Stacking Auto-encoder </vt:lpstr>
      <vt:lpstr>Beyond supervised learning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458</cp:revision>
  <cp:lastPrinted>1998-02-13T14:42:12Z</cp:lastPrinted>
  <dcterms:created xsi:type="dcterms:W3CDTF">1998-01-23T03:14:46Z</dcterms:created>
  <dcterms:modified xsi:type="dcterms:W3CDTF">2016-10-04T19:00:58Z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