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639" r:id="rId2"/>
    <p:sldId id="669" r:id="rId3"/>
    <p:sldId id="690" r:id="rId4"/>
    <p:sldId id="640" r:id="rId5"/>
    <p:sldId id="641" r:id="rId6"/>
    <p:sldId id="643" r:id="rId7"/>
    <p:sldId id="642" r:id="rId8"/>
    <p:sldId id="649" r:id="rId9"/>
    <p:sldId id="644" r:id="rId10"/>
    <p:sldId id="687" r:id="rId11"/>
    <p:sldId id="648" r:id="rId12"/>
    <p:sldId id="647" r:id="rId13"/>
    <p:sldId id="651" r:id="rId14"/>
    <p:sldId id="646" r:id="rId15"/>
    <p:sldId id="684" r:id="rId16"/>
    <p:sldId id="688" r:id="rId17"/>
    <p:sldId id="682" r:id="rId18"/>
    <p:sldId id="679" r:id="rId19"/>
    <p:sldId id="695" r:id="rId20"/>
    <p:sldId id="680" r:id="rId21"/>
    <p:sldId id="681" r:id="rId22"/>
    <p:sldId id="652" r:id="rId23"/>
    <p:sldId id="653" r:id="rId24"/>
    <p:sldId id="657" r:id="rId25"/>
    <p:sldId id="658" r:id="rId26"/>
    <p:sldId id="691" r:id="rId27"/>
    <p:sldId id="694" r:id="rId28"/>
    <p:sldId id="656" r:id="rId29"/>
    <p:sldId id="665" r:id="rId30"/>
    <p:sldId id="666" r:id="rId31"/>
    <p:sldId id="668" r:id="rId32"/>
    <p:sldId id="696" r:id="rId33"/>
    <p:sldId id="697" r:id="rId34"/>
    <p:sldId id="672" r:id="rId35"/>
    <p:sldId id="673" r:id="rId36"/>
    <p:sldId id="693" r:id="rId37"/>
    <p:sldId id="674" r:id="rId38"/>
  </p:sldIdLst>
  <p:sldSz cx="9144000" cy="6858000" type="screen4x3"/>
  <p:notesSz cx="7150100" cy="94488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E00"/>
    <a:srgbClr val="2136FF"/>
    <a:srgbClr val="CC99FF"/>
    <a:srgbClr val="BBFFA3"/>
    <a:srgbClr val="FAA8A8"/>
    <a:srgbClr val="3ADE00"/>
    <a:srgbClr val="7AFF4B"/>
    <a:srgbClr val="72A4E0"/>
    <a:srgbClr val="CCCC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 autoAdjust="0"/>
    <p:restoredTop sz="50000" autoAdjust="0"/>
  </p:normalViewPr>
  <p:slideViewPr>
    <p:cSldViewPr>
      <p:cViewPr varScale="1">
        <p:scale>
          <a:sx n="109" d="100"/>
          <a:sy n="109" d="100"/>
        </p:scale>
        <p:origin x="424" y="184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39494A3-2E9A-4452-AF31-4D93A71E2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7D26B-0BFB-4E61-AAB7-284A80E2A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26B-0BFB-4E61-AAB7-284A80E2A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2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752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9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u="none" dirty="0" smtClean="0"/>
              <a:t>NEURAL NETWORKS</a:t>
            </a:r>
            <a:r>
              <a:rPr lang="en-US" i="0" u="none" baseline="0" dirty="0" smtClean="0"/>
              <a:t>	              CS446 -</a:t>
            </a:r>
            <a:r>
              <a:rPr lang="en-US" i="0" u="none" baseline="0" smtClean="0"/>
              <a:t>FALL ‘16</a:t>
            </a:r>
            <a:endParaRPr lang="en-US" i="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chemeClr val="tx1"/>
                </a:solidFill>
                <a:latin typeface="+mj-lt"/>
              </a:defRPr>
            </a:lvl1pPr>
          </a:lstStyle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l2r.cs.illinois.edu/~danr/Teaching/CS446-15/Hw/HW-hw2/hw2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4" Type="http://schemas.openxmlformats.org/officeDocument/2006/relationships/image" Target="../media/image371.png"/><Relationship Id="rId5" Type="http://schemas.openxmlformats.org/officeDocument/2006/relationships/image" Target="../media/image390.png"/><Relationship Id="rId6" Type="http://schemas.openxmlformats.org/officeDocument/2006/relationships/image" Target="../media/image400.png"/><Relationship Id="rId7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0.png"/><Relationship Id="rId3" Type="http://schemas.openxmlformats.org/officeDocument/2006/relationships/image" Target="../media/image380.png"/><Relationship Id="rId4" Type="http://schemas.openxmlformats.org/officeDocument/2006/relationships/image" Target="../media/image390.png"/><Relationship Id="rId5" Type="http://schemas.openxmlformats.org/officeDocument/2006/relationships/image" Target="../media/image400.png"/><Relationship Id="rId6" Type="http://schemas.openxmlformats.org/officeDocument/2006/relationships/image" Target="../media/image410.png"/><Relationship Id="rId7" Type="http://schemas.openxmlformats.org/officeDocument/2006/relationships/image" Target="../media/image420.png"/><Relationship Id="rId8" Type="http://schemas.openxmlformats.org/officeDocument/2006/relationships/image" Target="../media/image430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4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4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4" Type="http://schemas.openxmlformats.org/officeDocument/2006/relationships/image" Target="../media/image490.png"/><Relationship Id="rId5" Type="http://schemas.openxmlformats.org/officeDocument/2006/relationships/image" Target="../media/image520.png"/><Relationship Id="rId6" Type="http://schemas.openxmlformats.org/officeDocument/2006/relationships/image" Target="../media/image530.png"/><Relationship Id="rId7" Type="http://schemas.openxmlformats.org/officeDocument/2006/relationships/image" Target="../media/image540.png"/><Relationship Id="rId8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4" Type="http://schemas.openxmlformats.org/officeDocument/2006/relationships/image" Target="../media/image890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38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HW1 </a:t>
            </a:r>
            <a:r>
              <a:rPr lang="en-US" dirty="0" smtClean="0"/>
              <a:t>grades should be up!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HW3 </a:t>
            </a:r>
            <a:r>
              <a:rPr lang="en-US" dirty="0"/>
              <a:t>is </a:t>
            </a:r>
            <a:r>
              <a:rPr lang="en-US" dirty="0" smtClean="0"/>
              <a:t>due </a:t>
            </a:r>
            <a:r>
              <a:rPr lang="en-US" dirty="0" smtClean="0">
                <a:solidFill>
                  <a:srgbClr val="FF0000"/>
                </a:solidFill>
              </a:rPr>
              <a:t>midnight</a:t>
            </a:r>
            <a:r>
              <a:rPr lang="en-US" dirty="0" smtClean="0"/>
              <a:t>. 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Hw4</a:t>
            </a:r>
            <a:r>
              <a:rPr lang="en-US" dirty="0"/>
              <a:t> </a:t>
            </a:r>
            <a:r>
              <a:rPr lang="en-US" dirty="0" smtClean="0"/>
              <a:t>will be released next Tuesday. </a:t>
            </a:r>
            <a:endParaRPr lang="en-US" dirty="0" smtClean="0"/>
          </a:p>
          <a:p>
            <a:pPr lvl="1"/>
            <a:r>
              <a:rPr lang="en-US" dirty="0" smtClean="0"/>
              <a:t>Please start working on it as soon as possible</a:t>
            </a:r>
          </a:p>
          <a:p>
            <a:pPr lvl="1"/>
            <a:r>
              <a:rPr lang="en-US" dirty="0" smtClean="0"/>
              <a:t>Come to sections with </a:t>
            </a:r>
            <a:r>
              <a:rPr lang="en-US" dirty="0" smtClean="0"/>
              <a:t>questions</a:t>
            </a:r>
            <a:endParaRPr lang="en-US" dirty="0" smtClean="0"/>
          </a:p>
          <a:p>
            <a:r>
              <a:rPr lang="en-US" dirty="0" smtClean="0"/>
              <a:t>Deadline for project proposals is close </a:t>
            </a:r>
            <a:endParaRPr lang="en-US" dirty="0" smtClean="0"/>
          </a:p>
          <a:p>
            <a:pPr lvl="1"/>
            <a:r>
              <a:rPr lang="en-US" dirty="0" smtClean="0"/>
              <a:t>Make sure to find a partner and explore the ideas. </a:t>
            </a:r>
            <a:endParaRPr lang="en-US" dirty="0" smtClean="0"/>
          </a:p>
          <a:p>
            <a:endParaRPr lang="en-US" dirty="0" smtClean="0">
              <a:solidFill>
                <a:srgbClr val="FC0128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5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Convolution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of convolution operator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0" dirty="0" smtClean="0"/>
                  <a:t> inputs. </a:t>
                </a:r>
              </a:p>
              <a:p>
                <a:pPr lvl="1"/>
                <a:r>
                  <a:rPr lang="en-US" dirty="0" smtClean="0"/>
                  <a:t>Uses Fast-Fourier-Transform (FFT)</a:t>
                </a:r>
                <a:endParaRPr lang="en-US" b="0" dirty="0" smtClean="0"/>
              </a:p>
              <a:p>
                <a:r>
                  <a:rPr lang="en-US" dirty="0" smtClean="0"/>
                  <a:t>For two-dimension, each convolution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𝑀𝑁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e>
                    </m:d>
                  </m:oMath>
                </a14:m>
                <a:r>
                  <a:rPr lang="en-US" b="0" dirty="0" smtClean="0"/>
                  <a:t> time, where the size of input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𝑀𝑁</m:t>
                    </m:r>
                  </m:oMath>
                </a14:m>
                <a:r>
                  <a:rPr lang="en-US" b="0" dirty="0" smtClean="0"/>
                  <a:t>. 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8873" y="6096000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/>
          <a:stretch/>
        </p:blipFill>
        <p:spPr bwMode="auto">
          <a:xfrm>
            <a:off x="2971800" y="3425024"/>
            <a:ext cx="38655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convolution of the </a:t>
            </a:r>
            <a:r>
              <a:rPr lang="en-US" sz="2200" b="1" dirty="0" smtClean="0"/>
              <a:t>input (vector/matrix)</a:t>
            </a:r>
            <a:r>
              <a:rPr lang="en-US" sz="2200" dirty="0" smtClean="0"/>
              <a:t> with weights </a:t>
            </a:r>
            <a:r>
              <a:rPr lang="en-US" sz="2200" b="1" dirty="0" smtClean="0"/>
              <a:t>(vector/matrix) </a:t>
            </a:r>
            <a:r>
              <a:rPr lang="en-US" sz="2200" dirty="0" smtClean="0"/>
              <a:t>results in a </a:t>
            </a:r>
            <a:r>
              <a:rPr lang="en-US" sz="2200" b="1" dirty="0" smtClean="0"/>
              <a:t>response vector/matrix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We can have </a:t>
            </a:r>
            <a:r>
              <a:rPr lang="en-US" sz="2200" b="1" dirty="0" smtClean="0"/>
              <a:t>multiple filters </a:t>
            </a:r>
            <a:r>
              <a:rPr lang="en-US" sz="2200" dirty="0" smtClean="0"/>
              <a:t>in each convolutional layer, each producing an output.  </a:t>
            </a:r>
          </a:p>
          <a:p>
            <a:r>
              <a:rPr lang="en-US" sz="2200" dirty="0" smtClean="0"/>
              <a:t>If it is an intermediate layer, it can have </a:t>
            </a:r>
            <a:r>
              <a:rPr lang="en-US" sz="2200" b="1" dirty="0" smtClean="0"/>
              <a:t>multiple inputs</a:t>
            </a:r>
            <a:r>
              <a:rPr lang="en-US" sz="2200" dirty="0" smtClean="0"/>
              <a:t>! 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1524000" y="3657600"/>
            <a:ext cx="1524000" cy="1066800"/>
          </a:xfrm>
          <a:prstGeom prst="parallelogram">
            <a:avLst>
              <a:gd name="adj" fmla="val 16429"/>
            </a:avLst>
          </a:prstGeom>
          <a:solidFill>
            <a:srgbClr val="72A4E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676400" y="3886200"/>
            <a:ext cx="1524000" cy="1066800"/>
          </a:xfrm>
          <a:prstGeom prst="parallelogram">
            <a:avLst>
              <a:gd name="adj" fmla="val 16429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3810000"/>
            <a:ext cx="1752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none" dirty="0" smtClean="0"/>
              <a:t>Convolutional Layer</a:t>
            </a:r>
            <a:endParaRPr lang="en-US" sz="2000" b="1" u="none" dirty="0"/>
          </a:p>
        </p:txBody>
      </p:sp>
      <p:sp>
        <p:nvSpPr>
          <p:cNvPr id="10" name="Right Arrow 9"/>
          <p:cNvSpPr/>
          <p:nvPr/>
        </p:nvSpPr>
        <p:spPr>
          <a:xfrm>
            <a:off x="3413760" y="402844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4191000" y="4724400"/>
            <a:ext cx="990600" cy="685800"/>
          </a:xfrm>
          <a:prstGeom prst="parallelogram">
            <a:avLst>
              <a:gd name="adj" fmla="val 16429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Filter</a:t>
            </a:r>
            <a:endParaRPr lang="en-US" u="none" dirty="0"/>
          </a:p>
        </p:txBody>
      </p:sp>
      <p:sp>
        <p:nvSpPr>
          <p:cNvPr id="13" name="Parallelogram 12"/>
          <p:cNvSpPr/>
          <p:nvPr/>
        </p:nvSpPr>
        <p:spPr>
          <a:xfrm>
            <a:off x="6324600" y="37338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1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67400" y="4038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4343400" y="4876800"/>
            <a:ext cx="990600" cy="685800"/>
          </a:xfrm>
          <a:prstGeom prst="parallelogram">
            <a:avLst>
              <a:gd name="adj" fmla="val 1642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Filter</a:t>
            </a:r>
            <a:endParaRPr lang="en-US" u="none" dirty="0"/>
          </a:p>
        </p:txBody>
      </p:sp>
      <p:sp>
        <p:nvSpPr>
          <p:cNvPr id="16" name="Parallelogram 15"/>
          <p:cNvSpPr/>
          <p:nvPr/>
        </p:nvSpPr>
        <p:spPr>
          <a:xfrm>
            <a:off x="4495800" y="5029200"/>
            <a:ext cx="990600" cy="685800"/>
          </a:xfrm>
          <a:prstGeom prst="parallelogram">
            <a:avLst>
              <a:gd name="adj" fmla="val 16429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Filter</a:t>
            </a:r>
            <a:endParaRPr lang="en-US" u="none" dirty="0"/>
          </a:p>
        </p:txBody>
      </p:sp>
      <p:sp>
        <p:nvSpPr>
          <p:cNvPr id="17" name="Parallelogram 16"/>
          <p:cNvSpPr/>
          <p:nvPr/>
        </p:nvSpPr>
        <p:spPr>
          <a:xfrm>
            <a:off x="4648200" y="5181600"/>
            <a:ext cx="990600" cy="685800"/>
          </a:xfrm>
          <a:prstGeom prst="parallelogram">
            <a:avLst>
              <a:gd name="adj" fmla="val 16429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Filter</a:t>
            </a:r>
            <a:endParaRPr lang="en-US" u="none" dirty="0"/>
          </a:p>
        </p:txBody>
      </p:sp>
      <p:sp>
        <p:nvSpPr>
          <p:cNvPr id="18" name="Parallelogram 17"/>
          <p:cNvSpPr/>
          <p:nvPr/>
        </p:nvSpPr>
        <p:spPr>
          <a:xfrm>
            <a:off x="6477000" y="38862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6629400" y="40386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6781800" y="41910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>
            <a:off x="6934200" y="43434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1"/>
          </a:solidFill>
          <a:ln w="57150">
            <a:solidFill>
              <a:srgbClr val="BB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/>
        </p:nvSpPr>
        <p:spPr>
          <a:xfrm>
            <a:off x="7086600" y="44958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rgbClr val="7AF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>
            <a:off x="7239000" y="46482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rgbClr val="3AD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7391400" y="4800600"/>
            <a:ext cx="1524000" cy="1066800"/>
          </a:xfrm>
          <a:prstGeom prst="parallelogram">
            <a:avLst>
              <a:gd name="adj" fmla="val 16429"/>
            </a:avLst>
          </a:prstGeom>
          <a:solidFill>
            <a:schemeClr val="bg2"/>
          </a:solidFill>
          <a:ln w="57150">
            <a:solidFill>
              <a:srgbClr val="25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5257800"/>
            <a:ext cx="2057400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One can add nonlinearity at the output of convolutional layer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8378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Layer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handle variable sized inputs? </a:t>
            </a:r>
          </a:p>
          <a:p>
            <a:pPr lvl="1"/>
            <a:r>
              <a:rPr lang="en-US" dirty="0" smtClean="0"/>
              <a:t>A layer which reduces inputs of different size, to a fixed size.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Pooling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80" y="2951480"/>
            <a:ext cx="254765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28873" y="6093023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35619"/>
            <a:ext cx="4009930" cy="308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Layer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handle variable sized inputs? </a:t>
                </a:r>
              </a:p>
              <a:p>
                <a:pPr lvl="1"/>
                <a:r>
                  <a:rPr lang="en-US" dirty="0" smtClean="0"/>
                  <a:t>A layer which reduces inputs of different size, to a fixed size.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Pooling  </a:t>
                </a:r>
                <a:endParaRPr lang="en-US" dirty="0"/>
              </a:p>
              <a:p>
                <a:pPr lvl="1"/>
                <a:r>
                  <a:rPr lang="en-US" dirty="0" smtClean="0"/>
                  <a:t>Different variations 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Max pooling </a:t>
                </a: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Average pooling 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∑</m:t>
                        </m:r>
                      </m:e>
                      <m:li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 [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L2-pooling 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∑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lim>
                        </m:limLow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[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err="1" smtClean="0">
                    <a:solidFill>
                      <a:schemeClr val="tx1"/>
                    </a:solidFill>
                  </a:rPr>
                  <a:t>etc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255" b="-4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192" name="Group 8191"/>
          <p:cNvGrpSpPr/>
          <p:nvPr/>
        </p:nvGrpSpPr>
        <p:grpSpPr>
          <a:xfrm>
            <a:off x="5334000" y="3048000"/>
            <a:ext cx="3066875" cy="1807801"/>
            <a:chOff x="3847571" y="4167318"/>
            <a:chExt cx="3066875" cy="1807801"/>
          </a:xfrm>
        </p:grpSpPr>
        <p:sp>
          <p:nvSpPr>
            <p:cNvPr id="7" name="Parallelogram 6"/>
            <p:cNvSpPr/>
            <p:nvPr/>
          </p:nvSpPr>
          <p:spPr>
            <a:xfrm rot="20653039">
              <a:off x="3847571" y="4189012"/>
              <a:ext cx="1524000" cy="1432086"/>
            </a:xfrm>
            <a:prstGeom prst="parallelogra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20653039">
              <a:off x="5810954" y="5103592"/>
              <a:ext cx="1103492" cy="858521"/>
            </a:xfrm>
            <a:prstGeom prst="parallelogra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10" idx="1"/>
              <a:endCxn id="10" idx="3"/>
            </p:cNvCxnSpPr>
            <p:nvPr/>
          </p:nvCxnSpPr>
          <p:spPr>
            <a:xfrm>
              <a:off x="6349215" y="5090586"/>
              <a:ext cx="26970" cy="8845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5"/>
              <a:endCxn id="10" idx="2"/>
            </p:cNvCxnSpPr>
            <p:nvPr/>
          </p:nvCxnSpPr>
          <p:spPr>
            <a:xfrm flipV="1">
              <a:off x="5935024" y="5411972"/>
              <a:ext cx="855352" cy="2417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5"/>
              <a:endCxn id="7" idx="2"/>
            </p:cNvCxnSpPr>
            <p:nvPr/>
          </p:nvCxnSpPr>
          <p:spPr>
            <a:xfrm flipV="1">
              <a:off x="4048561" y="4746488"/>
              <a:ext cx="1122020" cy="3171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1"/>
              <a:endCxn id="7" idx="3"/>
            </p:cNvCxnSpPr>
            <p:nvPr/>
          </p:nvCxnSpPr>
          <p:spPr>
            <a:xfrm>
              <a:off x="4587077" y="4167318"/>
              <a:ext cx="44988" cy="14754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1"/>
              <a:endCxn id="10" idx="1"/>
            </p:cNvCxnSpPr>
            <p:nvPr/>
          </p:nvCxnSpPr>
          <p:spPr>
            <a:xfrm>
              <a:off x="4587077" y="4167318"/>
              <a:ext cx="1762138" cy="92326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48561" y="4343400"/>
              <a:ext cx="1886463" cy="89958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5"/>
              <a:endCxn id="10" idx="5"/>
            </p:cNvCxnSpPr>
            <p:nvPr/>
          </p:nvCxnSpPr>
          <p:spPr>
            <a:xfrm>
              <a:off x="4048561" y="5063622"/>
              <a:ext cx="1886463" cy="59011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22071" y="4909014"/>
              <a:ext cx="1312953" cy="44703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stage structure: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Whole system: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-18841" y="4437276"/>
            <a:ext cx="2183449" cy="1558925"/>
          </a:xfrm>
        </p:spPr>
        <p:txBody>
          <a:bodyPr/>
          <a:lstStyle/>
          <a:p>
            <a:r>
              <a:rPr lang="en-US" dirty="0" smtClean="0"/>
              <a:t>An example </a:t>
            </a:r>
            <a:r>
              <a:rPr lang="en-US" dirty="0" smtClean="0"/>
              <a:t>system (</a:t>
            </a:r>
            <a:r>
              <a:rPr lang="en-US" dirty="0" err="1" smtClean="0"/>
              <a:t>LeNet</a:t>
            </a:r>
            <a:r>
              <a:rPr lang="en-US" dirty="0" smtClean="0"/>
              <a:t>):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5553" y="6096000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Druv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Bhatra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88" y="4181221"/>
            <a:ext cx="6937172" cy="214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048000" y="1828800"/>
            <a:ext cx="3184905" cy="823558"/>
            <a:chOff x="2230120" y="1981200"/>
            <a:chExt cx="5008880" cy="1295400"/>
          </a:xfrm>
        </p:grpSpPr>
        <p:sp>
          <p:nvSpPr>
            <p:cNvPr id="7" name="Rectangle 6"/>
            <p:cNvSpPr/>
            <p:nvPr/>
          </p:nvSpPr>
          <p:spPr>
            <a:xfrm>
              <a:off x="2743200" y="1981200"/>
              <a:ext cx="40386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378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err="1" smtClean="0"/>
                <a:t>Convol</a:t>
              </a:r>
              <a:r>
                <a:rPr lang="en-US" sz="1600" b="1" u="none" dirty="0" smtClean="0"/>
                <a:t>.</a:t>
              </a:r>
              <a:r>
                <a:rPr lang="en-US" b="1" u="none" dirty="0" smtClean="0"/>
                <a:t> </a:t>
              </a:r>
              <a:endParaRPr lang="en-US" sz="1050" b="1" u="none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60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Pooling</a:t>
              </a:r>
              <a:endParaRPr lang="en-US" sz="1050" b="1" u="none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23012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37388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47700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5308" y="3124200"/>
            <a:ext cx="7185565" cy="838200"/>
            <a:chOff x="1475308" y="3124200"/>
            <a:chExt cx="7185565" cy="838200"/>
          </a:xfrm>
        </p:grpSpPr>
        <p:sp>
          <p:nvSpPr>
            <p:cNvPr id="18" name="Rectangle 17"/>
            <p:cNvSpPr/>
            <p:nvPr/>
          </p:nvSpPr>
          <p:spPr>
            <a:xfrm>
              <a:off x="2458720" y="319024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</a:t>
              </a:r>
              <a:r>
                <a:rPr lang="en-US" sz="1600" b="1" u="none" dirty="0"/>
                <a:t>tage </a:t>
              </a:r>
              <a:r>
                <a:rPr lang="en-US" sz="1600" b="1" u="none" dirty="0" smtClean="0"/>
                <a:t>1</a:t>
              </a:r>
              <a:endParaRPr lang="en-US" sz="1600" b="1" u="none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439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2</a:t>
              </a:r>
              <a:endParaRPr lang="en-US" sz="1600" b="1" u="none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31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3</a:t>
              </a:r>
              <a:endParaRPr lang="en-US" sz="1600" b="1" u="none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124200"/>
              <a:ext cx="1309059" cy="838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Fully Connected Layer</a:t>
              </a:r>
              <a:endParaRPr lang="en-US" sz="1600" b="1" u="none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15659" y="343334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516120" y="3449320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735320" y="344350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430459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087880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5308" y="3286780"/>
              <a:ext cx="866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Input Image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94301" y="3288941"/>
              <a:ext cx="866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Class Label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00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</a:t>
            </a:r>
            <a:r>
              <a:rPr lang="en-US" dirty="0" err="1" smtClean="0"/>
              <a:t>ConvNet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191" y="1111196"/>
                <a:ext cx="7759809" cy="4525963"/>
              </a:xfrm>
            </p:spPr>
            <p:txBody>
              <a:bodyPr/>
              <a:lstStyle/>
              <a:p>
                <a:r>
                  <a:rPr lang="en-US" sz="2000" dirty="0" smtClean="0"/>
                  <a:t>The same procedure from Back-propagation applies here. </a:t>
                </a:r>
              </a:p>
              <a:p>
                <a:pPr lvl="1"/>
                <a:r>
                  <a:rPr lang="en-US" sz="1800" dirty="0" smtClean="0"/>
                  <a:t>Remember in </a:t>
                </a:r>
                <a:r>
                  <a:rPr lang="en-US" sz="1800" dirty="0" err="1" smtClean="0"/>
                  <a:t>backprop</a:t>
                </a:r>
                <a:r>
                  <a:rPr lang="en-US" sz="1800" dirty="0" smtClean="0"/>
                  <a:t> we started from the error terms in the last stage, and passed them back to the previous layers, one by one. </a:t>
                </a:r>
              </a:p>
              <a:p>
                <a:r>
                  <a:rPr lang="en-US" sz="2200" dirty="0" smtClean="0"/>
                  <a:t>Back-prop for the pooling layer: </a:t>
                </a:r>
              </a:p>
              <a:p>
                <a:pPr lvl="1"/>
                <a:r>
                  <a:rPr lang="en-US" sz="1600" dirty="0" smtClean="0"/>
                  <a:t>Consider, for example, the case of “max” pooling. </a:t>
                </a:r>
              </a:p>
              <a:p>
                <a:pPr lvl="1"/>
                <a:r>
                  <a:rPr lang="en-US" sz="1600" dirty="0" smtClean="0"/>
                  <a:t>This layer only routes the </a:t>
                </a:r>
                <a:r>
                  <a:rPr lang="en-US" sz="1600" dirty="0"/>
                  <a:t>gradient to the input that </a:t>
                </a:r>
                <a:r>
                  <a:rPr lang="en-US" sz="1600" dirty="0" smtClean="0"/>
                  <a:t>has </a:t>
                </a:r>
                <a:r>
                  <a:rPr lang="en-US" sz="1600" dirty="0"/>
                  <a:t>the highest value in the forward pass. </a:t>
                </a:r>
                <a:endParaRPr lang="en-US" sz="1600" dirty="0" smtClean="0"/>
              </a:p>
              <a:p>
                <a:pPr lvl="1"/>
                <a:r>
                  <a:rPr lang="en-US" sz="1600" dirty="0" smtClean="0"/>
                  <a:t>Hence</a:t>
                </a:r>
                <a:r>
                  <a:rPr lang="en-US" sz="1600" dirty="0"/>
                  <a:t>, during the forward pass of a pooling layer it is common to keep track of the index of the max activation (sometimes also called </a:t>
                </a:r>
                <a:r>
                  <a:rPr lang="en-US" sz="1600" i="1" dirty="0"/>
                  <a:t>the switches</a:t>
                </a:r>
                <a:r>
                  <a:rPr lang="en-US" sz="1600" dirty="0"/>
                  <a:t>) so that gradient routing is efficient during backpropagation</a:t>
                </a:r>
                <a:r>
                  <a:rPr lang="en-US" sz="1600" dirty="0" smtClean="0"/>
                  <a:t>.</a:t>
                </a:r>
              </a:p>
              <a:p>
                <a:pPr lvl="1"/>
                <a:r>
                  <a:rPr lang="en-US" sz="1600" dirty="0"/>
                  <a:t>Therefore we have: 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𝛿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191" y="1111196"/>
                <a:ext cx="7759809" cy="4525963"/>
              </a:xfrm>
              <a:blipFill rotWithShape="1">
                <a:blip r:embed="rId2"/>
                <a:stretch>
                  <a:fillRect t="-673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33600" y="4586642"/>
            <a:ext cx="3184905" cy="823558"/>
            <a:chOff x="2230120" y="1981200"/>
            <a:chExt cx="5008880" cy="1295400"/>
          </a:xfrm>
        </p:grpSpPr>
        <p:sp>
          <p:nvSpPr>
            <p:cNvPr id="19" name="Rectangle 18"/>
            <p:cNvSpPr/>
            <p:nvPr/>
          </p:nvSpPr>
          <p:spPr>
            <a:xfrm>
              <a:off x="2743200" y="1981200"/>
              <a:ext cx="40386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78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err="1" smtClean="0"/>
                <a:t>Convol</a:t>
              </a:r>
              <a:r>
                <a:rPr lang="en-US" sz="1600" b="1" u="none" dirty="0" smtClean="0"/>
                <a:t>.</a:t>
              </a:r>
              <a:r>
                <a:rPr lang="en-US" b="1" u="none" dirty="0" smtClean="0"/>
                <a:t> </a:t>
              </a:r>
              <a:endParaRPr lang="en-US" sz="1050" b="1" u="none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460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Pooling</a:t>
              </a:r>
              <a:endParaRPr lang="en-US" sz="1050" b="1" u="none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23012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37388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47700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0" y="5723019"/>
            <a:ext cx="7603976" cy="525381"/>
            <a:chOff x="1498073" y="3286780"/>
            <a:chExt cx="7603976" cy="525381"/>
          </a:xfrm>
        </p:grpSpPr>
        <p:sp>
          <p:nvSpPr>
            <p:cNvPr id="9" name="Rectangle 8"/>
            <p:cNvSpPr/>
            <p:nvPr/>
          </p:nvSpPr>
          <p:spPr>
            <a:xfrm>
              <a:off x="4863141" y="3324306"/>
              <a:ext cx="851859" cy="434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3</a:t>
              </a:r>
              <a:endParaRPr lang="en-US" sz="1600" b="1" u="non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5998" y="3328947"/>
              <a:ext cx="2031475" cy="4325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Fully Connected Layer</a:t>
              </a:r>
              <a:endParaRPr lang="en-US" sz="1600" b="1" u="none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315659" y="343334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516120" y="3449320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35320" y="344350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8135424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087880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98073" y="3286780"/>
              <a:ext cx="708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Input Image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64077" y="3288941"/>
              <a:ext cx="637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Class Label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58000" y="4572000"/>
                <a:ext cx="1845698" cy="4952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b="0" i="1" u="none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last</m:t>
                          </m:r>
                          <m:r>
                            <a:rPr lang="en-US" sz="1200" b="0" i="0" u="none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layer</m:t>
                          </m:r>
                        </m:sub>
                      </m:sSub>
                      <m:r>
                        <a:rPr lang="en-US" sz="12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last</m:t>
                              </m:r>
                              <m:r>
                                <a:rPr lang="en-US" sz="1200" b="0" i="0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layer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u="non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572000"/>
                <a:ext cx="1845698" cy="495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21755" y="5189618"/>
                <a:ext cx="427105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755" y="5189618"/>
                <a:ext cx="42710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17" idx="0"/>
          </p:cNvCxnSpPr>
          <p:nvPr/>
        </p:nvCxnSpPr>
        <p:spPr>
          <a:xfrm flipV="1">
            <a:off x="8656590" y="5487215"/>
            <a:ext cx="0" cy="2379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5" idx="2"/>
          </p:cNvCxnSpPr>
          <p:nvPr/>
        </p:nvCxnSpPr>
        <p:spPr>
          <a:xfrm flipV="1">
            <a:off x="7780849" y="5067264"/>
            <a:ext cx="0" cy="802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54919" y="5638800"/>
            <a:ext cx="1" cy="230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309753" y="5779489"/>
            <a:ext cx="851859" cy="434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none" dirty="0" smtClean="0"/>
              <a:t>Stage 1</a:t>
            </a:r>
            <a:endParaRPr lang="en-US" sz="1600" b="1" u="none" dirty="0"/>
          </a:p>
        </p:txBody>
      </p:sp>
      <p:sp>
        <p:nvSpPr>
          <p:cNvPr id="42" name="Rectangle 41"/>
          <p:cNvSpPr/>
          <p:nvPr/>
        </p:nvSpPr>
        <p:spPr>
          <a:xfrm>
            <a:off x="3543478" y="5772711"/>
            <a:ext cx="851859" cy="434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none" dirty="0" smtClean="0"/>
              <a:t>Stage 2</a:t>
            </a:r>
            <a:endParaRPr lang="en-US" sz="1600" b="1" u="none" dirty="0"/>
          </a:p>
        </p:txBody>
      </p:sp>
      <p:sp>
        <p:nvSpPr>
          <p:cNvPr id="47" name="Freeform 46"/>
          <p:cNvSpPr/>
          <p:nvPr/>
        </p:nvSpPr>
        <p:spPr>
          <a:xfrm>
            <a:off x="2472856" y="5414838"/>
            <a:ext cx="2266121" cy="349858"/>
          </a:xfrm>
          <a:custGeom>
            <a:avLst/>
            <a:gdLst>
              <a:gd name="connsiteX0" fmla="*/ 0 w 2266121"/>
              <a:gd name="connsiteY0" fmla="*/ 0 h 349858"/>
              <a:gd name="connsiteX1" fmla="*/ 341906 w 2266121"/>
              <a:gd name="connsiteY1" fmla="*/ 198783 h 349858"/>
              <a:gd name="connsiteX2" fmla="*/ 755374 w 2266121"/>
              <a:gd name="connsiteY2" fmla="*/ 230588 h 349858"/>
              <a:gd name="connsiteX3" fmla="*/ 1614114 w 2266121"/>
              <a:gd name="connsiteY3" fmla="*/ 206734 h 349858"/>
              <a:gd name="connsiteX4" fmla="*/ 2059387 w 2266121"/>
              <a:gd name="connsiteY4" fmla="*/ 214685 h 349858"/>
              <a:gd name="connsiteX5" fmla="*/ 2266121 w 2266121"/>
              <a:gd name="connsiteY5" fmla="*/ 349858 h 3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121" h="349858">
                <a:moveTo>
                  <a:pt x="0" y="0"/>
                </a:moveTo>
                <a:cubicBezTo>
                  <a:pt x="108005" y="80176"/>
                  <a:pt x="216010" y="160352"/>
                  <a:pt x="341906" y="198783"/>
                </a:cubicBezTo>
                <a:cubicBezTo>
                  <a:pt x="467802" y="237214"/>
                  <a:pt x="543339" y="229263"/>
                  <a:pt x="755374" y="230588"/>
                </a:cubicBezTo>
                <a:cubicBezTo>
                  <a:pt x="967409" y="231913"/>
                  <a:pt x="1614114" y="206734"/>
                  <a:pt x="1614114" y="206734"/>
                </a:cubicBezTo>
                <a:cubicBezTo>
                  <a:pt x="1831449" y="204084"/>
                  <a:pt x="1950719" y="190831"/>
                  <a:pt x="2059387" y="214685"/>
                </a:cubicBezTo>
                <a:cubicBezTo>
                  <a:pt x="2168055" y="238539"/>
                  <a:pt x="2217088" y="294198"/>
                  <a:pt x="2266121" y="349858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025224" y="5414838"/>
            <a:ext cx="548640" cy="345708"/>
          </a:xfrm>
          <a:custGeom>
            <a:avLst/>
            <a:gdLst>
              <a:gd name="connsiteX0" fmla="*/ 0 w 548640"/>
              <a:gd name="connsiteY0" fmla="*/ 0 h 341906"/>
              <a:gd name="connsiteX1" fmla="*/ 151075 w 548640"/>
              <a:gd name="connsiteY1" fmla="*/ 143124 h 341906"/>
              <a:gd name="connsiteX2" fmla="*/ 349858 w 548640"/>
              <a:gd name="connsiteY2" fmla="*/ 190832 h 341906"/>
              <a:gd name="connsiteX3" fmla="*/ 548640 w 548640"/>
              <a:gd name="connsiteY3" fmla="*/ 341906 h 3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" h="341906">
                <a:moveTo>
                  <a:pt x="0" y="0"/>
                </a:moveTo>
                <a:cubicBezTo>
                  <a:pt x="46382" y="55659"/>
                  <a:pt x="92765" y="111319"/>
                  <a:pt x="151075" y="143124"/>
                </a:cubicBezTo>
                <a:cubicBezTo>
                  <a:pt x="209385" y="174929"/>
                  <a:pt x="283597" y="157702"/>
                  <a:pt x="349858" y="190832"/>
                </a:cubicBezTo>
                <a:cubicBezTo>
                  <a:pt x="416119" y="223962"/>
                  <a:pt x="482379" y="282934"/>
                  <a:pt x="548640" y="341906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38800" y="5143536"/>
                <a:ext cx="1859932" cy="497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b="0" i="1" u="none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first</m:t>
                          </m:r>
                          <m:r>
                            <a:rPr lang="en-US" sz="1200" b="0" i="0" u="none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layer</m:t>
                          </m:r>
                        </m:sub>
                      </m:sSub>
                      <m:r>
                        <a:rPr lang="en-US" sz="12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first</m:t>
                              </m:r>
                              <m:r>
                                <a:rPr lang="en-US" sz="1200" b="0" i="0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layer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u="none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43536"/>
                <a:ext cx="1859932" cy="49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71274" y="4648200"/>
                <a:ext cx="382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274" y="4648200"/>
                <a:ext cx="3824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4627911"/>
                <a:ext cx="3835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627911"/>
                <a:ext cx="38350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</a:t>
            </a:r>
            <a:r>
              <a:rPr lang="en-US" dirty="0" err="1" smtClean="0"/>
              <a:t>ConvNet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91" y="1111196"/>
            <a:ext cx="7759809" cy="4525963"/>
          </a:xfrm>
        </p:spPr>
        <p:txBody>
          <a:bodyPr/>
          <a:lstStyle/>
          <a:p>
            <a:r>
              <a:rPr lang="en-US" sz="2200" dirty="0" smtClean="0"/>
              <a:t>Back-prop for the convolutional layer:</a:t>
            </a:r>
          </a:p>
          <a:p>
            <a:pPr marL="457200" lvl="1" indent="0">
              <a:buNone/>
            </a:pPr>
            <a:r>
              <a:rPr lang="en-US" sz="1800" dirty="0" smtClean="0"/>
              <a:t>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33600" y="4586642"/>
            <a:ext cx="3184905" cy="823558"/>
            <a:chOff x="2230120" y="1981200"/>
            <a:chExt cx="5008880" cy="1295400"/>
          </a:xfrm>
        </p:grpSpPr>
        <p:sp>
          <p:nvSpPr>
            <p:cNvPr id="19" name="Rectangle 18"/>
            <p:cNvSpPr/>
            <p:nvPr/>
          </p:nvSpPr>
          <p:spPr>
            <a:xfrm>
              <a:off x="2743200" y="1981200"/>
              <a:ext cx="40386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78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err="1" smtClean="0"/>
                <a:t>Convol</a:t>
              </a:r>
              <a:r>
                <a:rPr lang="en-US" sz="1600" b="1" u="none" dirty="0" smtClean="0"/>
                <a:t>.</a:t>
              </a:r>
              <a:r>
                <a:rPr lang="en-US" b="1" u="none" dirty="0" smtClean="0"/>
                <a:t> </a:t>
              </a:r>
              <a:endParaRPr lang="en-US" sz="1050" b="1" u="none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46040" y="2199640"/>
              <a:ext cx="130556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Pooling</a:t>
              </a:r>
              <a:endParaRPr lang="en-US" sz="1050" b="1" u="none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23012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37388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477000" y="2494280"/>
              <a:ext cx="762000" cy="304800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71600" y="4572000"/>
            <a:ext cx="7603976" cy="1676400"/>
            <a:chOff x="1371600" y="3954381"/>
            <a:chExt cx="7603976" cy="1676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371600" y="3954381"/>
              <a:ext cx="7603976" cy="1676400"/>
              <a:chOff x="1371600" y="3954381"/>
              <a:chExt cx="7603976" cy="1676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71600" y="5105400"/>
                <a:ext cx="7603976" cy="525381"/>
                <a:chOff x="1498073" y="3286780"/>
                <a:chExt cx="7603976" cy="525381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863141" y="3324306"/>
                  <a:ext cx="851859" cy="434961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u="none" dirty="0" smtClean="0"/>
                    <a:t>Stage 3</a:t>
                  </a:r>
                  <a:endParaRPr lang="en-US" sz="1600" b="1" u="none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095998" y="3328947"/>
                  <a:ext cx="2031475" cy="432538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u="none" dirty="0" smtClean="0"/>
                    <a:t>Fully Connected Layer</a:t>
                  </a:r>
                  <a:endParaRPr lang="en-US" sz="1600" b="1" u="none" dirty="0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3315659" y="3433342"/>
                  <a:ext cx="331781" cy="193778"/>
                </a:xfrm>
                <a:prstGeom prst="rightArrow">
                  <a:avLst/>
                </a:prstGeom>
                <a:solidFill>
                  <a:srgbClr val="FAA8A8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>
                  <a:off x="4516120" y="3449320"/>
                  <a:ext cx="331781" cy="193778"/>
                </a:xfrm>
                <a:prstGeom prst="rightArrow">
                  <a:avLst/>
                </a:prstGeom>
                <a:solidFill>
                  <a:srgbClr val="FAA8A8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5735320" y="3443502"/>
                  <a:ext cx="331781" cy="193778"/>
                </a:xfrm>
                <a:prstGeom prst="rightArrow">
                  <a:avLst/>
                </a:prstGeom>
                <a:solidFill>
                  <a:srgbClr val="FAA8A8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8135424" y="3453662"/>
                  <a:ext cx="331781" cy="193778"/>
                </a:xfrm>
                <a:prstGeom prst="rightArrow">
                  <a:avLst/>
                </a:prstGeom>
                <a:solidFill>
                  <a:srgbClr val="FAA8A8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2087880" y="3453662"/>
                  <a:ext cx="331781" cy="193778"/>
                </a:xfrm>
                <a:prstGeom prst="rightArrow">
                  <a:avLst/>
                </a:prstGeom>
                <a:solidFill>
                  <a:srgbClr val="FAA8A8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98073" y="3286780"/>
                  <a:ext cx="70856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u="none" dirty="0" smtClean="0"/>
                    <a:t>Input Image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464077" y="3288941"/>
                  <a:ext cx="63797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u="none" dirty="0" smtClean="0"/>
                    <a:t>Class Label 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858000" y="3954381"/>
                    <a:ext cx="1845698" cy="495264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last</m:t>
                              </m:r>
                              <m:r>
                                <a:rPr lang="en-US" sz="1200" b="0" i="0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layer</m:t>
                              </m:r>
                            </m:sub>
                          </m:sSub>
                          <m:r>
                            <a:rPr lang="en-US" sz="1200" b="0" i="1" u="none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u="none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u="none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200" b="0" i="1" u="none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200" b="0" i="1" u="none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u="none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b="0" i="0" u="none" smtClean="0">
                                      <a:latin typeface="Cambria Math"/>
                                    </a:rPr>
                                    <m:t>last</m:t>
                                  </m:r>
                                  <m:r>
                                    <a:rPr lang="en-US" sz="1200" b="0" i="0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u="none" smtClean="0">
                                      <a:latin typeface="Cambria Math"/>
                                    </a:rPr>
                                    <m:t>layer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u="none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0" y="3954381"/>
                    <a:ext cx="1845698" cy="49526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421755" y="4571999"/>
                    <a:ext cx="427105" cy="307777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u="none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1755" y="4571999"/>
                    <a:ext cx="427105" cy="30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/>
              <p:cNvCxnSpPr>
                <a:stCxn id="17" idx="0"/>
              </p:cNvCxnSpPr>
              <p:nvPr/>
            </p:nvCxnSpPr>
            <p:spPr>
              <a:xfrm flipV="1">
                <a:off x="8656590" y="4869596"/>
                <a:ext cx="0" cy="2379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25" idx="2"/>
              </p:cNvCxnSpPr>
              <p:nvPr/>
            </p:nvCxnSpPr>
            <p:spPr>
              <a:xfrm flipV="1">
                <a:off x="7780849" y="4449645"/>
                <a:ext cx="0" cy="8023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6254919" y="5021181"/>
                <a:ext cx="1" cy="2307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2309753" y="5161870"/>
              <a:ext cx="851859" cy="434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1</a:t>
              </a:r>
              <a:endParaRPr lang="en-US" sz="1600" b="1" u="none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43478" y="5155092"/>
              <a:ext cx="851859" cy="434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2</a:t>
              </a:r>
              <a:endParaRPr lang="en-US" sz="1600" b="1" u="none" dirty="0"/>
            </a:p>
          </p:txBody>
        </p:sp>
      </p:grpSp>
      <p:sp>
        <p:nvSpPr>
          <p:cNvPr id="47" name="Freeform 46"/>
          <p:cNvSpPr/>
          <p:nvPr/>
        </p:nvSpPr>
        <p:spPr>
          <a:xfrm>
            <a:off x="2472856" y="5414838"/>
            <a:ext cx="2266121" cy="349858"/>
          </a:xfrm>
          <a:custGeom>
            <a:avLst/>
            <a:gdLst>
              <a:gd name="connsiteX0" fmla="*/ 0 w 2266121"/>
              <a:gd name="connsiteY0" fmla="*/ 0 h 349858"/>
              <a:gd name="connsiteX1" fmla="*/ 341906 w 2266121"/>
              <a:gd name="connsiteY1" fmla="*/ 198783 h 349858"/>
              <a:gd name="connsiteX2" fmla="*/ 755374 w 2266121"/>
              <a:gd name="connsiteY2" fmla="*/ 230588 h 349858"/>
              <a:gd name="connsiteX3" fmla="*/ 1614114 w 2266121"/>
              <a:gd name="connsiteY3" fmla="*/ 206734 h 349858"/>
              <a:gd name="connsiteX4" fmla="*/ 2059387 w 2266121"/>
              <a:gd name="connsiteY4" fmla="*/ 214685 h 349858"/>
              <a:gd name="connsiteX5" fmla="*/ 2266121 w 2266121"/>
              <a:gd name="connsiteY5" fmla="*/ 349858 h 3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121" h="349858">
                <a:moveTo>
                  <a:pt x="0" y="0"/>
                </a:moveTo>
                <a:cubicBezTo>
                  <a:pt x="108005" y="80176"/>
                  <a:pt x="216010" y="160352"/>
                  <a:pt x="341906" y="198783"/>
                </a:cubicBezTo>
                <a:cubicBezTo>
                  <a:pt x="467802" y="237214"/>
                  <a:pt x="543339" y="229263"/>
                  <a:pt x="755374" y="230588"/>
                </a:cubicBezTo>
                <a:cubicBezTo>
                  <a:pt x="967409" y="231913"/>
                  <a:pt x="1614114" y="206734"/>
                  <a:pt x="1614114" y="206734"/>
                </a:cubicBezTo>
                <a:cubicBezTo>
                  <a:pt x="1831449" y="204084"/>
                  <a:pt x="1950719" y="190831"/>
                  <a:pt x="2059387" y="214685"/>
                </a:cubicBezTo>
                <a:cubicBezTo>
                  <a:pt x="2168055" y="238539"/>
                  <a:pt x="2217088" y="294198"/>
                  <a:pt x="2266121" y="349858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025224" y="5414838"/>
            <a:ext cx="548640" cy="345708"/>
          </a:xfrm>
          <a:custGeom>
            <a:avLst/>
            <a:gdLst>
              <a:gd name="connsiteX0" fmla="*/ 0 w 548640"/>
              <a:gd name="connsiteY0" fmla="*/ 0 h 341906"/>
              <a:gd name="connsiteX1" fmla="*/ 151075 w 548640"/>
              <a:gd name="connsiteY1" fmla="*/ 143124 h 341906"/>
              <a:gd name="connsiteX2" fmla="*/ 349858 w 548640"/>
              <a:gd name="connsiteY2" fmla="*/ 190832 h 341906"/>
              <a:gd name="connsiteX3" fmla="*/ 548640 w 548640"/>
              <a:gd name="connsiteY3" fmla="*/ 341906 h 3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" h="341906">
                <a:moveTo>
                  <a:pt x="0" y="0"/>
                </a:moveTo>
                <a:cubicBezTo>
                  <a:pt x="46382" y="55659"/>
                  <a:pt x="92765" y="111319"/>
                  <a:pt x="151075" y="143124"/>
                </a:cubicBezTo>
                <a:cubicBezTo>
                  <a:pt x="209385" y="174929"/>
                  <a:pt x="283597" y="157702"/>
                  <a:pt x="349858" y="190832"/>
                </a:cubicBezTo>
                <a:cubicBezTo>
                  <a:pt x="416119" y="223962"/>
                  <a:pt x="482379" y="282934"/>
                  <a:pt x="548640" y="341906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38800" y="5143536"/>
                <a:ext cx="1859932" cy="497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b="0" i="1" u="none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first</m:t>
                          </m:r>
                          <m:r>
                            <a:rPr lang="en-US" sz="1200" b="0" i="0" u="none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200" b="0" i="0" u="none" smtClean="0">
                              <a:latin typeface="Cambria Math"/>
                            </a:rPr>
                            <m:t>layer</m:t>
                          </m:r>
                        </m:sub>
                      </m:sSub>
                      <m:r>
                        <a:rPr lang="en-US" sz="12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u="none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first</m:t>
                              </m:r>
                              <m:r>
                                <a:rPr lang="en-US" sz="1200" b="0" i="0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u="none" smtClean="0">
                                  <a:latin typeface="Cambria Math"/>
                                </a:rPr>
                                <m:t>layer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u="none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43536"/>
                <a:ext cx="1859932" cy="49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1274" y="4648200"/>
                <a:ext cx="382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274" y="4648200"/>
                <a:ext cx="38241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5200" y="4627911"/>
                <a:ext cx="3835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627911"/>
                <a:ext cx="38350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" y="1295400"/>
            <a:ext cx="1219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u="none" dirty="0" smtClean="0"/>
              <a:t>We derive the update rules for a 1D convolution, but the idea is the same for bigger dimensions.  </a:t>
            </a:r>
            <a:endParaRPr lang="en-US" sz="1100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735536" y="1521216"/>
                <a:ext cx="4295407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u="none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 u="none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a:rPr lang="en-US" b="0" i="1" u="none" smtClean="0">
                          <a:latin typeface="Cambria Math"/>
                        </a:rPr>
                        <m:t>𝑤</m:t>
                      </m:r>
                      <m:r>
                        <a:rPr lang="en-US" b="0" i="1" u="none" smtClean="0">
                          <a:latin typeface="Cambria Math"/>
                        </a:rPr>
                        <m:t>∗</m:t>
                      </m:r>
                      <m:r>
                        <a:rPr lang="en-US" b="0" i="1" u="none" smtClean="0">
                          <a:latin typeface="Cambria Math"/>
                        </a:rPr>
                        <m:t>𝑥</m:t>
                      </m:r>
                      <m:r>
                        <a:rPr lang="en-US" b="0" i="1" u="none" smtClean="0">
                          <a:latin typeface="Cambria Math"/>
                        </a:rPr>
                        <m:t>   ⟺   </m:t>
                      </m:r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u="none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u="none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u="none">
                              <a:latin typeface="Cambria Math"/>
                            </a:rPr>
                            <m:t>𝑎</m:t>
                          </m:r>
                          <m:r>
                            <a:rPr lang="en-US" i="1" u="none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𝑚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     ∀</m:t>
                      </m:r>
                      <m:r>
                        <a:rPr lang="en-US" b="0" i="1" u="none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536" y="1521216"/>
                <a:ext cx="4295407" cy="6977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746199" y="2138574"/>
                <a:ext cx="26865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𝑦</m:t>
                      </m:r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a:rPr lang="en-US" b="0" i="1" u="none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u="none" smtClean="0">
                          <a:latin typeface="Cambria Math"/>
                        </a:rPr>
                        <m:t>  </m:t>
                      </m:r>
                      <m:r>
                        <a:rPr lang="en-US" i="1" u="none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b="0" i="1" u="none" smtClean="0">
                          <a:latin typeface="Cambria Math"/>
                          <a:ea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)</m:t>
                      </m:r>
                      <m:r>
                        <a:rPr lang="en-US" b="0" i="0" u="none" smtClean="0">
                          <a:latin typeface="Cambria Math"/>
                        </a:rPr>
                        <m:t>    </m:t>
                      </m:r>
                      <m:r>
                        <a:rPr lang="en-US" b="0" i="1" u="none" smtClean="0">
                          <a:latin typeface="Cambria Math"/>
                        </a:rPr>
                        <m:t> ∀</m:t>
                      </m:r>
                      <m:r>
                        <a:rPr lang="en-US" b="0" i="1" u="none" smtClean="0">
                          <a:latin typeface="Cambria Math"/>
                        </a:rPr>
                        <m:t>𝑖</m:t>
                      </m:r>
                      <m:r>
                        <a:rPr lang="en-US" b="0" i="0" u="none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99" y="2138574"/>
                <a:ext cx="268650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758344" y="2585847"/>
                <a:ext cx="732059" cy="538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344" y="2585847"/>
                <a:ext cx="732059" cy="5383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790906" y="3194998"/>
                <a:ext cx="686427" cy="538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06" y="3194998"/>
                <a:ext cx="686427" cy="538802"/>
              </a:xfrm>
              <a:prstGeom prst="rect">
                <a:avLst/>
              </a:prstGeom>
              <a:blipFill rotWithShape="1">
                <a:blip r:embed="rId10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82955" y="3804857"/>
                <a:ext cx="1082803" cy="53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𝛿</m:t>
                      </m:r>
                      <m:r>
                        <a:rPr lang="en-US" b="0" i="1" u="none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5" y="3804857"/>
                <a:ext cx="1082803" cy="5383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Arrow Callout 32"/>
          <p:cNvSpPr/>
          <p:nvPr/>
        </p:nvSpPr>
        <p:spPr>
          <a:xfrm>
            <a:off x="7231049" y="1768502"/>
            <a:ext cx="1676400" cy="29684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3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/>
              <a:t>The </a:t>
            </a:r>
            <a:r>
              <a:rPr lang="en-US" u="none" dirty="0" smtClean="0"/>
              <a:t>convolution</a:t>
            </a:r>
            <a:endParaRPr lang="en-US" u="none" dirty="0"/>
          </a:p>
        </p:txBody>
      </p:sp>
      <p:sp>
        <p:nvSpPr>
          <p:cNvPr id="48" name="Left Arrow Callout 47"/>
          <p:cNvSpPr/>
          <p:nvPr/>
        </p:nvSpPr>
        <p:spPr>
          <a:xfrm>
            <a:off x="6096000" y="2209800"/>
            <a:ext cx="2819400" cy="29684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3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A differentiable nonlinearity 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352800" y="2502645"/>
                <a:ext cx="1202893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  <m:r>
                            <a:rPr lang="en-US" i="1" u="none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𝑚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502645"/>
                <a:ext cx="1202893" cy="697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95800" y="2514600"/>
                <a:ext cx="1401859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  <m:r>
                            <a:rPr lang="en-US" i="1" u="none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𝑚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14600"/>
                <a:ext cx="1401859" cy="6977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13045" y="3187047"/>
                <a:ext cx="818879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5" y="3187047"/>
                <a:ext cx="818879" cy="538802"/>
              </a:xfrm>
              <a:prstGeom prst="rect">
                <a:avLst/>
              </a:prstGeom>
              <a:blipFill rotWithShape="1">
                <a:blip r:embed="rId14"/>
                <a:stretch>
                  <a:fillRect r="-1259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968725" y="3191403"/>
                <a:ext cx="1142941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none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u="none">
                          <a:latin typeface="Cambria Math"/>
                        </a:rPr>
                        <m:t>𝑓</m:t>
                      </m:r>
                      <m:r>
                        <a:rPr lang="en-US" i="1" u="none">
                          <a:latin typeface="Cambria Math"/>
                        </a:rPr>
                        <m:t>′(</m:t>
                      </m:r>
                      <m:acc>
                        <m:accPr>
                          <m:chr m:val="̃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 u="none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i="1" u="non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25" y="3191403"/>
                <a:ext cx="1142941" cy="538802"/>
              </a:xfrm>
              <a:prstGeom prst="rect">
                <a:avLst/>
              </a:prstGeom>
              <a:blipFill rotWithShape="1">
                <a:blip r:embed="rId15"/>
                <a:stretch>
                  <a:fillRect r="-691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683872" y="3725155"/>
                <a:ext cx="1175706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  <m:r>
                            <a:rPr lang="en-US" i="1" u="none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𝑚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72" y="3725155"/>
                <a:ext cx="1175706" cy="69775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725113" y="3725155"/>
                <a:ext cx="1434495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  <m:r>
                            <a:rPr lang="en-US" i="1" u="none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𝑚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13" y="3725155"/>
                <a:ext cx="1434495" cy="6977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098898" y="1981200"/>
            <a:ext cx="363876" cy="1143000"/>
            <a:chOff x="4098898" y="1981200"/>
            <a:chExt cx="363876" cy="1143000"/>
          </a:xfrm>
        </p:grpSpPr>
        <p:sp>
          <p:nvSpPr>
            <p:cNvPr id="28" name="Rectangle 27"/>
            <p:cNvSpPr/>
            <p:nvPr/>
          </p:nvSpPr>
          <p:spPr>
            <a:xfrm>
              <a:off x="4098898" y="2585847"/>
              <a:ext cx="363876" cy="538353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Elbow Connector 31"/>
            <p:cNvCxnSpPr>
              <a:stCxn id="28" idx="3"/>
            </p:cNvCxnSpPr>
            <p:nvPr/>
          </p:nvCxnSpPr>
          <p:spPr>
            <a:xfrm flipH="1" flipV="1">
              <a:off x="4395337" y="1981200"/>
              <a:ext cx="67437" cy="873824"/>
            </a:xfrm>
            <a:prstGeom prst="bentConnector4">
              <a:avLst>
                <a:gd name="adj1" fmla="val -338983"/>
                <a:gd name="adj2" fmla="val 65402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106622" y="2590800"/>
            <a:ext cx="319836" cy="538353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717898" y="2292462"/>
            <a:ext cx="363876" cy="1441338"/>
            <a:chOff x="4098898" y="1682862"/>
            <a:chExt cx="363876" cy="1441338"/>
          </a:xfrm>
        </p:grpSpPr>
        <p:sp>
          <p:nvSpPr>
            <p:cNvPr id="57" name="Rectangle 56"/>
            <p:cNvSpPr/>
            <p:nvPr/>
          </p:nvSpPr>
          <p:spPr>
            <a:xfrm>
              <a:off x="4098898" y="2585847"/>
              <a:ext cx="363876" cy="538353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Elbow Connector 57"/>
            <p:cNvCxnSpPr/>
            <p:nvPr/>
          </p:nvCxnSpPr>
          <p:spPr>
            <a:xfrm rot="5400000" flipH="1" flipV="1">
              <a:off x="3799465" y="2008216"/>
              <a:ext cx="894586" cy="243878"/>
            </a:xfrm>
            <a:prstGeom prst="bentConnector3">
              <a:avLst>
                <a:gd name="adj1" fmla="val 99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Left Arrow Callout 74"/>
          <p:cNvSpPr/>
          <p:nvPr/>
        </p:nvSpPr>
        <p:spPr>
          <a:xfrm>
            <a:off x="6103951" y="3124200"/>
            <a:ext cx="2819400" cy="5843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3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Now we have everything in this layer to update the filter</a:t>
            </a:r>
            <a:endParaRPr lang="en-US" u="none" dirty="0"/>
          </a:p>
        </p:txBody>
      </p:sp>
      <p:sp>
        <p:nvSpPr>
          <p:cNvPr id="76" name="Left Arrow Callout 75"/>
          <p:cNvSpPr/>
          <p:nvPr/>
        </p:nvSpPr>
        <p:spPr>
          <a:xfrm>
            <a:off x="6096000" y="3759041"/>
            <a:ext cx="2819400" cy="5843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3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We need to pass the gradient to the previous layer </a:t>
            </a:r>
            <a:endParaRPr lang="en-US" u="none" dirty="0"/>
          </a:p>
        </p:txBody>
      </p:sp>
      <p:grpSp>
        <p:nvGrpSpPr>
          <p:cNvPr id="77" name="Group 76"/>
          <p:cNvGrpSpPr/>
          <p:nvPr/>
        </p:nvGrpSpPr>
        <p:grpSpPr>
          <a:xfrm>
            <a:off x="4420822" y="1981200"/>
            <a:ext cx="1153042" cy="2365510"/>
            <a:chOff x="4098898" y="758690"/>
            <a:chExt cx="1153042" cy="2365510"/>
          </a:xfrm>
        </p:grpSpPr>
        <p:sp>
          <p:nvSpPr>
            <p:cNvPr id="78" name="Rectangle 77"/>
            <p:cNvSpPr/>
            <p:nvPr/>
          </p:nvSpPr>
          <p:spPr>
            <a:xfrm>
              <a:off x="4098898" y="2585847"/>
              <a:ext cx="363876" cy="538353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Elbow Connector 78"/>
            <p:cNvCxnSpPr>
              <a:stCxn id="78" idx="3"/>
            </p:cNvCxnSpPr>
            <p:nvPr/>
          </p:nvCxnSpPr>
          <p:spPr>
            <a:xfrm flipV="1">
              <a:off x="4462774" y="758690"/>
              <a:ext cx="789166" cy="209633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304800" y="3429000"/>
            <a:ext cx="1680360" cy="119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none" dirty="0" smtClean="0"/>
              <a:t>Now we can repeat this for each stage of </a:t>
            </a:r>
            <a:r>
              <a:rPr lang="en-US" sz="1800" u="none" dirty="0" err="1" smtClean="0"/>
              <a:t>ConvNet</a:t>
            </a:r>
            <a:r>
              <a:rPr lang="en-US" sz="1800" u="none" dirty="0" smtClean="0"/>
              <a:t>. </a:t>
            </a:r>
            <a:endParaRPr lang="en-US" sz="1800" u="none" dirty="0"/>
          </a:p>
        </p:txBody>
      </p:sp>
    </p:spTree>
    <p:extLst>
      <p:ext uri="{BB962C8B-B14F-4D97-AF65-F5344CB8AC3E}">
        <p14:creationId xmlns:p14="http://schemas.microsoft.com/office/powerpoint/2010/main" val="17251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3" grpId="0"/>
      <p:bldP spid="46" grpId="0"/>
      <p:bldP spid="33" grpId="0" animBg="1"/>
      <p:bldP spid="48" grpId="0" animBg="1"/>
      <p:bldP spid="34" grpId="0"/>
      <p:bldP spid="35" grpId="0"/>
      <p:bldP spid="38" grpId="0"/>
      <p:bldP spid="50" grpId="0"/>
      <p:bldP spid="51" grpId="0"/>
      <p:bldP spid="52" grpId="0"/>
      <p:bldP spid="55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57359" y="4437276"/>
            <a:ext cx="2183449" cy="1558925"/>
          </a:xfrm>
        </p:spPr>
        <p:txBody>
          <a:bodyPr/>
          <a:lstStyle/>
          <a:p>
            <a:r>
              <a:rPr lang="en-US" dirty="0" smtClean="0"/>
              <a:t>An example system 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32097" y="1513840"/>
            <a:ext cx="6407103" cy="772160"/>
            <a:chOff x="1475308" y="3124200"/>
            <a:chExt cx="7185565" cy="838200"/>
          </a:xfrm>
        </p:grpSpPr>
        <p:sp>
          <p:nvSpPr>
            <p:cNvPr id="18" name="Rectangle 17"/>
            <p:cNvSpPr/>
            <p:nvPr/>
          </p:nvSpPr>
          <p:spPr>
            <a:xfrm>
              <a:off x="2458720" y="319024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</a:t>
              </a:r>
              <a:r>
                <a:rPr lang="en-US" sz="1600" b="1" u="none" dirty="0"/>
                <a:t>tage </a:t>
              </a:r>
              <a:r>
                <a:rPr lang="en-US" sz="1600" b="1" u="none" dirty="0" smtClean="0"/>
                <a:t>1</a:t>
              </a:r>
              <a:endParaRPr lang="en-US" sz="1600" b="1" u="none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439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2</a:t>
              </a:r>
              <a:endParaRPr lang="en-US" sz="1600" b="1" u="none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3141" y="3200400"/>
              <a:ext cx="851859" cy="665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Stage 3</a:t>
              </a:r>
              <a:endParaRPr lang="en-US" sz="1600" b="1" u="none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124200"/>
              <a:ext cx="1309059" cy="838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none" dirty="0" smtClean="0"/>
                <a:t>Fully Connected Layer</a:t>
              </a:r>
              <a:endParaRPr lang="en-US" sz="1600" b="1" u="none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15659" y="343334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516120" y="3449320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735320" y="344350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430459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087880" y="3453662"/>
              <a:ext cx="331781" cy="193778"/>
            </a:xfrm>
            <a:prstGeom prst="rightArrow">
              <a:avLst/>
            </a:prstGeom>
            <a:solidFill>
              <a:srgbClr val="FAA8A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5308" y="3286780"/>
              <a:ext cx="866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Input Image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94301" y="3288941"/>
              <a:ext cx="866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none" dirty="0" smtClean="0"/>
                <a:t>Class Label </a:t>
              </a:r>
              <a:endParaRPr 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96" y="3253334"/>
            <a:ext cx="6169504" cy="23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0" y="5726668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>
                <a:latin typeface="+mj-lt"/>
              </a:rPr>
              <a:t>Feature visualization of convolutional net trained on </a:t>
            </a:r>
            <a:r>
              <a:rPr lang="en-US" u="none" dirty="0" err="1">
                <a:latin typeface="+mj-lt"/>
              </a:rPr>
              <a:t>ImageNet</a:t>
            </a:r>
            <a:r>
              <a:rPr lang="en-US" u="none" dirty="0">
                <a:latin typeface="+mj-lt"/>
              </a:rPr>
              <a:t> from </a:t>
            </a:r>
            <a:r>
              <a:rPr lang="en-US" u="none" dirty="0">
                <a:solidFill>
                  <a:srgbClr val="2136FF"/>
                </a:solidFill>
                <a:latin typeface="+mj-lt"/>
              </a:rPr>
              <a:t>[</a:t>
            </a:r>
            <a:r>
              <a:rPr lang="en-US" u="none" dirty="0" err="1">
                <a:solidFill>
                  <a:srgbClr val="2136FF"/>
                </a:solidFill>
                <a:latin typeface="+mj-lt"/>
              </a:rPr>
              <a:t>Zeiler</a:t>
            </a:r>
            <a:r>
              <a:rPr lang="en-US" u="none" dirty="0">
                <a:solidFill>
                  <a:srgbClr val="2136FF"/>
                </a:solidFill>
                <a:latin typeface="+mj-lt"/>
              </a:rPr>
              <a:t> &amp; Fergus 2013]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78305" y="2362200"/>
            <a:ext cx="60309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30897" y="2362200"/>
            <a:ext cx="145903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47619" y="2362200"/>
            <a:ext cx="101038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/>
          <a:stretch/>
        </p:blipFill>
        <p:spPr bwMode="auto">
          <a:xfrm>
            <a:off x="1435526" y="1455315"/>
            <a:ext cx="1542779" cy="9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</a:t>
            </a:r>
            <a:r>
              <a:rPr lang="en-US" dirty="0" smtClean="0"/>
              <a:t> roots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162800" cy="4525963"/>
          </a:xfrm>
        </p:spPr>
        <p:txBody>
          <a:bodyPr/>
          <a:lstStyle/>
          <a:p>
            <a:r>
              <a:rPr lang="en-US" sz="2000" b="1" dirty="0" smtClean="0"/>
              <a:t>Fukushima, 1980s</a:t>
            </a:r>
            <a:r>
              <a:rPr lang="en-US" sz="2000" dirty="0" smtClean="0"/>
              <a:t> </a:t>
            </a:r>
            <a:r>
              <a:rPr lang="en-US" sz="2000" dirty="0"/>
              <a:t>designed network with same basic structure but did not train by </a:t>
            </a:r>
            <a:r>
              <a:rPr lang="en-US" sz="2000" dirty="0" smtClean="0"/>
              <a:t>backpropagation. 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first successful applications of </a:t>
            </a:r>
            <a:r>
              <a:rPr lang="en-US" sz="2000" b="1" dirty="0"/>
              <a:t>Convolutional Networks</a:t>
            </a:r>
            <a:r>
              <a:rPr lang="en-US" sz="2000" dirty="0"/>
              <a:t> </a:t>
            </a:r>
            <a:r>
              <a:rPr lang="en-US" sz="2000" dirty="0" smtClean="0"/>
              <a:t>by </a:t>
            </a:r>
            <a:r>
              <a:rPr lang="en-US" sz="2000" dirty="0"/>
              <a:t>Yann </a:t>
            </a:r>
            <a:r>
              <a:rPr lang="en-US" sz="2000" dirty="0" err="1"/>
              <a:t>LeCun</a:t>
            </a:r>
            <a:r>
              <a:rPr lang="en-US" sz="2000" dirty="0"/>
              <a:t> in </a:t>
            </a:r>
            <a:r>
              <a:rPr lang="en-US" sz="2000" dirty="0" smtClean="0"/>
              <a:t>1990's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LeNet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Was </a:t>
            </a:r>
            <a:r>
              <a:rPr lang="en-US" sz="1800" dirty="0"/>
              <a:t>used to read zip codes, digits, etc.</a:t>
            </a:r>
          </a:p>
          <a:p>
            <a:r>
              <a:rPr lang="en-US" sz="1800" dirty="0" smtClean="0"/>
              <a:t>Many variants nowadays, but the core idea is the same</a:t>
            </a:r>
          </a:p>
          <a:p>
            <a:pPr lvl="1"/>
            <a:r>
              <a:rPr lang="en-US" sz="1800" dirty="0" smtClean="0"/>
              <a:t>Example: a system developed in </a:t>
            </a:r>
            <a:r>
              <a:rPr lang="en-US" sz="1800" dirty="0" smtClean="0"/>
              <a:t>Google (</a:t>
            </a:r>
            <a:r>
              <a:rPr lang="en-US" sz="1800" dirty="0" err="1" smtClean="0"/>
              <a:t>GoogLeNet</a:t>
            </a:r>
            <a:r>
              <a:rPr lang="en-US" sz="1800" dirty="0" smtClean="0"/>
              <a:t>) </a:t>
            </a:r>
            <a:endParaRPr lang="en-US" sz="1800" dirty="0" smtClean="0"/>
          </a:p>
          <a:p>
            <a:pPr lvl="2"/>
            <a:r>
              <a:rPr lang="en-US" sz="1600" dirty="0" smtClean="0"/>
              <a:t>Compute different filters </a:t>
            </a:r>
          </a:p>
          <a:p>
            <a:pPr lvl="2"/>
            <a:r>
              <a:rPr lang="en-US" sz="1600" dirty="0" smtClean="0"/>
              <a:t>Compose </a:t>
            </a:r>
            <a:r>
              <a:rPr lang="en-US" sz="1600" dirty="0"/>
              <a:t>one big vector from all of </a:t>
            </a:r>
            <a:r>
              <a:rPr lang="en-US" sz="1600" dirty="0" smtClean="0"/>
              <a:t>them</a:t>
            </a:r>
          </a:p>
          <a:p>
            <a:pPr lvl="2"/>
            <a:r>
              <a:rPr lang="en-US" sz="1600" dirty="0" smtClean="0"/>
              <a:t>Layer </a:t>
            </a:r>
            <a:r>
              <a:rPr lang="en-US" sz="1600" dirty="0"/>
              <a:t>this iteratively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279875" y="3528238"/>
            <a:ext cx="2183449" cy="1558925"/>
          </a:xfrm>
        </p:spPr>
        <p:txBody>
          <a:bodyPr/>
          <a:lstStyle/>
          <a:p>
            <a:r>
              <a:rPr lang="en-US" sz="3000" dirty="0" smtClean="0"/>
              <a:t>Demo! 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7330" y="1801425"/>
            <a:ext cx="1547591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1800" y="6019800"/>
            <a:ext cx="3582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See </a:t>
            </a:r>
            <a:r>
              <a:rPr lang="en-US" u="none" dirty="0">
                <a:solidFill>
                  <a:schemeClr val="bg1">
                    <a:lumMod val="75000"/>
                  </a:schemeClr>
                </a:solidFill>
              </a:rPr>
              <a:t>more: http://arxiv.org/pdf/1409.4842v1.pdf</a:t>
            </a:r>
          </a:p>
        </p:txBody>
      </p:sp>
    </p:spTree>
    <p:extLst>
      <p:ext uri="{BB962C8B-B14F-4D97-AF65-F5344CB8AC3E}">
        <p14:creationId xmlns:p14="http://schemas.microsoft.com/office/powerpoint/2010/main" val="23025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matters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1295400"/>
            <a:ext cx="7162800" cy="409170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3196298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none" dirty="0" smtClean="0"/>
              <a:t>Slide from [</a:t>
            </a:r>
            <a:r>
              <a:rPr lang="en-US" sz="1800" dirty="0" err="1" smtClean="0"/>
              <a:t>Kaiming</a:t>
            </a:r>
            <a:r>
              <a:rPr lang="en-US" sz="1800" dirty="0" smtClean="0"/>
              <a:t> He 2015]</a:t>
            </a:r>
            <a:endParaRPr lang="en-US" sz="1800" u="none" dirty="0"/>
          </a:p>
        </p:txBody>
      </p:sp>
    </p:spTree>
    <p:extLst>
      <p:ext uri="{BB962C8B-B14F-4D97-AF65-F5344CB8AC3E}">
        <p14:creationId xmlns:p14="http://schemas.microsoft.com/office/powerpoint/2010/main" val="17822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Recap: Multi-Layer </a:t>
            </a:r>
            <a:r>
              <a:rPr lang="en-US" dirty="0" err="1" smtClean="0">
                <a:latin typeface="Calibri" pitchFamily="34" charset="0"/>
              </a:rPr>
              <a:t>Perceptrons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Multi-layer network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A global </a:t>
            </a:r>
            <a:r>
              <a:rPr lang="en-US" dirty="0" err="1">
                <a:solidFill>
                  <a:schemeClr val="accent2"/>
                </a:solidFill>
                <a:latin typeface="Calibri" pitchFamily="34" charset="0"/>
              </a:rPr>
              <a:t>approximator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Different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rules for training it </a:t>
            </a: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Back-propagation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Forward step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Back propagation of errors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Congrats! Now you know the hardest concept about neural networks!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Today: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Convolutional Neural Networks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Recurrent Neural Networks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60561" y="1447800"/>
            <a:ext cx="3454839" cy="2312432"/>
            <a:chOff x="5599913" y="3472934"/>
            <a:chExt cx="3454839" cy="2312432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6248400" y="3543300"/>
              <a:ext cx="2209800" cy="2171700"/>
              <a:chOff x="1872" y="2496"/>
              <a:chExt cx="1392" cy="1368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40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6" name="AutoShape 28"/>
              <p:cNvCxnSpPr>
                <a:cxnSpLocks noChangeShapeType="1"/>
                <a:stCxn id="39" idx="4"/>
                <a:endCxn id="41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29"/>
              <p:cNvCxnSpPr>
                <a:cxnSpLocks noChangeShapeType="1"/>
                <a:stCxn id="39" idx="4"/>
                <a:endCxn id="42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0"/>
              <p:cNvCxnSpPr>
                <a:cxnSpLocks noChangeShapeType="1"/>
                <a:stCxn id="39" idx="4"/>
                <a:endCxn id="40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1"/>
              <p:cNvCxnSpPr>
                <a:cxnSpLocks noChangeShapeType="1"/>
                <a:stCxn id="38" idx="4"/>
                <a:endCxn id="41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2"/>
              <p:cNvCxnSpPr>
                <a:cxnSpLocks noChangeShapeType="1"/>
                <a:stCxn id="38" idx="4"/>
                <a:endCxn id="42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3"/>
              <p:cNvCxnSpPr>
                <a:cxnSpLocks noChangeShapeType="1"/>
                <a:stCxn id="38" idx="4"/>
                <a:endCxn id="40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34"/>
              <p:cNvCxnSpPr>
                <a:cxnSpLocks noChangeShapeType="1"/>
                <a:stCxn id="40" idx="4"/>
                <a:endCxn id="43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35"/>
              <p:cNvCxnSpPr>
                <a:cxnSpLocks noChangeShapeType="1"/>
                <a:stCxn id="40" idx="4"/>
                <a:endCxn id="44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36"/>
              <p:cNvCxnSpPr>
                <a:cxnSpLocks noChangeShapeType="1"/>
                <a:stCxn id="40" idx="4"/>
                <a:endCxn id="47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37"/>
              <p:cNvCxnSpPr>
                <a:cxnSpLocks noChangeShapeType="1"/>
                <a:stCxn id="40" idx="4"/>
                <a:endCxn id="45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38"/>
              <p:cNvCxnSpPr>
                <a:cxnSpLocks noChangeShapeType="1"/>
                <a:stCxn id="40" idx="4"/>
                <a:endCxn id="46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0"/>
              <p:cNvCxnSpPr>
                <a:cxnSpLocks noChangeShapeType="1"/>
                <a:endCxn id="47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1"/>
              <p:cNvCxnSpPr>
                <a:cxnSpLocks noChangeShapeType="1"/>
                <a:stCxn id="42" idx="4"/>
                <a:endCxn id="44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2"/>
              <p:cNvCxnSpPr>
                <a:cxnSpLocks noChangeShapeType="1"/>
                <a:endCxn id="43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4"/>
              <p:cNvCxnSpPr>
                <a:cxnSpLocks noChangeShapeType="1"/>
                <a:stCxn id="41" idx="4"/>
                <a:endCxn id="46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45"/>
              <p:cNvCxnSpPr>
                <a:cxnSpLocks noChangeShapeType="1"/>
                <a:stCxn id="41" idx="4"/>
                <a:endCxn id="45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46"/>
              <p:cNvCxnSpPr>
                <a:cxnSpLocks noChangeShapeType="1"/>
                <a:stCxn id="41" idx="4"/>
                <a:endCxn id="47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47"/>
              <p:cNvCxnSpPr>
                <a:cxnSpLocks noChangeShapeType="1"/>
                <a:stCxn id="41" idx="4"/>
                <a:endCxn id="44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48"/>
              <p:cNvCxnSpPr>
                <a:cxnSpLocks noChangeShapeType="1"/>
                <a:stCxn id="41" idx="4"/>
                <a:endCxn id="43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49"/>
              <p:cNvCxnSpPr>
                <a:cxnSpLocks noChangeShapeType="1"/>
                <a:stCxn id="42" idx="4"/>
                <a:endCxn id="46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599913" y="3506082"/>
              <a:ext cx="110568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>
                  <a:latin typeface="+mn-lt"/>
                </a:rPr>
                <a:t>activation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69949" y="5416034"/>
              <a:ext cx="684803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Input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92015" y="4444484"/>
              <a:ext cx="86273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Hidden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98427" y="3472934"/>
              <a:ext cx="856325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Output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9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Before large </a:t>
            </a:r>
            <a:r>
              <a:rPr lang="en-US" sz="2000" dirty="0"/>
              <a:t>scale experiments, </a:t>
            </a:r>
            <a:r>
              <a:rPr lang="en-US" sz="2000" dirty="0" smtClean="0"/>
              <a:t>test </a:t>
            </a:r>
            <a:r>
              <a:rPr lang="en-US" sz="2000" dirty="0"/>
              <a:t>on a small subset of the data and check the error </a:t>
            </a:r>
            <a:r>
              <a:rPr lang="en-US" sz="2000" dirty="0" smtClean="0"/>
              <a:t>should go to zero. </a:t>
            </a:r>
          </a:p>
          <a:p>
            <a:pPr lvl="1"/>
            <a:r>
              <a:rPr lang="en-US" sz="1800" dirty="0" err="1" smtClean="0"/>
              <a:t>Overfitting</a:t>
            </a:r>
            <a:r>
              <a:rPr lang="en-US" sz="1800" dirty="0" smtClean="0"/>
              <a:t> on small training </a:t>
            </a:r>
          </a:p>
          <a:p>
            <a:r>
              <a:rPr lang="en-US" sz="2000" dirty="0" smtClean="0"/>
              <a:t>Visualize </a:t>
            </a:r>
            <a:r>
              <a:rPr lang="en-US" sz="2000" dirty="0"/>
              <a:t>features (feature maps need to be uncorrelated) and have high </a:t>
            </a:r>
            <a:r>
              <a:rPr lang="en-US" sz="2000" dirty="0" smtClean="0"/>
              <a:t>variance</a:t>
            </a:r>
          </a:p>
          <a:p>
            <a:r>
              <a:rPr lang="en-US" sz="2000" dirty="0"/>
              <a:t>Bad training: many hidden units ignore the input and/or exhibit strong correlations.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861230"/>
            <a:ext cx="7277100" cy="20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28873" y="6093023"/>
            <a:ext cx="283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Figure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Training diverges: </a:t>
            </a:r>
            <a:endParaRPr lang="en-US" sz="2000" dirty="0" smtClean="0"/>
          </a:p>
          <a:p>
            <a:pPr lvl="1"/>
            <a:r>
              <a:rPr lang="en-US" sz="1800" dirty="0" smtClean="0"/>
              <a:t>Learning </a:t>
            </a:r>
            <a:r>
              <a:rPr lang="en-US" sz="1800" dirty="0"/>
              <a:t>rate may be too large → decrease learning rate </a:t>
            </a:r>
            <a:endParaRPr lang="en-US" sz="1800" dirty="0" smtClean="0"/>
          </a:p>
          <a:p>
            <a:pPr lvl="1"/>
            <a:r>
              <a:rPr lang="en-US" sz="1800" dirty="0" err="1" smtClean="0"/>
              <a:t>BackProp</a:t>
            </a:r>
            <a:r>
              <a:rPr lang="en-US" sz="1800" dirty="0" smtClean="0"/>
              <a:t> is </a:t>
            </a:r>
            <a:r>
              <a:rPr lang="en-US" sz="1800" dirty="0"/>
              <a:t>buggy → numerical gradient checking </a:t>
            </a:r>
            <a:endParaRPr lang="en-US" sz="1800" dirty="0" smtClean="0"/>
          </a:p>
          <a:p>
            <a:r>
              <a:rPr lang="en-US" sz="2000" dirty="0" smtClean="0"/>
              <a:t>Loss </a:t>
            </a:r>
            <a:r>
              <a:rPr lang="en-US" sz="2000" dirty="0"/>
              <a:t>is minimized but accuracy is low </a:t>
            </a:r>
            <a:endParaRPr lang="en-US" sz="2000" dirty="0" smtClean="0"/>
          </a:p>
          <a:p>
            <a:pPr lvl="1"/>
            <a:r>
              <a:rPr lang="en-US" sz="1800" dirty="0" smtClean="0"/>
              <a:t>Check </a:t>
            </a:r>
            <a:r>
              <a:rPr lang="en-US" sz="1800" dirty="0"/>
              <a:t>loss function: Is it appropriate for the task you want to solve? Does it have degenerate solutions? </a:t>
            </a:r>
            <a:endParaRPr lang="en-US" sz="1800" dirty="0" smtClean="0"/>
          </a:p>
          <a:p>
            <a:r>
              <a:rPr lang="en-US" sz="2000" dirty="0" smtClean="0"/>
              <a:t>NN is </a:t>
            </a:r>
            <a:r>
              <a:rPr lang="en-US" sz="2000" dirty="0"/>
              <a:t>underperforming </a:t>
            </a:r>
            <a:r>
              <a:rPr lang="en-US" sz="2000" dirty="0" smtClean="0"/>
              <a:t>/ under-fitting </a:t>
            </a:r>
          </a:p>
          <a:p>
            <a:pPr lvl="1"/>
            <a:r>
              <a:rPr lang="en-US" sz="1800" dirty="0" smtClean="0"/>
              <a:t>Compute number of parameters </a:t>
            </a:r>
            <a:r>
              <a:rPr lang="en-US" sz="1800" dirty="0"/>
              <a:t>→ if too small, make </a:t>
            </a:r>
            <a:r>
              <a:rPr lang="en-US" sz="1800" dirty="0" smtClean="0"/>
              <a:t>network </a:t>
            </a:r>
            <a:r>
              <a:rPr lang="en-US" sz="1800" dirty="0"/>
              <a:t>larger </a:t>
            </a:r>
            <a:endParaRPr lang="en-US" sz="1800" dirty="0" smtClean="0"/>
          </a:p>
          <a:p>
            <a:r>
              <a:rPr lang="en-US" sz="2000" dirty="0" smtClean="0"/>
              <a:t>NN is </a:t>
            </a:r>
            <a:r>
              <a:rPr lang="en-US" sz="2000" dirty="0"/>
              <a:t>too slow </a:t>
            </a:r>
            <a:endParaRPr lang="en-US" sz="2000" dirty="0" smtClean="0"/>
          </a:p>
          <a:p>
            <a:pPr lvl="1"/>
            <a:r>
              <a:rPr lang="en-US" sz="1800" dirty="0" smtClean="0"/>
              <a:t>Compute number of parameters </a:t>
            </a:r>
            <a:r>
              <a:rPr lang="en-US" sz="1800" dirty="0"/>
              <a:t>→ </a:t>
            </a:r>
            <a:r>
              <a:rPr lang="en-US" sz="1800" dirty="0" smtClean="0"/>
              <a:t>Use distributed framework, use GPU, make network </a:t>
            </a:r>
            <a:r>
              <a:rPr lang="en-US" sz="1800" dirty="0"/>
              <a:t>smaller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5486400"/>
            <a:ext cx="670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none" dirty="0" smtClean="0"/>
              <a:t>Many of these points apply to many machine learning models, no just neural networks. 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9547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for vector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study another variant of CNN for language </a:t>
                </a:r>
              </a:p>
              <a:p>
                <a:pPr lvl="1"/>
                <a:r>
                  <a:rPr lang="en-US" sz="1600" dirty="0" smtClean="0"/>
                  <a:t>Example: sentence classification (say spam or not spam)</a:t>
                </a:r>
              </a:p>
              <a:p>
                <a:r>
                  <a:rPr lang="en-US" sz="2000" dirty="0" smtClean="0"/>
                  <a:t>First step: represent each word with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lvl="1" indent="0" algn="ctr">
                  <a:buNone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This 		is 	not 	a 	spam </a:t>
                </a:r>
              </a:p>
              <a:p>
                <a:pPr marL="457200" lvl="1" indent="0" algn="ctr">
                  <a:buNone/>
                </a:pPr>
                <a:endParaRPr lang="en-US" sz="1600" dirty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None/>
                </a:pP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None/>
                </a:pPr>
                <a:endParaRPr lang="en-US" sz="1600" dirty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None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Concatenate the vectors </a:t>
                </a:r>
              </a:p>
              <a:p>
                <a:pPr marL="457200" lvl="1" indent="0" algn="ctr">
                  <a:buNone/>
                </a:pPr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Now we can assume that the input to the system is a vector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𝑑𝑙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sz="1800" dirty="0" smtClean="0"/>
                  <a:t>Where the input sentence has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sz="1800" dirty="0" smtClean="0"/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en-US" sz="1800" dirty="0" smtClean="0"/>
                  <a:t> in our example )</a:t>
                </a:r>
              </a:p>
              <a:p>
                <a:pPr lvl="1"/>
                <a:r>
                  <a:rPr lang="en-US" sz="1800" dirty="0" smtClean="0"/>
                  <a:t>Each word vector’s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1800" dirty="0" smtClean="0">
                    <a:ea typeface="Cambria Math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=7</m:t>
                    </m:r>
                  </m:oMath>
                </a14:m>
                <a:r>
                  <a:rPr lang="en-US" sz="1800" dirty="0" smtClean="0">
                    <a:ea typeface="Cambria Math"/>
                  </a:rPr>
                  <a:t> in our example )</a:t>
                </a:r>
                <a:endParaRPr lang="en-US" sz="1800" dirty="0">
                  <a:ea typeface="Cambria Math"/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81200" y="4000500"/>
            <a:ext cx="639064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endParaRPr lang="en-US" b="1" u="none" dirty="0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76400" y="2743200"/>
            <a:ext cx="7391400" cy="762000"/>
            <a:chOff x="1676400" y="2743200"/>
            <a:chExt cx="7391400" cy="762000"/>
          </a:xfrm>
        </p:grpSpPr>
        <p:sp>
          <p:nvSpPr>
            <p:cNvPr id="6" name="Rectangle 5"/>
            <p:cNvSpPr/>
            <p:nvPr/>
          </p:nvSpPr>
          <p:spPr>
            <a:xfrm>
              <a:off x="1676400" y="3314700"/>
              <a:ext cx="139192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0400" y="3314700"/>
              <a:ext cx="139192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4080" y="3314700"/>
              <a:ext cx="139192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520" y="3314700"/>
              <a:ext cx="139192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 flipH="1">
              <a:off x="2372360" y="2805430"/>
              <a:ext cx="782320" cy="5092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7" idx="0"/>
            </p:cNvCxnSpPr>
            <p:nvPr/>
          </p:nvCxnSpPr>
          <p:spPr>
            <a:xfrm flipH="1">
              <a:off x="3896360" y="2805430"/>
              <a:ext cx="467360" cy="5092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0"/>
            </p:cNvCxnSpPr>
            <p:nvPr/>
          </p:nvCxnSpPr>
          <p:spPr>
            <a:xfrm flipH="1">
              <a:off x="5400040" y="2805430"/>
              <a:ext cx="40640" cy="5092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0"/>
            </p:cNvCxnSpPr>
            <p:nvPr/>
          </p:nvCxnSpPr>
          <p:spPr>
            <a:xfrm>
              <a:off x="6400800" y="2805430"/>
              <a:ext cx="487680" cy="5092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675880" y="3314700"/>
              <a:ext cx="139192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32" idx="0"/>
            </p:cNvCxnSpPr>
            <p:nvPr/>
          </p:nvCxnSpPr>
          <p:spPr>
            <a:xfrm>
              <a:off x="7467600" y="2743200"/>
              <a:ext cx="904240" cy="5715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70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7162800" cy="4525963"/>
              </a:xfrm>
            </p:spPr>
            <p:txBody>
              <a:bodyPr/>
              <a:lstStyle/>
              <a:p>
                <a:r>
                  <a:rPr lang="en-US" dirty="0" smtClean="0"/>
                  <a:t>Think about a single convolutional layer</a:t>
                </a:r>
              </a:p>
              <a:p>
                <a:pPr lvl="1"/>
                <a:r>
                  <a:rPr lang="en-US" dirty="0" smtClean="0"/>
                  <a:t>A bunch of </a:t>
                </a:r>
                <a:r>
                  <a:rPr lang="en-US" b="1" dirty="0" smtClean="0"/>
                  <a:t>vector </a:t>
                </a:r>
                <a:r>
                  <a:rPr lang="en-US" dirty="0" smtClean="0"/>
                  <a:t>filters</a:t>
                </a:r>
              </a:p>
              <a:p>
                <a:pPr lvl="2"/>
                <a:r>
                  <a:rPr lang="en-US" dirty="0" smtClean="0"/>
                  <a:t>Each defined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𝑑h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3"/>
                <a:r>
                  <a:rPr lang="en-US" dirty="0" smtClean="0">
                    <a:ea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is the number of the words the filter covers </a:t>
                </a:r>
              </a:p>
              <a:p>
                <a:pPr lvl="3"/>
                <a:r>
                  <a:rPr lang="en-US" dirty="0" smtClean="0"/>
                  <a:t>Size of the word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b="0" dirty="0" smtClean="0">
                    <a:ea typeface="Cambria Math"/>
                  </a:rPr>
                  <a:t>Find its (modified) convolution with the input vector 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Result of the convolution with the filter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1600" dirty="0" smtClean="0"/>
                  <a:t>Convolution </a:t>
                </a:r>
                <a:r>
                  <a:rPr lang="en-US" sz="1600" dirty="0"/>
                  <a:t>with a filter that spans 2 words, is operating on all of the bi-grams (vectors of two consecutive word, concatenated</a:t>
                </a:r>
                <a:r>
                  <a:rPr lang="en-US" sz="1600" dirty="0" smtClean="0"/>
                  <a:t>): </a:t>
                </a:r>
                <a:r>
                  <a:rPr lang="en-US" sz="1600" dirty="0"/>
                  <a:t>“this is”, “is not”, “not a”, “a spam”. </a:t>
                </a:r>
              </a:p>
              <a:p>
                <a:pPr lvl="1"/>
                <a:r>
                  <a:rPr lang="en-US" sz="1600" dirty="0"/>
                  <a:t>Regardless of whether it is </a:t>
                </a:r>
                <a:r>
                  <a:rPr lang="en-US" sz="1600" dirty="0" smtClean="0"/>
                  <a:t>grammatical  (not appealing linguistically)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7162800" cy="4525963"/>
              </a:xfrm>
              <a:blipFill rotWithShape="1">
                <a:blip r:embed="rId2"/>
                <a:stretch>
                  <a:fillRect t="-1078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717324" y="3619500"/>
            <a:ext cx="639064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 on vectors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57359" y="2995399"/>
            <a:ext cx="2183449" cy="1558925"/>
          </a:xfrm>
        </p:spPr>
        <p:txBody>
          <a:bodyPr/>
          <a:lstStyle/>
          <a:p>
            <a:r>
              <a:rPr lang="en-US" dirty="0" smtClean="0"/>
              <a:t>A convolutional 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46804" y="2622604"/>
            <a:ext cx="2590800" cy="1905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17324" y="3345180"/>
            <a:ext cx="6390640" cy="464820"/>
            <a:chOff x="1524000" y="3886200"/>
            <a:chExt cx="6390640" cy="464820"/>
          </a:xfrm>
        </p:grpSpPr>
        <p:sp>
          <p:nvSpPr>
            <p:cNvPr id="11" name="Rectangle 10"/>
            <p:cNvSpPr/>
            <p:nvPr/>
          </p:nvSpPr>
          <p:spPr>
            <a:xfrm>
              <a:off x="1524000" y="4160520"/>
              <a:ext cx="639064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0" y="3886200"/>
              <a:ext cx="2590800" cy="1905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17324" y="3352800"/>
            <a:ext cx="6390640" cy="457200"/>
            <a:chOff x="1524000" y="4572000"/>
            <a:chExt cx="6390640" cy="457200"/>
          </a:xfrm>
        </p:grpSpPr>
        <p:sp>
          <p:nvSpPr>
            <p:cNvPr id="12" name="Rectangle 11"/>
            <p:cNvSpPr/>
            <p:nvPr/>
          </p:nvSpPr>
          <p:spPr>
            <a:xfrm>
              <a:off x="1524000" y="4838700"/>
              <a:ext cx="639064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3840" y="4572000"/>
              <a:ext cx="2590800" cy="1905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17324" y="3352800"/>
            <a:ext cx="6390640" cy="457200"/>
            <a:chOff x="1524000" y="5791200"/>
            <a:chExt cx="6390640" cy="457200"/>
          </a:xfrm>
        </p:grpSpPr>
        <p:sp>
          <p:nvSpPr>
            <p:cNvPr id="14" name="Rectangle 13"/>
            <p:cNvSpPr/>
            <p:nvPr/>
          </p:nvSpPr>
          <p:spPr>
            <a:xfrm>
              <a:off x="1524000" y="6057900"/>
              <a:ext cx="639064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84320" y="5791200"/>
              <a:ext cx="2590800" cy="1905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27484" y="3362960"/>
            <a:ext cx="6390640" cy="447040"/>
            <a:chOff x="1534160" y="5839460"/>
            <a:chExt cx="6390640" cy="447040"/>
          </a:xfrm>
        </p:grpSpPr>
        <p:sp>
          <p:nvSpPr>
            <p:cNvPr id="16" name="Rectangle 15"/>
            <p:cNvSpPr/>
            <p:nvPr/>
          </p:nvSpPr>
          <p:spPr>
            <a:xfrm>
              <a:off x="1534160" y="6096000"/>
              <a:ext cx="6390640" cy="1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839460"/>
              <a:ext cx="2590800" cy="1905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none" dirty="0">
                  <a:solidFill>
                    <a:schemeClr val="bg2"/>
                  </a:solidFill>
                </a:rPr>
                <a:t>O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  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>
                  <a:solidFill>
                    <a:schemeClr val="bg2"/>
                  </a:solidFill>
                </a:rPr>
                <a:t>O</a:t>
              </a:r>
              <a:r>
                <a:rPr lang="en-US" b="1" u="none" dirty="0">
                  <a:solidFill>
                    <a:schemeClr val="bg2"/>
                  </a:solidFill>
                </a:rPr>
                <a:t> </a:t>
              </a:r>
              <a:r>
                <a:rPr lang="en-US" b="1" u="none" dirty="0" err="1" smtClean="0">
                  <a:solidFill>
                    <a:schemeClr val="bg2"/>
                  </a:solidFill>
                </a:rPr>
                <a:t>O</a:t>
              </a:r>
              <a:r>
                <a:rPr lang="en-US" b="1" u="none" dirty="0" smtClean="0">
                  <a:solidFill>
                    <a:schemeClr val="bg2"/>
                  </a:solidFill>
                </a:rPr>
                <a:t> </a:t>
              </a:r>
              <a:endParaRPr lang="en-US" b="1" u="none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636044" y="3230880"/>
            <a:ext cx="2672080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43204" y="3230880"/>
            <a:ext cx="2529840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308124" y="3200400"/>
            <a:ext cx="2529840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578124" y="3200400"/>
            <a:ext cx="2529840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9896" y="3938547"/>
                <a:ext cx="1881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  <m:r>
                        <a:rPr lang="en-US" sz="2000" b="0" i="1" u="none" smtClean="0">
                          <a:latin typeface="Cambria Math"/>
                        </a:rPr>
                        <m:t>𝑓</m:t>
                      </m:r>
                      <m:r>
                        <a:rPr lang="en-US" sz="2000" b="0" i="1" u="none" smtClean="0">
                          <a:latin typeface="Cambria Math"/>
                        </a:rPr>
                        <m:t>(</m:t>
                      </m:r>
                      <m:r>
                        <a:rPr lang="en-US" sz="2000" b="0" i="1" u="none" smtClean="0">
                          <a:latin typeface="Cambria Math"/>
                        </a:rPr>
                        <m:t>𝑤</m:t>
                      </m:r>
                      <m:r>
                        <a:rPr lang="en-US" sz="2000" b="0" i="1" u="none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1: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96" y="3938547"/>
                <a:ext cx="188102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65124" y="3943290"/>
                <a:ext cx="2259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  <m:r>
                        <a:rPr lang="en-US" sz="2000" b="0" i="1" u="none" smtClean="0">
                          <a:latin typeface="Cambria Math"/>
                        </a:rPr>
                        <m:t>𝑓</m:t>
                      </m:r>
                      <m:r>
                        <a:rPr lang="en-US" sz="2000" b="0" i="1" u="none" smtClean="0">
                          <a:latin typeface="Cambria Math"/>
                        </a:rPr>
                        <m:t>(</m:t>
                      </m:r>
                      <m:r>
                        <a:rPr lang="en-US" sz="2000" b="0" i="1" u="none" smtClean="0">
                          <a:latin typeface="Cambria Math"/>
                        </a:rPr>
                        <m:t>𝑤</m:t>
                      </m:r>
                      <m:r>
                        <a:rPr lang="en-US" sz="2000" b="0" i="1" u="none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+1:2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24" y="3943290"/>
                <a:ext cx="225997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86096" y="3938547"/>
                <a:ext cx="2368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  <m:r>
                        <a:rPr lang="en-US" sz="2000" b="0" i="1" u="none" smtClean="0">
                          <a:latin typeface="Cambria Math"/>
                        </a:rPr>
                        <m:t>𝑓</m:t>
                      </m:r>
                      <m:r>
                        <a:rPr lang="en-US" sz="2000" b="0" i="1" u="none" smtClean="0">
                          <a:latin typeface="Cambria Math"/>
                        </a:rPr>
                        <m:t>(</m:t>
                      </m:r>
                      <m:r>
                        <a:rPr lang="en-US" sz="2000" b="0" i="1" u="none" smtClean="0">
                          <a:latin typeface="Cambria Math"/>
                        </a:rPr>
                        <m:t>𝑤</m:t>
                      </m:r>
                      <m:r>
                        <a:rPr lang="en-US" sz="2000" b="0" i="1" u="none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+1:3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96" y="3938547"/>
                <a:ext cx="236898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55924" y="3943290"/>
                <a:ext cx="2368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  <m:r>
                        <a:rPr lang="en-US" sz="2000" b="0" i="1" u="none" smtClean="0">
                          <a:latin typeface="Cambria Math"/>
                        </a:rPr>
                        <m:t>𝑓</m:t>
                      </m:r>
                      <m:r>
                        <a:rPr lang="en-US" sz="2000" b="0" i="1" u="none" smtClean="0">
                          <a:latin typeface="Cambria Math"/>
                        </a:rPr>
                        <m:t>(</m:t>
                      </m:r>
                      <m:r>
                        <a:rPr lang="en-US" sz="2000" b="0" i="1" u="none" smtClean="0">
                          <a:latin typeface="Cambria Math"/>
                        </a:rPr>
                        <m:t>𝑤</m:t>
                      </m:r>
                      <m:r>
                        <a:rPr lang="en-US" sz="2000" b="0" i="1" u="none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+1:4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24" y="3943290"/>
                <a:ext cx="236898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28118" y="4621037"/>
                <a:ext cx="2389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u="none" smtClean="0">
                          <a:latin typeface="Cambria Math"/>
                        </a:rPr>
                        <m:t>𝑐</m:t>
                      </m:r>
                      <m:r>
                        <a:rPr lang="en-US" sz="2000" b="0" i="1" u="none" smtClean="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, …., 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18" y="4621037"/>
                <a:ext cx="238937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6550106" y="4765597"/>
            <a:ext cx="1016000" cy="1905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91000" y="4674513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3048000"/>
            <a:ext cx="1447800" cy="1905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on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62200" y="1510030"/>
            <a:ext cx="48768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25240" y="1510030"/>
            <a:ext cx="23368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95240" y="1510030"/>
            <a:ext cx="4064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1510030"/>
            <a:ext cx="24384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38960" y="2476500"/>
            <a:ext cx="639064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endParaRPr lang="en-US" b="1" u="none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62800" y="1447800"/>
            <a:ext cx="533400" cy="316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11430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u="none" dirty="0">
                <a:solidFill>
                  <a:srgbClr val="FF0000"/>
                </a:solidFill>
              </a:rPr>
              <a:t>This 		is 	not 	a 	spam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788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632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968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3200400"/>
            <a:ext cx="2590800" cy="190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3352800"/>
            <a:ext cx="2590800" cy="190500"/>
          </a:xfrm>
          <a:prstGeom prst="rect">
            <a:avLst/>
          </a:prstGeom>
          <a:solidFill>
            <a:srgbClr val="BBFFA3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3505200"/>
            <a:ext cx="3886200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200" y="3657600"/>
            <a:ext cx="3952240" cy="190500"/>
          </a:xfrm>
          <a:prstGeom prst="rect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3400" y="4788813"/>
            <a:ext cx="868680" cy="190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941213"/>
            <a:ext cx="838200" cy="190500"/>
          </a:xfrm>
          <a:prstGeom prst="rect">
            <a:avLst/>
          </a:prstGeom>
          <a:solidFill>
            <a:srgbClr val="BBFFA3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5093613"/>
            <a:ext cx="751840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3000" y="5246013"/>
            <a:ext cx="914400" cy="190500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295400"/>
            <a:ext cx="1066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Get word vectors for each words </a:t>
            </a:r>
            <a:endParaRPr lang="en-US" u="none" dirty="0"/>
          </a:p>
        </p:txBody>
      </p:sp>
      <p:sp>
        <p:nvSpPr>
          <p:cNvPr id="29" name="TextBox 28"/>
          <p:cNvSpPr txBox="1"/>
          <p:nvPr/>
        </p:nvSpPr>
        <p:spPr>
          <a:xfrm>
            <a:off x="108004" y="2278049"/>
            <a:ext cx="114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Concatenate vectors </a:t>
            </a:r>
            <a:endParaRPr lang="en-US" u="none" dirty="0"/>
          </a:p>
        </p:txBody>
      </p:sp>
      <p:sp>
        <p:nvSpPr>
          <p:cNvPr id="30" name="TextBox 29"/>
          <p:cNvSpPr txBox="1"/>
          <p:nvPr/>
        </p:nvSpPr>
        <p:spPr>
          <a:xfrm>
            <a:off x="104694" y="2992343"/>
            <a:ext cx="1143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Perform convolution with each filter </a:t>
            </a:r>
            <a:endParaRPr lang="en-US" u="none" dirty="0"/>
          </a:p>
        </p:txBody>
      </p:sp>
      <p:sp>
        <p:nvSpPr>
          <p:cNvPr id="31" name="TextBox 30"/>
          <p:cNvSpPr txBox="1"/>
          <p:nvPr/>
        </p:nvSpPr>
        <p:spPr>
          <a:xfrm>
            <a:off x="7848600" y="3292673"/>
            <a:ext cx="1143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Filter bank</a:t>
            </a:r>
            <a:endParaRPr lang="en-US" u="none" dirty="0"/>
          </a:p>
        </p:txBody>
      </p:sp>
      <p:sp>
        <p:nvSpPr>
          <p:cNvPr id="32" name="TextBox 31"/>
          <p:cNvSpPr txBox="1"/>
          <p:nvPr/>
        </p:nvSpPr>
        <p:spPr>
          <a:xfrm>
            <a:off x="7848600" y="4750713"/>
            <a:ext cx="11430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Set of response vectors </a:t>
            </a:r>
            <a:endParaRPr lang="en-US" u="none" dirty="0"/>
          </a:p>
        </p:txBody>
      </p:sp>
      <p:sp>
        <p:nvSpPr>
          <p:cNvPr id="33" name="TextBox 32"/>
          <p:cNvSpPr txBox="1"/>
          <p:nvPr/>
        </p:nvSpPr>
        <p:spPr>
          <a:xfrm>
            <a:off x="4668520" y="25833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none" dirty="0" smtClean="0"/>
              <a:t>*</a:t>
            </a:r>
            <a:endParaRPr lang="en-US" sz="4400" u="none" dirty="0"/>
          </a:p>
        </p:txBody>
      </p:sp>
      <p:sp>
        <p:nvSpPr>
          <p:cNvPr id="34" name="Down Arrow 33"/>
          <p:cNvSpPr/>
          <p:nvPr/>
        </p:nvSpPr>
        <p:spPr>
          <a:xfrm>
            <a:off x="4800600" y="4191000"/>
            <a:ext cx="335280" cy="4358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" y="4598313"/>
            <a:ext cx="21691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How are we going to handle the </a:t>
            </a:r>
            <a:r>
              <a:rPr lang="en-US" b="1" u="none" dirty="0" smtClean="0"/>
              <a:t>variable sized </a:t>
            </a:r>
            <a:r>
              <a:rPr lang="en-US" u="none" dirty="0" smtClean="0"/>
              <a:t>response vectors?</a:t>
            </a:r>
          </a:p>
          <a:p>
            <a:pPr algn="ctr"/>
            <a:r>
              <a:rPr lang="en-US" b="1" u="none" dirty="0" smtClean="0">
                <a:solidFill>
                  <a:srgbClr val="FF0000"/>
                </a:solidFill>
              </a:rPr>
              <a:t>Pooling!  </a:t>
            </a:r>
            <a:endParaRPr lang="en-US" b="1" u="none" dirty="0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4038600" y="4658611"/>
            <a:ext cx="91440" cy="838200"/>
          </a:xfrm>
          <a:prstGeom prst="leftBrace">
            <a:avLst>
              <a:gd name="adj1" fmla="val 13114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151819" y="4925311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#of filters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5370492" y="5118038"/>
            <a:ext cx="91440" cy="838200"/>
          </a:xfrm>
          <a:prstGeom prst="leftBrace">
            <a:avLst>
              <a:gd name="adj1" fmla="val 13114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76800" y="5512713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#words </a:t>
            </a:r>
            <a:r>
              <a:rPr lang="en-US" dirty="0" smtClean="0"/>
              <a:t>- #length of filter 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8" grpId="0" animBg="1"/>
      <p:bldP spid="39" grpId="0"/>
      <p:bldP spid="40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Now we can pass the fixed-sized vector to a logistic unit (</a:t>
            </a:r>
            <a:r>
              <a:rPr lang="en-US" sz="1400" dirty="0" err="1" smtClean="0"/>
              <a:t>softmax</a:t>
            </a:r>
            <a:r>
              <a:rPr lang="en-US" sz="1400" dirty="0" smtClean="0"/>
              <a:t>), or give it to multi-layer network (last session)</a:t>
            </a:r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77581" y="4511702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3048000"/>
            <a:ext cx="1447800" cy="1905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on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62200" y="1510030"/>
            <a:ext cx="48768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25240" y="1510030"/>
            <a:ext cx="23368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95240" y="1510030"/>
            <a:ext cx="4064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1510030"/>
            <a:ext cx="243840" cy="254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38960" y="2476500"/>
            <a:ext cx="639064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</a:t>
            </a:r>
            <a:endParaRPr lang="en-US" b="1" u="none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62800" y="1447800"/>
            <a:ext cx="533400" cy="316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11430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u="none" dirty="0">
                <a:solidFill>
                  <a:srgbClr val="FF0000"/>
                </a:solidFill>
              </a:rPr>
              <a:t>This 		is 	not 	a 	spam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788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632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9680" y="1905000"/>
            <a:ext cx="1391920" cy="190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3200400"/>
            <a:ext cx="2590800" cy="190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3352800"/>
            <a:ext cx="2590800" cy="190500"/>
          </a:xfrm>
          <a:prstGeom prst="rect">
            <a:avLst/>
          </a:prstGeom>
          <a:solidFill>
            <a:srgbClr val="BBFFA3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3505200"/>
            <a:ext cx="3886200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200" y="3657600"/>
            <a:ext cx="3952240" cy="190500"/>
          </a:xfrm>
          <a:prstGeom prst="rect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  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9981" y="4626002"/>
            <a:ext cx="868680" cy="190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58581" y="4778402"/>
            <a:ext cx="838200" cy="190500"/>
          </a:xfrm>
          <a:prstGeom prst="rect">
            <a:avLst/>
          </a:prstGeom>
          <a:solidFill>
            <a:srgbClr val="BBFFA3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87181" y="4930802"/>
            <a:ext cx="751840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r>
              <a:rPr lang="en-US" b="1" u="none" dirty="0" smtClean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39581" y="5083202"/>
            <a:ext cx="914400" cy="190500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295400"/>
            <a:ext cx="1066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Get word vectors for each words </a:t>
            </a:r>
            <a:endParaRPr lang="en-US" u="none" dirty="0"/>
          </a:p>
        </p:txBody>
      </p:sp>
      <p:sp>
        <p:nvSpPr>
          <p:cNvPr id="29" name="TextBox 28"/>
          <p:cNvSpPr txBox="1"/>
          <p:nvPr/>
        </p:nvSpPr>
        <p:spPr>
          <a:xfrm>
            <a:off x="108004" y="2278049"/>
            <a:ext cx="114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Concatenate vectors </a:t>
            </a:r>
            <a:endParaRPr lang="en-US" u="none" dirty="0"/>
          </a:p>
        </p:txBody>
      </p:sp>
      <p:sp>
        <p:nvSpPr>
          <p:cNvPr id="30" name="TextBox 29"/>
          <p:cNvSpPr txBox="1"/>
          <p:nvPr/>
        </p:nvSpPr>
        <p:spPr>
          <a:xfrm>
            <a:off x="104694" y="2992343"/>
            <a:ext cx="1143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Perform convolution with each filter </a:t>
            </a:r>
            <a:endParaRPr lang="en-US" u="none" dirty="0"/>
          </a:p>
        </p:txBody>
      </p:sp>
      <p:sp>
        <p:nvSpPr>
          <p:cNvPr id="31" name="TextBox 30"/>
          <p:cNvSpPr txBox="1"/>
          <p:nvPr/>
        </p:nvSpPr>
        <p:spPr>
          <a:xfrm>
            <a:off x="7848600" y="3292673"/>
            <a:ext cx="1143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Filter bank</a:t>
            </a:r>
            <a:endParaRPr lang="en-US" u="none" dirty="0"/>
          </a:p>
        </p:txBody>
      </p:sp>
      <p:sp>
        <p:nvSpPr>
          <p:cNvPr id="33" name="TextBox 32"/>
          <p:cNvSpPr txBox="1"/>
          <p:nvPr/>
        </p:nvSpPr>
        <p:spPr>
          <a:xfrm>
            <a:off x="4668520" y="25833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none" dirty="0" smtClean="0"/>
              <a:t>*</a:t>
            </a:r>
            <a:endParaRPr lang="en-US" sz="4400" u="none" dirty="0"/>
          </a:p>
        </p:txBody>
      </p:sp>
      <p:sp>
        <p:nvSpPr>
          <p:cNvPr id="34" name="Down Arrow 33"/>
          <p:cNvSpPr/>
          <p:nvPr/>
        </p:nvSpPr>
        <p:spPr>
          <a:xfrm>
            <a:off x="4693920" y="3962400"/>
            <a:ext cx="335280" cy="4358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3325181" y="4495800"/>
            <a:ext cx="91440" cy="838200"/>
          </a:xfrm>
          <a:prstGeom prst="leftBrace">
            <a:avLst>
              <a:gd name="adj1" fmla="val 13114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38400" y="476250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#of filters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657073" y="4955227"/>
            <a:ext cx="91440" cy="838200"/>
          </a:xfrm>
          <a:prstGeom prst="leftBrace">
            <a:avLst>
              <a:gd name="adj1" fmla="val 13114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63381" y="5349902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#words </a:t>
            </a:r>
            <a:r>
              <a:rPr lang="en-US" dirty="0" smtClean="0"/>
              <a:t>- #length of filter + 1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4694" y="4495800"/>
            <a:ext cx="11430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Pooling on filter responses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11181" y="4523489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63581" y="4637789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15981" y="4752089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68381" y="4904489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0781" y="5026740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 smtClean="0">
                <a:solidFill>
                  <a:schemeClr val="bg2"/>
                </a:solidFill>
              </a:rPr>
              <a:t>O</a:t>
            </a:r>
            <a:endParaRPr lang="en-US" b="1" u="none" dirty="0">
              <a:solidFill>
                <a:schemeClr val="bg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96781" y="4616477"/>
            <a:ext cx="7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49181" y="4768877"/>
            <a:ext cx="7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01581" y="4921277"/>
            <a:ext cx="7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153981" y="5073677"/>
            <a:ext cx="7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06381" y="5226077"/>
            <a:ext cx="7109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39000" y="4214336"/>
            <a:ext cx="1828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Some choices for pooling: </a:t>
            </a:r>
          </a:p>
          <a:p>
            <a:pPr algn="ctr"/>
            <a:r>
              <a:rPr lang="en-US" i="1" u="none" dirty="0" smtClean="0"/>
              <a:t>k-max, mean</a:t>
            </a:r>
            <a:r>
              <a:rPr lang="en-US" u="none" dirty="0" smtClean="0"/>
              <a:t>, </a:t>
            </a:r>
            <a:r>
              <a:rPr lang="en-US" u="none" dirty="0" err="1" smtClean="0"/>
              <a:t>etc</a:t>
            </a:r>
            <a:endParaRPr lang="en-US" u="none" dirty="0" smtClean="0"/>
          </a:p>
        </p:txBody>
      </p:sp>
    </p:spTree>
    <p:extLst>
      <p:ext uri="{BB962C8B-B14F-4D97-AF65-F5344CB8AC3E}">
        <p14:creationId xmlns:p14="http://schemas.microsoft.com/office/powerpoint/2010/main" val="29743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Multi-layer feed-forward NN: </a:t>
            </a:r>
            <a:r>
              <a:rPr lang="en-US" b="1" dirty="0" smtClean="0">
                <a:solidFill>
                  <a:srgbClr val="FF0000"/>
                </a:solidFill>
              </a:rPr>
              <a:t>DAG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Just </a:t>
            </a:r>
            <a:r>
              <a:rPr lang="en-US" altLang="en-US" dirty="0"/>
              <a:t>computes a fixed sequence of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 smtClean="0"/>
              <a:t>non-linear </a:t>
            </a:r>
            <a:r>
              <a:rPr lang="en-US" altLang="en-US" dirty="0"/>
              <a:t>learned transformations to convert an input patter into an output </a:t>
            </a:r>
            <a:r>
              <a:rPr lang="en-US" altLang="en-US" dirty="0" smtClean="0"/>
              <a:t>pattern</a:t>
            </a:r>
            <a:endParaRPr lang="en-US" dirty="0"/>
          </a:p>
          <a:p>
            <a:r>
              <a:rPr lang="en-US" dirty="0" smtClean="0"/>
              <a:t>Recurrent Neural Network: </a:t>
            </a:r>
            <a:r>
              <a:rPr lang="en-US" b="1" dirty="0" smtClean="0">
                <a:solidFill>
                  <a:srgbClr val="FF0000"/>
                </a:solidFill>
              </a:rPr>
              <a:t>Digraph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Has cycles.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Cycle can act as a memory; </a:t>
            </a:r>
          </a:p>
          <a:p>
            <a:pPr lvl="1"/>
            <a:r>
              <a:rPr lang="en-US" altLang="en-US" dirty="0"/>
              <a:t>The hidden state of a recurrent net can carry along  information about a </a:t>
            </a:r>
            <a:r>
              <a:rPr lang="en-US" altLang="en-US" dirty="0" smtClean="0"/>
              <a:t>“potentially” </a:t>
            </a:r>
            <a:r>
              <a:rPr lang="en-US" altLang="en-US" dirty="0"/>
              <a:t>unbounded number of previous inputs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/>
              <a:t>They can model sequential data in a much more </a:t>
            </a:r>
            <a:r>
              <a:rPr lang="en-US" altLang="en-US" dirty="0" smtClean="0"/>
              <a:t>natural way.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68896"/>
            <a:ext cx="2017163" cy="9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257300" cy="12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Equivalence </a:t>
            </a:r>
            <a:r>
              <a:rPr lang="en-US" sz="2800" dirty="0" smtClean="0"/>
              <a:t>between RNN and Feed-forward NN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/>
              <a:t>Assume that there is a time delay of 1 in using each connection.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/>
              <a:t>The recurrent net is just a layered net that keeps reusing the same weights.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8610" y="6093023"/>
            <a:ext cx="2100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Geoff Hinton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40287" y="2667000"/>
            <a:ext cx="3694113" cy="2895600"/>
            <a:chOff x="5221287" y="1781175"/>
            <a:chExt cx="3770313" cy="3558272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92837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273925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353425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192837" y="4779962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273925" y="4779962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353425" y="4779962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V="1">
              <a:off x="6516687" y="4078287"/>
              <a:ext cx="792163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 flipV="1">
              <a:off x="7669212" y="4078287"/>
              <a:ext cx="792163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 flipV="1">
              <a:off x="6553200" y="4078287"/>
              <a:ext cx="828675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7634287" y="4105275"/>
              <a:ext cx="755650" cy="674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192837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73925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8353425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192837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7273925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8353425" y="378142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6516687" y="3078162"/>
              <a:ext cx="792163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H="1" flipV="1">
              <a:off x="7669212" y="3078162"/>
              <a:ext cx="792163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 flipV="1">
              <a:off x="6553200" y="3078162"/>
              <a:ext cx="828675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V="1">
              <a:off x="7634287" y="3106737"/>
              <a:ext cx="75565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192837" y="178117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73925" y="178117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353425" y="1781175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192837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273925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8353425" y="2781300"/>
              <a:ext cx="431800" cy="323850"/>
            </a:xfrm>
            <a:prstGeom prst="ellipse">
              <a:avLst/>
            </a:prstGeom>
            <a:solidFill>
              <a:srgbClr val="EEECE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altLang="en-US" u="none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6516687" y="2078037"/>
              <a:ext cx="792163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flipH="1" flipV="1">
              <a:off x="7669212" y="2078037"/>
              <a:ext cx="792163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H="1" flipV="1">
              <a:off x="6553200" y="2078037"/>
              <a:ext cx="828675" cy="703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7634287" y="2106612"/>
              <a:ext cx="75565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>
                <a:latin typeface="+mn-lt"/>
                <a:ea typeface="+mn-ea"/>
              </a:endParaRPr>
            </a:p>
          </p:txBody>
        </p:sp>
        <p:sp>
          <p:nvSpPr>
            <p:cNvPr id="37" name="Text Box 56"/>
            <p:cNvSpPr txBox="1">
              <a:spLocks noChangeArrowheads="1"/>
            </p:cNvSpPr>
            <p:nvPr/>
          </p:nvSpPr>
          <p:spPr bwMode="auto">
            <a:xfrm>
              <a:off x="6362700" y="2095500"/>
              <a:ext cx="2628900" cy="4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u="none" dirty="0" smtClean="0">
                  <a:solidFill>
                    <a:srgbClr val="3333CC"/>
                  </a:solidFill>
                </a:rPr>
                <a:t>W1    W2       W3   W4</a:t>
              </a:r>
              <a:endParaRPr lang="en-US" altLang="en-US" sz="1600" u="none" dirty="0">
                <a:solidFill>
                  <a:srgbClr val="3333CC"/>
                </a:solidFill>
              </a:endParaRPr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5221287" y="4806949"/>
              <a:ext cx="971550" cy="53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u="none">
                  <a:solidFill>
                    <a:srgbClr val="FF0000"/>
                  </a:solidFill>
                  <a:latin typeface="+mn-lt"/>
                  <a:ea typeface="+mn-ea"/>
                </a:rPr>
                <a:t>time=0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5221287" y="2806701"/>
              <a:ext cx="971550" cy="53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u="none">
                  <a:solidFill>
                    <a:srgbClr val="FF0000"/>
                  </a:solidFill>
                  <a:latin typeface="+mn-lt"/>
                  <a:ea typeface="+mn-ea"/>
                </a:rPr>
                <a:t>time=2</a:t>
              </a: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5221287" y="3806825"/>
              <a:ext cx="971550" cy="53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u="none">
                  <a:solidFill>
                    <a:srgbClr val="FF0000"/>
                  </a:solidFill>
                  <a:latin typeface="+mn-lt"/>
                  <a:ea typeface="+mn-ea"/>
                </a:rPr>
                <a:t>time=1</a:t>
              </a:r>
            </a:p>
          </p:txBody>
        </p:sp>
        <p:sp>
          <p:nvSpPr>
            <p:cNvPr id="41" name="Text Box 61"/>
            <p:cNvSpPr txBox="1">
              <a:spLocks noChangeArrowheads="1"/>
            </p:cNvSpPr>
            <p:nvPr/>
          </p:nvSpPr>
          <p:spPr bwMode="auto">
            <a:xfrm>
              <a:off x="5221287" y="1809750"/>
              <a:ext cx="971550" cy="53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u="none">
                  <a:solidFill>
                    <a:srgbClr val="FF0000"/>
                  </a:solidFill>
                  <a:latin typeface="+mn-lt"/>
                  <a:ea typeface="+mn-ea"/>
                </a:rPr>
                <a:t>time=3</a:t>
              </a:r>
            </a:p>
          </p:txBody>
        </p:sp>
        <p:sp>
          <p:nvSpPr>
            <p:cNvPr id="42" name="Text Box 56"/>
            <p:cNvSpPr txBox="1">
              <a:spLocks noChangeArrowheads="1"/>
            </p:cNvSpPr>
            <p:nvPr/>
          </p:nvSpPr>
          <p:spPr bwMode="auto">
            <a:xfrm>
              <a:off x="6362700" y="3094038"/>
              <a:ext cx="2628900" cy="4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u="none" dirty="0" smtClean="0">
                  <a:solidFill>
                    <a:srgbClr val="3333CC"/>
                  </a:solidFill>
                </a:rPr>
                <a:t>W1    W2      </a:t>
              </a:r>
              <a:r>
                <a:rPr lang="en-US" altLang="en-US" sz="1600" u="none" dirty="0">
                  <a:solidFill>
                    <a:srgbClr val="3333CC"/>
                  </a:solidFill>
                </a:rPr>
                <a:t>W3     W4</a:t>
              </a: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6362700" y="4092576"/>
              <a:ext cx="2628900" cy="4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u="none" dirty="0" smtClean="0">
                  <a:solidFill>
                    <a:srgbClr val="3333CC"/>
                  </a:solidFill>
                </a:rPr>
                <a:t>W1      W2     </a:t>
              </a:r>
              <a:r>
                <a:rPr lang="en-US" altLang="en-US" sz="1600" u="none" dirty="0">
                  <a:solidFill>
                    <a:srgbClr val="3333CC"/>
                  </a:solidFill>
                </a:rPr>
                <a:t>W3  </a:t>
              </a:r>
              <a:r>
                <a:rPr lang="en-US" altLang="en-US" sz="1600" u="none" dirty="0" smtClean="0">
                  <a:solidFill>
                    <a:srgbClr val="3333CC"/>
                  </a:solidFill>
                </a:rPr>
                <a:t>     </a:t>
              </a:r>
              <a:r>
                <a:rPr lang="en-US" altLang="en-US" sz="1600" u="none" dirty="0">
                  <a:solidFill>
                    <a:srgbClr val="3333CC"/>
                  </a:solidFill>
                </a:rPr>
                <a:t>W4</a:t>
              </a:r>
            </a:p>
          </p:txBody>
        </p:sp>
      </p:grp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751013" y="3827463"/>
            <a:ext cx="431800" cy="323850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 altLang="en-US" u="none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2832100" y="3827463"/>
            <a:ext cx="431800" cy="323850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 altLang="en-US" u="none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911600" y="3827463"/>
            <a:ext cx="431800" cy="323850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 altLang="en-US" u="none"/>
          </a:p>
        </p:txBody>
      </p:sp>
      <p:cxnSp>
        <p:nvCxnSpPr>
          <p:cNvPr id="47" name="AutoShape 46"/>
          <p:cNvCxnSpPr>
            <a:cxnSpLocks noChangeShapeType="1"/>
            <a:stCxn id="46" idx="4"/>
            <a:endCxn id="45" idx="5"/>
          </p:cNvCxnSpPr>
          <p:nvPr/>
        </p:nvCxnSpPr>
        <p:spPr bwMode="auto">
          <a:xfrm rot="16200000" flipV="1">
            <a:off x="3640137" y="3675063"/>
            <a:ext cx="47625" cy="927100"/>
          </a:xfrm>
          <a:prstGeom prst="curvedConnector3">
            <a:avLst>
              <a:gd name="adj1" fmla="val -87083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AutoShape 48"/>
          <p:cNvCxnSpPr>
            <a:cxnSpLocks noChangeShapeType="1"/>
            <a:stCxn id="45" idx="1"/>
            <a:endCxn id="44" idx="0"/>
          </p:cNvCxnSpPr>
          <p:nvPr/>
        </p:nvCxnSpPr>
        <p:spPr bwMode="auto">
          <a:xfrm rot="5400000" flipH="1">
            <a:off x="2407444" y="3377407"/>
            <a:ext cx="47625" cy="928687"/>
          </a:xfrm>
          <a:prstGeom prst="curvedConnector3">
            <a:avLst>
              <a:gd name="adj1" fmla="val 11486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AutoShape 49"/>
          <p:cNvCxnSpPr>
            <a:cxnSpLocks noChangeShapeType="1"/>
            <a:stCxn id="45" idx="7"/>
            <a:endCxn id="46" idx="0"/>
          </p:cNvCxnSpPr>
          <p:nvPr/>
        </p:nvCxnSpPr>
        <p:spPr bwMode="auto">
          <a:xfrm rot="16200000">
            <a:off x="3640137" y="3378201"/>
            <a:ext cx="47625" cy="927100"/>
          </a:xfrm>
          <a:prstGeom prst="curvedConnector3">
            <a:avLst>
              <a:gd name="adj1" fmla="val 111305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182813" y="3263900"/>
            <a:ext cx="1981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3333CC"/>
                </a:solidFill>
                <a:latin typeface="+mn-lt"/>
                <a:ea typeface="+mn-ea"/>
              </a:rPr>
              <a:t>w</a:t>
            </a:r>
            <a:r>
              <a:rPr lang="en-US" u="none" dirty="0">
                <a:solidFill>
                  <a:srgbClr val="3333CC"/>
                </a:solidFill>
                <a:latin typeface="+mn-lt"/>
                <a:ea typeface="+mn-ea"/>
              </a:rPr>
              <a:t>1</a:t>
            </a:r>
            <a:r>
              <a:rPr lang="en-US" sz="2400" u="none" dirty="0">
                <a:solidFill>
                  <a:srgbClr val="3333CC"/>
                </a:solidFill>
                <a:latin typeface="+mn-lt"/>
                <a:ea typeface="+mn-ea"/>
              </a:rPr>
              <a:t>           w</a:t>
            </a:r>
            <a:r>
              <a:rPr lang="en-US" u="none" dirty="0">
                <a:solidFill>
                  <a:srgbClr val="3333CC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2239963" y="4110038"/>
            <a:ext cx="1981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u="none" dirty="0">
                <a:solidFill>
                  <a:srgbClr val="3333CC"/>
                </a:solidFill>
                <a:latin typeface="+mn-lt"/>
                <a:ea typeface="+mn-ea"/>
              </a:rPr>
              <a:t>w</a:t>
            </a:r>
            <a:r>
              <a:rPr lang="en-US" u="none" dirty="0">
                <a:solidFill>
                  <a:srgbClr val="3333CC"/>
                </a:solidFill>
                <a:latin typeface="+mn-lt"/>
                <a:ea typeface="+mn-ea"/>
              </a:rPr>
              <a:t>2 </a:t>
            </a:r>
            <a:r>
              <a:rPr lang="en-US" sz="2400" u="none" dirty="0">
                <a:solidFill>
                  <a:srgbClr val="3333CC"/>
                </a:solidFill>
                <a:latin typeface="+mn-lt"/>
                <a:ea typeface="+mn-ea"/>
              </a:rPr>
              <a:t>         w</a:t>
            </a:r>
            <a:r>
              <a:rPr lang="en-US" u="none" dirty="0">
                <a:solidFill>
                  <a:srgbClr val="3333CC"/>
                </a:solidFill>
                <a:latin typeface="+mn-lt"/>
                <a:ea typeface="+mn-ea"/>
              </a:rPr>
              <a:t>3</a:t>
            </a:r>
          </a:p>
        </p:txBody>
      </p:sp>
      <p:cxnSp>
        <p:nvCxnSpPr>
          <p:cNvPr id="52" name="Curved Connector 51"/>
          <p:cNvCxnSpPr>
            <a:cxnSpLocks noChangeShapeType="1"/>
          </p:cNvCxnSpPr>
          <p:nvPr/>
        </p:nvCxnSpPr>
        <p:spPr bwMode="auto">
          <a:xfrm rot="16200000" flipH="1">
            <a:off x="2423319" y="3610769"/>
            <a:ext cx="12700" cy="1081088"/>
          </a:xfrm>
          <a:prstGeom prst="curvedConnector3">
            <a:avLst>
              <a:gd name="adj1" fmla="val 34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7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a general RNN’s can be hard</a:t>
            </a:r>
          </a:p>
          <a:p>
            <a:pPr lvl="1"/>
            <a:r>
              <a:rPr lang="en-US" dirty="0" smtClean="0"/>
              <a:t>Here we will focus on a </a:t>
            </a:r>
            <a:r>
              <a:rPr lang="en-US" b="1" dirty="0" smtClean="0"/>
              <a:t>special family of RNN’s </a:t>
            </a:r>
          </a:p>
          <a:p>
            <a:r>
              <a:rPr lang="en-US" dirty="0" smtClean="0"/>
              <a:t>Prediction on chain-like input: </a:t>
            </a:r>
          </a:p>
          <a:p>
            <a:pPr lvl="1"/>
            <a:r>
              <a:rPr lang="en-US" dirty="0" smtClean="0"/>
              <a:t>Example: POS tagging words of a sentence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Issues </a:t>
            </a:r>
            <a:r>
              <a:rPr lang="en-US" dirty="0"/>
              <a:t>: </a:t>
            </a:r>
          </a:p>
          <a:p>
            <a:pPr lvl="2"/>
            <a:r>
              <a:rPr lang="en-US" sz="1600" dirty="0" smtClean="0"/>
              <a:t>Structure in the output: There is connections between labels</a:t>
            </a:r>
          </a:p>
          <a:p>
            <a:pPr lvl="2"/>
            <a:r>
              <a:rPr lang="en-US" sz="1600" dirty="0"/>
              <a:t>Interdependence between elements of the inputs: The final decision is based on an intricate interdependence of the words on each other. </a:t>
            </a:r>
          </a:p>
          <a:p>
            <a:pPr lvl="2"/>
            <a:r>
              <a:rPr lang="en-US" sz="1700" dirty="0"/>
              <a:t>Variable size inputs:  e.g. sentences differ in size </a:t>
            </a:r>
          </a:p>
          <a:p>
            <a:r>
              <a:rPr lang="en-US" sz="2300" dirty="0" smtClean="0">
                <a:solidFill>
                  <a:srgbClr val="258E00"/>
                </a:solidFill>
              </a:rPr>
              <a:t>How would you go about solving this task? </a:t>
            </a:r>
          </a:p>
          <a:p>
            <a:pPr lvl="2"/>
            <a:endParaRPr lang="en-US" sz="1700" dirty="0"/>
          </a:p>
          <a:p>
            <a:pPr lvl="2"/>
            <a:endParaRPr lang="en-US" sz="1700" dirty="0" smtClean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38400" y="2919453"/>
                <a:ext cx="5904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u="none" smtClean="0">
                        <a:latin typeface="Cambria Math"/>
                      </a:rPr>
                      <m:t>𝑋</m:t>
                    </m:r>
                    <m:r>
                      <a:rPr lang="en-US" b="0" i="1" u="none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u="none" dirty="0"/>
                  <a:t>  </a:t>
                </a:r>
                <a:r>
                  <a:rPr lang="en-US" u="none" dirty="0" smtClean="0"/>
                  <a:t>      This	     is 	     a 	      sample 	  sentence	   . </a:t>
                </a:r>
                <a:endParaRPr lang="en-US" u="none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19453"/>
                <a:ext cx="5904180" cy="307777"/>
              </a:xfrm>
              <a:prstGeom prst="rect">
                <a:avLst/>
              </a:prstGeom>
              <a:blipFill rotWithShape="1">
                <a:blip r:embed="rId2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38400" y="3168596"/>
                <a:ext cx="59137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u="none" dirty="0" smtClean="0"/>
                  <a:t>Y</a:t>
                </a:r>
                <a14:m>
                  <m:oMath xmlns:m="http://schemas.openxmlformats.org/officeDocument/2006/math">
                    <m:r>
                      <a:rPr lang="en-US" b="0" i="1" u="none" smtClean="0">
                        <a:latin typeface="Cambria Math"/>
                      </a:rPr>
                      <m:t>  = </m:t>
                    </m:r>
                  </m:oMath>
                </a14:m>
                <a:r>
                  <a:rPr lang="en-US" u="none" dirty="0" smtClean="0"/>
                  <a:t>          DT                      VBZ             DT                   NN   	      NN            .</a:t>
                </a:r>
                <a:endParaRPr lang="en-US" u="none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68596"/>
                <a:ext cx="5913798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06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257300" cy="12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chain RNN:</a:t>
                </a:r>
              </a:p>
              <a:p>
                <a:pPr lvl="1"/>
                <a:r>
                  <a:rPr lang="en-US" dirty="0" smtClean="0"/>
                  <a:t>Has a chain-like structure </a:t>
                </a:r>
              </a:p>
              <a:p>
                <a:pPr lvl="1"/>
                <a:r>
                  <a:rPr lang="en-US" dirty="0" smtClean="0"/>
                  <a:t>Each input is replaced with its vector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Hidden (memory)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contain information about previous inputs and previous hidden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etc</a:t>
                </a:r>
              </a:p>
              <a:p>
                <a:pPr lvl="2"/>
                <a:r>
                  <a:rPr lang="en-US" dirty="0" smtClean="0"/>
                  <a:t>Computed </a:t>
                </a:r>
                <a:r>
                  <a:rPr lang="en-US" dirty="0"/>
                  <a:t>from the past memory and current word. It summarizes the sentence up to that </a:t>
                </a:r>
                <a:r>
                  <a:rPr lang="en-US" dirty="0" smtClean="0"/>
                  <a:t>time</a:t>
                </a:r>
                <a:r>
                  <a:rPr lang="en-US" dirty="0"/>
                  <a:t>.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0797" y="42862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2344" y="4291053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5877" y="42862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3886200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86200"/>
                <a:ext cx="455512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5400000">
            <a:off x="2988961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265312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5503562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1" name="Elbow Connector 10"/>
          <p:cNvCxnSpPr>
            <a:stCxn id="8" idx="2"/>
            <a:endCxn id="12" idx="2"/>
          </p:cNvCxnSpPr>
          <p:nvPr/>
        </p:nvCxnSpPr>
        <p:spPr>
          <a:xfrm rot="16200000" flipH="1">
            <a:off x="2813701" y="4623435"/>
            <a:ext cx="708660" cy="45338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4" idx="2"/>
          </p:cNvCxnSpPr>
          <p:nvPr/>
        </p:nvCxnSpPr>
        <p:spPr>
          <a:xfrm rot="16200000" flipH="1">
            <a:off x="4090052" y="4623434"/>
            <a:ext cx="703857" cy="4581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2"/>
            <a:endCxn id="15" idx="2"/>
          </p:cNvCxnSpPr>
          <p:nvPr/>
        </p:nvCxnSpPr>
        <p:spPr>
          <a:xfrm rot="16200000" flipH="1">
            <a:off x="5343542" y="4638675"/>
            <a:ext cx="708660" cy="42291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32677" y="5357853"/>
            <a:ext cx="116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04277" y="5357853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80627" y="53578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20955" y="5350244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55" y="5350244"/>
                <a:ext cx="455512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129297" y="53578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46951" y="5154428"/>
            <a:ext cx="1447800" cy="354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layer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39000" y="4274648"/>
            <a:ext cx="1447800" cy="354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Receptive Fields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67600" cy="4525963"/>
          </a:xfrm>
        </p:spPr>
        <p:txBody>
          <a:bodyPr/>
          <a:lstStyle/>
          <a:p>
            <a:r>
              <a:rPr lang="en-US" sz="2000" dirty="0"/>
              <a:t>The </a:t>
            </a:r>
            <a:r>
              <a:rPr lang="en-US" sz="2000" b="1" dirty="0"/>
              <a:t>receptive field</a:t>
            </a:r>
            <a:r>
              <a:rPr lang="en-US" sz="2000" dirty="0"/>
              <a:t> of an individual sensory neuron is the particular region of the sensory space (e.g., the body surface, or the retina) in which a stimulus will trigger the firing of that neuron.</a:t>
            </a:r>
            <a:endParaRPr lang="en-US" sz="2000" dirty="0" smtClean="0"/>
          </a:p>
          <a:p>
            <a:pPr lvl="1"/>
            <a:r>
              <a:rPr lang="en-US" sz="1800" dirty="0"/>
              <a:t>In the auditory system, receptive fields can correspond to volumes in auditory </a:t>
            </a:r>
            <a:r>
              <a:rPr lang="en-US" sz="1800" dirty="0" smtClean="0"/>
              <a:t>space</a:t>
            </a:r>
          </a:p>
          <a:p>
            <a:r>
              <a:rPr lang="en-US" sz="2000" dirty="0" smtClean="0"/>
              <a:t>Designing “proper” receptive fields for the input Neurons is a significant challenge. </a:t>
            </a:r>
          </a:p>
          <a:p>
            <a:r>
              <a:rPr lang="en-US" sz="2000" dirty="0"/>
              <a:t>Consider a task with image </a:t>
            </a:r>
            <a:r>
              <a:rPr lang="en-US" sz="2000" dirty="0" smtClean="0"/>
              <a:t>inputs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1800" dirty="0" smtClean="0"/>
              <a:t>Receptive fields should give expressive features from the raw input to the system </a:t>
            </a:r>
          </a:p>
          <a:p>
            <a:pPr lvl="1"/>
            <a:r>
              <a:rPr lang="en-US" sz="1800" dirty="0" smtClean="0"/>
              <a:t>How would you design the receptive fields for this problem?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3429000" y="5020251"/>
            <a:ext cx="2986048" cy="1151949"/>
            <a:chOff x="3452853" y="5092700"/>
            <a:chExt cx="2986048" cy="1151949"/>
          </a:xfrm>
        </p:grpSpPr>
        <p:pic>
          <p:nvPicPr>
            <p:cNvPr id="5122" name="Picture 2" descr="https://einstein.stanford.edu/STEP/information/data/einstein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853" y="5139749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51"/>
            <p:cNvGrpSpPr>
              <a:grpSpLocks/>
            </p:cNvGrpSpPr>
            <p:nvPr/>
          </p:nvGrpSpPr>
          <p:grpSpPr bwMode="auto">
            <a:xfrm rot="5400000">
              <a:off x="5289551" y="5060950"/>
              <a:ext cx="1117600" cy="1181100"/>
              <a:chOff x="1872" y="2496"/>
              <a:chExt cx="1392" cy="1368"/>
            </a:xfrm>
          </p:grpSpPr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44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41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9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7" name="AutoShape 28"/>
              <p:cNvCxnSpPr>
                <a:cxnSpLocks noChangeShapeType="1"/>
                <a:stCxn id="40" idx="4"/>
                <a:endCxn id="42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29"/>
              <p:cNvCxnSpPr>
                <a:cxnSpLocks noChangeShapeType="1"/>
                <a:stCxn id="40" idx="4"/>
                <a:endCxn id="43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0"/>
              <p:cNvCxnSpPr>
                <a:cxnSpLocks noChangeShapeType="1"/>
                <a:stCxn id="40" idx="4"/>
                <a:endCxn id="41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1"/>
              <p:cNvCxnSpPr>
                <a:cxnSpLocks noChangeShapeType="1"/>
                <a:stCxn id="39" idx="4"/>
                <a:endCxn id="42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2"/>
              <p:cNvCxnSpPr>
                <a:cxnSpLocks noChangeShapeType="1"/>
                <a:stCxn id="39" idx="4"/>
                <a:endCxn id="43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33"/>
              <p:cNvCxnSpPr>
                <a:cxnSpLocks noChangeShapeType="1"/>
                <a:stCxn id="39" idx="4"/>
                <a:endCxn id="41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34"/>
              <p:cNvCxnSpPr>
                <a:cxnSpLocks noChangeShapeType="1"/>
                <a:stCxn id="41" idx="4"/>
                <a:endCxn id="44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35"/>
              <p:cNvCxnSpPr>
                <a:cxnSpLocks noChangeShapeType="1"/>
                <a:stCxn id="41" idx="4"/>
                <a:endCxn id="45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36"/>
              <p:cNvCxnSpPr>
                <a:cxnSpLocks noChangeShapeType="1"/>
                <a:stCxn id="41" idx="4"/>
                <a:endCxn id="48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37"/>
              <p:cNvCxnSpPr>
                <a:cxnSpLocks noChangeShapeType="1"/>
                <a:stCxn id="41" idx="4"/>
                <a:endCxn id="46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38"/>
              <p:cNvCxnSpPr>
                <a:cxnSpLocks noChangeShapeType="1"/>
                <a:stCxn id="41" idx="4"/>
                <a:endCxn id="47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0"/>
              <p:cNvCxnSpPr>
                <a:cxnSpLocks noChangeShapeType="1"/>
                <a:endCxn id="48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1"/>
              <p:cNvCxnSpPr>
                <a:cxnSpLocks noChangeShapeType="1"/>
                <a:stCxn id="43" idx="4"/>
                <a:endCxn id="45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2"/>
              <p:cNvCxnSpPr>
                <a:cxnSpLocks noChangeShapeType="1"/>
                <a:endCxn id="44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44"/>
              <p:cNvCxnSpPr>
                <a:cxnSpLocks noChangeShapeType="1"/>
                <a:stCxn id="42" idx="4"/>
                <a:endCxn id="47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45"/>
              <p:cNvCxnSpPr>
                <a:cxnSpLocks noChangeShapeType="1"/>
                <a:stCxn id="42" idx="4"/>
                <a:endCxn id="46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46"/>
              <p:cNvCxnSpPr>
                <a:cxnSpLocks noChangeShapeType="1"/>
                <a:stCxn id="42" idx="4"/>
                <a:endCxn id="48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47"/>
              <p:cNvCxnSpPr>
                <a:cxnSpLocks noChangeShapeType="1"/>
                <a:stCxn id="42" idx="4"/>
                <a:endCxn id="45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48"/>
              <p:cNvCxnSpPr>
                <a:cxnSpLocks noChangeShapeType="1"/>
                <a:stCxn id="42" idx="4"/>
                <a:endCxn id="44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49"/>
              <p:cNvCxnSpPr>
                <a:cxnSpLocks noChangeShapeType="1"/>
                <a:stCxn id="43" idx="4"/>
                <a:endCxn id="47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Right Arrow 6"/>
            <p:cNvSpPr/>
            <p:nvPr/>
          </p:nvSpPr>
          <p:spPr>
            <a:xfrm>
              <a:off x="4648200" y="5449955"/>
              <a:ext cx="533400" cy="4817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60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71600"/>
                <a:ext cx="7391400" cy="4525963"/>
              </a:xfrm>
            </p:spPr>
            <p:txBody>
              <a:bodyPr/>
              <a:lstStyle/>
              <a:p>
                <a:r>
                  <a:rPr lang="en-US" dirty="0" smtClean="0"/>
                  <a:t>A popular way of formalizing it: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𝑓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 smtClean="0"/>
                  <a:t> is a nonlinear, differentiable (why?) function. </a:t>
                </a:r>
                <a:endParaRPr lang="en-US" dirty="0" smtClean="0"/>
              </a:p>
              <a:p>
                <a:r>
                  <a:rPr lang="en-US" dirty="0" smtClean="0"/>
                  <a:t>Outputs?</a:t>
                </a:r>
              </a:p>
              <a:p>
                <a:pPr lvl="1"/>
                <a:r>
                  <a:rPr lang="en-US" dirty="0" smtClean="0"/>
                  <a:t>Many options; depending on problem and computational resource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71600"/>
                <a:ext cx="7391400" cy="4525963"/>
              </a:xfrm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59397" y="39814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0944" y="3986253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4477" y="39814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3581058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581058"/>
                <a:ext cx="455512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5400000">
            <a:off x="3217561" y="47948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493912" y="47948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5732162" y="47948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1" name="Elbow Connector 10"/>
          <p:cNvCxnSpPr>
            <a:stCxn id="8" idx="2"/>
            <a:endCxn id="12" idx="2"/>
          </p:cNvCxnSpPr>
          <p:nvPr/>
        </p:nvCxnSpPr>
        <p:spPr>
          <a:xfrm rot="16200000" flipH="1">
            <a:off x="3042301" y="4318635"/>
            <a:ext cx="708660" cy="45338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4" idx="2"/>
          </p:cNvCxnSpPr>
          <p:nvPr/>
        </p:nvCxnSpPr>
        <p:spPr>
          <a:xfrm rot="16200000" flipH="1">
            <a:off x="4318652" y="4318634"/>
            <a:ext cx="703857" cy="4581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2"/>
            <a:endCxn id="15" idx="2"/>
          </p:cNvCxnSpPr>
          <p:nvPr/>
        </p:nvCxnSpPr>
        <p:spPr>
          <a:xfrm rot="16200000" flipH="1">
            <a:off x="5572142" y="4333875"/>
            <a:ext cx="708660" cy="42291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61277" y="5053053"/>
            <a:ext cx="116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32877" y="5053053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09227" y="50530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49555" y="5045102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55" y="5045102"/>
                <a:ext cx="455512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357897" y="50530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71600"/>
                <a:ext cx="7391400" cy="47244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…, 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Prediction for the whole chain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50000"/>
                  </a:lnSpc>
                </a:pPr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endParaRPr lang="en-US" sz="1800" dirty="0"/>
              </a:p>
              <a:p>
                <a:pPr>
                  <a:lnSpc>
                    <a:spcPct val="150000"/>
                  </a:lnSpc>
                </a:pPr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endParaRPr lang="en-US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Some inherent issues with RNNs: </a:t>
                </a:r>
                <a:endParaRPr lang="en-US" sz="1800" dirty="0"/>
              </a:p>
              <a:p>
                <a:pPr lvl="1"/>
                <a:r>
                  <a:rPr lang="en-US" sz="1600" dirty="0"/>
                  <a:t>Recurrent neural nets cannot capture phrases without prefix context </a:t>
                </a:r>
              </a:p>
              <a:p>
                <a:pPr lvl="1"/>
                <a:r>
                  <a:rPr lang="en-US" sz="1600" dirty="0"/>
                  <a:t>They often capture too much of last words in final </a:t>
                </a:r>
                <a:r>
                  <a:rPr lang="en-US" sz="1600" dirty="0" smtClean="0"/>
                  <a:t>vector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71600"/>
                <a:ext cx="7391400" cy="4724400"/>
              </a:xfrm>
              <a:blipFill rotWithShape="1">
                <a:blip r:embed="rId2"/>
                <a:stretch>
                  <a:fillRect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1797" y="3219792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3344" y="3224595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6877" y="3219792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2819400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819400"/>
                <a:ext cx="455512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5400000">
            <a:off x="3369961" y="4033227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646312" y="4033227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5884562" y="4033227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1" name="Elbow Connector 10"/>
          <p:cNvCxnSpPr>
            <a:stCxn id="8" idx="2"/>
            <a:endCxn id="12" idx="2"/>
          </p:cNvCxnSpPr>
          <p:nvPr/>
        </p:nvCxnSpPr>
        <p:spPr>
          <a:xfrm rot="16200000" flipH="1">
            <a:off x="3194701" y="3556977"/>
            <a:ext cx="708660" cy="45338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4" idx="2"/>
          </p:cNvCxnSpPr>
          <p:nvPr/>
        </p:nvCxnSpPr>
        <p:spPr>
          <a:xfrm rot="16200000" flipH="1">
            <a:off x="4471052" y="3556976"/>
            <a:ext cx="703857" cy="4581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2"/>
            <a:endCxn id="15" idx="2"/>
          </p:cNvCxnSpPr>
          <p:nvPr/>
        </p:nvCxnSpPr>
        <p:spPr>
          <a:xfrm rot="16200000" flipH="1">
            <a:off x="5724542" y="3572217"/>
            <a:ext cx="708660" cy="42291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13677" y="4291395"/>
            <a:ext cx="116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85277" y="4291395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61627" y="4291395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01955" y="4283444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55" y="4283444"/>
                <a:ext cx="455512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3880501" y="4648542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74346" y="4648542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95102" y="4648542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10297" y="4291395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35355" y="4950365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355" y="4950365"/>
                <a:ext cx="455512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0800" y="1395453"/>
                <a:ext cx="18146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u="none" smtClean="0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395453"/>
                <a:ext cx="1814663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426696" y="2438400"/>
                <a:ext cx="1902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u="none" smtClean="0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96" y="2438400"/>
                <a:ext cx="19029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96000" y="1682847"/>
                <a:ext cx="2615588" cy="679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u="none" smtClean="0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u="none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u="none" smtClean="0">
                                  <a:latin typeface="Cambria Math"/>
                                </a:rPr>
                                <m:t>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u="none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u="none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u="none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u="none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u="none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b="0" i="1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u="none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u="none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 u="none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u="none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82847"/>
                <a:ext cx="2615588" cy="6793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3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Bi-directional RNN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5400000">
            <a:off x="1933990" y="3870011"/>
            <a:ext cx="932759" cy="18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smtClean="0">
                <a:solidFill>
                  <a:schemeClr val="bg2"/>
                </a:solidFill>
              </a:rPr>
              <a:t>O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5400000">
            <a:off x="3076960" y="3870011"/>
            <a:ext cx="932759" cy="18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smtClean="0">
                <a:solidFill>
                  <a:schemeClr val="bg2"/>
                </a:solidFill>
              </a:rPr>
              <a:t>O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 rot="5400000">
            <a:off x="4185812" y="3870011"/>
            <a:ext cx="932759" cy="18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smtClean="0">
                <a:solidFill>
                  <a:schemeClr val="bg2"/>
                </a:solidFill>
              </a:rPr>
              <a:t>O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  <a:r>
              <a:rPr lang="en-US" sz="1200" b="1" u="none" dirty="0" err="1">
                <a:solidFill>
                  <a:schemeClr val="bg2"/>
                </a:solidFill>
              </a:rPr>
              <a:t>O</a:t>
            </a:r>
            <a:r>
              <a:rPr lang="en-US" sz="1200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9" name="Arc 38"/>
          <p:cNvSpPr/>
          <p:nvPr/>
        </p:nvSpPr>
        <p:spPr>
          <a:xfrm flipV="1">
            <a:off x="3830543" y="3471777"/>
            <a:ext cx="1188952" cy="847978"/>
          </a:xfrm>
          <a:prstGeom prst="arc">
            <a:avLst>
              <a:gd name="adj1" fmla="val 12694457"/>
              <a:gd name="adj2" fmla="val 199000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545512" y="3754551"/>
            <a:ext cx="1119147" cy="892868"/>
          </a:xfrm>
          <a:prstGeom prst="arc">
            <a:avLst>
              <a:gd name="adj1" fmla="val 12694457"/>
              <a:gd name="adj2" fmla="val 197145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4664660" y="3746600"/>
            <a:ext cx="1015226" cy="849563"/>
          </a:xfrm>
          <a:prstGeom prst="arc">
            <a:avLst>
              <a:gd name="adj1" fmla="val 12694457"/>
              <a:gd name="adj2" fmla="val 197145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2365511" y="3731687"/>
            <a:ext cx="1231792" cy="892868"/>
          </a:xfrm>
          <a:prstGeom prst="arc">
            <a:avLst>
              <a:gd name="adj1" fmla="val 12694457"/>
              <a:gd name="adj2" fmla="val 197145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1295400" y="3710155"/>
            <a:ext cx="1119147" cy="892868"/>
          </a:xfrm>
          <a:prstGeom prst="arc">
            <a:avLst>
              <a:gd name="adj1" fmla="val 12694457"/>
              <a:gd name="adj2" fmla="val 1971452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flipV="1">
            <a:off x="2719347" y="3481555"/>
            <a:ext cx="1188952" cy="847978"/>
          </a:xfrm>
          <a:prstGeom prst="arc">
            <a:avLst>
              <a:gd name="adj1" fmla="val 12694457"/>
              <a:gd name="adj2" fmla="val 199000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1574791" y="3481555"/>
            <a:ext cx="1188952" cy="847978"/>
          </a:xfrm>
          <a:prstGeom prst="arc">
            <a:avLst>
              <a:gd name="adj1" fmla="val 12694457"/>
              <a:gd name="adj2" fmla="val 199000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flipV="1">
            <a:off x="2727298" y="3481555"/>
            <a:ext cx="1188952" cy="847978"/>
          </a:xfrm>
          <a:prstGeom prst="arc">
            <a:avLst>
              <a:gd name="adj1" fmla="val 12694457"/>
              <a:gd name="adj2" fmla="val 199000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flipV="1">
            <a:off x="4957641" y="3481555"/>
            <a:ext cx="1188952" cy="847978"/>
          </a:xfrm>
          <a:prstGeom prst="arc">
            <a:avLst>
              <a:gd name="adj1" fmla="val 12694457"/>
              <a:gd name="adj2" fmla="val 1990008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51637" y="4316778"/>
                <a:ext cx="4079106" cy="31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u="none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 u="none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 u="none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 u="none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37" y="4316778"/>
                <a:ext cx="4079106" cy="3173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1477270" y="2667000"/>
            <a:ext cx="4710607" cy="2414755"/>
            <a:chOff x="2675927" y="3147845"/>
            <a:chExt cx="4710607" cy="2414755"/>
          </a:xfrm>
        </p:grpSpPr>
        <p:grpSp>
          <p:nvGrpSpPr>
            <p:cNvPr id="6" name="Group 5"/>
            <p:cNvGrpSpPr/>
            <p:nvPr/>
          </p:nvGrpSpPr>
          <p:grpSpPr>
            <a:xfrm>
              <a:off x="2675927" y="3147845"/>
              <a:ext cx="4710607" cy="2414755"/>
              <a:chOff x="2870034" y="4138445"/>
              <a:chExt cx="4710607" cy="24147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870034" y="6245423"/>
                    <a:ext cx="455512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u="none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u="none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 </a:t>
                    </a:r>
                    <a:endParaRPr lang="en-US" u="none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0034" y="6245423"/>
                    <a:ext cx="4555122" cy="30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3260923" y="4138445"/>
                <a:ext cx="4319718" cy="2187643"/>
                <a:chOff x="2855112" y="3818727"/>
                <a:chExt cx="4823813" cy="2394783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90318" y="4167199"/>
                  <a:ext cx="1021080" cy="20955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574413" y="4158495"/>
                  <a:ext cx="1021080" cy="20955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803552" y="4167199"/>
                  <a:ext cx="1021080" cy="20955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855112" y="3818727"/>
                      <a:ext cx="45551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	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	   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 </a:t>
                      </a:r>
                      <a:endParaRPr lang="en-US" u="none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5112" y="3818727"/>
                      <a:ext cx="4555122" cy="30777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21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Rectangle 12"/>
                <p:cNvSpPr/>
                <p:nvPr/>
              </p:nvSpPr>
              <p:spPr>
                <a:xfrm rot="5400000">
                  <a:off x="3293761" y="5132152"/>
                  <a:ext cx="1021080" cy="20955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5400000">
                  <a:off x="4570112" y="5132152"/>
                  <a:ext cx="1021080" cy="20955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5400000">
                  <a:off x="5808362" y="5132152"/>
                  <a:ext cx="1021080" cy="20955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u="none" dirty="0" smtClean="0">
                      <a:solidFill>
                        <a:schemeClr val="bg2"/>
                      </a:solidFill>
                    </a:rPr>
                    <a:t>O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sz="1200" b="1" u="none" dirty="0" err="1">
                      <a:solidFill>
                        <a:schemeClr val="bg2"/>
                      </a:solidFill>
                    </a:rPr>
                    <a:t>O</a:t>
                  </a:r>
                  <a:r>
                    <a:rPr lang="en-US" sz="1200" b="1" u="none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  <p:cxnSp>
              <p:nvCxnSpPr>
                <p:cNvPr id="16" name="Elbow Connector 15"/>
                <p:cNvCxnSpPr>
                  <a:stCxn id="9" idx="2"/>
                  <a:endCxn id="13" idx="1"/>
                </p:cNvCxnSpPr>
                <p:nvPr/>
              </p:nvCxnSpPr>
              <p:spPr>
                <a:xfrm rot="16200000" flipH="1">
                  <a:off x="3627762" y="4549846"/>
                  <a:ext cx="349638" cy="344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lbow Connector 16"/>
                <p:cNvCxnSpPr>
                  <a:stCxn id="10" idx="2"/>
                  <a:endCxn id="14" idx="1"/>
                </p:cNvCxnSpPr>
                <p:nvPr/>
              </p:nvCxnSpPr>
              <p:spPr>
                <a:xfrm rot="5400000">
                  <a:off x="4903632" y="4545066"/>
                  <a:ext cx="358341" cy="4302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lbow Connector 17"/>
                <p:cNvCxnSpPr>
                  <a:stCxn id="11" idx="2"/>
                  <a:endCxn id="15" idx="1"/>
                </p:cNvCxnSpPr>
                <p:nvPr/>
              </p:nvCxnSpPr>
              <p:spPr>
                <a:xfrm rot="16200000" flipH="1">
                  <a:off x="6141679" y="4549162"/>
                  <a:ext cx="349638" cy="4811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123803" y="4623735"/>
                      <a:ext cx="4555122" cy="3369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 	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	 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a14:m>
                      <a:r>
                        <a:rPr lang="en-US" u="none" dirty="0" smtClean="0"/>
                        <a:t> </a:t>
                      </a:r>
                      <a:endParaRPr lang="en-US" u="none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3803" y="4623735"/>
                      <a:ext cx="4555122" cy="33691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3696021" y="5747467"/>
                  <a:ext cx="114938" cy="46604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" name="Straight Arrow Connector 56"/>
            <p:cNvCxnSpPr/>
            <p:nvPr/>
          </p:nvCxnSpPr>
          <p:spPr>
            <a:xfrm>
              <a:off x="3605253" y="4911062"/>
              <a:ext cx="143587" cy="4244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/>
          <p:cNvCxnSpPr/>
          <p:nvPr/>
        </p:nvCxnSpPr>
        <p:spPr>
          <a:xfrm flipH="1">
            <a:off x="3759420" y="4435374"/>
            <a:ext cx="102927" cy="4257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544824" y="4436680"/>
            <a:ext cx="143587" cy="4244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875388" y="4435374"/>
            <a:ext cx="102927" cy="4257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660792" y="4436680"/>
            <a:ext cx="143587" cy="4244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 Placeholder 10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issues with RNN: </a:t>
            </a:r>
          </a:p>
          <a:p>
            <a:pPr lvl="1"/>
            <a:r>
              <a:rPr lang="en-US" dirty="0" smtClean="0"/>
              <a:t>Hidden variables capture only one side context </a:t>
            </a:r>
          </a:p>
          <a:p>
            <a:r>
              <a:rPr lang="en-US" dirty="0" smtClean="0"/>
              <a:t>A bi-directional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343401" y="2895600"/>
                <a:ext cx="23106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=</m:t>
                      </m:r>
                      <m:r>
                        <a:rPr lang="en-US" sz="1600" b="0" i="1" u="none" smtClean="0">
                          <a:latin typeface="Cambria Math"/>
                        </a:rPr>
                        <m:t>𝑓</m:t>
                      </m:r>
                      <m:r>
                        <a:rPr lang="en-US" sz="1600" b="0" i="1" u="none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01" y="2895600"/>
                <a:ext cx="231063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52864" y="3288268"/>
                <a:ext cx="2310633" cy="349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u="none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u="none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=</m:t>
                      </m:r>
                      <m:r>
                        <a:rPr lang="en-US" sz="1600" b="0" i="1" u="none" smtClean="0">
                          <a:latin typeface="Cambria Math"/>
                        </a:rPr>
                        <m:t>𝑓</m:t>
                      </m:r>
                      <m:r>
                        <a:rPr lang="en-US" sz="1600" b="0" i="1" u="none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864" y="3288268"/>
                <a:ext cx="2310633" cy="349519"/>
              </a:xfrm>
              <a:prstGeom prst="rect">
                <a:avLst/>
              </a:prstGeom>
              <a:blipFill rotWithShape="1">
                <a:blip r:embed="rId7"/>
                <a:stretch>
                  <a:fillRect t="-172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359302" y="3657600"/>
                <a:ext cx="2708498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1" u="none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u="none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u="none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02" y="3657600"/>
                <a:ext cx="2708498" cy="3702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8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</a:t>
            </a:r>
            <a:r>
              <a:rPr lang="en-US" smtClean="0"/>
              <a:t>of bi-directional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same idea and make your model further complicated: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2430232"/>
            <a:ext cx="3262313" cy="31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How </a:t>
                </a:r>
                <a:r>
                  <a:rPr lang="en-US" sz="1800" dirty="0"/>
                  <a:t>to train such model?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/>
                  <a:t>Generalize the same ideas from </a:t>
                </a:r>
                <a:r>
                  <a:rPr lang="en-US" sz="1400" dirty="0" smtClean="0"/>
                  <a:t>back-propagation </a:t>
                </a:r>
                <a:endParaRPr lang="en-US" sz="2000" dirty="0" smtClean="0"/>
              </a:p>
              <a:p>
                <a:r>
                  <a:rPr lang="en-US" sz="2000" dirty="0" smtClean="0"/>
                  <a:t>Total output error: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Backpropagation for RNN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1797" y="42862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3344" y="4291053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6877" y="4286250"/>
            <a:ext cx="102108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3885858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85858"/>
                <a:ext cx="455512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 rot="5400000">
            <a:off x="3369961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4646312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5884562" y="5099685"/>
            <a:ext cx="1021080" cy="209550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O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  <a:r>
              <a:rPr lang="en-US" b="1" u="none" dirty="0" err="1">
                <a:solidFill>
                  <a:schemeClr val="bg2"/>
                </a:solidFill>
              </a:rPr>
              <a:t>O</a:t>
            </a:r>
            <a:r>
              <a:rPr lang="en-US" b="1" u="none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3" name="Elbow Connector 12"/>
          <p:cNvCxnSpPr>
            <a:stCxn id="6" idx="2"/>
            <a:endCxn id="10" idx="2"/>
          </p:cNvCxnSpPr>
          <p:nvPr/>
        </p:nvCxnSpPr>
        <p:spPr>
          <a:xfrm rot="16200000" flipH="1">
            <a:off x="3194701" y="4623435"/>
            <a:ext cx="708660" cy="45338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2"/>
            <a:endCxn id="11" idx="2"/>
          </p:cNvCxnSpPr>
          <p:nvPr/>
        </p:nvCxnSpPr>
        <p:spPr>
          <a:xfrm rot="16200000" flipH="1">
            <a:off x="4471052" y="4623434"/>
            <a:ext cx="703857" cy="4581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12" idx="2"/>
          </p:cNvCxnSpPr>
          <p:nvPr/>
        </p:nvCxnSpPr>
        <p:spPr>
          <a:xfrm rot="16200000" flipH="1">
            <a:off x="5724542" y="4638675"/>
            <a:ext cx="708660" cy="42291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13677" y="5357853"/>
            <a:ext cx="11620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85277" y="5357853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61627" y="53578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01955" y="5349902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55" y="5349902"/>
                <a:ext cx="455512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880501" y="57150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74346" y="57150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95102" y="57150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10297" y="5357853"/>
            <a:ext cx="10335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35355" y="6016823"/>
                <a:ext cx="4555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u="none" dirty="0" smtClean="0"/>
                  <a:t>	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u="none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𝑡</m:t>
                        </m:r>
                        <m:r>
                          <a:rPr lang="en-US" b="0" i="1" u="none" smtClean="0">
                            <a:latin typeface="Cambria Math"/>
                          </a:rPr>
                          <m:t>+</m:t>
                        </m:r>
                        <m:r>
                          <a:rPr lang="en-US" i="1" u="none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u="none" dirty="0" smtClean="0"/>
                  <a:t> </a:t>
                </a:r>
                <a:endParaRPr lang="en-US" u="non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355" y="6016823"/>
                <a:ext cx="455512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2895600" y="5486400"/>
            <a:ext cx="3307743" cy="639637"/>
          </a:xfrm>
          <a:custGeom>
            <a:avLst/>
            <a:gdLst>
              <a:gd name="connsiteX0" fmla="*/ 3307743 w 3307743"/>
              <a:gd name="connsiteY0" fmla="*/ 639637 h 639637"/>
              <a:gd name="connsiteX1" fmla="*/ 3299792 w 3307743"/>
              <a:gd name="connsiteY1" fmla="*/ 154608 h 639637"/>
              <a:gd name="connsiteX2" fmla="*/ 3275938 w 3307743"/>
              <a:gd name="connsiteY2" fmla="*/ 51241 h 639637"/>
              <a:gd name="connsiteX3" fmla="*/ 3220279 w 3307743"/>
              <a:gd name="connsiteY3" fmla="*/ 3533 h 639637"/>
              <a:gd name="connsiteX4" fmla="*/ 3053301 w 3307743"/>
              <a:gd name="connsiteY4" fmla="*/ 3533 h 639637"/>
              <a:gd name="connsiteX5" fmla="*/ 0 w 3307743"/>
              <a:gd name="connsiteY5" fmla="*/ 19435 h 6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743" h="639637">
                <a:moveTo>
                  <a:pt x="3307743" y="639637"/>
                </a:moveTo>
                <a:cubicBezTo>
                  <a:pt x="3306418" y="446155"/>
                  <a:pt x="3305093" y="252674"/>
                  <a:pt x="3299792" y="154608"/>
                </a:cubicBezTo>
                <a:cubicBezTo>
                  <a:pt x="3294491" y="56542"/>
                  <a:pt x="3289190" y="76420"/>
                  <a:pt x="3275938" y="51241"/>
                </a:cubicBezTo>
                <a:cubicBezTo>
                  <a:pt x="3262686" y="26062"/>
                  <a:pt x="3257385" y="11484"/>
                  <a:pt x="3220279" y="3533"/>
                </a:cubicBezTo>
                <a:cubicBezTo>
                  <a:pt x="3183173" y="-4418"/>
                  <a:pt x="3053301" y="3533"/>
                  <a:pt x="3053301" y="3533"/>
                </a:cubicBezTo>
                <a:lnTo>
                  <a:pt x="0" y="1943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638800" y="5486400"/>
            <a:ext cx="564543" cy="639637"/>
          </a:xfrm>
          <a:custGeom>
            <a:avLst/>
            <a:gdLst>
              <a:gd name="connsiteX0" fmla="*/ 3307743 w 3307743"/>
              <a:gd name="connsiteY0" fmla="*/ 639637 h 639637"/>
              <a:gd name="connsiteX1" fmla="*/ 3299792 w 3307743"/>
              <a:gd name="connsiteY1" fmla="*/ 154608 h 639637"/>
              <a:gd name="connsiteX2" fmla="*/ 3275938 w 3307743"/>
              <a:gd name="connsiteY2" fmla="*/ 51241 h 639637"/>
              <a:gd name="connsiteX3" fmla="*/ 3220279 w 3307743"/>
              <a:gd name="connsiteY3" fmla="*/ 3533 h 639637"/>
              <a:gd name="connsiteX4" fmla="*/ 3053301 w 3307743"/>
              <a:gd name="connsiteY4" fmla="*/ 3533 h 639637"/>
              <a:gd name="connsiteX5" fmla="*/ 0 w 3307743"/>
              <a:gd name="connsiteY5" fmla="*/ 19435 h 6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743" h="639637">
                <a:moveTo>
                  <a:pt x="3307743" y="639637"/>
                </a:moveTo>
                <a:cubicBezTo>
                  <a:pt x="3306418" y="446155"/>
                  <a:pt x="3305093" y="252674"/>
                  <a:pt x="3299792" y="154608"/>
                </a:cubicBezTo>
                <a:cubicBezTo>
                  <a:pt x="3294491" y="56542"/>
                  <a:pt x="3289190" y="76420"/>
                  <a:pt x="3275938" y="51241"/>
                </a:cubicBezTo>
                <a:cubicBezTo>
                  <a:pt x="3262686" y="26062"/>
                  <a:pt x="3257385" y="11484"/>
                  <a:pt x="3220279" y="3533"/>
                </a:cubicBezTo>
                <a:cubicBezTo>
                  <a:pt x="3183173" y="-4418"/>
                  <a:pt x="3053301" y="3533"/>
                  <a:pt x="3053301" y="3533"/>
                </a:cubicBezTo>
                <a:lnTo>
                  <a:pt x="0" y="1943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19600" y="5486400"/>
            <a:ext cx="1783743" cy="639637"/>
          </a:xfrm>
          <a:custGeom>
            <a:avLst/>
            <a:gdLst>
              <a:gd name="connsiteX0" fmla="*/ 3307743 w 3307743"/>
              <a:gd name="connsiteY0" fmla="*/ 639637 h 639637"/>
              <a:gd name="connsiteX1" fmla="*/ 3299792 w 3307743"/>
              <a:gd name="connsiteY1" fmla="*/ 154608 h 639637"/>
              <a:gd name="connsiteX2" fmla="*/ 3275938 w 3307743"/>
              <a:gd name="connsiteY2" fmla="*/ 51241 h 639637"/>
              <a:gd name="connsiteX3" fmla="*/ 3220279 w 3307743"/>
              <a:gd name="connsiteY3" fmla="*/ 3533 h 639637"/>
              <a:gd name="connsiteX4" fmla="*/ 3053301 w 3307743"/>
              <a:gd name="connsiteY4" fmla="*/ 3533 h 639637"/>
              <a:gd name="connsiteX5" fmla="*/ 0 w 3307743"/>
              <a:gd name="connsiteY5" fmla="*/ 19435 h 6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743" h="639637">
                <a:moveTo>
                  <a:pt x="3307743" y="639637"/>
                </a:moveTo>
                <a:cubicBezTo>
                  <a:pt x="3306418" y="446155"/>
                  <a:pt x="3305093" y="252674"/>
                  <a:pt x="3299792" y="154608"/>
                </a:cubicBezTo>
                <a:cubicBezTo>
                  <a:pt x="3294491" y="56542"/>
                  <a:pt x="3289190" y="76420"/>
                  <a:pt x="3275938" y="51241"/>
                </a:cubicBezTo>
                <a:cubicBezTo>
                  <a:pt x="3262686" y="26062"/>
                  <a:pt x="3257385" y="11484"/>
                  <a:pt x="3220279" y="3533"/>
                </a:cubicBezTo>
                <a:cubicBezTo>
                  <a:pt x="3183173" y="-4418"/>
                  <a:pt x="3053301" y="3533"/>
                  <a:pt x="3053301" y="3533"/>
                </a:cubicBezTo>
                <a:lnTo>
                  <a:pt x="0" y="1943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778378" y="4708498"/>
            <a:ext cx="434535" cy="1431235"/>
          </a:xfrm>
          <a:custGeom>
            <a:avLst/>
            <a:gdLst>
              <a:gd name="connsiteX0" fmla="*/ 413532 w 421713"/>
              <a:gd name="connsiteY0" fmla="*/ 1431235 h 1431235"/>
              <a:gd name="connsiteX1" fmla="*/ 421484 w 421713"/>
              <a:gd name="connsiteY1" fmla="*/ 898497 h 1431235"/>
              <a:gd name="connsiteX2" fmla="*/ 405581 w 421713"/>
              <a:gd name="connsiteY2" fmla="*/ 818984 h 1431235"/>
              <a:gd name="connsiteX3" fmla="*/ 357873 w 421713"/>
              <a:gd name="connsiteY3" fmla="*/ 787179 h 1431235"/>
              <a:gd name="connsiteX4" fmla="*/ 127285 w 421713"/>
              <a:gd name="connsiteY4" fmla="*/ 787179 h 1431235"/>
              <a:gd name="connsiteX5" fmla="*/ 55724 w 421713"/>
              <a:gd name="connsiteY5" fmla="*/ 763325 h 1431235"/>
              <a:gd name="connsiteX6" fmla="*/ 8016 w 421713"/>
              <a:gd name="connsiteY6" fmla="*/ 699715 h 1431235"/>
              <a:gd name="connsiteX7" fmla="*/ 65 w 421713"/>
              <a:gd name="connsiteY7" fmla="*/ 0 h 1431235"/>
              <a:gd name="connsiteX8" fmla="*/ 65 w 421713"/>
              <a:gd name="connsiteY8" fmla="*/ 0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3" h="1431235">
                <a:moveTo>
                  <a:pt x="413532" y="1431235"/>
                </a:moveTo>
                <a:cubicBezTo>
                  <a:pt x="418170" y="1215887"/>
                  <a:pt x="422809" y="1000539"/>
                  <a:pt x="421484" y="898497"/>
                </a:cubicBezTo>
                <a:cubicBezTo>
                  <a:pt x="420159" y="796455"/>
                  <a:pt x="416183" y="837537"/>
                  <a:pt x="405581" y="818984"/>
                </a:cubicBezTo>
                <a:cubicBezTo>
                  <a:pt x="394979" y="800431"/>
                  <a:pt x="404256" y="792480"/>
                  <a:pt x="357873" y="787179"/>
                </a:cubicBezTo>
                <a:cubicBezTo>
                  <a:pt x="311490" y="781878"/>
                  <a:pt x="177643" y="791155"/>
                  <a:pt x="127285" y="787179"/>
                </a:cubicBezTo>
                <a:cubicBezTo>
                  <a:pt x="76927" y="783203"/>
                  <a:pt x="75602" y="777902"/>
                  <a:pt x="55724" y="763325"/>
                </a:cubicBezTo>
                <a:cubicBezTo>
                  <a:pt x="35846" y="748748"/>
                  <a:pt x="17292" y="826936"/>
                  <a:pt x="8016" y="699715"/>
                </a:cubicBezTo>
                <a:cubicBezTo>
                  <a:pt x="-1261" y="572494"/>
                  <a:pt x="65" y="0"/>
                  <a:pt x="65" y="0"/>
                </a:cubicBezTo>
                <a:lnTo>
                  <a:pt x="6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419600" y="4664766"/>
            <a:ext cx="1793313" cy="1431234"/>
          </a:xfrm>
          <a:custGeom>
            <a:avLst/>
            <a:gdLst>
              <a:gd name="connsiteX0" fmla="*/ 1395600 w 1397129"/>
              <a:gd name="connsiteY0" fmla="*/ 1431234 h 1431234"/>
              <a:gd name="connsiteX1" fmla="*/ 1395600 w 1397129"/>
              <a:gd name="connsiteY1" fmla="*/ 882594 h 1431234"/>
              <a:gd name="connsiteX2" fmla="*/ 1379698 w 1397129"/>
              <a:gd name="connsiteY2" fmla="*/ 818984 h 1431234"/>
              <a:gd name="connsiteX3" fmla="*/ 1355844 w 1397129"/>
              <a:gd name="connsiteY3" fmla="*/ 811033 h 1431234"/>
              <a:gd name="connsiteX4" fmla="*/ 1292233 w 1397129"/>
              <a:gd name="connsiteY4" fmla="*/ 818984 h 1431234"/>
              <a:gd name="connsiteX5" fmla="*/ 115440 w 1397129"/>
              <a:gd name="connsiteY5" fmla="*/ 826935 h 1431234"/>
              <a:gd name="connsiteX6" fmla="*/ 59781 w 1397129"/>
              <a:gd name="connsiteY6" fmla="*/ 811033 h 1431234"/>
              <a:gd name="connsiteX7" fmla="*/ 4122 w 1397129"/>
              <a:gd name="connsiteY7" fmla="*/ 771276 h 1431234"/>
              <a:gd name="connsiteX8" fmla="*/ 4122 w 1397129"/>
              <a:gd name="connsiteY8" fmla="*/ 548640 h 1431234"/>
              <a:gd name="connsiteX9" fmla="*/ 4122 w 1397129"/>
              <a:gd name="connsiteY9" fmla="*/ 0 h 1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129" h="1431234">
                <a:moveTo>
                  <a:pt x="1395600" y="1431234"/>
                </a:moveTo>
                <a:cubicBezTo>
                  <a:pt x="1396925" y="1207935"/>
                  <a:pt x="1398250" y="984636"/>
                  <a:pt x="1395600" y="882594"/>
                </a:cubicBezTo>
                <a:cubicBezTo>
                  <a:pt x="1392950" y="780552"/>
                  <a:pt x="1386324" y="830911"/>
                  <a:pt x="1379698" y="818984"/>
                </a:cubicBezTo>
                <a:cubicBezTo>
                  <a:pt x="1373072" y="807057"/>
                  <a:pt x="1370421" y="811033"/>
                  <a:pt x="1355844" y="811033"/>
                </a:cubicBezTo>
                <a:cubicBezTo>
                  <a:pt x="1341267" y="811033"/>
                  <a:pt x="1292233" y="818984"/>
                  <a:pt x="1292233" y="818984"/>
                </a:cubicBezTo>
                <a:lnTo>
                  <a:pt x="115440" y="826935"/>
                </a:lnTo>
                <a:cubicBezTo>
                  <a:pt x="-89969" y="825610"/>
                  <a:pt x="78334" y="820309"/>
                  <a:pt x="59781" y="811033"/>
                </a:cubicBezTo>
                <a:cubicBezTo>
                  <a:pt x="41228" y="801757"/>
                  <a:pt x="13398" y="815008"/>
                  <a:pt x="4122" y="771276"/>
                </a:cubicBezTo>
                <a:cubicBezTo>
                  <a:pt x="-5154" y="727544"/>
                  <a:pt x="4122" y="548640"/>
                  <a:pt x="4122" y="548640"/>
                </a:cubicBezTo>
                <a:lnTo>
                  <a:pt x="4122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194701" y="4724400"/>
            <a:ext cx="2995348" cy="1375576"/>
          </a:xfrm>
          <a:custGeom>
            <a:avLst/>
            <a:gdLst>
              <a:gd name="connsiteX0" fmla="*/ 3246159 w 3248454"/>
              <a:gd name="connsiteY0" fmla="*/ 1375576 h 1375576"/>
              <a:gd name="connsiteX1" fmla="*/ 3246159 w 3248454"/>
              <a:gd name="connsiteY1" fmla="*/ 826936 h 1375576"/>
              <a:gd name="connsiteX2" fmla="*/ 3222305 w 3248454"/>
              <a:gd name="connsiteY2" fmla="*/ 755374 h 1375576"/>
              <a:gd name="connsiteX3" fmla="*/ 3182549 w 3248454"/>
              <a:gd name="connsiteY3" fmla="*/ 739471 h 1375576"/>
              <a:gd name="connsiteX4" fmla="*/ 3055328 w 3248454"/>
              <a:gd name="connsiteY4" fmla="*/ 747423 h 1375576"/>
              <a:gd name="connsiteX5" fmla="*/ 574521 w 3248454"/>
              <a:gd name="connsiteY5" fmla="*/ 731520 h 1375576"/>
              <a:gd name="connsiteX6" fmla="*/ 105394 w 3248454"/>
              <a:gd name="connsiteY6" fmla="*/ 683812 h 1375576"/>
              <a:gd name="connsiteX7" fmla="*/ 9978 w 3248454"/>
              <a:gd name="connsiteY7" fmla="*/ 540689 h 1375576"/>
              <a:gd name="connsiteX8" fmla="*/ 2027 w 3248454"/>
              <a:gd name="connsiteY8" fmla="*/ 318052 h 1375576"/>
              <a:gd name="connsiteX9" fmla="*/ 2027 w 3248454"/>
              <a:gd name="connsiteY9" fmla="*/ 0 h 13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8454" h="1375576">
                <a:moveTo>
                  <a:pt x="3246159" y="1375576"/>
                </a:moveTo>
                <a:cubicBezTo>
                  <a:pt x="3248147" y="1152939"/>
                  <a:pt x="3250135" y="930303"/>
                  <a:pt x="3246159" y="826936"/>
                </a:cubicBezTo>
                <a:cubicBezTo>
                  <a:pt x="3242183" y="723569"/>
                  <a:pt x="3232907" y="769951"/>
                  <a:pt x="3222305" y="755374"/>
                </a:cubicBezTo>
                <a:cubicBezTo>
                  <a:pt x="3211703" y="740797"/>
                  <a:pt x="3210378" y="740796"/>
                  <a:pt x="3182549" y="739471"/>
                </a:cubicBezTo>
                <a:cubicBezTo>
                  <a:pt x="3154720" y="738146"/>
                  <a:pt x="3055328" y="747423"/>
                  <a:pt x="3055328" y="747423"/>
                </a:cubicBezTo>
                <a:lnTo>
                  <a:pt x="574521" y="731520"/>
                </a:lnTo>
                <a:cubicBezTo>
                  <a:pt x="82865" y="720918"/>
                  <a:pt x="199484" y="715617"/>
                  <a:pt x="105394" y="683812"/>
                </a:cubicBezTo>
                <a:cubicBezTo>
                  <a:pt x="11304" y="652007"/>
                  <a:pt x="27206" y="601649"/>
                  <a:pt x="9978" y="540689"/>
                </a:cubicBezTo>
                <a:cubicBezTo>
                  <a:pt x="-7250" y="479729"/>
                  <a:pt x="3352" y="408167"/>
                  <a:pt x="2027" y="318052"/>
                </a:cubicBezTo>
                <a:cubicBezTo>
                  <a:pt x="702" y="227937"/>
                  <a:pt x="1364" y="113968"/>
                  <a:pt x="202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25070" y="2614136"/>
                <a:ext cx="2037930" cy="7386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b="0" u="none" dirty="0" smtClean="0">
                    <a:latin typeface="Cambria Math"/>
                  </a:rPr>
                  <a:t>Reminder: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u="none" smtClean="0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u="none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=</m:t>
                      </m:r>
                      <m:r>
                        <a:rPr lang="en-US" b="0" i="1" u="none" smtClean="0">
                          <a:latin typeface="Cambria Math"/>
                        </a:rPr>
                        <m:t>𝑓</m:t>
                      </m:r>
                      <m:r>
                        <a:rPr lang="en-US" b="0" i="1" u="none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70" y="2614136"/>
                <a:ext cx="2037930" cy="738664"/>
              </a:xfrm>
              <a:prstGeom prst="rect">
                <a:avLst/>
              </a:prstGeom>
              <a:blipFill rotWithShape="1">
                <a:blip r:embed="rId6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752600" y="2438400"/>
                <a:ext cx="2672699" cy="65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𝑊</m:t>
                          </m:r>
                        </m:den>
                      </m:f>
                      <m:r>
                        <a:rPr lang="en-US" sz="18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 u="none">
                              <a:latin typeface="Cambria Math"/>
                            </a:rPr>
                            <m:t>𝑡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 u="none">
                              <a:latin typeface="Cambria Math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 u="none">
                                  <a:latin typeface="Cambria Math"/>
                                </a:rPr>
                                <m:t>𝑊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800" u="none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38400"/>
                <a:ext cx="2672699" cy="659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54143" y="3058463"/>
                <a:ext cx="3521092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𝑊</m:t>
                          </m:r>
                        </m:den>
                      </m:f>
                      <m:r>
                        <a:rPr lang="en-US" sz="18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 u="none">
                              <a:latin typeface="Cambria Math"/>
                            </a:rPr>
                            <m:t>𝑡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 u="none">
                              <a:latin typeface="Cambria Math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 u="none">
                                  <a:latin typeface="Cambria Math"/>
                                </a:rPr>
                                <m:t>𝑊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800" u="none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3" y="3058463"/>
                <a:ext cx="3521092" cy="6706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7200" y="2438399"/>
                <a:ext cx="1219200" cy="9554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u="none" dirty="0" smtClean="0"/>
                  <a:t>Parameters?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u="non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u="non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u="none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u="none" dirty="0" smtClean="0"/>
                  <a:t> +</a:t>
                </a:r>
              </a:p>
              <a:p>
                <a:pPr algn="ctr"/>
                <a:r>
                  <a:rPr lang="en-US" u="none" dirty="0"/>
                  <a:t>v</a:t>
                </a:r>
                <a:r>
                  <a:rPr lang="en-US" u="none" dirty="0" smtClean="0"/>
                  <a:t>ectors for input</a:t>
                </a:r>
                <a:endParaRPr lang="en-US" u="none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399"/>
                <a:ext cx="1219200" cy="9554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342407" y="3093796"/>
            <a:ext cx="610593" cy="611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05600" y="3657600"/>
            <a:ext cx="211413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u="none" dirty="0" smtClean="0">
                <a:latin typeface="+mj-lt"/>
              </a:rPr>
              <a:t>This sometimes  is called “Backpropagation </a:t>
            </a:r>
            <a:r>
              <a:rPr lang="en-US" sz="1100" u="none" dirty="0">
                <a:latin typeface="+mj-lt"/>
              </a:rPr>
              <a:t>Through </a:t>
            </a:r>
            <a:r>
              <a:rPr lang="en-US" sz="1100" u="none" dirty="0" smtClean="0">
                <a:latin typeface="+mj-lt"/>
              </a:rPr>
              <a:t>Time”, since the gradients are propagated back through time. </a:t>
            </a:r>
            <a:endParaRPr lang="en-US" sz="11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7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/>
      <p:bldP spid="42" grpId="0"/>
      <p:bldP spid="45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Backpropagation for RNN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41551" y="4305629"/>
            <a:ext cx="4851971" cy="2018971"/>
            <a:chOff x="2539429" y="4229429"/>
            <a:chExt cx="4851971" cy="2018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539429" y="5916770"/>
                  <a:ext cx="45551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u="none" dirty="0" smtClean="0"/>
                    <a:t>	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u="none" dirty="0" smtClean="0"/>
                    <a:t>	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+</m:t>
                          </m:r>
                          <m:r>
                            <a:rPr lang="en-US" i="1" u="none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u="none" dirty="0" smtClean="0"/>
                    <a:t> </a:t>
                  </a:r>
                  <a:endParaRPr lang="en-US" u="none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429" y="5916770"/>
                  <a:ext cx="4555122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2751284" y="4229429"/>
              <a:ext cx="4640116" cy="2018971"/>
              <a:chOff x="2286000" y="3918325"/>
              <a:chExt cx="5181600" cy="221014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735597" y="4318717"/>
                <a:ext cx="1021080" cy="20955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07144" y="4323520"/>
                <a:ext cx="1021080" cy="20955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80677" y="4318717"/>
                <a:ext cx="1021080" cy="20955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286000" y="3918325"/>
                    <a:ext cx="455512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u="none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u="none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 </a:t>
                    </a:r>
                    <a:endParaRPr lang="en-US" u="none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3918325"/>
                    <a:ext cx="4555122" cy="30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/>
              <p:cNvSpPr/>
              <p:nvPr/>
            </p:nvSpPr>
            <p:spPr>
              <a:xfrm rot="5400000">
                <a:off x="3293761" y="5132152"/>
                <a:ext cx="1021080" cy="20955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4570112" y="5132152"/>
                <a:ext cx="1021080" cy="20955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5808362" y="5132152"/>
                <a:ext cx="1021080" cy="20955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u="none" dirty="0" smtClean="0">
                    <a:solidFill>
                      <a:schemeClr val="bg2"/>
                    </a:solidFill>
                  </a:rPr>
                  <a:t>O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b="1" u="none" dirty="0" err="1">
                    <a:solidFill>
                      <a:schemeClr val="bg2"/>
                    </a:solidFill>
                  </a:rPr>
                  <a:t>O</a:t>
                </a:r>
                <a:r>
                  <a:rPr lang="en-US" sz="1200" b="1" u="none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cxnSp>
            <p:nvCxnSpPr>
              <p:cNvPr id="13" name="Elbow Connector 12"/>
              <p:cNvCxnSpPr>
                <a:stCxn id="6" idx="2"/>
                <a:endCxn id="10" idx="2"/>
              </p:cNvCxnSpPr>
              <p:nvPr/>
            </p:nvCxnSpPr>
            <p:spPr>
              <a:xfrm rot="16200000" flipH="1">
                <a:off x="3118501" y="4655902"/>
                <a:ext cx="708660" cy="453389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7" idx="2"/>
                <a:endCxn id="11" idx="2"/>
              </p:cNvCxnSpPr>
              <p:nvPr/>
            </p:nvCxnSpPr>
            <p:spPr>
              <a:xfrm rot="16200000" flipH="1">
                <a:off x="4394852" y="4655901"/>
                <a:ext cx="703857" cy="458193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8" idx="2"/>
                <a:endCxn id="12" idx="2"/>
              </p:cNvCxnSpPr>
              <p:nvPr/>
            </p:nvCxnSpPr>
            <p:spPr>
              <a:xfrm rot="16200000" flipH="1">
                <a:off x="5648342" y="4671142"/>
                <a:ext cx="708660" cy="422910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537477" y="5390320"/>
                <a:ext cx="116204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909077" y="5390320"/>
                <a:ext cx="10668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185427" y="5390320"/>
                <a:ext cx="103350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325755" y="5382369"/>
                    <a:ext cx="455512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u="none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	   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u="none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 u="none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u="none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u="none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u="none" dirty="0" smtClean="0"/>
                      <a:t> </a:t>
                    </a:r>
                    <a:endParaRPr lang="en-US" u="none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5755" y="5382369"/>
                    <a:ext cx="4555122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/>
              <p:nvPr/>
            </p:nvCxnSpPr>
            <p:spPr>
              <a:xfrm>
                <a:off x="3804301" y="5747467"/>
                <a:ext cx="0" cy="381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098146" y="5747467"/>
                <a:ext cx="0" cy="381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318902" y="5747467"/>
                <a:ext cx="0" cy="381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434097" y="5390320"/>
                <a:ext cx="103350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74780" y="1447800"/>
                <a:ext cx="2037929" cy="7386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b="0" u="none" dirty="0" smtClean="0">
                    <a:latin typeface="Cambria Math"/>
                  </a:rPr>
                  <a:t>Reminder: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u="none" smtClean="0"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u="none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=</m:t>
                      </m:r>
                      <m:r>
                        <a:rPr lang="en-US" b="0" i="1" u="none" smtClean="0">
                          <a:latin typeface="Cambria Math"/>
                        </a:rPr>
                        <m:t>𝑓</m:t>
                      </m:r>
                      <m:r>
                        <a:rPr lang="en-US" b="0" i="1" u="none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  <m:r>
                            <a:rPr lang="en-US" i="1" u="none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 u="non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u="none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80" y="1447800"/>
                <a:ext cx="2037929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2286000" y="1447800"/>
                <a:ext cx="3521092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𝑊</m:t>
                          </m:r>
                        </m:den>
                      </m:f>
                      <m:r>
                        <a:rPr lang="en-US" sz="18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 u="none">
                              <a:latin typeface="Cambria Math"/>
                            </a:rPr>
                            <m:t>𝑡</m:t>
                          </m:r>
                          <m:r>
                            <a:rPr lang="en-US" sz="1800" i="1" u="none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 u="none">
                              <a:latin typeface="Cambria Math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u="none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 u="none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 u="none">
                                  <a:latin typeface="Cambria Math"/>
                                </a:rPr>
                                <m:t>𝑊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800" u="none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447800"/>
                <a:ext cx="3521092" cy="6706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478905" y="1483133"/>
            <a:ext cx="556230" cy="611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15455" y="3076811"/>
                <a:ext cx="5633145" cy="809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16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 u="none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1600" b="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600" b="0" i="1" u="none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sz="1600" b="0" i="1" u="none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600" b="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600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1600" i="1" u="none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sz="1600" i="1" u="none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 b="0" i="1" u="none" smtClean="0">
                              <a:latin typeface="Cambria Math"/>
                            </a:rPr>
                            <m:t>diag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u="none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i="1" u="none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 u="none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i="1" u="none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55" y="3076811"/>
                <a:ext cx="5633145" cy="8093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76477" y="2286000"/>
                <a:ext cx="3727944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18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b="0" i="1" u="none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18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 u="none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800" i="1" u="none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i="1" u="none">
                          <a:latin typeface="Cambria Math"/>
                        </a:rPr>
                        <m:t>diag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u="none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u="none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800" i="1" u="none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800" i="1" u="none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 u="none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i="1" u="none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i="1" u="none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i="1" u="none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77" y="2286000"/>
                <a:ext cx="3727944" cy="6658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72200" y="2302565"/>
                <a:ext cx="2570255" cy="7028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u="none" smtClean="0">
                          <a:latin typeface="Cambria Math"/>
                        </a:rPr>
                        <m:t>diag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u="none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u="none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u="none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u="none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u="none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u="none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u="none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02565"/>
                <a:ext cx="2570255" cy="702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3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Vanishing gradients are quite prevalent and a serious issue.  </a:t>
            </a:r>
          </a:p>
          <a:p>
            <a:r>
              <a:rPr lang="en-US" sz="2000" dirty="0" smtClean="0"/>
              <a:t>A real example </a:t>
            </a:r>
          </a:p>
          <a:p>
            <a:pPr lvl="1"/>
            <a:r>
              <a:rPr lang="en-US" sz="1800" dirty="0" smtClean="0"/>
              <a:t>Training a feed-forward network </a:t>
            </a:r>
          </a:p>
          <a:p>
            <a:pPr lvl="1"/>
            <a:r>
              <a:rPr lang="en-US" sz="1800" dirty="0"/>
              <a:t>y</a:t>
            </a:r>
            <a:r>
              <a:rPr lang="en-US" sz="1800" dirty="0" smtClean="0"/>
              <a:t>-axis: sum of the gradient norms</a:t>
            </a:r>
          </a:p>
          <a:p>
            <a:pPr lvl="1"/>
            <a:r>
              <a:rPr lang="en-US" sz="1800" dirty="0"/>
              <a:t>Earlier layers have exponentially </a:t>
            </a:r>
          </a:p>
          <a:p>
            <a:pPr marL="457200" lvl="1" indent="0">
              <a:buNone/>
            </a:pPr>
            <a:r>
              <a:rPr lang="en-US" sz="1800" dirty="0"/>
              <a:t>smaller sum of gradient norms</a:t>
            </a:r>
          </a:p>
          <a:p>
            <a:pPr lvl="1"/>
            <a:r>
              <a:rPr lang="en-US" sz="1800" dirty="0" smtClean="0"/>
              <a:t>This will make training earlier </a:t>
            </a:r>
          </a:p>
          <a:p>
            <a:pPr marL="457200" lvl="1" indent="0">
              <a:buNone/>
            </a:pPr>
            <a:r>
              <a:rPr lang="en-US" sz="1800" dirty="0" smtClean="0"/>
              <a:t>layers much slower.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60512" y="1752600"/>
                <a:ext cx="5594608" cy="719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u="none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u="none">
                              <a:latin typeface="Cambria Math"/>
                            </a:rPr>
                            <m:t>𝑗</m:t>
                          </m:r>
                          <m:r>
                            <a:rPr lang="en-US" i="1" u="none">
                              <a:latin typeface="Cambria Math"/>
                            </a:rPr>
                            <m:t>=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u="none">
                              <a:latin typeface="Cambria Math"/>
                            </a:rPr>
                            <m:t>𝑘</m:t>
                          </m:r>
                          <m:r>
                            <a:rPr lang="en-US" i="1" u="none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u="none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 u="none">
                                  <a:latin typeface="Cambria Math"/>
                                </a:rPr>
                                <m:t>diag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 u="none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 u="none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u="none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u="none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u="none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u="none" smtClean="0">
                              <a:latin typeface="Cambria Math"/>
                            </a:rPr>
                            <m:t>≤</m:t>
                          </m:r>
                          <m:nary>
                            <m:naryPr>
                              <m:chr m:val="∏"/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u="none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 u="none"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u="none" smtClean="0">
                                  <a:latin typeface="Cambria Math"/>
                                </a:rPr>
                                <m:t>𝛼𝛽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0" i="1" u="none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u="none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𝛼𝛽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u="none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12" y="1752600"/>
                <a:ext cx="5594608" cy="7198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45868" y="1143000"/>
                <a:ext cx="3671005" cy="719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u="none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u="none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u="none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u="none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u="none">
                              <a:latin typeface="Cambria Math"/>
                            </a:rPr>
                            <m:t>𝑗</m:t>
                          </m:r>
                          <m:r>
                            <a:rPr lang="en-US" i="1" u="none">
                              <a:latin typeface="Cambria Math"/>
                            </a:rPr>
                            <m:t>=</m:t>
                          </m:r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  <m:r>
                            <a:rPr lang="en-US" i="1" u="none">
                              <a:latin typeface="Cambria Math"/>
                            </a:rPr>
                            <m:t>−</m:t>
                          </m:r>
                          <m:r>
                            <a:rPr lang="en-US" i="1" u="none">
                              <a:latin typeface="Cambria Math"/>
                            </a:rPr>
                            <m:t>𝑘</m:t>
                          </m:r>
                          <m:r>
                            <a:rPr lang="en-US" i="1" u="none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i="1" u="none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u="none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 u="none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1" u="none">
                              <a:latin typeface="Cambria Math"/>
                            </a:rPr>
                            <m:t>diag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 u="none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u="none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 u="none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u="none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u="none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u="none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u="none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u="none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68" y="1143000"/>
                <a:ext cx="3671005" cy="719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00253" y="2490747"/>
            <a:ext cx="708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u="none" dirty="0">
                <a:latin typeface="+mj-lt"/>
              </a:rPr>
              <a:t>Gradient can become very </a:t>
            </a:r>
            <a:r>
              <a:rPr lang="en-US" sz="1600" b="1" u="none" dirty="0">
                <a:latin typeface="+mj-lt"/>
              </a:rPr>
              <a:t>small or very large quickly</a:t>
            </a:r>
            <a:r>
              <a:rPr lang="en-US" sz="1600" u="none" dirty="0">
                <a:latin typeface="+mj-lt"/>
              </a:rPr>
              <a:t>, and the locality </a:t>
            </a:r>
            <a:r>
              <a:rPr lang="en-US" sz="1600" u="none" dirty="0" smtClean="0">
                <a:latin typeface="+mj-lt"/>
              </a:rPr>
              <a:t>assumption </a:t>
            </a:r>
            <a:r>
              <a:rPr lang="en-US" sz="1600" u="none" dirty="0">
                <a:latin typeface="+mj-lt"/>
              </a:rPr>
              <a:t>of gradient descent breaks </a:t>
            </a:r>
            <a:r>
              <a:rPr lang="en-US" sz="1600" u="none" dirty="0" smtClean="0">
                <a:latin typeface="+mj-lt"/>
              </a:rPr>
              <a:t>down</a:t>
            </a:r>
            <a:r>
              <a:rPr lang="en-US" sz="1600" u="none" dirty="0">
                <a:latin typeface="+mj-lt"/>
                <a:sym typeface="Wingdings" panose="05000000000000000000" pitchFamily="2" charset="2"/>
              </a:rPr>
              <a:t> (</a:t>
            </a:r>
            <a:r>
              <a:rPr lang="en-US" sz="1600" u="none" dirty="0" smtClean="0">
                <a:latin typeface="+mj-lt"/>
              </a:rPr>
              <a:t>Vanishing gradient) </a:t>
            </a:r>
            <a:r>
              <a:rPr lang="en-US" sz="1600" u="none" dirty="0">
                <a:solidFill>
                  <a:srgbClr val="2136FF"/>
                </a:solidFill>
              </a:rPr>
              <a:t>[</a:t>
            </a:r>
            <a:r>
              <a:rPr lang="en-US" sz="1600" u="none" dirty="0" err="1">
                <a:solidFill>
                  <a:srgbClr val="2136FF"/>
                </a:solidFill>
              </a:rPr>
              <a:t>Bengio</a:t>
            </a:r>
            <a:r>
              <a:rPr lang="en-US" sz="1600" u="none" dirty="0">
                <a:solidFill>
                  <a:srgbClr val="2136FF"/>
                </a:solidFill>
              </a:rPr>
              <a:t> et al 1994]</a:t>
            </a:r>
            <a:endParaRPr lang="en-US" sz="1600" u="none" dirty="0">
              <a:solidFill>
                <a:srgbClr val="2136FF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3" y="3489298"/>
            <a:ext cx="3636446" cy="28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an RNN trained on long sequences (</a:t>
            </a:r>
            <a:r>
              <a:rPr lang="en-US" sz="2000" i="1" dirty="0"/>
              <a:t>e.g. </a:t>
            </a:r>
            <a:r>
              <a:rPr lang="en-US" sz="2000" dirty="0"/>
              <a:t>100 time steps) the gradients can easily explode or vanish.</a:t>
            </a:r>
          </a:p>
          <a:p>
            <a:pPr lvl="1"/>
            <a:r>
              <a:rPr lang="en-US" dirty="0"/>
              <a:t>So RNNs have difficulty dealing with long-range dependencies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Many methods proposed for </a:t>
            </a:r>
            <a:r>
              <a:rPr lang="en-US" sz="2000" dirty="0"/>
              <a:t>reduce the effect of </a:t>
            </a:r>
            <a:r>
              <a:rPr lang="en-US" sz="2000" dirty="0" smtClean="0"/>
              <a:t>vanishing gradients; although it is still a problem </a:t>
            </a:r>
          </a:p>
          <a:p>
            <a:pPr lvl="1"/>
            <a:r>
              <a:rPr lang="en-US" dirty="0" smtClean="0"/>
              <a:t>Introduce shorter path between long connections </a:t>
            </a:r>
          </a:p>
          <a:p>
            <a:pPr lvl="1"/>
            <a:r>
              <a:rPr lang="en-US" dirty="0" smtClean="0"/>
              <a:t>Abandon </a:t>
            </a:r>
            <a:r>
              <a:rPr lang="en-US" dirty="0"/>
              <a:t>stochastic gradient descent in favor of a much more sophisticated Hessian-Free (HF)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Add fancier modules that are robust to handling long memory; e.g. Long Short Term Memory (LSTM) </a:t>
            </a:r>
            <a:endParaRPr lang="en-US" dirty="0"/>
          </a:p>
          <a:p>
            <a:r>
              <a:rPr lang="en-US" sz="2000" dirty="0" smtClean="0"/>
              <a:t>One trick to handle the exploding-gradients: </a:t>
            </a:r>
          </a:p>
          <a:p>
            <a:pPr lvl="1"/>
            <a:r>
              <a:rPr lang="en-US" dirty="0" smtClean="0"/>
              <a:t>Clip gradients with bigger sizes: </a:t>
            </a: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19389" y="5186481"/>
                <a:ext cx="2119811" cy="9857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u="none" dirty="0" smtClean="0"/>
                  <a:t>Defnne </a:t>
                </a:r>
                <a14:m>
                  <m:oMath xmlns:m="http://schemas.openxmlformats.org/officeDocument/2006/math">
                    <m:r>
                      <a:rPr lang="en-US" i="1" u="none">
                        <a:latin typeface="Cambria Math"/>
                      </a:rPr>
                      <m:t>𝑔</m:t>
                    </m:r>
                    <m:r>
                      <a:rPr lang="en-US" b="0" i="1" u="none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u="none" smtClean="0">
                            <a:latin typeface="Cambria Math"/>
                          </a:rPr>
                          <m:t>𝜕</m:t>
                        </m:r>
                        <m:r>
                          <a:rPr lang="en-US" b="0" i="1" u="none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b="0" i="1" u="none" smtClean="0">
                            <a:latin typeface="Cambria Math"/>
                          </a:rPr>
                          <m:t>𝜕</m:t>
                        </m:r>
                        <m:r>
                          <a:rPr lang="en-US" b="0" i="1" u="none" smtClean="0">
                            <a:latin typeface="Cambria Math"/>
                          </a:rPr>
                          <m:t>𝑊</m:t>
                        </m:r>
                      </m:den>
                    </m:f>
                  </m:oMath>
                </a14:m>
                <a:endParaRPr lang="en-US" u="none" dirty="0" smtClean="0"/>
              </a:p>
              <a:p>
                <a:r>
                  <a:rPr lang="en-US" u="none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u="none" smtClean="0">
                        <a:latin typeface="Cambria Math"/>
                      </a:rPr>
                      <m:t>≥</m:t>
                    </m:r>
                    <m:r>
                      <a:rPr lang="en-US" b="0" i="1" u="none" smtClean="0">
                        <a:latin typeface="Cambria Math"/>
                      </a:rPr>
                      <m:t>𝑡h𝑟𝑒𝑠h𝑜𝑙𝑑</m:t>
                    </m:r>
                  </m:oMath>
                </a14:m>
                <a:r>
                  <a:rPr lang="en-US" u="none" dirty="0" smtClean="0"/>
                  <a:t> then </a:t>
                </a:r>
              </a:p>
              <a:p>
                <a:r>
                  <a:rPr lang="en-US" u="none" dirty="0"/>
                  <a:t>  </a:t>
                </a:r>
                <a:r>
                  <a:rPr lang="en-US" u="none" dirty="0" smtClean="0"/>
                  <a:t>         </a:t>
                </a:r>
                <a14:m>
                  <m:oMath xmlns:m="http://schemas.openxmlformats.org/officeDocument/2006/math">
                    <m:r>
                      <a:rPr lang="en-US" i="1" u="none">
                        <a:latin typeface="Cambria Math"/>
                      </a:rPr>
                      <m:t>𝑔</m:t>
                    </m:r>
                    <m:r>
                      <a:rPr lang="en-US" b="0" i="1" u="none" smtClean="0">
                        <a:latin typeface="Cambria Math"/>
                      </a:rPr>
                      <m:t>←</m:t>
                    </m:r>
                    <m:f>
                      <m:fPr>
                        <m:ctrlPr>
                          <a:rPr lang="en-US" b="0" i="1" u="none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u="none">
                            <a:latin typeface="Cambria Math"/>
                          </a:rPr>
                          <m:t>𝑡h𝑟𝑒𝑠h𝑜𝑙𝑑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u="none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den>
                    </m:f>
                    <m:r>
                      <a:rPr lang="en-US" b="0" i="1" u="none" smtClean="0">
                        <a:latin typeface="Cambria Math"/>
                      </a:rPr>
                      <m:t>𝑔</m:t>
                    </m:r>
                  </m:oMath>
                </a14:m>
                <a:endParaRPr lang="en-US" u="non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389" y="5186481"/>
                <a:ext cx="2119811" cy="9857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5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fully connected layer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00x100 images </a:t>
            </a:r>
          </a:p>
          <a:p>
            <a:pPr lvl="2"/>
            <a:r>
              <a:rPr lang="en-US" dirty="0" smtClean="0"/>
              <a:t>1000 units in the input </a:t>
            </a:r>
          </a:p>
          <a:p>
            <a:pPr lvl="1"/>
            <a:r>
              <a:rPr lang="en-US" dirty="0" smtClean="0"/>
              <a:t>Problems: </a:t>
            </a:r>
          </a:p>
          <a:p>
            <a:pPr lvl="2"/>
            <a:r>
              <a:rPr lang="en-US" dirty="0" smtClean="0"/>
              <a:t>10^7 edges! </a:t>
            </a:r>
          </a:p>
          <a:p>
            <a:pPr lvl="2"/>
            <a:r>
              <a:rPr lang="en-US" dirty="0" smtClean="0"/>
              <a:t>Spatial correlations lost! </a:t>
            </a:r>
          </a:p>
          <a:p>
            <a:pPr lvl="2"/>
            <a:r>
              <a:rPr lang="en-US" dirty="0" smtClean="0"/>
              <a:t>Variables sized inputs.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 bwMode="auto">
          <a:xfrm>
            <a:off x="5562600" y="2514600"/>
            <a:ext cx="3188692" cy="3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8873" y="6138743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task with image inputs: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locally connected layer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100x100 images </a:t>
            </a:r>
          </a:p>
          <a:p>
            <a:pPr lvl="2"/>
            <a:r>
              <a:rPr lang="en-US" dirty="0" smtClean="0"/>
              <a:t>1000 units in the input </a:t>
            </a:r>
          </a:p>
          <a:p>
            <a:pPr lvl="2"/>
            <a:r>
              <a:rPr lang="en-US" dirty="0" smtClean="0"/>
              <a:t>Filter size: 10x10</a:t>
            </a:r>
          </a:p>
          <a:p>
            <a:pPr lvl="1"/>
            <a:r>
              <a:rPr lang="en-US" dirty="0"/>
              <a:t>Local correlations </a:t>
            </a:r>
            <a:r>
              <a:rPr lang="en-US" dirty="0" smtClean="0"/>
              <a:t>preserved!</a:t>
            </a:r>
          </a:p>
          <a:p>
            <a:pPr lvl="1"/>
            <a:r>
              <a:rPr lang="en-US" dirty="0" smtClean="0"/>
              <a:t>Problems: </a:t>
            </a:r>
          </a:p>
          <a:p>
            <a:pPr lvl="2"/>
            <a:r>
              <a:rPr lang="en-US" dirty="0" smtClean="0"/>
              <a:t>10^5 edges 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parameterization is </a:t>
            </a:r>
            <a:r>
              <a:rPr lang="en-US" dirty="0" smtClean="0"/>
              <a:t>good </a:t>
            </a:r>
          </a:p>
          <a:p>
            <a:pPr marL="914400" lvl="2" indent="0">
              <a:buNone/>
            </a:pPr>
            <a:r>
              <a:rPr lang="en-US" dirty="0" smtClean="0"/>
              <a:t>when </a:t>
            </a:r>
            <a:r>
              <a:rPr lang="en-US" dirty="0"/>
              <a:t>input image is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registered </a:t>
            </a:r>
            <a:r>
              <a:rPr lang="en-US" dirty="0"/>
              <a:t>(e.g., face recognition).  </a:t>
            </a:r>
            <a:endParaRPr lang="en-US" dirty="0" smtClean="0"/>
          </a:p>
          <a:p>
            <a:pPr lvl="2"/>
            <a:r>
              <a:rPr lang="en-US" dirty="0" smtClean="0"/>
              <a:t>Variable sized inputs, again.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873" y="6138743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505200" cy="33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solution: </a:t>
            </a:r>
          </a:p>
          <a:p>
            <a:pPr lvl="1"/>
            <a:r>
              <a:rPr lang="en-US" b="1" dirty="0" smtClean="0"/>
              <a:t>Filters </a:t>
            </a:r>
            <a:r>
              <a:rPr lang="en-US" dirty="0" smtClean="0"/>
              <a:t>to capture different patterns in the input space. </a:t>
            </a:r>
          </a:p>
          <a:p>
            <a:pPr lvl="2"/>
            <a:r>
              <a:rPr lang="en-US" b="1" dirty="0" smtClean="0"/>
              <a:t>Share </a:t>
            </a:r>
            <a:r>
              <a:rPr lang="en-US" dirty="0" smtClean="0"/>
              <a:t>parameters </a:t>
            </a:r>
            <a:r>
              <a:rPr lang="en-US" dirty="0"/>
              <a:t>across different locations (assuming input is stationary</a:t>
            </a:r>
            <a:r>
              <a:rPr lang="en-US" dirty="0" smtClean="0"/>
              <a:t>)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Convolutions</a:t>
            </a:r>
            <a:r>
              <a:rPr lang="en-US" dirty="0"/>
              <a:t> with </a:t>
            </a:r>
            <a:r>
              <a:rPr lang="en-US" dirty="0" smtClean="0"/>
              <a:t>learned filters </a:t>
            </a:r>
          </a:p>
          <a:p>
            <a:pPr lvl="1"/>
            <a:r>
              <a:rPr lang="en-US" sz="1800" dirty="0" smtClean="0"/>
              <a:t>Filters will be </a:t>
            </a:r>
            <a:r>
              <a:rPr lang="en-US" sz="1800" b="1" dirty="0" smtClean="0"/>
              <a:t>learned </a:t>
            </a:r>
            <a:r>
              <a:rPr lang="en-US" sz="1800" dirty="0" smtClean="0"/>
              <a:t>during training. </a:t>
            </a:r>
          </a:p>
          <a:p>
            <a:pPr lvl="1"/>
            <a:r>
              <a:rPr lang="en-US" sz="1800" dirty="0" smtClean="0"/>
              <a:t>The issue of variable-sized inputs will be </a:t>
            </a:r>
          </a:p>
          <a:p>
            <a:pPr marL="457200" lvl="1" indent="0">
              <a:buNone/>
            </a:pPr>
            <a:r>
              <a:rPr lang="en-US" sz="1800" dirty="0" smtClean="0"/>
              <a:t>resolved with a </a:t>
            </a:r>
            <a:r>
              <a:rPr lang="en-US" sz="1800" b="1" dirty="0" smtClean="0"/>
              <a:t>pooling </a:t>
            </a:r>
            <a:r>
              <a:rPr lang="en-US" sz="1800" dirty="0" smtClean="0"/>
              <a:t>layer.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873" y="6138743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272105"/>
            <a:ext cx="2895601" cy="288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1800" y="4267200"/>
            <a:ext cx="20653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u="none" dirty="0"/>
              <a:t>So what is a convolution</a:t>
            </a:r>
            <a:r>
              <a:rPr lang="en-US" sz="1800" u="none" dirty="0" smtClean="0"/>
              <a:t>?</a:t>
            </a:r>
            <a:endParaRPr lang="en-US" sz="1800" u="none" dirty="0"/>
          </a:p>
        </p:txBody>
      </p:sp>
    </p:spTree>
    <p:extLst>
      <p:ext uri="{BB962C8B-B14F-4D97-AF65-F5344CB8AC3E}">
        <p14:creationId xmlns:p14="http://schemas.microsoft.com/office/powerpoint/2010/main" val="2917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73" y="4942104"/>
            <a:ext cx="3228975" cy="11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Operator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operator: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takes two functions and gives another function </a:t>
                </a:r>
              </a:p>
              <a:p>
                <a:r>
                  <a:rPr lang="en-US" dirty="0" smtClean="0"/>
                  <a:t>One dimension: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 </a:t>
            </a:r>
            <a:r>
              <a:rPr lang="en-US" dirty="0" smtClean="0"/>
              <a:t>convolution: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81400" y="2057400"/>
                <a:ext cx="4572000" cy="11516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900" i="1" u="none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900" b="0" i="1" u="none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900" i="1" u="none">
                              <a:latin typeface="Cambria Math"/>
                            </a:rPr>
                            <m:t>∗</m:t>
                          </m:r>
                          <m:r>
                            <a:rPr lang="en-US" sz="1900" b="0" i="1" u="none" smtClean="0">
                              <a:latin typeface="Cambria Math"/>
                            </a:rPr>
                            <m:t>h</m:t>
                          </m:r>
                        </m:e>
                      </m:d>
                      <m:d>
                        <m:dPr>
                          <m:ctrlPr>
                            <a:rPr lang="en-US" sz="1900" i="1" u="none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900" i="1" u="none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900" i="1" u="none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900" i="1" u="none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900" b="0" i="1" u="none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900" i="1" u="none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900" i="1" u="none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900" b="0" i="1" u="none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900" i="1" u="none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900" i="1" u="none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900" i="1" u="none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i="1" u="none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900" i="1" u="none">
                              <a:latin typeface="Cambria Math"/>
                            </a:rPr>
                            <m:t>𝑑</m:t>
                          </m:r>
                          <m:r>
                            <a:rPr lang="en-US" sz="1900" i="1" u="none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900" u="none" dirty="0"/>
              </a:p>
              <a:p>
                <a:pPr marL="0" indent="0" algn="ctr">
                  <a:buNone/>
                </a:pPr>
                <a:r>
                  <a:rPr lang="en-US" sz="1900" u="non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u="none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900" b="0" i="1" u="none" smtClean="0">
                            <a:latin typeface="Cambria Math"/>
                          </a:rPr>
                          <m:t>𝑥</m:t>
                        </m:r>
                        <m:r>
                          <a:rPr lang="en-US" sz="1900" i="1" u="none">
                            <a:latin typeface="Cambria Math"/>
                          </a:rPr>
                          <m:t>∗</m:t>
                        </m:r>
                        <m:r>
                          <a:rPr lang="en-US" sz="1900" b="0" i="1" u="none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1900" i="1" u="none">
                        <a:latin typeface="Cambria Math"/>
                      </a:rPr>
                      <m:t>[</m:t>
                    </m:r>
                    <m:r>
                      <a:rPr lang="en-US" sz="1900" i="1" u="none">
                        <a:latin typeface="Cambria Math"/>
                      </a:rPr>
                      <m:t>𝑛</m:t>
                    </m:r>
                    <m:r>
                      <a:rPr lang="en-US" sz="1900" i="1" u="none">
                        <a:latin typeface="Cambria Math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sz="1900" i="1" u="none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900" i="1" u="none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900" b="0" i="1" u="none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i="1" u="none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1900" b="0" i="1" u="none" smtClean="0">
                            <a:latin typeface="Cambria Math"/>
                          </a:rPr>
                          <m:t>h</m:t>
                        </m:r>
                        <m:r>
                          <a:rPr lang="en-US" sz="1900" i="1" u="none">
                            <a:latin typeface="Cambria Math"/>
                          </a:rPr>
                          <m:t>[</m:t>
                        </m:r>
                        <m:r>
                          <a:rPr lang="en-US" sz="1900" i="1" u="none">
                            <a:latin typeface="Cambria Math"/>
                          </a:rPr>
                          <m:t>𝑛</m:t>
                        </m:r>
                        <m:r>
                          <a:rPr lang="en-US" sz="1900" i="1" u="none">
                            <a:latin typeface="Cambria Math"/>
                          </a:rPr>
                          <m:t>−</m:t>
                        </m:r>
                        <m:r>
                          <a:rPr lang="en-US" sz="1900" i="1" u="none">
                            <a:latin typeface="Cambria Math"/>
                          </a:rPr>
                          <m:t>𝑚</m:t>
                        </m:r>
                        <m:r>
                          <a:rPr lang="en-US" sz="1900" i="1" u="none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900" u="non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057400"/>
                <a:ext cx="4572000" cy="1151662"/>
              </a:xfrm>
              <a:prstGeom prst="rect">
                <a:avLst/>
              </a:prstGeom>
              <a:blipFill rotWithShape="1">
                <a:blip r:embed="rId4"/>
                <a:stretch>
                  <a:fillRect b="-6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0" y="3393440"/>
            <a:ext cx="3464560" cy="11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1050"/>
            <a:ext cx="3276600" cy="11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20" y="4927600"/>
            <a:ext cx="3200400" cy="11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4929845"/>
            <a:ext cx="3185159" cy="11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920588"/>
            <a:ext cx="3352800" cy="12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60" y="4790440"/>
            <a:ext cx="3464560" cy="127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0" y="4820920"/>
            <a:ext cx="3444240" cy="121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24" y="4860344"/>
            <a:ext cx="3411476" cy="11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4875124"/>
            <a:ext cx="3448050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447800"/>
            <a:ext cx="12192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u="none" dirty="0" smtClean="0"/>
              <a:t>“Convolution” is very similar to “cross-correlation”, except that in convolution one of the functions is flipped. </a:t>
            </a:r>
            <a:endParaRPr lang="en-US" sz="1200" u="none" dirty="0"/>
          </a:p>
        </p:txBody>
      </p:sp>
    </p:spTree>
    <p:extLst>
      <p:ext uri="{BB962C8B-B14F-4D97-AF65-F5344CB8AC3E}">
        <p14:creationId xmlns:p14="http://schemas.microsoft.com/office/powerpoint/2010/main" val="32707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72485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</a:t>
            </a:r>
            <a:r>
              <a:rPr lang="en-US" dirty="0" smtClean="0"/>
              <a:t>Operator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in two dimension:</a:t>
            </a:r>
          </a:p>
          <a:p>
            <a:pPr lvl="1"/>
            <a:r>
              <a:rPr lang="en-US" dirty="0" smtClean="0"/>
              <a:t>The same idea: flip one matrix and slide it on the other matrix </a:t>
            </a:r>
          </a:p>
          <a:p>
            <a:pPr lvl="1"/>
            <a:r>
              <a:rPr lang="en-US" dirty="0" smtClean="0"/>
              <a:t>Example: Sharpen kernel: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8873" y="6096000"/>
            <a:ext cx="3943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Try </a:t>
            </a:r>
            <a:r>
              <a:rPr lang="en-US" u="none" dirty="0">
                <a:solidFill>
                  <a:schemeClr val="bg1">
                    <a:lumMod val="75000"/>
                  </a:schemeClr>
                </a:solidFill>
              </a:rPr>
              <a:t>other kernels: http://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setosa.io/ev/image-kernels/ 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3505200" y="3048000"/>
            <a:ext cx="1600200" cy="762000"/>
          </a:xfrm>
          <a:prstGeom prst="arc">
            <a:avLst>
              <a:gd name="adj1" fmla="val 11880250"/>
              <a:gd name="adj2" fmla="val 20952942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316652" flipV="1">
            <a:off x="4655504" y="3846136"/>
            <a:ext cx="3590665" cy="767556"/>
          </a:xfrm>
          <a:prstGeom prst="arc">
            <a:avLst>
              <a:gd name="adj1" fmla="val 11614226"/>
              <a:gd name="adj2" fmla="val 21070215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296160"/>
            <a:ext cx="914400" cy="81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</a:t>
            </a:r>
            <a:r>
              <a:rPr lang="en-US" dirty="0" smtClean="0"/>
              <a:t>Operator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in two dimension:</a:t>
            </a:r>
          </a:p>
          <a:p>
            <a:pPr lvl="1"/>
            <a:r>
              <a:rPr lang="en-US" dirty="0" smtClean="0"/>
              <a:t>The same idea: flip one matrix and slide it on the other matrix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6" y="2624137"/>
            <a:ext cx="4653644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2590800"/>
            <a:ext cx="4438650" cy="30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37707"/>
            <a:ext cx="4587688" cy="294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/>
          <a:stretch/>
        </p:blipFill>
        <p:spPr bwMode="auto">
          <a:xfrm>
            <a:off x="3001099" y="2491511"/>
            <a:ext cx="4491901" cy="30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/>
          <a:stretch/>
        </p:blipFill>
        <p:spPr bwMode="auto">
          <a:xfrm>
            <a:off x="3027680" y="2473960"/>
            <a:ext cx="4441189" cy="32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/>
          <a:stretch/>
        </p:blipFill>
        <p:spPr bwMode="auto">
          <a:xfrm>
            <a:off x="3037840" y="2483758"/>
            <a:ext cx="4389120" cy="321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28873" y="6096000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Marc'Aurelio</a:t>
            </a:r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Ranzato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/>
          <a:stretch/>
        </p:blipFill>
        <p:spPr bwMode="auto">
          <a:xfrm>
            <a:off x="3017520" y="2459589"/>
            <a:ext cx="4399280" cy="31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/>
          <a:stretch/>
        </p:blipFill>
        <p:spPr bwMode="auto">
          <a:xfrm>
            <a:off x="3052986" y="2438400"/>
            <a:ext cx="4561934" cy="3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/>
          <a:stretch/>
        </p:blipFill>
        <p:spPr bwMode="auto">
          <a:xfrm>
            <a:off x="3044489" y="2463800"/>
            <a:ext cx="4484071" cy="31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ELHXENZFUVWZY5H8" val="461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32685</TotalTime>
  <Words>2664</Words>
  <Application>Microsoft Macintosh PowerPoint</Application>
  <PresentationFormat>On-screen Show (4:3)</PresentationFormat>
  <Paragraphs>578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Times New Roman</vt:lpstr>
      <vt:lpstr>宋体</vt:lpstr>
      <vt:lpstr>Cambria Math</vt:lpstr>
      <vt:lpstr>Wingdings</vt:lpstr>
      <vt:lpstr>Arial</vt:lpstr>
      <vt:lpstr>Calibri</vt:lpstr>
      <vt:lpstr>Noam Theme</vt:lpstr>
      <vt:lpstr>Administration </vt:lpstr>
      <vt:lpstr>Recap: Multi-Layer Perceptrons</vt:lpstr>
      <vt:lpstr>Receptive Fields </vt:lpstr>
      <vt:lpstr>PowerPoint Presentation</vt:lpstr>
      <vt:lpstr>PowerPoint Presentation</vt:lpstr>
      <vt:lpstr>Convolutional Layer </vt:lpstr>
      <vt:lpstr>Convolution Operator </vt:lpstr>
      <vt:lpstr>Convolution Operator (2)</vt:lpstr>
      <vt:lpstr>Convolution Operator (3)</vt:lpstr>
      <vt:lpstr>Complexity of Convolution</vt:lpstr>
      <vt:lpstr>Convolutional Layer</vt:lpstr>
      <vt:lpstr>Pooling Layer </vt:lpstr>
      <vt:lpstr>Pooling Layer </vt:lpstr>
      <vt:lpstr>Convolutional Nets</vt:lpstr>
      <vt:lpstr>Training a ConvNet</vt:lpstr>
      <vt:lpstr>Training a ConvNet</vt:lpstr>
      <vt:lpstr>Convolutional Nets</vt:lpstr>
      <vt:lpstr>ConvNet roots </vt:lpstr>
      <vt:lpstr>Depth matters</vt:lpstr>
      <vt:lpstr>Practical Tips </vt:lpstr>
      <vt:lpstr>Debugging</vt:lpstr>
      <vt:lpstr>CNN for vector inputs</vt:lpstr>
      <vt:lpstr>Convolutional Layer on vectors</vt:lpstr>
      <vt:lpstr>Convolutional Layer on vectors</vt:lpstr>
      <vt:lpstr>Convolutional Layer on vectors</vt:lpstr>
      <vt:lpstr>Recurrent Neural Networks </vt:lpstr>
      <vt:lpstr>Equivalence between RNN and Feed-forward NN</vt:lpstr>
      <vt:lpstr>Recurrent Neural Networks </vt:lpstr>
      <vt:lpstr>Recurrent Neural Networks </vt:lpstr>
      <vt:lpstr>Recurrent Neural Networks </vt:lpstr>
      <vt:lpstr>Recurrent Neural Networks </vt:lpstr>
      <vt:lpstr>Bi-directional RNN</vt:lpstr>
      <vt:lpstr>Stack of bi-directional networks </vt:lpstr>
      <vt:lpstr>Training RNNs</vt:lpstr>
      <vt:lpstr>Recurrent Neural Network </vt:lpstr>
      <vt:lpstr>Vanishing/exploding gradients </vt:lpstr>
      <vt:lpstr>Vanishing/exploding gradients </vt:lpstr>
    </vt:vector>
  </TitlesOfParts>
  <Company>University Of Illinois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Khashabi, Daniel</cp:lastModifiedBy>
  <cp:revision>488</cp:revision>
  <cp:lastPrinted>1998-02-13T14:42:12Z</cp:lastPrinted>
  <dcterms:created xsi:type="dcterms:W3CDTF">1998-01-23T03:14:46Z</dcterms:created>
  <dcterms:modified xsi:type="dcterms:W3CDTF">2016-10-06T17:04:09Z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