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0.xml" ContentType="application/vnd.openxmlformats-officedocument.presentationml.tags+xml"/>
  <Override PartName="/ppt/notesSlides/notesSlide34.xml" ContentType="application/vnd.openxmlformats-officedocument.presentationml.notesSlide+xml"/>
  <Override PartName="/ppt/tags/tag11.xml" ContentType="application/vnd.openxmlformats-officedocument.presentationml.tags+xml"/>
  <Override PartName="/ppt/notesSlides/notesSlide3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50"/>
  </p:notesMasterIdLst>
  <p:handoutMasterIdLst>
    <p:handoutMasterId r:id="rId51"/>
  </p:handoutMasterIdLst>
  <p:sldIdLst>
    <p:sldId id="694" r:id="rId2"/>
    <p:sldId id="695" r:id="rId3"/>
    <p:sldId id="698" r:id="rId4"/>
    <p:sldId id="700" r:id="rId5"/>
    <p:sldId id="770" r:id="rId6"/>
    <p:sldId id="704" r:id="rId7"/>
    <p:sldId id="706" r:id="rId8"/>
    <p:sldId id="707" r:id="rId9"/>
    <p:sldId id="708" r:id="rId10"/>
    <p:sldId id="713" r:id="rId11"/>
    <p:sldId id="714" r:id="rId12"/>
    <p:sldId id="715" r:id="rId13"/>
    <p:sldId id="716" r:id="rId14"/>
    <p:sldId id="771" r:id="rId15"/>
    <p:sldId id="772" r:id="rId16"/>
    <p:sldId id="773" r:id="rId17"/>
    <p:sldId id="775" r:id="rId18"/>
    <p:sldId id="718" r:id="rId19"/>
    <p:sldId id="719" r:id="rId20"/>
    <p:sldId id="720" r:id="rId21"/>
    <p:sldId id="721" r:id="rId22"/>
    <p:sldId id="722" r:id="rId23"/>
    <p:sldId id="724" r:id="rId24"/>
    <p:sldId id="776" r:id="rId25"/>
    <p:sldId id="725" r:id="rId26"/>
    <p:sldId id="763" r:id="rId27"/>
    <p:sldId id="768" r:id="rId28"/>
    <p:sldId id="769" r:id="rId29"/>
    <p:sldId id="767" r:id="rId30"/>
    <p:sldId id="759" r:id="rId31"/>
    <p:sldId id="739" r:id="rId32"/>
    <p:sldId id="741" r:id="rId33"/>
    <p:sldId id="740" r:id="rId34"/>
    <p:sldId id="742" r:id="rId35"/>
    <p:sldId id="735" r:id="rId36"/>
    <p:sldId id="756" r:id="rId37"/>
    <p:sldId id="757" r:id="rId38"/>
    <p:sldId id="755" r:id="rId39"/>
    <p:sldId id="751" r:id="rId40"/>
    <p:sldId id="777" r:id="rId41"/>
    <p:sldId id="778" r:id="rId42"/>
    <p:sldId id="779" r:id="rId43"/>
    <p:sldId id="780" r:id="rId44"/>
    <p:sldId id="781" r:id="rId45"/>
    <p:sldId id="782" r:id="rId46"/>
    <p:sldId id="783" r:id="rId47"/>
    <p:sldId id="784" r:id="rId48"/>
    <p:sldId id="785" r:id="rId49"/>
  </p:sldIdLst>
  <p:sldSz cx="9144000" cy="6858000" type="screen4x3"/>
  <p:notesSz cx="6985000" cy="9271000"/>
  <p:embeddedFontLst>
    <p:embeddedFont>
      <p:font typeface="Verdana" panose="020B0604030504040204" pitchFamily="34" charset="0"/>
      <p:regular r:id="rId52"/>
      <p:bold r:id="rId53"/>
      <p:italic r:id="rId54"/>
      <p:boldItalic r:id="rId55"/>
    </p:embeddedFont>
    <p:embeddedFont>
      <p:font typeface="cmsy10" panose="020B0500000000000000" pitchFamily="34" charset="0"/>
      <p:regular r:id="rId56"/>
    </p:embeddedFont>
    <p:embeddedFont>
      <p:font typeface="cmmi8" panose="020B0500000000000000" pitchFamily="34" charset="0"/>
      <p:regular r:id="rId57"/>
    </p:embeddedFont>
    <p:embeddedFont>
      <p:font typeface="Arial Narrow" panose="020B0606020202030204" pitchFamily="34" charset="0"/>
      <p:regular r:id="rId58"/>
      <p:bold r:id="rId59"/>
      <p:italic r:id="rId60"/>
      <p:boldItalic r:id="rId61"/>
    </p:embeddedFont>
    <p:embeddedFont>
      <p:font typeface="lcmss8" panose="020B0500000000000000" pitchFamily="34" charset="0"/>
      <p:regular r:id="rId62"/>
    </p:embeddedFont>
    <p:embeddedFont>
      <p:font typeface="cmex10" panose="020B0500000000000000" pitchFamily="34" charset="0"/>
      <p:regular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SimSun" panose="02010600030101010101" pitchFamily="2" charset="-122"/>
      <p:regular r:id="rId68"/>
    </p:embeddedFont>
    <p:embeddedFont>
      <p:font typeface="cmmi10" panose="020B0500000000000000" pitchFamily="34" charset="0"/>
      <p:regular r:id="rId69"/>
    </p:embeddedFont>
    <p:embeddedFont>
      <p:font typeface="Times" panose="02020603050405020304" pitchFamily="18" charset="0"/>
      <p:regular r:id="rId70"/>
      <p:bold r:id="rId71"/>
      <p:italic r:id="rId72"/>
      <p:boldItalic r:id="rId73"/>
    </p:embeddedFont>
    <p:embeddedFont>
      <p:font typeface="cmsy8" panose="020B0500000000000000" pitchFamily="34" charset="0"/>
      <p:regular r:id="rId74"/>
    </p:embeddedFont>
    <p:embeddedFont>
      <p:font typeface="Tahoma" panose="020B0604030504040204" pitchFamily="34" charset="0"/>
      <p:regular r:id="rId75"/>
      <p:bold r:id="rId76"/>
    </p:embeddedFont>
    <p:embeddedFont>
      <p:font typeface="Brush Script MT" panose="03060802040406070304" pitchFamily="66" charset="0"/>
      <p:italic r:id="rId77"/>
    </p:embeddedFont>
  </p:embeddedFontLst>
  <p:custDataLst>
    <p:tags r:id="rId7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CC"/>
    <a:srgbClr val="0000FF"/>
    <a:srgbClr val="FFFFFF"/>
    <a:srgbClr val="FFFF99"/>
    <a:srgbClr val="0066FF"/>
    <a:srgbClr val="050000"/>
    <a:srgbClr val="99CCFF"/>
    <a:srgbClr val="0080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7" autoAdjust="0"/>
    <p:restoredTop sz="90400" autoAdjust="0"/>
  </p:normalViewPr>
  <p:slideViewPr>
    <p:cSldViewPr>
      <p:cViewPr varScale="1">
        <p:scale>
          <a:sx n="118" d="100"/>
          <a:sy n="118" d="100"/>
        </p:scale>
        <p:origin x="1419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74" Type="http://schemas.openxmlformats.org/officeDocument/2006/relationships/font" Target="fonts/font23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72" Type="http://schemas.openxmlformats.org/officeDocument/2006/relationships/font" Target="fonts/font21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6" Type="http://schemas.openxmlformats.org/officeDocument/2006/relationships/font" Target="fonts/font25.fntdata"/><Relationship Id="rId7" Type="http://schemas.openxmlformats.org/officeDocument/2006/relationships/slide" Target="slides/slide6.xml"/><Relationship Id="rId71" Type="http://schemas.openxmlformats.org/officeDocument/2006/relationships/font" Target="fonts/font2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5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B9DCEC12-650D-430E-88C6-A8CDE0D82A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79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90DC46-9BAE-42B4-A143-B50DE345C2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64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3F0B0-EFC0-4148-9AC2-7A24430E54D0}" type="slidenum">
              <a:rPr lang="en-US"/>
              <a:pPr/>
              <a:t>1</a:t>
            </a:fld>
            <a:endParaRPr lang="en-US"/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2B801-90FA-4AEA-8ED5-E3158249C45F}" type="slidenum">
              <a:rPr lang="en-US"/>
              <a:pPr/>
              <a:t>10</a:t>
            </a:fld>
            <a:endParaRPr lang="en-US"/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30091-A8AD-435D-9B8D-DB8B22BD00EB}" type="slidenum">
              <a:rPr lang="en-US"/>
              <a:pPr/>
              <a:t>11</a:t>
            </a:fld>
            <a:endParaRPr lang="en-US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75F2D-FB2A-4617-9393-87936DF94748}" type="slidenum">
              <a:rPr lang="en-US"/>
              <a:pPr/>
              <a:t>12</a:t>
            </a:fld>
            <a:endParaRPr lang="en-US"/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5BB56-4FFB-40EE-B158-180E00E94983}" type="slidenum">
              <a:rPr lang="en-US"/>
              <a:pPr/>
              <a:t>13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16E02-0DCA-4E45-9537-F456758CF148}" type="slidenum">
              <a:rPr lang="en-US"/>
              <a:pPr/>
              <a:t>14</a:t>
            </a:fld>
            <a:endParaRPr lang="en-US"/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91005-AD2A-4EC6-977E-7E5BB76F92D2}" type="slidenum">
              <a:rPr lang="en-US"/>
              <a:pPr/>
              <a:t>15</a:t>
            </a:fld>
            <a:endParaRPr lang="en-US"/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32BCF-A456-4DA6-85CB-FAF70D62D362}" type="slidenum">
              <a:rPr lang="en-US"/>
              <a:pPr/>
              <a:t>16</a:t>
            </a:fld>
            <a:endParaRPr lang="en-US"/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5D37487-EFC2-496C-B67F-0E420404E2BF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98691-39F1-4116-991E-4F4564E21611}" type="slidenum">
              <a:rPr lang="en-US"/>
              <a:pPr/>
              <a:t>18</a:t>
            </a:fld>
            <a:endParaRPr 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4A921-0CEB-43A7-B2E7-931D7B52EC3A}" type="slidenum">
              <a:rPr lang="en-US"/>
              <a:pPr/>
              <a:t>19</a:t>
            </a:fld>
            <a:endParaRPr lang="en-US"/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2A9AE-C7DE-4E0E-9754-516AD471136B}" type="slidenum">
              <a:rPr lang="en-US"/>
              <a:pPr/>
              <a:t>2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631A5-7855-485A-8C34-6CE5DB7957E2}" type="slidenum">
              <a:rPr lang="en-US"/>
              <a:pPr/>
              <a:t>20</a:t>
            </a:fld>
            <a:endParaRPr lang="en-US"/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7F001-D120-485C-88DF-783F5975D545}" type="slidenum">
              <a:rPr lang="en-US"/>
              <a:pPr/>
              <a:t>21</a:t>
            </a:fld>
            <a:endParaRPr lang="en-US"/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106A9-EAE6-43E7-A844-E3FD1A8CD71D}" type="slidenum">
              <a:rPr lang="en-US"/>
              <a:pPr/>
              <a:t>22</a:t>
            </a:fld>
            <a:endParaRPr lang="en-US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D47AB-0631-4427-BE92-1AAF9CDA7EF7}" type="slidenum">
              <a:rPr lang="en-US"/>
              <a:pPr/>
              <a:t>23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7361E-BBA7-4B08-AC72-CC66746D9E78}" type="slidenum">
              <a:rPr lang="en-US"/>
              <a:pPr/>
              <a:t>25</a:t>
            </a:fld>
            <a:endParaRPr lang="en-US"/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229AB-0A51-4AA3-9934-62D8408474A0}" type="slidenum">
              <a:rPr lang="en-US"/>
              <a:pPr/>
              <a:t>26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229AB-0A51-4AA3-9934-62D8408474A0}" type="slidenum">
              <a:rPr lang="en-US"/>
              <a:pPr/>
              <a:t>27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229AB-0A51-4AA3-9934-62D8408474A0}" type="slidenum">
              <a:rPr lang="en-US"/>
              <a:pPr/>
              <a:t>28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A43EF-EAB8-46F6-91E9-3B2AEBAAE00E}" type="slidenum">
              <a:rPr lang="en-US"/>
              <a:pPr/>
              <a:t>29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E810F-61B9-47FF-BD6D-85527580F628}" type="slidenum">
              <a:rPr lang="en-US"/>
              <a:pPr/>
              <a:t>30</a:t>
            </a:fld>
            <a:endParaRPr lang="en-US"/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0BF03-3403-452E-976E-E03AFCDF74F3}" type="slidenum">
              <a:rPr lang="en-US"/>
              <a:pPr/>
              <a:t>3</a:t>
            </a:fld>
            <a:endParaRPr lang="en-U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53F4B-F654-4A4C-8874-5D6932E415E2}" type="slidenum">
              <a:rPr lang="en-US"/>
              <a:pPr/>
              <a:t>31</a:t>
            </a:fld>
            <a:endParaRPr lang="en-US"/>
          </a:p>
        </p:txBody>
      </p:sp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393E2-E0A5-42FE-B9A3-D8BB1CA565B9}" type="slidenum">
              <a:rPr lang="en-US"/>
              <a:pPr/>
              <a:t>32</a:t>
            </a:fld>
            <a:endParaRPr lang="en-US"/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2F8B8-77BE-4FD0-A63C-839D44087115}" type="slidenum">
              <a:rPr lang="en-US"/>
              <a:pPr/>
              <a:t>33</a:t>
            </a:fld>
            <a:endParaRPr lang="en-US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98315-FCC1-4696-903C-1C6235BDDF01}" type="slidenum">
              <a:rPr lang="en-US"/>
              <a:pPr/>
              <a:t>34</a:t>
            </a:fld>
            <a:endParaRPr lang="en-US"/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73619-3C93-41A9-9764-60EEF54BB974}" type="slidenum">
              <a:rPr lang="en-US"/>
              <a:pPr/>
              <a:t>35</a:t>
            </a:fld>
            <a:endParaRPr lang="en-US"/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0BB9E-8FF9-4D04-8022-D4F31D075892}" type="slidenum">
              <a:rPr lang="en-US"/>
              <a:pPr/>
              <a:t>36</a:t>
            </a:fld>
            <a:endParaRPr lang="en-US"/>
          </a:p>
        </p:txBody>
      </p:sp>
      <p:sp>
        <p:nvSpPr>
          <p:cNvPr id="114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A6B1D-F74D-4AD6-B394-0FBB1E12847D}" type="slidenum">
              <a:rPr lang="en-US"/>
              <a:pPr/>
              <a:t>37</a:t>
            </a:fld>
            <a:endParaRPr lang="en-US"/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1C8E6-8A5B-40B3-92A3-688AEC8CF788}" type="slidenum">
              <a:rPr lang="en-US"/>
              <a:pPr/>
              <a:t>38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E9398-FE7A-427F-87C5-B01EDC7A21F9}" type="slidenum">
              <a:rPr lang="en-US"/>
              <a:pPr/>
              <a:t>39</a:t>
            </a:fld>
            <a:endParaRPr lang="en-US"/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8EA5B-809D-4AD2-B2F3-085007673DCF}" type="slidenum">
              <a:rPr lang="en-US"/>
              <a:pPr/>
              <a:t>40</a:t>
            </a:fld>
            <a:endParaRPr lang="en-US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CCC1D-8EAF-4D98-8B73-7E9D79E2C7F4}" type="slidenum">
              <a:rPr lang="en-US"/>
              <a:pPr/>
              <a:t>4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6D5EB-E5E9-4626-8937-B336DDDB3FBF}" type="slidenum">
              <a:rPr lang="en-US"/>
              <a:pPr/>
              <a:t>41</a:t>
            </a:fld>
            <a:endParaRPr lang="en-US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12F1A-4197-4786-8175-6B55D19B12A5}" type="slidenum">
              <a:rPr lang="en-US"/>
              <a:pPr/>
              <a:t>42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5AE04-5D6E-4D84-BF94-ACE91A33ACAD}" type="slidenum">
              <a:rPr lang="en-US"/>
              <a:pPr/>
              <a:t>43</a:t>
            </a:fld>
            <a:endParaRPr lang="en-US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67043-C8BA-4D9F-B146-6873B9F844F5}" type="slidenum">
              <a:rPr lang="en-US"/>
              <a:pPr/>
              <a:t>44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B2779-1F6E-4743-B641-B6BF9C18E6AF}" type="slidenum">
              <a:rPr lang="en-US"/>
              <a:pPr/>
              <a:t>45</a:t>
            </a:fld>
            <a:endParaRPr lang="en-US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3826C-1DC6-4F6B-9880-58C3C1552675}" type="slidenum">
              <a:rPr lang="en-US"/>
              <a:pPr/>
              <a:t>46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6C677-5CDB-42E5-8491-FE27D08682C5}" type="slidenum">
              <a:rPr lang="en-US"/>
              <a:pPr/>
              <a:t>47</a:t>
            </a:fld>
            <a:endParaRPr lang="en-US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1C4D8-3C69-4269-8BC0-0FC4987939F4}" type="slidenum">
              <a:rPr lang="en-US"/>
              <a:pPr/>
              <a:t>48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CCC1D-8EAF-4D98-8B73-7E9D79E2C7F4}" type="slidenum">
              <a:rPr lang="en-US"/>
              <a:pPr/>
              <a:t>5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EE7EC-5657-47B5-BC1A-DA72A502B19E}" type="slidenum">
              <a:rPr lang="en-US"/>
              <a:pPr/>
              <a:t>6</a:t>
            </a:fld>
            <a:endParaRPr lang="en-US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814E1-AE19-4399-9BB5-7F2DE07ADDD1}" type="slidenum">
              <a:rPr lang="en-US"/>
              <a:pPr/>
              <a:t>7</a:t>
            </a:fld>
            <a:endParaRPr lang="en-US"/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E4881-574A-483A-8D80-5E1B3734A71A}" type="slidenum">
              <a:rPr lang="en-US"/>
              <a:pPr/>
              <a:t>8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AD17A-A3E6-4C3C-9A74-4A2BD057FFFA}" type="slidenum">
              <a:rPr lang="en-US"/>
              <a:pPr/>
              <a:t>9</a:t>
            </a:fld>
            <a:endParaRPr lang="en-US"/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862D-9096-456A-9AAF-107753A0FD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3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A49A-5B14-409F-93CB-CEF6A4DEA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4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E5B2-4F05-4AE4-967C-2CA1170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421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7836-A88A-4C3B-9E7E-6BB7F8A64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09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152400"/>
            <a:ext cx="7535862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40767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95400"/>
            <a:ext cx="40767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771900"/>
            <a:ext cx="40767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162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93F4DF-7B3E-4843-A8EC-2AB8EABB7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6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2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6764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 rot="5400000" flipV="1">
            <a:off x="3999706" y="-4001294"/>
            <a:ext cx="1143000" cy="91455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5" name="Content Placeholder 14"/>
          <p:cNvSpPr txBox="1">
            <a:spLocks/>
          </p:cNvSpPr>
          <p:nvPr userDrawn="1"/>
        </p:nvSpPr>
        <p:spPr>
          <a:xfrm>
            <a:off x="209550" y="6348413"/>
            <a:ext cx="8782050" cy="50958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u="none" dirty="0" smtClean="0">
                <a:solidFill>
                  <a:srgbClr val="0F243E"/>
                </a:solidFill>
              </a:rPr>
              <a:t>Bayesian Learning	              	CS446 –Spring ‘17</a:t>
            </a:r>
            <a:endParaRPr lang="en-US" u="none" dirty="0">
              <a:solidFill>
                <a:srgbClr val="0F243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u="none">
                <a:solidFill>
                  <a:srgbClr val="0F243E"/>
                </a:solidFill>
                <a:latin typeface="+mj-lt"/>
              </a:defRPr>
            </a:lvl1pPr>
          </a:lstStyle>
          <a:p>
            <a:pPr>
              <a:defRPr/>
            </a:pPr>
            <a:fld id="{47CB70CC-2B4E-423E-9525-D5DD52A3C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4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0.wmf"/><Relationship Id="rId1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24.wmf"/><Relationship Id="rId4" Type="http://schemas.openxmlformats.org/officeDocument/2006/relationships/hyperlink" Target="09-LecBayes-NB2.pptx" TargetMode="External"/><Relationship Id="rId9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6.xml"/><Relationship Id="rId7" Type="http://schemas.openxmlformats.org/officeDocument/2006/relationships/image" Target="../media/image2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9.xml"/><Relationship Id="rId7" Type="http://schemas.openxmlformats.org/officeDocument/2006/relationships/image" Target="../media/image2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4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53000"/>
          </a:xfrm>
        </p:spPr>
        <p:txBody>
          <a:bodyPr/>
          <a:lstStyle/>
          <a:p>
            <a:r>
              <a:rPr lang="en-US" dirty="0" smtClean="0"/>
              <a:t>f:X</a:t>
            </a:r>
            <a:r>
              <a:rPr lang="en-US" dirty="0" smtClean="0">
                <a:sym typeface="Symbol" pitchFamily="18" charset="2"/>
              </a:rPr>
              <a:t>V,  finite set of values</a:t>
            </a:r>
          </a:p>
          <a:p>
            <a:r>
              <a:rPr lang="en-US" dirty="0" smtClean="0"/>
              <a:t>Instances </a:t>
            </a:r>
            <a:r>
              <a:rPr lang="en-US" dirty="0" err="1" smtClean="0"/>
              <a:t>x</a:t>
            </a:r>
            <a:r>
              <a:rPr lang="en-US" dirty="0" err="1" smtClean="0">
                <a:sym typeface="Symbol" pitchFamily="18" charset="2"/>
              </a:rPr>
              <a:t></a:t>
            </a:r>
            <a:r>
              <a:rPr lang="en-US" dirty="0" err="1" smtClean="0"/>
              <a:t>X</a:t>
            </a:r>
            <a:r>
              <a:rPr lang="en-US" dirty="0" smtClean="0"/>
              <a:t> can be described as a collection of features </a:t>
            </a:r>
          </a:p>
          <a:p>
            <a:pPr marL="0" indent="0">
              <a:buNone/>
            </a:pPr>
            <a:r>
              <a:rPr lang="en-US" dirty="0" smtClean="0"/>
              <a:t>                         x = 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, …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/>
              <a:t>)   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{0,1} </a:t>
            </a:r>
          </a:p>
          <a:p>
            <a:r>
              <a:rPr lang="en-US" dirty="0" smtClean="0"/>
              <a:t>Given an example, assign it the most probable value in V </a:t>
            </a:r>
          </a:p>
          <a:p>
            <a:r>
              <a:rPr lang="en-US" dirty="0" smtClean="0"/>
              <a:t>Bayes Rule: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Notational convention: P(y) means P(Y=y)</a:t>
            </a:r>
          </a:p>
          <a:p>
            <a:endParaRPr lang="en-US" dirty="0"/>
          </a:p>
        </p:txBody>
      </p:sp>
      <p:graphicFrame>
        <p:nvGraphicFramePr>
          <p:cNvPr id="946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83469"/>
              </p:ext>
            </p:extLst>
          </p:nvPr>
        </p:nvGraphicFramePr>
        <p:xfrm>
          <a:off x="1001713" y="3687763"/>
          <a:ext cx="73009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משוואה" r:id="rId4" imgW="3695400" imgH="253800" progId="Equation.3">
                  <p:embed/>
                </p:oleObj>
              </mc:Choice>
              <mc:Fallback>
                <p:oleObj name="משוואה" r:id="rId4" imgW="369540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3687763"/>
                        <a:ext cx="73009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6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699320"/>
              </p:ext>
            </p:extLst>
          </p:nvPr>
        </p:nvGraphicFramePr>
        <p:xfrm>
          <a:off x="979488" y="4362450"/>
          <a:ext cx="59547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משוואה" r:id="rId6" imgW="2844800" imgH="685800" progId="Equation.3">
                  <p:embed/>
                </p:oleObj>
              </mc:Choice>
              <mc:Fallback>
                <p:oleObj name="משוואה" r:id="rId6" imgW="2844800" imgH="685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362450"/>
                        <a:ext cx="595471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Bayesian Classifier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28600" y="1689100"/>
            <a:ext cx="87249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Compute P(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PlayTennis= yes</a:t>
            </a:r>
            <a:r>
              <a:rPr lang="en-US" b="1">
                <a:latin typeface="Arial Narrow" pitchFamily="34" charset="0"/>
              </a:rPr>
              <a:t>)</a:t>
            </a: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;  P(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PlayTennis= no</a:t>
            </a:r>
            <a:r>
              <a:rPr lang="en-US" b="1">
                <a:latin typeface="Arial Narrow" pitchFamily="34" charset="0"/>
              </a:rPr>
              <a:t>)</a:t>
            </a:r>
            <a:endParaRPr lang="en-US" sz="2800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Compute P(outlook= s/oc/r      | 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PlayTennis= yes/no</a:t>
            </a:r>
            <a:r>
              <a:rPr lang="en-US" b="1">
                <a:latin typeface="Arial Narrow" pitchFamily="34" charset="0"/>
              </a:rPr>
              <a:t>)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(6 numbers)</a:t>
            </a:r>
            <a:endParaRPr lang="en-US" b="1">
              <a:solidFill>
                <a:srgbClr val="A50021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Compute P(Temp= h/mild/cool | 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PlayTennis= yes/no</a:t>
            </a:r>
            <a:r>
              <a:rPr lang="en-US" b="1">
                <a:latin typeface="Arial Narrow" pitchFamily="34" charset="0"/>
              </a:rPr>
              <a:t>)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(6 numbers)</a:t>
            </a:r>
            <a:endParaRPr lang="en-US" b="1">
              <a:solidFill>
                <a:srgbClr val="A50021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Compute P(humidity= hi/nor    | 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PlayTennis= yes/no</a:t>
            </a:r>
            <a:r>
              <a:rPr lang="en-US" b="1">
                <a:latin typeface="Arial Narrow" pitchFamily="34" charset="0"/>
              </a:rPr>
              <a:t>)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(4 numbers)</a:t>
            </a:r>
            <a:endParaRPr lang="en-US" b="1">
              <a:solidFill>
                <a:srgbClr val="A50021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Compute P(wind= w/st            | 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PlayTennis= yes/no</a:t>
            </a:r>
            <a:r>
              <a:rPr lang="en-US" b="1">
                <a:latin typeface="Arial Narrow" pitchFamily="34" charset="0"/>
              </a:rPr>
              <a:t>)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(4 numbers)</a:t>
            </a:r>
            <a:endParaRPr lang="en-US" sz="2800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sz="2800" b="1">
              <a:solidFill>
                <a:srgbClr val="000066"/>
              </a:solidFill>
              <a:latin typeface="Arial Narrow" pitchFamily="34" charset="0"/>
            </a:endParaRPr>
          </a:p>
        </p:txBody>
      </p:sp>
      <p:graphicFrame>
        <p:nvGraphicFramePr>
          <p:cNvPr id="965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86859"/>
              </p:ext>
            </p:extLst>
          </p:nvPr>
        </p:nvGraphicFramePr>
        <p:xfrm>
          <a:off x="1993900" y="1095828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משוואה" r:id="rId4" imgW="2349360" imgH="266400" progId="Equation.3">
                  <p:embed/>
                </p:oleObj>
              </mc:Choice>
              <mc:Fallback>
                <p:oleObj name="משוואה" r:id="rId4" imgW="234936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095828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9" name="Text Box 3"/>
          <p:cNvSpPr txBox="1">
            <a:spLocks noChangeArrowheads="1"/>
          </p:cNvSpPr>
          <p:nvPr/>
        </p:nvSpPr>
        <p:spPr bwMode="auto">
          <a:xfrm>
            <a:off x="228600" y="1704975"/>
            <a:ext cx="87249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Compute P(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PlayTennis= yes</a:t>
            </a:r>
            <a:r>
              <a:rPr lang="en-US" b="1">
                <a:latin typeface="Arial Narrow" pitchFamily="34" charset="0"/>
              </a:rPr>
              <a:t>)</a:t>
            </a: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;  P(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PlayTennis= no</a:t>
            </a:r>
            <a:r>
              <a:rPr lang="en-US" b="1">
                <a:latin typeface="Arial Narrow" pitchFamily="34" charset="0"/>
              </a:rPr>
              <a:t>)</a:t>
            </a:r>
            <a:endParaRPr lang="en-US" sz="2800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Compute P(outlook= s/oc/r      | 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PlayTennis= yes/no</a:t>
            </a:r>
            <a:r>
              <a:rPr lang="en-US" b="1">
                <a:latin typeface="Arial Narrow" pitchFamily="34" charset="0"/>
              </a:rPr>
              <a:t>)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(6 numbers)</a:t>
            </a:r>
            <a:endParaRPr lang="en-US" b="1">
              <a:solidFill>
                <a:srgbClr val="A50021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Compute P(Temp= h/mild/cool | 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PlayTennis= yes/no</a:t>
            </a:r>
            <a:r>
              <a:rPr lang="en-US" b="1">
                <a:latin typeface="Arial Narrow" pitchFamily="34" charset="0"/>
              </a:rPr>
              <a:t>)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(6 numbers)</a:t>
            </a:r>
            <a:endParaRPr lang="en-US" b="1">
              <a:solidFill>
                <a:srgbClr val="A50021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Compute P(humidity= hi/nor    | 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PlayTennis= yes/no</a:t>
            </a:r>
            <a:r>
              <a:rPr lang="en-US" b="1">
                <a:latin typeface="Arial Narrow" pitchFamily="34" charset="0"/>
              </a:rPr>
              <a:t>)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(4 numbers)</a:t>
            </a:r>
            <a:endParaRPr lang="en-US" b="1">
              <a:solidFill>
                <a:srgbClr val="A50021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Compute P(wind= w/st            | 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PlayTennis= yes/no</a:t>
            </a:r>
            <a:r>
              <a:rPr lang="en-US" b="1">
                <a:latin typeface="Arial Narrow" pitchFamily="34" charset="0"/>
              </a:rPr>
              <a:t>)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(4 numbers)</a:t>
            </a:r>
            <a:endParaRPr lang="en-US" sz="2800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sz="2800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Given a new instance: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Arial Narrow" pitchFamily="34" charset="0"/>
              </a:rPr>
              <a:t>     (Outlook=sunny;  Temperature=cool; Humidity=high; Wind=strong)</a:t>
            </a:r>
          </a:p>
          <a:p>
            <a:pPr eaLnBrk="0" hangingPunct="0"/>
            <a:endParaRPr lang="en-US" b="1">
              <a:solidFill>
                <a:srgbClr val="0000FF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Predict:</a:t>
            </a:r>
            <a:r>
              <a:rPr lang="en-US" b="1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b="1">
                <a:latin typeface="Arial Narrow" pitchFamily="34" charset="0"/>
              </a:rPr>
              <a:t>  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PlayTennis= ?</a:t>
            </a: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966660" name="Line 4"/>
          <p:cNvSpPr>
            <a:spLocks noChangeShapeType="1"/>
          </p:cNvSpPr>
          <p:nvPr/>
        </p:nvSpPr>
        <p:spPr bwMode="auto">
          <a:xfrm>
            <a:off x="0" y="3914775"/>
            <a:ext cx="91440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666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875805"/>
              </p:ext>
            </p:extLst>
          </p:nvPr>
        </p:nvGraphicFramePr>
        <p:xfrm>
          <a:off x="1993900" y="1095375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משוואה" r:id="rId4" imgW="2349360" imgH="266400" progId="Equation.3">
                  <p:embed/>
                </p:oleObj>
              </mc:Choice>
              <mc:Fallback>
                <p:oleObj name="משוואה" r:id="rId4" imgW="234936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095375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457200" y="1727200"/>
            <a:ext cx="7807325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Given:</a:t>
            </a:r>
            <a:r>
              <a:rPr lang="en-US" sz="2000" b="1" dirty="0">
                <a:solidFill>
                  <a:srgbClr val="0000FF"/>
                </a:solidFill>
                <a:latin typeface="Arial Narrow" pitchFamily="34" charset="0"/>
              </a:rPr>
              <a:t>  (Outlook=sunny;  Temperature=cool; Humidity=high; Wind=strong)</a:t>
            </a: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P(</a:t>
            </a:r>
            <a:r>
              <a:rPr lang="en-US" sz="2000" b="1" dirty="0" err="1">
                <a:solidFill>
                  <a:srgbClr val="A50021"/>
                </a:solidFill>
                <a:latin typeface="Arial Narrow" pitchFamily="34" charset="0"/>
              </a:rPr>
              <a:t>PlayTennis</a:t>
            </a:r>
            <a:r>
              <a:rPr lang="en-US" sz="2000" b="1" dirty="0">
                <a:solidFill>
                  <a:srgbClr val="A50021"/>
                </a:solidFill>
                <a:latin typeface="Arial Narrow" pitchFamily="34" charset="0"/>
              </a:rPr>
              <a:t>= yes</a:t>
            </a:r>
            <a:r>
              <a:rPr lang="en-US" sz="2000" b="1" dirty="0">
                <a:latin typeface="Arial Narrow" pitchFamily="34" charset="0"/>
              </a:rPr>
              <a:t>)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=9/14=0.64            P(</a:t>
            </a:r>
            <a:r>
              <a:rPr lang="en-US" sz="2000" b="1" dirty="0" err="1">
                <a:solidFill>
                  <a:srgbClr val="A50021"/>
                </a:solidFill>
                <a:latin typeface="Arial Narrow" pitchFamily="34" charset="0"/>
              </a:rPr>
              <a:t>PlayTennis</a:t>
            </a:r>
            <a:r>
              <a:rPr lang="en-US" sz="2000" b="1" dirty="0">
                <a:solidFill>
                  <a:srgbClr val="A50021"/>
                </a:solidFill>
                <a:latin typeface="Arial Narrow" pitchFamily="34" charset="0"/>
              </a:rPr>
              <a:t>= no</a:t>
            </a:r>
            <a:r>
              <a:rPr lang="en-US" sz="2000" b="1" dirty="0">
                <a:latin typeface="Arial Narrow" pitchFamily="34" charset="0"/>
              </a:rPr>
              <a:t>)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=5/14=0.36</a:t>
            </a:r>
          </a:p>
          <a:p>
            <a:pPr eaLnBrk="0" hangingPunct="0">
              <a:buFontTx/>
              <a:buChar char="•"/>
            </a:pPr>
            <a:endParaRPr lang="en-US" sz="2000" b="1" dirty="0">
              <a:solidFill>
                <a:srgbClr val="0000FF"/>
              </a:solidFill>
              <a:latin typeface="Arial Narrow" pitchFamily="34" charset="0"/>
            </a:endParaRP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P(outlook = sunny | yes)= 2/9         P(outlook = sunny | no)= 3/5 </a:t>
            </a:r>
            <a:endParaRPr lang="en-US" sz="2000" b="1" dirty="0">
              <a:solidFill>
                <a:srgbClr val="A50021"/>
              </a:solidFill>
              <a:latin typeface="Arial Narrow" pitchFamily="34" charset="0"/>
            </a:endParaRP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P(temp = cool | yes)    = 3/9             P(temp = cool | no)  = 1/5</a:t>
            </a:r>
            <a:endParaRPr lang="en-US" sz="2000" b="1" dirty="0">
              <a:solidFill>
                <a:srgbClr val="A50021"/>
              </a:solidFill>
              <a:latin typeface="Arial Narrow" pitchFamily="34" charset="0"/>
            </a:endParaRP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P(humidity = hi |yes)    = 3/9             P(humidity = hi | no)  =  4/5</a:t>
            </a: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P(wind = strong | yes)  = 3/9            P(wind = strong | no)= 3/5</a:t>
            </a:r>
          </a:p>
          <a:p>
            <a:pPr eaLnBrk="0" hangingPunct="0"/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P(yes, …..) ~ 0.0053                          P(no, …..) ~ 0.0206 </a:t>
            </a:r>
          </a:p>
        </p:txBody>
      </p:sp>
      <p:graphicFrame>
        <p:nvGraphicFramePr>
          <p:cNvPr id="9676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90695"/>
              </p:ext>
            </p:extLst>
          </p:nvPr>
        </p:nvGraphicFramePr>
        <p:xfrm>
          <a:off x="1993900" y="1105579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משוואה" r:id="rId4" imgW="2349360" imgH="266400" progId="Equation.3">
                  <p:embed/>
                </p:oleObj>
              </mc:Choice>
              <mc:Fallback>
                <p:oleObj name="משוואה" r:id="rId4" imgW="234936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105579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7" name="Text Box 3"/>
          <p:cNvSpPr txBox="1">
            <a:spLocks noChangeArrowheads="1"/>
          </p:cNvSpPr>
          <p:nvPr/>
        </p:nvSpPr>
        <p:spPr bwMode="auto">
          <a:xfrm>
            <a:off x="457200" y="1758950"/>
            <a:ext cx="786196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Given:</a:t>
            </a:r>
            <a:r>
              <a:rPr lang="en-US" sz="2000" b="1" dirty="0">
                <a:solidFill>
                  <a:srgbClr val="0000FF"/>
                </a:solidFill>
                <a:latin typeface="Arial Narrow" pitchFamily="34" charset="0"/>
              </a:rPr>
              <a:t>  (Outlook=sunny;  Temperature=cool; Humidity=high; Wind=strong)</a:t>
            </a: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P(</a:t>
            </a:r>
            <a:r>
              <a:rPr lang="en-US" sz="2000" b="1" dirty="0" err="1">
                <a:solidFill>
                  <a:srgbClr val="A50021"/>
                </a:solidFill>
                <a:latin typeface="Arial Narrow" pitchFamily="34" charset="0"/>
              </a:rPr>
              <a:t>PlayTennis</a:t>
            </a:r>
            <a:r>
              <a:rPr lang="en-US" sz="2000" b="1" dirty="0">
                <a:solidFill>
                  <a:srgbClr val="A50021"/>
                </a:solidFill>
                <a:latin typeface="Arial Narrow" pitchFamily="34" charset="0"/>
              </a:rPr>
              <a:t>= yes)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=9/14=0.64            P(</a:t>
            </a:r>
            <a:r>
              <a:rPr lang="en-US" sz="2000" b="1" dirty="0" err="1">
                <a:solidFill>
                  <a:srgbClr val="A50021"/>
                </a:solidFill>
                <a:latin typeface="Arial Narrow" pitchFamily="34" charset="0"/>
              </a:rPr>
              <a:t>PlayTennis</a:t>
            </a:r>
            <a:r>
              <a:rPr lang="en-US" sz="2000" b="1" dirty="0">
                <a:solidFill>
                  <a:srgbClr val="A50021"/>
                </a:solidFill>
                <a:latin typeface="Arial Narrow" pitchFamily="34" charset="0"/>
              </a:rPr>
              <a:t>= no)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=5/14=0.36</a:t>
            </a:r>
          </a:p>
          <a:p>
            <a:pPr eaLnBrk="0" hangingPunct="0">
              <a:buFontTx/>
              <a:buChar char="•"/>
            </a:pPr>
            <a:endParaRPr lang="en-US" sz="2000" b="1" dirty="0">
              <a:solidFill>
                <a:srgbClr val="0000FF"/>
              </a:solidFill>
              <a:latin typeface="Arial Narrow" pitchFamily="34" charset="0"/>
            </a:endParaRP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P(outlook = sunny | yes)= 2/9         P(outlook = sunny | no)= 3/5 </a:t>
            </a:r>
            <a:endParaRPr lang="en-US" sz="2000" b="1" dirty="0">
              <a:solidFill>
                <a:srgbClr val="A50021"/>
              </a:solidFill>
              <a:latin typeface="Arial Narrow" pitchFamily="34" charset="0"/>
            </a:endParaRP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P(temp = cool | yes)    = 3/9             P(temp = cool | no)  = 1/5</a:t>
            </a:r>
            <a:endParaRPr lang="en-US" sz="2000" b="1" dirty="0">
              <a:solidFill>
                <a:srgbClr val="A50021"/>
              </a:solidFill>
              <a:latin typeface="Arial Narrow" pitchFamily="34" charset="0"/>
            </a:endParaRP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P(humidity = hi |yes)    = 3/9             P(humidity = hi | no)  =  4/5</a:t>
            </a: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P(wind = strong | yes)  = 3/9            P(wind = strong | no)= 3/5</a:t>
            </a:r>
          </a:p>
          <a:p>
            <a:pPr eaLnBrk="0" hangingPunct="0"/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P(yes, …..) ~ 0.0053                         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P(no, …..) ~ 0.0206 </a:t>
            </a: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P(</a:t>
            </a:r>
            <a:r>
              <a:rPr lang="en-US" b="1" dirty="0" err="1">
                <a:solidFill>
                  <a:srgbClr val="000066"/>
                </a:solidFill>
                <a:latin typeface="Arial Narrow" pitchFamily="34" charset="0"/>
              </a:rPr>
              <a:t>no|instance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) = 0.0206/(0.0053+0.0206)=0.795</a:t>
            </a:r>
          </a:p>
          <a:p>
            <a:pPr eaLnBrk="0" hangingPunct="0"/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                  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What if we were asked about Outlook=OC ?</a:t>
            </a:r>
          </a:p>
        </p:txBody>
      </p:sp>
      <p:graphicFrame>
        <p:nvGraphicFramePr>
          <p:cNvPr id="968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61888"/>
              </p:ext>
            </p:extLst>
          </p:nvPr>
        </p:nvGraphicFramePr>
        <p:xfrm>
          <a:off x="1993900" y="1112837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משוואה" r:id="rId4" imgW="2349360" imgH="266400" progId="Equation.3">
                  <p:embed/>
                </p:oleObj>
              </mc:Choice>
              <mc:Fallback>
                <p:oleObj name="משוואה" r:id="rId4" imgW="234936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112837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1" name="Text Box 3"/>
          <p:cNvSpPr txBox="1">
            <a:spLocks noChangeArrowheads="1"/>
          </p:cNvSpPr>
          <p:nvPr/>
        </p:nvSpPr>
        <p:spPr bwMode="auto">
          <a:xfrm>
            <a:off x="457200" y="1089025"/>
            <a:ext cx="798648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How do we estimate                          ?</a:t>
            </a:r>
          </a:p>
          <a:p>
            <a:pPr eaLnBrk="0" hangingPunct="0">
              <a:buFontTx/>
              <a:buChar char="•"/>
            </a:pP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As we suggested before, we made a Binomial assumption; then:</a:t>
            </a: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Arial Narrow" pitchFamily="34" charset="0"/>
              </a:rPr>
              <a:t>Sparsity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of data is a problem</a:t>
            </a: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  --  if       is small, the estimate is not accurate</a:t>
            </a: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  --  if       is </a:t>
            </a:r>
            <a:r>
              <a:rPr lang="en-US" b="1" dirty="0">
                <a:solidFill>
                  <a:srgbClr val="A50021"/>
                </a:solidFill>
                <a:latin typeface="Arial Narrow" pitchFamily="34" charset="0"/>
              </a:rPr>
              <a:t>0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, it will dominate the estimate: we will never predict </a:t>
            </a: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               if a  word that never appeared in training (with    ) </a:t>
            </a: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               appears in the test data </a:t>
            </a:r>
          </a:p>
        </p:txBody>
      </p:sp>
      <p:graphicFrame>
        <p:nvGraphicFramePr>
          <p:cNvPr id="1051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35717"/>
              </p:ext>
            </p:extLst>
          </p:nvPr>
        </p:nvGraphicFramePr>
        <p:xfrm>
          <a:off x="479425" y="2587625"/>
          <a:ext cx="8478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משוואה" r:id="rId4" imgW="4356000" imgH="431640" progId="Equation.3">
                  <p:embed/>
                </p:oleObj>
              </mc:Choice>
              <mc:Fallback>
                <p:oleObj name="משוואה" r:id="rId4" imgW="4356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2587625"/>
                        <a:ext cx="84788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253307"/>
              </p:ext>
            </p:extLst>
          </p:nvPr>
        </p:nvGraphicFramePr>
        <p:xfrm>
          <a:off x="1279525" y="4116388"/>
          <a:ext cx="341313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משוואה" r:id="rId6" imgW="164880" imgH="126720" progId="Equation.3">
                  <p:embed/>
                </p:oleObj>
              </mc:Choice>
              <mc:Fallback>
                <p:oleObj name="משוואה" r:id="rId6" imgW="1648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4116388"/>
                        <a:ext cx="341313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419925"/>
              </p:ext>
            </p:extLst>
          </p:nvPr>
        </p:nvGraphicFramePr>
        <p:xfrm>
          <a:off x="1257300" y="4360863"/>
          <a:ext cx="5000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משוואה" r:id="rId8" imgW="241200" imgH="215640" progId="Equation.3">
                  <p:embed/>
                </p:oleObj>
              </mc:Choice>
              <mc:Fallback>
                <p:oleObj name="משוואה" r:id="rId8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4360863"/>
                        <a:ext cx="5000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501103"/>
              </p:ext>
            </p:extLst>
          </p:nvPr>
        </p:nvGraphicFramePr>
        <p:xfrm>
          <a:off x="8283575" y="4505325"/>
          <a:ext cx="34131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משוואה" r:id="rId10" imgW="164880" imgH="139680" progId="Equation.3">
                  <p:embed/>
                </p:oleObj>
              </mc:Choice>
              <mc:Fallback>
                <p:oleObj name="משוואה" r:id="rId10" imgW="1648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3575" y="4505325"/>
                        <a:ext cx="34131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6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481623"/>
              </p:ext>
            </p:extLst>
          </p:nvPr>
        </p:nvGraphicFramePr>
        <p:xfrm>
          <a:off x="7102475" y="4873625"/>
          <a:ext cx="3413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משוואה" r:id="rId12" imgW="164880" imgH="139680" progId="Equation.3">
                  <p:embed/>
                </p:oleObj>
              </mc:Choice>
              <mc:Fallback>
                <p:oleObj name="משוואה" r:id="rId12" imgW="1648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475" y="4873625"/>
                        <a:ext cx="3413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6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19773"/>
              </p:ext>
            </p:extLst>
          </p:nvPr>
        </p:nvGraphicFramePr>
        <p:xfrm>
          <a:off x="1085850" y="1216025"/>
          <a:ext cx="65135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משוואה" r:id="rId13" imgW="3111480" imgH="266400" progId="Equation.3">
                  <p:embed/>
                </p:oleObj>
              </mc:Choice>
              <mc:Fallback>
                <p:oleObj name="משוואה" r:id="rId13" imgW="3111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1216025"/>
                        <a:ext cx="6513513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6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412094"/>
              </p:ext>
            </p:extLst>
          </p:nvPr>
        </p:nvGraphicFramePr>
        <p:xfrm>
          <a:off x="3124200" y="1825625"/>
          <a:ext cx="18589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משוואה" r:id="rId15" imgW="888840" imgH="215640" progId="Equation.3">
                  <p:embed/>
                </p:oleObj>
              </mc:Choice>
              <mc:Fallback>
                <p:oleObj name="משוואה" r:id="rId15" imgW="888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825625"/>
                        <a:ext cx="18589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Estimating Probabilities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48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5" name="Text Box 3"/>
          <p:cNvSpPr txBox="1">
            <a:spLocks noChangeArrowheads="1"/>
          </p:cNvSpPr>
          <p:nvPr/>
        </p:nvSpPr>
        <p:spPr bwMode="auto">
          <a:xfrm>
            <a:off x="457200" y="1028700"/>
            <a:ext cx="795281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This process is called </a:t>
            </a:r>
            <a:r>
              <a:rPr lang="en-US" b="1" u="sng" dirty="0">
                <a:solidFill>
                  <a:srgbClr val="A50021"/>
                </a:solidFill>
                <a:latin typeface="Arial Narrow" pitchFamily="34" charset="0"/>
              </a:rPr>
              <a:t>smoothing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.</a:t>
            </a:r>
          </a:p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There are many ways to do it, some better justified than others;</a:t>
            </a:r>
          </a:p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 An empirical issue.</a:t>
            </a: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Here:  </a:t>
            </a:r>
          </a:p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n-US" b="1" dirty="0" err="1">
                <a:solidFill>
                  <a:srgbClr val="000066"/>
                </a:solidFill>
                <a:latin typeface="Arial Narrow" pitchFamily="34" charset="0"/>
              </a:rPr>
              <a:t>n</a:t>
            </a:r>
            <a:r>
              <a:rPr lang="en-US" b="1" baseline="-25000" dirty="0" err="1">
                <a:solidFill>
                  <a:srgbClr val="000066"/>
                </a:solidFill>
                <a:latin typeface="Arial Narrow" pitchFamily="34" charset="0"/>
              </a:rPr>
              <a:t>k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is # of occurrences of the word in the presence of  </a:t>
            </a:r>
            <a:r>
              <a:rPr lang="en-US" b="1" dirty="0">
                <a:latin typeface="Arial Narrow" pitchFamily="34" charset="0"/>
              </a:rPr>
              <a:t>v</a:t>
            </a:r>
          </a:p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n-US" b="1" dirty="0">
                <a:latin typeface="Arial Narrow" pitchFamily="34" charset="0"/>
              </a:rPr>
              <a:t>n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 is # of occurrences of the label </a:t>
            </a:r>
            <a:r>
              <a:rPr lang="en-US" b="1" dirty="0">
                <a:latin typeface="Arial Narrow" pitchFamily="34" charset="0"/>
              </a:rPr>
              <a:t>v</a:t>
            </a:r>
          </a:p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n-US" b="1" dirty="0">
                <a:latin typeface="Arial Narrow" pitchFamily="34" charset="0"/>
              </a:rPr>
              <a:t>p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is a prior estimate of 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v (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e.g., uniform)</a:t>
            </a:r>
          </a:p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n-US" b="1" dirty="0">
                <a:latin typeface="Arial Narrow" pitchFamily="34" charset="0"/>
              </a:rPr>
              <a:t>m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is </a:t>
            </a:r>
            <a:r>
              <a:rPr lang="en-US" b="1" i="1" dirty="0">
                <a:solidFill>
                  <a:srgbClr val="000066"/>
                </a:solidFill>
                <a:latin typeface="Arial Narrow" pitchFamily="34" charset="0"/>
              </a:rPr>
              <a:t>equivalent sample size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(# of labels)</a:t>
            </a:r>
          </a:p>
          <a:p>
            <a:pPr lvl="1" eaLnBrk="0" hangingPunct="0">
              <a:buFontTx/>
              <a:buChar char="•"/>
            </a:pP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Is this a reasonable definition?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052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853084"/>
              </p:ext>
            </p:extLst>
          </p:nvPr>
        </p:nvGraphicFramePr>
        <p:xfrm>
          <a:off x="3090863" y="3227388"/>
          <a:ext cx="28448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משוואה" r:id="rId4" imgW="1358640" imgH="406080" progId="Equation.3">
                  <p:embed/>
                </p:oleObj>
              </mc:Choice>
              <mc:Fallback>
                <p:oleObj name="משוואה" r:id="rId4" imgW="1358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3227388"/>
                        <a:ext cx="28448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033771"/>
              </p:ext>
            </p:extLst>
          </p:nvPr>
        </p:nvGraphicFramePr>
        <p:xfrm>
          <a:off x="1085850" y="1155700"/>
          <a:ext cx="65135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משוואה" r:id="rId6" imgW="3111480" imgH="266400" progId="Equation.3">
                  <p:embed/>
                </p:oleObj>
              </mc:Choice>
              <mc:Fallback>
                <p:oleObj name="משוואה" r:id="rId6" imgW="3111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1155700"/>
                        <a:ext cx="6513513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Estimation of Probabilities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00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9" name="Text Box 3"/>
          <p:cNvSpPr txBox="1">
            <a:spLocks noChangeArrowheads="1"/>
          </p:cNvSpPr>
          <p:nvPr/>
        </p:nvSpPr>
        <p:spPr bwMode="auto">
          <a:xfrm>
            <a:off x="457200" y="1047750"/>
            <a:ext cx="751840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800" b="1" u="sng" dirty="0">
                <a:solidFill>
                  <a:srgbClr val="000066"/>
                </a:solidFill>
                <a:latin typeface="Arial Narrow" pitchFamily="34" charset="0"/>
              </a:rPr>
              <a:t>Smoothing</a:t>
            </a:r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: </a:t>
            </a:r>
          </a:p>
          <a:p>
            <a:pPr eaLnBrk="0" hangingPunct="0"/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</a:p>
          <a:p>
            <a:pPr eaLnBrk="0" hangingPunct="0"/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Common values: </a:t>
            </a:r>
          </a:p>
          <a:p>
            <a:pPr eaLnBrk="0" hangingPunct="0"/>
            <a:endParaRPr lang="en-US" sz="2800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/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    Laplace Rule: for the Boolean case, </a:t>
            </a:r>
            <a:r>
              <a:rPr lang="en-US" sz="2800" b="1" dirty="0" smtClean="0">
                <a:solidFill>
                  <a:srgbClr val="A50021"/>
                </a:solidFill>
                <a:latin typeface="Arial Narrow" pitchFamily="34" charset="0"/>
              </a:rPr>
              <a:t>p</a:t>
            </a:r>
            <a:r>
              <a:rPr lang="en-US" sz="2800" b="1" dirty="0" smtClean="0">
                <a:solidFill>
                  <a:srgbClr val="000066"/>
                </a:solidFill>
                <a:latin typeface="Arial Narrow" pitchFamily="34" charset="0"/>
              </a:rPr>
              <a:t>=</a:t>
            </a:r>
            <a:r>
              <a:rPr lang="en-US" sz="2800" b="1" dirty="0" smtClean="0">
                <a:solidFill>
                  <a:srgbClr val="000066"/>
                </a:solidFill>
                <a:latin typeface="+mn-lt"/>
              </a:rPr>
              <a:t>1/2 </a:t>
            </a:r>
            <a:r>
              <a:rPr lang="en-US" sz="2800" b="1" dirty="0" smtClean="0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en-US" sz="2800" b="1" dirty="0">
                <a:solidFill>
                  <a:srgbClr val="A50021"/>
                </a:solidFill>
                <a:latin typeface="Arial Narrow" pitchFamily="34" charset="0"/>
              </a:rPr>
              <a:t>m</a:t>
            </a:r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=2 </a:t>
            </a:r>
          </a:p>
          <a:p>
            <a:pPr eaLnBrk="0" hangingPunct="0"/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</a:p>
          <a:p>
            <a:pPr eaLnBrk="0" hangingPunct="0"/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                         </a:t>
            </a:r>
          </a:p>
          <a:p>
            <a:pPr eaLnBrk="0" hangingPunct="0"/>
            <a:endParaRPr lang="en-US" sz="2800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/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    Learn to classify text:     </a:t>
            </a:r>
            <a:r>
              <a:rPr lang="en-US" sz="2800" b="1" dirty="0">
                <a:solidFill>
                  <a:srgbClr val="A50021"/>
                </a:solidFill>
                <a:latin typeface="Arial Narrow" pitchFamily="34" charset="0"/>
              </a:rPr>
              <a:t>p</a:t>
            </a:r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 = 1/(|values|)   (uniform)</a:t>
            </a:r>
          </a:p>
          <a:p>
            <a:pPr eaLnBrk="0" hangingPunct="0"/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                                             </a:t>
            </a:r>
            <a:r>
              <a:rPr lang="en-US" sz="2800" b="1" dirty="0">
                <a:solidFill>
                  <a:srgbClr val="A50021"/>
                </a:solidFill>
                <a:latin typeface="Arial Narrow" pitchFamily="34" charset="0"/>
              </a:rPr>
              <a:t>m</a:t>
            </a:r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= |values|</a:t>
            </a:r>
          </a:p>
        </p:txBody>
      </p:sp>
      <p:graphicFrame>
        <p:nvGraphicFramePr>
          <p:cNvPr id="1053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121090"/>
              </p:ext>
            </p:extLst>
          </p:nvPr>
        </p:nvGraphicFramePr>
        <p:xfrm>
          <a:off x="3040063" y="3268663"/>
          <a:ext cx="252888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משוואה" r:id="rId4" imgW="1206360" imgH="406080" progId="Equation.3">
                  <p:embed/>
                </p:oleObj>
              </mc:Choice>
              <mc:Fallback>
                <p:oleObj name="משוואה" r:id="rId4" imgW="12063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3268663"/>
                        <a:ext cx="2528887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611252"/>
              </p:ext>
            </p:extLst>
          </p:nvPr>
        </p:nvGraphicFramePr>
        <p:xfrm>
          <a:off x="3090863" y="1149350"/>
          <a:ext cx="28448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משוואה" r:id="rId6" imgW="1358640" imgH="406080" progId="Equation.3">
                  <p:embed/>
                </p:oleObj>
              </mc:Choice>
              <mc:Fallback>
                <p:oleObj name="משוואה" r:id="rId6" imgW="1358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1149350"/>
                        <a:ext cx="28448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Estimation of Probabilities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42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766708"/>
            <a:ext cx="7848600" cy="38100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Estimation</a:t>
            </a:r>
            <a:endParaRPr lang="en-US" dirty="0" smtClean="0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54245E-EC29-4E27-AEDD-F53D7F8942F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291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Assume a Binomial </a:t>
            </a:r>
            <a:r>
              <a:rPr lang="en-US" sz="2000" dirty="0" err="1" smtClean="0"/>
              <a:t>r.v</a:t>
            </a:r>
            <a:r>
              <a:rPr lang="en-US" sz="2000" dirty="0" smtClean="0"/>
              <a:t>.:        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p(</a:t>
            </a:r>
            <a:r>
              <a:rPr lang="en-US" sz="1600" dirty="0" err="1" smtClean="0"/>
              <a:t>k|n</a:t>
            </a:r>
            <a:r>
              <a:rPr lang="en-US" sz="1600" dirty="0" smtClean="0"/>
              <a:t>,</a:t>
            </a:r>
            <a:r>
              <a:rPr lang="en-US" sz="1600" dirty="0" smtClean="0">
                <a:latin typeface="cmmi10"/>
              </a:rPr>
              <a:t>µ</a:t>
            </a:r>
            <a:r>
              <a:rPr lang="en-US" sz="1600" dirty="0" smtClean="0"/>
              <a:t>) =  </a:t>
            </a:r>
            <a:r>
              <a:rPr lang="en-US" sz="1600" dirty="0" err="1" smtClean="0">
                <a:solidFill>
                  <a:srgbClr val="0000FF"/>
                </a:solidFill>
                <a:latin typeface="Calibri"/>
              </a:rPr>
              <a:t>C</a:t>
            </a:r>
            <a:r>
              <a:rPr lang="en-US" sz="1600" baseline="-25000" dirty="0" err="1" smtClean="0">
                <a:solidFill>
                  <a:srgbClr val="0000FF"/>
                </a:solidFill>
                <a:latin typeface="Calibri"/>
              </a:rPr>
              <a:t>n</a:t>
            </a:r>
            <a:r>
              <a:rPr lang="en-US" sz="1600" baseline="30000" dirty="0" err="1" smtClean="0">
                <a:solidFill>
                  <a:srgbClr val="0000FF"/>
                </a:solidFill>
                <a:latin typeface="cmmi10"/>
              </a:rPr>
              <a:t>k</a:t>
            </a:r>
            <a:r>
              <a:rPr lang="en-US" sz="160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600" baseline="30000" dirty="0" smtClean="0">
                <a:solidFill>
                  <a:srgbClr val="0000FF"/>
                </a:solidFill>
              </a:rPr>
              <a:t>k </a:t>
            </a:r>
            <a:r>
              <a:rPr lang="en-US" sz="1600" dirty="0" smtClean="0">
                <a:solidFill>
                  <a:srgbClr val="0000FF"/>
                </a:solidFill>
              </a:rPr>
              <a:t>(1-</a:t>
            </a:r>
            <a:r>
              <a:rPr lang="en-US" sz="1600" dirty="0">
                <a:solidFill>
                  <a:srgbClr val="0000FF"/>
                </a:solidFill>
                <a:latin typeface="cmmi1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r>
              <a:rPr lang="en-US" sz="1600" baseline="30000" dirty="0" smtClean="0">
                <a:solidFill>
                  <a:srgbClr val="0000FF"/>
                </a:solidFill>
              </a:rPr>
              <a:t>n-k</a:t>
            </a:r>
            <a:endParaRPr lang="en-US" sz="1600" baseline="30000" dirty="0" smtClean="0">
              <a:solidFill>
                <a:srgbClr val="0000FF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We saw that the maximum likelihood estimate is </a:t>
            </a:r>
            <a:r>
              <a:rPr lang="en-US" sz="20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ML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= k/n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In order to compute the MAP estimate, we need to assume a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prior</a:t>
            </a:r>
            <a:r>
              <a:rPr lang="en-US" sz="2000" dirty="0" smtClean="0">
                <a:sym typeface="Symbol" pitchFamily="18" charset="2"/>
              </a:rPr>
              <a:t>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It’s easier to assume a prior of the form: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p(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r>
              <a:rPr lang="en-US" sz="1800" dirty="0" smtClean="0">
                <a:solidFill>
                  <a:srgbClr val="0000FF"/>
                </a:solidFill>
              </a:rPr>
              <a:t>=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baseline="30000" dirty="0" smtClean="0">
                <a:solidFill>
                  <a:srgbClr val="0000FF"/>
                </a:solidFill>
              </a:rPr>
              <a:t>a-1 </a:t>
            </a:r>
            <a:r>
              <a:rPr lang="en-US" sz="1800" dirty="0">
                <a:solidFill>
                  <a:srgbClr val="0000FF"/>
                </a:solidFill>
              </a:rPr>
              <a:t>(1-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baseline="30000" dirty="0" smtClean="0">
                <a:solidFill>
                  <a:srgbClr val="0000FF"/>
                </a:solidFill>
              </a:rPr>
              <a:t>b-1</a:t>
            </a:r>
            <a:r>
              <a:rPr lang="en-US" sz="1800" baseline="30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              </a:t>
            </a:r>
            <a:r>
              <a:rPr lang="en-US" sz="1800" dirty="0" smtClean="0">
                <a:sym typeface="Symbol" pitchFamily="18" charset="2"/>
              </a:rPr>
              <a:t>(a and b are called the hyper </a:t>
            </a:r>
            <a:r>
              <a:rPr lang="en-US" sz="1800" dirty="0">
                <a:sym typeface="Symbol" pitchFamily="18" charset="2"/>
              </a:rPr>
              <a:t>parameters</a:t>
            </a:r>
            <a:r>
              <a:rPr lang="en-US" sz="1800" dirty="0" smtClean="0">
                <a:sym typeface="Symbol" pitchFamily="18" charset="2"/>
              </a:rPr>
              <a:t>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>
                <a:sym typeface="Symbol" pitchFamily="18" charset="2"/>
              </a:rPr>
              <a:t>The </a:t>
            </a:r>
            <a:r>
              <a:rPr lang="en-US" sz="1800" dirty="0">
                <a:sym typeface="Symbol" pitchFamily="18" charset="2"/>
              </a:rPr>
              <a:t>prior in this case is the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beta distribution</a:t>
            </a:r>
            <a:r>
              <a:rPr lang="en-US" sz="1800" dirty="0">
                <a:sym typeface="Symbol" pitchFamily="18" charset="2"/>
              </a:rPr>
              <a:t>, and it is called </a:t>
            </a:r>
            <a:r>
              <a:rPr lang="en-US" sz="1800" dirty="0" smtClean="0">
                <a:sym typeface="Symbol" pitchFamily="18" charset="2"/>
              </a:rPr>
              <a:t>a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conjugate prior</a:t>
            </a:r>
            <a:r>
              <a:rPr lang="en-US" sz="1800" dirty="0">
                <a:sym typeface="Symbol" pitchFamily="18" charset="2"/>
              </a:rPr>
              <a:t>, since it has the same form as the posterior. </a:t>
            </a:r>
            <a:r>
              <a:rPr lang="en-US" sz="1800" dirty="0" smtClean="0">
                <a:sym typeface="Symbol" pitchFamily="18" charset="2"/>
              </a:rPr>
              <a:t>Indeed, it’s easy to compute the posterior:</a:t>
            </a:r>
            <a:endParaRPr lang="en-US" sz="2000" dirty="0" smtClean="0">
              <a:sym typeface="Symbol" pitchFamily="18" charset="2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p(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 smtClean="0">
                <a:solidFill>
                  <a:srgbClr val="0000FF"/>
                </a:solidFill>
              </a:rPr>
              <a:t>|D) </a:t>
            </a:r>
            <a:r>
              <a:rPr lang="en-US" sz="1800" dirty="0">
                <a:solidFill>
                  <a:srgbClr val="0000FF"/>
                </a:solidFill>
              </a:rPr>
              <a:t>~</a:t>
            </a:r>
            <a:r>
              <a:rPr lang="en-US" sz="1800" dirty="0" smtClean="0">
                <a:solidFill>
                  <a:srgbClr val="0000FF"/>
                </a:solidFill>
              </a:rPr>
              <a:t>= p(D|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)</a:t>
            </a:r>
            <a:r>
              <a:rPr lang="en-US" sz="1800" dirty="0" smtClean="0">
                <a:solidFill>
                  <a:srgbClr val="0000FF"/>
                </a:solidFill>
              </a:rPr>
              <a:t>p(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r>
              <a:rPr lang="en-US" sz="1800" dirty="0" smtClean="0">
                <a:solidFill>
                  <a:srgbClr val="0000FF"/>
                </a:solidFill>
              </a:rPr>
              <a:t>= 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baseline="30000" dirty="0" smtClean="0">
                <a:solidFill>
                  <a:srgbClr val="0000FF"/>
                </a:solidFill>
              </a:rPr>
              <a:t>a+k-1 </a:t>
            </a:r>
            <a:r>
              <a:rPr lang="en-US" sz="1800" dirty="0">
                <a:solidFill>
                  <a:srgbClr val="0000FF"/>
                </a:solidFill>
              </a:rPr>
              <a:t>(1-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baseline="30000" dirty="0" smtClean="0">
                <a:solidFill>
                  <a:srgbClr val="0000FF"/>
                </a:solidFill>
              </a:rPr>
              <a:t>b+n-k-1</a:t>
            </a:r>
            <a:endParaRPr lang="en-US" sz="1800" baseline="30000" dirty="0">
              <a:solidFill>
                <a:srgbClr val="0000FF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Therefore, as we have shown before (differentiate the log posterior)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map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= k+a-1/(n+a+b-2) </a:t>
            </a:r>
            <a:endParaRPr lang="en-US" sz="2000" dirty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The posterior mean: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E(</a:t>
            </a:r>
            <a:r>
              <a:rPr lang="en-US" sz="20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µ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|D) = </a:t>
            </a:r>
            <a:r>
              <a:rPr lang="en-US" sz="2000" dirty="0" smtClean="0">
                <a:solidFill>
                  <a:srgbClr val="0000FF"/>
                </a:solidFill>
                <a:latin typeface="cmsy10"/>
                <a:sym typeface="Symbol" pitchFamily="18" charset="2"/>
              </a:rPr>
              <a:t>s</a:t>
            </a:r>
            <a:r>
              <a:rPr lang="en-US" sz="1400" baseline="-25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0</a:t>
            </a:r>
            <a:r>
              <a:rPr lang="en-US" sz="2000" baseline="300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µ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p(</a:t>
            </a:r>
            <a:r>
              <a:rPr lang="en-US" sz="20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µ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|D)d</a:t>
            </a:r>
            <a:r>
              <a:rPr lang="en-US" sz="20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µ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= </a:t>
            </a:r>
            <a:r>
              <a:rPr lang="en-US" sz="2000" dirty="0" err="1" smtClean="0">
                <a:solidFill>
                  <a:srgbClr val="0000FF"/>
                </a:solidFill>
                <a:sym typeface="Symbol" pitchFamily="18" charset="2"/>
              </a:rPr>
              <a:t>a+k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/(</a:t>
            </a:r>
            <a:r>
              <a:rPr lang="en-US" sz="2000" dirty="0" err="1" smtClean="0">
                <a:solidFill>
                  <a:srgbClr val="0000FF"/>
                </a:solidFill>
                <a:sym typeface="Symbol" pitchFamily="18" charset="2"/>
              </a:rPr>
              <a:t>a+b+n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Under the uniform prior, the posterior mean of observing (</a:t>
            </a:r>
            <a:r>
              <a:rPr lang="en-US" sz="2000" dirty="0" err="1" smtClean="0">
                <a:sym typeface="Symbol" pitchFamily="18" charset="2"/>
              </a:rPr>
              <a:t>k,n</a:t>
            </a:r>
            <a:r>
              <a:rPr lang="en-US" sz="2000" dirty="0" smtClean="0">
                <a:sym typeface="Symbol" pitchFamily="18" charset="2"/>
              </a:rPr>
              <a:t>) is: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k+1/n+2 </a:t>
            </a:r>
          </a:p>
        </p:txBody>
      </p:sp>
    </p:spTree>
    <p:extLst>
      <p:ext uri="{BB962C8B-B14F-4D97-AF65-F5344CB8AC3E}">
        <p14:creationId xmlns:p14="http://schemas.microsoft.com/office/powerpoint/2010/main" val="384058397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5" name="Text Box 3"/>
          <p:cNvSpPr txBox="1">
            <a:spLocks noChangeArrowheads="1"/>
          </p:cNvSpPr>
          <p:nvPr/>
        </p:nvSpPr>
        <p:spPr bwMode="auto">
          <a:xfrm>
            <a:off x="457200" y="1030287"/>
            <a:ext cx="82121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Notice that the naïve Bayes method gives a method for predicting </a:t>
            </a:r>
          </a:p>
          <a:p>
            <a:pPr eaLnBrk="0" hangingPunct="0"/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  rather than an explicit classifier.</a:t>
            </a: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In the case of two classes,  </a:t>
            </a:r>
            <a:r>
              <a:rPr lang="en-US" b="1">
                <a:solidFill>
                  <a:srgbClr val="0000FF"/>
                </a:solidFill>
                <a:latin typeface="Arial Narrow" pitchFamily="34" charset="0"/>
              </a:rPr>
              <a:t>v</a:t>
            </a:r>
            <a:r>
              <a:rPr lang="en-US" b="1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{0,1}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 we predict that </a:t>
            </a:r>
            <a:r>
              <a:rPr lang="en-US" b="1">
                <a:solidFill>
                  <a:srgbClr val="0000FF"/>
                </a:solidFill>
                <a:latin typeface="Arial Narrow" pitchFamily="34" charset="0"/>
              </a:rPr>
              <a:t>v=1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iff:</a:t>
            </a:r>
          </a:p>
        </p:txBody>
      </p:sp>
      <p:graphicFrame>
        <p:nvGraphicFramePr>
          <p:cNvPr id="970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992914"/>
              </p:ext>
            </p:extLst>
          </p:nvPr>
        </p:nvGraphicFramePr>
        <p:xfrm>
          <a:off x="1974850" y="1144587"/>
          <a:ext cx="48641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משוואה" r:id="rId4" imgW="2323800" imgH="266400" progId="Equation.3">
                  <p:embed/>
                </p:oleObj>
              </mc:Choice>
              <mc:Fallback>
                <p:oleObj name="משוואה" r:id="rId4" imgW="232380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144587"/>
                        <a:ext cx="48641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0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010044"/>
              </p:ext>
            </p:extLst>
          </p:nvPr>
        </p:nvGraphicFramePr>
        <p:xfrm>
          <a:off x="2195513" y="3343275"/>
          <a:ext cx="44672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משוואה" r:id="rId6" imgW="2133360" imgH="583920" progId="Equation.3">
                  <p:embed/>
                </p:oleObj>
              </mc:Choice>
              <mc:Fallback>
                <p:oleObj name="משוואה" r:id="rId6" imgW="2133360" imgH="5839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343275"/>
                        <a:ext cx="446722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Bayes: Two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/>
          <p:cNvSpPr txBox="1">
            <a:spLocks noChangeArrowheads="1"/>
          </p:cNvSpPr>
          <p:nvPr/>
        </p:nvSpPr>
        <p:spPr bwMode="auto">
          <a:xfrm>
            <a:off x="457200" y="1031875"/>
            <a:ext cx="82121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Notice that the naïve Bayes method gives a method for predicting </a:t>
            </a:r>
          </a:p>
          <a:p>
            <a:pPr eaLnBrk="0" hangingPunct="0"/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  rather than an explicit classifier.</a:t>
            </a: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In the case of two classes,  </a:t>
            </a:r>
            <a:r>
              <a:rPr lang="en-US" b="1">
                <a:solidFill>
                  <a:srgbClr val="0000FF"/>
                </a:solidFill>
                <a:latin typeface="Arial Narrow" pitchFamily="34" charset="0"/>
              </a:rPr>
              <a:t>v</a:t>
            </a:r>
            <a:r>
              <a:rPr lang="en-US" b="1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{0,1}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 we predict that </a:t>
            </a:r>
            <a:r>
              <a:rPr lang="en-US" b="1">
                <a:solidFill>
                  <a:srgbClr val="0000FF"/>
                </a:solidFill>
                <a:latin typeface="Arial Narrow" pitchFamily="34" charset="0"/>
              </a:rPr>
              <a:t>v=1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iff:</a:t>
            </a:r>
          </a:p>
        </p:txBody>
      </p:sp>
      <p:graphicFrame>
        <p:nvGraphicFramePr>
          <p:cNvPr id="971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900251"/>
              </p:ext>
            </p:extLst>
          </p:nvPr>
        </p:nvGraphicFramePr>
        <p:xfrm>
          <a:off x="1974850" y="1146175"/>
          <a:ext cx="48641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משוואה" r:id="rId4" imgW="2323800" imgH="266400" progId="Equation.3">
                  <p:embed/>
                </p:oleObj>
              </mc:Choice>
              <mc:Fallback>
                <p:oleObj name="משוואה" r:id="rId4" imgW="232380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146175"/>
                        <a:ext cx="48641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17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404918"/>
              </p:ext>
            </p:extLst>
          </p:nvPr>
        </p:nvGraphicFramePr>
        <p:xfrm>
          <a:off x="2195513" y="3344863"/>
          <a:ext cx="44672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משוואה" r:id="rId6" imgW="2133360" imgH="583920" progId="Equation.3">
                  <p:embed/>
                </p:oleObj>
              </mc:Choice>
              <mc:Fallback>
                <p:oleObj name="משוואה" r:id="rId6" imgW="2133360" imgH="5839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344863"/>
                        <a:ext cx="446722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1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34476"/>
              </p:ext>
            </p:extLst>
          </p:nvPr>
        </p:nvGraphicFramePr>
        <p:xfrm>
          <a:off x="685800" y="4741863"/>
          <a:ext cx="6591300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משוואה" r:id="rId8" imgW="3149280" imgH="787320" progId="Equation.3">
                  <p:embed/>
                </p:oleObj>
              </mc:Choice>
              <mc:Fallback>
                <p:oleObj name="משוואה" r:id="rId8" imgW="3149280" imgH="7873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41863"/>
                        <a:ext cx="6591300" cy="165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Two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Bayesian 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47800"/>
            <a:ext cx="79248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/>
              </a:rPr>
              <a:t>                  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V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MAP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argmax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v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P(x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…, </a:t>
            </a: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|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 )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P(v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 smtClean="0"/>
              <a:t>Given training data we can estimate the two terms.</a:t>
            </a:r>
          </a:p>
          <a:p>
            <a:endParaRPr lang="en-US" sz="2000" dirty="0" smtClean="0"/>
          </a:p>
          <a:p>
            <a:r>
              <a:rPr lang="en-US" sz="2000" dirty="0" smtClean="0"/>
              <a:t>Estimating  </a:t>
            </a:r>
            <a:r>
              <a:rPr lang="en-US" sz="2000" dirty="0" smtClean="0">
                <a:solidFill>
                  <a:srgbClr val="0000FF"/>
                </a:solidFill>
              </a:rPr>
              <a:t>P(v)</a:t>
            </a:r>
            <a:r>
              <a:rPr lang="en-US" sz="2000" dirty="0" smtClean="0"/>
              <a:t> is easy. E.g., under the binomial distribution assumption, count the number of times </a:t>
            </a:r>
            <a:r>
              <a:rPr lang="en-US" sz="2000" dirty="0" smtClean="0">
                <a:solidFill>
                  <a:srgbClr val="0000FF"/>
                </a:solidFill>
              </a:rPr>
              <a:t>v</a:t>
            </a:r>
            <a:r>
              <a:rPr lang="en-US" sz="2000" dirty="0" smtClean="0"/>
              <a:t> appears in the training data. </a:t>
            </a:r>
          </a:p>
          <a:p>
            <a:endParaRPr lang="en-US" sz="2000" dirty="0" smtClean="0"/>
          </a:p>
          <a:p>
            <a:r>
              <a:rPr lang="en-US" sz="2000" dirty="0" smtClean="0"/>
              <a:t>However, it is not feasible to estimate </a:t>
            </a:r>
            <a:r>
              <a:rPr lang="en-US" sz="2000" dirty="0">
                <a:solidFill>
                  <a:srgbClr val="0000FF"/>
                </a:solidFill>
              </a:rPr>
              <a:t>P(x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, x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, …, </a:t>
            </a:r>
            <a:r>
              <a:rPr lang="en-US" sz="2000" dirty="0" err="1">
                <a:solidFill>
                  <a:srgbClr val="0000FF"/>
                </a:solidFill>
              </a:rPr>
              <a:t>x</a:t>
            </a:r>
            <a:r>
              <a:rPr lang="en-US" sz="2000" baseline="-25000" dirty="0" err="1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 | v 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In this case we have to estimate, for each target value,  the probability of each instance (most of which will not occur).</a:t>
            </a:r>
          </a:p>
          <a:p>
            <a:endParaRPr lang="en-US" sz="2000" dirty="0" smtClean="0"/>
          </a:p>
          <a:p>
            <a:r>
              <a:rPr lang="en-US" sz="2000" dirty="0" smtClean="0"/>
              <a:t>In order to use a Bayesian classifiers in practice, we need to make assumptions that will allow us to estimate these quantities.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3" name="Text Box 3"/>
          <p:cNvSpPr txBox="1">
            <a:spLocks noChangeArrowheads="1"/>
          </p:cNvSpPr>
          <p:nvPr/>
        </p:nvSpPr>
        <p:spPr bwMode="auto">
          <a:xfrm>
            <a:off x="457200" y="1044575"/>
            <a:ext cx="723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In the case of two classes,  </a:t>
            </a:r>
            <a:r>
              <a:rPr lang="en-US" b="1">
                <a:solidFill>
                  <a:srgbClr val="0000FF"/>
                </a:solidFill>
                <a:latin typeface="Arial Narrow" pitchFamily="34" charset="0"/>
              </a:rPr>
              <a:t>v</a:t>
            </a:r>
            <a:r>
              <a:rPr lang="en-US" b="1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{0,1}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 we predict that </a:t>
            </a:r>
            <a:r>
              <a:rPr lang="en-US" b="1">
                <a:solidFill>
                  <a:srgbClr val="0000FF"/>
                </a:solidFill>
                <a:latin typeface="Arial Narrow" pitchFamily="34" charset="0"/>
              </a:rPr>
              <a:t>v=1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iff:</a:t>
            </a:r>
          </a:p>
        </p:txBody>
      </p:sp>
      <p:graphicFrame>
        <p:nvGraphicFramePr>
          <p:cNvPr id="972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503155"/>
              </p:ext>
            </p:extLst>
          </p:nvPr>
        </p:nvGraphicFramePr>
        <p:xfrm>
          <a:off x="-119063" y="1609725"/>
          <a:ext cx="9194801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משוואה" r:id="rId4" imgW="4394160" imgH="863280" progId="Equation.3">
                  <p:embed/>
                </p:oleObj>
              </mc:Choice>
              <mc:Fallback>
                <p:oleObj name="משוואה" r:id="rId4" imgW="4394160" imgH="863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9063" y="1609725"/>
                        <a:ext cx="9194801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Two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3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667564"/>
              </p:ext>
            </p:extLst>
          </p:nvPr>
        </p:nvGraphicFramePr>
        <p:xfrm>
          <a:off x="-119063" y="1651000"/>
          <a:ext cx="9194801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משוואה" r:id="rId4" imgW="4394160" imgH="863280" progId="Equation.3">
                  <p:embed/>
                </p:oleObj>
              </mc:Choice>
              <mc:Fallback>
                <p:oleObj name="משוואה" r:id="rId4" imgW="4394160" imgH="863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9063" y="1651000"/>
                        <a:ext cx="9194801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945472"/>
              </p:ext>
            </p:extLst>
          </p:nvPr>
        </p:nvGraphicFramePr>
        <p:xfrm>
          <a:off x="363538" y="3352800"/>
          <a:ext cx="807878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משוואה" r:id="rId6" imgW="3860640" imgH="685800" progId="Equation.3">
                  <p:embed/>
                </p:oleObj>
              </mc:Choice>
              <mc:Fallback>
                <p:oleObj name="משוואה" r:id="rId6" imgW="386064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352800"/>
                        <a:ext cx="807878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830" name="Line 6"/>
          <p:cNvSpPr>
            <a:spLocks noChangeShapeType="1"/>
          </p:cNvSpPr>
          <p:nvPr/>
        </p:nvSpPr>
        <p:spPr bwMode="auto">
          <a:xfrm>
            <a:off x="4343400" y="4800600"/>
            <a:ext cx="3657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831" name="Line 7"/>
          <p:cNvSpPr>
            <a:spLocks noChangeShapeType="1"/>
          </p:cNvSpPr>
          <p:nvPr/>
        </p:nvSpPr>
        <p:spPr bwMode="auto">
          <a:xfrm>
            <a:off x="381000" y="4800600"/>
            <a:ext cx="3657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832" name="Text Box 8"/>
          <p:cNvSpPr txBox="1">
            <a:spLocks noChangeArrowheads="1"/>
          </p:cNvSpPr>
          <p:nvPr/>
        </p:nvSpPr>
        <p:spPr bwMode="auto">
          <a:xfrm>
            <a:off x="457200" y="1085850"/>
            <a:ext cx="723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In the case of two classes,  </a:t>
            </a:r>
            <a:r>
              <a:rPr lang="en-US" b="1">
                <a:solidFill>
                  <a:srgbClr val="0000FF"/>
                </a:solidFill>
                <a:latin typeface="Arial Narrow" pitchFamily="34" charset="0"/>
              </a:rPr>
              <a:t>v</a:t>
            </a:r>
            <a:r>
              <a:rPr lang="en-US" b="1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{0,1}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 we predict that </a:t>
            </a:r>
            <a:r>
              <a:rPr lang="en-US" b="1">
                <a:solidFill>
                  <a:srgbClr val="0000FF"/>
                </a:solidFill>
                <a:latin typeface="Arial Narrow" pitchFamily="34" charset="0"/>
              </a:rPr>
              <a:t>v=1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iff: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Two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0" grpId="0" animBg="1"/>
      <p:bldP spid="9738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1" name="Text Box 3"/>
          <p:cNvSpPr txBox="1">
            <a:spLocks noChangeArrowheads="1"/>
          </p:cNvSpPr>
          <p:nvPr/>
        </p:nvSpPr>
        <p:spPr bwMode="auto">
          <a:xfrm>
            <a:off x="457200" y="1095375"/>
            <a:ext cx="7316426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In the case of two classes,  </a:t>
            </a:r>
            <a:r>
              <a:rPr lang="en-US" b="1" dirty="0">
                <a:solidFill>
                  <a:srgbClr val="0000FF"/>
                </a:solidFill>
                <a:latin typeface="Arial Narrow" pitchFamily="34" charset="0"/>
              </a:rPr>
              <a:t>v</a:t>
            </a:r>
            <a:r>
              <a:rPr lang="en-US" b="1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{0,1}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 we predict that </a:t>
            </a:r>
            <a:r>
              <a:rPr lang="en-US" b="1" dirty="0">
                <a:solidFill>
                  <a:srgbClr val="0000FF"/>
                </a:solidFill>
                <a:latin typeface="Arial Narrow" pitchFamily="34" charset="0"/>
              </a:rPr>
              <a:t>v=1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Arial Narrow" pitchFamily="34" charset="0"/>
              </a:rPr>
              <a:t>iff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:</a:t>
            </a: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sz="1000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We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get that </a:t>
            </a:r>
            <a:r>
              <a:rPr lang="en-US" b="1" u="sng" dirty="0">
                <a:solidFill>
                  <a:srgbClr val="000066"/>
                </a:solidFill>
                <a:latin typeface="Arial Narrow" pitchFamily="34" charset="0"/>
              </a:rPr>
              <a:t>naive Bayes is a linear separator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with </a:t>
            </a:r>
          </a:p>
        </p:txBody>
      </p:sp>
      <p:graphicFrame>
        <p:nvGraphicFramePr>
          <p:cNvPr id="974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902726"/>
              </p:ext>
            </p:extLst>
          </p:nvPr>
        </p:nvGraphicFramePr>
        <p:xfrm>
          <a:off x="-119063" y="1371600"/>
          <a:ext cx="9194801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משוואה" r:id="rId4" imgW="4394160" imgH="863280" progId="Equation.3">
                  <p:embed/>
                </p:oleObj>
              </mc:Choice>
              <mc:Fallback>
                <p:oleObj name="משוואה" r:id="rId4" imgW="4394160" imgH="863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9063" y="1371600"/>
                        <a:ext cx="9194801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196170"/>
              </p:ext>
            </p:extLst>
          </p:nvPr>
        </p:nvGraphicFramePr>
        <p:xfrm>
          <a:off x="363538" y="3048000"/>
          <a:ext cx="807878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משוואה" r:id="rId6" imgW="3860640" imgH="685800" progId="Equation.3">
                  <p:embed/>
                </p:oleObj>
              </mc:Choice>
              <mc:Fallback>
                <p:oleObj name="משוואה" r:id="rId6" imgW="386064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048000"/>
                        <a:ext cx="807878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204946"/>
              </p:ext>
            </p:extLst>
          </p:nvPr>
        </p:nvGraphicFramePr>
        <p:xfrm>
          <a:off x="1343025" y="5105400"/>
          <a:ext cx="664368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משוואה" r:id="rId8" imgW="3175000" imgH="635000" progId="Equation.3">
                  <p:embed/>
                </p:oleObj>
              </mc:Choice>
              <mc:Fallback>
                <p:oleObj name="משוואה" r:id="rId8" imgW="3175000" imgH="635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5105400"/>
                        <a:ext cx="6643688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4855" name="Line 7"/>
          <p:cNvSpPr>
            <a:spLocks noChangeShapeType="1"/>
          </p:cNvSpPr>
          <p:nvPr/>
        </p:nvSpPr>
        <p:spPr bwMode="auto">
          <a:xfrm>
            <a:off x="4343400" y="4495800"/>
            <a:ext cx="3657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856" name="Line 8"/>
          <p:cNvSpPr>
            <a:spLocks noChangeShapeType="1"/>
          </p:cNvSpPr>
          <p:nvPr/>
        </p:nvSpPr>
        <p:spPr bwMode="auto">
          <a:xfrm>
            <a:off x="381000" y="4495800"/>
            <a:ext cx="3657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Two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9" name="Text Box 3"/>
          <p:cNvSpPr txBox="1">
            <a:spLocks noChangeArrowheads="1"/>
          </p:cNvSpPr>
          <p:nvPr/>
        </p:nvSpPr>
        <p:spPr bwMode="auto">
          <a:xfrm>
            <a:off x="457200" y="1089025"/>
            <a:ext cx="840967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In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the case of two classes we have that:</a:t>
            </a: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but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since</a:t>
            </a: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We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get: </a:t>
            </a: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Which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is simply the logistic 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function.</a:t>
            </a: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The linearity of NB provides a better explanation for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hlinkClick r:id="rId4" action="ppaction://hlinkpres?slideindex=1&amp;slidetitle="/>
              </a:rPr>
              <a:t>why it works.</a:t>
            </a:r>
            <a:endParaRPr lang="en-US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976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511848"/>
              </p:ext>
            </p:extLst>
          </p:nvPr>
        </p:nvGraphicFramePr>
        <p:xfrm>
          <a:off x="2357438" y="1595438"/>
          <a:ext cx="409098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משוואה" r:id="rId5" imgW="1955520" imgH="469800" progId="Equation.3">
                  <p:embed/>
                </p:oleObj>
              </mc:Choice>
              <mc:Fallback>
                <p:oleObj name="משוואה" r:id="rId5" imgW="195552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1595438"/>
                        <a:ext cx="4090987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431886"/>
              </p:ext>
            </p:extLst>
          </p:nvPr>
        </p:nvGraphicFramePr>
        <p:xfrm>
          <a:off x="2192338" y="2816225"/>
          <a:ext cx="3984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משוואה" r:id="rId7" imgW="1904760" imgH="241200" progId="Equation.3">
                  <p:embed/>
                </p:oleObj>
              </mc:Choice>
              <mc:Fallback>
                <p:oleObj name="משוואה" r:id="rId7" imgW="19047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2816225"/>
                        <a:ext cx="39846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9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992592"/>
              </p:ext>
            </p:extLst>
          </p:nvPr>
        </p:nvGraphicFramePr>
        <p:xfrm>
          <a:off x="2355850" y="3817938"/>
          <a:ext cx="4702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משוואה" r:id="rId9" imgW="2247840" imgH="457200" progId="Equation.3">
                  <p:embed/>
                </p:oleObj>
              </mc:Choice>
              <mc:Fallback>
                <p:oleObj name="משוואה" r:id="rId9" imgW="224784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3817938"/>
                        <a:ext cx="47021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Two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53200" y="1524000"/>
            <a:ext cx="2490005" cy="2246769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/>
              </a:rPr>
              <a:t>We have: </a:t>
            </a:r>
          </a:p>
          <a:p>
            <a:r>
              <a:rPr lang="en-US" sz="2000" dirty="0" smtClean="0">
                <a:latin typeface="Calibri"/>
              </a:rPr>
              <a:t>A = 1-B; Log(B/A) = -C. Then:</a:t>
            </a:r>
          </a:p>
          <a:p>
            <a:r>
              <a:rPr lang="en-US" sz="2000" dirty="0" err="1" smtClean="0">
                <a:latin typeface="Calibri"/>
              </a:rPr>
              <a:t>Exp</a:t>
            </a:r>
            <a:r>
              <a:rPr lang="en-US" sz="2000" dirty="0" smtClean="0">
                <a:latin typeface="Calibri"/>
              </a:rPr>
              <a:t>(-C) = B/A = </a:t>
            </a:r>
          </a:p>
          <a:p>
            <a:r>
              <a:rPr lang="en-US" sz="2000" dirty="0">
                <a:latin typeface="Calibri"/>
              </a:rPr>
              <a:t> </a:t>
            </a:r>
            <a:r>
              <a:rPr lang="en-US" sz="2000" dirty="0" smtClean="0">
                <a:latin typeface="Calibri"/>
              </a:rPr>
              <a:t> = (1-A)/A = 1/A – 1 </a:t>
            </a:r>
          </a:p>
          <a:p>
            <a:r>
              <a:rPr lang="en-US" sz="2000" dirty="0">
                <a:latin typeface="Calibri"/>
              </a:rPr>
              <a:t> </a:t>
            </a:r>
            <a:r>
              <a:rPr lang="en-US" sz="2000" dirty="0" smtClean="0">
                <a:latin typeface="Calibri"/>
              </a:rPr>
              <a:t> </a:t>
            </a:r>
            <a:r>
              <a:rPr lang="en-US" sz="2000" smtClean="0">
                <a:latin typeface="Calibri"/>
              </a:rPr>
              <a:t>= </a:t>
            </a:r>
            <a:r>
              <a:rPr lang="en-US" sz="2000" smtClean="0">
                <a:latin typeface="Calibri"/>
              </a:rPr>
              <a:t>1  </a:t>
            </a:r>
            <a:r>
              <a:rPr lang="en-US" sz="2000" dirty="0" smtClean="0">
                <a:latin typeface="Calibri"/>
              </a:rPr>
              <a:t>+ </a:t>
            </a:r>
            <a:r>
              <a:rPr lang="en-US" sz="2000" dirty="0" err="1" smtClean="0">
                <a:latin typeface="Calibri"/>
              </a:rPr>
              <a:t>Exp</a:t>
            </a:r>
            <a:r>
              <a:rPr lang="en-US" sz="2000" dirty="0">
                <a:latin typeface="Calibri"/>
              </a:rPr>
              <a:t>(</a:t>
            </a:r>
            <a:r>
              <a:rPr lang="en-US" sz="2000" dirty="0" smtClean="0">
                <a:latin typeface="Calibri"/>
              </a:rPr>
              <a:t>-C) = 1/A </a:t>
            </a:r>
          </a:p>
          <a:p>
            <a:r>
              <a:rPr lang="en-US" sz="2000" dirty="0" smtClean="0">
                <a:latin typeface="Calibri"/>
              </a:rPr>
              <a:t>A  = 1/(1+Exp(-C))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more NB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3" name="Text Box 3"/>
          <p:cNvSpPr txBox="1">
            <a:spLocks noChangeArrowheads="1"/>
          </p:cNvSpPr>
          <p:nvPr/>
        </p:nvSpPr>
        <p:spPr bwMode="auto">
          <a:xfrm>
            <a:off x="457200" y="1703388"/>
            <a:ext cx="8470900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Instance space X: Text documents</a:t>
            </a:r>
          </a:p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Instances are labeled according to </a:t>
            </a:r>
            <a:r>
              <a:rPr lang="en-US" sz="2800" b="1" u="sng">
                <a:solidFill>
                  <a:srgbClr val="A50021"/>
                </a:solidFill>
                <a:latin typeface="Arial Narrow" pitchFamily="34" charset="0"/>
              </a:rPr>
              <a:t>f(x)=like/dislike</a:t>
            </a:r>
            <a:endParaRPr lang="en-US" sz="2800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sz="2800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Goal: Learn this function such that, given a new document</a:t>
            </a:r>
          </a:p>
          <a:p>
            <a:pPr eaLnBrk="0" hangingPunct="0"/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  you can use it to decide if you </a:t>
            </a:r>
            <a:r>
              <a:rPr lang="en-US" sz="2800" b="1">
                <a:solidFill>
                  <a:schemeClr val="folHlink"/>
                </a:solidFill>
                <a:latin typeface="Arial Narrow" pitchFamily="34" charset="0"/>
              </a:rPr>
              <a:t>like </a:t>
            </a: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it or </a:t>
            </a:r>
            <a:r>
              <a:rPr lang="en-US" sz="2800" b="1">
                <a:solidFill>
                  <a:schemeClr val="folHlink"/>
                </a:solidFill>
                <a:latin typeface="Arial Narrow" pitchFamily="34" charset="0"/>
              </a:rPr>
              <a:t>not</a:t>
            </a:r>
          </a:p>
          <a:p>
            <a:pPr eaLnBrk="0" hangingPunct="0">
              <a:buFontTx/>
              <a:buChar char="•"/>
            </a:pPr>
            <a:endParaRPr lang="en-US" sz="2800" b="1">
              <a:solidFill>
                <a:schemeClr val="folHlink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How to represent the document ? </a:t>
            </a:r>
          </a:p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How to estimate the probabilities ? </a:t>
            </a:r>
          </a:p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How to classify?</a:t>
            </a:r>
          </a:p>
        </p:txBody>
      </p:sp>
      <p:graphicFrame>
        <p:nvGraphicFramePr>
          <p:cNvPr id="1044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58926"/>
              </p:ext>
            </p:extLst>
          </p:nvPr>
        </p:nvGraphicFramePr>
        <p:xfrm>
          <a:off x="2206625" y="1108075"/>
          <a:ext cx="449103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משוואה" r:id="rId4" imgW="2145960" imgH="266400" progId="Equation.3">
                  <p:embed/>
                </p:oleObj>
              </mc:Choice>
              <mc:Fallback>
                <p:oleObj name="משוואה" r:id="rId4" imgW="214596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1108075"/>
                        <a:ext cx="449103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Learning to Classify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457200" y="1055687"/>
            <a:ext cx="8623300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dirty="0">
                <a:solidFill>
                  <a:srgbClr val="000066"/>
                </a:solidFill>
                <a:latin typeface="Arial Narrow" pitchFamily="34" charset="0"/>
              </a:rPr>
              <a:t>Instance space X: Text documents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pitchFamily="34" charset="0"/>
              </a:rPr>
              <a:t> Instances are labeled according to </a:t>
            </a:r>
            <a:r>
              <a:rPr lang="en-US" u="sng" dirty="0" smtClean="0">
                <a:solidFill>
                  <a:srgbClr val="A50021"/>
                </a:solidFill>
                <a:latin typeface="Arial Narrow" pitchFamily="34" charset="0"/>
              </a:rPr>
              <a:t>y = f(x) = like/dislike</a:t>
            </a:r>
            <a:endParaRPr lang="en-US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 How to represent the document ? </a:t>
            </a:r>
          </a:p>
          <a:p>
            <a:pPr eaLnBrk="0" hangingPunct="0">
              <a:buFontTx/>
              <a:buChar char="•"/>
            </a:pPr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     </a:t>
            </a:r>
            <a:r>
              <a:rPr lang="en-US" dirty="0">
                <a:solidFill>
                  <a:srgbClr val="000066"/>
                </a:solidFill>
                <a:latin typeface="Arial Narrow" pitchFamily="34" charset="0"/>
              </a:rPr>
              <a:t>A document will be represented as a list of its words </a:t>
            </a:r>
            <a:endParaRPr lang="en-US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pitchFamily="34" charset="0"/>
              </a:rPr>
              <a:t>      The representation question can be viewed as the </a:t>
            </a:r>
            <a:r>
              <a:rPr lang="en-US" dirty="0" smtClean="0">
                <a:solidFill>
                  <a:srgbClr val="0000FF"/>
                </a:solidFill>
                <a:latin typeface="Arial Narrow" pitchFamily="34" charset="0"/>
              </a:rPr>
              <a:t>generation question   </a:t>
            </a:r>
            <a:endParaRPr lang="en-US" dirty="0">
              <a:solidFill>
                <a:srgbClr val="0000FF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Arial Narrow" pitchFamily="34" charset="0"/>
              </a:rPr>
              <a:t>We have a dictionary of </a:t>
            </a:r>
            <a:r>
              <a:rPr lang="en-US" dirty="0" smtClean="0">
                <a:solidFill>
                  <a:srgbClr val="0000FF"/>
                </a:solidFill>
                <a:latin typeface="Arial Narrow" pitchFamily="34" charset="0"/>
              </a:rPr>
              <a:t>n words  </a:t>
            </a:r>
            <a:r>
              <a:rPr lang="en-US" dirty="0" smtClean="0">
                <a:solidFill>
                  <a:srgbClr val="000066"/>
                </a:solidFill>
                <a:latin typeface="Arial Narrow" pitchFamily="34" charset="0"/>
              </a:rPr>
              <a:t>(therefore </a:t>
            </a:r>
            <a:r>
              <a:rPr lang="en-US" dirty="0" smtClean="0">
                <a:solidFill>
                  <a:srgbClr val="0000FF"/>
                </a:solidFill>
                <a:latin typeface="Arial Narrow" pitchFamily="34" charset="0"/>
              </a:rPr>
              <a:t>2n</a:t>
            </a:r>
            <a:r>
              <a:rPr lang="en-US" dirty="0" smtClean="0">
                <a:solidFill>
                  <a:srgbClr val="000066"/>
                </a:solidFill>
                <a:latin typeface="Arial Narrow" pitchFamily="34" charset="0"/>
              </a:rPr>
              <a:t> parameters)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Arial Narrow" pitchFamily="34" charset="0"/>
              </a:rPr>
              <a:t>We have documents of </a:t>
            </a:r>
            <a:r>
              <a:rPr lang="en-US" dirty="0" smtClean="0">
                <a:solidFill>
                  <a:srgbClr val="0000FF"/>
                </a:solidFill>
                <a:latin typeface="Arial Narrow" pitchFamily="34" charset="0"/>
              </a:rPr>
              <a:t>size N</a:t>
            </a:r>
            <a:r>
              <a:rPr lang="en-US" dirty="0" smtClean="0">
                <a:solidFill>
                  <a:srgbClr val="000066"/>
                </a:solidFill>
                <a:latin typeface="Arial Narrow" pitchFamily="34" charset="0"/>
              </a:rPr>
              <a:t>: can account for </a:t>
            </a:r>
            <a:r>
              <a:rPr lang="en-US" dirty="0" smtClean="0">
                <a:solidFill>
                  <a:schemeClr val="hlink"/>
                </a:solidFill>
                <a:latin typeface="Arial Narrow" pitchFamily="34" charset="0"/>
              </a:rPr>
              <a:t>word position</a:t>
            </a:r>
            <a:r>
              <a:rPr lang="en-US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Arial Narrow" pitchFamily="34" charset="0"/>
              </a:rPr>
              <a:t>&amp; </a:t>
            </a:r>
            <a:r>
              <a:rPr lang="en-US" dirty="0" smtClean="0">
                <a:solidFill>
                  <a:srgbClr val="0000FF"/>
                </a:solidFill>
                <a:latin typeface="Arial Narrow" pitchFamily="34" charset="0"/>
              </a:rPr>
              <a:t>count</a:t>
            </a:r>
            <a:r>
              <a:rPr lang="en-US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endParaRPr lang="en-US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Arial Narrow" pitchFamily="34" charset="0"/>
              </a:rPr>
              <a:t>Having a parameter for each word &amp; position may be too much: </a:t>
            </a:r>
          </a:p>
          <a:p>
            <a:pPr lvl="1" eaLnBrk="0" hangingPunct="0"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n-US" dirty="0" smtClean="0">
                <a:solidFill>
                  <a:srgbClr val="A50021"/>
                </a:solidFill>
                <a:latin typeface="Arial Narrow" pitchFamily="34" charset="0"/>
              </a:rPr>
              <a:t># </a:t>
            </a:r>
            <a:r>
              <a:rPr lang="en-US" dirty="0">
                <a:solidFill>
                  <a:srgbClr val="A50021"/>
                </a:solidFill>
                <a:latin typeface="Arial Narrow" pitchFamily="34" charset="0"/>
              </a:rPr>
              <a:t>of parameters: </a:t>
            </a:r>
            <a:r>
              <a:rPr lang="en-US" dirty="0">
                <a:latin typeface="Arial Narrow" pitchFamily="34" charset="0"/>
              </a:rPr>
              <a:t>2 x 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x </a:t>
            </a:r>
            <a:r>
              <a:rPr lang="en-US" dirty="0" smtClean="0">
                <a:latin typeface="Arial Narrow" pitchFamily="34" charset="0"/>
              </a:rPr>
              <a:t>n </a:t>
            </a:r>
            <a:r>
              <a:rPr lang="en-US" dirty="0">
                <a:latin typeface="Arial Narrow" pitchFamily="34" charset="0"/>
              </a:rPr>
              <a:t>(2 x 100 x 50,000 ~ 10</a:t>
            </a:r>
            <a:r>
              <a:rPr lang="en-US" baseline="30000" dirty="0">
                <a:latin typeface="Arial Narrow" pitchFamily="34" charset="0"/>
              </a:rPr>
              <a:t>7</a:t>
            </a:r>
            <a:r>
              <a:rPr lang="en-US" dirty="0">
                <a:latin typeface="Arial Narrow" pitchFamily="34" charset="0"/>
              </a:rPr>
              <a:t>) </a:t>
            </a:r>
          </a:p>
          <a:p>
            <a:pPr eaLnBrk="0" hangingPunct="0">
              <a:buFontTx/>
              <a:buChar char="•"/>
            </a:pPr>
            <a:r>
              <a:rPr lang="en-US" dirty="0" smtClean="0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dirty="0">
                <a:solidFill>
                  <a:schemeClr val="hlink"/>
                </a:solidFill>
                <a:latin typeface="Arial Narrow" pitchFamily="34" charset="0"/>
              </a:rPr>
              <a:t>Simplifying Assumption:</a:t>
            </a:r>
            <a:r>
              <a:rPr lang="en-US" dirty="0">
                <a:solidFill>
                  <a:srgbClr val="A50021"/>
                </a:solidFill>
                <a:latin typeface="Arial Narrow" pitchFamily="34" charset="0"/>
              </a:rPr>
              <a:t> </a:t>
            </a:r>
          </a:p>
          <a:p>
            <a:pPr lvl="1" eaLnBrk="0" hangingPunct="0">
              <a:buFontTx/>
              <a:buChar char="•"/>
            </a:pPr>
            <a:r>
              <a:rPr lang="en-US" sz="2000" dirty="0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The probability of observing a word in a document is independent of its </a:t>
            </a:r>
            <a:r>
              <a:rPr lang="en-US" sz="2000" dirty="0" smtClean="0">
                <a:latin typeface="Arial Narrow" pitchFamily="34" charset="0"/>
              </a:rPr>
              <a:t>location</a:t>
            </a:r>
          </a:p>
          <a:p>
            <a:pPr lvl="1" eaLnBrk="0" hangingPunct="0">
              <a:buFontTx/>
              <a:buChar char="•"/>
            </a:pP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This still allows us to think about two ways of generating the document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Representation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304800" y="1055687"/>
            <a:ext cx="87757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endParaRPr lang="en-US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We want to compute </a:t>
            </a:r>
          </a:p>
          <a:p>
            <a:pPr eaLnBrk="0" hangingPunct="0"/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           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argmax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P(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y|D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)  =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argmax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y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 P(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D|y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) P(y)/P(D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) = </a:t>
            </a:r>
          </a:p>
          <a:p>
            <a:pPr eaLnBrk="0" hangingPunct="0"/>
            <a:r>
              <a:rPr lang="en-US" sz="2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                                             =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argmax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y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 P(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D|y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)P(y) </a:t>
            </a:r>
            <a:endParaRPr lang="en-US" sz="2000" dirty="0">
              <a:solidFill>
                <a:srgbClr val="0000FF"/>
              </a:solidFill>
              <a:latin typeface="+mn-lt"/>
              <a:sym typeface="Symbol" pitchFamily="18" charset="2"/>
            </a:endParaRPr>
          </a:p>
          <a:p>
            <a:pPr eaLnBrk="0" hangingPunct="0">
              <a:buFontTx/>
              <a:buChar char="•"/>
            </a:pPr>
            <a:endParaRPr lang="en-US" sz="2000" dirty="0" smtClean="0">
              <a:solidFill>
                <a:srgbClr val="000066"/>
              </a:solidFill>
              <a:latin typeface="+mn-lt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Our assumptions will go into estimating P(</a:t>
            </a:r>
            <a:r>
              <a:rPr lang="en-US" sz="2000" dirty="0" err="1" smtClean="0">
                <a:solidFill>
                  <a:srgbClr val="000066"/>
                </a:solidFill>
                <a:latin typeface="+mn-lt"/>
              </a:rPr>
              <a:t>D|y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):</a:t>
            </a:r>
          </a:p>
          <a:p>
            <a:pPr marL="457200" indent="-457200" eaLnBrk="0" hangingPunct="0">
              <a:buAutoNum type="arabicPeriod"/>
            </a:pP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Multivariate Bernoulli</a:t>
            </a:r>
          </a:p>
          <a:p>
            <a:pPr marL="971550" lvl="1" indent="-514350" eaLnBrk="0" hangingPunct="0">
              <a:buFont typeface="+mj-lt"/>
              <a:buAutoNum type="romanUcPeriod"/>
            </a:pP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To generate a document, first decide if it’s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good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(y=1)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or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bad (y=0)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.</a:t>
            </a:r>
          </a:p>
          <a:p>
            <a:pPr marL="914400" lvl="1" indent="-457200" eaLnBrk="0" hangingPunct="0">
              <a:buAutoNum type="romanUcPeriod"/>
            </a:pP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Given that, consider your dictionary of words and choose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w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 into your document with probability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p(w |y)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, irrespective of anything else. </a:t>
            </a:r>
          </a:p>
          <a:p>
            <a:pPr marL="914400" lvl="1" indent="-457200" eaLnBrk="0" hangingPunct="0">
              <a:buAutoNum type="romanUcPeriod"/>
            </a:pPr>
            <a:r>
              <a:rPr lang="en-US" sz="2000" dirty="0" smtClean="0">
                <a:solidFill>
                  <a:srgbClr val="000066"/>
                </a:solidFill>
                <a:latin typeface="+mn-lt"/>
                <a:cs typeface="Arial" pitchFamily="34" charset="0"/>
              </a:rPr>
              <a:t>If </a:t>
            </a:r>
            <a:r>
              <a:rPr lang="en-US" sz="2000" dirty="0">
                <a:solidFill>
                  <a:srgbClr val="000066"/>
                </a:solidFill>
                <a:latin typeface="+mn-lt"/>
                <a:cs typeface="Arial" pitchFamily="34" charset="0"/>
              </a:rPr>
              <a:t>the size of the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dictionary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+mn-lt"/>
                <a:cs typeface="Arial" pitchFamily="34" charset="0"/>
              </a:rPr>
              <a:t>is |V|=n, we can then write         </a:t>
            </a:r>
          </a:p>
          <a:p>
            <a:pPr eaLnBrk="0" hangingPunct="0"/>
            <a:r>
              <a:rPr lang="en-US" sz="2000" b="1" dirty="0">
                <a:solidFill>
                  <a:srgbClr val="000066"/>
                </a:solidFill>
                <a:latin typeface="+mn-lt"/>
                <a:cs typeface="Arial" pitchFamily="34" charset="0"/>
              </a:rPr>
              <a:t>            </a:t>
            </a:r>
            <a:r>
              <a:rPr lang="en-US" sz="2000" b="1" dirty="0" smtClean="0">
                <a:solidFill>
                  <a:srgbClr val="000066"/>
                </a:solidFill>
                <a:latin typeface="+mn-lt"/>
                <a:cs typeface="Arial" pitchFamily="34" charset="0"/>
              </a:rPr>
              <a:t>    </a:t>
            </a:r>
            <a:r>
              <a:rPr lang="en-US" sz="2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P(</a:t>
            </a:r>
            <a:r>
              <a:rPr lang="en-US" sz="2000" dirty="0" err="1" smtClean="0">
                <a:solidFill>
                  <a:schemeClr val="hlink"/>
                </a:solidFill>
                <a:latin typeface="+mn-lt"/>
                <a:cs typeface="Arial" pitchFamily="34" charset="0"/>
              </a:rPr>
              <a:t>d|y</a:t>
            </a:r>
            <a:r>
              <a:rPr lang="en-US" sz="2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) </a:t>
            </a:r>
            <a:r>
              <a:rPr lang="en-US" sz="2000" dirty="0">
                <a:solidFill>
                  <a:schemeClr val="hlink"/>
                </a:solidFill>
                <a:latin typeface="+mn-lt"/>
                <a:cs typeface="Arial" pitchFamily="34" charset="0"/>
              </a:rPr>
              <a:t>= </a:t>
            </a:r>
            <a:r>
              <a:rPr lang="en-US" sz="2000" dirty="0" smtClean="0">
                <a:solidFill>
                  <a:schemeClr val="hlink"/>
                </a:solidFill>
                <a:latin typeface="cmmi10"/>
                <a:cs typeface="Arial" pitchFamily="34" charset="0"/>
              </a:rPr>
              <a:t>¦</a:t>
            </a:r>
            <a:r>
              <a:rPr lang="en-US" sz="2000" baseline="-25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1</a:t>
            </a:r>
            <a:r>
              <a:rPr lang="en-US" sz="2000" baseline="15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 P(</a:t>
            </a:r>
            <a:r>
              <a:rPr lang="en-US" sz="2000" dirty="0" err="1" smtClean="0">
                <a:solidFill>
                  <a:schemeClr val="hlink"/>
                </a:solidFill>
                <a:latin typeface="+mn-lt"/>
                <a:cs typeface="Arial" pitchFamily="34" charset="0"/>
              </a:rPr>
              <a:t>w</a:t>
            </a:r>
            <a:r>
              <a:rPr lang="en-US" sz="2000" baseline="-25000" dirty="0" err="1" smtClean="0">
                <a:solidFill>
                  <a:schemeClr val="hlink"/>
                </a:solidFill>
                <a:latin typeface="+mn-lt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=1|y)</a:t>
            </a:r>
            <a:r>
              <a:rPr lang="en-US" sz="2000" baseline="30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b</a:t>
            </a:r>
            <a:r>
              <a:rPr lang="en-US" sz="2000" baseline="-5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 P(</a:t>
            </a:r>
            <a:r>
              <a:rPr lang="en-US" sz="2000" dirty="0" err="1" smtClean="0">
                <a:solidFill>
                  <a:schemeClr val="hlink"/>
                </a:solidFill>
                <a:latin typeface="+mn-lt"/>
                <a:cs typeface="Arial" pitchFamily="34" charset="0"/>
              </a:rPr>
              <a:t>w</a:t>
            </a:r>
            <a:r>
              <a:rPr lang="en-US" sz="2000" baseline="-25000" dirty="0" err="1" smtClean="0">
                <a:solidFill>
                  <a:schemeClr val="hlink"/>
                </a:solidFill>
                <a:latin typeface="+mn-lt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=0|y)</a:t>
            </a:r>
            <a:r>
              <a:rPr lang="en-US" sz="2000" baseline="30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1-</a:t>
            </a:r>
            <a:r>
              <a:rPr lang="en-US" sz="2000" baseline="30000" dirty="0" smtClean="0">
                <a:solidFill>
                  <a:schemeClr val="hlink"/>
                </a:solidFill>
                <a:cs typeface="Arial" pitchFamily="34" charset="0"/>
              </a:rPr>
              <a:t>b</a:t>
            </a:r>
            <a:r>
              <a:rPr lang="en-US" sz="2000" baseline="-5000" dirty="0" smtClean="0">
                <a:solidFill>
                  <a:schemeClr val="hlink"/>
                </a:solidFill>
                <a:cs typeface="Arial" pitchFamily="34" charset="0"/>
              </a:rPr>
              <a:t>i</a:t>
            </a:r>
            <a:endParaRPr lang="en-US" sz="2000" baseline="-5000" dirty="0" smtClean="0">
              <a:solidFill>
                <a:schemeClr val="hlink"/>
              </a:solidFill>
              <a:latin typeface="+mn-lt"/>
              <a:cs typeface="Arial" pitchFamily="34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Where: </a:t>
            </a:r>
          </a:p>
          <a:p>
            <a:pPr eaLnBrk="0" hangingPunct="0"/>
            <a:r>
              <a:rPr lang="en-US" sz="2000" dirty="0">
                <a:solidFill>
                  <a:schemeClr val="hlink"/>
                </a:solidFill>
                <a:latin typeface="+mn-lt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      p(w=1/0|y): </a:t>
            </a:r>
            <a:r>
              <a:rPr lang="en-US" sz="2000" dirty="0" smtClean="0">
                <a:solidFill>
                  <a:srgbClr val="050000"/>
                </a:solidFill>
                <a:latin typeface="+mn-lt"/>
                <a:cs typeface="Arial" pitchFamily="34" charset="0"/>
              </a:rPr>
              <a:t>the probability that </a:t>
            </a:r>
            <a:r>
              <a:rPr lang="en-US" sz="2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w </a:t>
            </a:r>
            <a:r>
              <a:rPr lang="en-US" sz="2000" dirty="0" smtClean="0">
                <a:solidFill>
                  <a:srgbClr val="050000"/>
                </a:solidFill>
                <a:latin typeface="+mn-lt"/>
                <a:cs typeface="Arial" pitchFamily="34" charset="0"/>
              </a:rPr>
              <a:t>appears/does-not in a</a:t>
            </a:r>
            <a:r>
              <a:rPr lang="en-US" sz="2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 y-labeled </a:t>
            </a:r>
            <a:r>
              <a:rPr lang="en-US" sz="2000" dirty="0" smtClean="0">
                <a:solidFill>
                  <a:srgbClr val="050000"/>
                </a:solidFill>
                <a:latin typeface="+mn-lt"/>
                <a:cs typeface="Arial" pitchFamily="34" charset="0"/>
              </a:rPr>
              <a:t>document</a:t>
            </a:r>
            <a:r>
              <a:rPr lang="en-US" sz="2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. </a:t>
            </a:r>
          </a:p>
          <a:p>
            <a:pPr eaLnBrk="0" hangingPunct="0"/>
            <a:r>
              <a:rPr lang="en-US" sz="2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       b</a:t>
            </a:r>
            <a:r>
              <a:rPr lang="en-US" sz="2000" baseline="-2500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i </a:t>
            </a:r>
            <a:r>
              <a:rPr lang="en-US" sz="2000" dirty="0">
                <a:solidFill>
                  <a:srgbClr val="000066"/>
                </a:solidFill>
                <a:latin typeface="+mn-lt"/>
                <a:cs typeface="Arial" pitchFamily="34" charset="0"/>
                <a:sym typeface="Symbol" pitchFamily="18" charset="2"/>
              </a:rPr>
              <a:t>{0,1} indicates whether word </a:t>
            </a:r>
            <a:r>
              <a:rPr lang="en-US" sz="2000" dirty="0" err="1" smtClean="0">
                <a:solidFill>
                  <a:srgbClr val="A50021"/>
                </a:solidFill>
                <a:latin typeface="+mn-lt"/>
                <a:cs typeface="Arial" pitchFamily="34" charset="0"/>
                <a:sym typeface="Symbol" pitchFamily="18" charset="2"/>
              </a:rPr>
              <a:t>w</a:t>
            </a:r>
            <a:r>
              <a:rPr lang="en-US" sz="2000" baseline="-25000" dirty="0" err="1" smtClean="0">
                <a:solidFill>
                  <a:srgbClr val="A50021"/>
                </a:solidFill>
                <a:latin typeface="+mn-lt"/>
                <a:cs typeface="Arial" pitchFamily="34" charset="0"/>
                <a:sym typeface="Symbol" pitchFamily="18" charset="2"/>
              </a:rPr>
              <a:t>i</a:t>
            </a:r>
            <a:r>
              <a:rPr lang="en-US" sz="2000" baseline="-25000" dirty="0" smtClean="0">
                <a:solidFill>
                  <a:srgbClr val="A50021"/>
                </a:solidFill>
                <a:latin typeface="+mn-lt"/>
                <a:cs typeface="Arial" pitchFamily="34" charset="0"/>
                <a:sym typeface="Symbol" pitchFamily="18" charset="2"/>
              </a:rPr>
              <a:t>  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cs typeface="Arial" pitchFamily="34" charset="0"/>
                <a:sym typeface="Symbol" pitchFamily="18" charset="2"/>
              </a:rPr>
              <a:t>occurs </a:t>
            </a:r>
            <a:r>
              <a:rPr lang="en-US" sz="2000" dirty="0">
                <a:solidFill>
                  <a:srgbClr val="000066"/>
                </a:solidFill>
                <a:latin typeface="+mn-lt"/>
                <a:cs typeface="Arial" pitchFamily="34" charset="0"/>
                <a:sym typeface="Symbol" pitchFamily="18" charset="2"/>
              </a:rPr>
              <a:t>in document </a:t>
            </a:r>
            <a:r>
              <a:rPr lang="en-US" sz="2000" dirty="0" smtClean="0">
                <a:solidFill>
                  <a:srgbClr val="A50021"/>
                </a:solidFill>
                <a:latin typeface="+mn-lt"/>
                <a:cs typeface="Arial" pitchFamily="34" charset="0"/>
                <a:sym typeface="Symbol" pitchFamily="18" charset="2"/>
              </a:rPr>
              <a:t>d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+mn-lt"/>
                <a:cs typeface="Arial" pitchFamily="34" charset="0"/>
                <a:sym typeface="Symbol" pitchFamily="18" charset="2"/>
              </a:rPr>
              <a:t>2n+2 parameters: </a:t>
            </a:r>
          </a:p>
          <a:p>
            <a:pPr eaLnBrk="0" hangingPunct="0"/>
            <a:r>
              <a:rPr lang="en-US" sz="2000" dirty="0">
                <a:solidFill>
                  <a:srgbClr val="0000FF"/>
                </a:solidFill>
                <a:latin typeface="+mn-lt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Arial" pitchFamily="34" charset="0"/>
                <a:sym typeface="Symbol" pitchFamily="18" charset="2"/>
              </a:rPr>
              <a:t>     </a:t>
            </a:r>
            <a:r>
              <a:rPr lang="en-US" sz="2000" dirty="0" smtClean="0">
                <a:latin typeface="+mn-lt"/>
                <a:cs typeface="Arial" pitchFamily="34" charset="0"/>
                <a:sym typeface="Symbol" pitchFamily="18" charset="2"/>
              </a:rPr>
              <a:t>Estimating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Arial" pitchFamily="34" charset="0"/>
                <a:sym typeface="Symbol" pitchFamily="18" charset="2"/>
              </a:rPr>
              <a:t>P(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  <a:sym typeface="Symbol" pitchFamily="18" charset="2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  <a:sym typeface="Symbol" pitchFamily="18" charset="2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Arial" pitchFamily="34" charset="0"/>
                <a:sym typeface="Symbol" pitchFamily="18" charset="2"/>
              </a:rPr>
              <a:t> =1|y) </a:t>
            </a:r>
            <a:r>
              <a:rPr lang="en-US" sz="2000" dirty="0">
                <a:latin typeface="+mn-lt"/>
                <a:cs typeface="Arial" pitchFamily="34" charset="0"/>
                <a:sym typeface="Symbol" pitchFamily="18" charset="2"/>
              </a:rPr>
              <a:t>and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Arial" pitchFamily="34" charset="0"/>
                <a:sym typeface="Symbol" pitchFamily="18" charset="2"/>
              </a:rPr>
              <a:t>P(y)</a:t>
            </a:r>
            <a:r>
              <a:rPr lang="en-US" sz="2000" dirty="0" smtClean="0">
                <a:latin typeface="+mn-lt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>
                <a:latin typeface="+mn-lt"/>
                <a:cs typeface="Arial" pitchFamily="34" charset="0"/>
                <a:sym typeface="Symbol" pitchFamily="18" charset="2"/>
              </a:rPr>
              <a:t>is done </a:t>
            </a:r>
            <a:r>
              <a:rPr lang="en-US" sz="2000" dirty="0" smtClean="0">
                <a:latin typeface="+mn-lt"/>
                <a:cs typeface="Arial" pitchFamily="34" charset="0"/>
                <a:sym typeface="Symbol" pitchFamily="18" charset="2"/>
              </a:rPr>
              <a:t>in the ML way as before (counting).</a:t>
            </a:r>
            <a:endParaRPr lang="en-US" sz="2000" dirty="0" smtClean="0">
              <a:solidFill>
                <a:srgbClr val="000066"/>
              </a:solidFill>
              <a:latin typeface="+mn-lt"/>
            </a:endParaRPr>
          </a:p>
          <a:p>
            <a:pPr eaLnBrk="0" hangingPunct="0">
              <a:buFontTx/>
              <a:buChar char="•"/>
            </a:pPr>
            <a:endParaRPr lang="en-US" sz="2000" dirty="0">
              <a:solidFill>
                <a:srgbClr val="000066"/>
              </a:solidFill>
              <a:latin typeface="+mn-lt"/>
            </a:endParaRPr>
          </a:p>
          <a:p>
            <a:pPr eaLnBrk="0" hangingPunct="0">
              <a:buFontTx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Bayes Rule (B)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9800" y="1524000"/>
            <a:ext cx="2999526" cy="1569660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/>
              </a:rPr>
              <a:t>Parameters: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Calibri"/>
              </a:rPr>
              <a:t>Priors: P(y=0/1) 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Calibri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Dictionary</a:t>
            </a:r>
          </a:p>
          <a:p>
            <a:r>
              <a:rPr lang="en-US" dirty="0" smtClean="0">
                <a:latin typeface="+mn-lt"/>
              </a:rPr>
              <a:t>    p(</a:t>
            </a:r>
            <a:r>
              <a:rPr lang="en-US" dirty="0" err="1" smtClean="0">
                <a:latin typeface="+mn-lt"/>
              </a:rPr>
              <a:t>w</a:t>
            </a:r>
            <a:r>
              <a:rPr lang="en-US" baseline="-25000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=0/1 </a:t>
            </a:r>
            <a:r>
              <a:rPr lang="en-US" dirty="0">
                <a:latin typeface="+mn-lt"/>
              </a:rPr>
              <a:t>|</a:t>
            </a:r>
            <a:r>
              <a:rPr lang="en-US" dirty="0" smtClean="0">
                <a:latin typeface="+mn-lt"/>
              </a:rPr>
              <a:t>y=0/1)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720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457200" y="1055687"/>
            <a:ext cx="86233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en-US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We want to compute </a:t>
            </a:r>
          </a:p>
          <a:p>
            <a:pPr eaLnBrk="0" hangingPunct="0"/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           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argmax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P(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y|D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)  =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argmax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y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 P(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D|y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) P(y)/P(D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) = </a:t>
            </a:r>
          </a:p>
          <a:p>
            <a:pPr eaLnBrk="0" hangingPunct="0"/>
            <a:r>
              <a:rPr lang="en-US" sz="2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                                             =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argmax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y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 P(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D|y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)P(y) </a:t>
            </a:r>
            <a:endParaRPr lang="en-US" sz="2000" dirty="0">
              <a:solidFill>
                <a:srgbClr val="0000FF"/>
              </a:solidFill>
              <a:latin typeface="+mn-lt"/>
              <a:sym typeface="Symbol" pitchFamily="18" charset="2"/>
            </a:endParaRPr>
          </a:p>
          <a:p>
            <a:pPr eaLnBrk="0" hangingPunct="0">
              <a:buFontTx/>
              <a:buChar char="•"/>
            </a:pPr>
            <a:endParaRPr lang="en-US" sz="2000" dirty="0" smtClean="0">
              <a:solidFill>
                <a:srgbClr val="000066"/>
              </a:solidFill>
              <a:latin typeface="+mn-lt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Our assumptions will go into estimating P(</a:t>
            </a:r>
            <a:r>
              <a:rPr lang="en-US" sz="2000" dirty="0" err="1" smtClean="0">
                <a:solidFill>
                  <a:srgbClr val="000066"/>
                </a:solidFill>
                <a:latin typeface="+mn-lt"/>
              </a:rPr>
              <a:t>D|y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):</a:t>
            </a:r>
          </a:p>
          <a:p>
            <a:pPr eaLnBrk="0" hangingPunct="0"/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2. Multinomial</a:t>
            </a:r>
          </a:p>
          <a:p>
            <a:pPr marL="971550" lvl="1" indent="-514350" eaLnBrk="0" hangingPunct="0">
              <a:buFont typeface="+mj-lt"/>
              <a:buAutoNum type="romanUcPeriod"/>
            </a:pP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To generate a document, first decide if it’s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good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(y=1)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or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bad (y=0)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.</a:t>
            </a:r>
          </a:p>
          <a:p>
            <a:pPr marL="914400" lvl="1" indent="-457200" eaLnBrk="0" hangingPunct="0">
              <a:buAutoNum type="romanUcPeriod"/>
            </a:pP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Given that, place N words into d, such that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 is placed with probability          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P(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|y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), </a:t>
            </a:r>
            <a:r>
              <a:rPr lang="en-US" sz="2000" dirty="0" smtClean="0">
                <a:latin typeface="+mn-lt"/>
              </a:rPr>
              <a:t>and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2000" baseline="30000" dirty="0" err="1" smtClean="0">
                <a:solidFill>
                  <a:srgbClr val="0000FF"/>
                </a:solidFill>
                <a:latin typeface="Calibri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P(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|y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) =1.</a:t>
            </a:r>
          </a:p>
          <a:p>
            <a:pPr marL="914400" lvl="1" indent="-457200" eaLnBrk="0" hangingPunct="0">
              <a:buAutoNum type="romanUcPeriod"/>
            </a:pP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The Probability of a document is: </a:t>
            </a:r>
          </a:p>
          <a:p>
            <a:pPr lvl="1" eaLnBrk="0" hangingPunct="0"/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                                P(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d|y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) N!/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!...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n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! 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P(w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|y)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</a:rPr>
              <a:t>n</a:t>
            </a:r>
            <a:r>
              <a:rPr lang="en-US" sz="2000" baseline="1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…p(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k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|y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)</a:t>
            </a:r>
            <a:r>
              <a:rPr lang="en-US" sz="2000" baseline="30000" dirty="0" err="1" smtClean="0">
                <a:solidFill>
                  <a:srgbClr val="0000FF"/>
                </a:solidFill>
                <a:latin typeface="Calibri"/>
              </a:rPr>
              <a:t>n</a:t>
            </a:r>
            <a:r>
              <a:rPr lang="en-US" sz="2000" baseline="15000" dirty="0" err="1" smtClean="0">
                <a:solidFill>
                  <a:srgbClr val="0000FF"/>
                </a:solidFill>
                <a:latin typeface="Calibri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  </a:t>
            </a:r>
            <a:endParaRPr lang="en-US" sz="2000" baseline="-25000" dirty="0" smtClean="0">
              <a:solidFill>
                <a:srgbClr val="0000FF"/>
              </a:solidFill>
              <a:latin typeface="Calibri"/>
            </a:endParaRPr>
          </a:p>
          <a:p>
            <a:pPr lvl="1" eaLnBrk="0" hangingPunct="0"/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latin typeface="+mn-lt"/>
                <a:cs typeface="Arial" pitchFamily="34" charset="0"/>
                <a:sym typeface="Symbol" pitchFamily="18" charset="2"/>
              </a:rPr>
              <a:t>            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  <a:sym typeface="Symbol" pitchFamily="18" charset="2"/>
              </a:rPr>
              <a:t>Where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  <a:sym typeface="Symbol" pitchFamily="18" charset="2"/>
              </a:rPr>
              <a:t>n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  <a:sym typeface="Symbol" pitchFamily="18" charset="2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cs typeface="Arial" pitchFamily="34" charset="0"/>
                <a:sym typeface="Symbol" pitchFamily="18" charset="2"/>
              </a:rPr>
              <a:t>is the # of times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  <a:sym typeface="Symbol" pitchFamily="18" charset="2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  <a:sym typeface="Symbol" pitchFamily="18" charset="2"/>
              </a:rPr>
              <a:t>i</a:t>
            </a:r>
            <a:r>
              <a:rPr lang="en-US" sz="2000" dirty="0" smtClean="0">
                <a:latin typeface="+mn-lt"/>
                <a:cs typeface="Arial" pitchFamily="34" charset="0"/>
                <a:sym typeface="Symbol" pitchFamily="18" charset="2"/>
              </a:rPr>
              <a:t> appears in the document.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  <a:sym typeface="Symbol" pitchFamily="18" charset="2"/>
              </a:rPr>
              <a:t>Same # of parameters: 2n+2, where n = |Dictionary|, but the estimation is done a bit differently. (HW).</a:t>
            </a:r>
            <a:endParaRPr lang="en-US" sz="2000" dirty="0" smtClean="0">
              <a:solidFill>
                <a:srgbClr val="000066"/>
              </a:solidFill>
              <a:latin typeface="+mn-lt"/>
            </a:endParaRPr>
          </a:p>
          <a:p>
            <a:pPr eaLnBrk="0" hangingPunct="0">
              <a:buFontTx/>
              <a:buChar char="•"/>
            </a:pPr>
            <a:endParaRPr lang="en-US" sz="2000" dirty="0">
              <a:solidFill>
                <a:srgbClr val="000066"/>
              </a:solidFill>
              <a:latin typeface="+mn-lt"/>
            </a:endParaRPr>
          </a:p>
          <a:p>
            <a:pPr eaLnBrk="0" hangingPunct="0">
              <a:buFontTx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Multinomial Model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19800" y="1066800"/>
            <a:ext cx="2999526" cy="2185214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/>
              </a:rPr>
              <a:t>Parameters: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Calibri"/>
              </a:rPr>
              <a:t>Priors: P(y=0/1) 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Calibri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Dictionary</a:t>
            </a:r>
          </a:p>
          <a:p>
            <a:r>
              <a:rPr lang="en-US" dirty="0" smtClean="0">
                <a:latin typeface="+mn-lt"/>
              </a:rPr>
              <a:t>    p(</a:t>
            </a:r>
            <a:r>
              <a:rPr lang="en-US" dirty="0" err="1" smtClean="0">
                <a:latin typeface="+mn-lt"/>
              </a:rPr>
              <a:t>w</a:t>
            </a:r>
            <a:r>
              <a:rPr lang="en-US" baseline="-25000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=0/1 </a:t>
            </a:r>
            <a:r>
              <a:rPr lang="en-US" dirty="0">
                <a:latin typeface="+mn-lt"/>
              </a:rPr>
              <a:t>|</a:t>
            </a:r>
            <a:r>
              <a:rPr lang="en-US" dirty="0" smtClean="0">
                <a:latin typeface="+mn-lt"/>
              </a:rPr>
              <a:t>y=0/1)</a:t>
            </a:r>
          </a:p>
          <a:p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N</a:t>
            </a:r>
            <a:r>
              <a:rPr lang="en-US" sz="2000" dirty="0" smtClean="0">
                <a:latin typeface="+mn-lt"/>
              </a:rPr>
              <a:t> dictionary items are  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chosen into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D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388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7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+mn-lt"/>
                <a:cs typeface="Arial" pitchFamily="34" charset="0"/>
              </a:rPr>
              <a:t> The generative model in these two cases is different</a:t>
            </a:r>
          </a:p>
        </p:txBody>
      </p:sp>
      <p:sp>
        <p:nvSpPr>
          <p:cNvPr id="1168388" name="Rectangle 4"/>
          <p:cNvSpPr>
            <a:spLocks noChangeArrowheads="1"/>
          </p:cNvSpPr>
          <p:nvPr/>
        </p:nvSpPr>
        <p:spPr bwMode="auto">
          <a:xfrm>
            <a:off x="685800" y="2590800"/>
            <a:ext cx="2057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68389" name="Rectangle 5"/>
          <p:cNvSpPr>
            <a:spLocks noChangeArrowheads="1"/>
          </p:cNvSpPr>
          <p:nvPr/>
        </p:nvSpPr>
        <p:spPr bwMode="auto">
          <a:xfrm>
            <a:off x="1866900" y="1905000"/>
            <a:ext cx="838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390" name="Oval 6"/>
          <p:cNvSpPr>
            <a:spLocks noChangeArrowheads="1"/>
          </p:cNvSpPr>
          <p:nvPr/>
        </p:nvSpPr>
        <p:spPr bwMode="auto">
          <a:xfrm>
            <a:off x="866775" y="2667000"/>
            <a:ext cx="609600" cy="3048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label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168391" name="Oval 7"/>
          <p:cNvSpPr>
            <a:spLocks noChangeArrowheads="1"/>
          </p:cNvSpPr>
          <p:nvPr/>
        </p:nvSpPr>
        <p:spPr bwMode="auto">
          <a:xfrm>
            <a:off x="1981200" y="3200400"/>
            <a:ext cx="609600" cy="3048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Appear</a:t>
            </a:r>
          </a:p>
        </p:txBody>
      </p:sp>
      <p:sp>
        <p:nvSpPr>
          <p:cNvPr id="1168393" name="Text Box 9"/>
          <p:cNvSpPr txBox="1">
            <a:spLocks noChangeArrowheads="1"/>
          </p:cNvSpPr>
          <p:nvPr/>
        </p:nvSpPr>
        <p:spPr bwMode="auto">
          <a:xfrm>
            <a:off x="762000" y="3200400"/>
            <a:ext cx="1016000" cy="2841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Documents d</a:t>
            </a:r>
          </a:p>
        </p:txBody>
      </p:sp>
      <p:sp>
        <p:nvSpPr>
          <p:cNvPr id="1168395" name="Oval 11"/>
          <p:cNvSpPr>
            <a:spLocks noChangeArrowheads="1"/>
          </p:cNvSpPr>
          <p:nvPr/>
        </p:nvSpPr>
        <p:spPr bwMode="auto">
          <a:xfrm>
            <a:off x="990600" y="1981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cmmi10" pitchFamily="34" charset="0"/>
              </a:rPr>
              <a:t>µ</a:t>
            </a:r>
          </a:p>
        </p:txBody>
      </p:sp>
      <p:sp>
        <p:nvSpPr>
          <p:cNvPr id="1168396" name="Oval 12"/>
          <p:cNvSpPr>
            <a:spLocks noChangeArrowheads="1"/>
          </p:cNvSpPr>
          <p:nvPr/>
        </p:nvSpPr>
        <p:spPr bwMode="auto">
          <a:xfrm>
            <a:off x="2085975" y="1981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cmmi10" pitchFamily="34" charset="0"/>
              </a:rPr>
              <a:t>¯</a:t>
            </a:r>
          </a:p>
        </p:txBody>
      </p:sp>
      <p:sp>
        <p:nvSpPr>
          <p:cNvPr id="1168399" name="Line 15"/>
          <p:cNvSpPr>
            <a:spLocks noChangeShapeType="1"/>
          </p:cNvSpPr>
          <p:nvPr/>
        </p:nvSpPr>
        <p:spPr bwMode="auto">
          <a:xfrm>
            <a:off x="1171575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00" name="Line 16"/>
          <p:cNvSpPr>
            <a:spLocks noChangeShapeType="1"/>
          </p:cNvSpPr>
          <p:nvPr/>
        </p:nvSpPr>
        <p:spPr bwMode="auto">
          <a:xfrm>
            <a:off x="2276475" y="2286000"/>
            <a:ext cx="9525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01" name="Line 17"/>
          <p:cNvSpPr>
            <a:spLocks noChangeShapeType="1"/>
          </p:cNvSpPr>
          <p:nvPr/>
        </p:nvSpPr>
        <p:spPr bwMode="auto">
          <a:xfrm>
            <a:off x="1447800" y="2895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02" name="Text Box 18"/>
          <p:cNvSpPr txBox="1">
            <a:spLocks noChangeArrowheads="1"/>
          </p:cNvSpPr>
          <p:nvPr/>
        </p:nvSpPr>
        <p:spPr bwMode="auto">
          <a:xfrm>
            <a:off x="1905000" y="3768725"/>
            <a:ext cx="746125" cy="2841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Words w</a:t>
            </a:r>
          </a:p>
        </p:txBody>
      </p:sp>
      <p:sp>
        <p:nvSpPr>
          <p:cNvPr id="1168403" name="Text Box 19"/>
          <p:cNvSpPr txBox="1">
            <a:spLocks noChangeArrowheads="1"/>
          </p:cNvSpPr>
          <p:nvPr/>
        </p:nvSpPr>
        <p:spPr bwMode="auto">
          <a:xfrm>
            <a:off x="669925" y="4267200"/>
            <a:ext cx="3597275" cy="20574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hlink"/>
                </a:solidFill>
                <a:latin typeface="Calibri" pitchFamily="34" charset="0"/>
              </a:rPr>
              <a:t>Bernoulli:</a:t>
            </a:r>
            <a:r>
              <a:rPr lang="en-US" sz="1600" dirty="0">
                <a:latin typeface="Calibri" pitchFamily="34" charset="0"/>
              </a:rPr>
              <a:t> A binary variable corresponds to a </a:t>
            </a:r>
            <a:r>
              <a:rPr lang="en-US" sz="1600" dirty="0">
                <a:solidFill>
                  <a:schemeClr val="hlink"/>
                </a:solidFill>
                <a:latin typeface="Calibri" pitchFamily="34" charset="0"/>
              </a:rPr>
              <a:t>document d</a:t>
            </a:r>
            <a:r>
              <a:rPr lang="en-US" sz="1600" dirty="0">
                <a:latin typeface="Calibri" pitchFamily="34" charset="0"/>
              </a:rPr>
              <a:t> and a </a:t>
            </a:r>
            <a:r>
              <a:rPr lang="en-US" sz="1600" dirty="0">
                <a:solidFill>
                  <a:schemeClr val="hlink"/>
                </a:solidFill>
                <a:latin typeface="Calibri" pitchFamily="34" charset="0"/>
              </a:rPr>
              <a:t>dictionary word w</a:t>
            </a:r>
            <a:r>
              <a:rPr lang="en-US" sz="1600" dirty="0">
                <a:latin typeface="Calibri" pitchFamily="34" charset="0"/>
              </a:rPr>
              <a:t>, and it takes the value 1 if w appears in d. Document </a:t>
            </a:r>
            <a:r>
              <a:rPr lang="en-US" sz="1600" dirty="0" smtClean="0">
                <a:latin typeface="Calibri" pitchFamily="34" charset="0"/>
              </a:rPr>
              <a:t>topic/label </a:t>
            </a:r>
            <a:r>
              <a:rPr lang="en-US" sz="1600" dirty="0">
                <a:latin typeface="Calibri" pitchFamily="34" charset="0"/>
              </a:rPr>
              <a:t>is governed by a prior </a:t>
            </a:r>
            <a:r>
              <a:rPr lang="en-US" sz="1600" dirty="0">
                <a:solidFill>
                  <a:schemeClr val="hlink"/>
                </a:solidFill>
                <a:latin typeface="cmmi10" pitchFamily="34" charset="0"/>
              </a:rPr>
              <a:t>µ</a:t>
            </a:r>
            <a:r>
              <a:rPr lang="en-US" sz="1600" dirty="0">
                <a:solidFill>
                  <a:schemeClr val="hlink"/>
                </a:solidFill>
                <a:latin typeface="Calibri" pitchFamily="34" charset="0"/>
              </a:rPr>
              <a:t>, its </a:t>
            </a:r>
            <a:r>
              <a:rPr lang="en-US" sz="1600" dirty="0" smtClean="0">
                <a:solidFill>
                  <a:schemeClr val="hlink"/>
                </a:solidFill>
                <a:latin typeface="Calibri" pitchFamily="34" charset="0"/>
              </a:rPr>
              <a:t>topic (label)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>
                <a:latin typeface="Calibri" pitchFamily="34" charset="0"/>
              </a:rPr>
              <a:t>and the variable in the intersection of the plates is governed by </a:t>
            </a:r>
            <a:r>
              <a:rPr lang="en-US" sz="1600" dirty="0">
                <a:latin typeface="cmmi10" pitchFamily="34" charset="0"/>
              </a:rPr>
              <a:t>µ</a:t>
            </a:r>
            <a:r>
              <a:rPr lang="en-US" sz="1600" dirty="0">
                <a:latin typeface="Calibri" pitchFamily="34" charset="0"/>
              </a:rPr>
              <a:t> and the Bernoulli parameter </a:t>
            </a:r>
            <a:r>
              <a:rPr lang="en-US" sz="1600" dirty="0">
                <a:solidFill>
                  <a:schemeClr val="hlink"/>
                </a:solidFill>
                <a:latin typeface="cmmi10" pitchFamily="34" charset="0"/>
              </a:rPr>
              <a:t>¯</a:t>
            </a:r>
            <a:r>
              <a:rPr lang="en-US" sz="1600" dirty="0">
                <a:solidFill>
                  <a:schemeClr val="hlink"/>
                </a:solidFill>
                <a:latin typeface="Calibri" pitchFamily="34" charset="0"/>
              </a:rPr>
              <a:t> for the dictionary word w  </a:t>
            </a:r>
          </a:p>
        </p:txBody>
      </p:sp>
      <p:sp>
        <p:nvSpPr>
          <p:cNvPr id="1168404" name="Rectangle 20"/>
          <p:cNvSpPr>
            <a:spLocks noChangeArrowheads="1"/>
          </p:cNvSpPr>
          <p:nvPr/>
        </p:nvSpPr>
        <p:spPr bwMode="auto">
          <a:xfrm>
            <a:off x="5638800" y="2590800"/>
            <a:ext cx="2286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68405" name="Rectangle 21"/>
          <p:cNvSpPr>
            <a:spLocks noChangeArrowheads="1"/>
          </p:cNvSpPr>
          <p:nvPr/>
        </p:nvSpPr>
        <p:spPr bwMode="auto">
          <a:xfrm>
            <a:off x="6781800" y="2667000"/>
            <a:ext cx="990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406" name="Oval 22"/>
          <p:cNvSpPr>
            <a:spLocks noChangeArrowheads="1"/>
          </p:cNvSpPr>
          <p:nvPr/>
        </p:nvSpPr>
        <p:spPr bwMode="auto">
          <a:xfrm>
            <a:off x="5819775" y="2667000"/>
            <a:ext cx="609600" cy="3048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label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168407" name="Oval 23"/>
          <p:cNvSpPr>
            <a:spLocks noChangeArrowheads="1"/>
          </p:cNvSpPr>
          <p:nvPr/>
        </p:nvSpPr>
        <p:spPr bwMode="auto">
          <a:xfrm>
            <a:off x="6896100" y="3200400"/>
            <a:ext cx="762000" cy="3048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latin typeface="Calibri" pitchFamily="34" charset="0"/>
              </a:rPr>
              <a:t>Appear (d)</a:t>
            </a:r>
          </a:p>
        </p:txBody>
      </p:sp>
      <p:sp>
        <p:nvSpPr>
          <p:cNvPr id="1168408" name="Text Box 24"/>
          <p:cNvSpPr txBox="1">
            <a:spLocks noChangeArrowheads="1"/>
          </p:cNvSpPr>
          <p:nvPr/>
        </p:nvSpPr>
        <p:spPr bwMode="auto">
          <a:xfrm>
            <a:off x="5715000" y="3200400"/>
            <a:ext cx="1016000" cy="2841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Documents d</a:t>
            </a:r>
          </a:p>
        </p:txBody>
      </p:sp>
      <p:sp>
        <p:nvSpPr>
          <p:cNvPr id="1168409" name="Oval 25"/>
          <p:cNvSpPr>
            <a:spLocks noChangeArrowheads="1"/>
          </p:cNvSpPr>
          <p:nvPr/>
        </p:nvSpPr>
        <p:spPr bwMode="auto">
          <a:xfrm>
            <a:off x="5943600" y="1981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cmmi10" pitchFamily="34" charset="0"/>
              </a:rPr>
              <a:t>µ</a:t>
            </a:r>
          </a:p>
        </p:txBody>
      </p:sp>
      <p:sp>
        <p:nvSpPr>
          <p:cNvPr id="1168410" name="Oval 26"/>
          <p:cNvSpPr>
            <a:spLocks noChangeArrowheads="1"/>
          </p:cNvSpPr>
          <p:nvPr/>
        </p:nvSpPr>
        <p:spPr bwMode="auto">
          <a:xfrm>
            <a:off x="7038975" y="1981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cmmi10" pitchFamily="34" charset="0"/>
              </a:rPr>
              <a:t>¯</a:t>
            </a:r>
          </a:p>
        </p:txBody>
      </p:sp>
      <p:sp>
        <p:nvSpPr>
          <p:cNvPr id="1168411" name="Line 27"/>
          <p:cNvSpPr>
            <a:spLocks noChangeShapeType="1"/>
          </p:cNvSpPr>
          <p:nvPr/>
        </p:nvSpPr>
        <p:spPr bwMode="auto">
          <a:xfrm>
            <a:off x="6124575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12" name="Line 28"/>
          <p:cNvSpPr>
            <a:spLocks noChangeShapeType="1"/>
          </p:cNvSpPr>
          <p:nvPr/>
        </p:nvSpPr>
        <p:spPr bwMode="auto">
          <a:xfrm>
            <a:off x="7229475" y="2286000"/>
            <a:ext cx="9525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13" name="Line 29"/>
          <p:cNvSpPr>
            <a:spLocks noChangeShapeType="1"/>
          </p:cNvSpPr>
          <p:nvPr/>
        </p:nvSpPr>
        <p:spPr bwMode="auto">
          <a:xfrm>
            <a:off x="6400800" y="2895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14" name="Text Box 30"/>
          <p:cNvSpPr txBox="1">
            <a:spLocks noChangeArrowheads="1"/>
          </p:cNvSpPr>
          <p:nvPr/>
        </p:nvSpPr>
        <p:spPr bwMode="auto">
          <a:xfrm>
            <a:off x="6810375" y="3702050"/>
            <a:ext cx="914400" cy="2841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Position p</a:t>
            </a:r>
          </a:p>
        </p:txBody>
      </p:sp>
      <p:sp>
        <p:nvSpPr>
          <p:cNvPr id="1168415" name="Text Box 31"/>
          <p:cNvSpPr txBox="1">
            <a:spLocks noChangeArrowheads="1"/>
          </p:cNvSpPr>
          <p:nvPr/>
        </p:nvSpPr>
        <p:spPr bwMode="auto">
          <a:xfrm>
            <a:off x="5029200" y="4267200"/>
            <a:ext cx="3597275" cy="1815882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hlink"/>
                </a:solidFill>
                <a:latin typeface="Calibri" pitchFamily="34" charset="0"/>
              </a:rPr>
              <a:t>Multinomial:</a:t>
            </a:r>
            <a:r>
              <a:rPr lang="en-US" sz="1600" dirty="0">
                <a:latin typeface="Calibri" pitchFamily="34" charset="0"/>
              </a:rPr>
              <a:t> Words do not correspond to dictionary words but to </a:t>
            </a:r>
            <a:r>
              <a:rPr lang="en-US" sz="1600" dirty="0" smtClean="0">
                <a:solidFill>
                  <a:schemeClr val="hlink"/>
                </a:solidFill>
                <a:latin typeface="Calibri" pitchFamily="34" charset="0"/>
              </a:rPr>
              <a:t>positions (occurrences) </a:t>
            </a:r>
            <a:r>
              <a:rPr lang="en-US" sz="1600" dirty="0">
                <a:solidFill>
                  <a:schemeClr val="hlink"/>
                </a:solidFill>
                <a:latin typeface="Calibri" pitchFamily="34" charset="0"/>
              </a:rPr>
              <a:t>in the document d</a:t>
            </a:r>
            <a:r>
              <a:rPr lang="en-US" sz="1600" dirty="0">
                <a:latin typeface="Calibri" pitchFamily="34" charset="0"/>
              </a:rPr>
              <a:t>. The internal variable is then </a:t>
            </a:r>
            <a:r>
              <a:rPr lang="en-US" sz="1600" dirty="0">
                <a:solidFill>
                  <a:schemeClr val="hlink"/>
                </a:solidFill>
                <a:latin typeface="Calibri" pitchFamily="34" charset="0"/>
              </a:rPr>
              <a:t>W(D,P).</a:t>
            </a:r>
            <a:r>
              <a:rPr lang="en-US" sz="1600" dirty="0">
                <a:latin typeface="Calibri" pitchFamily="34" charset="0"/>
              </a:rPr>
              <a:t>  These variables are generated from the same multinomial distribution </a:t>
            </a:r>
            <a:r>
              <a:rPr lang="en-US" sz="1600" dirty="0">
                <a:latin typeface="cmmi10" pitchFamily="34" charset="0"/>
              </a:rPr>
              <a:t>¯</a:t>
            </a:r>
            <a:r>
              <a:rPr lang="en-US" sz="1600" dirty="0">
                <a:latin typeface="Calibri" pitchFamily="34" charset="0"/>
              </a:rPr>
              <a:t>, and depend on the </a:t>
            </a:r>
            <a:r>
              <a:rPr lang="en-US" sz="1600" dirty="0" smtClean="0">
                <a:latin typeface="Calibri" pitchFamily="34" charset="0"/>
              </a:rPr>
              <a:t>topic/label. </a:t>
            </a:r>
            <a:endParaRPr lang="en-US" sz="1600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Representation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02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44058"/>
              </p:ext>
            </p:extLst>
          </p:nvPr>
        </p:nvGraphicFramePr>
        <p:xfrm>
          <a:off x="412124" y="2057400"/>
          <a:ext cx="83820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משוואה" r:id="rId4" imgW="4381200" imgH="1981080" progId="Equation.3">
                  <p:embed/>
                </p:oleObj>
              </mc:Choice>
              <mc:Fallback>
                <p:oleObj name="משוואה" r:id="rId4" imgW="4381200" imgH="1981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24" y="2057400"/>
                        <a:ext cx="8382000" cy="3816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838200" y="1295400"/>
            <a:ext cx="7924800" cy="475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latin typeface="Calibri"/>
              </a:rPr>
              <a:t>                 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V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MAP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argmax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v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P(x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…, </a:t>
            </a: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|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 )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P(v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Assumption</a:t>
            </a:r>
            <a:r>
              <a:rPr lang="en-US" sz="2000" dirty="0"/>
              <a:t>: feature values are independent given the target value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Naive Bayes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105400"/>
            <a:ext cx="3124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257800"/>
            <a:ext cx="26670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Text Box 3"/>
          <p:cNvSpPr txBox="1">
            <a:spLocks noChangeArrowheads="1"/>
          </p:cNvSpPr>
          <p:nvPr/>
        </p:nvSpPr>
        <p:spPr bwMode="auto">
          <a:xfrm>
            <a:off x="609600" y="1665506"/>
            <a:ext cx="81534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+mn-lt"/>
                <a:cs typeface="Arial" pitchFamily="34" charset="0"/>
              </a:rPr>
              <a:t>We assume a mixture probability model, parameterized by</a:t>
            </a:r>
            <a:r>
              <a:rPr lang="en-US" sz="2000" b="1" dirty="0">
                <a:solidFill>
                  <a:srgbClr val="000066"/>
                </a:solidFill>
                <a:latin typeface="+mn-lt"/>
              </a:rPr>
              <a:t> µ.</a:t>
            </a:r>
          </a:p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+mn-lt"/>
                <a:cs typeface="Arial" pitchFamily="34" charset="0"/>
              </a:rPr>
              <a:t>Different components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 {c</a:t>
            </a:r>
            <a:r>
              <a:rPr lang="en-US" sz="2000" baseline="-25000" dirty="0">
                <a:solidFill>
                  <a:srgbClr val="000066"/>
                </a:solidFill>
                <a:latin typeface="+mn-lt"/>
              </a:rPr>
              <a:t>1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,c</a:t>
            </a:r>
            <a:r>
              <a:rPr lang="en-US" sz="2000" baseline="-25000" dirty="0">
                <a:solidFill>
                  <a:srgbClr val="000066"/>
                </a:solidFill>
                <a:latin typeface="+mn-lt"/>
              </a:rPr>
              <a:t>2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,… </a:t>
            </a:r>
            <a:r>
              <a:rPr lang="en-US" sz="2000" dirty="0" err="1">
                <a:solidFill>
                  <a:srgbClr val="000066"/>
                </a:solidFill>
                <a:latin typeface="+mn-lt"/>
              </a:rPr>
              <a:t>c</a:t>
            </a:r>
            <a:r>
              <a:rPr lang="en-US" sz="2000" baseline="-25000" dirty="0" err="1">
                <a:solidFill>
                  <a:srgbClr val="000066"/>
                </a:solidFill>
                <a:latin typeface="+mn-lt"/>
              </a:rPr>
              <a:t>k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} </a:t>
            </a:r>
            <a:r>
              <a:rPr lang="en-US" sz="2000" dirty="0">
                <a:solidFill>
                  <a:srgbClr val="000066"/>
                </a:solidFill>
                <a:latin typeface="+mn-lt"/>
                <a:cs typeface="Arial" pitchFamily="34" charset="0"/>
              </a:rPr>
              <a:t>of the model are parameterize by disjoint subsets of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 µ.</a:t>
            </a:r>
            <a:r>
              <a:rPr lang="en-US" sz="2000" b="1" dirty="0">
                <a:solidFill>
                  <a:srgbClr val="000066"/>
                </a:solidFill>
                <a:latin typeface="+mn-lt"/>
              </a:rPr>
              <a:t> </a:t>
            </a:r>
          </a:p>
          <a:p>
            <a:endParaRPr lang="en-US" sz="2000" b="1" dirty="0">
              <a:solidFill>
                <a:srgbClr val="000066"/>
              </a:solidFill>
              <a:latin typeface="+mn-lt"/>
            </a:endParaRPr>
          </a:p>
          <a:p>
            <a:r>
              <a:rPr lang="en-US" sz="2000" dirty="0">
                <a:solidFill>
                  <a:srgbClr val="000066"/>
                </a:solidFill>
                <a:latin typeface="+mn-lt"/>
                <a:cs typeface="Arial" pitchFamily="34" charset="0"/>
              </a:rPr>
              <a:t>The generative story: </a:t>
            </a:r>
            <a:r>
              <a:rPr lang="en-US" sz="2000" dirty="0">
                <a:latin typeface="+mn-lt"/>
                <a:cs typeface="Arial" pitchFamily="34" charset="0"/>
              </a:rPr>
              <a:t>A document </a:t>
            </a:r>
            <a:r>
              <a:rPr lang="en-US" sz="2000" i="1" dirty="0">
                <a:solidFill>
                  <a:schemeClr val="hlink"/>
                </a:solidFill>
                <a:latin typeface="+mn-lt"/>
                <a:cs typeface="Arial" pitchFamily="34" charset="0"/>
              </a:rPr>
              <a:t>d</a:t>
            </a:r>
            <a:r>
              <a:rPr lang="en-US" sz="2000" dirty="0">
                <a:latin typeface="+mn-lt"/>
                <a:cs typeface="Arial" pitchFamily="34" charset="0"/>
              </a:rPr>
              <a:t> is created by </a:t>
            </a:r>
          </a:p>
          <a:p>
            <a:r>
              <a:rPr lang="en-US" sz="2000" dirty="0">
                <a:latin typeface="+mn-lt"/>
                <a:cs typeface="Arial" pitchFamily="34" charset="0"/>
              </a:rPr>
              <a:t>  (1) selecting a component according to the priors, </a:t>
            </a:r>
            <a:r>
              <a:rPr lang="en-US" sz="2000" dirty="0">
                <a:solidFill>
                  <a:schemeClr val="hlink"/>
                </a:solidFill>
                <a:latin typeface="+mn-lt"/>
                <a:cs typeface="Arial" pitchFamily="34" charset="0"/>
              </a:rPr>
              <a:t>P(</a:t>
            </a:r>
            <a:r>
              <a:rPr lang="en-US" sz="2000" i="1" dirty="0" err="1">
                <a:solidFill>
                  <a:schemeClr val="hlink"/>
                </a:solidFill>
                <a:latin typeface="+mn-lt"/>
                <a:cs typeface="Arial" pitchFamily="34" charset="0"/>
              </a:rPr>
              <a:t>c</a:t>
            </a:r>
            <a:r>
              <a:rPr lang="en-US" sz="2000" i="1" baseline="-25000" dirty="0" err="1">
                <a:solidFill>
                  <a:schemeClr val="hlink"/>
                </a:solidFill>
                <a:latin typeface="+mn-lt"/>
                <a:cs typeface="Arial" pitchFamily="34" charset="0"/>
              </a:rPr>
              <a:t>j</a:t>
            </a:r>
            <a:r>
              <a:rPr lang="en-US" sz="2000" i="1" dirty="0">
                <a:solidFill>
                  <a:schemeClr val="hlink"/>
                </a:solidFill>
                <a:latin typeface="+mn-lt"/>
                <a:cs typeface="Arial" pitchFamily="34" charset="0"/>
              </a:rPr>
              <a:t> |µ)</a:t>
            </a:r>
            <a:r>
              <a:rPr lang="en-US" sz="2000" dirty="0">
                <a:solidFill>
                  <a:schemeClr val="hlink"/>
                </a:solidFill>
                <a:latin typeface="+mn-lt"/>
                <a:cs typeface="Arial" pitchFamily="34" charset="0"/>
              </a:rPr>
              <a:t>,</a:t>
            </a:r>
            <a:r>
              <a:rPr lang="en-US" sz="2000" dirty="0">
                <a:latin typeface="+mn-lt"/>
                <a:cs typeface="Arial" pitchFamily="34" charset="0"/>
              </a:rPr>
              <a:t> then </a:t>
            </a:r>
          </a:p>
          <a:p>
            <a:r>
              <a:rPr lang="en-US" sz="2000" dirty="0">
                <a:latin typeface="+mn-lt"/>
                <a:cs typeface="Arial" pitchFamily="34" charset="0"/>
              </a:rPr>
              <a:t>  (2) having the mixture component generate a document according to its own parameters, with distribution </a:t>
            </a:r>
            <a:r>
              <a:rPr lang="en-US" sz="2000" dirty="0">
                <a:solidFill>
                  <a:schemeClr val="hlink"/>
                </a:solidFill>
                <a:latin typeface="+mn-lt"/>
                <a:cs typeface="Arial" pitchFamily="34" charset="0"/>
              </a:rPr>
              <a:t>P(</a:t>
            </a:r>
            <a:r>
              <a:rPr lang="en-US" sz="2000" i="1" dirty="0" err="1">
                <a:solidFill>
                  <a:schemeClr val="hlink"/>
                </a:solidFill>
                <a:latin typeface="+mn-lt"/>
                <a:cs typeface="Arial" pitchFamily="34" charset="0"/>
              </a:rPr>
              <a:t>d|c</a:t>
            </a:r>
            <a:r>
              <a:rPr lang="en-US" sz="2000" i="1" baseline="-25000" dirty="0" err="1">
                <a:solidFill>
                  <a:schemeClr val="hlink"/>
                </a:solidFill>
                <a:latin typeface="+mn-lt"/>
                <a:cs typeface="Arial" pitchFamily="34" charset="0"/>
              </a:rPr>
              <a:t>j</a:t>
            </a:r>
            <a:r>
              <a:rPr lang="en-US" sz="2000" i="1" dirty="0">
                <a:solidFill>
                  <a:schemeClr val="hlink"/>
                </a:solidFill>
                <a:latin typeface="+mn-lt"/>
                <a:cs typeface="Arial" pitchFamily="34" charset="0"/>
              </a:rPr>
              <a:t>, µ)</a:t>
            </a:r>
            <a:r>
              <a:rPr lang="en-US" sz="2000" i="1" dirty="0">
                <a:latin typeface="+mn-lt"/>
                <a:cs typeface="Arial" pitchFamily="34" charset="0"/>
              </a:rPr>
              <a:t> </a:t>
            </a:r>
            <a:endParaRPr lang="en-US" sz="2000" dirty="0">
              <a:latin typeface="+mn-lt"/>
              <a:cs typeface="Arial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000066"/>
                </a:solidFill>
                <a:latin typeface="+mn-lt"/>
                <a:cs typeface="Arial" pitchFamily="34" charset="0"/>
              </a:rPr>
              <a:t> So we have: </a:t>
            </a:r>
          </a:p>
          <a:p>
            <a:r>
              <a:rPr lang="en-US" sz="2000" b="1" dirty="0">
                <a:solidFill>
                  <a:srgbClr val="000066"/>
                </a:solidFill>
                <a:latin typeface="+mn-lt"/>
                <a:sym typeface="Symbol" pitchFamily="18" charset="2"/>
              </a:rPr>
              <a:t>     		</a:t>
            </a:r>
            <a:r>
              <a:rPr lang="en-US" sz="2000" dirty="0">
                <a:solidFill>
                  <a:srgbClr val="000066"/>
                </a:solidFill>
                <a:latin typeface="+mn-lt"/>
                <a:cs typeface="Arial" pitchFamily="34" charset="0"/>
                <a:sym typeface="Symbol" pitchFamily="18" charset="2"/>
              </a:rPr>
              <a:t>P(d|µ) = </a:t>
            </a:r>
            <a:r>
              <a:rPr lang="en-US" sz="2000" b="1" baseline="-25000" dirty="0">
                <a:solidFill>
                  <a:srgbClr val="000066"/>
                </a:solidFill>
                <a:latin typeface="+mn-lt"/>
                <a:cs typeface="Arial" pitchFamily="34" charset="0"/>
                <a:sym typeface="Symbol" pitchFamily="18" charset="2"/>
              </a:rPr>
              <a:t>1</a:t>
            </a:r>
            <a:r>
              <a:rPr lang="en-US" sz="2000" b="1" baseline="15000" dirty="0">
                <a:solidFill>
                  <a:srgbClr val="000066"/>
                </a:solidFill>
                <a:latin typeface="+mn-lt"/>
                <a:cs typeface="Arial" pitchFamily="34" charset="0"/>
                <a:sym typeface="Symbol" pitchFamily="18" charset="2"/>
              </a:rPr>
              <a:t>k</a:t>
            </a:r>
            <a:r>
              <a:rPr lang="en-US" sz="2000" dirty="0">
                <a:solidFill>
                  <a:srgbClr val="000066"/>
                </a:solidFill>
                <a:latin typeface="+mn-lt"/>
                <a:cs typeface="Arial" pitchFamily="34" charset="0"/>
                <a:sym typeface="Symbol" pitchFamily="18" charset="2"/>
              </a:rPr>
              <a:t> P(</a:t>
            </a:r>
            <a:r>
              <a:rPr lang="en-US" sz="2000" dirty="0" err="1">
                <a:solidFill>
                  <a:srgbClr val="000066"/>
                </a:solidFill>
                <a:latin typeface="+mn-lt"/>
                <a:cs typeface="Arial" pitchFamily="34" charset="0"/>
                <a:sym typeface="Symbol" pitchFamily="18" charset="2"/>
              </a:rPr>
              <a:t>c</a:t>
            </a:r>
            <a:r>
              <a:rPr lang="en-US" sz="2000" b="1" baseline="-25000" dirty="0" err="1">
                <a:solidFill>
                  <a:srgbClr val="000066"/>
                </a:solidFill>
                <a:latin typeface="+mn-lt"/>
                <a:cs typeface="Arial" pitchFamily="34" charset="0"/>
                <a:sym typeface="Symbol" pitchFamily="18" charset="2"/>
              </a:rPr>
              <a:t>j</a:t>
            </a:r>
            <a:r>
              <a:rPr lang="en-US" sz="2000" dirty="0">
                <a:solidFill>
                  <a:srgbClr val="000066"/>
                </a:solidFill>
                <a:latin typeface="+mn-lt"/>
                <a:cs typeface="Arial" pitchFamily="34" charset="0"/>
                <a:sym typeface="Symbol" pitchFamily="18" charset="2"/>
              </a:rPr>
              <a:t>|µ) P(</a:t>
            </a:r>
            <a:r>
              <a:rPr lang="en-US" sz="2000" dirty="0" err="1">
                <a:solidFill>
                  <a:srgbClr val="000066"/>
                </a:solidFill>
                <a:latin typeface="+mn-lt"/>
                <a:cs typeface="Arial" pitchFamily="34" charset="0"/>
                <a:sym typeface="Symbol" pitchFamily="18" charset="2"/>
              </a:rPr>
              <a:t>d|c</a:t>
            </a:r>
            <a:r>
              <a:rPr lang="en-US" sz="2000" b="1" baseline="-25000" dirty="0" err="1">
                <a:solidFill>
                  <a:srgbClr val="000066"/>
                </a:solidFill>
                <a:latin typeface="+mn-lt"/>
                <a:cs typeface="Arial" pitchFamily="34" charset="0"/>
                <a:sym typeface="Symbol" pitchFamily="18" charset="2"/>
              </a:rPr>
              <a:t>j</a:t>
            </a:r>
            <a:r>
              <a:rPr lang="en-US" sz="2000" dirty="0">
                <a:solidFill>
                  <a:srgbClr val="000066"/>
                </a:solidFill>
                <a:latin typeface="+mn-lt"/>
                <a:cs typeface="Arial" pitchFamily="34" charset="0"/>
                <a:sym typeface="Symbol" pitchFamily="18" charset="2"/>
              </a:rPr>
              <a:t>,µ)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66"/>
                </a:solidFill>
                <a:latin typeface="+mn-lt"/>
                <a:cs typeface="Arial" pitchFamily="34" charset="0"/>
                <a:sym typeface="Symbol" pitchFamily="18" charset="2"/>
              </a:rPr>
              <a:t> In the case of document classification, we assume a one to one correspondence between components and labels.</a:t>
            </a:r>
            <a:endParaRPr lang="en-US" sz="2000" b="1" dirty="0">
              <a:solidFill>
                <a:srgbClr val="000066"/>
              </a:solidFill>
              <a:latin typeface="+mn-lt"/>
            </a:endParaRPr>
          </a:p>
          <a:p>
            <a:pPr eaLnBrk="0" hangingPunct="0">
              <a:buFontTx/>
              <a:buChar char="•"/>
            </a:pPr>
            <a:endParaRPr lang="en-US" sz="20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NB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9" name="Text Box 3"/>
          <p:cNvSpPr txBox="1">
            <a:spLocks noChangeArrowheads="1"/>
          </p:cNvSpPr>
          <p:nvPr/>
        </p:nvSpPr>
        <p:spPr bwMode="auto">
          <a:xfrm>
            <a:off x="533400" y="1117600"/>
            <a:ext cx="8077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X</a:t>
            </a:r>
            <a:r>
              <a:rPr lang="en-US" b="1" baseline="-25000">
                <a:solidFill>
                  <a:srgbClr val="000066"/>
                </a:solidFill>
                <a:latin typeface="Arial Narrow" pitchFamily="34" charset="0"/>
              </a:rPr>
              <a:t>i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can be continuous</a:t>
            </a: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We can still use </a:t>
            </a: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And</a:t>
            </a: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/>
            <a:endParaRPr lang="en-US" b="1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1110026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32000"/>
            <a:ext cx="48006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110025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22600"/>
            <a:ext cx="589121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Bayes: Continuous 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5" name="Text Box 3"/>
          <p:cNvSpPr txBox="1">
            <a:spLocks noChangeArrowheads="1"/>
          </p:cNvSpPr>
          <p:nvPr/>
        </p:nvSpPr>
        <p:spPr bwMode="auto">
          <a:xfrm>
            <a:off x="533400" y="1152525"/>
            <a:ext cx="8077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X</a:t>
            </a:r>
            <a:r>
              <a:rPr lang="en-US" b="1" baseline="-25000">
                <a:solidFill>
                  <a:srgbClr val="000066"/>
                </a:solidFill>
                <a:latin typeface="Arial Narrow" pitchFamily="34" charset="0"/>
              </a:rPr>
              <a:t>i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can be continuous</a:t>
            </a: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We can still use </a:t>
            </a: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And</a:t>
            </a: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Naïve Bayes </a:t>
            </a:r>
            <a:r>
              <a:rPr lang="en-US" b="1">
                <a:solidFill>
                  <a:schemeClr val="folHlink"/>
                </a:solidFill>
                <a:latin typeface="Arial Narrow" pitchFamily="34" charset="0"/>
              </a:rPr>
              <a:t>classifier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:</a:t>
            </a:r>
          </a:p>
        </p:txBody>
      </p:sp>
      <p:pic>
        <p:nvPicPr>
          <p:cNvPr id="1114116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66925"/>
            <a:ext cx="48006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114117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57525"/>
            <a:ext cx="589121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114118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4733925"/>
            <a:ext cx="46640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7" name="Text Box 3"/>
          <p:cNvSpPr txBox="1">
            <a:spLocks noChangeArrowheads="1"/>
          </p:cNvSpPr>
          <p:nvPr/>
        </p:nvSpPr>
        <p:spPr bwMode="auto">
          <a:xfrm>
            <a:off x="533400" y="1181100"/>
            <a:ext cx="8077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X</a:t>
            </a:r>
            <a:r>
              <a:rPr lang="en-US" b="1" baseline="-25000">
                <a:solidFill>
                  <a:srgbClr val="000066"/>
                </a:solidFill>
                <a:latin typeface="Arial Narrow" pitchFamily="34" charset="0"/>
              </a:rPr>
              <a:t>i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can be continuous</a:t>
            </a: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We can still use </a:t>
            </a: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And</a:t>
            </a: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Naïve Bayes </a:t>
            </a:r>
            <a:r>
              <a:rPr lang="en-US" b="1">
                <a:solidFill>
                  <a:schemeClr val="folHlink"/>
                </a:solidFill>
                <a:latin typeface="Arial Narrow" pitchFamily="34" charset="0"/>
              </a:rPr>
              <a:t>classifier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:</a:t>
            </a: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Assumption: P(X</a:t>
            </a:r>
            <a:r>
              <a:rPr lang="en-US" b="1" baseline="-25000">
                <a:solidFill>
                  <a:srgbClr val="000066"/>
                </a:solidFill>
                <a:latin typeface="Arial Narrow" pitchFamily="34" charset="0"/>
              </a:rPr>
              <a:t>i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|Y) has a </a:t>
            </a:r>
            <a:r>
              <a:rPr lang="en-US" b="1">
                <a:solidFill>
                  <a:srgbClr val="A50021"/>
                </a:solidFill>
                <a:latin typeface="Arial Narrow" pitchFamily="34" charset="0"/>
              </a:rPr>
              <a:t>Gaussian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distribution  </a:t>
            </a:r>
          </a:p>
        </p:txBody>
      </p:sp>
      <p:pic>
        <p:nvPicPr>
          <p:cNvPr id="1112068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5500"/>
            <a:ext cx="48006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112069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86100"/>
            <a:ext cx="589121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112070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4762500"/>
            <a:ext cx="46640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3300"/>
                </a:solidFill>
                <a:latin typeface="Times New Roman" pitchFamily="18" charset="0"/>
              </a:rPr>
              <a:t>The Gaussian Probability Distribution</a:t>
            </a:r>
          </a:p>
        </p:txBody>
      </p:sp>
      <p:pic>
        <p:nvPicPr>
          <p:cNvPr id="11161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92575"/>
            <a:ext cx="5638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2865438" y="64389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i="1">
                <a:latin typeface="Times New Roman" pitchFamily="18" charset="0"/>
              </a:rPr>
              <a:t>x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116168" name="Text Box 8"/>
          <p:cNvSpPr txBox="1">
            <a:spLocks noChangeArrowheads="1"/>
          </p:cNvSpPr>
          <p:nvPr/>
        </p:nvSpPr>
        <p:spPr bwMode="auto">
          <a:xfrm>
            <a:off x="457200" y="1120775"/>
            <a:ext cx="8077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73138" indent="-45720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44638" indent="-45720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16138" indent="-45720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687638" indent="-45720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144838" indent="-4572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02038" indent="-4572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059238" indent="-4572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16438" indent="-4572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Gaussian probability distribution also called </a:t>
            </a:r>
            <a:r>
              <a:rPr lang="en-US" b="1" i="1" dirty="0">
                <a:solidFill>
                  <a:srgbClr val="000066"/>
                </a:solidFill>
                <a:latin typeface="Arial Narrow" pitchFamily="34" charset="0"/>
              </a:rPr>
              <a:t>normal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distribution.</a:t>
            </a:r>
          </a:p>
          <a:p>
            <a:pPr algn="just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It is a continuous 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distribution with pdf:</a:t>
            </a: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algn="just">
              <a:buFont typeface="Times" pitchFamily="18" charset="0"/>
              <a:buNone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algn="just">
              <a:buFont typeface="Times" pitchFamily="18" charset="0"/>
              <a:buNone/>
            </a:pPr>
            <a:r>
              <a:rPr lang="en-US" b="1" i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		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= mean of distribution </a:t>
            </a:r>
          </a:p>
          <a:p>
            <a:pPr algn="just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		</a:t>
            </a:r>
            <a:r>
              <a:rPr lang="en-US" b="1" i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</a:t>
            </a:r>
            <a:r>
              <a:rPr lang="en-US" b="1" baseline="30000" dirty="0">
                <a:solidFill>
                  <a:srgbClr val="000066"/>
                </a:solidFill>
                <a:latin typeface="Arial Narrow" pitchFamily="34" charset="0"/>
              </a:rPr>
              <a:t>2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=  variance of distribution</a:t>
            </a:r>
          </a:p>
          <a:p>
            <a:pPr algn="just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		</a:t>
            </a:r>
            <a:r>
              <a:rPr lang="en-US" b="1" i="1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is a continuous variable (-∞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</a:t>
            </a:r>
            <a:r>
              <a:rPr lang="en-US" b="1" i="1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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∞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</a:t>
            </a: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algn="just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Probability of </a:t>
            </a:r>
            <a:r>
              <a:rPr lang="en-US" b="1" i="1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being in the range [</a:t>
            </a:r>
            <a:r>
              <a:rPr lang="en-US" b="1" i="1" dirty="0">
                <a:solidFill>
                  <a:srgbClr val="000066"/>
                </a:solidFill>
                <a:latin typeface="Arial Narrow" pitchFamily="34" charset="0"/>
              </a:rPr>
              <a:t>a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en-US" b="1" i="1" dirty="0">
                <a:solidFill>
                  <a:srgbClr val="000066"/>
                </a:solidFill>
                <a:latin typeface="Arial Narrow" pitchFamily="34" charset="0"/>
              </a:rPr>
              <a:t>b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]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cannot be evaluated analytically (has to be looked up in a table) </a:t>
            </a:r>
          </a:p>
        </p:txBody>
      </p:sp>
      <p:graphicFrame>
        <p:nvGraphicFramePr>
          <p:cNvPr id="11161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370156"/>
              </p:ext>
            </p:extLst>
          </p:nvPr>
        </p:nvGraphicFramePr>
        <p:xfrm>
          <a:off x="5105400" y="1806575"/>
          <a:ext cx="291623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משוואה" r:id="rId5" imgW="1358640" imgH="482400" progId="Equation.3">
                  <p:embed/>
                </p:oleObj>
              </mc:Choice>
              <mc:Fallback>
                <p:oleObj name="משוואה" r:id="rId5" imgW="135864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06575"/>
                        <a:ext cx="2916238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3" name="Text Box 3"/>
          <p:cNvSpPr txBox="1">
            <a:spLocks noChangeArrowheads="1"/>
          </p:cNvSpPr>
          <p:nvPr/>
        </p:nvSpPr>
        <p:spPr bwMode="auto">
          <a:xfrm>
            <a:off x="457200" y="1162050"/>
            <a:ext cx="60277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P(X</a:t>
            </a:r>
            <a:r>
              <a:rPr lang="en-US" b="1" baseline="-25000">
                <a:solidFill>
                  <a:srgbClr val="000066"/>
                </a:solidFill>
                <a:latin typeface="Arial Narrow" pitchFamily="34" charset="0"/>
              </a:rPr>
              <a:t>i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|Y) is Gaussian</a:t>
            </a:r>
          </a:p>
          <a:p>
            <a:pPr eaLnBrk="0" hangingPunct="0"/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  </a:t>
            </a: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Training: estimate mean and standard deviation</a:t>
            </a: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/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/>
            <a:endParaRPr lang="en-US" b="1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105472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90775"/>
            <a:ext cx="2844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205877"/>
            <a:ext cx="6019800" cy="2308324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Note that the following slides abuse notation significantly. Since P(x) =0 for continues distributions, we think </a:t>
            </a:r>
            <a:r>
              <a:rPr lang="en-US" sz="1800" dirty="0"/>
              <a:t>of </a:t>
            </a:r>
            <a:endParaRPr lang="en-US" sz="1800" dirty="0" smtClean="0"/>
          </a:p>
          <a:p>
            <a:r>
              <a:rPr lang="en-US" sz="1800" dirty="0" smtClean="0"/>
              <a:t>P (X=x| Y=y), </a:t>
            </a:r>
            <a:r>
              <a:rPr lang="en-US" sz="1800" dirty="0"/>
              <a:t>not as </a:t>
            </a:r>
            <a:r>
              <a:rPr lang="en-US" sz="1800" dirty="0" smtClean="0"/>
              <a:t>a classic </a:t>
            </a:r>
            <a:r>
              <a:rPr lang="en-US" sz="1800" dirty="0"/>
              <a:t>probability distribution, but just as a function </a:t>
            </a:r>
            <a:r>
              <a:rPr lang="en-US" sz="1800" dirty="0" smtClean="0"/>
              <a:t>f(x</a:t>
            </a:r>
            <a:r>
              <a:rPr lang="en-US" sz="1800" dirty="0"/>
              <a:t>) = </a:t>
            </a:r>
            <a:r>
              <a:rPr lang="en-US" sz="1800" dirty="0" smtClean="0"/>
              <a:t>N(x</a:t>
            </a:r>
            <a:r>
              <a:rPr lang="en-US" sz="1800" dirty="0"/>
              <a:t>, </a:t>
            </a:r>
            <a:r>
              <a:rPr lang="en-US" sz="1800" dirty="0" smtClean="0">
                <a:latin typeface="cmmi10"/>
              </a:rPr>
              <a:t>¹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cmmi10"/>
              </a:rPr>
              <a:t>¾</a:t>
            </a:r>
            <a:r>
              <a:rPr lang="en-US" sz="1800" baseline="30000" dirty="0" smtClean="0">
                <a:latin typeface="Tahoma"/>
              </a:rPr>
              <a:t>2</a:t>
            </a:r>
            <a:r>
              <a:rPr lang="en-US" sz="1800" dirty="0" smtClean="0"/>
              <a:t>).</a:t>
            </a:r>
            <a:endParaRPr lang="en-US" sz="1800" dirty="0"/>
          </a:p>
          <a:p>
            <a:r>
              <a:rPr lang="en-US" sz="1800" dirty="0" smtClean="0"/>
              <a:t>f(x) </a:t>
            </a:r>
            <a:r>
              <a:rPr lang="en-US" sz="1800" dirty="0"/>
              <a:t>behaves as a probability distribution in the sense </a:t>
            </a:r>
            <a:r>
              <a:rPr lang="en-US" sz="1800" dirty="0" smtClean="0"/>
              <a:t>that </a:t>
            </a:r>
            <a:r>
              <a:rPr lang="en-US" sz="1800" dirty="0" smtClean="0">
                <a:latin typeface="cmsy10"/>
              </a:rPr>
              <a:t>8</a:t>
            </a:r>
            <a:r>
              <a:rPr lang="en-US" sz="1800" dirty="0" smtClean="0"/>
              <a:t> </a:t>
            </a:r>
            <a:r>
              <a:rPr lang="en-US" sz="1800" dirty="0"/>
              <a:t>x, f(x) </a:t>
            </a:r>
            <a:r>
              <a:rPr lang="en-US" sz="1800" dirty="0" smtClean="0">
                <a:latin typeface="cmsy10"/>
              </a:rPr>
              <a:t>¸</a:t>
            </a:r>
            <a:r>
              <a:rPr lang="en-US" sz="1800" dirty="0" smtClean="0"/>
              <a:t> 0 </a:t>
            </a:r>
            <a:r>
              <a:rPr lang="en-US" sz="1800" dirty="0"/>
              <a:t>and the values add up to </a:t>
            </a:r>
            <a:r>
              <a:rPr lang="en-US" sz="1800" dirty="0" smtClean="0"/>
              <a:t>1. </a:t>
            </a:r>
            <a:r>
              <a:rPr lang="en-US" sz="1800" dirty="0"/>
              <a:t>Also, note that </a:t>
            </a:r>
            <a:r>
              <a:rPr lang="en-US" sz="1800" dirty="0" smtClean="0"/>
              <a:t>f(x) </a:t>
            </a:r>
            <a:r>
              <a:rPr lang="en-US" sz="1800" dirty="0"/>
              <a:t>satisfies Bayes Rule, that is, it is true that: </a:t>
            </a:r>
            <a:r>
              <a:rPr lang="en-US" sz="1800" dirty="0" smtClean="0"/>
              <a:t> </a:t>
            </a:r>
          </a:p>
          <a:p>
            <a:r>
              <a:rPr lang="en-US" sz="1800" dirty="0">
                <a:latin typeface="Calibri"/>
              </a:rPr>
              <a:t> </a:t>
            </a:r>
            <a:r>
              <a:rPr lang="en-US" sz="1800" dirty="0" smtClean="0">
                <a:latin typeface="Calibri"/>
              </a:rPr>
              <a:t>                 </a:t>
            </a:r>
            <a:r>
              <a:rPr lang="en-US" sz="1800" dirty="0" err="1" smtClean="0">
                <a:latin typeface="Calibri"/>
              </a:rPr>
              <a:t>f</a:t>
            </a:r>
            <a:r>
              <a:rPr lang="en-US" sz="1800" baseline="-25000" dirty="0" err="1" smtClean="0">
                <a:latin typeface="Tahoma"/>
              </a:rPr>
              <a:t>Y</a:t>
            </a:r>
            <a:r>
              <a:rPr lang="en-US" sz="1800" dirty="0" smtClean="0">
                <a:latin typeface="Calibri"/>
              </a:rPr>
              <a:t>(</a:t>
            </a:r>
            <a:r>
              <a:rPr lang="en-US" sz="1800" dirty="0" err="1" smtClean="0">
                <a:latin typeface="Calibri"/>
              </a:rPr>
              <a:t>y</a:t>
            </a:r>
            <a:r>
              <a:rPr lang="en-US" sz="1800" dirty="0" err="1" smtClean="0"/>
              <a:t>|X</a:t>
            </a:r>
            <a:r>
              <a:rPr lang="en-US" sz="1800" dirty="0" smtClean="0"/>
              <a:t> = x</a:t>
            </a:r>
            <a:r>
              <a:rPr lang="en-US" sz="1800" dirty="0"/>
              <a:t>) = </a:t>
            </a:r>
            <a:r>
              <a:rPr lang="en-US" sz="1800" dirty="0" err="1" smtClean="0">
                <a:latin typeface="Calibri"/>
              </a:rPr>
              <a:t>f</a:t>
            </a:r>
            <a:r>
              <a:rPr lang="en-US" sz="1800" baseline="-25000" dirty="0" err="1" smtClean="0">
                <a:latin typeface="Tahoma"/>
              </a:rPr>
              <a:t>X</a:t>
            </a:r>
            <a:r>
              <a:rPr lang="en-US" sz="1800" dirty="0" smtClean="0"/>
              <a:t> (</a:t>
            </a:r>
            <a:r>
              <a:rPr lang="en-US" sz="1800" dirty="0" err="1" smtClean="0"/>
              <a:t>x|Y</a:t>
            </a:r>
            <a:r>
              <a:rPr lang="en-US" sz="1800" dirty="0" smtClean="0"/>
              <a:t> = y</a:t>
            </a:r>
            <a:r>
              <a:rPr lang="en-US" sz="1800" dirty="0"/>
              <a:t>) </a:t>
            </a:r>
            <a:r>
              <a:rPr lang="en-US" sz="1800" dirty="0" err="1" smtClean="0">
                <a:latin typeface="Calibri"/>
              </a:rPr>
              <a:t>f</a:t>
            </a:r>
            <a:r>
              <a:rPr lang="en-US" sz="1800" baseline="-25000" dirty="0" err="1" smtClean="0">
                <a:latin typeface="Tahoma"/>
              </a:rPr>
              <a:t>Y</a:t>
            </a:r>
            <a:r>
              <a:rPr lang="en-US" sz="1800" dirty="0" smtClean="0"/>
              <a:t> (</a:t>
            </a:r>
            <a:r>
              <a:rPr lang="en-US" sz="1800" dirty="0"/>
              <a:t>y</a:t>
            </a:r>
            <a:r>
              <a:rPr lang="en-US" sz="1800" dirty="0" smtClean="0"/>
              <a:t>)/</a:t>
            </a:r>
            <a:r>
              <a:rPr lang="en-US" sz="1800" dirty="0" err="1" smtClean="0">
                <a:latin typeface="Calibri"/>
              </a:rPr>
              <a:t>f</a:t>
            </a:r>
            <a:r>
              <a:rPr lang="en-US" sz="1800" baseline="-25000" dirty="0" err="1" smtClean="0">
                <a:latin typeface="Tahoma"/>
              </a:rPr>
              <a:t>X</a:t>
            </a:r>
            <a:r>
              <a:rPr lang="en-US" sz="1800" dirty="0" smtClean="0">
                <a:latin typeface="Calibri"/>
              </a:rPr>
              <a:t>(x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9" name="Text Box 3"/>
          <p:cNvSpPr txBox="1">
            <a:spLocks noChangeArrowheads="1"/>
          </p:cNvSpPr>
          <p:nvPr/>
        </p:nvSpPr>
        <p:spPr bwMode="auto">
          <a:xfrm>
            <a:off x="457200" y="1133475"/>
            <a:ext cx="60277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P(X</a:t>
            </a:r>
            <a:r>
              <a:rPr lang="en-US" b="1" baseline="-25000">
                <a:solidFill>
                  <a:srgbClr val="000066"/>
                </a:solidFill>
                <a:latin typeface="Arial Narrow" pitchFamily="34" charset="0"/>
              </a:rPr>
              <a:t>i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|Y) is Gaussian</a:t>
            </a:r>
          </a:p>
          <a:p>
            <a:pPr eaLnBrk="0" hangingPunct="0"/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  </a:t>
            </a: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Training: estimate mean and standard deviation</a:t>
            </a: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/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/>
            <a:endParaRPr lang="en-US" b="1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114586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844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5861" name="Line 5"/>
          <p:cNvSpPr>
            <a:spLocks noChangeShapeType="1"/>
          </p:cNvSpPr>
          <p:nvPr/>
        </p:nvSpPr>
        <p:spPr bwMode="auto">
          <a:xfrm>
            <a:off x="1219200" y="3581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5862" name="Text Box 6"/>
          <p:cNvSpPr txBox="1">
            <a:spLocks noChangeArrowheads="1"/>
          </p:cNvSpPr>
          <p:nvPr/>
        </p:nvSpPr>
        <p:spPr bwMode="auto">
          <a:xfrm>
            <a:off x="1355725" y="3084513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X</a:t>
            </a:r>
            <a:r>
              <a:rPr lang="en-US" baseline="-25000">
                <a:latin typeface="Arial Narrow" pitchFamily="34" charset="0"/>
              </a:rPr>
              <a:t>1</a:t>
            </a:r>
            <a:r>
              <a:rPr lang="en-US">
                <a:latin typeface="Arial Narrow" pitchFamily="34" charset="0"/>
              </a:rPr>
              <a:t>       X</a:t>
            </a:r>
            <a:r>
              <a:rPr lang="en-US" baseline="-25000">
                <a:latin typeface="Arial Narrow" pitchFamily="34" charset="0"/>
              </a:rPr>
              <a:t>2</a:t>
            </a:r>
            <a:r>
              <a:rPr lang="en-US">
                <a:latin typeface="Arial Narrow" pitchFamily="34" charset="0"/>
              </a:rPr>
              <a:t>       X</a:t>
            </a:r>
            <a:r>
              <a:rPr lang="en-US" baseline="-25000">
                <a:latin typeface="Arial Narrow" pitchFamily="34" charset="0"/>
              </a:rPr>
              <a:t>3</a:t>
            </a:r>
            <a:r>
              <a:rPr lang="en-US">
                <a:latin typeface="Arial Narrow" pitchFamily="34" charset="0"/>
              </a:rPr>
              <a:t>        Y</a:t>
            </a:r>
          </a:p>
        </p:txBody>
      </p:sp>
      <p:sp>
        <p:nvSpPr>
          <p:cNvPr id="1145863" name="Line 7"/>
          <p:cNvSpPr>
            <a:spLocks noChangeShapeType="1"/>
          </p:cNvSpPr>
          <p:nvPr/>
        </p:nvSpPr>
        <p:spPr bwMode="auto">
          <a:xfrm>
            <a:off x="3505200" y="3200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5864" name="Text Box 8"/>
          <p:cNvSpPr txBox="1">
            <a:spLocks noChangeArrowheads="1"/>
          </p:cNvSpPr>
          <p:nvPr/>
        </p:nvSpPr>
        <p:spPr bwMode="auto">
          <a:xfrm>
            <a:off x="1374775" y="3581400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2         3         1         1</a:t>
            </a:r>
          </a:p>
        </p:txBody>
      </p:sp>
      <p:sp>
        <p:nvSpPr>
          <p:cNvPr id="1145865" name="Text Box 9"/>
          <p:cNvSpPr txBox="1">
            <a:spLocks noChangeArrowheads="1"/>
          </p:cNvSpPr>
          <p:nvPr/>
        </p:nvSpPr>
        <p:spPr bwMode="auto">
          <a:xfrm>
            <a:off x="1168400" y="3962400"/>
            <a:ext cx="287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-1.2        2        .4         1</a:t>
            </a:r>
          </a:p>
        </p:txBody>
      </p:sp>
      <p:sp>
        <p:nvSpPr>
          <p:cNvPr id="1145866" name="Text Box 10"/>
          <p:cNvSpPr txBox="1">
            <a:spLocks noChangeArrowheads="1"/>
          </p:cNvSpPr>
          <p:nvPr/>
        </p:nvSpPr>
        <p:spPr bwMode="auto">
          <a:xfrm>
            <a:off x="1190625" y="4343400"/>
            <a:ext cx="287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   2       0.3        0         0</a:t>
            </a:r>
          </a:p>
        </p:txBody>
      </p:sp>
      <p:sp>
        <p:nvSpPr>
          <p:cNvPr id="1145867" name="Text Box 11"/>
          <p:cNvSpPr txBox="1">
            <a:spLocks noChangeArrowheads="1"/>
          </p:cNvSpPr>
          <p:nvPr/>
        </p:nvSpPr>
        <p:spPr bwMode="auto">
          <a:xfrm>
            <a:off x="1120775" y="4724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  2.2      1.1        0         1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7" name="Text Box 3"/>
          <p:cNvSpPr txBox="1">
            <a:spLocks noChangeArrowheads="1"/>
          </p:cNvSpPr>
          <p:nvPr/>
        </p:nvSpPr>
        <p:spPr bwMode="auto">
          <a:xfrm>
            <a:off x="457200" y="1133475"/>
            <a:ext cx="60277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P(X</a:t>
            </a:r>
            <a:r>
              <a:rPr lang="en-US" b="1" baseline="-25000">
                <a:solidFill>
                  <a:srgbClr val="000066"/>
                </a:solidFill>
                <a:latin typeface="Arial Narrow" pitchFamily="34" charset="0"/>
              </a:rPr>
              <a:t>i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|Y) is Gaussian</a:t>
            </a:r>
          </a:p>
          <a:p>
            <a:pPr eaLnBrk="0" hangingPunct="0"/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  </a:t>
            </a: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Training: estimate mean and standard deviation</a:t>
            </a: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/>
            <a:endParaRPr lang="en-US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/>
            <a:endParaRPr lang="en-US" b="1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1147908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844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7909" name="Line 5"/>
          <p:cNvSpPr>
            <a:spLocks noChangeShapeType="1"/>
          </p:cNvSpPr>
          <p:nvPr/>
        </p:nvSpPr>
        <p:spPr bwMode="auto">
          <a:xfrm>
            <a:off x="1219200" y="3581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10" name="Text Box 6"/>
          <p:cNvSpPr txBox="1">
            <a:spLocks noChangeArrowheads="1"/>
          </p:cNvSpPr>
          <p:nvPr/>
        </p:nvSpPr>
        <p:spPr bwMode="auto">
          <a:xfrm>
            <a:off x="1355725" y="3084513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X</a:t>
            </a:r>
            <a:r>
              <a:rPr lang="en-US" baseline="-25000">
                <a:latin typeface="Arial Narrow" pitchFamily="34" charset="0"/>
              </a:rPr>
              <a:t>1</a:t>
            </a:r>
            <a:r>
              <a:rPr lang="en-US">
                <a:latin typeface="Arial Narrow" pitchFamily="34" charset="0"/>
              </a:rPr>
              <a:t>       X</a:t>
            </a:r>
            <a:r>
              <a:rPr lang="en-US" baseline="-25000">
                <a:latin typeface="Arial Narrow" pitchFamily="34" charset="0"/>
              </a:rPr>
              <a:t>2</a:t>
            </a:r>
            <a:r>
              <a:rPr lang="en-US">
                <a:latin typeface="Arial Narrow" pitchFamily="34" charset="0"/>
              </a:rPr>
              <a:t>       X</a:t>
            </a:r>
            <a:r>
              <a:rPr lang="en-US" baseline="-25000">
                <a:latin typeface="Arial Narrow" pitchFamily="34" charset="0"/>
              </a:rPr>
              <a:t>3</a:t>
            </a:r>
            <a:r>
              <a:rPr lang="en-US">
                <a:latin typeface="Arial Narrow" pitchFamily="34" charset="0"/>
              </a:rPr>
              <a:t>        Y</a:t>
            </a:r>
          </a:p>
        </p:txBody>
      </p:sp>
      <p:sp>
        <p:nvSpPr>
          <p:cNvPr id="1147911" name="Line 7"/>
          <p:cNvSpPr>
            <a:spLocks noChangeShapeType="1"/>
          </p:cNvSpPr>
          <p:nvPr/>
        </p:nvSpPr>
        <p:spPr bwMode="auto">
          <a:xfrm>
            <a:off x="3505200" y="3200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12" name="Text Box 8"/>
          <p:cNvSpPr txBox="1">
            <a:spLocks noChangeArrowheads="1"/>
          </p:cNvSpPr>
          <p:nvPr/>
        </p:nvSpPr>
        <p:spPr bwMode="auto">
          <a:xfrm>
            <a:off x="1374775" y="3581400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2         3         1         1</a:t>
            </a:r>
          </a:p>
        </p:txBody>
      </p:sp>
      <p:sp>
        <p:nvSpPr>
          <p:cNvPr id="1147913" name="Text Box 9"/>
          <p:cNvSpPr txBox="1">
            <a:spLocks noChangeArrowheads="1"/>
          </p:cNvSpPr>
          <p:nvPr/>
        </p:nvSpPr>
        <p:spPr bwMode="auto">
          <a:xfrm>
            <a:off x="1168400" y="3962400"/>
            <a:ext cx="287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-1.2        2        .4         1</a:t>
            </a:r>
          </a:p>
        </p:txBody>
      </p:sp>
      <p:sp>
        <p:nvSpPr>
          <p:cNvPr id="1147914" name="Text Box 10"/>
          <p:cNvSpPr txBox="1">
            <a:spLocks noChangeArrowheads="1"/>
          </p:cNvSpPr>
          <p:nvPr/>
        </p:nvSpPr>
        <p:spPr bwMode="auto">
          <a:xfrm>
            <a:off x="1190625" y="4343400"/>
            <a:ext cx="287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   2       0.3        0         0</a:t>
            </a:r>
          </a:p>
        </p:txBody>
      </p:sp>
      <p:sp>
        <p:nvSpPr>
          <p:cNvPr id="1147915" name="Text Box 11"/>
          <p:cNvSpPr txBox="1">
            <a:spLocks noChangeArrowheads="1"/>
          </p:cNvSpPr>
          <p:nvPr/>
        </p:nvSpPr>
        <p:spPr bwMode="auto">
          <a:xfrm>
            <a:off x="1120775" y="4724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  2.2      1.1        0         1     </a:t>
            </a:r>
          </a:p>
        </p:txBody>
      </p:sp>
      <p:pic>
        <p:nvPicPr>
          <p:cNvPr id="1147917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55626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1" name="Text Box 3"/>
          <p:cNvSpPr txBox="1">
            <a:spLocks noChangeArrowheads="1"/>
          </p:cNvSpPr>
          <p:nvPr/>
        </p:nvSpPr>
        <p:spPr bwMode="auto">
          <a:xfrm>
            <a:off x="457200" y="1257300"/>
            <a:ext cx="881042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In the case of two classes we have that:</a:t>
            </a: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but since</a:t>
            </a: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We get: </a:t>
            </a: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Which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is simply the </a:t>
            </a:r>
            <a:r>
              <a:rPr lang="en-US" b="1" dirty="0">
                <a:solidFill>
                  <a:srgbClr val="A50021"/>
                </a:solidFill>
                <a:latin typeface="Arial Narrow" pitchFamily="34" charset="0"/>
              </a:rPr>
              <a:t>logistic function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(also used in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the neural network</a:t>
            </a:r>
          </a:p>
          <a:p>
            <a:pPr eaLnBrk="0" hangingPunct="0"/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  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representation)</a:t>
            </a: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The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same formula can be written for continuous features</a:t>
            </a:r>
          </a:p>
        </p:txBody>
      </p:sp>
      <p:graphicFrame>
        <p:nvGraphicFramePr>
          <p:cNvPr id="1143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304064"/>
              </p:ext>
            </p:extLst>
          </p:nvPr>
        </p:nvGraphicFramePr>
        <p:xfrm>
          <a:off x="2476500" y="1816100"/>
          <a:ext cx="38528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משוואה" r:id="rId4" imgW="1841400" imgH="419040" progId="Equation.3">
                  <p:embed/>
                </p:oleObj>
              </mc:Choice>
              <mc:Fallback>
                <p:oleObj name="משוואה" r:id="rId4" imgW="18414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816100"/>
                        <a:ext cx="385286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3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021025"/>
              </p:ext>
            </p:extLst>
          </p:nvPr>
        </p:nvGraphicFramePr>
        <p:xfrm>
          <a:off x="2378075" y="3024188"/>
          <a:ext cx="36131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משוואה" r:id="rId6" imgW="1726920" imgH="203040" progId="Equation.3">
                  <p:embed/>
                </p:oleObj>
              </mc:Choice>
              <mc:Fallback>
                <p:oleObj name="משוואה" r:id="rId6" imgW="17269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3024188"/>
                        <a:ext cx="36131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38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330080"/>
              </p:ext>
            </p:extLst>
          </p:nvPr>
        </p:nvGraphicFramePr>
        <p:xfrm>
          <a:off x="2422525" y="3986213"/>
          <a:ext cx="45688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משוואה" r:id="rId8" imgW="2184120" imgH="457200" progId="Equation.3">
                  <p:embed/>
                </p:oleObj>
              </mc:Choice>
              <mc:Fallback>
                <p:oleObj name="משוואה" r:id="rId8" imgW="218412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3986213"/>
                        <a:ext cx="45688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Recall: Naïve Bayes, Two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9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499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Logistic function for Gaussian features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Logistic Function: Continuous Features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7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6250"/>
            <a:ext cx="6858000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8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56050"/>
            <a:ext cx="69342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52400" y="2895600"/>
            <a:ext cx="2133600" cy="1371600"/>
          </a:xfrm>
          <a:prstGeom prst="wedgeRectCallout">
            <a:avLst>
              <a:gd name="adj1" fmla="val 79967"/>
              <a:gd name="adj2" fmla="val 54500"/>
            </a:avLst>
          </a:prstGeom>
          <a:solidFill>
            <a:srgbClr val="FFFF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Note that we are using ratio of probabilities, since x is a continuous variable.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Bayes (2)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341437"/>
            <a:ext cx="819463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                 </a:t>
            </a:r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baseline="-25000" dirty="0">
                <a:solidFill>
                  <a:srgbClr val="0000FF"/>
                </a:solidFill>
              </a:rPr>
              <a:t>MAP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dirty="0" err="1">
                <a:solidFill>
                  <a:srgbClr val="0000FF"/>
                </a:solidFill>
              </a:rPr>
              <a:t>argmax</a:t>
            </a:r>
            <a:r>
              <a:rPr lang="en-US" baseline="-25000" dirty="0" err="1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  <a:latin typeface="cmsy10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P(x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x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, …, </a:t>
            </a:r>
            <a:r>
              <a:rPr lang="en-US" dirty="0" err="1">
                <a:solidFill>
                  <a:srgbClr val="0000FF"/>
                </a:solidFill>
              </a:rPr>
              <a:t>x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| v )</a:t>
            </a:r>
            <a:r>
              <a:rPr lang="en-US" dirty="0" smtClean="0">
                <a:solidFill>
                  <a:srgbClr val="0000FF"/>
                </a:solidFill>
              </a:rPr>
              <a:t>P(v)</a:t>
            </a:r>
            <a:endParaRPr lang="en-US" dirty="0" smtClean="0">
              <a:solidFill>
                <a:srgbClr val="000066"/>
              </a:solidFill>
            </a:endParaRPr>
          </a:p>
          <a:p>
            <a:endParaRPr lang="en-US" dirty="0" smtClean="0">
              <a:solidFill>
                <a:srgbClr val="000066"/>
              </a:solidFill>
            </a:endParaRPr>
          </a:p>
          <a:p>
            <a:r>
              <a:rPr lang="en-US" dirty="0" smtClean="0">
                <a:solidFill>
                  <a:srgbClr val="000066"/>
                </a:solidFill>
              </a:rPr>
              <a:t>Assumption</a:t>
            </a:r>
            <a:r>
              <a:rPr lang="en-US" dirty="0">
                <a:solidFill>
                  <a:srgbClr val="000066"/>
                </a:solidFill>
              </a:rPr>
              <a:t>: feature values are </a:t>
            </a:r>
            <a:r>
              <a:rPr lang="en-US" u="sng" dirty="0">
                <a:solidFill>
                  <a:srgbClr val="000066"/>
                </a:solidFill>
              </a:rPr>
              <a:t>independent given the target value</a:t>
            </a:r>
            <a:endParaRPr lang="en-US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P(x</a:t>
            </a:r>
            <a:r>
              <a:rPr lang="en-US" baseline="-25000" dirty="0" smtClean="0">
                <a:solidFill>
                  <a:srgbClr val="0000FF"/>
                </a:solidFill>
              </a:rPr>
              <a:t>1 </a:t>
            </a:r>
            <a:r>
              <a:rPr lang="en-US" dirty="0">
                <a:solidFill>
                  <a:srgbClr val="0000FF"/>
                </a:solidFill>
              </a:rPr>
              <a:t>= b</a:t>
            </a:r>
            <a:r>
              <a:rPr lang="en-US" baseline="-25000" dirty="0">
                <a:solidFill>
                  <a:srgbClr val="0000FF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x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= b</a:t>
            </a:r>
            <a:r>
              <a:rPr lang="en-US" baseline="-25000" dirty="0">
                <a:solidFill>
                  <a:srgbClr val="0000FF"/>
                </a:solidFill>
                <a:latin typeface="Tahoma"/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,…,</a:t>
            </a:r>
            <a:r>
              <a:rPr lang="en-US" dirty="0" err="1">
                <a:solidFill>
                  <a:srgbClr val="0000FF"/>
                </a:solidFill>
              </a:rPr>
              <a:t>x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dirty="0" err="1">
                <a:solidFill>
                  <a:srgbClr val="0000FF"/>
                </a:solidFill>
              </a:rPr>
              <a:t>b</a:t>
            </a:r>
            <a:r>
              <a:rPr lang="en-US" baseline="-25000" dirty="0" err="1">
                <a:solidFill>
                  <a:srgbClr val="0000FF"/>
                </a:solidFill>
                <a:latin typeface="Tahoma"/>
              </a:rPr>
              <a:t>n</a:t>
            </a:r>
            <a:r>
              <a:rPr lang="en-US" baseline="-25000" dirty="0">
                <a:solidFill>
                  <a:srgbClr val="0000FF"/>
                </a:solidFill>
                <a:latin typeface="Tahoma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| v =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  <a:latin typeface="Tahoma"/>
              </a:rPr>
              <a:t>j</a:t>
            </a:r>
            <a:r>
              <a:rPr lang="en-US" dirty="0">
                <a:solidFill>
                  <a:srgbClr val="0000FF"/>
                </a:solidFill>
              </a:rPr>
              <a:t> ) = </a:t>
            </a:r>
            <a:r>
              <a:rPr lang="en-US" dirty="0">
                <a:solidFill>
                  <a:srgbClr val="0000FF"/>
                </a:solidFill>
                <a:latin typeface="cmmi10"/>
              </a:rPr>
              <a:t>¦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baseline="30000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P(</a:t>
            </a:r>
            <a:r>
              <a:rPr lang="en-US" dirty="0" err="1">
                <a:solidFill>
                  <a:srgbClr val="0000FF"/>
                </a:solidFill>
              </a:rPr>
              <a:t>x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dirty="0" err="1">
                <a:solidFill>
                  <a:srgbClr val="0000FF"/>
                </a:solidFill>
              </a:rPr>
              <a:t>b</a:t>
            </a:r>
            <a:r>
              <a:rPr lang="en-US" baseline="-25000" dirty="0" err="1">
                <a:solidFill>
                  <a:srgbClr val="0000FF"/>
                </a:solidFill>
                <a:latin typeface="Tahoma"/>
              </a:rPr>
              <a:t>n</a:t>
            </a:r>
            <a:r>
              <a:rPr lang="en-US" baseline="-25000" dirty="0">
                <a:solidFill>
                  <a:srgbClr val="0000FF"/>
                </a:solidFill>
                <a:latin typeface="Tahoma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| v =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  <a:latin typeface="Tahoma"/>
              </a:rPr>
              <a:t>j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endParaRPr lang="en-US" dirty="0" smtClean="0">
              <a:solidFill>
                <a:srgbClr val="000066"/>
              </a:solidFill>
            </a:endParaRPr>
          </a:p>
          <a:p>
            <a:r>
              <a:rPr lang="en-US" dirty="0" smtClean="0">
                <a:solidFill>
                  <a:srgbClr val="000066"/>
                </a:solidFill>
              </a:rPr>
              <a:t>Generative model: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First </a:t>
            </a:r>
            <a:r>
              <a:rPr lang="en-US" dirty="0">
                <a:solidFill>
                  <a:srgbClr val="000066"/>
                </a:solidFill>
              </a:rPr>
              <a:t>choose a value </a:t>
            </a:r>
            <a:r>
              <a:rPr lang="en-US" dirty="0" err="1">
                <a:solidFill>
                  <a:srgbClr val="000066"/>
                </a:solidFill>
              </a:rPr>
              <a:t>v</a:t>
            </a:r>
            <a:r>
              <a:rPr lang="en-US" baseline="-25000" dirty="0" err="1">
                <a:solidFill>
                  <a:srgbClr val="000066"/>
                </a:solidFill>
              </a:rPr>
              <a:t>j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V                        according to 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P(</a:t>
            </a:r>
            <a:r>
              <a:rPr lang="en-US" dirty="0" smtClean="0">
                <a:solidFill>
                  <a:srgbClr val="000066"/>
                </a:solidFill>
              </a:rPr>
              <a:t>v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)</a:t>
            </a:r>
          </a:p>
          <a:p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For each 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v</a:t>
            </a:r>
            <a:r>
              <a:rPr lang="en-US" baseline="-25000" dirty="0" err="1" smtClean="0">
                <a:solidFill>
                  <a:srgbClr val="000066"/>
                </a:solidFill>
              </a:rPr>
              <a:t>j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:  choose </a:t>
            </a:r>
            <a:r>
              <a:rPr lang="en-US" dirty="0" smtClean="0">
                <a:solidFill>
                  <a:srgbClr val="000066"/>
                </a:solidFill>
              </a:rPr>
              <a:t> x</a:t>
            </a:r>
            <a:r>
              <a:rPr lang="en-US" baseline="-25000" dirty="0" smtClean="0">
                <a:solidFill>
                  <a:srgbClr val="000066"/>
                </a:solidFill>
              </a:rPr>
              <a:t>1</a:t>
            </a:r>
            <a:r>
              <a:rPr lang="en-US" dirty="0" smtClean="0">
                <a:solidFill>
                  <a:srgbClr val="000066"/>
                </a:solidFill>
              </a:rPr>
              <a:t> x</a:t>
            </a:r>
            <a:r>
              <a:rPr lang="en-US" baseline="-25000" dirty="0" smtClean="0">
                <a:solidFill>
                  <a:srgbClr val="000066"/>
                </a:solidFill>
              </a:rPr>
              <a:t>2</a:t>
            </a:r>
            <a:r>
              <a:rPr lang="en-US" dirty="0" smtClean="0">
                <a:solidFill>
                  <a:srgbClr val="000066"/>
                </a:solidFill>
              </a:rPr>
              <a:t>, …, </a:t>
            </a:r>
            <a:r>
              <a:rPr lang="en-US" dirty="0" err="1" smtClean="0">
                <a:solidFill>
                  <a:srgbClr val="000066"/>
                </a:solidFill>
              </a:rPr>
              <a:t>x</a:t>
            </a:r>
            <a:r>
              <a:rPr lang="en-US" baseline="-25000" dirty="0" err="1" smtClean="0">
                <a:solidFill>
                  <a:srgbClr val="000066"/>
                </a:solidFill>
              </a:rPr>
              <a:t>n</a:t>
            </a:r>
            <a:r>
              <a:rPr lang="en-US" dirty="0" smtClean="0">
                <a:solidFill>
                  <a:srgbClr val="000066"/>
                </a:solidFill>
              </a:rPr>
              <a:t>            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according to P(</a:t>
            </a:r>
            <a:r>
              <a:rPr lang="en-US" dirty="0" err="1" smtClean="0">
                <a:solidFill>
                  <a:srgbClr val="000066"/>
                </a:solidFill>
              </a:rPr>
              <a:t>x</a:t>
            </a:r>
            <a:r>
              <a:rPr lang="en-US" baseline="-25000" dirty="0" err="1" smtClean="0">
                <a:solidFill>
                  <a:srgbClr val="000066"/>
                </a:solidFill>
              </a:rPr>
              <a:t>k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 |</a:t>
            </a:r>
            <a:r>
              <a:rPr lang="en-US" dirty="0" err="1" smtClean="0">
                <a:solidFill>
                  <a:srgbClr val="000066"/>
                </a:solidFill>
              </a:rPr>
              <a:t>v</a:t>
            </a:r>
            <a:r>
              <a:rPr lang="en-US" baseline="-25000" dirty="0" err="1" smtClean="0">
                <a:solidFill>
                  <a:srgbClr val="000066"/>
                </a:solidFill>
              </a:rPr>
              <a:t>j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)</a:t>
            </a:r>
            <a:endParaRPr lang="en-US" dirty="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203D4-24C3-4762-9001-B1D44B2A087C}" type="slidenum">
              <a:rPr lang="en-US"/>
              <a:pPr/>
              <a:t>40</a:t>
            </a:fld>
            <a:endParaRPr lang="en-US"/>
          </a:p>
        </p:txBody>
      </p:sp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 </a:t>
            </a:r>
            <a:r>
              <a:rPr lang="en-US" dirty="0" smtClean="0"/>
              <a:t>(HMM)</a:t>
            </a:r>
            <a:endParaRPr lang="en-US" dirty="0"/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4525963"/>
          </a:xfrm>
        </p:spPr>
        <p:txBody>
          <a:bodyPr/>
          <a:lstStyle/>
          <a:p>
            <a:r>
              <a:rPr lang="en-US" sz="2000" dirty="0" smtClean="0"/>
              <a:t>A probabilistic </a:t>
            </a:r>
            <a:r>
              <a:rPr lang="en-US" sz="2000" dirty="0"/>
              <a:t>generative </a:t>
            </a:r>
            <a:r>
              <a:rPr lang="en-US" sz="2000" dirty="0" smtClean="0"/>
              <a:t>model: </a:t>
            </a:r>
            <a:r>
              <a:rPr lang="en-US" sz="1800" dirty="0" smtClean="0"/>
              <a:t>models the generation of an </a:t>
            </a:r>
            <a:r>
              <a:rPr lang="en-US" sz="1800" dirty="0"/>
              <a:t>observed </a:t>
            </a:r>
            <a:r>
              <a:rPr lang="en-US" sz="1800" dirty="0" smtClean="0"/>
              <a:t>sequence.</a:t>
            </a:r>
            <a:endParaRPr lang="en-US" sz="1800" dirty="0"/>
          </a:p>
          <a:p>
            <a:r>
              <a:rPr lang="en-US" sz="2000" dirty="0" smtClean="0"/>
              <a:t>At </a:t>
            </a:r>
            <a:r>
              <a:rPr lang="en-US" sz="2000" dirty="0"/>
              <a:t>each time step, there are two </a:t>
            </a:r>
            <a:r>
              <a:rPr lang="en-US" sz="2000" dirty="0" smtClean="0"/>
              <a:t>variables: </a:t>
            </a:r>
            <a:r>
              <a:rPr lang="en-US" sz="1800" dirty="0" smtClean="0"/>
              <a:t>Current </a:t>
            </a:r>
            <a:r>
              <a:rPr lang="en-US" sz="1800" dirty="0"/>
              <a:t>state (hidden</a:t>
            </a:r>
            <a:r>
              <a:rPr lang="en-US" sz="1800" dirty="0" smtClean="0"/>
              <a:t>), Observation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Elements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kumimoji="1" lang="en-US" sz="1800" dirty="0"/>
              <a:t>Initial state probability P(s</a:t>
            </a:r>
            <a:r>
              <a:rPr kumimoji="1" lang="en-US" sz="1800" baseline="-25000" dirty="0"/>
              <a:t>1</a:t>
            </a:r>
            <a:r>
              <a:rPr kumimoji="1" lang="en-US" sz="1800" dirty="0" smtClean="0"/>
              <a:t>)                           </a:t>
            </a:r>
            <a:r>
              <a:rPr kumimoji="1" lang="en-US" sz="1800" dirty="0" smtClean="0">
                <a:solidFill>
                  <a:srgbClr val="0066FF"/>
                </a:solidFill>
              </a:rPr>
              <a:t>(|S| parameters)</a:t>
            </a:r>
            <a:endParaRPr kumimoji="1" lang="en-US" sz="1800" dirty="0">
              <a:solidFill>
                <a:srgbClr val="0066FF"/>
              </a:solidFill>
            </a:endParaRPr>
          </a:p>
          <a:p>
            <a:pPr lvl="1">
              <a:lnSpc>
                <a:spcPct val="90000"/>
              </a:lnSpc>
            </a:pPr>
            <a:r>
              <a:rPr kumimoji="1" lang="en-US" sz="1800" dirty="0"/>
              <a:t>Transition probability P(s</a:t>
            </a:r>
            <a:r>
              <a:rPr kumimoji="1" lang="en-US" sz="1800" baseline="-25000" dirty="0"/>
              <a:t>t</a:t>
            </a:r>
            <a:r>
              <a:rPr kumimoji="1" lang="en-US" sz="1800" dirty="0"/>
              <a:t>|s</a:t>
            </a:r>
            <a:r>
              <a:rPr kumimoji="1" lang="en-US" sz="1800" baseline="-25000" dirty="0"/>
              <a:t>t-1</a:t>
            </a:r>
            <a:r>
              <a:rPr kumimoji="1" lang="en-US" sz="1800" dirty="0"/>
              <a:t>) </a:t>
            </a:r>
            <a:r>
              <a:rPr kumimoji="1" lang="en-US" sz="1800" dirty="0" smtClean="0"/>
              <a:t>                      </a:t>
            </a:r>
            <a:r>
              <a:rPr kumimoji="1" lang="en-US" sz="1800" dirty="0" smtClean="0">
                <a:solidFill>
                  <a:srgbClr val="0066FF"/>
                </a:solidFill>
              </a:rPr>
              <a:t>(|S|^2 parameters)</a:t>
            </a:r>
            <a:endParaRPr kumimoji="1" lang="en-US" sz="1800" dirty="0">
              <a:solidFill>
                <a:srgbClr val="0066FF"/>
              </a:solidFill>
            </a:endParaRPr>
          </a:p>
          <a:p>
            <a:pPr lvl="1">
              <a:lnSpc>
                <a:spcPct val="90000"/>
              </a:lnSpc>
            </a:pPr>
            <a:r>
              <a:rPr kumimoji="1" lang="en-US" sz="1800" dirty="0"/>
              <a:t>Observation probability P(</a:t>
            </a:r>
            <a:r>
              <a:rPr kumimoji="1" lang="en-US" sz="1800" dirty="0" err="1"/>
              <a:t>o</a:t>
            </a:r>
            <a:r>
              <a:rPr kumimoji="1" lang="en-US" sz="1800" baseline="-25000" dirty="0" err="1"/>
              <a:t>t</a:t>
            </a:r>
            <a:r>
              <a:rPr kumimoji="1" lang="en-US" sz="1800" dirty="0" err="1"/>
              <a:t>|s</a:t>
            </a:r>
            <a:r>
              <a:rPr kumimoji="1" lang="en-US" sz="1800" baseline="-25000" dirty="0" err="1"/>
              <a:t>t</a:t>
            </a:r>
            <a:r>
              <a:rPr kumimoji="1" lang="en-US" sz="1800" dirty="0" smtClean="0"/>
              <a:t>)                    </a:t>
            </a:r>
            <a:r>
              <a:rPr kumimoji="1" lang="en-US" sz="1800" dirty="0" smtClean="0">
                <a:solidFill>
                  <a:srgbClr val="0066FF"/>
                </a:solidFill>
              </a:rPr>
              <a:t>(|</a:t>
            </a:r>
            <a:r>
              <a:rPr kumimoji="1" lang="en-US" sz="1800" dirty="0" err="1" smtClean="0">
                <a:solidFill>
                  <a:srgbClr val="0066FF"/>
                </a:solidFill>
              </a:rPr>
              <a:t>S|x</a:t>
            </a:r>
            <a:r>
              <a:rPr kumimoji="1" lang="en-US" sz="1800" dirty="0" smtClean="0">
                <a:solidFill>
                  <a:srgbClr val="0066FF"/>
                </a:solidFill>
              </a:rPr>
              <a:t> |O| parameters) </a:t>
            </a:r>
            <a:endParaRPr kumimoji="1" lang="en-US" sz="1800" dirty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</a:pPr>
            <a:r>
              <a:rPr kumimoji="1" lang="en-US" sz="2000" dirty="0"/>
              <a:t>As before, the graphical model is an encoding of the independence </a:t>
            </a:r>
            <a:r>
              <a:rPr kumimoji="1" lang="en-US" sz="2000" dirty="0" smtClean="0"/>
              <a:t>assumptions: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 smtClean="0"/>
              <a:t>P(s</a:t>
            </a:r>
            <a:r>
              <a:rPr kumimoji="1" lang="en-US" sz="1800" baseline="-25000" dirty="0" smtClean="0"/>
              <a:t>t</a:t>
            </a:r>
            <a:r>
              <a:rPr kumimoji="1" lang="en-US" sz="1800" dirty="0" smtClean="0"/>
              <a:t>|s</a:t>
            </a:r>
            <a:r>
              <a:rPr kumimoji="1" lang="en-US" sz="1800" baseline="-25000" dirty="0" smtClean="0"/>
              <a:t>t-1</a:t>
            </a:r>
            <a:r>
              <a:rPr kumimoji="1" lang="en-US" sz="1800" dirty="0" smtClean="0"/>
              <a:t>, </a:t>
            </a:r>
            <a:r>
              <a:rPr kumimoji="1" lang="en-US" sz="1800" dirty="0" smtClean="0">
                <a:latin typeface="Calibri"/>
              </a:rPr>
              <a:t>s</a:t>
            </a:r>
            <a:r>
              <a:rPr kumimoji="1" lang="en-US" sz="1800" baseline="-25000" dirty="0" smtClean="0">
                <a:latin typeface="Calibri"/>
              </a:rPr>
              <a:t>t-2</a:t>
            </a:r>
            <a:r>
              <a:rPr kumimoji="1" lang="en-US" sz="1800" dirty="0" smtClean="0"/>
              <a:t>,…</a:t>
            </a:r>
            <a:r>
              <a:rPr kumimoji="1" lang="en-US" sz="1800" dirty="0" smtClean="0">
                <a:latin typeface="Calibri"/>
              </a:rPr>
              <a:t>s</a:t>
            </a:r>
            <a:r>
              <a:rPr kumimoji="1" lang="en-US" sz="1800" baseline="-25000" dirty="0" smtClean="0">
                <a:latin typeface="Calibri"/>
              </a:rPr>
              <a:t>1</a:t>
            </a:r>
            <a:r>
              <a:rPr kumimoji="1" lang="en-US" sz="1800" dirty="0" smtClean="0"/>
              <a:t>) =P(s</a:t>
            </a:r>
            <a:r>
              <a:rPr kumimoji="1" lang="en-US" sz="1800" baseline="-25000" dirty="0" smtClean="0"/>
              <a:t>t</a:t>
            </a:r>
            <a:r>
              <a:rPr kumimoji="1" lang="en-US" sz="1800" dirty="0" smtClean="0"/>
              <a:t>|s</a:t>
            </a:r>
            <a:r>
              <a:rPr kumimoji="1" lang="en-US" sz="1800" baseline="-25000" dirty="0" smtClean="0"/>
              <a:t>t-1</a:t>
            </a:r>
            <a:r>
              <a:rPr kumimoji="1" lang="en-US" sz="1800" dirty="0"/>
              <a:t>) </a:t>
            </a:r>
            <a:r>
              <a:rPr kumimoji="1" lang="en-US" sz="1800" dirty="0" smtClean="0"/>
              <a:t>    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 smtClean="0"/>
              <a:t>P(</a:t>
            </a:r>
            <a:r>
              <a:rPr kumimoji="1" lang="en-US" sz="1800" dirty="0" err="1" smtClean="0"/>
              <a:t>o</a:t>
            </a:r>
            <a:r>
              <a:rPr kumimoji="1" lang="en-US" sz="1800" baseline="-25000" dirty="0" err="1" smtClean="0"/>
              <a:t>t</a:t>
            </a:r>
            <a:r>
              <a:rPr kumimoji="1" lang="en-US" sz="1800" dirty="0" smtClean="0"/>
              <a:t>| </a:t>
            </a:r>
            <a:r>
              <a:rPr kumimoji="1" lang="en-US" sz="1800" dirty="0" err="1" smtClean="0"/>
              <a:t>s</a:t>
            </a:r>
            <a:r>
              <a:rPr kumimoji="1" lang="en-US" sz="1800" baseline="-25000" dirty="0" err="1" smtClean="0"/>
              <a:t>T</a:t>
            </a:r>
            <a:r>
              <a:rPr kumimoji="1" lang="en-US" sz="1800" dirty="0" smtClean="0"/>
              <a:t>,…,</a:t>
            </a:r>
            <a:r>
              <a:rPr kumimoji="1" lang="en-US" sz="1800" dirty="0" err="1" smtClean="0"/>
              <a:t>s</a:t>
            </a:r>
            <a:r>
              <a:rPr kumimoji="1" lang="en-US" sz="1800" baseline="-25000" dirty="0" err="1" smtClean="0"/>
              <a:t>t</a:t>
            </a:r>
            <a:r>
              <a:rPr kumimoji="1" lang="en-US" sz="1800" dirty="0" smtClean="0"/>
              <a:t>,…s</a:t>
            </a:r>
            <a:r>
              <a:rPr kumimoji="1" lang="en-US" sz="1800" baseline="-25000" dirty="0" smtClean="0"/>
              <a:t>1</a:t>
            </a:r>
            <a:r>
              <a:rPr kumimoji="1" lang="en-US" sz="1800" dirty="0" smtClean="0"/>
              <a:t>, </a:t>
            </a:r>
            <a:r>
              <a:rPr kumimoji="1" lang="en-US" sz="1800" dirty="0" err="1" smtClean="0"/>
              <a:t>o</a:t>
            </a:r>
            <a:r>
              <a:rPr kumimoji="1" lang="en-US" sz="1800" baseline="-25000" dirty="0" err="1" smtClean="0"/>
              <a:t>T</a:t>
            </a:r>
            <a:r>
              <a:rPr kumimoji="1" lang="en-US" sz="1800" dirty="0" smtClean="0"/>
              <a:t>,…,</a:t>
            </a:r>
            <a:r>
              <a:rPr kumimoji="1" lang="en-US" sz="1800" dirty="0" err="1" smtClean="0"/>
              <a:t>o</a:t>
            </a:r>
            <a:r>
              <a:rPr kumimoji="1" lang="en-US" sz="1800" baseline="-25000" dirty="0" err="1" smtClean="0"/>
              <a:t>t</a:t>
            </a:r>
            <a:r>
              <a:rPr kumimoji="1" lang="en-US" sz="1800" dirty="0" smtClean="0"/>
              <a:t>,…o</a:t>
            </a:r>
            <a:r>
              <a:rPr kumimoji="1" lang="en-US" sz="1800" baseline="-25000" dirty="0" smtClean="0"/>
              <a:t>1</a:t>
            </a:r>
            <a:r>
              <a:rPr kumimoji="1" lang="en-US" sz="1800" dirty="0" smtClean="0"/>
              <a:t> )=P(</a:t>
            </a:r>
            <a:r>
              <a:rPr kumimoji="1" lang="en-US" sz="1800" dirty="0" err="1" smtClean="0"/>
              <a:t>o</a:t>
            </a:r>
            <a:r>
              <a:rPr kumimoji="1" lang="en-US" sz="1800" baseline="-25000" dirty="0" err="1" smtClean="0"/>
              <a:t>t</a:t>
            </a:r>
            <a:r>
              <a:rPr kumimoji="1" lang="en-US" sz="1800" dirty="0" err="1" smtClean="0"/>
              <a:t>|s</a:t>
            </a:r>
            <a:r>
              <a:rPr kumimoji="1" lang="en-US" sz="1800" baseline="-25000" dirty="0" err="1" smtClean="0"/>
              <a:t>t</a:t>
            </a:r>
            <a:r>
              <a:rPr kumimoji="1" lang="en-US" sz="1800" dirty="0" smtClean="0"/>
              <a:t>) </a:t>
            </a:r>
            <a:endParaRPr kumimoji="1" lang="en-US" sz="1800" dirty="0"/>
          </a:p>
          <a:p>
            <a:pPr>
              <a:lnSpc>
                <a:spcPct val="90000"/>
              </a:lnSpc>
            </a:pPr>
            <a:r>
              <a:rPr kumimoji="1" lang="en-US" sz="2000" dirty="0" smtClean="0"/>
              <a:t>Examples: POS tagging, Sequential Segmentation</a:t>
            </a:r>
            <a:endParaRPr lang="en-US" sz="2000" dirty="0"/>
          </a:p>
        </p:txBody>
      </p:sp>
      <p:grpSp>
        <p:nvGrpSpPr>
          <p:cNvPr id="945156" name="Group 4"/>
          <p:cNvGrpSpPr>
            <a:grpSpLocks/>
          </p:cNvGrpSpPr>
          <p:nvPr/>
        </p:nvGrpSpPr>
        <p:grpSpPr bwMode="auto">
          <a:xfrm>
            <a:off x="1447800" y="1833562"/>
            <a:ext cx="1030288" cy="592138"/>
            <a:chOff x="870" y="1275"/>
            <a:chExt cx="649" cy="373"/>
          </a:xfrm>
        </p:grpSpPr>
        <p:sp>
          <p:nvSpPr>
            <p:cNvPr id="945157" name="Oval 5"/>
            <p:cNvSpPr>
              <a:spLocks noChangeArrowheads="1"/>
            </p:cNvSpPr>
            <p:nvPr/>
          </p:nvSpPr>
          <p:spPr bwMode="auto">
            <a:xfrm>
              <a:off x="1350" y="1568"/>
              <a:ext cx="81" cy="80"/>
            </a:xfrm>
            <a:prstGeom prst="ellipse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58" name="Line 6"/>
            <p:cNvSpPr>
              <a:spLocks noChangeShapeType="1"/>
            </p:cNvSpPr>
            <p:nvPr/>
          </p:nvSpPr>
          <p:spPr bwMode="auto">
            <a:xfrm>
              <a:off x="870" y="1600"/>
              <a:ext cx="48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59" name="Text Box 7"/>
            <p:cNvSpPr txBox="1">
              <a:spLocks noChangeArrowheads="1"/>
            </p:cNvSpPr>
            <p:nvPr/>
          </p:nvSpPr>
          <p:spPr bwMode="auto">
            <a:xfrm>
              <a:off x="1247" y="127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s</a:t>
              </a:r>
              <a:r>
                <a:rPr lang="en-US" baseline="-25000">
                  <a:cs typeface="Arial" pitchFamily="34" charset="0"/>
                </a:rPr>
                <a:t>1</a:t>
              </a:r>
              <a:endParaRPr lang="en-US">
                <a:cs typeface="Arial" pitchFamily="34" charset="0"/>
              </a:endParaRPr>
            </a:p>
          </p:txBody>
        </p:sp>
      </p:grpSp>
      <p:grpSp>
        <p:nvGrpSpPr>
          <p:cNvPr id="945160" name="Group 8"/>
          <p:cNvGrpSpPr>
            <a:grpSpLocks/>
          </p:cNvGrpSpPr>
          <p:nvPr/>
        </p:nvGrpSpPr>
        <p:grpSpPr bwMode="auto">
          <a:xfrm>
            <a:off x="2117725" y="2444750"/>
            <a:ext cx="460375" cy="1187450"/>
            <a:chOff x="1292" y="1660"/>
            <a:chExt cx="290" cy="748"/>
          </a:xfrm>
        </p:grpSpPr>
        <p:sp>
          <p:nvSpPr>
            <p:cNvPr id="945161" name="Line 9"/>
            <p:cNvSpPr>
              <a:spLocks noChangeShapeType="1"/>
            </p:cNvSpPr>
            <p:nvPr/>
          </p:nvSpPr>
          <p:spPr bwMode="auto">
            <a:xfrm rot="5400000">
              <a:off x="1175" y="1876"/>
              <a:ext cx="434" cy="1"/>
            </a:xfrm>
            <a:prstGeom prst="line">
              <a:avLst/>
            </a:prstGeom>
            <a:noFill/>
            <a:ln w="127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62" name="Oval 10"/>
            <p:cNvSpPr>
              <a:spLocks noChangeArrowheads="1"/>
            </p:cNvSpPr>
            <p:nvPr/>
          </p:nvSpPr>
          <p:spPr bwMode="auto">
            <a:xfrm>
              <a:off x="1358" y="2100"/>
              <a:ext cx="81" cy="80"/>
            </a:xfrm>
            <a:prstGeom prst="ellipse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63" name="Text Box 11"/>
            <p:cNvSpPr txBox="1">
              <a:spLocks noChangeArrowheads="1"/>
            </p:cNvSpPr>
            <p:nvPr/>
          </p:nvSpPr>
          <p:spPr bwMode="auto">
            <a:xfrm>
              <a:off x="1292" y="2120"/>
              <a:ext cx="2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o</a:t>
              </a:r>
              <a:r>
                <a:rPr lang="en-US" baseline="-25000">
                  <a:cs typeface="Arial" pitchFamily="34" charset="0"/>
                </a:rPr>
                <a:t>1</a:t>
              </a:r>
              <a:endParaRPr lang="en-US">
                <a:cs typeface="Arial" pitchFamily="34" charset="0"/>
              </a:endParaRPr>
            </a:p>
          </p:txBody>
        </p:sp>
      </p:grpSp>
      <p:grpSp>
        <p:nvGrpSpPr>
          <p:cNvPr id="945164" name="Group 12"/>
          <p:cNvGrpSpPr>
            <a:grpSpLocks/>
          </p:cNvGrpSpPr>
          <p:nvPr/>
        </p:nvGrpSpPr>
        <p:grpSpPr bwMode="auto">
          <a:xfrm>
            <a:off x="2351088" y="1844675"/>
            <a:ext cx="1030287" cy="592137"/>
            <a:chOff x="870" y="1275"/>
            <a:chExt cx="649" cy="373"/>
          </a:xfrm>
        </p:grpSpPr>
        <p:sp>
          <p:nvSpPr>
            <p:cNvPr id="945165" name="Oval 13"/>
            <p:cNvSpPr>
              <a:spLocks noChangeArrowheads="1"/>
            </p:cNvSpPr>
            <p:nvPr/>
          </p:nvSpPr>
          <p:spPr bwMode="auto">
            <a:xfrm>
              <a:off x="1350" y="1568"/>
              <a:ext cx="81" cy="80"/>
            </a:xfrm>
            <a:prstGeom prst="ellipse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66" name="Line 14"/>
            <p:cNvSpPr>
              <a:spLocks noChangeShapeType="1"/>
            </p:cNvSpPr>
            <p:nvPr/>
          </p:nvSpPr>
          <p:spPr bwMode="auto">
            <a:xfrm>
              <a:off x="870" y="1600"/>
              <a:ext cx="48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67" name="Text Box 15"/>
            <p:cNvSpPr txBox="1">
              <a:spLocks noChangeArrowheads="1"/>
            </p:cNvSpPr>
            <p:nvPr/>
          </p:nvSpPr>
          <p:spPr bwMode="auto">
            <a:xfrm>
              <a:off x="1247" y="127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s</a:t>
              </a:r>
              <a:r>
                <a:rPr lang="en-US" baseline="-25000">
                  <a:cs typeface="Arial" pitchFamily="34" charset="0"/>
                </a:rPr>
                <a:t>2</a:t>
              </a:r>
              <a:endParaRPr lang="en-US">
                <a:cs typeface="Arial" pitchFamily="34" charset="0"/>
              </a:endParaRPr>
            </a:p>
          </p:txBody>
        </p:sp>
      </p:grpSp>
      <p:grpSp>
        <p:nvGrpSpPr>
          <p:cNvPr id="945168" name="Group 16"/>
          <p:cNvGrpSpPr>
            <a:grpSpLocks/>
          </p:cNvGrpSpPr>
          <p:nvPr/>
        </p:nvGrpSpPr>
        <p:grpSpPr bwMode="auto">
          <a:xfrm>
            <a:off x="3021013" y="2444750"/>
            <a:ext cx="460375" cy="1187450"/>
            <a:chOff x="1861" y="1660"/>
            <a:chExt cx="290" cy="748"/>
          </a:xfrm>
        </p:grpSpPr>
        <p:sp>
          <p:nvSpPr>
            <p:cNvPr id="945169" name="Line 17"/>
            <p:cNvSpPr>
              <a:spLocks noChangeShapeType="1"/>
            </p:cNvSpPr>
            <p:nvPr/>
          </p:nvSpPr>
          <p:spPr bwMode="auto">
            <a:xfrm rot="5400000">
              <a:off x="1744" y="1876"/>
              <a:ext cx="434" cy="1"/>
            </a:xfrm>
            <a:prstGeom prst="line">
              <a:avLst/>
            </a:prstGeom>
            <a:noFill/>
            <a:ln w="127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70" name="Oval 18"/>
            <p:cNvSpPr>
              <a:spLocks noChangeArrowheads="1"/>
            </p:cNvSpPr>
            <p:nvPr/>
          </p:nvSpPr>
          <p:spPr bwMode="auto">
            <a:xfrm>
              <a:off x="1927" y="2100"/>
              <a:ext cx="81" cy="80"/>
            </a:xfrm>
            <a:prstGeom prst="ellipse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71" name="Text Box 19"/>
            <p:cNvSpPr txBox="1">
              <a:spLocks noChangeArrowheads="1"/>
            </p:cNvSpPr>
            <p:nvPr/>
          </p:nvSpPr>
          <p:spPr bwMode="auto">
            <a:xfrm>
              <a:off x="1861" y="2120"/>
              <a:ext cx="2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o</a:t>
              </a:r>
              <a:r>
                <a:rPr lang="en-US" baseline="-25000">
                  <a:cs typeface="Arial" pitchFamily="34" charset="0"/>
                </a:rPr>
                <a:t>2</a:t>
              </a:r>
              <a:endParaRPr lang="en-US">
                <a:cs typeface="Arial" pitchFamily="34" charset="0"/>
              </a:endParaRPr>
            </a:p>
          </p:txBody>
        </p:sp>
      </p:grpSp>
      <p:grpSp>
        <p:nvGrpSpPr>
          <p:cNvPr id="945172" name="Group 20"/>
          <p:cNvGrpSpPr>
            <a:grpSpLocks/>
          </p:cNvGrpSpPr>
          <p:nvPr/>
        </p:nvGrpSpPr>
        <p:grpSpPr bwMode="auto">
          <a:xfrm>
            <a:off x="3241675" y="1846262"/>
            <a:ext cx="4603750" cy="1811338"/>
            <a:chOff x="2000" y="1283"/>
            <a:chExt cx="2900" cy="1141"/>
          </a:xfrm>
        </p:grpSpPr>
        <p:sp>
          <p:nvSpPr>
            <p:cNvPr id="945173" name="Oval 21"/>
            <p:cNvSpPr>
              <a:spLocks noChangeArrowheads="1"/>
            </p:cNvSpPr>
            <p:nvPr/>
          </p:nvSpPr>
          <p:spPr bwMode="auto">
            <a:xfrm>
              <a:off x="2480" y="1576"/>
              <a:ext cx="81" cy="80"/>
            </a:xfrm>
            <a:prstGeom prst="ellipse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74" name="Line 22"/>
            <p:cNvSpPr>
              <a:spLocks noChangeShapeType="1"/>
            </p:cNvSpPr>
            <p:nvPr/>
          </p:nvSpPr>
          <p:spPr bwMode="auto">
            <a:xfrm>
              <a:off x="2000" y="1608"/>
              <a:ext cx="48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75" name="Text Box 23"/>
            <p:cNvSpPr txBox="1">
              <a:spLocks noChangeArrowheads="1"/>
            </p:cNvSpPr>
            <p:nvPr/>
          </p:nvSpPr>
          <p:spPr bwMode="auto">
            <a:xfrm>
              <a:off x="2377" y="128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s</a:t>
              </a:r>
              <a:r>
                <a:rPr lang="en-US" baseline="-25000">
                  <a:cs typeface="Arial" pitchFamily="34" charset="0"/>
                </a:rPr>
                <a:t>3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945176" name="Line 24"/>
            <p:cNvSpPr>
              <a:spLocks noChangeShapeType="1"/>
            </p:cNvSpPr>
            <p:nvPr/>
          </p:nvSpPr>
          <p:spPr bwMode="auto">
            <a:xfrm rot="5400000">
              <a:off x="2305" y="1884"/>
              <a:ext cx="434" cy="1"/>
            </a:xfrm>
            <a:prstGeom prst="line">
              <a:avLst/>
            </a:prstGeom>
            <a:noFill/>
            <a:ln w="127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77" name="Oval 25"/>
            <p:cNvSpPr>
              <a:spLocks noChangeArrowheads="1"/>
            </p:cNvSpPr>
            <p:nvPr/>
          </p:nvSpPr>
          <p:spPr bwMode="auto">
            <a:xfrm>
              <a:off x="2488" y="2108"/>
              <a:ext cx="81" cy="80"/>
            </a:xfrm>
            <a:prstGeom prst="ellipse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78" name="Text Box 26"/>
            <p:cNvSpPr txBox="1">
              <a:spLocks noChangeArrowheads="1"/>
            </p:cNvSpPr>
            <p:nvPr/>
          </p:nvSpPr>
          <p:spPr bwMode="auto">
            <a:xfrm>
              <a:off x="2422" y="2128"/>
              <a:ext cx="2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o</a:t>
              </a:r>
              <a:r>
                <a:rPr lang="en-US" baseline="-25000">
                  <a:cs typeface="Arial" pitchFamily="34" charset="0"/>
                </a:rPr>
                <a:t>3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945179" name="Oval 27"/>
            <p:cNvSpPr>
              <a:spLocks noChangeArrowheads="1"/>
            </p:cNvSpPr>
            <p:nvPr/>
          </p:nvSpPr>
          <p:spPr bwMode="auto">
            <a:xfrm>
              <a:off x="3049" y="1583"/>
              <a:ext cx="81" cy="80"/>
            </a:xfrm>
            <a:prstGeom prst="ellipse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80" name="Line 28"/>
            <p:cNvSpPr>
              <a:spLocks noChangeShapeType="1"/>
            </p:cNvSpPr>
            <p:nvPr/>
          </p:nvSpPr>
          <p:spPr bwMode="auto">
            <a:xfrm>
              <a:off x="2569" y="1615"/>
              <a:ext cx="48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81" name="Text Box 29"/>
            <p:cNvSpPr txBox="1">
              <a:spLocks noChangeArrowheads="1"/>
            </p:cNvSpPr>
            <p:nvPr/>
          </p:nvSpPr>
          <p:spPr bwMode="auto">
            <a:xfrm>
              <a:off x="2946" y="129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s</a:t>
              </a:r>
              <a:r>
                <a:rPr lang="en-US" baseline="-25000">
                  <a:cs typeface="Arial" pitchFamily="34" charset="0"/>
                </a:rPr>
                <a:t>4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945182" name="Line 30"/>
            <p:cNvSpPr>
              <a:spLocks noChangeShapeType="1"/>
            </p:cNvSpPr>
            <p:nvPr/>
          </p:nvSpPr>
          <p:spPr bwMode="auto">
            <a:xfrm rot="5400000">
              <a:off x="2874" y="1884"/>
              <a:ext cx="434" cy="1"/>
            </a:xfrm>
            <a:prstGeom prst="line">
              <a:avLst/>
            </a:prstGeom>
            <a:noFill/>
            <a:ln w="127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83" name="Oval 31"/>
            <p:cNvSpPr>
              <a:spLocks noChangeArrowheads="1"/>
            </p:cNvSpPr>
            <p:nvPr/>
          </p:nvSpPr>
          <p:spPr bwMode="auto">
            <a:xfrm>
              <a:off x="3057" y="2108"/>
              <a:ext cx="81" cy="80"/>
            </a:xfrm>
            <a:prstGeom prst="ellipse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84" name="Text Box 32"/>
            <p:cNvSpPr txBox="1">
              <a:spLocks noChangeArrowheads="1"/>
            </p:cNvSpPr>
            <p:nvPr/>
          </p:nvSpPr>
          <p:spPr bwMode="auto">
            <a:xfrm>
              <a:off x="2991" y="2128"/>
              <a:ext cx="2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o</a:t>
              </a:r>
              <a:r>
                <a:rPr lang="en-US" baseline="-25000">
                  <a:cs typeface="Arial" pitchFamily="34" charset="0"/>
                </a:rPr>
                <a:t>4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945185" name="Oval 33"/>
            <p:cNvSpPr>
              <a:spLocks noChangeArrowheads="1"/>
            </p:cNvSpPr>
            <p:nvPr/>
          </p:nvSpPr>
          <p:spPr bwMode="auto">
            <a:xfrm>
              <a:off x="3624" y="1584"/>
              <a:ext cx="81" cy="80"/>
            </a:xfrm>
            <a:prstGeom prst="ellipse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86" name="Line 34"/>
            <p:cNvSpPr>
              <a:spLocks noChangeShapeType="1"/>
            </p:cNvSpPr>
            <p:nvPr/>
          </p:nvSpPr>
          <p:spPr bwMode="auto">
            <a:xfrm>
              <a:off x="3144" y="1616"/>
              <a:ext cx="48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87" name="Text Box 35"/>
            <p:cNvSpPr txBox="1">
              <a:spLocks noChangeArrowheads="1"/>
            </p:cNvSpPr>
            <p:nvPr/>
          </p:nvSpPr>
          <p:spPr bwMode="auto">
            <a:xfrm>
              <a:off x="3521" y="1291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s</a:t>
              </a:r>
              <a:r>
                <a:rPr lang="en-US" baseline="-25000">
                  <a:cs typeface="Arial" pitchFamily="34" charset="0"/>
                </a:rPr>
                <a:t>5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945188" name="Line 36"/>
            <p:cNvSpPr>
              <a:spLocks noChangeShapeType="1"/>
            </p:cNvSpPr>
            <p:nvPr/>
          </p:nvSpPr>
          <p:spPr bwMode="auto">
            <a:xfrm rot="5400000">
              <a:off x="3449" y="1892"/>
              <a:ext cx="434" cy="1"/>
            </a:xfrm>
            <a:prstGeom prst="line">
              <a:avLst/>
            </a:prstGeom>
            <a:noFill/>
            <a:ln w="127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89" name="Oval 37"/>
            <p:cNvSpPr>
              <a:spLocks noChangeArrowheads="1"/>
            </p:cNvSpPr>
            <p:nvPr/>
          </p:nvSpPr>
          <p:spPr bwMode="auto">
            <a:xfrm>
              <a:off x="3632" y="2116"/>
              <a:ext cx="81" cy="80"/>
            </a:xfrm>
            <a:prstGeom prst="ellipse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90" name="Text Box 38"/>
            <p:cNvSpPr txBox="1">
              <a:spLocks noChangeArrowheads="1"/>
            </p:cNvSpPr>
            <p:nvPr/>
          </p:nvSpPr>
          <p:spPr bwMode="auto">
            <a:xfrm>
              <a:off x="3566" y="2136"/>
              <a:ext cx="2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o</a:t>
              </a:r>
              <a:r>
                <a:rPr lang="en-US" baseline="-25000">
                  <a:cs typeface="Arial" pitchFamily="34" charset="0"/>
                </a:rPr>
                <a:t>5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945191" name="Oval 39"/>
            <p:cNvSpPr>
              <a:spLocks noChangeArrowheads="1"/>
            </p:cNvSpPr>
            <p:nvPr/>
          </p:nvSpPr>
          <p:spPr bwMode="auto">
            <a:xfrm>
              <a:off x="4193" y="1591"/>
              <a:ext cx="81" cy="80"/>
            </a:xfrm>
            <a:prstGeom prst="ellipse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92" name="Line 40"/>
            <p:cNvSpPr>
              <a:spLocks noChangeShapeType="1"/>
            </p:cNvSpPr>
            <p:nvPr/>
          </p:nvSpPr>
          <p:spPr bwMode="auto">
            <a:xfrm>
              <a:off x="3713" y="1623"/>
              <a:ext cx="48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93" name="Text Box 41"/>
            <p:cNvSpPr txBox="1">
              <a:spLocks noChangeArrowheads="1"/>
            </p:cNvSpPr>
            <p:nvPr/>
          </p:nvSpPr>
          <p:spPr bwMode="auto">
            <a:xfrm>
              <a:off x="4090" y="129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s</a:t>
              </a:r>
              <a:r>
                <a:rPr lang="en-US" baseline="-25000">
                  <a:cs typeface="Arial" pitchFamily="34" charset="0"/>
                </a:rPr>
                <a:t>6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945194" name="Line 42"/>
            <p:cNvSpPr>
              <a:spLocks noChangeShapeType="1"/>
            </p:cNvSpPr>
            <p:nvPr/>
          </p:nvSpPr>
          <p:spPr bwMode="auto">
            <a:xfrm rot="5400000">
              <a:off x="4018" y="1892"/>
              <a:ext cx="434" cy="1"/>
            </a:xfrm>
            <a:prstGeom prst="line">
              <a:avLst/>
            </a:prstGeom>
            <a:noFill/>
            <a:ln w="127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95" name="Oval 43"/>
            <p:cNvSpPr>
              <a:spLocks noChangeArrowheads="1"/>
            </p:cNvSpPr>
            <p:nvPr/>
          </p:nvSpPr>
          <p:spPr bwMode="auto">
            <a:xfrm>
              <a:off x="4201" y="2116"/>
              <a:ext cx="81" cy="80"/>
            </a:xfrm>
            <a:prstGeom prst="ellipse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96" name="Text Box 44"/>
            <p:cNvSpPr txBox="1">
              <a:spLocks noChangeArrowheads="1"/>
            </p:cNvSpPr>
            <p:nvPr/>
          </p:nvSpPr>
          <p:spPr bwMode="auto">
            <a:xfrm>
              <a:off x="4135" y="2136"/>
              <a:ext cx="2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o</a:t>
              </a:r>
              <a:r>
                <a:rPr lang="en-US" baseline="-25000">
                  <a:cs typeface="Arial" pitchFamily="34" charset="0"/>
                </a:rPr>
                <a:t>6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945197" name="Line 45"/>
            <p:cNvSpPr>
              <a:spLocks noChangeShapeType="1"/>
            </p:cNvSpPr>
            <p:nvPr/>
          </p:nvSpPr>
          <p:spPr bwMode="auto">
            <a:xfrm>
              <a:off x="4289" y="1623"/>
              <a:ext cx="48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98" name="Line 46"/>
            <p:cNvSpPr>
              <a:spLocks noChangeShapeType="1"/>
            </p:cNvSpPr>
            <p:nvPr/>
          </p:nvSpPr>
          <p:spPr bwMode="auto">
            <a:xfrm>
              <a:off x="4468" y="1908"/>
              <a:ext cx="432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5176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4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4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B856-9572-429A-8BE2-DE668E7B3C6A}" type="slidenum">
              <a:rPr lang="en-US"/>
              <a:pPr/>
              <a:t>41</a:t>
            </a:fld>
            <a:endParaRPr lang="en-US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HMM for Shallow Parsing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States:</a:t>
            </a:r>
          </a:p>
          <a:p>
            <a:pPr lvl="1"/>
            <a:r>
              <a:rPr lang="en-US"/>
              <a:t>{B, I, O}</a:t>
            </a:r>
          </a:p>
          <a:p>
            <a:r>
              <a:rPr lang="en-US"/>
              <a:t>Observations:</a:t>
            </a:r>
          </a:p>
          <a:p>
            <a:pPr lvl="1"/>
            <a:r>
              <a:rPr lang="en-US"/>
              <a:t>Actual words and/or part-of-speech tags</a:t>
            </a:r>
          </a:p>
          <a:p>
            <a:endParaRPr lang="en-US"/>
          </a:p>
        </p:txBody>
      </p:sp>
      <p:grpSp>
        <p:nvGrpSpPr>
          <p:cNvPr id="946180" name="Group 4"/>
          <p:cNvGrpSpPr>
            <a:grpSpLocks/>
          </p:cNvGrpSpPr>
          <p:nvPr/>
        </p:nvGrpSpPr>
        <p:grpSpPr bwMode="auto">
          <a:xfrm>
            <a:off x="1371600" y="3733800"/>
            <a:ext cx="6397625" cy="2008188"/>
            <a:chOff x="870" y="1021"/>
            <a:chExt cx="4030" cy="1265"/>
          </a:xfrm>
        </p:grpSpPr>
        <p:grpSp>
          <p:nvGrpSpPr>
            <p:cNvPr id="946181" name="Group 5"/>
            <p:cNvGrpSpPr>
              <a:grpSpLocks/>
            </p:cNvGrpSpPr>
            <p:nvPr/>
          </p:nvGrpSpPr>
          <p:grpSpPr bwMode="auto">
            <a:xfrm>
              <a:off x="870" y="1021"/>
              <a:ext cx="748" cy="326"/>
              <a:chOff x="870" y="1322"/>
              <a:chExt cx="748" cy="326"/>
            </a:xfrm>
          </p:grpSpPr>
          <p:sp>
            <p:nvSpPr>
              <p:cNvPr id="946182" name="Oval 6"/>
              <p:cNvSpPr>
                <a:spLocks noChangeArrowheads="1"/>
              </p:cNvSpPr>
              <p:nvPr/>
            </p:nvSpPr>
            <p:spPr bwMode="auto">
              <a:xfrm>
                <a:off x="1350" y="1568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83" name="Line 7"/>
              <p:cNvSpPr>
                <a:spLocks noChangeShapeType="1"/>
              </p:cNvSpPr>
              <p:nvPr/>
            </p:nvSpPr>
            <p:spPr bwMode="auto">
              <a:xfrm>
                <a:off x="870" y="1600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184" name="Text Box 8"/>
              <p:cNvSpPr txBox="1">
                <a:spLocks noChangeArrowheads="1"/>
              </p:cNvSpPr>
              <p:nvPr/>
            </p:nvSpPr>
            <p:spPr bwMode="auto">
              <a:xfrm>
                <a:off x="1149" y="1322"/>
                <a:ext cx="46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s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1</a:t>
                </a:r>
                <a:r>
                  <a:rPr lang="en-US" sz="1800">
                    <a:latin typeface="Verdana" pitchFamily="34" charset="0"/>
                    <a:cs typeface="Arial" pitchFamily="34" charset="0"/>
                  </a:rPr>
                  <a:t>=B</a:t>
                </a:r>
              </a:p>
            </p:txBody>
          </p:sp>
        </p:grpSp>
        <p:grpSp>
          <p:nvGrpSpPr>
            <p:cNvPr id="946185" name="Group 9"/>
            <p:cNvGrpSpPr>
              <a:grpSpLocks/>
            </p:cNvGrpSpPr>
            <p:nvPr/>
          </p:nvGrpSpPr>
          <p:grpSpPr bwMode="auto">
            <a:xfrm>
              <a:off x="1263" y="1359"/>
              <a:ext cx="350" cy="911"/>
              <a:chOff x="1263" y="1660"/>
              <a:chExt cx="350" cy="911"/>
            </a:xfrm>
          </p:grpSpPr>
          <p:sp>
            <p:nvSpPr>
              <p:cNvPr id="946186" name="Line 10"/>
              <p:cNvSpPr>
                <a:spLocks noChangeShapeType="1"/>
              </p:cNvSpPr>
              <p:nvPr/>
            </p:nvSpPr>
            <p:spPr bwMode="auto">
              <a:xfrm rot="5400000">
                <a:off x="1175" y="1876"/>
                <a:ext cx="434" cy="1"/>
              </a:xfrm>
              <a:prstGeom prst="line">
                <a:avLst/>
              </a:prstGeom>
              <a:noFill/>
              <a:ln w="127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187" name="Oval 11"/>
              <p:cNvSpPr>
                <a:spLocks noChangeArrowheads="1"/>
              </p:cNvSpPr>
              <p:nvPr/>
            </p:nvSpPr>
            <p:spPr bwMode="auto">
              <a:xfrm>
                <a:off x="1358" y="2100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88" name="Text Box 12"/>
              <p:cNvSpPr txBox="1">
                <a:spLocks noChangeArrowheads="1"/>
              </p:cNvSpPr>
              <p:nvPr/>
            </p:nvSpPr>
            <p:spPr bwMode="auto">
              <a:xfrm>
                <a:off x="1263" y="2167"/>
                <a:ext cx="35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o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1</a:t>
                </a:r>
                <a:endParaRPr lang="en-US" sz="1800">
                  <a:latin typeface="Verdana" pitchFamily="34" charset="0"/>
                  <a:cs typeface="Arial" pitchFamily="34" charset="0"/>
                </a:endParaRPr>
              </a:p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Mr.</a:t>
                </a:r>
              </a:p>
            </p:txBody>
          </p:sp>
        </p:grpSp>
        <p:grpSp>
          <p:nvGrpSpPr>
            <p:cNvPr id="946189" name="Group 13"/>
            <p:cNvGrpSpPr>
              <a:grpSpLocks/>
            </p:cNvGrpSpPr>
            <p:nvPr/>
          </p:nvGrpSpPr>
          <p:grpSpPr bwMode="auto">
            <a:xfrm>
              <a:off x="1439" y="1028"/>
              <a:ext cx="729" cy="326"/>
              <a:chOff x="870" y="1322"/>
              <a:chExt cx="729" cy="326"/>
            </a:xfrm>
          </p:grpSpPr>
          <p:sp>
            <p:nvSpPr>
              <p:cNvPr id="946190" name="Oval 14"/>
              <p:cNvSpPr>
                <a:spLocks noChangeArrowheads="1"/>
              </p:cNvSpPr>
              <p:nvPr/>
            </p:nvSpPr>
            <p:spPr bwMode="auto">
              <a:xfrm>
                <a:off x="1350" y="1568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91" name="Line 15"/>
              <p:cNvSpPr>
                <a:spLocks noChangeShapeType="1"/>
              </p:cNvSpPr>
              <p:nvPr/>
            </p:nvSpPr>
            <p:spPr bwMode="auto">
              <a:xfrm>
                <a:off x="870" y="1600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192" name="Text Box 16"/>
              <p:cNvSpPr txBox="1">
                <a:spLocks noChangeArrowheads="1"/>
              </p:cNvSpPr>
              <p:nvPr/>
            </p:nvSpPr>
            <p:spPr bwMode="auto">
              <a:xfrm>
                <a:off x="1168" y="1322"/>
                <a:ext cx="4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s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2</a:t>
                </a:r>
                <a:r>
                  <a:rPr lang="en-US" sz="1800">
                    <a:latin typeface="Verdana" pitchFamily="34" charset="0"/>
                    <a:cs typeface="Arial" pitchFamily="34" charset="0"/>
                  </a:rPr>
                  <a:t>=I</a:t>
                </a:r>
              </a:p>
            </p:txBody>
          </p:sp>
        </p:grpSp>
        <p:grpSp>
          <p:nvGrpSpPr>
            <p:cNvPr id="946193" name="Group 17"/>
            <p:cNvGrpSpPr>
              <a:grpSpLocks/>
            </p:cNvGrpSpPr>
            <p:nvPr/>
          </p:nvGrpSpPr>
          <p:grpSpPr bwMode="auto">
            <a:xfrm>
              <a:off x="1721" y="1359"/>
              <a:ext cx="572" cy="911"/>
              <a:chOff x="1721" y="1660"/>
              <a:chExt cx="572" cy="911"/>
            </a:xfrm>
          </p:grpSpPr>
          <p:sp>
            <p:nvSpPr>
              <p:cNvPr id="946194" name="Line 18"/>
              <p:cNvSpPr>
                <a:spLocks noChangeShapeType="1"/>
              </p:cNvSpPr>
              <p:nvPr/>
            </p:nvSpPr>
            <p:spPr bwMode="auto">
              <a:xfrm rot="5400000">
                <a:off x="1744" y="1876"/>
                <a:ext cx="434" cy="1"/>
              </a:xfrm>
              <a:prstGeom prst="line">
                <a:avLst/>
              </a:prstGeom>
              <a:noFill/>
              <a:ln w="127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195" name="Oval 19"/>
              <p:cNvSpPr>
                <a:spLocks noChangeArrowheads="1"/>
              </p:cNvSpPr>
              <p:nvPr/>
            </p:nvSpPr>
            <p:spPr bwMode="auto">
              <a:xfrm>
                <a:off x="1927" y="2100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96" name="Text Box 20"/>
              <p:cNvSpPr txBox="1">
                <a:spLocks noChangeArrowheads="1"/>
              </p:cNvSpPr>
              <p:nvPr/>
            </p:nvSpPr>
            <p:spPr bwMode="auto">
              <a:xfrm>
                <a:off x="1721" y="2167"/>
                <a:ext cx="5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o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2</a:t>
                </a:r>
              </a:p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Brown</a:t>
                </a:r>
              </a:p>
            </p:txBody>
          </p:sp>
        </p:grpSp>
        <p:grpSp>
          <p:nvGrpSpPr>
            <p:cNvPr id="946197" name="Group 21"/>
            <p:cNvGrpSpPr>
              <a:grpSpLocks/>
            </p:cNvGrpSpPr>
            <p:nvPr/>
          </p:nvGrpSpPr>
          <p:grpSpPr bwMode="auto">
            <a:xfrm>
              <a:off x="2000" y="1029"/>
              <a:ext cx="2900" cy="1257"/>
              <a:chOff x="2000" y="1330"/>
              <a:chExt cx="2900" cy="1257"/>
            </a:xfrm>
          </p:grpSpPr>
          <p:sp>
            <p:nvSpPr>
              <p:cNvPr id="946198" name="Oval 22"/>
              <p:cNvSpPr>
                <a:spLocks noChangeArrowheads="1"/>
              </p:cNvSpPr>
              <p:nvPr/>
            </p:nvSpPr>
            <p:spPr bwMode="auto">
              <a:xfrm>
                <a:off x="2480" y="1576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99" name="Line 23"/>
              <p:cNvSpPr>
                <a:spLocks noChangeShapeType="1"/>
              </p:cNvSpPr>
              <p:nvPr/>
            </p:nvSpPr>
            <p:spPr bwMode="auto">
              <a:xfrm>
                <a:off x="2000" y="1608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200" name="Text Box 24"/>
              <p:cNvSpPr txBox="1">
                <a:spLocks noChangeArrowheads="1"/>
              </p:cNvSpPr>
              <p:nvPr/>
            </p:nvSpPr>
            <p:spPr bwMode="auto">
              <a:xfrm>
                <a:off x="2272" y="1330"/>
                <a:ext cx="48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s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3</a:t>
                </a:r>
                <a:r>
                  <a:rPr lang="en-US" sz="1800">
                    <a:latin typeface="Verdana" pitchFamily="34" charset="0"/>
                    <a:cs typeface="Arial" pitchFamily="34" charset="0"/>
                  </a:rPr>
                  <a:t>=O</a:t>
                </a:r>
              </a:p>
            </p:txBody>
          </p:sp>
          <p:sp>
            <p:nvSpPr>
              <p:cNvPr id="946201" name="Line 25"/>
              <p:cNvSpPr>
                <a:spLocks noChangeShapeType="1"/>
              </p:cNvSpPr>
              <p:nvPr/>
            </p:nvSpPr>
            <p:spPr bwMode="auto">
              <a:xfrm rot="5400000">
                <a:off x="2305" y="1884"/>
                <a:ext cx="434" cy="1"/>
              </a:xfrm>
              <a:prstGeom prst="line">
                <a:avLst/>
              </a:prstGeom>
              <a:noFill/>
              <a:ln w="127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202" name="Oval 26"/>
              <p:cNvSpPr>
                <a:spLocks noChangeArrowheads="1"/>
              </p:cNvSpPr>
              <p:nvPr/>
            </p:nvSpPr>
            <p:spPr bwMode="auto">
              <a:xfrm>
                <a:off x="2488" y="2108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203" name="Text Box 27"/>
              <p:cNvSpPr txBox="1">
                <a:spLocks noChangeArrowheads="1"/>
              </p:cNvSpPr>
              <p:nvPr/>
            </p:nvSpPr>
            <p:spPr bwMode="auto">
              <a:xfrm>
                <a:off x="2244" y="2175"/>
                <a:ext cx="64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o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3</a:t>
                </a:r>
                <a:endParaRPr lang="en-US" sz="1800">
                  <a:latin typeface="Verdana" pitchFamily="34" charset="0"/>
                  <a:cs typeface="Arial" pitchFamily="34" charset="0"/>
                </a:endParaRPr>
              </a:p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blamed</a:t>
                </a:r>
              </a:p>
            </p:txBody>
          </p:sp>
          <p:sp>
            <p:nvSpPr>
              <p:cNvPr id="946204" name="Oval 28"/>
              <p:cNvSpPr>
                <a:spLocks noChangeArrowheads="1"/>
              </p:cNvSpPr>
              <p:nvPr/>
            </p:nvSpPr>
            <p:spPr bwMode="auto">
              <a:xfrm>
                <a:off x="3049" y="1583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205" name="Line 29"/>
              <p:cNvSpPr>
                <a:spLocks noChangeShapeType="1"/>
              </p:cNvSpPr>
              <p:nvPr/>
            </p:nvSpPr>
            <p:spPr bwMode="auto">
              <a:xfrm>
                <a:off x="2569" y="1615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206" name="Text Box 30"/>
              <p:cNvSpPr txBox="1">
                <a:spLocks noChangeArrowheads="1"/>
              </p:cNvSpPr>
              <p:nvPr/>
            </p:nvSpPr>
            <p:spPr bwMode="auto">
              <a:xfrm>
                <a:off x="2848" y="1337"/>
                <a:ext cx="46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s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4</a:t>
                </a:r>
                <a:r>
                  <a:rPr lang="en-US" sz="1800">
                    <a:latin typeface="Verdana" pitchFamily="34" charset="0"/>
                    <a:cs typeface="Arial" pitchFamily="34" charset="0"/>
                  </a:rPr>
                  <a:t>=B</a:t>
                </a:r>
              </a:p>
            </p:txBody>
          </p:sp>
          <p:sp>
            <p:nvSpPr>
              <p:cNvPr id="946207" name="Line 31"/>
              <p:cNvSpPr>
                <a:spLocks noChangeShapeType="1"/>
              </p:cNvSpPr>
              <p:nvPr/>
            </p:nvSpPr>
            <p:spPr bwMode="auto">
              <a:xfrm rot="5400000">
                <a:off x="2874" y="1884"/>
                <a:ext cx="434" cy="1"/>
              </a:xfrm>
              <a:prstGeom prst="line">
                <a:avLst/>
              </a:prstGeom>
              <a:noFill/>
              <a:ln w="127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208" name="Oval 32"/>
              <p:cNvSpPr>
                <a:spLocks noChangeArrowheads="1"/>
              </p:cNvSpPr>
              <p:nvPr/>
            </p:nvSpPr>
            <p:spPr bwMode="auto">
              <a:xfrm>
                <a:off x="3057" y="2108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209" name="Text Box 33"/>
              <p:cNvSpPr txBox="1">
                <a:spLocks noChangeArrowheads="1"/>
              </p:cNvSpPr>
              <p:nvPr/>
            </p:nvSpPr>
            <p:spPr bwMode="auto">
              <a:xfrm>
                <a:off x="2962" y="2175"/>
                <a:ext cx="35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o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4</a:t>
                </a:r>
                <a:endParaRPr lang="en-US" sz="1800">
                  <a:latin typeface="Verdana" pitchFamily="34" charset="0"/>
                  <a:cs typeface="Arial" pitchFamily="34" charset="0"/>
                </a:endParaRPr>
              </a:p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Mr.</a:t>
                </a:r>
              </a:p>
            </p:txBody>
          </p:sp>
          <p:sp>
            <p:nvSpPr>
              <p:cNvPr id="946210" name="Oval 34"/>
              <p:cNvSpPr>
                <a:spLocks noChangeArrowheads="1"/>
              </p:cNvSpPr>
              <p:nvPr/>
            </p:nvSpPr>
            <p:spPr bwMode="auto">
              <a:xfrm>
                <a:off x="3624" y="1584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211" name="Line 35"/>
              <p:cNvSpPr>
                <a:spLocks noChangeShapeType="1"/>
              </p:cNvSpPr>
              <p:nvPr/>
            </p:nvSpPr>
            <p:spPr bwMode="auto">
              <a:xfrm>
                <a:off x="3144" y="1616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212" name="Text Box 36"/>
              <p:cNvSpPr txBox="1">
                <a:spLocks noChangeArrowheads="1"/>
              </p:cNvSpPr>
              <p:nvPr/>
            </p:nvSpPr>
            <p:spPr bwMode="auto">
              <a:xfrm>
                <a:off x="3442" y="1338"/>
                <a:ext cx="4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s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5</a:t>
                </a:r>
                <a:r>
                  <a:rPr lang="en-US" sz="1800">
                    <a:latin typeface="Verdana" pitchFamily="34" charset="0"/>
                    <a:cs typeface="Arial" pitchFamily="34" charset="0"/>
                  </a:rPr>
                  <a:t>=I</a:t>
                </a:r>
              </a:p>
            </p:txBody>
          </p:sp>
          <p:sp>
            <p:nvSpPr>
              <p:cNvPr id="946213" name="Line 37"/>
              <p:cNvSpPr>
                <a:spLocks noChangeShapeType="1"/>
              </p:cNvSpPr>
              <p:nvPr/>
            </p:nvSpPr>
            <p:spPr bwMode="auto">
              <a:xfrm rot="5400000">
                <a:off x="3449" y="1892"/>
                <a:ext cx="434" cy="1"/>
              </a:xfrm>
              <a:prstGeom prst="line">
                <a:avLst/>
              </a:prstGeom>
              <a:noFill/>
              <a:ln w="127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214" name="Oval 38"/>
              <p:cNvSpPr>
                <a:spLocks noChangeArrowheads="1"/>
              </p:cNvSpPr>
              <p:nvPr/>
            </p:nvSpPr>
            <p:spPr bwMode="auto">
              <a:xfrm>
                <a:off x="3632" y="2116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215" name="Text Box 39"/>
              <p:cNvSpPr txBox="1">
                <a:spLocks noChangeArrowheads="1"/>
              </p:cNvSpPr>
              <p:nvPr/>
            </p:nvSpPr>
            <p:spPr bwMode="auto">
              <a:xfrm>
                <a:off x="3514" y="2183"/>
                <a:ext cx="39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o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5</a:t>
                </a:r>
                <a:endParaRPr lang="en-US" sz="1800">
                  <a:latin typeface="Verdana" pitchFamily="34" charset="0"/>
                  <a:cs typeface="Arial" pitchFamily="34" charset="0"/>
                </a:endParaRPr>
              </a:p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Bob</a:t>
                </a:r>
              </a:p>
            </p:txBody>
          </p:sp>
          <p:sp>
            <p:nvSpPr>
              <p:cNvPr id="946216" name="Oval 40"/>
              <p:cNvSpPr>
                <a:spLocks noChangeArrowheads="1"/>
              </p:cNvSpPr>
              <p:nvPr/>
            </p:nvSpPr>
            <p:spPr bwMode="auto">
              <a:xfrm>
                <a:off x="4193" y="1591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217" name="Line 41"/>
              <p:cNvSpPr>
                <a:spLocks noChangeShapeType="1"/>
              </p:cNvSpPr>
              <p:nvPr/>
            </p:nvSpPr>
            <p:spPr bwMode="auto">
              <a:xfrm>
                <a:off x="3713" y="1623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218" name="Text Box 42"/>
              <p:cNvSpPr txBox="1">
                <a:spLocks noChangeArrowheads="1"/>
              </p:cNvSpPr>
              <p:nvPr/>
            </p:nvSpPr>
            <p:spPr bwMode="auto">
              <a:xfrm>
                <a:off x="3985" y="1345"/>
                <a:ext cx="48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s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6</a:t>
                </a:r>
                <a:r>
                  <a:rPr lang="en-US" sz="1800">
                    <a:latin typeface="Verdana" pitchFamily="34" charset="0"/>
                    <a:cs typeface="Arial" pitchFamily="34" charset="0"/>
                  </a:rPr>
                  <a:t>=O</a:t>
                </a:r>
              </a:p>
            </p:txBody>
          </p:sp>
          <p:sp>
            <p:nvSpPr>
              <p:cNvPr id="946219" name="Line 43"/>
              <p:cNvSpPr>
                <a:spLocks noChangeShapeType="1"/>
              </p:cNvSpPr>
              <p:nvPr/>
            </p:nvSpPr>
            <p:spPr bwMode="auto">
              <a:xfrm rot="5400000">
                <a:off x="4018" y="1892"/>
                <a:ext cx="434" cy="1"/>
              </a:xfrm>
              <a:prstGeom prst="line">
                <a:avLst/>
              </a:prstGeom>
              <a:noFill/>
              <a:ln w="127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220" name="Oval 44"/>
              <p:cNvSpPr>
                <a:spLocks noChangeArrowheads="1"/>
              </p:cNvSpPr>
              <p:nvPr/>
            </p:nvSpPr>
            <p:spPr bwMode="auto">
              <a:xfrm>
                <a:off x="4201" y="2116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221" name="Text Box 45"/>
              <p:cNvSpPr txBox="1">
                <a:spLocks noChangeArrowheads="1"/>
              </p:cNvSpPr>
              <p:nvPr/>
            </p:nvSpPr>
            <p:spPr bwMode="auto">
              <a:xfrm>
                <a:off x="4123" y="2183"/>
                <a:ext cx="315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o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6</a:t>
                </a:r>
                <a:endParaRPr lang="en-US" sz="1800">
                  <a:latin typeface="Verdana" pitchFamily="34" charset="0"/>
                  <a:cs typeface="Arial" pitchFamily="34" charset="0"/>
                </a:endParaRPr>
              </a:p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for</a:t>
                </a:r>
              </a:p>
            </p:txBody>
          </p:sp>
          <p:sp>
            <p:nvSpPr>
              <p:cNvPr id="946222" name="Line 46"/>
              <p:cNvSpPr>
                <a:spLocks noChangeShapeType="1"/>
              </p:cNvSpPr>
              <p:nvPr/>
            </p:nvSpPr>
            <p:spPr bwMode="auto">
              <a:xfrm>
                <a:off x="4289" y="1623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223" name="Line 47"/>
              <p:cNvSpPr>
                <a:spLocks noChangeShapeType="1"/>
              </p:cNvSpPr>
              <p:nvPr/>
            </p:nvSpPr>
            <p:spPr bwMode="auto">
              <a:xfrm>
                <a:off x="4468" y="1908"/>
                <a:ext cx="432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0397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7264A-D610-4ACC-B3E7-B4F175A4EE6F}" type="slidenum">
              <a:rPr lang="en-US"/>
              <a:pPr/>
              <a:t>42</a:t>
            </a:fld>
            <a:endParaRPr lang="en-US"/>
          </a:p>
        </p:txBody>
      </p:sp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HMM for Shallow Parsing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Given a sentences, we can ask what the most likely state sequence is</a:t>
            </a:r>
          </a:p>
        </p:txBody>
      </p:sp>
      <p:sp>
        <p:nvSpPr>
          <p:cNvPr id="947204" name="Text Box 4"/>
          <p:cNvSpPr txBox="1">
            <a:spLocks noChangeArrowheads="1"/>
          </p:cNvSpPr>
          <p:nvPr/>
        </p:nvSpPr>
        <p:spPr bwMode="auto">
          <a:xfrm>
            <a:off x="1143000" y="4006850"/>
            <a:ext cx="3025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  <a:cs typeface="Arial" pitchFamily="34" charset="0"/>
              </a:rPr>
              <a:t>Initial state probability:</a:t>
            </a:r>
          </a:p>
          <a:p>
            <a:r>
              <a:rPr lang="en-US" sz="1800">
                <a:latin typeface="Verdana" pitchFamily="34" charset="0"/>
                <a:cs typeface="Arial" pitchFamily="34" charset="0"/>
              </a:rPr>
              <a:t>P(s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1</a:t>
            </a:r>
            <a:r>
              <a:rPr lang="en-US" sz="1800">
                <a:latin typeface="Verdana" pitchFamily="34" charset="0"/>
                <a:cs typeface="Arial" pitchFamily="34" charset="0"/>
              </a:rPr>
              <a:t>=B),P(s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1</a:t>
            </a:r>
            <a:r>
              <a:rPr lang="en-US" sz="1800">
                <a:latin typeface="Verdana" pitchFamily="34" charset="0"/>
                <a:cs typeface="Arial" pitchFamily="34" charset="0"/>
              </a:rPr>
              <a:t>=I),P(s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1</a:t>
            </a:r>
            <a:r>
              <a:rPr lang="en-US" sz="1800">
                <a:latin typeface="Verdana" pitchFamily="34" charset="0"/>
                <a:cs typeface="Arial" pitchFamily="34" charset="0"/>
              </a:rPr>
              <a:t>=O)</a:t>
            </a:r>
          </a:p>
        </p:txBody>
      </p:sp>
      <p:sp>
        <p:nvSpPr>
          <p:cNvPr id="947205" name="Text Box 5"/>
          <p:cNvSpPr txBox="1">
            <a:spLocks noChangeArrowheads="1"/>
          </p:cNvSpPr>
          <p:nvPr/>
        </p:nvSpPr>
        <p:spPr bwMode="auto">
          <a:xfrm>
            <a:off x="2133600" y="3962400"/>
            <a:ext cx="53800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  <a:cs typeface="Arial" pitchFamily="34" charset="0"/>
              </a:rPr>
              <a:t>Transition probabilty:</a:t>
            </a:r>
          </a:p>
          <a:p>
            <a:r>
              <a:rPr lang="en-US" sz="1800">
                <a:latin typeface="Verdana" pitchFamily="34" charset="0"/>
                <a:cs typeface="Arial" pitchFamily="34" charset="0"/>
              </a:rPr>
              <a:t>P(s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</a:t>
            </a:r>
            <a:r>
              <a:rPr lang="en-US" sz="1800">
                <a:latin typeface="Verdana" pitchFamily="34" charset="0"/>
                <a:cs typeface="Arial" pitchFamily="34" charset="0"/>
              </a:rPr>
              <a:t>=B|s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t-1</a:t>
            </a:r>
            <a:r>
              <a:rPr lang="en-US" sz="1800">
                <a:latin typeface="Verdana" pitchFamily="34" charset="0"/>
                <a:cs typeface="Arial" pitchFamily="34" charset="0"/>
              </a:rPr>
              <a:t>=B),P(s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</a:t>
            </a:r>
            <a:r>
              <a:rPr lang="en-US" sz="1800">
                <a:latin typeface="Verdana" pitchFamily="34" charset="0"/>
                <a:cs typeface="Arial" pitchFamily="34" charset="0"/>
              </a:rPr>
              <a:t>=I|s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t-1</a:t>
            </a:r>
            <a:r>
              <a:rPr lang="en-US" sz="1800">
                <a:latin typeface="Verdana" pitchFamily="34" charset="0"/>
                <a:cs typeface="Arial" pitchFamily="34" charset="0"/>
              </a:rPr>
              <a:t>=B),P(s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</a:t>
            </a:r>
            <a:r>
              <a:rPr lang="en-US" sz="1800">
                <a:latin typeface="Verdana" pitchFamily="34" charset="0"/>
                <a:cs typeface="Arial" pitchFamily="34" charset="0"/>
              </a:rPr>
              <a:t>=O|s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t-1</a:t>
            </a:r>
            <a:r>
              <a:rPr lang="en-US" sz="1800">
                <a:latin typeface="Verdana" pitchFamily="34" charset="0"/>
                <a:cs typeface="Arial" pitchFamily="34" charset="0"/>
              </a:rPr>
              <a:t>=B),</a:t>
            </a:r>
          </a:p>
          <a:p>
            <a:r>
              <a:rPr lang="en-US" sz="1800">
                <a:latin typeface="Verdana" pitchFamily="34" charset="0"/>
                <a:cs typeface="Arial" pitchFamily="34" charset="0"/>
              </a:rPr>
              <a:t>P(s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</a:t>
            </a:r>
            <a:r>
              <a:rPr lang="en-US" sz="1800">
                <a:latin typeface="Verdana" pitchFamily="34" charset="0"/>
                <a:cs typeface="Arial" pitchFamily="34" charset="0"/>
              </a:rPr>
              <a:t>=B|s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t-1</a:t>
            </a:r>
            <a:r>
              <a:rPr lang="en-US" sz="1800">
                <a:latin typeface="Verdana" pitchFamily="34" charset="0"/>
                <a:cs typeface="Arial" pitchFamily="34" charset="0"/>
              </a:rPr>
              <a:t>=I),P(s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</a:t>
            </a:r>
            <a:r>
              <a:rPr lang="en-US" sz="1800">
                <a:latin typeface="Verdana" pitchFamily="34" charset="0"/>
                <a:cs typeface="Arial" pitchFamily="34" charset="0"/>
              </a:rPr>
              <a:t>=I|s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t-1</a:t>
            </a:r>
            <a:r>
              <a:rPr lang="en-US" sz="1800">
                <a:latin typeface="Verdana" pitchFamily="34" charset="0"/>
                <a:cs typeface="Arial" pitchFamily="34" charset="0"/>
              </a:rPr>
              <a:t>=I),P(s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</a:t>
            </a:r>
            <a:r>
              <a:rPr lang="en-US" sz="1800">
                <a:latin typeface="Verdana" pitchFamily="34" charset="0"/>
                <a:cs typeface="Arial" pitchFamily="34" charset="0"/>
              </a:rPr>
              <a:t>=O|s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t-1</a:t>
            </a:r>
            <a:r>
              <a:rPr lang="en-US" sz="1800">
                <a:latin typeface="Verdana" pitchFamily="34" charset="0"/>
                <a:cs typeface="Arial" pitchFamily="34" charset="0"/>
              </a:rPr>
              <a:t>=I),</a:t>
            </a:r>
          </a:p>
          <a:p>
            <a:r>
              <a:rPr lang="en-US" sz="1800">
                <a:latin typeface="Verdana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947206" name="Text Box 6"/>
          <p:cNvSpPr txBox="1">
            <a:spLocks noChangeArrowheads="1"/>
          </p:cNvSpPr>
          <p:nvPr/>
        </p:nvSpPr>
        <p:spPr bwMode="auto">
          <a:xfrm>
            <a:off x="3276600" y="4114800"/>
            <a:ext cx="4676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  <a:cs typeface="Arial" pitchFamily="34" charset="0"/>
              </a:rPr>
              <a:t>Observation Probability:</a:t>
            </a:r>
          </a:p>
          <a:p>
            <a:r>
              <a:rPr lang="en-US" sz="1800">
                <a:latin typeface="Verdana" pitchFamily="34" charset="0"/>
                <a:cs typeface="Arial" pitchFamily="34" charset="0"/>
              </a:rPr>
              <a:t>P(o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</a:t>
            </a:r>
            <a:r>
              <a:rPr lang="en-US" sz="1800">
                <a:latin typeface="Verdana" pitchFamily="34" charset="0"/>
                <a:cs typeface="Arial" pitchFamily="34" charset="0"/>
              </a:rPr>
              <a:t>=‘Mr.’|s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</a:t>
            </a:r>
            <a:r>
              <a:rPr lang="en-US" sz="1800">
                <a:latin typeface="Verdana" pitchFamily="34" charset="0"/>
                <a:cs typeface="Arial" pitchFamily="34" charset="0"/>
              </a:rPr>
              <a:t>=B),P(o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</a:t>
            </a:r>
            <a:r>
              <a:rPr lang="en-US" sz="1800">
                <a:latin typeface="Verdana" pitchFamily="34" charset="0"/>
                <a:cs typeface="Arial" pitchFamily="34" charset="0"/>
              </a:rPr>
              <a:t>=‘Brown’|s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</a:t>
            </a:r>
            <a:r>
              <a:rPr lang="en-US" sz="1800">
                <a:latin typeface="Verdana" pitchFamily="34" charset="0"/>
                <a:cs typeface="Arial" pitchFamily="34" charset="0"/>
              </a:rPr>
              <a:t>=B),…,</a:t>
            </a:r>
          </a:p>
          <a:p>
            <a:r>
              <a:rPr lang="en-US" sz="1800">
                <a:latin typeface="Verdana" pitchFamily="34" charset="0"/>
                <a:cs typeface="Arial" pitchFamily="34" charset="0"/>
              </a:rPr>
              <a:t>P(o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</a:t>
            </a:r>
            <a:r>
              <a:rPr lang="en-US" sz="1800">
                <a:latin typeface="Verdana" pitchFamily="34" charset="0"/>
                <a:cs typeface="Arial" pitchFamily="34" charset="0"/>
              </a:rPr>
              <a:t>=‘Mr.’|s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</a:t>
            </a:r>
            <a:r>
              <a:rPr lang="en-US" sz="1800">
                <a:latin typeface="Verdana" pitchFamily="34" charset="0"/>
                <a:cs typeface="Arial" pitchFamily="34" charset="0"/>
              </a:rPr>
              <a:t>=I),P(o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</a:t>
            </a:r>
            <a:r>
              <a:rPr lang="en-US" sz="1800">
                <a:latin typeface="Verdana" pitchFamily="34" charset="0"/>
                <a:cs typeface="Arial" pitchFamily="34" charset="0"/>
              </a:rPr>
              <a:t>=‘Brown’|s</a:t>
            </a:r>
            <a:r>
              <a:rPr lang="en-US" sz="1800" baseline="-25000">
                <a:latin typeface="Verdana" pitchFamily="34" charset="0"/>
                <a:cs typeface="Arial" pitchFamily="34" charset="0"/>
              </a:rPr>
              <a:t>t</a:t>
            </a:r>
            <a:r>
              <a:rPr lang="en-US" sz="1800">
                <a:latin typeface="Verdana" pitchFamily="34" charset="0"/>
                <a:cs typeface="Arial" pitchFamily="34" charset="0"/>
              </a:rPr>
              <a:t>=I),…,</a:t>
            </a:r>
          </a:p>
          <a:p>
            <a:r>
              <a:rPr lang="en-US" sz="1800">
                <a:latin typeface="Verdana" pitchFamily="34" charset="0"/>
                <a:cs typeface="Arial" pitchFamily="34" charset="0"/>
              </a:rPr>
              <a:t>…</a:t>
            </a:r>
          </a:p>
        </p:txBody>
      </p:sp>
      <p:grpSp>
        <p:nvGrpSpPr>
          <p:cNvPr id="947207" name="Group 7"/>
          <p:cNvGrpSpPr>
            <a:grpSpLocks/>
          </p:cNvGrpSpPr>
          <p:nvPr/>
        </p:nvGrpSpPr>
        <p:grpSpPr bwMode="auto">
          <a:xfrm>
            <a:off x="1371600" y="2057400"/>
            <a:ext cx="6397625" cy="2008188"/>
            <a:chOff x="870" y="1021"/>
            <a:chExt cx="4030" cy="1265"/>
          </a:xfrm>
        </p:grpSpPr>
        <p:grpSp>
          <p:nvGrpSpPr>
            <p:cNvPr id="947208" name="Group 8"/>
            <p:cNvGrpSpPr>
              <a:grpSpLocks/>
            </p:cNvGrpSpPr>
            <p:nvPr/>
          </p:nvGrpSpPr>
          <p:grpSpPr bwMode="auto">
            <a:xfrm>
              <a:off x="870" y="1021"/>
              <a:ext cx="748" cy="326"/>
              <a:chOff x="870" y="1322"/>
              <a:chExt cx="748" cy="326"/>
            </a:xfrm>
          </p:grpSpPr>
          <p:sp>
            <p:nvSpPr>
              <p:cNvPr id="947209" name="Oval 9"/>
              <p:cNvSpPr>
                <a:spLocks noChangeArrowheads="1"/>
              </p:cNvSpPr>
              <p:nvPr/>
            </p:nvSpPr>
            <p:spPr bwMode="auto">
              <a:xfrm>
                <a:off x="1350" y="1568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10" name="Line 10"/>
              <p:cNvSpPr>
                <a:spLocks noChangeShapeType="1"/>
              </p:cNvSpPr>
              <p:nvPr/>
            </p:nvSpPr>
            <p:spPr bwMode="auto">
              <a:xfrm>
                <a:off x="870" y="1600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11" name="Text Box 11"/>
              <p:cNvSpPr txBox="1">
                <a:spLocks noChangeArrowheads="1"/>
              </p:cNvSpPr>
              <p:nvPr/>
            </p:nvSpPr>
            <p:spPr bwMode="auto">
              <a:xfrm>
                <a:off x="1149" y="1322"/>
                <a:ext cx="46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s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1</a:t>
                </a:r>
                <a:r>
                  <a:rPr lang="en-US" sz="1800">
                    <a:latin typeface="Verdana" pitchFamily="34" charset="0"/>
                    <a:cs typeface="Arial" pitchFamily="34" charset="0"/>
                  </a:rPr>
                  <a:t>=B</a:t>
                </a:r>
              </a:p>
            </p:txBody>
          </p:sp>
        </p:grpSp>
        <p:grpSp>
          <p:nvGrpSpPr>
            <p:cNvPr id="947212" name="Group 12"/>
            <p:cNvGrpSpPr>
              <a:grpSpLocks/>
            </p:cNvGrpSpPr>
            <p:nvPr/>
          </p:nvGrpSpPr>
          <p:grpSpPr bwMode="auto">
            <a:xfrm>
              <a:off x="1263" y="1359"/>
              <a:ext cx="350" cy="911"/>
              <a:chOff x="1263" y="1660"/>
              <a:chExt cx="350" cy="911"/>
            </a:xfrm>
          </p:grpSpPr>
          <p:sp>
            <p:nvSpPr>
              <p:cNvPr id="947213" name="Line 13"/>
              <p:cNvSpPr>
                <a:spLocks noChangeShapeType="1"/>
              </p:cNvSpPr>
              <p:nvPr/>
            </p:nvSpPr>
            <p:spPr bwMode="auto">
              <a:xfrm rot="5400000">
                <a:off x="1175" y="1876"/>
                <a:ext cx="434" cy="1"/>
              </a:xfrm>
              <a:prstGeom prst="line">
                <a:avLst/>
              </a:prstGeom>
              <a:noFill/>
              <a:ln w="127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14" name="Oval 14"/>
              <p:cNvSpPr>
                <a:spLocks noChangeArrowheads="1"/>
              </p:cNvSpPr>
              <p:nvPr/>
            </p:nvSpPr>
            <p:spPr bwMode="auto">
              <a:xfrm>
                <a:off x="1358" y="2100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15" name="Text Box 15"/>
              <p:cNvSpPr txBox="1">
                <a:spLocks noChangeArrowheads="1"/>
              </p:cNvSpPr>
              <p:nvPr/>
            </p:nvSpPr>
            <p:spPr bwMode="auto">
              <a:xfrm>
                <a:off x="1263" y="2167"/>
                <a:ext cx="35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o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1</a:t>
                </a:r>
                <a:endParaRPr lang="en-US" sz="1800">
                  <a:latin typeface="Verdana" pitchFamily="34" charset="0"/>
                  <a:cs typeface="Arial" pitchFamily="34" charset="0"/>
                </a:endParaRPr>
              </a:p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Mr.</a:t>
                </a:r>
              </a:p>
            </p:txBody>
          </p:sp>
        </p:grpSp>
        <p:grpSp>
          <p:nvGrpSpPr>
            <p:cNvPr id="947216" name="Group 16"/>
            <p:cNvGrpSpPr>
              <a:grpSpLocks/>
            </p:cNvGrpSpPr>
            <p:nvPr/>
          </p:nvGrpSpPr>
          <p:grpSpPr bwMode="auto">
            <a:xfrm>
              <a:off x="1439" y="1028"/>
              <a:ext cx="729" cy="326"/>
              <a:chOff x="870" y="1322"/>
              <a:chExt cx="729" cy="326"/>
            </a:xfrm>
          </p:grpSpPr>
          <p:sp>
            <p:nvSpPr>
              <p:cNvPr id="947217" name="Oval 17"/>
              <p:cNvSpPr>
                <a:spLocks noChangeArrowheads="1"/>
              </p:cNvSpPr>
              <p:nvPr/>
            </p:nvSpPr>
            <p:spPr bwMode="auto">
              <a:xfrm>
                <a:off x="1350" y="1568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18" name="Line 18"/>
              <p:cNvSpPr>
                <a:spLocks noChangeShapeType="1"/>
              </p:cNvSpPr>
              <p:nvPr/>
            </p:nvSpPr>
            <p:spPr bwMode="auto">
              <a:xfrm>
                <a:off x="870" y="1600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19" name="Text Box 19"/>
              <p:cNvSpPr txBox="1">
                <a:spLocks noChangeArrowheads="1"/>
              </p:cNvSpPr>
              <p:nvPr/>
            </p:nvSpPr>
            <p:spPr bwMode="auto">
              <a:xfrm>
                <a:off x="1168" y="1322"/>
                <a:ext cx="4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s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2</a:t>
                </a:r>
                <a:r>
                  <a:rPr lang="en-US" sz="1800">
                    <a:latin typeface="Verdana" pitchFamily="34" charset="0"/>
                    <a:cs typeface="Arial" pitchFamily="34" charset="0"/>
                  </a:rPr>
                  <a:t>=I</a:t>
                </a:r>
              </a:p>
            </p:txBody>
          </p:sp>
        </p:grpSp>
        <p:grpSp>
          <p:nvGrpSpPr>
            <p:cNvPr id="947220" name="Group 20"/>
            <p:cNvGrpSpPr>
              <a:grpSpLocks/>
            </p:cNvGrpSpPr>
            <p:nvPr/>
          </p:nvGrpSpPr>
          <p:grpSpPr bwMode="auto">
            <a:xfrm>
              <a:off x="1721" y="1359"/>
              <a:ext cx="572" cy="911"/>
              <a:chOff x="1721" y="1660"/>
              <a:chExt cx="572" cy="911"/>
            </a:xfrm>
          </p:grpSpPr>
          <p:sp>
            <p:nvSpPr>
              <p:cNvPr id="947221" name="Line 21"/>
              <p:cNvSpPr>
                <a:spLocks noChangeShapeType="1"/>
              </p:cNvSpPr>
              <p:nvPr/>
            </p:nvSpPr>
            <p:spPr bwMode="auto">
              <a:xfrm rot="5400000">
                <a:off x="1744" y="1876"/>
                <a:ext cx="434" cy="1"/>
              </a:xfrm>
              <a:prstGeom prst="line">
                <a:avLst/>
              </a:prstGeom>
              <a:noFill/>
              <a:ln w="127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22" name="Oval 22"/>
              <p:cNvSpPr>
                <a:spLocks noChangeArrowheads="1"/>
              </p:cNvSpPr>
              <p:nvPr/>
            </p:nvSpPr>
            <p:spPr bwMode="auto">
              <a:xfrm>
                <a:off x="1927" y="2100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23" name="Text Box 23"/>
              <p:cNvSpPr txBox="1">
                <a:spLocks noChangeArrowheads="1"/>
              </p:cNvSpPr>
              <p:nvPr/>
            </p:nvSpPr>
            <p:spPr bwMode="auto">
              <a:xfrm>
                <a:off x="1721" y="2167"/>
                <a:ext cx="5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o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2</a:t>
                </a:r>
              </a:p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Brown</a:t>
                </a:r>
              </a:p>
            </p:txBody>
          </p:sp>
        </p:grpSp>
        <p:grpSp>
          <p:nvGrpSpPr>
            <p:cNvPr id="947224" name="Group 24"/>
            <p:cNvGrpSpPr>
              <a:grpSpLocks/>
            </p:cNvGrpSpPr>
            <p:nvPr/>
          </p:nvGrpSpPr>
          <p:grpSpPr bwMode="auto">
            <a:xfrm>
              <a:off x="2000" y="1029"/>
              <a:ext cx="2900" cy="1257"/>
              <a:chOff x="2000" y="1330"/>
              <a:chExt cx="2900" cy="1257"/>
            </a:xfrm>
          </p:grpSpPr>
          <p:sp>
            <p:nvSpPr>
              <p:cNvPr id="947225" name="Oval 25"/>
              <p:cNvSpPr>
                <a:spLocks noChangeArrowheads="1"/>
              </p:cNvSpPr>
              <p:nvPr/>
            </p:nvSpPr>
            <p:spPr bwMode="auto">
              <a:xfrm>
                <a:off x="2480" y="1576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26" name="Line 26"/>
              <p:cNvSpPr>
                <a:spLocks noChangeShapeType="1"/>
              </p:cNvSpPr>
              <p:nvPr/>
            </p:nvSpPr>
            <p:spPr bwMode="auto">
              <a:xfrm>
                <a:off x="2000" y="1608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27" name="Text Box 27"/>
              <p:cNvSpPr txBox="1">
                <a:spLocks noChangeArrowheads="1"/>
              </p:cNvSpPr>
              <p:nvPr/>
            </p:nvSpPr>
            <p:spPr bwMode="auto">
              <a:xfrm>
                <a:off x="2272" y="1330"/>
                <a:ext cx="48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s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3</a:t>
                </a:r>
                <a:r>
                  <a:rPr lang="en-US" sz="1800">
                    <a:latin typeface="Verdana" pitchFamily="34" charset="0"/>
                    <a:cs typeface="Arial" pitchFamily="34" charset="0"/>
                  </a:rPr>
                  <a:t>=O</a:t>
                </a:r>
              </a:p>
            </p:txBody>
          </p:sp>
          <p:sp>
            <p:nvSpPr>
              <p:cNvPr id="947228" name="Line 28"/>
              <p:cNvSpPr>
                <a:spLocks noChangeShapeType="1"/>
              </p:cNvSpPr>
              <p:nvPr/>
            </p:nvSpPr>
            <p:spPr bwMode="auto">
              <a:xfrm rot="5400000">
                <a:off x="2305" y="1884"/>
                <a:ext cx="434" cy="1"/>
              </a:xfrm>
              <a:prstGeom prst="line">
                <a:avLst/>
              </a:prstGeom>
              <a:noFill/>
              <a:ln w="127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29" name="Oval 29"/>
              <p:cNvSpPr>
                <a:spLocks noChangeArrowheads="1"/>
              </p:cNvSpPr>
              <p:nvPr/>
            </p:nvSpPr>
            <p:spPr bwMode="auto">
              <a:xfrm>
                <a:off x="2488" y="2108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30" name="Text Box 30"/>
              <p:cNvSpPr txBox="1">
                <a:spLocks noChangeArrowheads="1"/>
              </p:cNvSpPr>
              <p:nvPr/>
            </p:nvSpPr>
            <p:spPr bwMode="auto">
              <a:xfrm>
                <a:off x="2244" y="2175"/>
                <a:ext cx="64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o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3</a:t>
                </a:r>
                <a:endParaRPr lang="en-US" sz="1800">
                  <a:latin typeface="Verdana" pitchFamily="34" charset="0"/>
                  <a:cs typeface="Arial" pitchFamily="34" charset="0"/>
                </a:endParaRPr>
              </a:p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blamed</a:t>
                </a:r>
              </a:p>
            </p:txBody>
          </p:sp>
          <p:sp>
            <p:nvSpPr>
              <p:cNvPr id="947231" name="Oval 31"/>
              <p:cNvSpPr>
                <a:spLocks noChangeArrowheads="1"/>
              </p:cNvSpPr>
              <p:nvPr/>
            </p:nvSpPr>
            <p:spPr bwMode="auto">
              <a:xfrm>
                <a:off x="3049" y="1583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32" name="Line 32"/>
              <p:cNvSpPr>
                <a:spLocks noChangeShapeType="1"/>
              </p:cNvSpPr>
              <p:nvPr/>
            </p:nvSpPr>
            <p:spPr bwMode="auto">
              <a:xfrm>
                <a:off x="2569" y="1615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33" name="Text Box 33"/>
              <p:cNvSpPr txBox="1">
                <a:spLocks noChangeArrowheads="1"/>
              </p:cNvSpPr>
              <p:nvPr/>
            </p:nvSpPr>
            <p:spPr bwMode="auto">
              <a:xfrm>
                <a:off x="2848" y="1337"/>
                <a:ext cx="46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s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4</a:t>
                </a:r>
                <a:r>
                  <a:rPr lang="en-US" sz="1800">
                    <a:latin typeface="Verdana" pitchFamily="34" charset="0"/>
                    <a:cs typeface="Arial" pitchFamily="34" charset="0"/>
                  </a:rPr>
                  <a:t>=B</a:t>
                </a:r>
              </a:p>
            </p:txBody>
          </p:sp>
          <p:sp>
            <p:nvSpPr>
              <p:cNvPr id="947234" name="Line 34"/>
              <p:cNvSpPr>
                <a:spLocks noChangeShapeType="1"/>
              </p:cNvSpPr>
              <p:nvPr/>
            </p:nvSpPr>
            <p:spPr bwMode="auto">
              <a:xfrm rot="5400000">
                <a:off x="2874" y="1884"/>
                <a:ext cx="434" cy="1"/>
              </a:xfrm>
              <a:prstGeom prst="line">
                <a:avLst/>
              </a:prstGeom>
              <a:noFill/>
              <a:ln w="127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35" name="Oval 35"/>
              <p:cNvSpPr>
                <a:spLocks noChangeArrowheads="1"/>
              </p:cNvSpPr>
              <p:nvPr/>
            </p:nvSpPr>
            <p:spPr bwMode="auto">
              <a:xfrm>
                <a:off x="3057" y="2108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36" name="Text Box 36"/>
              <p:cNvSpPr txBox="1">
                <a:spLocks noChangeArrowheads="1"/>
              </p:cNvSpPr>
              <p:nvPr/>
            </p:nvSpPr>
            <p:spPr bwMode="auto">
              <a:xfrm>
                <a:off x="2962" y="2175"/>
                <a:ext cx="35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o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4</a:t>
                </a:r>
                <a:endParaRPr lang="en-US" sz="1800">
                  <a:latin typeface="Verdana" pitchFamily="34" charset="0"/>
                  <a:cs typeface="Arial" pitchFamily="34" charset="0"/>
                </a:endParaRPr>
              </a:p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Mr.</a:t>
                </a:r>
              </a:p>
            </p:txBody>
          </p:sp>
          <p:sp>
            <p:nvSpPr>
              <p:cNvPr id="947237" name="Oval 37"/>
              <p:cNvSpPr>
                <a:spLocks noChangeArrowheads="1"/>
              </p:cNvSpPr>
              <p:nvPr/>
            </p:nvSpPr>
            <p:spPr bwMode="auto">
              <a:xfrm>
                <a:off x="3624" y="1584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38" name="Line 38"/>
              <p:cNvSpPr>
                <a:spLocks noChangeShapeType="1"/>
              </p:cNvSpPr>
              <p:nvPr/>
            </p:nvSpPr>
            <p:spPr bwMode="auto">
              <a:xfrm>
                <a:off x="3144" y="1616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39" name="Text Box 39"/>
              <p:cNvSpPr txBox="1">
                <a:spLocks noChangeArrowheads="1"/>
              </p:cNvSpPr>
              <p:nvPr/>
            </p:nvSpPr>
            <p:spPr bwMode="auto">
              <a:xfrm>
                <a:off x="3442" y="1338"/>
                <a:ext cx="4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s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5</a:t>
                </a:r>
                <a:r>
                  <a:rPr lang="en-US" sz="1800">
                    <a:latin typeface="Verdana" pitchFamily="34" charset="0"/>
                    <a:cs typeface="Arial" pitchFamily="34" charset="0"/>
                  </a:rPr>
                  <a:t>=I</a:t>
                </a:r>
              </a:p>
            </p:txBody>
          </p:sp>
          <p:sp>
            <p:nvSpPr>
              <p:cNvPr id="947240" name="Line 40"/>
              <p:cNvSpPr>
                <a:spLocks noChangeShapeType="1"/>
              </p:cNvSpPr>
              <p:nvPr/>
            </p:nvSpPr>
            <p:spPr bwMode="auto">
              <a:xfrm rot="5400000">
                <a:off x="3449" y="1892"/>
                <a:ext cx="434" cy="1"/>
              </a:xfrm>
              <a:prstGeom prst="line">
                <a:avLst/>
              </a:prstGeom>
              <a:noFill/>
              <a:ln w="127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41" name="Oval 41"/>
              <p:cNvSpPr>
                <a:spLocks noChangeArrowheads="1"/>
              </p:cNvSpPr>
              <p:nvPr/>
            </p:nvSpPr>
            <p:spPr bwMode="auto">
              <a:xfrm>
                <a:off x="3632" y="2116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42" name="Text Box 42"/>
              <p:cNvSpPr txBox="1">
                <a:spLocks noChangeArrowheads="1"/>
              </p:cNvSpPr>
              <p:nvPr/>
            </p:nvSpPr>
            <p:spPr bwMode="auto">
              <a:xfrm>
                <a:off x="3514" y="2183"/>
                <a:ext cx="39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o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5</a:t>
                </a:r>
                <a:endParaRPr lang="en-US" sz="1800">
                  <a:latin typeface="Verdana" pitchFamily="34" charset="0"/>
                  <a:cs typeface="Arial" pitchFamily="34" charset="0"/>
                </a:endParaRPr>
              </a:p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Bob</a:t>
                </a:r>
              </a:p>
            </p:txBody>
          </p:sp>
          <p:sp>
            <p:nvSpPr>
              <p:cNvPr id="947243" name="Oval 43"/>
              <p:cNvSpPr>
                <a:spLocks noChangeArrowheads="1"/>
              </p:cNvSpPr>
              <p:nvPr/>
            </p:nvSpPr>
            <p:spPr bwMode="auto">
              <a:xfrm>
                <a:off x="4193" y="1591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44" name="Line 44"/>
              <p:cNvSpPr>
                <a:spLocks noChangeShapeType="1"/>
              </p:cNvSpPr>
              <p:nvPr/>
            </p:nvSpPr>
            <p:spPr bwMode="auto">
              <a:xfrm>
                <a:off x="3713" y="1623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45" name="Text Box 45"/>
              <p:cNvSpPr txBox="1">
                <a:spLocks noChangeArrowheads="1"/>
              </p:cNvSpPr>
              <p:nvPr/>
            </p:nvSpPr>
            <p:spPr bwMode="auto">
              <a:xfrm>
                <a:off x="3985" y="1345"/>
                <a:ext cx="48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s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6</a:t>
                </a:r>
                <a:r>
                  <a:rPr lang="en-US" sz="1800">
                    <a:latin typeface="Verdana" pitchFamily="34" charset="0"/>
                    <a:cs typeface="Arial" pitchFamily="34" charset="0"/>
                  </a:rPr>
                  <a:t>=O</a:t>
                </a:r>
              </a:p>
            </p:txBody>
          </p:sp>
          <p:sp>
            <p:nvSpPr>
              <p:cNvPr id="947246" name="Line 46"/>
              <p:cNvSpPr>
                <a:spLocks noChangeShapeType="1"/>
              </p:cNvSpPr>
              <p:nvPr/>
            </p:nvSpPr>
            <p:spPr bwMode="auto">
              <a:xfrm rot="5400000">
                <a:off x="4018" y="1892"/>
                <a:ext cx="434" cy="1"/>
              </a:xfrm>
              <a:prstGeom prst="line">
                <a:avLst/>
              </a:prstGeom>
              <a:noFill/>
              <a:ln w="127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47" name="Oval 47"/>
              <p:cNvSpPr>
                <a:spLocks noChangeArrowheads="1"/>
              </p:cNvSpPr>
              <p:nvPr/>
            </p:nvSpPr>
            <p:spPr bwMode="auto">
              <a:xfrm>
                <a:off x="4201" y="2116"/>
                <a:ext cx="81" cy="80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48" name="Text Box 48"/>
              <p:cNvSpPr txBox="1">
                <a:spLocks noChangeArrowheads="1"/>
              </p:cNvSpPr>
              <p:nvPr/>
            </p:nvSpPr>
            <p:spPr bwMode="auto">
              <a:xfrm>
                <a:off x="4123" y="2183"/>
                <a:ext cx="315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o</a:t>
                </a:r>
                <a:r>
                  <a:rPr lang="en-US" sz="1800" baseline="-25000">
                    <a:latin typeface="Verdana" pitchFamily="34" charset="0"/>
                    <a:cs typeface="Arial" pitchFamily="34" charset="0"/>
                  </a:rPr>
                  <a:t>6</a:t>
                </a:r>
                <a:endParaRPr lang="en-US" sz="1800">
                  <a:latin typeface="Verdana" pitchFamily="34" charset="0"/>
                  <a:cs typeface="Arial" pitchFamily="34" charset="0"/>
                </a:endParaRPr>
              </a:p>
              <a:p>
                <a:pPr algn="ctr"/>
                <a:r>
                  <a:rPr lang="en-US" sz="1800">
                    <a:latin typeface="Verdana" pitchFamily="34" charset="0"/>
                    <a:cs typeface="Arial" pitchFamily="34" charset="0"/>
                  </a:rPr>
                  <a:t>for</a:t>
                </a:r>
              </a:p>
            </p:txBody>
          </p:sp>
          <p:sp>
            <p:nvSpPr>
              <p:cNvPr id="947249" name="Line 49"/>
              <p:cNvSpPr>
                <a:spLocks noChangeShapeType="1"/>
              </p:cNvSpPr>
              <p:nvPr/>
            </p:nvSpPr>
            <p:spPr bwMode="auto">
              <a:xfrm>
                <a:off x="4289" y="1623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50" name="Line 50"/>
              <p:cNvSpPr>
                <a:spLocks noChangeShapeType="1"/>
              </p:cNvSpPr>
              <p:nvPr/>
            </p:nvSpPr>
            <p:spPr bwMode="auto">
              <a:xfrm>
                <a:off x="4468" y="1908"/>
                <a:ext cx="432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6322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4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94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4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94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4" grpId="0"/>
      <p:bldP spid="947204" grpId="1"/>
      <p:bldP spid="947205" grpId="0"/>
      <p:bldP spid="947205" grpId="1"/>
      <p:bldP spid="947206" grpId="0"/>
      <p:bldP spid="947206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252AE098-65D9-47A8-AEBF-589B18B09285}" type="slidenum">
              <a:rPr lang="en-US"/>
              <a:pPr/>
              <a:t>43</a:t>
            </a:fld>
            <a:endParaRPr lang="en-US"/>
          </a:p>
        </p:txBody>
      </p:sp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</a:t>
            </a:r>
            <a:r>
              <a:rPr lang="en-US" dirty="0" smtClean="0"/>
              <a:t>Computational Problems</a:t>
            </a:r>
            <a:endParaRPr lang="en-US" dirty="0"/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4000"/>
            <a:ext cx="8153400" cy="4953000"/>
          </a:xfrm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4500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Decoding</a:t>
            </a:r>
            <a:r>
              <a:rPr lang="en-US" sz="2000" dirty="0"/>
              <a:t> – finding the most likely path</a:t>
            </a:r>
          </a:p>
          <a:p>
            <a:pPr lvl="1" eaLnBrk="0" hangingPunct="0">
              <a:lnSpc>
                <a:spcPct val="90000"/>
              </a:lnSpc>
              <a:spcBef>
                <a:spcPct val="45000"/>
              </a:spcBef>
              <a:buClrTx/>
              <a:buSzTx/>
              <a:buFont typeface="Wingdings" pitchFamily="2" charset="2"/>
              <a:buChar char="§"/>
            </a:pPr>
            <a:r>
              <a:rPr lang="en-US" sz="1800" dirty="0"/>
              <a:t>Have:  model, parameters, observations (data)</a:t>
            </a:r>
          </a:p>
          <a:p>
            <a:pPr lvl="1" eaLnBrk="0" hangingPunct="0">
              <a:lnSpc>
                <a:spcPct val="90000"/>
              </a:lnSpc>
              <a:spcBef>
                <a:spcPct val="45000"/>
              </a:spcBef>
              <a:buClrTx/>
              <a:buSzTx/>
              <a:buFont typeface="Wingdings" pitchFamily="2" charset="2"/>
              <a:buChar char="§"/>
            </a:pPr>
            <a:r>
              <a:rPr lang="en-US" sz="1800" dirty="0"/>
              <a:t>Want: most likely states sequence</a:t>
            </a:r>
          </a:p>
          <a:p>
            <a:pPr lvl="1" eaLnBrk="0" hangingPunct="0">
              <a:lnSpc>
                <a:spcPct val="90000"/>
              </a:lnSpc>
              <a:spcBef>
                <a:spcPct val="45000"/>
              </a:spcBef>
              <a:buClrTx/>
              <a:buSzTx/>
              <a:buFont typeface="Wingdings" pitchFamily="2" charset="2"/>
              <a:buChar char="§"/>
            </a:pPr>
            <a:endParaRPr lang="en-US" sz="1800" dirty="0"/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Evaluation</a:t>
            </a:r>
            <a:r>
              <a:rPr lang="en-US" sz="2000" dirty="0"/>
              <a:t> – computing observation likelihood   </a:t>
            </a:r>
          </a:p>
          <a:p>
            <a:pPr lvl="1" eaLnBrk="0" hangingPunct="0">
              <a:lnSpc>
                <a:spcPct val="90000"/>
              </a:lnSpc>
              <a:spcBef>
                <a:spcPct val="45000"/>
              </a:spcBef>
              <a:buClrTx/>
              <a:buSzTx/>
              <a:buFont typeface="Wingdings" pitchFamily="2" charset="2"/>
              <a:buChar char="§"/>
            </a:pPr>
            <a:r>
              <a:rPr lang="en-US" sz="1800" dirty="0"/>
              <a:t>Have: model, parameters, observations (data)</a:t>
            </a:r>
          </a:p>
          <a:p>
            <a:pPr lvl="1" eaLnBrk="0" hangingPunct="0">
              <a:lnSpc>
                <a:spcPct val="90000"/>
              </a:lnSpc>
              <a:spcBef>
                <a:spcPct val="45000"/>
              </a:spcBef>
              <a:buClrTx/>
              <a:buSzTx/>
              <a:buFont typeface="Wingdings" pitchFamily="2" charset="2"/>
              <a:buChar char="§"/>
            </a:pPr>
            <a:r>
              <a:rPr lang="en-US" sz="1800" dirty="0"/>
              <a:t>Want: the likelihood to generate the observed data</a:t>
            </a:r>
          </a:p>
          <a:p>
            <a:pPr lvl="1" eaLnBrk="0" hangingPunct="0">
              <a:lnSpc>
                <a:spcPct val="90000"/>
              </a:lnSpc>
              <a:spcBef>
                <a:spcPct val="45000"/>
              </a:spcBef>
              <a:buClrTx/>
              <a:buSzTx/>
              <a:buFont typeface="Wingdings" pitchFamily="2" charset="2"/>
              <a:buChar char="§"/>
            </a:pPr>
            <a:endParaRPr lang="en-US" sz="1800" dirty="0"/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 smtClean="0"/>
              <a:t>In both cases – a simple minded solution depends on |</a:t>
            </a:r>
            <a:r>
              <a:rPr lang="en-US" sz="2000" dirty="0" smtClean="0">
                <a:latin typeface="Calibri"/>
              </a:rPr>
              <a:t>S|</a:t>
            </a:r>
            <a:r>
              <a:rPr lang="en-US" sz="2000" baseline="30000" dirty="0" smtClean="0">
                <a:latin typeface="Calibri"/>
              </a:rPr>
              <a:t>T</a:t>
            </a:r>
            <a:r>
              <a:rPr lang="en-US" sz="2000" dirty="0" smtClean="0"/>
              <a:t> steps </a:t>
            </a: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Training </a:t>
            </a:r>
            <a:r>
              <a:rPr lang="en-US" sz="2000" dirty="0"/>
              <a:t>– estimating parameters </a:t>
            </a:r>
          </a:p>
          <a:p>
            <a:pPr lvl="1" eaLnBrk="0" hangingPunct="0">
              <a:lnSpc>
                <a:spcPct val="90000"/>
              </a:lnSpc>
              <a:spcBef>
                <a:spcPct val="45000"/>
              </a:spcBef>
              <a:buClrTx/>
              <a:buSzTx/>
              <a:buFont typeface="Wingdings" pitchFamily="2" charset="2"/>
              <a:buChar char="§"/>
            </a:pPr>
            <a:r>
              <a:rPr lang="en-US" sz="1800" dirty="0"/>
              <a:t>Supervised:       Have: model, </a:t>
            </a:r>
            <a:r>
              <a:rPr lang="en-US" sz="1800" dirty="0" smtClean="0">
                <a:solidFill>
                  <a:schemeClr val="hlink"/>
                </a:solidFill>
              </a:rPr>
              <a:t>annotated</a:t>
            </a:r>
            <a:r>
              <a:rPr lang="en-US" sz="1800" dirty="0" smtClean="0"/>
              <a:t>  data(data + states </a:t>
            </a:r>
            <a:r>
              <a:rPr lang="en-US" sz="1800" dirty="0"/>
              <a:t>sequence)</a:t>
            </a:r>
          </a:p>
          <a:p>
            <a:pPr lvl="1" eaLnBrk="0" hangingPunct="0">
              <a:lnSpc>
                <a:spcPct val="90000"/>
              </a:lnSpc>
              <a:spcBef>
                <a:spcPct val="45000"/>
              </a:spcBef>
              <a:buClrTx/>
              <a:buSzTx/>
              <a:buFont typeface="Wingdings" pitchFamily="2" charset="2"/>
              <a:buChar char="§"/>
            </a:pPr>
            <a:r>
              <a:rPr lang="en-US" sz="1800" dirty="0"/>
              <a:t>Unsupervised:   Have: model, data</a:t>
            </a:r>
          </a:p>
          <a:p>
            <a:pPr lvl="1" eaLnBrk="0" hangingPunct="0">
              <a:lnSpc>
                <a:spcPct val="90000"/>
              </a:lnSpc>
              <a:spcBef>
                <a:spcPct val="45000"/>
              </a:spcBef>
              <a:buClrTx/>
              <a:buSzTx/>
              <a:buFont typeface="Wingdings" pitchFamily="2" charset="2"/>
              <a:buChar char="§"/>
            </a:pPr>
            <a:r>
              <a:rPr lang="en-US" sz="1800" dirty="0"/>
              <a:t>Want: parameters</a:t>
            </a:r>
          </a:p>
        </p:txBody>
      </p:sp>
      <p:graphicFrame>
        <p:nvGraphicFramePr>
          <p:cNvPr id="1038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295056"/>
              </p:ext>
            </p:extLst>
          </p:nvPr>
        </p:nvGraphicFramePr>
        <p:xfrm>
          <a:off x="1295400" y="2573481"/>
          <a:ext cx="6172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270" name="Equation" r:id="rId4" imgW="3708360" imgH="342720" progId="Equation.DSMT4">
                  <p:embed/>
                </p:oleObj>
              </mc:Choice>
              <mc:Fallback>
                <p:oleObj name="Equation" r:id="rId4" imgW="37083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73481"/>
                        <a:ext cx="6172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092917"/>
              </p:ext>
            </p:extLst>
          </p:nvPr>
        </p:nvGraphicFramePr>
        <p:xfrm>
          <a:off x="1905000" y="4191000"/>
          <a:ext cx="40640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271" name="Equation" r:id="rId6" imgW="2692080" imgH="368280" progId="Equation.DSMT4">
                  <p:embed/>
                </p:oleObj>
              </mc:Choice>
              <mc:Fallback>
                <p:oleObj name="Equation" r:id="rId6" imgW="2692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91000"/>
                        <a:ext cx="40640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8342" name="Group 6"/>
          <p:cNvGrpSpPr>
            <a:grpSpLocks/>
          </p:cNvGrpSpPr>
          <p:nvPr/>
        </p:nvGrpSpPr>
        <p:grpSpPr bwMode="auto">
          <a:xfrm>
            <a:off x="4191000" y="654051"/>
            <a:ext cx="4572000" cy="1055196"/>
            <a:chOff x="511" y="2880"/>
            <a:chExt cx="2880" cy="788"/>
          </a:xfrm>
        </p:grpSpPr>
        <p:sp>
          <p:nvSpPr>
            <p:cNvPr id="1038343" name="Text Box 7"/>
            <p:cNvSpPr txBox="1">
              <a:spLocks noChangeArrowheads="1"/>
            </p:cNvSpPr>
            <p:nvPr/>
          </p:nvSpPr>
          <p:spPr bwMode="auto">
            <a:xfrm>
              <a:off x="811" y="345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latin typeface="Arial" pitchFamily="34" charset="0"/>
                </a:rPr>
                <a:t>a</a:t>
              </a:r>
              <a:endParaRPr lang="en-US" sz="1600" b="1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1038344" name="Text Box 8"/>
            <p:cNvSpPr txBox="1">
              <a:spLocks noChangeArrowheads="1"/>
            </p:cNvSpPr>
            <p:nvPr/>
          </p:nvSpPr>
          <p:spPr bwMode="auto">
            <a:xfrm>
              <a:off x="703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Arial" pitchFamily="34" charset="0"/>
                </a:rPr>
                <a:t>B</a:t>
              </a:r>
              <a:endParaRPr lang="en-US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1038345" name="Text Box 9"/>
            <p:cNvSpPr txBox="1">
              <a:spLocks noChangeArrowheads="1"/>
            </p:cNvSpPr>
            <p:nvPr/>
          </p:nvSpPr>
          <p:spPr bwMode="auto">
            <a:xfrm>
              <a:off x="1231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CC0000"/>
                  </a:solidFill>
                  <a:latin typeface="Arial" pitchFamily="34" charset="0"/>
                </a:rPr>
                <a:t>I</a:t>
              </a:r>
              <a:endParaRPr lang="en-US">
                <a:solidFill>
                  <a:srgbClr val="CC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1038346" name="Text Box 10"/>
            <p:cNvSpPr txBox="1">
              <a:spLocks noChangeArrowheads="1"/>
            </p:cNvSpPr>
            <p:nvPr/>
          </p:nvSpPr>
          <p:spPr bwMode="auto">
            <a:xfrm>
              <a:off x="2815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Arial" pitchFamily="34" charset="0"/>
                </a:rPr>
                <a:t>B</a:t>
              </a:r>
              <a:endParaRPr lang="en-US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1038347" name="Text Box 11"/>
            <p:cNvSpPr txBox="1">
              <a:spLocks noChangeArrowheads="1"/>
            </p:cNvSpPr>
            <p:nvPr/>
          </p:nvSpPr>
          <p:spPr bwMode="auto">
            <a:xfrm>
              <a:off x="2335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CC0000"/>
                  </a:solidFill>
                  <a:latin typeface="Arial" pitchFamily="34" charset="0"/>
                </a:rPr>
                <a:t>I</a:t>
              </a:r>
              <a:endParaRPr lang="en-US">
                <a:solidFill>
                  <a:srgbClr val="CC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1038348" name="Text Box 12"/>
            <p:cNvSpPr txBox="1">
              <a:spLocks noChangeArrowheads="1"/>
            </p:cNvSpPr>
            <p:nvPr/>
          </p:nvSpPr>
          <p:spPr bwMode="auto">
            <a:xfrm>
              <a:off x="1807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CC0000"/>
                  </a:solidFill>
                  <a:latin typeface="Arial" pitchFamily="34" charset="0"/>
                </a:rPr>
                <a:t>I</a:t>
              </a:r>
              <a:endParaRPr lang="en-US">
                <a:solidFill>
                  <a:srgbClr val="CC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1038349" name="Line 13"/>
            <p:cNvSpPr>
              <a:spLocks noChangeShapeType="1"/>
            </p:cNvSpPr>
            <p:nvPr/>
          </p:nvSpPr>
          <p:spPr bwMode="auto">
            <a:xfrm>
              <a:off x="895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50" name="Line 14"/>
            <p:cNvSpPr>
              <a:spLocks noChangeShapeType="1"/>
            </p:cNvSpPr>
            <p:nvPr/>
          </p:nvSpPr>
          <p:spPr bwMode="auto">
            <a:xfrm>
              <a:off x="991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51" name="Line 15"/>
            <p:cNvSpPr>
              <a:spLocks noChangeShapeType="1"/>
            </p:cNvSpPr>
            <p:nvPr/>
          </p:nvSpPr>
          <p:spPr bwMode="auto">
            <a:xfrm>
              <a:off x="1423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52" name="Line 16"/>
            <p:cNvSpPr>
              <a:spLocks noChangeShapeType="1"/>
            </p:cNvSpPr>
            <p:nvPr/>
          </p:nvSpPr>
          <p:spPr bwMode="auto">
            <a:xfrm>
              <a:off x="1999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53" name="Line 17"/>
            <p:cNvSpPr>
              <a:spLocks noChangeShapeType="1"/>
            </p:cNvSpPr>
            <p:nvPr/>
          </p:nvSpPr>
          <p:spPr bwMode="auto">
            <a:xfrm>
              <a:off x="2527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54" name="Line 18"/>
            <p:cNvSpPr>
              <a:spLocks noChangeShapeType="1"/>
            </p:cNvSpPr>
            <p:nvPr/>
          </p:nvSpPr>
          <p:spPr bwMode="auto">
            <a:xfrm>
              <a:off x="3007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55" name="Line 19"/>
            <p:cNvSpPr>
              <a:spLocks noChangeShapeType="1"/>
            </p:cNvSpPr>
            <p:nvPr/>
          </p:nvSpPr>
          <p:spPr bwMode="auto">
            <a:xfrm>
              <a:off x="1567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56" name="Line 20"/>
            <p:cNvSpPr>
              <a:spLocks noChangeShapeType="1"/>
            </p:cNvSpPr>
            <p:nvPr/>
          </p:nvSpPr>
          <p:spPr bwMode="auto">
            <a:xfrm>
              <a:off x="214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57" name="Line 21"/>
            <p:cNvSpPr>
              <a:spLocks noChangeShapeType="1"/>
            </p:cNvSpPr>
            <p:nvPr/>
          </p:nvSpPr>
          <p:spPr bwMode="auto">
            <a:xfrm>
              <a:off x="262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58" name="Line 22"/>
            <p:cNvSpPr>
              <a:spLocks noChangeShapeType="1"/>
            </p:cNvSpPr>
            <p:nvPr/>
          </p:nvSpPr>
          <p:spPr bwMode="auto">
            <a:xfrm>
              <a:off x="310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59" name="Text Box 23"/>
            <p:cNvSpPr txBox="1">
              <a:spLocks noChangeArrowheads="1"/>
            </p:cNvSpPr>
            <p:nvPr/>
          </p:nvSpPr>
          <p:spPr bwMode="auto">
            <a:xfrm>
              <a:off x="2895" y="3456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latin typeface="Arial" pitchFamily="34" charset="0"/>
                </a:rPr>
                <a:t>d</a:t>
              </a:r>
              <a:endParaRPr lang="en-US" sz="1600" b="1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1038360" name="Text Box 24"/>
            <p:cNvSpPr txBox="1">
              <a:spLocks noChangeArrowheads="1"/>
            </p:cNvSpPr>
            <p:nvPr/>
          </p:nvSpPr>
          <p:spPr bwMode="auto">
            <a:xfrm>
              <a:off x="1632" y="3456"/>
              <a:ext cx="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CC0000"/>
                  </a:solidFill>
                  <a:latin typeface="Arial" pitchFamily="34" charset="0"/>
                </a:rPr>
                <a:t>d</a:t>
              </a:r>
              <a:endParaRPr lang="en-US" sz="1600" b="1">
                <a:solidFill>
                  <a:srgbClr val="CC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1038361" name="Text Box 25"/>
            <p:cNvSpPr txBox="1">
              <a:spLocks noChangeArrowheads="1"/>
            </p:cNvSpPr>
            <p:nvPr/>
          </p:nvSpPr>
          <p:spPr bwMode="auto">
            <a:xfrm>
              <a:off x="1330" y="345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CC0000"/>
                  </a:solidFill>
                  <a:latin typeface="Arial" pitchFamily="34" charset="0"/>
                  <a:sym typeface="Symbol" pitchFamily="18" charset="2"/>
                </a:rPr>
                <a:t>c</a:t>
              </a:r>
            </a:p>
          </p:txBody>
        </p:sp>
        <p:sp>
          <p:nvSpPr>
            <p:cNvPr id="1038362" name="Text Box 26"/>
            <p:cNvSpPr txBox="1">
              <a:spLocks noChangeArrowheads="1"/>
            </p:cNvSpPr>
            <p:nvPr/>
          </p:nvSpPr>
          <p:spPr bwMode="auto">
            <a:xfrm>
              <a:off x="511" y="297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993300"/>
                  </a:solidFill>
                  <a:latin typeface="Arial" pitchFamily="34" charset="0"/>
                </a:rPr>
                <a:t>0.5</a:t>
              </a:r>
            </a:p>
          </p:txBody>
        </p:sp>
        <p:sp>
          <p:nvSpPr>
            <p:cNvPr id="1038363" name="Text Box 27"/>
            <p:cNvSpPr txBox="1">
              <a:spLocks noChangeArrowheads="1"/>
            </p:cNvSpPr>
            <p:nvPr/>
          </p:nvSpPr>
          <p:spPr bwMode="auto">
            <a:xfrm>
              <a:off x="991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0.2</a:t>
              </a:r>
            </a:p>
          </p:txBody>
        </p:sp>
        <p:sp>
          <p:nvSpPr>
            <p:cNvPr id="1038364" name="Text Box 28"/>
            <p:cNvSpPr txBox="1">
              <a:spLocks noChangeArrowheads="1"/>
            </p:cNvSpPr>
            <p:nvPr/>
          </p:nvSpPr>
          <p:spPr bwMode="auto">
            <a:xfrm>
              <a:off x="2575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0.5</a:t>
              </a:r>
            </a:p>
          </p:txBody>
        </p:sp>
        <p:sp>
          <p:nvSpPr>
            <p:cNvPr id="1038365" name="Text Box 29"/>
            <p:cNvSpPr txBox="1">
              <a:spLocks noChangeArrowheads="1"/>
            </p:cNvSpPr>
            <p:nvPr/>
          </p:nvSpPr>
          <p:spPr bwMode="auto">
            <a:xfrm>
              <a:off x="2143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0.5</a:t>
              </a:r>
            </a:p>
          </p:txBody>
        </p:sp>
        <p:sp>
          <p:nvSpPr>
            <p:cNvPr id="1038366" name="Text Box 30"/>
            <p:cNvSpPr txBox="1">
              <a:spLocks noChangeArrowheads="1"/>
            </p:cNvSpPr>
            <p:nvPr/>
          </p:nvSpPr>
          <p:spPr bwMode="auto">
            <a:xfrm>
              <a:off x="1567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0.5</a:t>
              </a:r>
            </a:p>
          </p:txBody>
        </p:sp>
        <p:sp>
          <p:nvSpPr>
            <p:cNvPr id="1038367" name="Text Box 31"/>
            <p:cNvSpPr txBox="1">
              <a:spLocks noChangeArrowheads="1"/>
            </p:cNvSpPr>
            <p:nvPr/>
          </p:nvSpPr>
          <p:spPr bwMode="auto">
            <a:xfrm>
              <a:off x="3007" y="321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0.4</a:t>
              </a:r>
            </a:p>
          </p:txBody>
        </p:sp>
        <p:sp>
          <p:nvSpPr>
            <p:cNvPr id="1038368" name="Text Box 32"/>
            <p:cNvSpPr txBox="1">
              <a:spLocks noChangeArrowheads="1"/>
            </p:cNvSpPr>
            <p:nvPr/>
          </p:nvSpPr>
          <p:spPr bwMode="auto">
            <a:xfrm>
              <a:off x="2499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0.25</a:t>
              </a:r>
            </a:p>
          </p:txBody>
        </p:sp>
        <p:sp>
          <p:nvSpPr>
            <p:cNvPr id="1038369" name="Text Box 33"/>
            <p:cNvSpPr txBox="1">
              <a:spLocks noChangeArrowheads="1"/>
            </p:cNvSpPr>
            <p:nvPr/>
          </p:nvSpPr>
          <p:spPr bwMode="auto">
            <a:xfrm>
              <a:off x="1968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0.25</a:t>
              </a:r>
            </a:p>
          </p:txBody>
        </p:sp>
        <p:sp>
          <p:nvSpPr>
            <p:cNvPr id="1038370" name="Text Box 34"/>
            <p:cNvSpPr txBox="1">
              <a:spLocks noChangeArrowheads="1"/>
            </p:cNvSpPr>
            <p:nvPr/>
          </p:nvSpPr>
          <p:spPr bwMode="auto">
            <a:xfrm>
              <a:off x="1454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0.25</a:t>
              </a:r>
            </a:p>
          </p:txBody>
        </p:sp>
        <p:sp>
          <p:nvSpPr>
            <p:cNvPr id="1038371" name="Text Box 35"/>
            <p:cNvSpPr txBox="1">
              <a:spLocks noChangeArrowheads="1"/>
            </p:cNvSpPr>
            <p:nvPr/>
          </p:nvSpPr>
          <p:spPr bwMode="auto">
            <a:xfrm>
              <a:off x="864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0.25</a:t>
              </a:r>
            </a:p>
          </p:txBody>
        </p:sp>
        <p:sp>
          <p:nvSpPr>
            <p:cNvPr id="1038372" name="Text Box 36"/>
            <p:cNvSpPr txBox="1">
              <a:spLocks noChangeArrowheads="1"/>
            </p:cNvSpPr>
            <p:nvPr/>
          </p:nvSpPr>
          <p:spPr bwMode="auto">
            <a:xfrm>
              <a:off x="2160" y="3436"/>
              <a:ext cx="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CC0000"/>
                  </a:solidFill>
                  <a:latin typeface="Arial" pitchFamily="34" charset="0"/>
                </a:rPr>
                <a:t>a</a:t>
              </a:r>
              <a:endParaRPr lang="en-US" sz="1600" b="1">
                <a:solidFill>
                  <a:srgbClr val="CC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40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84ED-4C0B-4D3C-ACE0-F9A47C8A0587}" type="slidenum">
              <a:rPr lang="en-US"/>
              <a:pPr/>
              <a:t>44</a:t>
            </a:fld>
            <a:endParaRPr lang="en-US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Finding most likely state sequence in HMM (1)</a:t>
            </a:r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948230" name="Rectangle 6"/>
          <p:cNvSpPr>
            <a:spLocks noChangeArrowheads="1"/>
          </p:cNvSpPr>
          <p:nvPr/>
        </p:nvSpPr>
        <p:spPr bwMode="auto">
          <a:xfrm>
            <a:off x="762000" y="5257800"/>
            <a:ext cx="7391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31" name="Rectangle 7"/>
          <p:cNvSpPr>
            <a:spLocks noChangeArrowheads="1"/>
          </p:cNvSpPr>
          <p:nvPr/>
        </p:nvSpPr>
        <p:spPr bwMode="auto">
          <a:xfrm>
            <a:off x="762000" y="4419600"/>
            <a:ext cx="7391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32" name="Rectangle 8"/>
          <p:cNvSpPr>
            <a:spLocks noChangeArrowheads="1"/>
          </p:cNvSpPr>
          <p:nvPr/>
        </p:nvSpPr>
        <p:spPr bwMode="auto">
          <a:xfrm>
            <a:off x="762000" y="3581400"/>
            <a:ext cx="7391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33" name="Rectangle 9"/>
          <p:cNvSpPr>
            <a:spLocks noChangeArrowheads="1"/>
          </p:cNvSpPr>
          <p:nvPr/>
        </p:nvSpPr>
        <p:spPr bwMode="auto">
          <a:xfrm>
            <a:off x="762000" y="3124200"/>
            <a:ext cx="7391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8235" name="Group 11"/>
          <p:cNvGrpSpPr>
            <a:grpSpLocks noChangeAspect="1"/>
          </p:cNvGrpSpPr>
          <p:nvPr/>
        </p:nvGrpSpPr>
        <p:grpSpPr bwMode="auto">
          <a:xfrm>
            <a:off x="714375" y="1820863"/>
            <a:ext cx="4924425" cy="346075"/>
            <a:chOff x="450" y="1147"/>
            <a:chExt cx="3102" cy="218"/>
          </a:xfrm>
        </p:grpSpPr>
        <p:sp>
          <p:nvSpPr>
            <p:cNvPr id="94823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450" y="1147"/>
              <a:ext cx="3102" cy="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236" name="Rectangle 12"/>
            <p:cNvSpPr>
              <a:spLocks noChangeArrowheads="1"/>
            </p:cNvSpPr>
            <p:nvPr/>
          </p:nvSpPr>
          <p:spPr bwMode="auto">
            <a:xfrm>
              <a:off x="450" y="1175"/>
              <a:ext cx="2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8237" name="Rectangle 13"/>
            <p:cNvSpPr>
              <a:spLocks noChangeArrowheads="1"/>
            </p:cNvSpPr>
            <p:nvPr/>
          </p:nvSpPr>
          <p:spPr bwMode="auto">
            <a:xfrm>
              <a:off x="612" y="1146"/>
              <a:ext cx="38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8238" name="Rectangle 14"/>
            <p:cNvSpPr>
              <a:spLocks noChangeArrowheads="1"/>
            </p:cNvSpPr>
            <p:nvPr/>
          </p:nvSpPr>
          <p:spPr bwMode="auto">
            <a:xfrm>
              <a:off x="697" y="1175"/>
              <a:ext cx="18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 dirty="0"/>
            </a:p>
          </p:txBody>
        </p:sp>
        <p:sp>
          <p:nvSpPr>
            <p:cNvPr id="948239" name="Rectangle 15"/>
            <p:cNvSpPr>
              <a:spLocks noChangeArrowheads="1"/>
            </p:cNvSpPr>
            <p:nvPr/>
          </p:nvSpPr>
          <p:spPr bwMode="auto">
            <a:xfrm>
              <a:off x="792" y="1232"/>
              <a:ext cx="1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8240" name="Rectangle 16"/>
            <p:cNvSpPr>
              <a:spLocks noChangeArrowheads="1"/>
            </p:cNvSpPr>
            <p:nvPr/>
          </p:nvSpPr>
          <p:spPr bwMode="auto">
            <a:xfrm>
              <a:off x="887" y="1175"/>
              <a:ext cx="14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8241" name="Rectangle 17"/>
            <p:cNvSpPr>
              <a:spLocks noChangeArrowheads="1"/>
            </p:cNvSpPr>
            <p:nvPr/>
          </p:nvSpPr>
          <p:spPr bwMode="auto">
            <a:xfrm>
              <a:off x="981" y="1175"/>
              <a:ext cx="18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8242" name="Rectangle 18"/>
            <p:cNvSpPr>
              <a:spLocks noChangeArrowheads="1"/>
            </p:cNvSpPr>
            <p:nvPr/>
          </p:nvSpPr>
          <p:spPr bwMode="auto">
            <a:xfrm>
              <a:off x="1067" y="1232"/>
              <a:ext cx="1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 dirty="0"/>
            </a:p>
          </p:txBody>
        </p:sp>
        <p:sp>
          <p:nvSpPr>
            <p:cNvPr id="948243" name="Rectangle 19"/>
            <p:cNvSpPr>
              <a:spLocks noChangeArrowheads="1"/>
            </p:cNvSpPr>
            <p:nvPr/>
          </p:nvSpPr>
          <p:spPr bwMode="auto">
            <a:xfrm>
              <a:off x="1162" y="1232"/>
              <a:ext cx="266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 dirty="0"/>
            </a:p>
          </p:txBody>
        </p:sp>
        <p:sp>
          <p:nvSpPr>
            <p:cNvPr id="948244" name="Rectangle 20"/>
            <p:cNvSpPr>
              <a:spLocks noChangeArrowheads="1"/>
            </p:cNvSpPr>
            <p:nvPr/>
          </p:nvSpPr>
          <p:spPr bwMode="auto">
            <a:xfrm>
              <a:off x="1285" y="1213"/>
              <a:ext cx="38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8245" name="Rectangle 21"/>
            <p:cNvSpPr>
              <a:spLocks noChangeArrowheads="1"/>
            </p:cNvSpPr>
            <p:nvPr/>
          </p:nvSpPr>
          <p:spPr bwMode="auto">
            <a:xfrm>
              <a:off x="1389" y="1175"/>
              <a:ext cx="14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8246" name="Rectangle 22"/>
            <p:cNvSpPr>
              <a:spLocks noChangeArrowheads="1"/>
            </p:cNvSpPr>
            <p:nvPr/>
          </p:nvSpPr>
          <p:spPr bwMode="auto">
            <a:xfrm>
              <a:off x="1484" y="1175"/>
              <a:ext cx="14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8247" name="Rectangle 23"/>
            <p:cNvSpPr>
              <a:spLocks noChangeArrowheads="1"/>
            </p:cNvSpPr>
            <p:nvPr/>
          </p:nvSpPr>
          <p:spPr bwMode="auto">
            <a:xfrm>
              <a:off x="1570" y="1175"/>
              <a:ext cx="14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8248" name="Rectangle 24"/>
            <p:cNvSpPr>
              <a:spLocks noChangeArrowheads="1"/>
            </p:cNvSpPr>
            <p:nvPr/>
          </p:nvSpPr>
          <p:spPr bwMode="auto">
            <a:xfrm>
              <a:off x="1664" y="1175"/>
              <a:ext cx="14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8249" name="Rectangle 25"/>
            <p:cNvSpPr>
              <a:spLocks noChangeArrowheads="1"/>
            </p:cNvSpPr>
            <p:nvPr/>
          </p:nvSpPr>
          <p:spPr bwMode="auto">
            <a:xfrm>
              <a:off x="1750" y="1175"/>
              <a:ext cx="14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8250" name="Rectangle 26"/>
            <p:cNvSpPr>
              <a:spLocks noChangeArrowheads="1"/>
            </p:cNvSpPr>
            <p:nvPr/>
          </p:nvSpPr>
          <p:spPr bwMode="auto">
            <a:xfrm>
              <a:off x="1835" y="1175"/>
              <a:ext cx="18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8251" name="Rectangle 27"/>
            <p:cNvSpPr>
              <a:spLocks noChangeArrowheads="1"/>
            </p:cNvSpPr>
            <p:nvPr/>
          </p:nvSpPr>
          <p:spPr bwMode="auto">
            <a:xfrm>
              <a:off x="1930" y="1213"/>
              <a:ext cx="38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8252" name="Rectangle 28"/>
            <p:cNvSpPr>
              <a:spLocks noChangeArrowheads="1"/>
            </p:cNvSpPr>
            <p:nvPr/>
          </p:nvSpPr>
          <p:spPr bwMode="auto">
            <a:xfrm>
              <a:off x="2034" y="1175"/>
              <a:ext cx="14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8253" name="Rectangle 29"/>
            <p:cNvSpPr>
              <a:spLocks noChangeArrowheads="1"/>
            </p:cNvSpPr>
            <p:nvPr/>
          </p:nvSpPr>
          <p:spPr bwMode="auto">
            <a:xfrm>
              <a:off x="2120" y="1175"/>
              <a:ext cx="18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8254" name="Rectangle 30"/>
            <p:cNvSpPr>
              <a:spLocks noChangeArrowheads="1"/>
            </p:cNvSpPr>
            <p:nvPr/>
          </p:nvSpPr>
          <p:spPr bwMode="auto">
            <a:xfrm>
              <a:off x="2215" y="1232"/>
              <a:ext cx="1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8255" name="Rectangle 31"/>
            <p:cNvSpPr>
              <a:spLocks noChangeArrowheads="1"/>
            </p:cNvSpPr>
            <p:nvPr/>
          </p:nvSpPr>
          <p:spPr bwMode="auto">
            <a:xfrm>
              <a:off x="2309" y="1175"/>
              <a:ext cx="14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8256" name="Rectangle 32"/>
            <p:cNvSpPr>
              <a:spLocks noChangeArrowheads="1"/>
            </p:cNvSpPr>
            <p:nvPr/>
          </p:nvSpPr>
          <p:spPr bwMode="auto">
            <a:xfrm>
              <a:off x="2404" y="1175"/>
              <a:ext cx="18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8257" name="Rectangle 33"/>
            <p:cNvSpPr>
              <a:spLocks noChangeArrowheads="1"/>
            </p:cNvSpPr>
            <p:nvPr/>
          </p:nvSpPr>
          <p:spPr bwMode="auto">
            <a:xfrm>
              <a:off x="2499" y="1232"/>
              <a:ext cx="1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8258" name="Rectangle 34"/>
            <p:cNvSpPr>
              <a:spLocks noChangeArrowheads="1"/>
            </p:cNvSpPr>
            <p:nvPr/>
          </p:nvSpPr>
          <p:spPr bwMode="auto">
            <a:xfrm>
              <a:off x="2594" y="1232"/>
              <a:ext cx="266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8259" name="Rectangle 35"/>
            <p:cNvSpPr>
              <a:spLocks noChangeArrowheads="1"/>
            </p:cNvSpPr>
            <p:nvPr/>
          </p:nvSpPr>
          <p:spPr bwMode="auto">
            <a:xfrm>
              <a:off x="2717" y="1213"/>
              <a:ext cx="38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8260" name="Rectangle 36"/>
            <p:cNvSpPr>
              <a:spLocks noChangeArrowheads="1"/>
            </p:cNvSpPr>
            <p:nvPr/>
          </p:nvSpPr>
          <p:spPr bwMode="auto">
            <a:xfrm>
              <a:off x="2822" y="1175"/>
              <a:ext cx="14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8261" name="Rectangle 37"/>
            <p:cNvSpPr>
              <a:spLocks noChangeArrowheads="1"/>
            </p:cNvSpPr>
            <p:nvPr/>
          </p:nvSpPr>
          <p:spPr bwMode="auto">
            <a:xfrm>
              <a:off x="2907" y="1175"/>
              <a:ext cx="14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8262" name="Rectangle 38"/>
            <p:cNvSpPr>
              <a:spLocks noChangeArrowheads="1"/>
            </p:cNvSpPr>
            <p:nvPr/>
          </p:nvSpPr>
          <p:spPr bwMode="auto">
            <a:xfrm>
              <a:off x="3002" y="1175"/>
              <a:ext cx="14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8263" name="Rectangle 39"/>
            <p:cNvSpPr>
              <a:spLocks noChangeArrowheads="1"/>
            </p:cNvSpPr>
            <p:nvPr/>
          </p:nvSpPr>
          <p:spPr bwMode="auto">
            <a:xfrm>
              <a:off x="3087" y="1175"/>
              <a:ext cx="14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8264" name="Rectangle 40"/>
            <p:cNvSpPr>
              <a:spLocks noChangeArrowheads="1"/>
            </p:cNvSpPr>
            <p:nvPr/>
          </p:nvSpPr>
          <p:spPr bwMode="auto">
            <a:xfrm>
              <a:off x="3182" y="1175"/>
              <a:ext cx="14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8265" name="Rectangle 41"/>
            <p:cNvSpPr>
              <a:spLocks noChangeArrowheads="1"/>
            </p:cNvSpPr>
            <p:nvPr/>
          </p:nvSpPr>
          <p:spPr bwMode="auto">
            <a:xfrm>
              <a:off x="3267" y="1175"/>
              <a:ext cx="18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8266" name="Rectangle 42"/>
            <p:cNvSpPr>
              <a:spLocks noChangeArrowheads="1"/>
            </p:cNvSpPr>
            <p:nvPr/>
          </p:nvSpPr>
          <p:spPr bwMode="auto">
            <a:xfrm>
              <a:off x="3362" y="1213"/>
              <a:ext cx="38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8267" name="Rectangle 43"/>
            <p:cNvSpPr>
              <a:spLocks noChangeArrowheads="1"/>
            </p:cNvSpPr>
            <p:nvPr/>
          </p:nvSpPr>
          <p:spPr bwMode="auto">
            <a:xfrm>
              <a:off x="3467" y="1146"/>
              <a:ext cx="34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</p:grpSp>
      <p:grpSp>
        <p:nvGrpSpPr>
          <p:cNvPr id="948269" name="Group 45"/>
          <p:cNvGrpSpPr>
            <a:grpSpLocks noChangeAspect="1"/>
          </p:cNvGrpSpPr>
          <p:nvPr/>
        </p:nvGrpSpPr>
        <p:grpSpPr bwMode="auto">
          <a:xfrm>
            <a:off x="741363" y="2284413"/>
            <a:ext cx="7789863" cy="4681538"/>
            <a:chOff x="467" y="1439"/>
            <a:chExt cx="4907" cy="2949"/>
          </a:xfrm>
        </p:grpSpPr>
        <p:sp>
          <p:nvSpPr>
            <p:cNvPr id="948268" name="AutoShape 44"/>
            <p:cNvSpPr>
              <a:spLocks noChangeAspect="1" noChangeArrowheads="1" noTextEdit="1"/>
            </p:cNvSpPr>
            <p:nvPr/>
          </p:nvSpPr>
          <p:spPr bwMode="auto">
            <a:xfrm>
              <a:off x="467" y="1448"/>
              <a:ext cx="4670" cy="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8470" name="Group 246"/>
            <p:cNvGrpSpPr>
              <a:grpSpLocks/>
            </p:cNvGrpSpPr>
            <p:nvPr/>
          </p:nvGrpSpPr>
          <p:grpSpPr bwMode="auto">
            <a:xfrm>
              <a:off x="467" y="1439"/>
              <a:ext cx="4907" cy="1588"/>
              <a:chOff x="467" y="1439"/>
              <a:chExt cx="4907" cy="1588"/>
            </a:xfrm>
          </p:grpSpPr>
          <p:sp>
            <p:nvSpPr>
              <p:cNvPr id="948270" name="Rectangle 46"/>
              <p:cNvSpPr>
                <a:spLocks noChangeArrowheads="1"/>
              </p:cNvSpPr>
              <p:nvPr/>
            </p:nvSpPr>
            <p:spPr bwMode="auto">
              <a:xfrm>
                <a:off x="467" y="1439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=</a:t>
                </a:r>
                <a:endParaRPr lang="en-US"/>
              </a:p>
            </p:txBody>
          </p:sp>
          <p:sp>
            <p:nvSpPr>
              <p:cNvPr id="948271" name="Rectangle 47"/>
              <p:cNvSpPr>
                <a:spLocks noChangeArrowheads="1"/>
              </p:cNvSpPr>
              <p:nvPr/>
            </p:nvSpPr>
            <p:spPr bwMode="auto">
              <a:xfrm>
                <a:off x="783" y="1465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 dirty="0"/>
              </a:p>
            </p:txBody>
          </p:sp>
          <p:sp>
            <p:nvSpPr>
              <p:cNvPr id="948272" name="Rectangle 48"/>
              <p:cNvSpPr>
                <a:spLocks noChangeArrowheads="1"/>
              </p:cNvSpPr>
              <p:nvPr/>
            </p:nvSpPr>
            <p:spPr bwMode="auto">
              <a:xfrm>
                <a:off x="924" y="1439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 dirty="0"/>
              </a:p>
            </p:txBody>
          </p:sp>
          <p:sp>
            <p:nvSpPr>
              <p:cNvPr id="948273" name="Rectangle 49"/>
              <p:cNvSpPr>
                <a:spLocks noChangeArrowheads="1"/>
              </p:cNvSpPr>
              <p:nvPr/>
            </p:nvSpPr>
            <p:spPr bwMode="auto">
              <a:xfrm>
                <a:off x="1011" y="1465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 dirty="0"/>
              </a:p>
            </p:txBody>
          </p:sp>
          <p:sp>
            <p:nvSpPr>
              <p:cNvPr id="948274" name="Rectangle 50"/>
              <p:cNvSpPr>
                <a:spLocks noChangeArrowheads="1"/>
              </p:cNvSpPr>
              <p:nvPr/>
            </p:nvSpPr>
            <p:spPr bwMode="auto">
              <a:xfrm>
                <a:off x="1099" y="1527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dirty="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 dirty="0"/>
              </a:p>
            </p:txBody>
          </p:sp>
          <p:sp>
            <p:nvSpPr>
              <p:cNvPr id="948275" name="Rectangle 51"/>
              <p:cNvSpPr>
                <a:spLocks noChangeArrowheads="1"/>
              </p:cNvSpPr>
              <p:nvPr/>
            </p:nvSpPr>
            <p:spPr bwMode="auto">
              <a:xfrm>
                <a:off x="1187" y="1457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 dirty="0"/>
              </a:p>
            </p:txBody>
          </p:sp>
          <p:sp>
            <p:nvSpPr>
              <p:cNvPr id="948276" name="Rectangle 52"/>
              <p:cNvSpPr>
                <a:spLocks noChangeArrowheads="1"/>
              </p:cNvSpPr>
              <p:nvPr/>
            </p:nvSpPr>
            <p:spPr bwMode="auto">
              <a:xfrm>
                <a:off x="1240" y="1465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277" name="Rectangle 53"/>
              <p:cNvSpPr>
                <a:spLocks noChangeArrowheads="1"/>
              </p:cNvSpPr>
              <p:nvPr/>
            </p:nvSpPr>
            <p:spPr bwMode="auto">
              <a:xfrm>
                <a:off x="1327" y="1527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dirty="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 dirty="0"/>
              </a:p>
            </p:txBody>
          </p:sp>
          <p:sp>
            <p:nvSpPr>
              <p:cNvPr id="948278" name="Rectangle 54"/>
              <p:cNvSpPr>
                <a:spLocks noChangeArrowheads="1"/>
              </p:cNvSpPr>
              <p:nvPr/>
            </p:nvSpPr>
            <p:spPr bwMode="auto">
              <a:xfrm>
                <a:off x="1406" y="1527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dirty="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 dirty="0"/>
              </a:p>
            </p:txBody>
          </p:sp>
          <p:sp>
            <p:nvSpPr>
              <p:cNvPr id="948279" name="Rectangle 55"/>
              <p:cNvSpPr>
                <a:spLocks noChangeArrowheads="1"/>
              </p:cNvSpPr>
              <p:nvPr/>
            </p:nvSpPr>
            <p:spPr bwMode="auto">
              <a:xfrm>
                <a:off x="1529" y="1509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dirty="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 dirty="0"/>
              </a:p>
            </p:txBody>
          </p:sp>
          <p:sp>
            <p:nvSpPr>
              <p:cNvPr id="948280" name="Rectangle 56"/>
              <p:cNvSpPr>
                <a:spLocks noChangeArrowheads="1"/>
              </p:cNvSpPr>
              <p:nvPr/>
            </p:nvSpPr>
            <p:spPr bwMode="auto">
              <a:xfrm>
                <a:off x="1626" y="1465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281" name="Rectangle 57"/>
              <p:cNvSpPr>
                <a:spLocks noChangeArrowheads="1"/>
              </p:cNvSpPr>
              <p:nvPr/>
            </p:nvSpPr>
            <p:spPr bwMode="auto">
              <a:xfrm>
                <a:off x="1705" y="1465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282" name="Rectangle 58"/>
              <p:cNvSpPr>
                <a:spLocks noChangeArrowheads="1"/>
              </p:cNvSpPr>
              <p:nvPr/>
            </p:nvSpPr>
            <p:spPr bwMode="auto">
              <a:xfrm>
                <a:off x="1793" y="1527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283" name="Rectangle 59"/>
              <p:cNvSpPr>
                <a:spLocks noChangeArrowheads="1"/>
              </p:cNvSpPr>
              <p:nvPr/>
            </p:nvSpPr>
            <p:spPr bwMode="auto">
              <a:xfrm>
                <a:off x="1880" y="1527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48284" name="Rectangle 60"/>
              <p:cNvSpPr>
                <a:spLocks noChangeArrowheads="1"/>
              </p:cNvSpPr>
              <p:nvPr/>
            </p:nvSpPr>
            <p:spPr bwMode="auto">
              <a:xfrm>
                <a:off x="2003" y="1509"/>
                <a:ext cx="23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dirty="0">
                    <a:solidFill>
                      <a:srgbClr val="000000"/>
                    </a:solidFill>
                    <a:latin typeface="lcmss8" pitchFamily="34" charset="0"/>
                  </a:rPr>
                  <a:t>2</a:t>
                </a:r>
                <a:endParaRPr lang="en-US" dirty="0"/>
              </a:p>
            </p:txBody>
          </p:sp>
          <p:sp>
            <p:nvSpPr>
              <p:cNvPr id="948285" name="Rectangle 61"/>
              <p:cNvSpPr>
                <a:spLocks noChangeArrowheads="1"/>
              </p:cNvSpPr>
              <p:nvPr/>
            </p:nvSpPr>
            <p:spPr bwMode="auto">
              <a:xfrm>
                <a:off x="2091" y="1465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286" name="Rectangle 62"/>
              <p:cNvSpPr>
                <a:spLocks noChangeArrowheads="1"/>
              </p:cNvSpPr>
              <p:nvPr/>
            </p:nvSpPr>
            <p:spPr bwMode="auto">
              <a:xfrm>
                <a:off x="2179" y="1465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287" name="Rectangle 63"/>
              <p:cNvSpPr>
                <a:spLocks noChangeArrowheads="1"/>
              </p:cNvSpPr>
              <p:nvPr/>
            </p:nvSpPr>
            <p:spPr bwMode="auto">
              <a:xfrm>
                <a:off x="2258" y="1465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288" name="Rectangle 64"/>
              <p:cNvSpPr>
                <a:spLocks noChangeArrowheads="1"/>
              </p:cNvSpPr>
              <p:nvPr/>
            </p:nvSpPr>
            <p:spPr bwMode="auto">
              <a:xfrm>
                <a:off x="2346" y="1465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289" name="Rectangle 65"/>
              <p:cNvSpPr>
                <a:spLocks noChangeArrowheads="1"/>
              </p:cNvSpPr>
              <p:nvPr/>
            </p:nvSpPr>
            <p:spPr bwMode="auto">
              <a:xfrm>
                <a:off x="2425" y="1465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290" name="Rectangle 66"/>
              <p:cNvSpPr>
                <a:spLocks noChangeArrowheads="1"/>
              </p:cNvSpPr>
              <p:nvPr/>
            </p:nvSpPr>
            <p:spPr bwMode="auto">
              <a:xfrm>
                <a:off x="2504" y="1465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291" name="Rectangle 67"/>
              <p:cNvSpPr>
                <a:spLocks noChangeArrowheads="1"/>
              </p:cNvSpPr>
              <p:nvPr/>
            </p:nvSpPr>
            <p:spPr bwMode="auto">
              <a:xfrm>
                <a:off x="2591" y="1509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292" name="Rectangle 68"/>
              <p:cNvSpPr>
                <a:spLocks noChangeArrowheads="1"/>
              </p:cNvSpPr>
              <p:nvPr/>
            </p:nvSpPr>
            <p:spPr bwMode="auto">
              <a:xfrm>
                <a:off x="2688" y="1465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293" name="Rectangle 69"/>
              <p:cNvSpPr>
                <a:spLocks noChangeArrowheads="1"/>
              </p:cNvSpPr>
              <p:nvPr/>
            </p:nvSpPr>
            <p:spPr bwMode="auto">
              <a:xfrm>
                <a:off x="2776" y="1465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294" name="Rectangle 70"/>
              <p:cNvSpPr>
                <a:spLocks noChangeArrowheads="1"/>
              </p:cNvSpPr>
              <p:nvPr/>
            </p:nvSpPr>
            <p:spPr bwMode="auto">
              <a:xfrm>
                <a:off x="2855" y="1527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295" name="Rectangle 71"/>
              <p:cNvSpPr>
                <a:spLocks noChangeArrowheads="1"/>
              </p:cNvSpPr>
              <p:nvPr/>
            </p:nvSpPr>
            <p:spPr bwMode="auto">
              <a:xfrm>
                <a:off x="2943" y="1465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296" name="Rectangle 72"/>
              <p:cNvSpPr>
                <a:spLocks noChangeArrowheads="1"/>
              </p:cNvSpPr>
              <p:nvPr/>
            </p:nvSpPr>
            <p:spPr bwMode="auto">
              <a:xfrm>
                <a:off x="3030" y="1465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297" name="Rectangle 73"/>
              <p:cNvSpPr>
                <a:spLocks noChangeArrowheads="1"/>
              </p:cNvSpPr>
              <p:nvPr/>
            </p:nvSpPr>
            <p:spPr bwMode="auto">
              <a:xfrm>
                <a:off x="3118" y="1527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298" name="Rectangle 74"/>
              <p:cNvSpPr>
                <a:spLocks noChangeArrowheads="1"/>
              </p:cNvSpPr>
              <p:nvPr/>
            </p:nvSpPr>
            <p:spPr bwMode="auto">
              <a:xfrm>
                <a:off x="3197" y="1527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48299" name="Rectangle 75"/>
              <p:cNvSpPr>
                <a:spLocks noChangeArrowheads="1"/>
              </p:cNvSpPr>
              <p:nvPr/>
            </p:nvSpPr>
            <p:spPr bwMode="auto">
              <a:xfrm>
                <a:off x="3320" y="1509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300" name="Rectangle 76"/>
              <p:cNvSpPr>
                <a:spLocks noChangeArrowheads="1"/>
              </p:cNvSpPr>
              <p:nvPr/>
            </p:nvSpPr>
            <p:spPr bwMode="auto">
              <a:xfrm>
                <a:off x="3417" y="1465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01" name="Rectangle 77"/>
              <p:cNvSpPr>
                <a:spLocks noChangeArrowheads="1"/>
              </p:cNvSpPr>
              <p:nvPr/>
            </p:nvSpPr>
            <p:spPr bwMode="auto">
              <a:xfrm>
                <a:off x="3496" y="1465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302" name="Rectangle 78"/>
              <p:cNvSpPr>
                <a:spLocks noChangeArrowheads="1"/>
              </p:cNvSpPr>
              <p:nvPr/>
            </p:nvSpPr>
            <p:spPr bwMode="auto">
              <a:xfrm>
                <a:off x="3574" y="1465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303" name="Rectangle 79"/>
              <p:cNvSpPr>
                <a:spLocks noChangeArrowheads="1"/>
              </p:cNvSpPr>
              <p:nvPr/>
            </p:nvSpPr>
            <p:spPr bwMode="auto">
              <a:xfrm>
                <a:off x="3662" y="1465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304" name="Rectangle 80"/>
              <p:cNvSpPr>
                <a:spLocks noChangeArrowheads="1"/>
              </p:cNvSpPr>
              <p:nvPr/>
            </p:nvSpPr>
            <p:spPr bwMode="auto">
              <a:xfrm>
                <a:off x="3741" y="1465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05" name="Rectangle 81"/>
              <p:cNvSpPr>
                <a:spLocks noChangeArrowheads="1"/>
              </p:cNvSpPr>
              <p:nvPr/>
            </p:nvSpPr>
            <p:spPr bwMode="auto">
              <a:xfrm>
                <a:off x="3820" y="1465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306" name="Rectangle 82"/>
              <p:cNvSpPr>
                <a:spLocks noChangeArrowheads="1"/>
              </p:cNvSpPr>
              <p:nvPr/>
            </p:nvSpPr>
            <p:spPr bwMode="auto">
              <a:xfrm>
                <a:off x="3908" y="1509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307" name="Rectangle 83"/>
              <p:cNvSpPr>
                <a:spLocks noChangeArrowheads="1"/>
              </p:cNvSpPr>
              <p:nvPr/>
            </p:nvSpPr>
            <p:spPr bwMode="auto">
              <a:xfrm>
                <a:off x="4005" y="1439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48308" name="Rectangle 84"/>
              <p:cNvSpPr>
                <a:spLocks noChangeArrowheads="1"/>
              </p:cNvSpPr>
              <p:nvPr/>
            </p:nvSpPr>
            <p:spPr bwMode="auto">
              <a:xfrm>
                <a:off x="783" y="1729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/>
              </a:p>
            </p:txBody>
          </p:sp>
          <p:sp>
            <p:nvSpPr>
              <p:cNvPr id="948309" name="Rectangle 85"/>
              <p:cNvSpPr>
                <a:spLocks noChangeArrowheads="1"/>
              </p:cNvSpPr>
              <p:nvPr/>
            </p:nvSpPr>
            <p:spPr bwMode="auto">
              <a:xfrm>
                <a:off x="827" y="1737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48310" name="Rectangle 86"/>
              <p:cNvSpPr>
                <a:spLocks noChangeArrowheads="1"/>
              </p:cNvSpPr>
              <p:nvPr/>
            </p:nvSpPr>
            <p:spPr bwMode="auto">
              <a:xfrm>
                <a:off x="976" y="1711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48311" name="Rectangle 87"/>
              <p:cNvSpPr>
                <a:spLocks noChangeArrowheads="1"/>
              </p:cNvSpPr>
              <p:nvPr/>
            </p:nvSpPr>
            <p:spPr bwMode="auto">
              <a:xfrm>
                <a:off x="1055" y="1737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312" name="Rectangle 88"/>
              <p:cNvSpPr>
                <a:spLocks noChangeArrowheads="1"/>
              </p:cNvSpPr>
              <p:nvPr/>
            </p:nvSpPr>
            <p:spPr bwMode="auto">
              <a:xfrm>
                <a:off x="1152" y="1799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dirty="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 dirty="0"/>
              </a:p>
            </p:txBody>
          </p:sp>
          <p:sp>
            <p:nvSpPr>
              <p:cNvPr id="948313" name="Rectangle 89"/>
              <p:cNvSpPr>
                <a:spLocks noChangeArrowheads="1"/>
              </p:cNvSpPr>
              <p:nvPr/>
            </p:nvSpPr>
            <p:spPr bwMode="auto">
              <a:xfrm>
                <a:off x="1231" y="1799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48314" name="Rectangle 90"/>
              <p:cNvSpPr>
                <a:spLocks noChangeArrowheads="1"/>
              </p:cNvSpPr>
              <p:nvPr/>
            </p:nvSpPr>
            <p:spPr bwMode="auto">
              <a:xfrm>
                <a:off x="1354" y="1781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315" name="Rectangle 91"/>
              <p:cNvSpPr>
                <a:spLocks noChangeArrowheads="1"/>
              </p:cNvSpPr>
              <p:nvPr/>
            </p:nvSpPr>
            <p:spPr bwMode="auto">
              <a:xfrm>
                <a:off x="1450" y="1737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16" name="Rectangle 92"/>
              <p:cNvSpPr>
                <a:spLocks noChangeArrowheads="1"/>
              </p:cNvSpPr>
              <p:nvPr/>
            </p:nvSpPr>
            <p:spPr bwMode="auto">
              <a:xfrm>
                <a:off x="1529" y="1737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317" name="Rectangle 93"/>
              <p:cNvSpPr>
                <a:spLocks noChangeArrowheads="1"/>
              </p:cNvSpPr>
              <p:nvPr/>
            </p:nvSpPr>
            <p:spPr bwMode="auto">
              <a:xfrm>
                <a:off x="1617" y="1799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318" name="Rectangle 94"/>
              <p:cNvSpPr>
                <a:spLocks noChangeArrowheads="1"/>
              </p:cNvSpPr>
              <p:nvPr/>
            </p:nvSpPr>
            <p:spPr bwMode="auto">
              <a:xfrm>
                <a:off x="1705" y="1799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dirty="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 dirty="0"/>
              </a:p>
            </p:txBody>
          </p:sp>
          <p:sp>
            <p:nvSpPr>
              <p:cNvPr id="948319" name="Rectangle 95"/>
              <p:cNvSpPr>
                <a:spLocks noChangeArrowheads="1"/>
              </p:cNvSpPr>
              <p:nvPr/>
            </p:nvSpPr>
            <p:spPr bwMode="auto">
              <a:xfrm>
                <a:off x="1819" y="1781"/>
                <a:ext cx="23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948320" name="Rectangle 96"/>
              <p:cNvSpPr>
                <a:spLocks noChangeArrowheads="1"/>
              </p:cNvSpPr>
              <p:nvPr/>
            </p:nvSpPr>
            <p:spPr bwMode="auto">
              <a:xfrm>
                <a:off x="1916" y="1737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21" name="Rectangle 97"/>
              <p:cNvSpPr>
                <a:spLocks noChangeArrowheads="1"/>
              </p:cNvSpPr>
              <p:nvPr/>
            </p:nvSpPr>
            <p:spPr bwMode="auto">
              <a:xfrm>
                <a:off x="2003" y="1737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322" name="Rectangle 98"/>
              <p:cNvSpPr>
                <a:spLocks noChangeArrowheads="1"/>
              </p:cNvSpPr>
              <p:nvPr/>
            </p:nvSpPr>
            <p:spPr bwMode="auto">
              <a:xfrm>
                <a:off x="2082" y="1737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323" name="Rectangle 99"/>
              <p:cNvSpPr>
                <a:spLocks noChangeArrowheads="1"/>
              </p:cNvSpPr>
              <p:nvPr/>
            </p:nvSpPr>
            <p:spPr bwMode="auto">
              <a:xfrm>
                <a:off x="2161" y="1737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324" name="Rectangle 100"/>
              <p:cNvSpPr>
                <a:spLocks noChangeArrowheads="1"/>
              </p:cNvSpPr>
              <p:nvPr/>
            </p:nvSpPr>
            <p:spPr bwMode="auto">
              <a:xfrm>
                <a:off x="2249" y="1737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25" name="Rectangle 101"/>
              <p:cNvSpPr>
                <a:spLocks noChangeArrowheads="1"/>
              </p:cNvSpPr>
              <p:nvPr/>
            </p:nvSpPr>
            <p:spPr bwMode="auto">
              <a:xfrm>
                <a:off x="2328" y="1737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326" name="Rectangle 102"/>
              <p:cNvSpPr>
                <a:spLocks noChangeArrowheads="1"/>
              </p:cNvSpPr>
              <p:nvPr/>
            </p:nvSpPr>
            <p:spPr bwMode="auto">
              <a:xfrm>
                <a:off x="2416" y="1773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327" name="Rectangle 103"/>
              <p:cNvSpPr>
                <a:spLocks noChangeArrowheads="1"/>
              </p:cNvSpPr>
              <p:nvPr/>
            </p:nvSpPr>
            <p:spPr bwMode="auto">
              <a:xfrm>
                <a:off x="2512" y="1737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28" name="Rectangle 104"/>
              <p:cNvSpPr>
                <a:spLocks noChangeArrowheads="1"/>
              </p:cNvSpPr>
              <p:nvPr/>
            </p:nvSpPr>
            <p:spPr bwMode="auto">
              <a:xfrm>
                <a:off x="2591" y="1737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329" name="Rectangle 105"/>
              <p:cNvSpPr>
                <a:spLocks noChangeArrowheads="1"/>
              </p:cNvSpPr>
              <p:nvPr/>
            </p:nvSpPr>
            <p:spPr bwMode="auto">
              <a:xfrm>
                <a:off x="2679" y="1799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330" name="Rectangle 106"/>
              <p:cNvSpPr>
                <a:spLocks noChangeArrowheads="1"/>
              </p:cNvSpPr>
              <p:nvPr/>
            </p:nvSpPr>
            <p:spPr bwMode="auto">
              <a:xfrm>
                <a:off x="2767" y="1737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31" name="Rectangle 107"/>
              <p:cNvSpPr>
                <a:spLocks noChangeArrowheads="1"/>
              </p:cNvSpPr>
              <p:nvPr/>
            </p:nvSpPr>
            <p:spPr bwMode="auto">
              <a:xfrm>
                <a:off x="2855" y="1737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332" name="Rectangle 108"/>
              <p:cNvSpPr>
                <a:spLocks noChangeArrowheads="1"/>
              </p:cNvSpPr>
              <p:nvPr/>
            </p:nvSpPr>
            <p:spPr bwMode="auto">
              <a:xfrm>
                <a:off x="2934" y="1799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333" name="Rectangle 109"/>
              <p:cNvSpPr>
                <a:spLocks noChangeArrowheads="1"/>
              </p:cNvSpPr>
              <p:nvPr/>
            </p:nvSpPr>
            <p:spPr bwMode="auto">
              <a:xfrm>
                <a:off x="3022" y="1799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48334" name="Rectangle 110"/>
              <p:cNvSpPr>
                <a:spLocks noChangeArrowheads="1"/>
              </p:cNvSpPr>
              <p:nvPr/>
            </p:nvSpPr>
            <p:spPr bwMode="auto">
              <a:xfrm>
                <a:off x="3136" y="1781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335" name="Rectangle 111"/>
              <p:cNvSpPr>
                <a:spLocks noChangeArrowheads="1"/>
              </p:cNvSpPr>
              <p:nvPr/>
            </p:nvSpPr>
            <p:spPr bwMode="auto">
              <a:xfrm>
                <a:off x="3232" y="1737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36" name="Rectangle 112"/>
              <p:cNvSpPr>
                <a:spLocks noChangeArrowheads="1"/>
              </p:cNvSpPr>
              <p:nvPr/>
            </p:nvSpPr>
            <p:spPr bwMode="auto">
              <a:xfrm>
                <a:off x="3320" y="1737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337" name="Rectangle 113"/>
              <p:cNvSpPr>
                <a:spLocks noChangeArrowheads="1"/>
              </p:cNvSpPr>
              <p:nvPr/>
            </p:nvSpPr>
            <p:spPr bwMode="auto">
              <a:xfrm>
                <a:off x="3399" y="1737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338" name="Rectangle 114"/>
              <p:cNvSpPr>
                <a:spLocks noChangeArrowheads="1"/>
              </p:cNvSpPr>
              <p:nvPr/>
            </p:nvSpPr>
            <p:spPr bwMode="auto">
              <a:xfrm>
                <a:off x="3487" y="1737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339" name="Rectangle 115"/>
              <p:cNvSpPr>
                <a:spLocks noChangeArrowheads="1"/>
              </p:cNvSpPr>
              <p:nvPr/>
            </p:nvSpPr>
            <p:spPr bwMode="auto">
              <a:xfrm>
                <a:off x="3566" y="1737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40" name="Rectangle 116"/>
              <p:cNvSpPr>
                <a:spLocks noChangeArrowheads="1"/>
              </p:cNvSpPr>
              <p:nvPr/>
            </p:nvSpPr>
            <p:spPr bwMode="auto">
              <a:xfrm>
                <a:off x="3645" y="1737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341" name="Rectangle 117"/>
              <p:cNvSpPr>
                <a:spLocks noChangeArrowheads="1"/>
              </p:cNvSpPr>
              <p:nvPr/>
            </p:nvSpPr>
            <p:spPr bwMode="auto">
              <a:xfrm>
                <a:off x="3732" y="1773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342" name="Rectangle 118"/>
              <p:cNvSpPr>
                <a:spLocks noChangeArrowheads="1"/>
              </p:cNvSpPr>
              <p:nvPr/>
            </p:nvSpPr>
            <p:spPr bwMode="auto">
              <a:xfrm>
                <a:off x="3829" y="1711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48343" name="Rectangle 119"/>
              <p:cNvSpPr>
                <a:spLocks noChangeArrowheads="1"/>
              </p:cNvSpPr>
              <p:nvPr/>
            </p:nvSpPr>
            <p:spPr bwMode="auto">
              <a:xfrm>
                <a:off x="467" y="1984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=</a:t>
                </a:r>
                <a:endParaRPr lang="en-US"/>
              </a:p>
            </p:txBody>
          </p:sp>
          <p:sp>
            <p:nvSpPr>
              <p:cNvPr id="948344" name="Rectangle 120"/>
              <p:cNvSpPr>
                <a:spLocks noChangeArrowheads="1"/>
              </p:cNvSpPr>
              <p:nvPr/>
            </p:nvSpPr>
            <p:spPr bwMode="auto">
              <a:xfrm>
                <a:off x="783" y="2010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48345" name="Rectangle 121"/>
              <p:cNvSpPr>
                <a:spLocks noChangeArrowheads="1"/>
              </p:cNvSpPr>
              <p:nvPr/>
            </p:nvSpPr>
            <p:spPr bwMode="auto">
              <a:xfrm>
                <a:off x="924" y="1984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48346" name="Rectangle 122"/>
              <p:cNvSpPr>
                <a:spLocks noChangeArrowheads="1"/>
              </p:cNvSpPr>
              <p:nvPr/>
            </p:nvSpPr>
            <p:spPr bwMode="auto">
              <a:xfrm>
                <a:off x="1011" y="2010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347" name="Rectangle 123"/>
              <p:cNvSpPr>
                <a:spLocks noChangeArrowheads="1"/>
              </p:cNvSpPr>
              <p:nvPr/>
            </p:nvSpPr>
            <p:spPr bwMode="auto">
              <a:xfrm>
                <a:off x="1099" y="2071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348" name="Rectangle 124"/>
              <p:cNvSpPr>
                <a:spLocks noChangeArrowheads="1"/>
              </p:cNvSpPr>
              <p:nvPr/>
            </p:nvSpPr>
            <p:spPr bwMode="auto">
              <a:xfrm>
                <a:off x="1187" y="2002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/>
              </a:p>
            </p:txBody>
          </p:sp>
          <p:sp>
            <p:nvSpPr>
              <p:cNvPr id="948349" name="Rectangle 125"/>
              <p:cNvSpPr>
                <a:spLocks noChangeArrowheads="1"/>
              </p:cNvSpPr>
              <p:nvPr/>
            </p:nvSpPr>
            <p:spPr bwMode="auto">
              <a:xfrm>
                <a:off x="1240" y="2010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350" name="Rectangle 126"/>
              <p:cNvSpPr>
                <a:spLocks noChangeArrowheads="1"/>
              </p:cNvSpPr>
              <p:nvPr/>
            </p:nvSpPr>
            <p:spPr bwMode="auto">
              <a:xfrm>
                <a:off x="1319" y="2071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351" name="Rectangle 127"/>
              <p:cNvSpPr>
                <a:spLocks noChangeArrowheads="1"/>
              </p:cNvSpPr>
              <p:nvPr/>
            </p:nvSpPr>
            <p:spPr bwMode="auto">
              <a:xfrm>
                <a:off x="1406" y="1984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48352" name="Rectangle 128"/>
              <p:cNvSpPr>
                <a:spLocks noChangeArrowheads="1"/>
              </p:cNvSpPr>
              <p:nvPr/>
            </p:nvSpPr>
            <p:spPr bwMode="auto">
              <a:xfrm>
                <a:off x="1538" y="2002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/>
              </a:p>
            </p:txBody>
          </p:sp>
          <p:sp>
            <p:nvSpPr>
              <p:cNvPr id="948353" name="Rectangle 129"/>
              <p:cNvSpPr>
                <a:spLocks noChangeArrowheads="1"/>
              </p:cNvSpPr>
              <p:nvPr/>
            </p:nvSpPr>
            <p:spPr bwMode="auto">
              <a:xfrm>
                <a:off x="1626" y="2010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48354" name="Rectangle 130"/>
              <p:cNvSpPr>
                <a:spLocks noChangeArrowheads="1"/>
              </p:cNvSpPr>
              <p:nvPr/>
            </p:nvSpPr>
            <p:spPr bwMode="auto">
              <a:xfrm>
                <a:off x="1775" y="1984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48355" name="Rectangle 131"/>
              <p:cNvSpPr>
                <a:spLocks noChangeArrowheads="1"/>
              </p:cNvSpPr>
              <p:nvPr/>
            </p:nvSpPr>
            <p:spPr bwMode="auto">
              <a:xfrm>
                <a:off x="1854" y="2010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356" name="Rectangle 132"/>
              <p:cNvSpPr>
                <a:spLocks noChangeArrowheads="1"/>
              </p:cNvSpPr>
              <p:nvPr/>
            </p:nvSpPr>
            <p:spPr bwMode="auto">
              <a:xfrm>
                <a:off x="1942" y="2071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357" name="Rectangle 133"/>
              <p:cNvSpPr>
                <a:spLocks noChangeArrowheads="1"/>
              </p:cNvSpPr>
              <p:nvPr/>
            </p:nvSpPr>
            <p:spPr bwMode="auto">
              <a:xfrm>
                <a:off x="2030" y="2071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48358" name="Rectangle 134"/>
              <p:cNvSpPr>
                <a:spLocks noChangeArrowheads="1"/>
              </p:cNvSpPr>
              <p:nvPr/>
            </p:nvSpPr>
            <p:spPr bwMode="auto">
              <a:xfrm>
                <a:off x="2153" y="2053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359" name="Rectangle 135"/>
              <p:cNvSpPr>
                <a:spLocks noChangeArrowheads="1"/>
              </p:cNvSpPr>
              <p:nvPr/>
            </p:nvSpPr>
            <p:spPr bwMode="auto">
              <a:xfrm>
                <a:off x="2240" y="2010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60" name="Rectangle 136"/>
              <p:cNvSpPr>
                <a:spLocks noChangeArrowheads="1"/>
              </p:cNvSpPr>
              <p:nvPr/>
            </p:nvSpPr>
            <p:spPr bwMode="auto">
              <a:xfrm>
                <a:off x="2328" y="2010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361" name="Rectangle 137"/>
              <p:cNvSpPr>
                <a:spLocks noChangeArrowheads="1"/>
              </p:cNvSpPr>
              <p:nvPr/>
            </p:nvSpPr>
            <p:spPr bwMode="auto">
              <a:xfrm>
                <a:off x="2416" y="2071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362" name="Rectangle 138"/>
              <p:cNvSpPr>
                <a:spLocks noChangeArrowheads="1"/>
              </p:cNvSpPr>
              <p:nvPr/>
            </p:nvSpPr>
            <p:spPr bwMode="auto">
              <a:xfrm>
                <a:off x="2504" y="2071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48363" name="Rectangle 139"/>
              <p:cNvSpPr>
                <a:spLocks noChangeArrowheads="1"/>
              </p:cNvSpPr>
              <p:nvPr/>
            </p:nvSpPr>
            <p:spPr bwMode="auto">
              <a:xfrm>
                <a:off x="2618" y="2053"/>
                <a:ext cx="23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948364" name="Rectangle 140"/>
              <p:cNvSpPr>
                <a:spLocks noChangeArrowheads="1"/>
              </p:cNvSpPr>
              <p:nvPr/>
            </p:nvSpPr>
            <p:spPr bwMode="auto">
              <a:xfrm>
                <a:off x="2714" y="2010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65" name="Rectangle 141"/>
              <p:cNvSpPr>
                <a:spLocks noChangeArrowheads="1"/>
              </p:cNvSpPr>
              <p:nvPr/>
            </p:nvSpPr>
            <p:spPr bwMode="auto">
              <a:xfrm>
                <a:off x="2793" y="2010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366" name="Rectangle 142"/>
              <p:cNvSpPr>
                <a:spLocks noChangeArrowheads="1"/>
              </p:cNvSpPr>
              <p:nvPr/>
            </p:nvSpPr>
            <p:spPr bwMode="auto">
              <a:xfrm>
                <a:off x="2881" y="2010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367" name="Rectangle 143"/>
              <p:cNvSpPr>
                <a:spLocks noChangeArrowheads="1"/>
              </p:cNvSpPr>
              <p:nvPr/>
            </p:nvSpPr>
            <p:spPr bwMode="auto">
              <a:xfrm>
                <a:off x="2960" y="2010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368" name="Rectangle 144"/>
              <p:cNvSpPr>
                <a:spLocks noChangeArrowheads="1"/>
              </p:cNvSpPr>
              <p:nvPr/>
            </p:nvSpPr>
            <p:spPr bwMode="auto">
              <a:xfrm>
                <a:off x="3048" y="2010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69" name="Rectangle 145"/>
              <p:cNvSpPr>
                <a:spLocks noChangeArrowheads="1"/>
              </p:cNvSpPr>
              <p:nvPr/>
            </p:nvSpPr>
            <p:spPr bwMode="auto">
              <a:xfrm>
                <a:off x="3127" y="2010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370" name="Rectangle 146"/>
              <p:cNvSpPr>
                <a:spLocks noChangeArrowheads="1"/>
              </p:cNvSpPr>
              <p:nvPr/>
            </p:nvSpPr>
            <p:spPr bwMode="auto">
              <a:xfrm>
                <a:off x="3215" y="2045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371" name="Rectangle 147"/>
              <p:cNvSpPr>
                <a:spLocks noChangeArrowheads="1"/>
              </p:cNvSpPr>
              <p:nvPr/>
            </p:nvSpPr>
            <p:spPr bwMode="auto">
              <a:xfrm>
                <a:off x="3311" y="2010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72" name="Rectangle 148"/>
              <p:cNvSpPr>
                <a:spLocks noChangeArrowheads="1"/>
              </p:cNvSpPr>
              <p:nvPr/>
            </p:nvSpPr>
            <p:spPr bwMode="auto">
              <a:xfrm>
                <a:off x="3390" y="2010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373" name="Rectangle 149"/>
              <p:cNvSpPr>
                <a:spLocks noChangeArrowheads="1"/>
              </p:cNvSpPr>
              <p:nvPr/>
            </p:nvSpPr>
            <p:spPr bwMode="auto">
              <a:xfrm>
                <a:off x="3478" y="2071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374" name="Rectangle 150"/>
              <p:cNvSpPr>
                <a:spLocks noChangeArrowheads="1"/>
              </p:cNvSpPr>
              <p:nvPr/>
            </p:nvSpPr>
            <p:spPr bwMode="auto">
              <a:xfrm>
                <a:off x="3566" y="2010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75" name="Rectangle 151"/>
              <p:cNvSpPr>
                <a:spLocks noChangeArrowheads="1"/>
              </p:cNvSpPr>
              <p:nvPr/>
            </p:nvSpPr>
            <p:spPr bwMode="auto">
              <a:xfrm>
                <a:off x="3645" y="2010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376" name="Rectangle 152"/>
              <p:cNvSpPr>
                <a:spLocks noChangeArrowheads="1"/>
              </p:cNvSpPr>
              <p:nvPr/>
            </p:nvSpPr>
            <p:spPr bwMode="auto">
              <a:xfrm>
                <a:off x="3732" y="2071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377" name="Rectangle 153"/>
              <p:cNvSpPr>
                <a:spLocks noChangeArrowheads="1"/>
              </p:cNvSpPr>
              <p:nvPr/>
            </p:nvSpPr>
            <p:spPr bwMode="auto">
              <a:xfrm>
                <a:off x="3820" y="2071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48378" name="Rectangle 154"/>
              <p:cNvSpPr>
                <a:spLocks noChangeArrowheads="1"/>
              </p:cNvSpPr>
              <p:nvPr/>
            </p:nvSpPr>
            <p:spPr bwMode="auto">
              <a:xfrm>
                <a:off x="3934" y="2053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379" name="Rectangle 155"/>
              <p:cNvSpPr>
                <a:spLocks noChangeArrowheads="1"/>
              </p:cNvSpPr>
              <p:nvPr/>
            </p:nvSpPr>
            <p:spPr bwMode="auto">
              <a:xfrm>
                <a:off x="4031" y="2010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80" name="Rectangle 156"/>
              <p:cNvSpPr>
                <a:spLocks noChangeArrowheads="1"/>
              </p:cNvSpPr>
              <p:nvPr/>
            </p:nvSpPr>
            <p:spPr bwMode="auto">
              <a:xfrm>
                <a:off x="4119" y="2010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 dirty="0"/>
              </a:p>
            </p:txBody>
          </p:sp>
          <p:sp>
            <p:nvSpPr>
              <p:cNvPr id="948381" name="Rectangle 157"/>
              <p:cNvSpPr>
                <a:spLocks noChangeArrowheads="1"/>
              </p:cNvSpPr>
              <p:nvPr/>
            </p:nvSpPr>
            <p:spPr bwMode="auto">
              <a:xfrm>
                <a:off x="4198" y="2010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382" name="Rectangle 158"/>
              <p:cNvSpPr>
                <a:spLocks noChangeArrowheads="1"/>
              </p:cNvSpPr>
              <p:nvPr/>
            </p:nvSpPr>
            <p:spPr bwMode="auto">
              <a:xfrm>
                <a:off x="4277" y="2010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383" name="Rectangle 159"/>
              <p:cNvSpPr>
                <a:spLocks noChangeArrowheads="1"/>
              </p:cNvSpPr>
              <p:nvPr/>
            </p:nvSpPr>
            <p:spPr bwMode="auto">
              <a:xfrm>
                <a:off x="4364" y="2010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384" name="Rectangle 160"/>
              <p:cNvSpPr>
                <a:spLocks noChangeArrowheads="1"/>
              </p:cNvSpPr>
              <p:nvPr/>
            </p:nvSpPr>
            <p:spPr bwMode="auto">
              <a:xfrm>
                <a:off x="4443" y="2010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385" name="Rectangle 161"/>
              <p:cNvSpPr>
                <a:spLocks noChangeArrowheads="1"/>
              </p:cNvSpPr>
              <p:nvPr/>
            </p:nvSpPr>
            <p:spPr bwMode="auto">
              <a:xfrm>
                <a:off x="4531" y="2045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386" name="Rectangle 162"/>
              <p:cNvSpPr>
                <a:spLocks noChangeArrowheads="1"/>
              </p:cNvSpPr>
              <p:nvPr/>
            </p:nvSpPr>
            <p:spPr bwMode="auto">
              <a:xfrm>
                <a:off x="4628" y="1984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48387" name="Rectangle 163"/>
              <p:cNvSpPr>
                <a:spLocks noChangeArrowheads="1"/>
              </p:cNvSpPr>
              <p:nvPr/>
            </p:nvSpPr>
            <p:spPr bwMode="auto">
              <a:xfrm>
                <a:off x="467" y="2256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=</a:t>
                </a:r>
                <a:endParaRPr lang="en-US"/>
              </a:p>
            </p:txBody>
          </p:sp>
          <p:sp>
            <p:nvSpPr>
              <p:cNvPr id="948388" name="Rectangle 164"/>
              <p:cNvSpPr>
                <a:spLocks noChangeArrowheads="1"/>
              </p:cNvSpPr>
              <p:nvPr/>
            </p:nvSpPr>
            <p:spPr bwMode="auto">
              <a:xfrm>
                <a:off x="783" y="2282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48389" name="Rectangle 165"/>
              <p:cNvSpPr>
                <a:spLocks noChangeArrowheads="1"/>
              </p:cNvSpPr>
              <p:nvPr/>
            </p:nvSpPr>
            <p:spPr bwMode="auto">
              <a:xfrm>
                <a:off x="924" y="2256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48390" name="Rectangle 166"/>
              <p:cNvSpPr>
                <a:spLocks noChangeArrowheads="1"/>
              </p:cNvSpPr>
              <p:nvPr/>
            </p:nvSpPr>
            <p:spPr bwMode="auto">
              <a:xfrm>
                <a:off x="1011" y="2282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391" name="Rectangle 167"/>
              <p:cNvSpPr>
                <a:spLocks noChangeArrowheads="1"/>
              </p:cNvSpPr>
              <p:nvPr/>
            </p:nvSpPr>
            <p:spPr bwMode="auto">
              <a:xfrm>
                <a:off x="1099" y="2343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392" name="Rectangle 168"/>
              <p:cNvSpPr>
                <a:spLocks noChangeArrowheads="1"/>
              </p:cNvSpPr>
              <p:nvPr/>
            </p:nvSpPr>
            <p:spPr bwMode="auto">
              <a:xfrm>
                <a:off x="1187" y="2274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/>
              </a:p>
            </p:txBody>
          </p:sp>
          <p:sp>
            <p:nvSpPr>
              <p:cNvPr id="948393" name="Rectangle 169"/>
              <p:cNvSpPr>
                <a:spLocks noChangeArrowheads="1"/>
              </p:cNvSpPr>
              <p:nvPr/>
            </p:nvSpPr>
            <p:spPr bwMode="auto">
              <a:xfrm>
                <a:off x="1240" y="2282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394" name="Rectangle 170"/>
              <p:cNvSpPr>
                <a:spLocks noChangeArrowheads="1"/>
              </p:cNvSpPr>
              <p:nvPr/>
            </p:nvSpPr>
            <p:spPr bwMode="auto">
              <a:xfrm>
                <a:off x="1319" y="2343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395" name="Rectangle 171"/>
              <p:cNvSpPr>
                <a:spLocks noChangeArrowheads="1"/>
              </p:cNvSpPr>
              <p:nvPr/>
            </p:nvSpPr>
            <p:spPr bwMode="auto">
              <a:xfrm>
                <a:off x="1406" y="2256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48396" name="Rectangle 172"/>
              <p:cNvSpPr>
                <a:spLocks noChangeArrowheads="1"/>
              </p:cNvSpPr>
              <p:nvPr/>
            </p:nvSpPr>
            <p:spPr bwMode="auto">
              <a:xfrm>
                <a:off x="1538" y="2274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/>
              </a:p>
            </p:txBody>
          </p:sp>
          <p:sp>
            <p:nvSpPr>
              <p:cNvPr id="948397" name="Rectangle 173"/>
              <p:cNvSpPr>
                <a:spLocks noChangeArrowheads="1"/>
              </p:cNvSpPr>
              <p:nvPr/>
            </p:nvSpPr>
            <p:spPr bwMode="auto">
              <a:xfrm>
                <a:off x="1626" y="2282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48398" name="Rectangle 174"/>
              <p:cNvSpPr>
                <a:spLocks noChangeArrowheads="1"/>
              </p:cNvSpPr>
              <p:nvPr/>
            </p:nvSpPr>
            <p:spPr bwMode="auto">
              <a:xfrm>
                <a:off x="1775" y="2256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48399" name="Rectangle 175"/>
              <p:cNvSpPr>
                <a:spLocks noChangeArrowheads="1"/>
              </p:cNvSpPr>
              <p:nvPr/>
            </p:nvSpPr>
            <p:spPr bwMode="auto">
              <a:xfrm>
                <a:off x="1854" y="2282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400" name="Rectangle 176"/>
              <p:cNvSpPr>
                <a:spLocks noChangeArrowheads="1"/>
              </p:cNvSpPr>
              <p:nvPr/>
            </p:nvSpPr>
            <p:spPr bwMode="auto">
              <a:xfrm>
                <a:off x="1942" y="2343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401" name="Rectangle 177"/>
              <p:cNvSpPr>
                <a:spLocks noChangeArrowheads="1"/>
              </p:cNvSpPr>
              <p:nvPr/>
            </p:nvSpPr>
            <p:spPr bwMode="auto">
              <a:xfrm>
                <a:off x="2030" y="2274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/>
              </a:p>
            </p:txBody>
          </p:sp>
          <p:sp>
            <p:nvSpPr>
              <p:cNvPr id="948402" name="Rectangle 178"/>
              <p:cNvSpPr>
                <a:spLocks noChangeArrowheads="1"/>
              </p:cNvSpPr>
              <p:nvPr/>
            </p:nvSpPr>
            <p:spPr bwMode="auto">
              <a:xfrm>
                <a:off x="2082" y="2282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403" name="Rectangle 179"/>
              <p:cNvSpPr>
                <a:spLocks noChangeArrowheads="1"/>
              </p:cNvSpPr>
              <p:nvPr/>
            </p:nvSpPr>
            <p:spPr bwMode="auto">
              <a:xfrm>
                <a:off x="2170" y="2343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404" name="Rectangle 180"/>
              <p:cNvSpPr>
                <a:spLocks noChangeArrowheads="1"/>
              </p:cNvSpPr>
              <p:nvPr/>
            </p:nvSpPr>
            <p:spPr bwMode="auto">
              <a:xfrm>
                <a:off x="2249" y="2343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48405" name="Rectangle 181"/>
              <p:cNvSpPr>
                <a:spLocks noChangeArrowheads="1"/>
              </p:cNvSpPr>
              <p:nvPr/>
            </p:nvSpPr>
            <p:spPr bwMode="auto">
              <a:xfrm>
                <a:off x="2372" y="2325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406" name="Rectangle 182"/>
              <p:cNvSpPr>
                <a:spLocks noChangeArrowheads="1"/>
              </p:cNvSpPr>
              <p:nvPr/>
            </p:nvSpPr>
            <p:spPr bwMode="auto">
              <a:xfrm>
                <a:off x="2469" y="2282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407" name="Rectangle 183"/>
              <p:cNvSpPr>
                <a:spLocks noChangeArrowheads="1"/>
              </p:cNvSpPr>
              <p:nvPr/>
            </p:nvSpPr>
            <p:spPr bwMode="auto">
              <a:xfrm>
                <a:off x="2548" y="2282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408" name="Rectangle 184"/>
              <p:cNvSpPr>
                <a:spLocks noChangeArrowheads="1"/>
              </p:cNvSpPr>
              <p:nvPr/>
            </p:nvSpPr>
            <p:spPr bwMode="auto">
              <a:xfrm>
                <a:off x="2635" y="2343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409" name="Rectangle 185"/>
              <p:cNvSpPr>
                <a:spLocks noChangeArrowheads="1"/>
              </p:cNvSpPr>
              <p:nvPr/>
            </p:nvSpPr>
            <p:spPr bwMode="auto">
              <a:xfrm>
                <a:off x="2714" y="2343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48410" name="Rectangle 186"/>
              <p:cNvSpPr>
                <a:spLocks noChangeArrowheads="1"/>
              </p:cNvSpPr>
              <p:nvPr/>
            </p:nvSpPr>
            <p:spPr bwMode="auto">
              <a:xfrm>
                <a:off x="2837" y="2325"/>
                <a:ext cx="23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948411" name="Rectangle 187"/>
              <p:cNvSpPr>
                <a:spLocks noChangeArrowheads="1"/>
              </p:cNvSpPr>
              <p:nvPr/>
            </p:nvSpPr>
            <p:spPr bwMode="auto">
              <a:xfrm>
                <a:off x="2934" y="2282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412" name="Rectangle 188"/>
              <p:cNvSpPr>
                <a:spLocks noChangeArrowheads="1"/>
              </p:cNvSpPr>
              <p:nvPr/>
            </p:nvSpPr>
            <p:spPr bwMode="auto">
              <a:xfrm>
                <a:off x="3013" y="2282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413" name="Rectangle 189"/>
              <p:cNvSpPr>
                <a:spLocks noChangeArrowheads="1"/>
              </p:cNvSpPr>
              <p:nvPr/>
            </p:nvSpPr>
            <p:spPr bwMode="auto">
              <a:xfrm>
                <a:off x="3101" y="2282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414" name="Rectangle 190"/>
              <p:cNvSpPr>
                <a:spLocks noChangeArrowheads="1"/>
              </p:cNvSpPr>
              <p:nvPr/>
            </p:nvSpPr>
            <p:spPr bwMode="auto">
              <a:xfrm>
                <a:off x="3180" y="2282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415" name="Rectangle 191"/>
              <p:cNvSpPr>
                <a:spLocks noChangeArrowheads="1"/>
              </p:cNvSpPr>
              <p:nvPr/>
            </p:nvSpPr>
            <p:spPr bwMode="auto">
              <a:xfrm>
                <a:off x="3259" y="2282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416" name="Rectangle 192"/>
              <p:cNvSpPr>
                <a:spLocks noChangeArrowheads="1"/>
              </p:cNvSpPr>
              <p:nvPr/>
            </p:nvSpPr>
            <p:spPr bwMode="auto">
              <a:xfrm>
                <a:off x="3346" y="2282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417" name="Rectangle 193"/>
              <p:cNvSpPr>
                <a:spLocks noChangeArrowheads="1"/>
              </p:cNvSpPr>
              <p:nvPr/>
            </p:nvSpPr>
            <p:spPr bwMode="auto">
              <a:xfrm>
                <a:off x="3425" y="2317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418" name="Rectangle 194"/>
              <p:cNvSpPr>
                <a:spLocks noChangeArrowheads="1"/>
              </p:cNvSpPr>
              <p:nvPr/>
            </p:nvSpPr>
            <p:spPr bwMode="auto">
              <a:xfrm>
                <a:off x="3522" y="2282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419" name="Rectangle 195"/>
              <p:cNvSpPr>
                <a:spLocks noChangeArrowheads="1"/>
              </p:cNvSpPr>
              <p:nvPr/>
            </p:nvSpPr>
            <p:spPr bwMode="auto">
              <a:xfrm>
                <a:off x="3610" y="2282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420" name="Rectangle 196"/>
              <p:cNvSpPr>
                <a:spLocks noChangeArrowheads="1"/>
              </p:cNvSpPr>
              <p:nvPr/>
            </p:nvSpPr>
            <p:spPr bwMode="auto">
              <a:xfrm>
                <a:off x="3697" y="2343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421" name="Rectangle 197"/>
              <p:cNvSpPr>
                <a:spLocks noChangeArrowheads="1"/>
              </p:cNvSpPr>
              <p:nvPr/>
            </p:nvSpPr>
            <p:spPr bwMode="auto">
              <a:xfrm>
                <a:off x="3776" y="2343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48422" name="Rectangle 198"/>
              <p:cNvSpPr>
                <a:spLocks noChangeArrowheads="1"/>
              </p:cNvSpPr>
              <p:nvPr/>
            </p:nvSpPr>
            <p:spPr bwMode="auto">
              <a:xfrm>
                <a:off x="3899" y="2325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423" name="Rectangle 199"/>
              <p:cNvSpPr>
                <a:spLocks noChangeArrowheads="1"/>
              </p:cNvSpPr>
              <p:nvPr/>
            </p:nvSpPr>
            <p:spPr bwMode="auto">
              <a:xfrm>
                <a:off x="3996" y="2282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424" name="Rectangle 200"/>
              <p:cNvSpPr>
                <a:spLocks noChangeArrowheads="1"/>
              </p:cNvSpPr>
              <p:nvPr/>
            </p:nvSpPr>
            <p:spPr bwMode="auto">
              <a:xfrm>
                <a:off x="4075" y="2282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425" name="Rectangle 201"/>
              <p:cNvSpPr>
                <a:spLocks noChangeArrowheads="1"/>
              </p:cNvSpPr>
              <p:nvPr/>
            </p:nvSpPr>
            <p:spPr bwMode="auto">
              <a:xfrm>
                <a:off x="4163" y="2343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426" name="Rectangle 202"/>
              <p:cNvSpPr>
                <a:spLocks noChangeArrowheads="1"/>
              </p:cNvSpPr>
              <p:nvPr/>
            </p:nvSpPr>
            <p:spPr bwMode="auto">
              <a:xfrm>
                <a:off x="4250" y="2343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48427" name="Rectangle 203"/>
              <p:cNvSpPr>
                <a:spLocks noChangeArrowheads="1"/>
              </p:cNvSpPr>
              <p:nvPr/>
            </p:nvSpPr>
            <p:spPr bwMode="auto">
              <a:xfrm>
                <a:off x="4373" y="2325"/>
                <a:ext cx="23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948428" name="Rectangle 204"/>
              <p:cNvSpPr>
                <a:spLocks noChangeArrowheads="1"/>
              </p:cNvSpPr>
              <p:nvPr/>
            </p:nvSpPr>
            <p:spPr bwMode="auto">
              <a:xfrm>
                <a:off x="4470" y="2282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429" name="Rectangle 205"/>
              <p:cNvSpPr>
                <a:spLocks noChangeArrowheads="1"/>
              </p:cNvSpPr>
              <p:nvPr/>
            </p:nvSpPr>
            <p:spPr bwMode="auto">
              <a:xfrm>
                <a:off x="4549" y="2282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430" name="Rectangle 206"/>
              <p:cNvSpPr>
                <a:spLocks noChangeArrowheads="1"/>
              </p:cNvSpPr>
              <p:nvPr/>
            </p:nvSpPr>
            <p:spPr bwMode="auto">
              <a:xfrm>
                <a:off x="4628" y="2282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431" name="Rectangle 207"/>
              <p:cNvSpPr>
                <a:spLocks noChangeArrowheads="1"/>
              </p:cNvSpPr>
              <p:nvPr/>
            </p:nvSpPr>
            <p:spPr bwMode="auto">
              <a:xfrm>
                <a:off x="4716" y="2282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432" name="Rectangle 208"/>
              <p:cNvSpPr>
                <a:spLocks noChangeArrowheads="1"/>
              </p:cNvSpPr>
              <p:nvPr/>
            </p:nvSpPr>
            <p:spPr bwMode="auto">
              <a:xfrm>
                <a:off x="4795" y="2282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433" name="Rectangle 209"/>
              <p:cNvSpPr>
                <a:spLocks noChangeArrowheads="1"/>
              </p:cNvSpPr>
              <p:nvPr/>
            </p:nvSpPr>
            <p:spPr bwMode="auto">
              <a:xfrm>
                <a:off x="4874" y="2282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434" name="Rectangle 210"/>
              <p:cNvSpPr>
                <a:spLocks noChangeArrowheads="1"/>
              </p:cNvSpPr>
              <p:nvPr/>
            </p:nvSpPr>
            <p:spPr bwMode="auto">
              <a:xfrm>
                <a:off x="4970" y="2317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435" name="Rectangle 211"/>
              <p:cNvSpPr>
                <a:spLocks noChangeArrowheads="1"/>
              </p:cNvSpPr>
              <p:nvPr/>
            </p:nvSpPr>
            <p:spPr bwMode="auto">
              <a:xfrm>
                <a:off x="5058" y="2256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48436" name="Rectangle 212"/>
              <p:cNvSpPr>
                <a:spLocks noChangeArrowheads="1"/>
              </p:cNvSpPr>
              <p:nvPr/>
            </p:nvSpPr>
            <p:spPr bwMode="auto">
              <a:xfrm>
                <a:off x="783" y="2546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 dirty="0"/>
              </a:p>
            </p:txBody>
          </p:sp>
          <p:sp>
            <p:nvSpPr>
              <p:cNvPr id="948437" name="Rectangle 213"/>
              <p:cNvSpPr>
                <a:spLocks noChangeArrowheads="1"/>
              </p:cNvSpPr>
              <p:nvPr/>
            </p:nvSpPr>
            <p:spPr bwMode="auto">
              <a:xfrm>
                <a:off x="827" y="2554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48438" name="Rectangle 214"/>
              <p:cNvSpPr>
                <a:spLocks noChangeArrowheads="1"/>
              </p:cNvSpPr>
              <p:nvPr/>
            </p:nvSpPr>
            <p:spPr bwMode="auto">
              <a:xfrm>
                <a:off x="976" y="2528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48439" name="Rectangle 215"/>
              <p:cNvSpPr>
                <a:spLocks noChangeArrowheads="1"/>
              </p:cNvSpPr>
              <p:nvPr/>
            </p:nvSpPr>
            <p:spPr bwMode="auto">
              <a:xfrm>
                <a:off x="1055" y="2554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 dirty="0"/>
              </a:p>
            </p:txBody>
          </p:sp>
          <p:sp>
            <p:nvSpPr>
              <p:cNvPr id="948440" name="Rectangle 216"/>
              <p:cNvSpPr>
                <a:spLocks noChangeArrowheads="1"/>
              </p:cNvSpPr>
              <p:nvPr/>
            </p:nvSpPr>
            <p:spPr bwMode="auto">
              <a:xfrm>
                <a:off x="1143" y="2615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441" name="Rectangle 217"/>
              <p:cNvSpPr>
                <a:spLocks noChangeArrowheads="1"/>
              </p:cNvSpPr>
              <p:nvPr/>
            </p:nvSpPr>
            <p:spPr bwMode="auto">
              <a:xfrm>
                <a:off x="1231" y="2615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48442" name="Rectangle 218"/>
              <p:cNvSpPr>
                <a:spLocks noChangeArrowheads="1"/>
              </p:cNvSpPr>
              <p:nvPr/>
            </p:nvSpPr>
            <p:spPr bwMode="auto">
              <a:xfrm>
                <a:off x="1345" y="2597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443" name="Rectangle 219"/>
              <p:cNvSpPr>
                <a:spLocks noChangeArrowheads="1"/>
              </p:cNvSpPr>
              <p:nvPr/>
            </p:nvSpPr>
            <p:spPr bwMode="auto">
              <a:xfrm>
                <a:off x="1442" y="2554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444" name="Rectangle 220"/>
              <p:cNvSpPr>
                <a:spLocks noChangeArrowheads="1"/>
              </p:cNvSpPr>
              <p:nvPr/>
            </p:nvSpPr>
            <p:spPr bwMode="auto">
              <a:xfrm>
                <a:off x="1521" y="2554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445" name="Rectangle 221"/>
              <p:cNvSpPr>
                <a:spLocks noChangeArrowheads="1"/>
              </p:cNvSpPr>
              <p:nvPr/>
            </p:nvSpPr>
            <p:spPr bwMode="auto">
              <a:xfrm>
                <a:off x="1608" y="2615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446" name="Rectangle 222"/>
              <p:cNvSpPr>
                <a:spLocks noChangeArrowheads="1"/>
              </p:cNvSpPr>
              <p:nvPr/>
            </p:nvSpPr>
            <p:spPr bwMode="auto">
              <a:xfrm>
                <a:off x="1696" y="2615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48447" name="Rectangle 223"/>
              <p:cNvSpPr>
                <a:spLocks noChangeArrowheads="1"/>
              </p:cNvSpPr>
              <p:nvPr/>
            </p:nvSpPr>
            <p:spPr bwMode="auto">
              <a:xfrm>
                <a:off x="1810" y="2597"/>
                <a:ext cx="23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948448" name="Rectangle 224"/>
              <p:cNvSpPr>
                <a:spLocks noChangeArrowheads="1"/>
              </p:cNvSpPr>
              <p:nvPr/>
            </p:nvSpPr>
            <p:spPr bwMode="auto">
              <a:xfrm>
                <a:off x="1907" y="2554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449" name="Rectangle 225"/>
              <p:cNvSpPr>
                <a:spLocks noChangeArrowheads="1"/>
              </p:cNvSpPr>
              <p:nvPr/>
            </p:nvSpPr>
            <p:spPr bwMode="auto">
              <a:xfrm>
                <a:off x="1995" y="2554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450" name="Rectangle 226"/>
              <p:cNvSpPr>
                <a:spLocks noChangeArrowheads="1"/>
              </p:cNvSpPr>
              <p:nvPr/>
            </p:nvSpPr>
            <p:spPr bwMode="auto">
              <a:xfrm>
                <a:off x="2074" y="2554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451" name="Rectangle 227"/>
              <p:cNvSpPr>
                <a:spLocks noChangeArrowheads="1"/>
              </p:cNvSpPr>
              <p:nvPr/>
            </p:nvSpPr>
            <p:spPr bwMode="auto">
              <a:xfrm>
                <a:off x="2153" y="2554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452" name="Rectangle 228"/>
              <p:cNvSpPr>
                <a:spLocks noChangeArrowheads="1"/>
              </p:cNvSpPr>
              <p:nvPr/>
            </p:nvSpPr>
            <p:spPr bwMode="auto">
              <a:xfrm>
                <a:off x="2240" y="2554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453" name="Rectangle 229"/>
              <p:cNvSpPr>
                <a:spLocks noChangeArrowheads="1"/>
              </p:cNvSpPr>
              <p:nvPr/>
            </p:nvSpPr>
            <p:spPr bwMode="auto">
              <a:xfrm>
                <a:off x="2319" y="2554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48454" name="Rectangle 230"/>
              <p:cNvSpPr>
                <a:spLocks noChangeArrowheads="1"/>
              </p:cNvSpPr>
              <p:nvPr/>
            </p:nvSpPr>
            <p:spPr bwMode="auto">
              <a:xfrm>
                <a:off x="2407" y="2589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455" name="Rectangle 231"/>
              <p:cNvSpPr>
                <a:spLocks noChangeArrowheads="1"/>
              </p:cNvSpPr>
              <p:nvPr/>
            </p:nvSpPr>
            <p:spPr bwMode="auto">
              <a:xfrm>
                <a:off x="2504" y="2554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456" name="Rectangle 232"/>
              <p:cNvSpPr>
                <a:spLocks noChangeArrowheads="1"/>
              </p:cNvSpPr>
              <p:nvPr/>
            </p:nvSpPr>
            <p:spPr bwMode="auto">
              <a:xfrm>
                <a:off x="2583" y="2554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457" name="Rectangle 233"/>
              <p:cNvSpPr>
                <a:spLocks noChangeArrowheads="1"/>
              </p:cNvSpPr>
              <p:nvPr/>
            </p:nvSpPr>
            <p:spPr bwMode="auto">
              <a:xfrm>
                <a:off x="2670" y="2615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458" name="Rectangle 234"/>
              <p:cNvSpPr>
                <a:spLocks noChangeArrowheads="1"/>
              </p:cNvSpPr>
              <p:nvPr/>
            </p:nvSpPr>
            <p:spPr bwMode="auto">
              <a:xfrm>
                <a:off x="2758" y="2615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48459" name="Rectangle 235"/>
              <p:cNvSpPr>
                <a:spLocks noChangeArrowheads="1"/>
              </p:cNvSpPr>
              <p:nvPr/>
            </p:nvSpPr>
            <p:spPr bwMode="auto">
              <a:xfrm>
                <a:off x="2872" y="2597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48460" name="Rectangle 236"/>
              <p:cNvSpPr>
                <a:spLocks noChangeArrowheads="1"/>
              </p:cNvSpPr>
              <p:nvPr/>
            </p:nvSpPr>
            <p:spPr bwMode="auto">
              <a:xfrm>
                <a:off x="2969" y="2554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461" name="Rectangle 237"/>
              <p:cNvSpPr>
                <a:spLocks noChangeArrowheads="1"/>
              </p:cNvSpPr>
              <p:nvPr/>
            </p:nvSpPr>
            <p:spPr bwMode="auto">
              <a:xfrm>
                <a:off x="3057" y="2554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48462" name="Rectangle 238"/>
              <p:cNvSpPr>
                <a:spLocks noChangeArrowheads="1"/>
              </p:cNvSpPr>
              <p:nvPr/>
            </p:nvSpPr>
            <p:spPr bwMode="auto">
              <a:xfrm>
                <a:off x="3144" y="2615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48463" name="Rectangle 239"/>
              <p:cNvSpPr>
                <a:spLocks noChangeArrowheads="1"/>
              </p:cNvSpPr>
              <p:nvPr/>
            </p:nvSpPr>
            <p:spPr bwMode="auto">
              <a:xfrm>
                <a:off x="3223" y="2615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48464" name="Rectangle 240"/>
              <p:cNvSpPr>
                <a:spLocks noChangeArrowheads="1"/>
              </p:cNvSpPr>
              <p:nvPr/>
            </p:nvSpPr>
            <p:spPr bwMode="auto">
              <a:xfrm>
                <a:off x="3346" y="2597"/>
                <a:ext cx="23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948465" name="Rectangle 241"/>
              <p:cNvSpPr>
                <a:spLocks noChangeArrowheads="1"/>
              </p:cNvSpPr>
              <p:nvPr/>
            </p:nvSpPr>
            <p:spPr bwMode="auto">
              <a:xfrm>
                <a:off x="3443" y="2554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  <p:sp>
            <p:nvSpPr>
              <p:cNvPr id="948466" name="Rectangle 242"/>
              <p:cNvSpPr>
                <a:spLocks noChangeArrowheads="1"/>
              </p:cNvSpPr>
              <p:nvPr/>
            </p:nvSpPr>
            <p:spPr bwMode="auto">
              <a:xfrm>
                <a:off x="3522" y="2554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467" name="Rectangle 243"/>
              <p:cNvSpPr>
                <a:spLocks noChangeArrowheads="1"/>
              </p:cNvSpPr>
              <p:nvPr/>
            </p:nvSpPr>
            <p:spPr bwMode="auto">
              <a:xfrm>
                <a:off x="3610" y="2554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468" name="Rectangle 244"/>
              <p:cNvSpPr>
                <a:spLocks noChangeArrowheads="1"/>
              </p:cNvSpPr>
              <p:nvPr/>
            </p:nvSpPr>
            <p:spPr bwMode="auto">
              <a:xfrm>
                <a:off x="3689" y="2554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:</a:t>
                </a:r>
                <a:endParaRPr lang="en-US"/>
              </a:p>
            </p:txBody>
          </p:sp>
          <p:sp>
            <p:nvSpPr>
              <p:cNvPr id="948469" name="Rectangle 245"/>
              <p:cNvSpPr>
                <a:spLocks noChangeArrowheads="1"/>
              </p:cNvSpPr>
              <p:nvPr/>
            </p:nvSpPr>
            <p:spPr bwMode="auto">
              <a:xfrm>
                <a:off x="3768" y="2554"/>
                <a:ext cx="13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;</a:t>
                </a:r>
                <a:endParaRPr lang="en-US"/>
              </a:p>
            </p:txBody>
          </p:sp>
        </p:grpSp>
        <p:sp>
          <p:nvSpPr>
            <p:cNvPr id="948471" name="Rectangle 247"/>
            <p:cNvSpPr>
              <a:spLocks noChangeArrowheads="1"/>
            </p:cNvSpPr>
            <p:nvPr/>
          </p:nvSpPr>
          <p:spPr bwMode="auto">
            <a:xfrm>
              <a:off x="3855" y="2554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8472" name="Rectangle 248"/>
            <p:cNvSpPr>
              <a:spLocks noChangeArrowheads="1"/>
            </p:cNvSpPr>
            <p:nvPr/>
          </p:nvSpPr>
          <p:spPr bwMode="auto">
            <a:xfrm>
              <a:off x="3943" y="2589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8473" name="Rectangle 249"/>
            <p:cNvSpPr>
              <a:spLocks noChangeArrowheads="1"/>
            </p:cNvSpPr>
            <p:nvPr/>
          </p:nvSpPr>
          <p:spPr bwMode="auto">
            <a:xfrm>
              <a:off x="4040" y="2528"/>
              <a:ext cx="3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48474" name="Rectangle 250"/>
            <p:cNvSpPr>
              <a:spLocks noChangeArrowheads="1"/>
            </p:cNvSpPr>
            <p:nvPr/>
          </p:nvSpPr>
          <p:spPr bwMode="auto">
            <a:xfrm>
              <a:off x="467" y="2800"/>
              <a:ext cx="3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=</a:t>
              </a:r>
              <a:endParaRPr lang="en-US"/>
            </a:p>
          </p:txBody>
        </p:sp>
        <p:sp>
          <p:nvSpPr>
            <p:cNvPr id="948475" name="Rectangle 251"/>
            <p:cNvSpPr>
              <a:spLocks noChangeArrowheads="1"/>
            </p:cNvSpPr>
            <p:nvPr/>
          </p:nvSpPr>
          <p:spPr bwMode="auto">
            <a:xfrm>
              <a:off x="783" y="2826"/>
              <a:ext cx="19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8476" name="Rectangle 252"/>
            <p:cNvSpPr>
              <a:spLocks noChangeArrowheads="1"/>
            </p:cNvSpPr>
            <p:nvPr/>
          </p:nvSpPr>
          <p:spPr bwMode="auto">
            <a:xfrm>
              <a:off x="924" y="2800"/>
              <a:ext cx="35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8477" name="Rectangle 253"/>
            <p:cNvSpPr>
              <a:spLocks noChangeArrowheads="1"/>
            </p:cNvSpPr>
            <p:nvPr/>
          </p:nvSpPr>
          <p:spPr bwMode="auto">
            <a:xfrm>
              <a:off x="1011" y="2826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8478" name="Rectangle 254"/>
            <p:cNvSpPr>
              <a:spLocks noChangeArrowheads="1"/>
            </p:cNvSpPr>
            <p:nvPr/>
          </p:nvSpPr>
          <p:spPr bwMode="auto">
            <a:xfrm>
              <a:off x="1099" y="2888"/>
              <a:ext cx="1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8479" name="Rectangle 255"/>
            <p:cNvSpPr>
              <a:spLocks noChangeArrowheads="1"/>
            </p:cNvSpPr>
            <p:nvPr/>
          </p:nvSpPr>
          <p:spPr bwMode="auto">
            <a:xfrm>
              <a:off x="1187" y="2818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48480" name="Rectangle 256"/>
            <p:cNvSpPr>
              <a:spLocks noChangeArrowheads="1"/>
            </p:cNvSpPr>
            <p:nvPr/>
          </p:nvSpPr>
          <p:spPr bwMode="auto">
            <a:xfrm>
              <a:off x="1240" y="2826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8481" name="Rectangle 257"/>
            <p:cNvSpPr>
              <a:spLocks noChangeArrowheads="1"/>
            </p:cNvSpPr>
            <p:nvPr/>
          </p:nvSpPr>
          <p:spPr bwMode="auto">
            <a:xfrm>
              <a:off x="1319" y="2888"/>
              <a:ext cx="1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8482" name="Rectangle 258"/>
            <p:cNvSpPr>
              <a:spLocks noChangeArrowheads="1"/>
            </p:cNvSpPr>
            <p:nvPr/>
          </p:nvSpPr>
          <p:spPr bwMode="auto">
            <a:xfrm>
              <a:off x="1406" y="2800"/>
              <a:ext cx="3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48483" name="Rectangle 259"/>
            <p:cNvSpPr>
              <a:spLocks noChangeArrowheads="1"/>
            </p:cNvSpPr>
            <p:nvPr/>
          </p:nvSpPr>
          <p:spPr bwMode="auto">
            <a:xfrm>
              <a:off x="1538" y="2818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48484" name="Rectangle 260"/>
            <p:cNvSpPr>
              <a:spLocks noChangeArrowheads="1"/>
            </p:cNvSpPr>
            <p:nvPr/>
          </p:nvSpPr>
          <p:spPr bwMode="auto">
            <a:xfrm>
              <a:off x="1626" y="2826"/>
              <a:ext cx="19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8485" name="Rectangle 261"/>
            <p:cNvSpPr>
              <a:spLocks noChangeArrowheads="1"/>
            </p:cNvSpPr>
            <p:nvPr/>
          </p:nvSpPr>
          <p:spPr bwMode="auto">
            <a:xfrm>
              <a:off x="1775" y="2800"/>
              <a:ext cx="35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8486" name="Rectangle 262"/>
            <p:cNvSpPr>
              <a:spLocks noChangeArrowheads="1"/>
            </p:cNvSpPr>
            <p:nvPr/>
          </p:nvSpPr>
          <p:spPr bwMode="auto">
            <a:xfrm>
              <a:off x="1854" y="2826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8487" name="Rectangle 263"/>
            <p:cNvSpPr>
              <a:spLocks noChangeArrowheads="1"/>
            </p:cNvSpPr>
            <p:nvPr/>
          </p:nvSpPr>
          <p:spPr bwMode="auto">
            <a:xfrm>
              <a:off x="1942" y="2888"/>
              <a:ext cx="1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8488" name="Rectangle 264"/>
            <p:cNvSpPr>
              <a:spLocks noChangeArrowheads="1"/>
            </p:cNvSpPr>
            <p:nvPr/>
          </p:nvSpPr>
          <p:spPr bwMode="auto">
            <a:xfrm>
              <a:off x="2030" y="2818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48489" name="Rectangle 265"/>
            <p:cNvSpPr>
              <a:spLocks noChangeArrowheads="1"/>
            </p:cNvSpPr>
            <p:nvPr/>
          </p:nvSpPr>
          <p:spPr bwMode="auto">
            <a:xfrm>
              <a:off x="2082" y="2826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8490" name="Rectangle 266"/>
            <p:cNvSpPr>
              <a:spLocks noChangeArrowheads="1"/>
            </p:cNvSpPr>
            <p:nvPr/>
          </p:nvSpPr>
          <p:spPr bwMode="auto">
            <a:xfrm>
              <a:off x="2170" y="2888"/>
              <a:ext cx="1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8491" name="Rectangle 267"/>
            <p:cNvSpPr>
              <a:spLocks noChangeArrowheads="1"/>
            </p:cNvSpPr>
            <p:nvPr/>
          </p:nvSpPr>
          <p:spPr bwMode="auto">
            <a:xfrm>
              <a:off x="2249" y="2888"/>
              <a:ext cx="22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8492" name="Rectangle 268"/>
            <p:cNvSpPr>
              <a:spLocks noChangeArrowheads="1"/>
            </p:cNvSpPr>
            <p:nvPr/>
          </p:nvSpPr>
          <p:spPr bwMode="auto">
            <a:xfrm>
              <a:off x="2372" y="2870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8493" name="Rectangle 269"/>
            <p:cNvSpPr>
              <a:spLocks noChangeArrowheads="1"/>
            </p:cNvSpPr>
            <p:nvPr/>
          </p:nvSpPr>
          <p:spPr bwMode="auto">
            <a:xfrm>
              <a:off x="2469" y="2800"/>
              <a:ext cx="3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48494" name="Rectangle 270"/>
            <p:cNvSpPr>
              <a:spLocks noChangeArrowheads="1"/>
            </p:cNvSpPr>
            <p:nvPr/>
          </p:nvSpPr>
          <p:spPr bwMode="auto">
            <a:xfrm>
              <a:off x="783" y="3090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48495" name="Rectangle 271"/>
            <p:cNvSpPr>
              <a:spLocks noChangeArrowheads="1"/>
            </p:cNvSpPr>
            <p:nvPr/>
          </p:nvSpPr>
          <p:spPr bwMode="auto">
            <a:xfrm>
              <a:off x="827" y="3098"/>
              <a:ext cx="19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8496" name="Rectangle 272"/>
            <p:cNvSpPr>
              <a:spLocks noChangeArrowheads="1"/>
            </p:cNvSpPr>
            <p:nvPr/>
          </p:nvSpPr>
          <p:spPr bwMode="auto">
            <a:xfrm>
              <a:off x="976" y="3072"/>
              <a:ext cx="35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8497" name="Rectangle 273"/>
            <p:cNvSpPr>
              <a:spLocks noChangeArrowheads="1"/>
            </p:cNvSpPr>
            <p:nvPr/>
          </p:nvSpPr>
          <p:spPr bwMode="auto">
            <a:xfrm>
              <a:off x="1055" y="3098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8498" name="Rectangle 274"/>
            <p:cNvSpPr>
              <a:spLocks noChangeArrowheads="1"/>
            </p:cNvSpPr>
            <p:nvPr/>
          </p:nvSpPr>
          <p:spPr bwMode="auto">
            <a:xfrm>
              <a:off x="1143" y="3151"/>
              <a:ext cx="1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8499" name="Rectangle 275"/>
            <p:cNvSpPr>
              <a:spLocks noChangeArrowheads="1"/>
            </p:cNvSpPr>
            <p:nvPr/>
          </p:nvSpPr>
          <p:spPr bwMode="auto">
            <a:xfrm>
              <a:off x="1231" y="3151"/>
              <a:ext cx="22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8500" name="Rectangle 276"/>
            <p:cNvSpPr>
              <a:spLocks noChangeArrowheads="1"/>
            </p:cNvSpPr>
            <p:nvPr/>
          </p:nvSpPr>
          <p:spPr bwMode="auto">
            <a:xfrm>
              <a:off x="1345" y="3133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8501" name="Rectangle 277"/>
            <p:cNvSpPr>
              <a:spLocks noChangeArrowheads="1"/>
            </p:cNvSpPr>
            <p:nvPr/>
          </p:nvSpPr>
          <p:spPr bwMode="auto">
            <a:xfrm>
              <a:off x="1442" y="3098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8502" name="Rectangle 278"/>
            <p:cNvSpPr>
              <a:spLocks noChangeArrowheads="1"/>
            </p:cNvSpPr>
            <p:nvPr/>
          </p:nvSpPr>
          <p:spPr bwMode="auto">
            <a:xfrm>
              <a:off x="1521" y="3098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8503" name="Rectangle 279"/>
            <p:cNvSpPr>
              <a:spLocks noChangeArrowheads="1"/>
            </p:cNvSpPr>
            <p:nvPr/>
          </p:nvSpPr>
          <p:spPr bwMode="auto">
            <a:xfrm>
              <a:off x="1608" y="3151"/>
              <a:ext cx="1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8504" name="Rectangle 280"/>
            <p:cNvSpPr>
              <a:spLocks noChangeArrowheads="1"/>
            </p:cNvSpPr>
            <p:nvPr/>
          </p:nvSpPr>
          <p:spPr bwMode="auto">
            <a:xfrm>
              <a:off x="1696" y="3151"/>
              <a:ext cx="22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8505" name="Rectangle 281"/>
            <p:cNvSpPr>
              <a:spLocks noChangeArrowheads="1"/>
            </p:cNvSpPr>
            <p:nvPr/>
          </p:nvSpPr>
          <p:spPr bwMode="auto">
            <a:xfrm>
              <a:off x="1810" y="3133"/>
              <a:ext cx="2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2</a:t>
              </a:r>
              <a:endParaRPr lang="en-US"/>
            </a:p>
          </p:txBody>
        </p:sp>
        <p:sp>
          <p:nvSpPr>
            <p:cNvPr id="948506" name="Rectangle 282"/>
            <p:cNvSpPr>
              <a:spLocks noChangeArrowheads="1"/>
            </p:cNvSpPr>
            <p:nvPr/>
          </p:nvSpPr>
          <p:spPr bwMode="auto">
            <a:xfrm>
              <a:off x="1907" y="3098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 dirty="0"/>
            </a:p>
          </p:txBody>
        </p:sp>
        <p:sp>
          <p:nvSpPr>
            <p:cNvPr id="948507" name="Rectangle 283"/>
            <p:cNvSpPr>
              <a:spLocks noChangeArrowheads="1"/>
            </p:cNvSpPr>
            <p:nvPr/>
          </p:nvSpPr>
          <p:spPr bwMode="auto">
            <a:xfrm>
              <a:off x="1995" y="3098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8508" name="Rectangle 284"/>
            <p:cNvSpPr>
              <a:spLocks noChangeArrowheads="1"/>
            </p:cNvSpPr>
            <p:nvPr/>
          </p:nvSpPr>
          <p:spPr bwMode="auto">
            <a:xfrm>
              <a:off x="2074" y="3098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8509" name="Rectangle 285"/>
            <p:cNvSpPr>
              <a:spLocks noChangeArrowheads="1"/>
            </p:cNvSpPr>
            <p:nvPr/>
          </p:nvSpPr>
          <p:spPr bwMode="auto">
            <a:xfrm>
              <a:off x="2153" y="3098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8510" name="Rectangle 286"/>
            <p:cNvSpPr>
              <a:spLocks noChangeArrowheads="1"/>
            </p:cNvSpPr>
            <p:nvPr/>
          </p:nvSpPr>
          <p:spPr bwMode="auto">
            <a:xfrm>
              <a:off x="2240" y="3098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8511" name="Rectangle 287"/>
            <p:cNvSpPr>
              <a:spLocks noChangeArrowheads="1"/>
            </p:cNvSpPr>
            <p:nvPr/>
          </p:nvSpPr>
          <p:spPr bwMode="auto">
            <a:xfrm>
              <a:off x="2319" y="3098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8512" name="Rectangle 288"/>
            <p:cNvSpPr>
              <a:spLocks noChangeArrowheads="1"/>
            </p:cNvSpPr>
            <p:nvPr/>
          </p:nvSpPr>
          <p:spPr bwMode="auto">
            <a:xfrm>
              <a:off x="2407" y="3133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8513" name="Rectangle 289"/>
            <p:cNvSpPr>
              <a:spLocks noChangeArrowheads="1"/>
            </p:cNvSpPr>
            <p:nvPr/>
          </p:nvSpPr>
          <p:spPr bwMode="auto">
            <a:xfrm>
              <a:off x="2504" y="3098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8514" name="Rectangle 290"/>
            <p:cNvSpPr>
              <a:spLocks noChangeArrowheads="1"/>
            </p:cNvSpPr>
            <p:nvPr/>
          </p:nvSpPr>
          <p:spPr bwMode="auto">
            <a:xfrm>
              <a:off x="2583" y="3098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8515" name="Rectangle 291"/>
            <p:cNvSpPr>
              <a:spLocks noChangeArrowheads="1"/>
            </p:cNvSpPr>
            <p:nvPr/>
          </p:nvSpPr>
          <p:spPr bwMode="auto">
            <a:xfrm>
              <a:off x="2670" y="3151"/>
              <a:ext cx="1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8516" name="Rectangle 292"/>
            <p:cNvSpPr>
              <a:spLocks noChangeArrowheads="1"/>
            </p:cNvSpPr>
            <p:nvPr/>
          </p:nvSpPr>
          <p:spPr bwMode="auto">
            <a:xfrm>
              <a:off x="2758" y="3151"/>
              <a:ext cx="22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8517" name="Rectangle 293"/>
            <p:cNvSpPr>
              <a:spLocks noChangeArrowheads="1"/>
            </p:cNvSpPr>
            <p:nvPr/>
          </p:nvSpPr>
          <p:spPr bwMode="auto">
            <a:xfrm>
              <a:off x="2872" y="3133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8518" name="Rectangle 294"/>
            <p:cNvSpPr>
              <a:spLocks noChangeArrowheads="1"/>
            </p:cNvSpPr>
            <p:nvPr/>
          </p:nvSpPr>
          <p:spPr bwMode="auto">
            <a:xfrm>
              <a:off x="2969" y="3098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8519" name="Rectangle 295"/>
            <p:cNvSpPr>
              <a:spLocks noChangeArrowheads="1"/>
            </p:cNvSpPr>
            <p:nvPr/>
          </p:nvSpPr>
          <p:spPr bwMode="auto">
            <a:xfrm>
              <a:off x="3057" y="3098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8520" name="Rectangle 296"/>
            <p:cNvSpPr>
              <a:spLocks noChangeArrowheads="1"/>
            </p:cNvSpPr>
            <p:nvPr/>
          </p:nvSpPr>
          <p:spPr bwMode="auto">
            <a:xfrm>
              <a:off x="3144" y="3151"/>
              <a:ext cx="1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8521" name="Rectangle 297"/>
            <p:cNvSpPr>
              <a:spLocks noChangeArrowheads="1"/>
            </p:cNvSpPr>
            <p:nvPr/>
          </p:nvSpPr>
          <p:spPr bwMode="auto">
            <a:xfrm>
              <a:off x="3223" y="3151"/>
              <a:ext cx="22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8522" name="Rectangle 298"/>
            <p:cNvSpPr>
              <a:spLocks noChangeArrowheads="1"/>
            </p:cNvSpPr>
            <p:nvPr/>
          </p:nvSpPr>
          <p:spPr bwMode="auto">
            <a:xfrm>
              <a:off x="3346" y="3133"/>
              <a:ext cx="2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2</a:t>
              </a:r>
              <a:endParaRPr lang="en-US"/>
            </a:p>
          </p:txBody>
        </p:sp>
        <p:sp>
          <p:nvSpPr>
            <p:cNvPr id="948523" name="Rectangle 299"/>
            <p:cNvSpPr>
              <a:spLocks noChangeArrowheads="1"/>
            </p:cNvSpPr>
            <p:nvPr/>
          </p:nvSpPr>
          <p:spPr bwMode="auto">
            <a:xfrm>
              <a:off x="3443" y="3098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8524" name="Rectangle 300"/>
            <p:cNvSpPr>
              <a:spLocks noChangeArrowheads="1"/>
            </p:cNvSpPr>
            <p:nvPr/>
          </p:nvSpPr>
          <p:spPr bwMode="auto">
            <a:xfrm>
              <a:off x="3522" y="3098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8525" name="Rectangle 301"/>
            <p:cNvSpPr>
              <a:spLocks noChangeArrowheads="1"/>
            </p:cNvSpPr>
            <p:nvPr/>
          </p:nvSpPr>
          <p:spPr bwMode="auto">
            <a:xfrm>
              <a:off x="3610" y="3098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8526" name="Rectangle 302"/>
            <p:cNvSpPr>
              <a:spLocks noChangeArrowheads="1"/>
            </p:cNvSpPr>
            <p:nvPr/>
          </p:nvSpPr>
          <p:spPr bwMode="auto">
            <a:xfrm>
              <a:off x="3689" y="3098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 dirty="0"/>
            </a:p>
          </p:txBody>
        </p:sp>
        <p:sp>
          <p:nvSpPr>
            <p:cNvPr id="948527" name="Rectangle 303"/>
            <p:cNvSpPr>
              <a:spLocks noChangeArrowheads="1"/>
            </p:cNvSpPr>
            <p:nvPr/>
          </p:nvSpPr>
          <p:spPr bwMode="auto">
            <a:xfrm>
              <a:off x="3768" y="3098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8528" name="Rectangle 304"/>
            <p:cNvSpPr>
              <a:spLocks noChangeArrowheads="1"/>
            </p:cNvSpPr>
            <p:nvPr/>
          </p:nvSpPr>
          <p:spPr bwMode="auto">
            <a:xfrm>
              <a:off x="3855" y="3098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8529" name="Rectangle 305"/>
            <p:cNvSpPr>
              <a:spLocks noChangeArrowheads="1"/>
            </p:cNvSpPr>
            <p:nvPr/>
          </p:nvSpPr>
          <p:spPr bwMode="auto">
            <a:xfrm>
              <a:off x="3943" y="3133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8530" name="Rectangle 306"/>
            <p:cNvSpPr>
              <a:spLocks noChangeArrowheads="1"/>
            </p:cNvSpPr>
            <p:nvPr/>
          </p:nvSpPr>
          <p:spPr bwMode="auto">
            <a:xfrm>
              <a:off x="4040" y="3072"/>
              <a:ext cx="3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48531" name="Rectangle 307"/>
            <p:cNvSpPr>
              <a:spLocks noChangeArrowheads="1"/>
            </p:cNvSpPr>
            <p:nvPr/>
          </p:nvSpPr>
          <p:spPr bwMode="auto">
            <a:xfrm>
              <a:off x="467" y="3484"/>
              <a:ext cx="3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=</a:t>
              </a:r>
              <a:endParaRPr lang="en-US"/>
            </a:p>
          </p:txBody>
        </p:sp>
        <p:sp>
          <p:nvSpPr>
            <p:cNvPr id="948532" name="Rectangle 308"/>
            <p:cNvSpPr>
              <a:spLocks noChangeArrowheads="1"/>
            </p:cNvSpPr>
            <p:nvPr/>
          </p:nvSpPr>
          <p:spPr bwMode="auto">
            <a:xfrm>
              <a:off x="783" y="3510"/>
              <a:ext cx="19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8533" name="Rectangle 309"/>
            <p:cNvSpPr>
              <a:spLocks noChangeArrowheads="1"/>
            </p:cNvSpPr>
            <p:nvPr/>
          </p:nvSpPr>
          <p:spPr bwMode="auto">
            <a:xfrm>
              <a:off x="924" y="3484"/>
              <a:ext cx="35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8534" name="Rectangle 310"/>
            <p:cNvSpPr>
              <a:spLocks noChangeArrowheads="1"/>
            </p:cNvSpPr>
            <p:nvPr/>
          </p:nvSpPr>
          <p:spPr bwMode="auto">
            <a:xfrm>
              <a:off x="1011" y="3510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8535" name="Rectangle 311"/>
            <p:cNvSpPr>
              <a:spLocks noChangeArrowheads="1"/>
            </p:cNvSpPr>
            <p:nvPr/>
          </p:nvSpPr>
          <p:spPr bwMode="auto">
            <a:xfrm>
              <a:off x="1099" y="3563"/>
              <a:ext cx="1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8536" name="Rectangle 312"/>
            <p:cNvSpPr>
              <a:spLocks noChangeArrowheads="1"/>
            </p:cNvSpPr>
            <p:nvPr/>
          </p:nvSpPr>
          <p:spPr bwMode="auto">
            <a:xfrm>
              <a:off x="1187" y="3502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48537" name="Rectangle 313"/>
            <p:cNvSpPr>
              <a:spLocks noChangeArrowheads="1"/>
            </p:cNvSpPr>
            <p:nvPr/>
          </p:nvSpPr>
          <p:spPr bwMode="auto">
            <a:xfrm>
              <a:off x="1240" y="3510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8538" name="Rectangle 314"/>
            <p:cNvSpPr>
              <a:spLocks noChangeArrowheads="1"/>
            </p:cNvSpPr>
            <p:nvPr/>
          </p:nvSpPr>
          <p:spPr bwMode="auto">
            <a:xfrm>
              <a:off x="1319" y="3563"/>
              <a:ext cx="1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8539" name="Rectangle 315"/>
            <p:cNvSpPr>
              <a:spLocks noChangeArrowheads="1"/>
            </p:cNvSpPr>
            <p:nvPr/>
          </p:nvSpPr>
          <p:spPr bwMode="auto">
            <a:xfrm>
              <a:off x="1406" y="3484"/>
              <a:ext cx="3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48540" name="Rectangle 316"/>
            <p:cNvSpPr>
              <a:spLocks noChangeArrowheads="1"/>
            </p:cNvSpPr>
            <p:nvPr/>
          </p:nvSpPr>
          <p:spPr bwMode="auto">
            <a:xfrm>
              <a:off x="1538" y="3502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48541" name="Rectangle 317"/>
            <p:cNvSpPr>
              <a:spLocks noChangeArrowheads="1"/>
            </p:cNvSpPr>
            <p:nvPr/>
          </p:nvSpPr>
          <p:spPr bwMode="auto">
            <a:xfrm>
              <a:off x="1626" y="3484"/>
              <a:ext cx="3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[</a:t>
              </a:r>
              <a:endParaRPr lang="en-US"/>
            </a:p>
          </p:txBody>
        </p:sp>
        <p:sp>
          <p:nvSpPr>
            <p:cNvPr id="948542" name="Rectangle 318"/>
            <p:cNvSpPr>
              <a:spLocks noChangeArrowheads="1"/>
            </p:cNvSpPr>
            <p:nvPr/>
          </p:nvSpPr>
          <p:spPr bwMode="auto">
            <a:xfrm>
              <a:off x="1687" y="3326"/>
              <a:ext cx="1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8543" name="Rectangle 319"/>
            <p:cNvSpPr>
              <a:spLocks noChangeArrowheads="1"/>
            </p:cNvSpPr>
            <p:nvPr/>
          </p:nvSpPr>
          <p:spPr bwMode="auto">
            <a:xfrm>
              <a:off x="1775" y="3326"/>
              <a:ext cx="22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8544" name="Rectangle 320"/>
            <p:cNvSpPr>
              <a:spLocks noChangeArrowheads="1"/>
            </p:cNvSpPr>
            <p:nvPr/>
          </p:nvSpPr>
          <p:spPr bwMode="auto">
            <a:xfrm>
              <a:off x="1889" y="3308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8545" name="Rectangle 321"/>
            <p:cNvSpPr>
              <a:spLocks noChangeArrowheads="1"/>
            </p:cNvSpPr>
            <p:nvPr/>
          </p:nvSpPr>
          <p:spPr bwMode="auto">
            <a:xfrm>
              <a:off x="1740" y="3379"/>
              <a:ext cx="307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ex10" pitchFamily="34" charset="0"/>
                </a:rPr>
                <a:t>Y</a:t>
              </a:r>
              <a:endParaRPr lang="en-US"/>
            </a:p>
          </p:txBody>
        </p:sp>
        <p:sp>
          <p:nvSpPr>
            <p:cNvPr id="948546" name="Rectangle 322"/>
            <p:cNvSpPr>
              <a:spLocks noChangeArrowheads="1"/>
            </p:cNvSpPr>
            <p:nvPr/>
          </p:nvSpPr>
          <p:spPr bwMode="auto">
            <a:xfrm>
              <a:off x="1696" y="3721"/>
              <a:ext cx="11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t</a:t>
              </a:r>
              <a:endParaRPr lang="en-US"/>
            </a:p>
          </p:txBody>
        </p:sp>
        <p:sp>
          <p:nvSpPr>
            <p:cNvPr id="948547" name="Rectangle 323"/>
            <p:cNvSpPr>
              <a:spLocks noChangeArrowheads="1"/>
            </p:cNvSpPr>
            <p:nvPr/>
          </p:nvSpPr>
          <p:spPr bwMode="auto">
            <a:xfrm>
              <a:off x="1749" y="3703"/>
              <a:ext cx="46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=1</a:t>
              </a:r>
              <a:endParaRPr lang="en-US"/>
            </a:p>
          </p:txBody>
        </p:sp>
        <p:sp>
          <p:nvSpPr>
            <p:cNvPr id="948548" name="Rectangle 324"/>
            <p:cNvSpPr>
              <a:spLocks noChangeArrowheads="1"/>
            </p:cNvSpPr>
            <p:nvPr/>
          </p:nvSpPr>
          <p:spPr bwMode="auto">
            <a:xfrm>
              <a:off x="2012" y="3510"/>
              <a:ext cx="19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8549" name="Rectangle 325"/>
            <p:cNvSpPr>
              <a:spLocks noChangeArrowheads="1"/>
            </p:cNvSpPr>
            <p:nvPr/>
          </p:nvSpPr>
          <p:spPr bwMode="auto">
            <a:xfrm>
              <a:off x="2161" y="3484"/>
              <a:ext cx="35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8550" name="Rectangle 326"/>
            <p:cNvSpPr>
              <a:spLocks noChangeArrowheads="1"/>
            </p:cNvSpPr>
            <p:nvPr/>
          </p:nvSpPr>
          <p:spPr bwMode="auto">
            <a:xfrm>
              <a:off x="2240" y="3510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8551" name="Rectangle 327"/>
            <p:cNvSpPr>
              <a:spLocks noChangeArrowheads="1"/>
            </p:cNvSpPr>
            <p:nvPr/>
          </p:nvSpPr>
          <p:spPr bwMode="auto">
            <a:xfrm>
              <a:off x="2328" y="3563"/>
              <a:ext cx="11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t</a:t>
              </a:r>
              <a:endParaRPr lang="en-US"/>
            </a:p>
          </p:txBody>
        </p:sp>
        <p:sp>
          <p:nvSpPr>
            <p:cNvPr id="948552" name="Rectangle 328"/>
            <p:cNvSpPr>
              <a:spLocks noChangeArrowheads="1"/>
            </p:cNvSpPr>
            <p:nvPr/>
          </p:nvSpPr>
          <p:spPr bwMode="auto">
            <a:xfrm>
              <a:off x="2381" y="3545"/>
              <a:ext cx="50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+1</a:t>
              </a:r>
              <a:endParaRPr lang="en-US"/>
            </a:p>
          </p:txBody>
        </p:sp>
        <p:sp>
          <p:nvSpPr>
            <p:cNvPr id="948553" name="Rectangle 329"/>
            <p:cNvSpPr>
              <a:spLocks noChangeArrowheads="1"/>
            </p:cNvSpPr>
            <p:nvPr/>
          </p:nvSpPr>
          <p:spPr bwMode="auto">
            <a:xfrm>
              <a:off x="2618" y="3502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48554" name="Rectangle 330"/>
            <p:cNvSpPr>
              <a:spLocks noChangeArrowheads="1"/>
            </p:cNvSpPr>
            <p:nvPr/>
          </p:nvSpPr>
          <p:spPr bwMode="auto">
            <a:xfrm>
              <a:off x="2670" y="3510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8555" name="Rectangle 331"/>
            <p:cNvSpPr>
              <a:spLocks noChangeArrowheads="1"/>
            </p:cNvSpPr>
            <p:nvPr/>
          </p:nvSpPr>
          <p:spPr bwMode="auto">
            <a:xfrm>
              <a:off x="2758" y="3554"/>
              <a:ext cx="11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t</a:t>
              </a:r>
              <a:endParaRPr lang="en-US"/>
            </a:p>
          </p:txBody>
        </p:sp>
        <p:sp>
          <p:nvSpPr>
            <p:cNvPr id="948556" name="Rectangle 332"/>
            <p:cNvSpPr>
              <a:spLocks noChangeArrowheads="1"/>
            </p:cNvSpPr>
            <p:nvPr/>
          </p:nvSpPr>
          <p:spPr bwMode="auto">
            <a:xfrm>
              <a:off x="2820" y="3484"/>
              <a:ext cx="3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48557" name="Rectangle 333"/>
            <p:cNvSpPr>
              <a:spLocks noChangeArrowheads="1"/>
            </p:cNvSpPr>
            <p:nvPr/>
          </p:nvSpPr>
          <p:spPr bwMode="auto">
            <a:xfrm>
              <a:off x="2943" y="3502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48558" name="Rectangle 334"/>
            <p:cNvSpPr>
              <a:spLocks noChangeArrowheads="1"/>
            </p:cNvSpPr>
            <p:nvPr/>
          </p:nvSpPr>
          <p:spPr bwMode="auto">
            <a:xfrm>
              <a:off x="3039" y="3510"/>
              <a:ext cx="19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8559" name="Rectangle 335"/>
            <p:cNvSpPr>
              <a:spLocks noChangeArrowheads="1"/>
            </p:cNvSpPr>
            <p:nvPr/>
          </p:nvSpPr>
          <p:spPr bwMode="auto">
            <a:xfrm>
              <a:off x="3180" y="3484"/>
              <a:ext cx="35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8560" name="Rectangle 336"/>
            <p:cNvSpPr>
              <a:spLocks noChangeArrowheads="1"/>
            </p:cNvSpPr>
            <p:nvPr/>
          </p:nvSpPr>
          <p:spPr bwMode="auto">
            <a:xfrm>
              <a:off x="3267" y="3510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8561" name="Rectangle 337"/>
            <p:cNvSpPr>
              <a:spLocks noChangeArrowheads="1"/>
            </p:cNvSpPr>
            <p:nvPr/>
          </p:nvSpPr>
          <p:spPr bwMode="auto">
            <a:xfrm>
              <a:off x="3355" y="3554"/>
              <a:ext cx="11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t</a:t>
              </a:r>
              <a:endParaRPr lang="en-US"/>
            </a:p>
          </p:txBody>
        </p:sp>
        <p:sp>
          <p:nvSpPr>
            <p:cNvPr id="948562" name="Rectangle 338"/>
            <p:cNvSpPr>
              <a:spLocks noChangeArrowheads="1"/>
            </p:cNvSpPr>
            <p:nvPr/>
          </p:nvSpPr>
          <p:spPr bwMode="auto">
            <a:xfrm>
              <a:off x="3408" y="3502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48563" name="Rectangle 339"/>
            <p:cNvSpPr>
              <a:spLocks noChangeArrowheads="1"/>
            </p:cNvSpPr>
            <p:nvPr/>
          </p:nvSpPr>
          <p:spPr bwMode="auto">
            <a:xfrm>
              <a:off x="3460" y="3510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8564" name="Rectangle 340"/>
            <p:cNvSpPr>
              <a:spLocks noChangeArrowheads="1"/>
            </p:cNvSpPr>
            <p:nvPr/>
          </p:nvSpPr>
          <p:spPr bwMode="auto">
            <a:xfrm>
              <a:off x="3548" y="3554"/>
              <a:ext cx="11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t</a:t>
              </a:r>
              <a:endParaRPr lang="en-US"/>
            </a:p>
          </p:txBody>
        </p:sp>
        <p:sp>
          <p:nvSpPr>
            <p:cNvPr id="948565" name="Rectangle 341"/>
            <p:cNvSpPr>
              <a:spLocks noChangeArrowheads="1"/>
            </p:cNvSpPr>
            <p:nvPr/>
          </p:nvSpPr>
          <p:spPr bwMode="auto">
            <a:xfrm>
              <a:off x="3610" y="3484"/>
              <a:ext cx="47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)]</a:t>
              </a:r>
              <a:endParaRPr lang="en-US"/>
            </a:p>
          </p:txBody>
        </p:sp>
        <p:sp>
          <p:nvSpPr>
            <p:cNvPr id="948566" name="Rectangle 342"/>
            <p:cNvSpPr>
              <a:spLocks noChangeArrowheads="1"/>
            </p:cNvSpPr>
            <p:nvPr/>
          </p:nvSpPr>
          <p:spPr bwMode="auto">
            <a:xfrm>
              <a:off x="3794" y="3502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48567" name="Rectangle 343"/>
            <p:cNvSpPr>
              <a:spLocks noChangeArrowheads="1"/>
            </p:cNvSpPr>
            <p:nvPr/>
          </p:nvSpPr>
          <p:spPr bwMode="auto">
            <a:xfrm>
              <a:off x="3890" y="3510"/>
              <a:ext cx="19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8568" name="Rectangle 344"/>
            <p:cNvSpPr>
              <a:spLocks noChangeArrowheads="1"/>
            </p:cNvSpPr>
            <p:nvPr/>
          </p:nvSpPr>
          <p:spPr bwMode="auto">
            <a:xfrm>
              <a:off x="4031" y="3484"/>
              <a:ext cx="35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8569" name="Rectangle 345"/>
            <p:cNvSpPr>
              <a:spLocks noChangeArrowheads="1"/>
            </p:cNvSpPr>
            <p:nvPr/>
          </p:nvSpPr>
          <p:spPr bwMode="auto">
            <a:xfrm>
              <a:off x="4119" y="3510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8570" name="Rectangle 346"/>
            <p:cNvSpPr>
              <a:spLocks noChangeArrowheads="1"/>
            </p:cNvSpPr>
            <p:nvPr/>
          </p:nvSpPr>
          <p:spPr bwMode="auto">
            <a:xfrm>
              <a:off x="4198" y="3545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8571" name="Rectangle 347"/>
            <p:cNvSpPr>
              <a:spLocks noChangeArrowheads="1"/>
            </p:cNvSpPr>
            <p:nvPr/>
          </p:nvSpPr>
          <p:spPr bwMode="auto">
            <a:xfrm>
              <a:off x="4294" y="3484"/>
              <a:ext cx="3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4527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30" grpId="0" animBg="1"/>
      <p:bldP spid="948231" grpId="0" animBg="1"/>
      <p:bldP spid="948232" grpId="0" animBg="1"/>
      <p:bldP spid="9482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2791-7C6B-47AB-BC3C-A1BFD51FD161}" type="slidenum">
              <a:rPr lang="en-US"/>
              <a:pPr/>
              <a:t>45</a:t>
            </a:fld>
            <a:endParaRPr lang="en-US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Finding most likely state sequence in HMM (2)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949254" name="Rectangle 6"/>
          <p:cNvSpPr>
            <a:spLocks noChangeArrowheads="1"/>
          </p:cNvSpPr>
          <p:nvPr/>
        </p:nvSpPr>
        <p:spPr bwMode="auto">
          <a:xfrm>
            <a:off x="685800" y="3810000"/>
            <a:ext cx="7620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255" name="Rectangle 7"/>
          <p:cNvSpPr>
            <a:spLocks noChangeArrowheads="1"/>
          </p:cNvSpPr>
          <p:nvPr/>
        </p:nvSpPr>
        <p:spPr bwMode="auto">
          <a:xfrm>
            <a:off x="685800" y="3200400"/>
            <a:ext cx="7620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9257" name="Group 9"/>
          <p:cNvGrpSpPr>
            <a:grpSpLocks noChangeAspect="1"/>
          </p:cNvGrpSpPr>
          <p:nvPr/>
        </p:nvGrpSpPr>
        <p:grpSpPr bwMode="auto">
          <a:xfrm>
            <a:off x="685800" y="1755775"/>
            <a:ext cx="5486400" cy="454025"/>
            <a:chOff x="432" y="1106"/>
            <a:chExt cx="3456" cy="286"/>
          </a:xfrm>
        </p:grpSpPr>
        <p:sp>
          <p:nvSpPr>
            <p:cNvPr id="949256" name="AutoShape 8"/>
            <p:cNvSpPr>
              <a:spLocks noChangeAspect="1" noChangeArrowheads="1" noTextEdit="1"/>
            </p:cNvSpPr>
            <p:nvPr/>
          </p:nvSpPr>
          <p:spPr bwMode="auto">
            <a:xfrm>
              <a:off x="432" y="1106"/>
              <a:ext cx="3456" cy="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258" name="Rectangle 10"/>
            <p:cNvSpPr>
              <a:spLocks noChangeArrowheads="1"/>
            </p:cNvSpPr>
            <p:nvPr/>
          </p:nvSpPr>
          <p:spPr bwMode="auto">
            <a:xfrm>
              <a:off x="530" y="1098"/>
              <a:ext cx="34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a</a:t>
              </a:r>
              <a:endParaRPr lang="en-US"/>
            </a:p>
          </p:txBody>
        </p:sp>
        <p:sp>
          <p:nvSpPr>
            <p:cNvPr id="949259" name="Rectangle 11"/>
            <p:cNvSpPr>
              <a:spLocks noChangeArrowheads="1"/>
            </p:cNvSpPr>
            <p:nvPr/>
          </p:nvSpPr>
          <p:spPr bwMode="auto">
            <a:xfrm>
              <a:off x="620" y="1098"/>
              <a:ext cx="49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rg</a:t>
              </a:r>
              <a:endParaRPr lang="en-US"/>
            </a:p>
          </p:txBody>
        </p:sp>
        <p:sp>
          <p:nvSpPr>
            <p:cNvPr id="949260" name="Rectangle 12"/>
            <p:cNvSpPr>
              <a:spLocks noChangeArrowheads="1"/>
            </p:cNvSpPr>
            <p:nvPr/>
          </p:nvSpPr>
          <p:spPr bwMode="auto">
            <a:xfrm>
              <a:off x="816" y="1098"/>
              <a:ext cx="68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max</a:t>
              </a:r>
              <a:endParaRPr lang="en-US"/>
            </a:p>
          </p:txBody>
        </p:sp>
        <p:sp>
          <p:nvSpPr>
            <p:cNvPr id="949261" name="Rectangle 13"/>
            <p:cNvSpPr>
              <a:spLocks noChangeArrowheads="1"/>
            </p:cNvSpPr>
            <p:nvPr/>
          </p:nvSpPr>
          <p:spPr bwMode="auto">
            <a:xfrm>
              <a:off x="432" y="1245"/>
              <a:ext cx="13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262" name="Rectangle 14"/>
            <p:cNvSpPr>
              <a:spLocks noChangeArrowheads="1"/>
            </p:cNvSpPr>
            <p:nvPr/>
          </p:nvSpPr>
          <p:spPr bwMode="auto">
            <a:xfrm>
              <a:off x="497" y="1294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263" name="Rectangle 15"/>
            <p:cNvSpPr>
              <a:spLocks noChangeArrowheads="1"/>
            </p:cNvSpPr>
            <p:nvPr/>
          </p:nvSpPr>
          <p:spPr bwMode="auto">
            <a:xfrm>
              <a:off x="571" y="1245"/>
              <a:ext cx="18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;s</a:t>
              </a:r>
              <a:endParaRPr lang="en-US"/>
            </a:p>
          </p:txBody>
        </p:sp>
        <p:sp>
          <p:nvSpPr>
            <p:cNvPr id="949264" name="Rectangle 16"/>
            <p:cNvSpPr>
              <a:spLocks noChangeArrowheads="1"/>
            </p:cNvSpPr>
            <p:nvPr/>
          </p:nvSpPr>
          <p:spPr bwMode="auto">
            <a:xfrm>
              <a:off x="677" y="1294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265" name="Rectangle 17"/>
            <p:cNvSpPr>
              <a:spLocks noChangeArrowheads="1"/>
            </p:cNvSpPr>
            <p:nvPr/>
          </p:nvSpPr>
          <p:spPr bwMode="auto">
            <a:xfrm>
              <a:off x="743" y="1294"/>
              <a:ext cx="1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9266" name="Rectangle 18"/>
            <p:cNvSpPr>
              <a:spLocks noChangeArrowheads="1"/>
            </p:cNvSpPr>
            <p:nvPr/>
          </p:nvSpPr>
          <p:spPr bwMode="auto">
            <a:xfrm>
              <a:off x="832" y="1278"/>
              <a:ext cx="27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267" name="Rectangle 19"/>
            <p:cNvSpPr>
              <a:spLocks noChangeArrowheads="1"/>
            </p:cNvSpPr>
            <p:nvPr/>
          </p:nvSpPr>
          <p:spPr bwMode="auto">
            <a:xfrm>
              <a:off x="906" y="1245"/>
              <a:ext cx="23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;:::</a:t>
              </a:r>
              <a:endParaRPr lang="en-US"/>
            </a:p>
          </p:txBody>
        </p:sp>
        <p:sp>
          <p:nvSpPr>
            <p:cNvPr id="949268" name="Rectangle 20"/>
            <p:cNvSpPr>
              <a:spLocks noChangeArrowheads="1"/>
            </p:cNvSpPr>
            <p:nvPr/>
          </p:nvSpPr>
          <p:spPr bwMode="auto">
            <a:xfrm>
              <a:off x="1069" y="1245"/>
              <a:ext cx="18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;s</a:t>
              </a:r>
              <a:endParaRPr lang="en-US"/>
            </a:p>
          </p:txBody>
        </p:sp>
        <p:sp>
          <p:nvSpPr>
            <p:cNvPr id="949269" name="Rectangle 21"/>
            <p:cNvSpPr>
              <a:spLocks noChangeArrowheads="1"/>
            </p:cNvSpPr>
            <p:nvPr/>
          </p:nvSpPr>
          <p:spPr bwMode="auto">
            <a:xfrm>
              <a:off x="1176" y="1278"/>
              <a:ext cx="27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270" name="Rectangle 22"/>
            <p:cNvSpPr>
              <a:spLocks noChangeArrowheads="1"/>
            </p:cNvSpPr>
            <p:nvPr/>
          </p:nvSpPr>
          <p:spPr bwMode="auto">
            <a:xfrm>
              <a:off x="1249" y="1123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9271" name="Rectangle 23"/>
            <p:cNvSpPr>
              <a:spLocks noChangeArrowheads="1"/>
            </p:cNvSpPr>
            <p:nvPr/>
          </p:nvSpPr>
          <p:spPr bwMode="auto">
            <a:xfrm>
              <a:off x="1380" y="1098"/>
              <a:ext cx="34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9272" name="Rectangle 24"/>
            <p:cNvSpPr>
              <a:spLocks noChangeArrowheads="1"/>
            </p:cNvSpPr>
            <p:nvPr/>
          </p:nvSpPr>
          <p:spPr bwMode="auto">
            <a:xfrm>
              <a:off x="1461" y="1123"/>
              <a:ext cx="1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273" name="Rectangle 25"/>
            <p:cNvSpPr>
              <a:spLocks noChangeArrowheads="1"/>
            </p:cNvSpPr>
            <p:nvPr/>
          </p:nvSpPr>
          <p:spPr bwMode="auto">
            <a:xfrm>
              <a:off x="1543" y="1180"/>
              <a:ext cx="14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274" name="Rectangle 26"/>
            <p:cNvSpPr>
              <a:spLocks noChangeArrowheads="1"/>
            </p:cNvSpPr>
            <p:nvPr/>
          </p:nvSpPr>
          <p:spPr bwMode="auto">
            <a:xfrm>
              <a:off x="1625" y="1123"/>
              <a:ext cx="1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275" name="Rectangle 27"/>
            <p:cNvSpPr>
              <a:spLocks noChangeArrowheads="1"/>
            </p:cNvSpPr>
            <p:nvPr/>
          </p:nvSpPr>
          <p:spPr bwMode="auto">
            <a:xfrm>
              <a:off x="1698" y="1123"/>
              <a:ext cx="1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276" name="Rectangle 28"/>
            <p:cNvSpPr>
              <a:spLocks noChangeArrowheads="1"/>
            </p:cNvSpPr>
            <p:nvPr/>
          </p:nvSpPr>
          <p:spPr bwMode="auto">
            <a:xfrm>
              <a:off x="1780" y="1180"/>
              <a:ext cx="14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277" name="Rectangle 29"/>
            <p:cNvSpPr>
              <a:spLocks noChangeArrowheads="1"/>
            </p:cNvSpPr>
            <p:nvPr/>
          </p:nvSpPr>
          <p:spPr bwMode="auto">
            <a:xfrm>
              <a:off x="1854" y="1180"/>
              <a:ext cx="229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9278" name="Rectangle 30"/>
            <p:cNvSpPr>
              <a:spLocks noChangeArrowheads="1"/>
            </p:cNvSpPr>
            <p:nvPr/>
          </p:nvSpPr>
          <p:spPr bwMode="auto">
            <a:xfrm>
              <a:off x="1968" y="1164"/>
              <a:ext cx="32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279" name="Rectangle 31"/>
            <p:cNvSpPr>
              <a:spLocks noChangeArrowheads="1"/>
            </p:cNvSpPr>
            <p:nvPr/>
          </p:nvSpPr>
          <p:spPr bwMode="auto">
            <a:xfrm>
              <a:off x="2058" y="1123"/>
              <a:ext cx="1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280" name="Rectangle 32"/>
            <p:cNvSpPr>
              <a:spLocks noChangeArrowheads="1"/>
            </p:cNvSpPr>
            <p:nvPr/>
          </p:nvSpPr>
          <p:spPr bwMode="auto">
            <a:xfrm>
              <a:off x="2131" y="1123"/>
              <a:ext cx="1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281" name="Rectangle 33"/>
            <p:cNvSpPr>
              <a:spLocks noChangeArrowheads="1"/>
            </p:cNvSpPr>
            <p:nvPr/>
          </p:nvSpPr>
          <p:spPr bwMode="auto">
            <a:xfrm>
              <a:off x="2213" y="1123"/>
              <a:ext cx="1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282" name="Rectangle 34"/>
            <p:cNvSpPr>
              <a:spLocks noChangeArrowheads="1"/>
            </p:cNvSpPr>
            <p:nvPr/>
          </p:nvSpPr>
          <p:spPr bwMode="auto">
            <a:xfrm>
              <a:off x="2287" y="1123"/>
              <a:ext cx="1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283" name="Rectangle 35"/>
            <p:cNvSpPr>
              <a:spLocks noChangeArrowheads="1"/>
            </p:cNvSpPr>
            <p:nvPr/>
          </p:nvSpPr>
          <p:spPr bwMode="auto">
            <a:xfrm>
              <a:off x="2360" y="1123"/>
              <a:ext cx="1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284" name="Rectangle 36"/>
            <p:cNvSpPr>
              <a:spLocks noChangeArrowheads="1"/>
            </p:cNvSpPr>
            <p:nvPr/>
          </p:nvSpPr>
          <p:spPr bwMode="auto">
            <a:xfrm>
              <a:off x="2442" y="1123"/>
              <a:ext cx="1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285" name="Rectangle 37"/>
            <p:cNvSpPr>
              <a:spLocks noChangeArrowheads="1"/>
            </p:cNvSpPr>
            <p:nvPr/>
          </p:nvSpPr>
          <p:spPr bwMode="auto">
            <a:xfrm>
              <a:off x="2524" y="1156"/>
              <a:ext cx="32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286" name="Rectangle 38"/>
            <p:cNvSpPr>
              <a:spLocks noChangeArrowheads="1"/>
            </p:cNvSpPr>
            <p:nvPr/>
          </p:nvSpPr>
          <p:spPr bwMode="auto">
            <a:xfrm>
              <a:off x="2605" y="1115"/>
              <a:ext cx="17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49287" name="Rectangle 39"/>
            <p:cNvSpPr>
              <a:spLocks noChangeArrowheads="1"/>
            </p:cNvSpPr>
            <p:nvPr/>
          </p:nvSpPr>
          <p:spPr bwMode="auto">
            <a:xfrm>
              <a:off x="2654" y="1123"/>
              <a:ext cx="1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9288" name="Rectangle 40"/>
            <p:cNvSpPr>
              <a:spLocks noChangeArrowheads="1"/>
            </p:cNvSpPr>
            <p:nvPr/>
          </p:nvSpPr>
          <p:spPr bwMode="auto">
            <a:xfrm>
              <a:off x="2736" y="1180"/>
              <a:ext cx="14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289" name="Rectangle 41"/>
            <p:cNvSpPr>
              <a:spLocks noChangeArrowheads="1"/>
            </p:cNvSpPr>
            <p:nvPr/>
          </p:nvSpPr>
          <p:spPr bwMode="auto">
            <a:xfrm>
              <a:off x="2826" y="1123"/>
              <a:ext cx="1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290" name="Rectangle 42"/>
            <p:cNvSpPr>
              <a:spLocks noChangeArrowheads="1"/>
            </p:cNvSpPr>
            <p:nvPr/>
          </p:nvSpPr>
          <p:spPr bwMode="auto">
            <a:xfrm>
              <a:off x="2899" y="1123"/>
              <a:ext cx="1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9291" name="Rectangle 43"/>
            <p:cNvSpPr>
              <a:spLocks noChangeArrowheads="1"/>
            </p:cNvSpPr>
            <p:nvPr/>
          </p:nvSpPr>
          <p:spPr bwMode="auto">
            <a:xfrm>
              <a:off x="2981" y="1180"/>
              <a:ext cx="14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292" name="Rectangle 44"/>
            <p:cNvSpPr>
              <a:spLocks noChangeArrowheads="1"/>
            </p:cNvSpPr>
            <p:nvPr/>
          </p:nvSpPr>
          <p:spPr bwMode="auto">
            <a:xfrm>
              <a:off x="3063" y="1180"/>
              <a:ext cx="229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9293" name="Rectangle 45"/>
            <p:cNvSpPr>
              <a:spLocks noChangeArrowheads="1"/>
            </p:cNvSpPr>
            <p:nvPr/>
          </p:nvSpPr>
          <p:spPr bwMode="auto">
            <a:xfrm>
              <a:off x="3169" y="1164"/>
              <a:ext cx="32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294" name="Rectangle 46"/>
            <p:cNvSpPr>
              <a:spLocks noChangeArrowheads="1"/>
            </p:cNvSpPr>
            <p:nvPr/>
          </p:nvSpPr>
          <p:spPr bwMode="auto">
            <a:xfrm>
              <a:off x="3259" y="1123"/>
              <a:ext cx="1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295" name="Rectangle 47"/>
            <p:cNvSpPr>
              <a:spLocks noChangeArrowheads="1"/>
            </p:cNvSpPr>
            <p:nvPr/>
          </p:nvSpPr>
          <p:spPr bwMode="auto">
            <a:xfrm>
              <a:off x="3340" y="1123"/>
              <a:ext cx="1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296" name="Rectangle 48"/>
            <p:cNvSpPr>
              <a:spLocks noChangeArrowheads="1"/>
            </p:cNvSpPr>
            <p:nvPr/>
          </p:nvSpPr>
          <p:spPr bwMode="auto">
            <a:xfrm>
              <a:off x="3414" y="1123"/>
              <a:ext cx="1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297" name="Rectangle 49"/>
            <p:cNvSpPr>
              <a:spLocks noChangeArrowheads="1"/>
            </p:cNvSpPr>
            <p:nvPr/>
          </p:nvSpPr>
          <p:spPr bwMode="auto">
            <a:xfrm>
              <a:off x="3488" y="1123"/>
              <a:ext cx="1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298" name="Rectangle 50"/>
            <p:cNvSpPr>
              <a:spLocks noChangeArrowheads="1"/>
            </p:cNvSpPr>
            <p:nvPr/>
          </p:nvSpPr>
          <p:spPr bwMode="auto">
            <a:xfrm>
              <a:off x="3569" y="1123"/>
              <a:ext cx="1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299" name="Rectangle 51"/>
            <p:cNvSpPr>
              <a:spLocks noChangeArrowheads="1"/>
            </p:cNvSpPr>
            <p:nvPr/>
          </p:nvSpPr>
          <p:spPr bwMode="auto">
            <a:xfrm>
              <a:off x="3643" y="1123"/>
              <a:ext cx="1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9300" name="Rectangle 52"/>
            <p:cNvSpPr>
              <a:spLocks noChangeArrowheads="1"/>
            </p:cNvSpPr>
            <p:nvPr/>
          </p:nvSpPr>
          <p:spPr bwMode="auto">
            <a:xfrm>
              <a:off x="3724" y="1156"/>
              <a:ext cx="32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301" name="Rectangle 53"/>
            <p:cNvSpPr>
              <a:spLocks noChangeArrowheads="1"/>
            </p:cNvSpPr>
            <p:nvPr/>
          </p:nvSpPr>
          <p:spPr bwMode="auto">
            <a:xfrm>
              <a:off x="3814" y="1098"/>
              <a:ext cx="31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</p:grpSp>
      <p:grpSp>
        <p:nvGrpSpPr>
          <p:cNvPr id="949303" name="Group 55"/>
          <p:cNvGrpSpPr>
            <a:grpSpLocks noChangeAspect="1"/>
          </p:cNvGrpSpPr>
          <p:nvPr/>
        </p:nvGrpSpPr>
        <p:grpSpPr bwMode="auto">
          <a:xfrm>
            <a:off x="685800" y="2424113"/>
            <a:ext cx="7594600" cy="2187575"/>
            <a:chOff x="432" y="1527"/>
            <a:chExt cx="4784" cy="1378"/>
          </a:xfrm>
        </p:grpSpPr>
        <p:sp>
          <p:nvSpPr>
            <p:cNvPr id="949302" name="AutoShape 54"/>
            <p:cNvSpPr>
              <a:spLocks noChangeAspect="1" noChangeArrowheads="1" noTextEdit="1"/>
            </p:cNvSpPr>
            <p:nvPr/>
          </p:nvSpPr>
          <p:spPr bwMode="auto">
            <a:xfrm>
              <a:off x="432" y="1527"/>
              <a:ext cx="4784" cy="1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304" name="Rectangle 56"/>
            <p:cNvSpPr>
              <a:spLocks noChangeArrowheads="1"/>
            </p:cNvSpPr>
            <p:nvPr/>
          </p:nvSpPr>
          <p:spPr bwMode="auto">
            <a:xfrm>
              <a:off x="432" y="1650"/>
              <a:ext cx="3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=</a:t>
              </a:r>
              <a:endParaRPr lang="en-US"/>
            </a:p>
          </p:txBody>
        </p:sp>
        <p:sp>
          <p:nvSpPr>
            <p:cNvPr id="949305" name="Rectangle 57"/>
            <p:cNvSpPr>
              <a:spLocks noChangeArrowheads="1"/>
            </p:cNvSpPr>
            <p:nvPr/>
          </p:nvSpPr>
          <p:spPr bwMode="auto">
            <a:xfrm>
              <a:off x="845" y="1650"/>
              <a:ext cx="35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a</a:t>
              </a:r>
              <a:endParaRPr lang="en-US"/>
            </a:p>
          </p:txBody>
        </p:sp>
        <p:sp>
          <p:nvSpPr>
            <p:cNvPr id="949306" name="Rectangle 58"/>
            <p:cNvSpPr>
              <a:spLocks noChangeArrowheads="1"/>
            </p:cNvSpPr>
            <p:nvPr/>
          </p:nvSpPr>
          <p:spPr bwMode="auto">
            <a:xfrm>
              <a:off x="941" y="1650"/>
              <a:ext cx="50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rg</a:t>
              </a:r>
              <a:endParaRPr lang="en-US"/>
            </a:p>
          </p:txBody>
        </p:sp>
        <p:sp>
          <p:nvSpPr>
            <p:cNvPr id="949307" name="Rectangle 59"/>
            <p:cNvSpPr>
              <a:spLocks noChangeArrowheads="1"/>
            </p:cNvSpPr>
            <p:nvPr/>
          </p:nvSpPr>
          <p:spPr bwMode="auto">
            <a:xfrm>
              <a:off x="1152" y="1650"/>
              <a:ext cx="7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max</a:t>
              </a:r>
              <a:endParaRPr lang="en-US"/>
            </a:p>
          </p:txBody>
        </p:sp>
        <p:sp>
          <p:nvSpPr>
            <p:cNvPr id="949308" name="Rectangle 60"/>
            <p:cNvSpPr>
              <a:spLocks noChangeArrowheads="1"/>
            </p:cNvSpPr>
            <p:nvPr/>
          </p:nvSpPr>
          <p:spPr bwMode="auto">
            <a:xfrm>
              <a:off x="748" y="1807"/>
              <a:ext cx="13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309" name="Rectangle 61"/>
            <p:cNvSpPr>
              <a:spLocks noChangeArrowheads="1"/>
            </p:cNvSpPr>
            <p:nvPr/>
          </p:nvSpPr>
          <p:spPr bwMode="auto">
            <a:xfrm>
              <a:off x="818" y="1860"/>
              <a:ext cx="12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310" name="Rectangle 62"/>
            <p:cNvSpPr>
              <a:spLocks noChangeArrowheads="1"/>
            </p:cNvSpPr>
            <p:nvPr/>
          </p:nvSpPr>
          <p:spPr bwMode="auto">
            <a:xfrm>
              <a:off x="889" y="1807"/>
              <a:ext cx="17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;s</a:t>
              </a:r>
              <a:endParaRPr lang="en-US"/>
            </a:p>
          </p:txBody>
        </p:sp>
        <p:sp>
          <p:nvSpPr>
            <p:cNvPr id="949311" name="Rectangle 63"/>
            <p:cNvSpPr>
              <a:spLocks noChangeArrowheads="1"/>
            </p:cNvSpPr>
            <p:nvPr/>
          </p:nvSpPr>
          <p:spPr bwMode="auto">
            <a:xfrm>
              <a:off x="1003" y="1860"/>
              <a:ext cx="12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312" name="Rectangle 64"/>
            <p:cNvSpPr>
              <a:spLocks noChangeArrowheads="1"/>
            </p:cNvSpPr>
            <p:nvPr/>
          </p:nvSpPr>
          <p:spPr bwMode="auto">
            <a:xfrm>
              <a:off x="1073" y="1860"/>
              <a:ext cx="202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9313" name="Rectangle 65"/>
            <p:cNvSpPr>
              <a:spLocks noChangeArrowheads="1"/>
            </p:cNvSpPr>
            <p:nvPr/>
          </p:nvSpPr>
          <p:spPr bwMode="auto">
            <a:xfrm>
              <a:off x="1170" y="1842"/>
              <a:ext cx="2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314" name="Rectangle 66"/>
            <p:cNvSpPr>
              <a:spLocks noChangeArrowheads="1"/>
            </p:cNvSpPr>
            <p:nvPr/>
          </p:nvSpPr>
          <p:spPr bwMode="auto">
            <a:xfrm>
              <a:off x="1257" y="1807"/>
              <a:ext cx="23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;:::</a:t>
              </a:r>
              <a:endParaRPr lang="en-US"/>
            </a:p>
          </p:txBody>
        </p:sp>
        <p:sp>
          <p:nvSpPr>
            <p:cNvPr id="949315" name="Rectangle 67"/>
            <p:cNvSpPr>
              <a:spLocks noChangeArrowheads="1"/>
            </p:cNvSpPr>
            <p:nvPr/>
          </p:nvSpPr>
          <p:spPr bwMode="auto">
            <a:xfrm>
              <a:off x="1424" y="1807"/>
              <a:ext cx="17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;s</a:t>
              </a:r>
              <a:endParaRPr lang="en-US"/>
            </a:p>
          </p:txBody>
        </p:sp>
        <p:sp>
          <p:nvSpPr>
            <p:cNvPr id="949316" name="Rectangle 68"/>
            <p:cNvSpPr>
              <a:spLocks noChangeArrowheads="1"/>
            </p:cNvSpPr>
            <p:nvPr/>
          </p:nvSpPr>
          <p:spPr bwMode="auto">
            <a:xfrm>
              <a:off x="1538" y="1833"/>
              <a:ext cx="2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317" name="Rectangle 69"/>
            <p:cNvSpPr>
              <a:spLocks noChangeArrowheads="1"/>
            </p:cNvSpPr>
            <p:nvPr/>
          </p:nvSpPr>
          <p:spPr bwMode="auto">
            <a:xfrm>
              <a:off x="1626" y="1553"/>
              <a:ext cx="19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9318" name="Rectangle 70"/>
            <p:cNvSpPr>
              <a:spLocks noChangeArrowheads="1"/>
            </p:cNvSpPr>
            <p:nvPr/>
          </p:nvSpPr>
          <p:spPr bwMode="auto">
            <a:xfrm>
              <a:off x="1775" y="1527"/>
              <a:ext cx="35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9319" name="Rectangle 71"/>
            <p:cNvSpPr>
              <a:spLocks noChangeArrowheads="1"/>
            </p:cNvSpPr>
            <p:nvPr/>
          </p:nvSpPr>
          <p:spPr bwMode="auto">
            <a:xfrm>
              <a:off x="1854" y="1553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320" name="Rectangle 72"/>
            <p:cNvSpPr>
              <a:spLocks noChangeArrowheads="1"/>
            </p:cNvSpPr>
            <p:nvPr/>
          </p:nvSpPr>
          <p:spPr bwMode="auto">
            <a:xfrm>
              <a:off x="1942" y="1614"/>
              <a:ext cx="14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321" name="Rectangle 73"/>
            <p:cNvSpPr>
              <a:spLocks noChangeArrowheads="1"/>
            </p:cNvSpPr>
            <p:nvPr/>
          </p:nvSpPr>
          <p:spPr bwMode="auto">
            <a:xfrm>
              <a:off x="2030" y="1553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322" name="Rectangle 74"/>
            <p:cNvSpPr>
              <a:spLocks noChangeArrowheads="1"/>
            </p:cNvSpPr>
            <p:nvPr/>
          </p:nvSpPr>
          <p:spPr bwMode="auto">
            <a:xfrm>
              <a:off x="2117" y="1553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323" name="Rectangle 75"/>
            <p:cNvSpPr>
              <a:spLocks noChangeArrowheads="1"/>
            </p:cNvSpPr>
            <p:nvPr/>
          </p:nvSpPr>
          <p:spPr bwMode="auto">
            <a:xfrm>
              <a:off x="2196" y="1614"/>
              <a:ext cx="14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324" name="Rectangle 76"/>
            <p:cNvSpPr>
              <a:spLocks noChangeArrowheads="1"/>
            </p:cNvSpPr>
            <p:nvPr/>
          </p:nvSpPr>
          <p:spPr bwMode="auto">
            <a:xfrm>
              <a:off x="2284" y="1614"/>
              <a:ext cx="22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9325" name="Rectangle 77"/>
            <p:cNvSpPr>
              <a:spLocks noChangeArrowheads="1"/>
            </p:cNvSpPr>
            <p:nvPr/>
          </p:nvSpPr>
          <p:spPr bwMode="auto">
            <a:xfrm>
              <a:off x="2398" y="1597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326" name="Rectangle 78"/>
            <p:cNvSpPr>
              <a:spLocks noChangeArrowheads="1"/>
            </p:cNvSpPr>
            <p:nvPr/>
          </p:nvSpPr>
          <p:spPr bwMode="auto">
            <a:xfrm>
              <a:off x="2495" y="1553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327" name="Rectangle 79"/>
            <p:cNvSpPr>
              <a:spLocks noChangeArrowheads="1"/>
            </p:cNvSpPr>
            <p:nvPr/>
          </p:nvSpPr>
          <p:spPr bwMode="auto">
            <a:xfrm>
              <a:off x="2583" y="1553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328" name="Rectangle 80"/>
            <p:cNvSpPr>
              <a:spLocks noChangeArrowheads="1"/>
            </p:cNvSpPr>
            <p:nvPr/>
          </p:nvSpPr>
          <p:spPr bwMode="auto">
            <a:xfrm>
              <a:off x="2662" y="1553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329" name="Rectangle 81"/>
            <p:cNvSpPr>
              <a:spLocks noChangeArrowheads="1"/>
            </p:cNvSpPr>
            <p:nvPr/>
          </p:nvSpPr>
          <p:spPr bwMode="auto">
            <a:xfrm>
              <a:off x="2741" y="1553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330" name="Rectangle 82"/>
            <p:cNvSpPr>
              <a:spLocks noChangeArrowheads="1"/>
            </p:cNvSpPr>
            <p:nvPr/>
          </p:nvSpPr>
          <p:spPr bwMode="auto">
            <a:xfrm>
              <a:off x="2828" y="1553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331" name="Rectangle 83"/>
            <p:cNvSpPr>
              <a:spLocks noChangeArrowheads="1"/>
            </p:cNvSpPr>
            <p:nvPr/>
          </p:nvSpPr>
          <p:spPr bwMode="auto">
            <a:xfrm>
              <a:off x="2907" y="1553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332" name="Rectangle 84"/>
            <p:cNvSpPr>
              <a:spLocks noChangeArrowheads="1"/>
            </p:cNvSpPr>
            <p:nvPr/>
          </p:nvSpPr>
          <p:spPr bwMode="auto">
            <a:xfrm>
              <a:off x="2995" y="1588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333" name="Rectangle 85"/>
            <p:cNvSpPr>
              <a:spLocks noChangeArrowheads="1"/>
            </p:cNvSpPr>
            <p:nvPr/>
          </p:nvSpPr>
          <p:spPr bwMode="auto">
            <a:xfrm>
              <a:off x="3092" y="1553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334" name="Rectangle 86"/>
            <p:cNvSpPr>
              <a:spLocks noChangeArrowheads="1"/>
            </p:cNvSpPr>
            <p:nvPr/>
          </p:nvSpPr>
          <p:spPr bwMode="auto">
            <a:xfrm>
              <a:off x="3171" y="1553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9335" name="Rectangle 87"/>
            <p:cNvSpPr>
              <a:spLocks noChangeArrowheads="1"/>
            </p:cNvSpPr>
            <p:nvPr/>
          </p:nvSpPr>
          <p:spPr bwMode="auto">
            <a:xfrm>
              <a:off x="3258" y="1614"/>
              <a:ext cx="14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336" name="Rectangle 88"/>
            <p:cNvSpPr>
              <a:spLocks noChangeArrowheads="1"/>
            </p:cNvSpPr>
            <p:nvPr/>
          </p:nvSpPr>
          <p:spPr bwMode="auto">
            <a:xfrm>
              <a:off x="3346" y="1553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337" name="Rectangle 89"/>
            <p:cNvSpPr>
              <a:spLocks noChangeArrowheads="1"/>
            </p:cNvSpPr>
            <p:nvPr/>
          </p:nvSpPr>
          <p:spPr bwMode="auto">
            <a:xfrm>
              <a:off x="3434" y="1553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9338" name="Rectangle 90"/>
            <p:cNvSpPr>
              <a:spLocks noChangeArrowheads="1"/>
            </p:cNvSpPr>
            <p:nvPr/>
          </p:nvSpPr>
          <p:spPr bwMode="auto">
            <a:xfrm>
              <a:off x="3522" y="1614"/>
              <a:ext cx="14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339" name="Rectangle 91"/>
            <p:cNvSpPr>
              <a:spLocks noChangeArrowheads="1"/>
            </p:cNvSpPr>
            <p:nvPr/>
          </p:nvSpPr>
          <p:spPr bwMode="auto">
            <a:xfrm>
              <a:off x="3601" y="1614"/>
              <a:ext cx="22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9340" name="Rectangle 92"/>
            <p:cNvSpPr>
              <a:spLocks noChangeArrowheads="1"/>
            </p:cNvSpPr>
            <p:nvPr/>
          </p:nvSpPr>
          <p:spPr bwMode="auto">
            <a:xfrm>
              <a:off x="3724" y="1597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341" name="Rectangle 93"/>
            <p:cNvSpPr>
              <a:spLocks noChangeArrowheads="1"/>
            </p:cNvSpPr>
            <p:nvPr/>
          </p:nvSpPr>
          <p:spPr bwMode="auto">
            <a:xfrm>
              <a:off x="3820" y="1553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342" name="Rectangle 94"/>
            <p:cNvSpPr>
              <a:spLocks noChangeArrowheads="1"/>
            </p:cNvSpPr>
            <p:nvPr/>
          </p:nvSpPr>
          <p:spPr bwMode="auto">
            <a:xfrm>
              <a:off x="3899" y="1553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343" name="Rectangle 95"/>
            <p:cNvSpPr>
              <a:spLocks noChangeArrowheads="1"/>
            </p:cNvSpPr>
            <p:nvPr/>
          </p:nvSpPr>
          <p:spPr bwMode="auto">
            <a:xfrm>
              <a:off x="3987" y="1553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344" name="Rectangle 96"/>
            <p:cNvSpPr>
              <a:spLocks noChangeArrowheads="1"/>
            </p:cNvSpPr>
            <p:nvPr/>
          </p:nvSpPr>
          <p:spPr bwMode="auto">
            <a:xfrm>
              <a:off x="4066" y="1553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345" name="Rectangle 97"/>
            <p:cNvSpPr>
              <a:spLocks noChangeArrowheads="1"/>
            </p:cNvSpPr>
            <p:nvPr/>
          </p:nvSpPr>
          <p:spPr bwMode="auto">
            <a:xfrm>
              <a:off x="4145" y="1553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346" name="Rectangle 98"/>
            <p:cNvSpPr>
              <a:spLocks noChangeArrowheads="1"/>
            </p:cNvSpPr>
            <p:nvPr/>
          </p:nvSpPr>
          <p:spPr bwMode="auto">
            <a:xfrm>
              <a:off x="4233" y="1553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9347" name="Rectangle 99"/>
            <p:cNvSpPr>
              <a:spLocks noChangeArrowheads="1"/>
            </p:cNvSpPr>
            <p:nvPr/>
          </p:nvSpPr>
          <p:spPr bwMode="auto">
            <a:xfrm>
              <a:off x="4321" y="1588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348" name="Rectangle 100"/>
            <p:cNvSpPr>
              <a:spLocks noChangeArrowheads="1"/>
            </p:cNvSpPr>
            <p:nvPr/>
          </p:nvSpPr>
          <p:spPr bwMode="auto">
            <a:xfrm>
              <a:off x="4417" y="1527"/>
              <a:ext cx="3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49349" name="Rectangle 101"/>
            <p:cNvSpPr>
              <a:spLocks noChangeArrowheads="1"/>
            </p:cNvSpPr>
            <p:nvPr/>
          </p:nvSpPr>
          <p:spPr bwMode="auto">
            <a:xfrm>
              <a:off x="1626" y="1755"/>
              <a:ext cx="2870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350" name="Rectangle 102"/>
            <p:cNvSpPr>
              <a:spLocks noChangeArrowheads="1"/>
            </p:cNvSpPr>
            <p:nvPr/>
          </p:nvSpPr>
          <p:spPr bwMode="auto">
            <a:xfrm>
              <a:off x="2284" y="1808"/>
              <a:ext cx="19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9351" name="Rectangle 103"/>
            <p:cNvSpPr>
              <a:spLocks noChangeArrowheads="1"/>
            </p:cNvSpPr>
            <p:nvPr/>
          </p:nvSpPr>
          <p:spPr bwMode="auto">
            <a:xfrm>
              <a:off x="2433" y="1782"/>
              <a:ext cx="35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9352" name="Rectangle 104"/>
            <p:cNvSpPr>
              <a:spLocks noChangeArrowheads="1"/>
            </p:cNvSpPr>
            <p:nvPr/>
          </p:nvSpPr>
          <p:spPr bwMode="auto">
            <a:xfrm>
              <a:off x="2512" y="1808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9353" name="Rectangle 105"/>
            <p:cNvSpPr>
              <a:spLocks noChangeArrowheads="1"/>
            </p:cNvSpPr>
            <p:nvPr/>
          </p:nvSpPr>
          <p:spPr bwMode="auto">
            <a:xfrm>
              <a:off x="2600" y="1860"/>
              <a:ext cx="14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354" name="Rectangle 106"/>
            <p:cNvSpPr>
              <a:spLocks noChangeArrowheads="1"/>
            </p:cNvSpPr>
            <p:nvPr/>
          </p:nvSpPr>
          <p:spPr bwMode="auto">
            <a:xfrm>
              <a:off x="2688" y="1808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355" name="Rectangle 107"/>
            <p:cNvSpPr>
              <a:spLocks noChangeArrowheads="1"/>
            </p:cNvSpPr>
            <p:nvPr/>
          </p:nvSpPr>
          <p:spPr bwMode="auto">
            <a:xfrm>
              <a:off x="2776" y="1808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9356" name="Rectangle 108"/>
            <p:cNvSpPr>
              <a:spLocks noChangeArrowheads="1"/>
            </p:cNvSpPr>
            <p:nvPr/>
          </p:nvSpPr>
          <p:spPr bwMode="auto">
            <a:xfrm>
              <a:off x="2864" y="1860"/>
              <a:ext cx="14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357" name="Rectangle 109"/>
            <p:cNvSpPr>
              <a:spLocks noChangeArrowheads="1"/>
            </p:cNvSpPr>
            <p:nvPr/>
          </p:nvSpPr>
          <p:spPr bwMode="auto">
            <a:xfrm>
              <a:off x="2951" y="1860"/>
              <a:ext cx="22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9358" name="Rectangle 110"/>
            <p:cNvSpPr>
              <a:spLocks noChangeArrowheads="1"/>
            </p:cNvSpPr>
            <p:nvPr/>
          </p:nvSpPr>
          <p:spPr bwMode="auto">
            <a:xfrm>
              <a:off x="3065" y="1843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359" name="Rectangle 111"/>
            <p:cNvSpPr>
              <a:spLocks noChangeArrowheads="1"/>
            </p:cNvSpPr>
            <p:nvPr/>
          </p:nvSpPr>
          <p:spPr bwMode="auto">
            <a:xfrm>
              <a:off x="3162" y="1808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360" name="Rectangle 112"/>
            <p:cNvSpPr>
              <a:spLocks noChangeArrowheads="1"/>
            </p:cNvSpPr>
            <p:nvPr/>
          </p:nvSpPr>
          <p:spPr bwMode="auto">
            <a:xfrm>
              <a:off x="3241" y="1808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361" name="Rectangle 113"/>
            <p:cNvSpPr>
              <a:spLocks noChangeArrowheads="1"/>
            </p:cNvSpPr>
            <p:nvPr/>
          </p:nvSpPr>
          <p:spPr bwMode="auto">
            <a:xfrm>
              <a:off x="3329" y="1808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362" name="Rectangle 114"/>
            <p:cNvSpPr>
              <a:spLocks noChangeArrowheads="1"/>
            </p:cNvSpPr>
            <p:nvPr/>
          </p:nvSpPr>
          <p:spPr bwMode="auto">
            <a:xfrm>
              <a:off x="3408" y="1808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363" name="Rectangle 115"/>
            <p:cNvSpPr>
              <a:spLocks noChangeArrowheads="1"/>
            </p:cNvSpPr>
            <p:nvPr/>
          </p:nvSpPr>
          <p:spPr bwMode="auto">
            <a:xfrm>
              <a:off x="3495" y="1808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364" name="Rectangle 116"/>
            <p:cNvSpPr>
              <a:spLocks noChangeArrowheads="1"/>
            </p:cNvSpPr>
            <p:nvPr/>
          </p:nvSpPr>
          <p:spPr bwMode="auto">
            <a:xfrm>
              <a:off x="3574" y="1808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9365" name="Rectangle 117"/>
            <p:cNvSpPr>
              <a:spLocks noChangeArrowheads="1"/>
            </p:cNvSpPr>
            <p:nvPr/>
          </p:nvSpPr>
          <p:spPr bwMode="auto">
            <a:xfrm>
              <a:off x="3662" y="1843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366" name="Rectangle 118"/>
            <p:cNvSpPr>
              <a:spLocks noChangeArrowheads="1"/>
            </p:cNvSpPr>
            <p:nvPr/>
          </p:nvSpPr>
          <p:spPr bwMode="auto">
            <a:xfrm>
              <a:off x="3759" y="1782"/>
              <a:ext cx="3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49367" name="Rectangle 119"/>
            <p:cNvSpPr>
              <a:spLocks noChangeArrowheads="1"/>
            </p:cNvSpPr>
            <p:nvPr/>
          </p:nvSpPr>
          <p:spPr bwMode="auto">
            <a:xfrm>
              <a:off x="432" y="2010"/>
              <a:ext cx="3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=</a:t>
              </a:r>
              <a:endParaRPr lang="en-US"/>
            </a:p>
          </p:txBody>
        </p:sp>
        <p:sp>
          <p:nvSpPr>
            <p:cNvPr id="949368" name="Rectangle 120"/>
            <p:cNvSpPr>
              <a:spLocks noChangeArrowheads="1"/>
            </p:cNvSpPr>
            <p:nvPr/>
          </p:nvSpPr>
          <p:spPr bwMode="auto">
            <a:xfrm>
              <a:off x="845" y="2010"/>
              <a:ext cx="35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a</a:t>
              </a:r>
              <a:endParaRPr lang="en-US"/>
            </a:p>
          </p:txBody>
        </p:sp>
        <p:sp>
          <p:nvSpPr>
            <p:cNvPr id="949369" name="Rectangle 121"/>
            <p:cNvSpPr>
              <a:spLocks noChangeArrowheads="1"/>
            </p:cNvSpPr>
            <p:nvPr/>
          </p:nvSpPr>
          <p:spPr bwMode="auto">
            <a:xfrm>
              <a:off x="941" y="2010"/>
              <a:ext cx="50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rg</a:t>
              </a:r>
              <a:endParaRPr lang="en-US"/>
            </a:p>
          </p:txBody>
        </p:sp>
        <p:sp>
          <p:nvSpPr>
            <p:cNvPr id="949370" name="Rectangle 122"/>
            <p:cNvSpPr>
              <a:spLocks noChangeArrowheads="1"/>
            </p:cNvSpPr>
            <p:nvPr/>
          </p:nvSpPr>
          <p:spPr bwMode="auto">
            <a:xfrm>
              <a:off x="1152" y="2010"/>
              <a:ext cx="7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max</a:t>
              </a:r>
              <a:endParaRPr lang="en-US"/>
            </a:p>
          </p:txBody>
        </p:sp>
        <p:sp>
          <p:nvSpPr>
            <p:cNvPr id="949371" name="Rectangle 123"/>
            <p:cNvSpPr>
              <a:spLocks noChangeArrowheads="1"/>
            </p:cNvSpPr>
            <p:nvPr/>
          </p:nvSpPr>
          <p:spPr bwMode="auto">
            <a:xfrm>
              <a:off x="748" y="2167"/>
              <a:ext cx="13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372" name="Rectangle 124"/>
            <p:cNvSpPr>
              <a:spLocks noChangeArrowheads="1"/>
            </p:cNvSpPr>
            <p:nvPr/>
          </p:nvSpPr>
          <p:spPr bwMode="auto">
            <a:xfrm>
              <a:off x="818" y="2220"/>
              <a:ext cx="12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373" name="Rectangle 125"/>
            <p:cNvSpPr>
              <a:spLocks noChangeArrowheads="1"/>
            </p:cNvSpPr>
            <p:nvPr/>
          </p:nvSpPr>
          <p:spPr bwMode="auto">
            <a:xfrm>
              <a:off x="889" y="2167"/>
              <a:ext cx="17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;s</a:t>
              </a:r>
              <a:endParaRPr lang="en-US"/>
            </a:p>
          </p:txBody>
        </p:sp>
        <p:sp>
          <p:nvSpPr>
            <p:cNvPr id="949374" name="Rectangle 126"/>
            <p:cNvSpPr>
              <a:spLocks noChangeArrowheads="1"/>
            </p:cNvSpPr>
            <p:nvPr/>
          </p:nvSpPr>
          <p:spPr bwMode="auto">
            <a:xfrm>
              <a:off x="1003" y="2220"/>
              <a:ext cx="12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375" name="Rectangle 127"/>
            <p:cNvSpPr>
              <a:spLocks noChangeArrowheads="1"/>
            </p:cNvSpPr>
            <p:nvPr/>
          </p:nvSpPr>
          <p:spPr bwMode="auto">
            <a:xfrm>
              <a:off x="1073" y="2220"/>
              <a:ext cx="202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9376" name="Rectangle 128"/>
            <p:cNvSpPr>
              <a:spLocks noChangeArrowheads="1"/>
            </p:cNvSpPr>
            <p:nvPr/>
          </p:nvSpPr>
          <p:spPr bwMode="auto">
            <a:xfrm>
              <a:off x="1170" y="2202"/>
              <a:ext cx="2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377" name="Rectangle 129"/>
            <p:cNvSpPr>
              <a:spLocks noChangeArrowheads="1"/>
            </p:cNvSpPr>
            <p:nvPr/>
          </p:nvSpPr>
          <p:spPr bwMode="auto">
            <a:xfrm>
              <a:off x="1257" y="2167"/>
              <a:ext cx="23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;:::</a:t>
              </a:r>
              <a:endParaRPr lang="en-US"/>
            </a:p>
          </p:txBody>
        </p:sp>
        <p:sp>
          <p:nvSpPr>
            <p:cNvPr id="949378" name="Rectangle 130"/>
            <p:cNvSpPr>
              <a:spLocks noChangeArrowheads="1"/>
            </p:cNvSpPr>
            <p:nvPr/>
          </p:nvSpPr>
          <p:spPr bwMode="auto">
            <a:xfrm>
              <a:off x="1424" y="2167"/>
              <a:ext cx="17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;s</a:t>
              </a:r>
              <a:endParaRPr lang="en-US"/>
            </a:p>
          </p:txBody>
        </p:sp>
        <p:sp>
          <p:nvSpPr>
            <p:cNvPr id="949379" name="Rectangle 131"/>
            <p:cNvSpPr>
              <a:spLocks noChangeArrowheads="1"/>
            </p:cNvSpPr>
            <p:nvPr/>
          </p:nvSpPr>
          <p:spPr bwMode="auto">
            <a:xfrm>
              <a:off x="1538" y="2202"/>
              <a:ext cx="2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380" name="Rectangle 132"/>
            <p:cNvSpPr>
              <a:spLocks noChangeArrowheads="1"/>
            </p:cNvSpPr>
            <p:nvPr/>
          </p:nvSpPr>
          <p:spPr bwMode="auto">
            <a:xfrm>
              <a:off x="1617" y="2036"/>
              <a:ext cx="19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9381" name="Rectangle 133"/>
            <p:cNvSpPr>
              <a:spLocks noChangeArrowheads="1"/>
            </p:cNvSpPr>
            <p:nvPr/>
          </p:nvSpPr>
          <p:spPr bwMode="auto">
            <a:xfrm>
              <a:off x="1766" y="2010"/>
              <a:ext cx="35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9382" name="Rectangle 134"/>
            <p:cNvSpPr>
              <a:spLocks noChangeArrowheads="1"/>
            </p:cNvSpPr>
            <p:nvPr/>
          </p:nvSpPr>
          <p:spPr bwMode="auto">
            <a:xfrm>
              <a:off x="1845" y="2036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383" name="Rectangle 135"/>
            <p:cNvSpPr>
              <a:spLocks noChangeArrowheads="1"/>
            </p:cNvSpPr>
            <p:nvPr/>
          </p:nvSpPr>
          <p:spPr bwMode="auto">
            <a:xfrm>
              <a:off x="1933" y="2097"/>
              <a:ext cx="14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384" name="Rectangle 136"/>
            <p:cNvSpPr>
              <a:spLocks noChangeArrowheads="1"/>
            </p:cNvSpPr>
            <p:nvPr/>
          </p:nvSpPr>
          <p:spPr bwMode="auto">
            <a:xfrm>
              <a:off x="2021" y="2036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385" name="Rectangle 137"/>
            <p:cNvSpPr>
              <a:spLocks noChangeArrowheads="1"/>
            </p:cNvSpPr>
            <p:nvPr/>
          </p:nvSpPr>
          <p:spPr bwMode="auto">
            <a:xfrm>
              <a:off x="2100" y="2036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386" name="Rectangle 138"/>
            <p:cNvSpPr>
              <a:spLocks noChangeArrowheads="1"/>
            </p:cNvSpPr>
            <p:nvPr/>
          </p:nvSpPr>
          <p:spPr bwMode="auto">
            <a:xfrm>
              <a:off x="2188" y="2097"/>
              <a:ext cx="14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387" name="Rectangle 139"/>
            <p:cNvSpPr>
              <a:spLocks noChangeArrowheads="1"/>
            </p:cNvSpPr>
            <p:nvPr/>
          </p:nvSpPr>
          <p:spPr bwMode="auto">
            <a:xfrm>
              <a:off x="2275" y="2097"/>
              <a:ext cx="22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9388" name="Rectangle 140"/>
            <p:cNvSpPr>
              <a:spLocks noChangeArrowheads="1"/>
            </p:cNvSpPr>
            <p:nvPr/>
          </p:nvSpPr>
          <p:spPr bwMode="auto">
            <a:xfrm>
              <a:off x="2390" y="2080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389" name="Rectangle 141"/>
            <p:cNvSpPr>
              <a:spLocks noChangeArrowheads="1"/>
            </p:cNvSpPr>
            <p:nvPr/>
          </p:nvSpPr>
          <p:spPr bwMode="auto">
            <a:xfrm>
              <a:off x="2486" y="2036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390" name="Rectangle 142"/>
            <p:cNvSpPr>
              <a:spLocks noChangeArrowheads="1"/>
            </p:cNvSpPr>
            <p:nvPr/>
          </p:nvSpPr>
          <p:spPr bwMode="auto">
            <a:xfrm>
              <a:off x="2565" y="2036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391" name="Rectangle 143"/>
            <p:cNvSpPr>
              <a:spLocks noChangeArrowheads="1"/>
            </p:cNvSpPr>
            <p:nvPr/>
          </p:nvSpPr>
          <p:spPr bwMode="auto">
            <a:xfrm>
              <a:off x="2653" y="2036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392" name="Rectangle 144"/>
            <p:cNvSpPr>
              <a:spLocks noChangeArrowheads="1"/>
            </p:cNvSpPr>
            <p:nvPr/>
          </p:nvSpPr>
          <p:spPr bwMode="auto">
            <a:xfrm>
              <a:off x="2732" y="2036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393" name="Rectangle 145"/>
            <p:cNvSpPr>
              <a:spLocks noChangeArrowheads="1"/>
            </p:cNvSpPr>
            <p:nvPr/>
          </p:nvSpPr>
          <p:spPr bwMode="auto">
            <a:xfrm>
              <a:off x="2820" y="2036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394" name="Rectangle 146"/>
            <p:cNvSpPr>
              <a:spLocks noChangeArrowheads="1"/>
            </p:cNvSpPr>
            <p:nvPr/>
          </p:nvSpPr>
          <p:spPr bwMode="auto">
            <a:xfrm>
              <a:off x="2899" y="2036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395" name="Rectangle 147"/>
            <p:cNvSpPr>
              <a:spLocks noChangeArrowheads="1"/>
            </p:cNvSpPr>
            <p:nvPr/>
          </p:nvSpPr>
          <p:spPr bwMode="auto">
            <a:xfrm>
              <a:off x="2986" y="2071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396" name="Rectangle 148"/>
            <p:cNvSpPr>
              <a:spLocks noChangeArrowheads="1"/>
            </p:cNvSpPr>
            <p:nvPr/>
          </p:nvSpPr>
          <p:spPr bwMode="auto">
            <a:xfrm>
              <a:off x="3083" y="2036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397" name="Rectangle 149"/>
            <p:cNvSpPr>
              <a:spLocks noChangeArrowheads="1"/>
            </p:cNvSpPr>
            <p:nvPr/>
          </p:nvSpPr>
          <p:spPr bwMode="auto">
            <a:xfrm>
              <a:off x="3162" y="2036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9398" name="Rectangle 150"/>
            <p:cNvSpPr>
              <a:spLocks noChangeArrowheads="1"/>
            </p:cNvSpPr>
            <p:nvPr/>
          </p:nvSpPr>
          <p:spPr bwMode="auto">
            <a:xfrm>
              <a:off x="3250" y="2097"/>
              <a:ext cx="14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399" name="Rectangle 151"/>
            <p:cNvSpPr>
              <a:spLocks noChangeArrowheads="1"/>
            </p:cNvSpPr>
            <p:nvPr/>
          </p:nvSpPr>
          <p:spPr bwMode="auto">
            <a:xfrm>
              <a:off x="3337" y="2036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400" name="Rectangle 152"/>
            <p:cNvSpPr>
              <a:spLocks noChangeArrowheads="1"/>
            </p:cNvSpPr>
            <p:nvPr/>
          </p:nvSpPr>
          <p:spPr bwMode="auto">
            <a:xfrm>
              <a:off x="3425" y="2036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9401" name="Rectangle 153"/>
            <p:cNvSpPr>
              <a:spLocks noChangeArrowheads="1"/>
            </p:cNvSpPr>
            <p:nvPr/>
          </p:nvSpPr>
          <p:spPr bwMode="auto">
            <a:xfrm>
              <a:off x="3513" y="2097"/>
              <a:ext cx="14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402" name="Rectangle 154"/>
            <p:cNvSpPr>
              <a:spLocks noChangeArrowheads="1"/>
            </p:cNvSpPr>
            <p:nvPr/>
          </p:nvSpPr>
          <p:spPr bwMode="auto">
            <a:xfrm>
              <a:off x="3592" y="2097"/>
              <a:ext cx="22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9403" name="Rectangle 155"/>
            <p:cNvSpPr>
              <a:spLocks noChangeArrowheads="1"/>
            </p:cNvSpPr>
            <p:nvPr/>
          </p:nvSpPr>
          <p:spPr bwMode="auto">
            <a:xfrm>
              <a:off x="3715" y="2080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404" name="Rectangle 156"/>
            <p:cNvSpPr>
              <a:spLocks noChangeArrowheads="1"/>
            </p:cNvSpPr>
            <p:nvPr/>
          </p:nvSpPr>
          <p:spPr bwMode="auto">
            <a:xfrm>
              <a:off x="3811" y="2036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405" name="Rectangle 157"/>
            <p:cNvSpPr>
              <a:spLocks noChangeArrowheads="1"/>
            </p:cNvSpPr>
            <p:nvPr/>
          </p:nvSpPr>
          <p:spPr bwMode="auto">
            <a:xfrm>
              <a:off x="3890" y="2036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406" name="Rectangle 158"/>
            <p:cNvSpPr>
              <a:spLocks noChangeArrowheads="1"/>
            </p:cNvSpPr>
            <p:nvPr/>
          </p:nvSpPr>
          <p:spPr bwMode="auto">
            <a:xfrm>
              <a:off x="3978" y="2036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407" name="Rectangle 159"/>
            <p:cNvSpPr>
              <a:spLocks noChangeArrowheads="1"/>
            </p:cNvSpPr>
            <p:nvPr/>
          </p:nvSpPr>
          <p:spPr bwMode="auto">
            <a:xfrm>
              <a:off x="4057" y="2036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49408" name="Rectangle 160"/>
            <p:cNvSpPr>
              <a:spLocks noChangeArrowheads="1"/>
            </p:cNvSpPr>
            <p:nvPr/>
          </p:nvSpPr>
          <p:spPr bwMode="auto">
            <a:xfrm>
              <a:off x="4136" y="2036"/>
              <a:ext cx="1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;</a:t>
              </a:r>
              <a:endParaRPr lang="en-US"/>
            </a:p>
          </p:txBody>
        </p:sp>
        <p:sp>
          <p:nvSpPr>
            <p:cNvPr id="949409" name="Rectangle 161"/>
            <p:cNvSpPr>
              <a:spLocks noChangeArrowheads="1"/>
            </p:cNvSpPr>
            <p:nvPr/>
          </p:nvSpPr>
          <p:spPr bwMode="auto">
            <a:xfrm>
              <a:off x="4224" y="2036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9410" name="Rectangle 162"/>
            <p:cNvSpPr>
              <a:spLocks noChangeArrowheads="1"/>
            </p:cNvSpPr>
            <p:nvPr/>
          </p:nvSpPr>
          <p:spPr bwMode="auto">
            <a:xfrm>
              <a:off x="4312" y="2071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411" name="Rectangle 163"/>
            <p:cNvSpPr>
              <a:spLocks noChangeArrowheads="1"/>
            </p:cNvSpPr>
            <p:nvPr/>
          </p:nvSpPr>
          <p:spPr bwMode="auto">
            <a:xfrm>
              <a:off x="4408" y="2010"/>
              <a:ext cx="3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49412" name="Rectangle 164"/>
            <p:cNvSpPr>
              <a:spLocks noChangeArrowheads="1"/>
            </p:cNvSpPr>
            <p:nvPr/>
          </p:nvSpPr>
          <p:spPr bwMode="auto">
            <a:xfrm>
              <a:off x="432" y="2545"/>
              <a:ext cx="3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=</a:t>
              </a:r>
              <a:endParaRPr lang="en-US"/>
            </a:p>
          </p:txBody>
        </p:sp>
        <p:sp>
          <p:nvSpPr>
            <p:cNvPr id="949413" name="Rectangle 165"/>
            <p:cNvSpPr>
              <a:spLocks noChangeArrowheads="1"/>
            </p:cNvSpPr>
            <p:nvPr/>
          </p:nvSpPr>
          <p:spPr bwMode="auto">
            <a:xfrm>
              <a:off x="845" y="2545"/>
              <a:ext cx="35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a</a:t>
              </a:r>
              <a:endParaRPr lang="en-US"/>
            </a:p>
          </p:txBody>
        </p:sp>
        <p:sp>
          <p:nvSpPr>
            <p:cNvPr id="949414" name="Rectangle 166"/>
            <p:cNvSpPr>
              <a:spLocks noChangeArrowheads="1"/>
            </p:cNvSpPr>
            <p:nvPr/>
          </p:nvSpPr>
          <p:spPr bwMode="auto">
            <a:xfrm>
              <a:off x="941" y="2545"/>
              <a:ext cx="50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rg</a:t>
              </a:r>
              <a:endParaRPr lang="en-US"/>
            </a:p>
          </p:txBody>
        </p:sp>
        <p:sp>
          <p:nvSpPr>
            <p:cNvPr id="949415" name="Rectangle 167"/>
            <p:cNvSpPr>
              <a:spLocks noChangeArrowheads="1"/>
            </p:cNvSpPr>
            <p:nvPr/>
          </p:nvSpPr>
          <p:spPr bwMode="auto">
            <a:xfrm>
              <a:off x="1152" y="2545"/>
              <a:ext cx="7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max</a:t>
              </a:r>
              <a:endParaRPr lang="en-US"/>
            </a:p>
          </p:txBody>
        </p:sp>
        <p:sp>
          <p:nvSpPr>
            <p:cNvPr id="949416" name="Rectangle 168"/>
            <p:cNvSpPr>
              <a:spLocks noChangeArrowheads="1"/>
            </p:cNvSpPr>
            <p:nvPr/>
          </p:nvSpPr>
          <p:spPr bwMode="auto">
            <a:xfrm>
              <a:off x="748" y="2702"/>
              <a:ext cx="13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417" name="Rectangle 169"/>
            <p:cNvSpPr>
              <a:spLocks noChangeArrowheads="1"/>
            </p:cNvSpPr>
            <p:nvPr/>
          </p:nvSpPr>
          <p:spPr bwMode="auto">
            <a:xfrm>
              <a:off x="818" y="2755"/>
              <a:ext cx="12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418" name="Rectangle 170"/>
            <p:cNvSpPr>
              <a:spLocks noChangeArrowheads="1"/>
            </p:cNvSpPr>
            <p:nvPr/>
          </p:nvSpPr>
          <p:spPr bwMode="auto">
            <a:xfrm>
              <a:off x="889" y="2702"/>
              <a:ext cx="17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;s</a:t>
              </a:r>
              <a:endParaRPr lang="en-US"/>
            </a:p>
          </p:txBody>
        </p:sp>
        <p:sp>
          <p:nvSpPr>
            <p:cNvPr id="949419" name="Rectangle 171"/>
            <p:cNvSpPr>
              <a:spLocks noChangeArrowheads="1"/>
            </p:cNvSpPr>
            <p:nvPr/>
          </p:nvSpPr>
          <p:spPr bwMode="auto">
            <a:xfrm>
              <a:off x="1003" y="2755"/>
              <a:ext cx="12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420" name="Rectangle 172"/>
            <p:cNvSpPr>
              <a:spLocks noChangeArrowheads="1"/>
            </p:cNvSpPr>
            <p:nvPr/>
          </p:nvSpPr>
          <p:spPr bwMode="auto">
            <a:xfrm>
              <a:off x="1073" y="2755"/>
              <a:ext cx="202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9421" name="Rectangle 173"/>
            <p:cNvSpPr>
              <a:spLocks noChangeArrowheads="1"/>
            </p:cNvSpPr>
            <p:nvPr/>
          </p:nvSpPr>
          <p:spPr bwMode="auto">
            <a:xfrm>
              <a:off x="1170" y="2737"/>
              <a:ext cx="2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422" name="Rectangle 174"/>
            <p:cNvSpPr>
              <a:spLocks noChangeArrowheads="1"/>
            </p:cNvSpPr>
            <p:nvPr/>
          </p:nvSpPr>
          <p:spPr bwMode="auto">
            <a:xfrm>
              <a:off x="1257" y="2702"/>
              <a:ext cx="23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;:::</a:t>
              </a:r>
              <a:endParaRPr lang="en-US"/>
            </a:p>
          </p:txBody>
        </p:sp>
        <p:sp>
          <p:nvSpPr>
            <p:cNvPr id="949423" name="Rectangle 175"/>
            <p:cNvSpPr>
              <a:spLocks noChangeArrowheads="1"/>
            </p:cNvSpPr>
            <p:nvPr/>
          </p:nvSpPr>
          <p:spPr bwMode="auto">
            <a:xfrm>
              <a:off x="1424" y="2702"/>
              <a:ext cx="17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;s</a:t>
              </a:r>
              <a:endParaRPr lang="en-US"/>
            </a:p>
          </p:txBody>
        </p:sp>
        <p:sp>
          <p:nvSpPr>
            <p:cNvPr id="949424" name="Rectangle 176"/>
            <p:cNvSpPr>
              <a:spLocks noChangeArrowheads="1"/>
            </p:cNvSpPr>
            <p:nvPr/>
          </p:nvSpPr>
          <p:spPr bwMode="auto">
            <a:xfrm>
              <a:off x="1538" y="2728"/>
              <a:ext cx="2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425" name="Rectangle 177"/>
            <p:cNvSpPr>
              <a:spLocks noChangeArrowheads="1"/>
            </p:cNvSpPr>
            <p:nvPr/>
          </p:nvSpPr>
          <p:spPr bwMode="auto">
            <a:xfrm>
              <a:off x="1617" y="2571"/>
              <a:ext cx="19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9426" name="Rectangle 178"/>
            <p:cNvSpPr>
              <a:spLocks noChangeArrowheads="1"/>
            </p:cNvSpPr>
            <p:nvPr/>
          </p:nvSpPr>
          <p:spPr bwMode="auto">
            <a:xfrm>
              <a:off x="1766" y="2545"/>
              <a:ext cx="35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9427" name="Rectangle 179"/>
            <p:cNvSpPr>
              <a:spLocks noChangeArrowheads="1"/>
            </p:cNvSpPr>
            <p:nvPr/>
          </p:nvSpPr>
          <p:spPr bwMode="auto">
            <a:xfrm>
              <a:off x="1845" y="2571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9428" name="Rectangle 180"/>
            <p:cNvSpPr>
              <a:spLocks noChangeArrowheads="1"/>
            </p:cNvSpPr>
            <p:nvPr/>
          </p:nvSpPr>
          <p:spPr bwMode="auto">
            <a:xfrm>
              <a:off x="1933" y="2632"/>
              <a:ext cx="14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429" name="Rectangle 181"/>
            <p:cNvSpPr>
              <a:spLocks noChangeArrowheads="1"/>
            </p:cNvSpPr>
            <p:nvPr/>
          </p:nvSpPr>
          <p:spPr bwMode="auto">
            <a:xfrm>
              <a:off x="2021" y="2562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49430" name="Rectangle 182"/>
            <p:cNvSpPr>
              <a:spLocks noChangeArrowheads="1"/>
            </p:cNvSpPr>
            <p:nvPr/>
          </p:nvSpPr>
          <p:spPr bwMode="auto">
            <a:xfrm>
              <a:off x="2074" y="2571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431" name="Rectangle 183"/>
            <p:cNvSpPr>
              <a:spLocks noChangeArrowheads="1"/>
            </p:cNvSpPr>
            <p:nvPr/>
          </p:nvSpPr>
          <p:spPr bwMode="auto">
            <a:xfrm>
              <a:off x="2161" y="2632"/>
              <a:ext cx="14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432" name="Rectangle 184"/>
            <p:cNvSpPr>
              <a:spLocks noChangeArrowheads="1"/>
            </p:cNvSpPr>
            <p:nvPr/>
          </p:nvSpPr>
          <p:spPr bwMode="auto">
            <a:xfrm>
              <a:off x="2249" y="2545"/>
              <a:ext cx="3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49433" name="Rectangle 185"/>
            <p:cNvSpPr>
              <a:spLocks noChangeArrowheads="1"/>
            </p:cNvSpPr>
            <p:nvPr/>
          </p:nvSpPr>
          <p:spPr bwMode="auto">
            <a:xfrm>
              <a:off x="2372" y="2562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49434" name="Rectangle 186"/>
            <p:cNvSpPr>
              <a:spLocks noChangeArrowheads="1"/>
            </p:cNvSpPr>
            <p:nvPr/>
          </p:nvSpPr>
          <p:spPr bwMode="auto">
            <a:xfrm>
              <a:off x="2469" y="2545"/>
              <a:ext cx="3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[</a:t>
              </a:r>
              <a:endParaRPr lang="en-US"/>
            </a:p>
          </p:txBody>
        </p:sp>
        <p:sp>
          <p:nvSpPr>
            <p:cNvPr id="949435" name="Rectangle 187"/>
            <p:cNvSpPr>
              <a:spLocks noChangeArrowheads="1"/>
            </p:cNvSpPr>
            <p:nvPr/>
          </p:nvSpPr>
          <p:spPr bwMode="auto">
            <a:xfrm>
              <a:off x="2530" y="2395"/>
              <a:ext cx="14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49436" name="Rectangle 188"/>
            <p:cNvSpPr>
              <a:spLocks noChangeArrowheads="1"/>
            </p:cNvSpPr>
            <p:nvPr/>
          </p:nvSpPr>
          <p:spPr bwMode="auto">
            <a:xfrm>
              <a:off x="2609" y="2395"/>
              <a:ext cx="22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49437" name="Rectangle 189"/>
            <p:cNvSpPr>
              <a:spLocks noChangeArrowheads="1"/>
            </p:cNvSpPr>
            <p:nvPr/>
          </p:nvSpPr>
          <p:spPr bwMode="auto">
            <a:xfrm>
              <a:off x="2732" y="2378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438" name="Rectangle 190"/>
            <p:cNvSpPr>
              <a:spLocks noChangeArrowheads="1"/>
            </p:cNvSpPr>
            <p:nvPr/>
          </p:nvSpPr>
          <p:spPr bwMode="auto">
            <a:xfrm>
              <a:off x="2583" y="2439"/>
              <a:ext cx="307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ex10" pitchFamily="34" charset="0"/>
                </a:rPr>
                <a:t>Y</a:t>
              </a:r>
              <a:endParaRPr lang="en-US"/>
            </a:p>
          </p:txBody>
        </p:sp>
        <p:sp>
          <p:nvSpPr>
            <p:cNvPr id="949439" name="Rectangle 191"/>
            <p:cNvSpPr>
              <a:spLocks noChangeArrowheads="1"/>
            </p:cNvSpPr>
            <p:nvPr/>
          </p:nvSpPr>
          <p:spPr bwMode="auto">
            <a:xfrm>
              <a:off x="2530" y="2781"/>
              <a:ext cx="11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t</a:t>
              </a:r>
              <a:endParaRPr lang="en-US"/>
            </a:p>
          </p:txBody>
        </p:sp>
        <p:sp>
          <p:nvSpPr>
            <p:cNvPr id="949440" name="Rectangle 192"/>
            <p:cNvSpPr>
              <a:spLocks noChangeArrowheads="1"/>
            </p:cNvSpPr>
            <p:nvPr/>
          </p:nvSpPr>
          <p:spPr bwMode="auto">
            <a:xfrm>
              <a:off x="2591" y="2764"/>
              <a:ext cx="46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=1</a:t>
              </a:r>
              <a:endParaRPr lang="en-US"/>
            </a:p>
          </p:txBody>
        </p:sp>
        <p:sp>
          <p:nvSpPr>
            <p:cNvPr id="949441" name="Rectangle 193"/>
            <p:cNvSpPr>
              <a:spLocks noChangeArrowheads="1"/>
            </p:cNvSpPr>
            <p:nvPr/>
          </p:nvSpPr>
          <p:spPr bwMode="auto">
            <a:xfrm>
              <a:off x="2855" y="2571"/>
              <a:ext cx="19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9442" name="Rectangle 194"/>
            <p:cNvSpPr>
              <a:spLocks noChangeArrowheads="1"/>
            </p:cNvSpPr>
            <p:nvPr/>
          </p:nvSpPr>
          <p:spPr bwMode="auto">
            <a:xfrm>
              <a:off x="2995" y="2545"/>
              <a:ext cx="35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9443" name="Rectangle 195"/>
            <p:cNvSpPr>
              <a:spLocks noChangeArrowheads="1"/>
            </p:cNvSpPr>
            <p:nvPr/>
          </p:nvSpPr>
          <p:spPr bwMode="auto">
            <a:xfrm>
              <a:off x="3083" y="2571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444" name="Rectangle 196"/>
            <p:cNvSpPr>
              <a:spLocks noChangeArrowheads="1"/>
            </p:cNvSpPr>
            <p:nvPr/>
          </p:nvSpPr>
          <p:spPr bwMode="auto">
            <a:xfrm>
              <a:off x="3171" y="2632"/>
              <a:ext cx="11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t</a:t>
              </a:r>
              <a:endParaRPr lang="en-US"/>
            </a:p>
          </p:txBody>
        </p:sp>
        <p:sp>
          <p:nvSpPr>
            <p:cNvPr id="949445" name="Rectangle 197"/>
            <p:cNvSpPr>
              <a:spLocks noChangeArrowheads="1"/>
            </p:cNvSpPr>
            <p:nvPr/>
          </p:nvSpPr>
          <p:spPr bwMode="auto">
            <a:xfrm>
              <a:off x="3223" y="2615"/>
              <a:ext cx="50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+1</a:t>
              </a:r>
              <a:endParaRPr lang="en-US"/>
            </a:p>
          </p:txBody>
        </p:sp>
        <p:sp>
          <p:nvSpPr>
            <p:cNvPr id="949446" name="Rectangle 198"/>
            <p:cNvSpPr>
              <a:spLocks noChangeArrowheads="1"/>
            </p:cNvSpPr>
            <p:nvPr/>
          </p:nvSpPr>
          <p:spPr bwMode="auto">
            <a:xfrm>
              <a:off x="3460" y="2562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49447" name="Rectangle 199"/>
            <p:cNvSpPr>
              <a:spLocks noChangeArrowheads="1"/>
            </p:cNvSpPr>
            <p:nvPr/>
          </p:nvSpPr>
          <p:spPr bwMode="auto">
            <a:xfrm>
              <a:off x="3513" y="2571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448" name="Rectangle 200"/>
            <p:cNvSpPr>
              <a:spLocks noChangeArrowheads="1"/>
            </p:cNvSpPr>
            <p:nvPr/>
          </p:nvSpPr>
          <p:spPr bwMode="auto">
            <a:xfrm>
              <a:off x="3601" y="2614"/>
              <a:ext cx="11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t</a:t>
              </a:r>
              <a:endParaRPr lang="en-US"/>
            </a:p>
          </p:txBody>
        </p:sp>
        <p:sp>
          <p:nvSpPr>
            <p:cNvPr id="949449" name="Rectangle 201"/>
            <p:cNvSpPr>
              <a:spLocks noChangeArrowheads="1"/>
            </p:cNvSpPr>
            <p:nvPr/>
          </p:nvSpPr>
          <p:spPr bwMode="auto">
            <a:xfrm>
              <a:off x="3653" y="2545"/>
              <a:ext cx="3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49450" name="Rectangle 202"/>
            <p:cNvSpPr>
              <a:spLocks noChangeArrowheads="1"/>
            </p:cNvSpPr>
            <p:nvPr/>
          </p:nvSpPr>
          <p:spPr bwMode="auto">
            <a:xfrm>
              <a:off x="3785" y="2562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49451" name="Rectangle 203"/>
            <p:cNvSpPr>
              <a:spLocks noChangeArrowheads="1"/>
            </p:cNvSpPr>
            <p:nvPr/>
          </p:nvSpPr>
          <p:spPr bwMode="auto">
            <a:xfrm>
              <a:off x="3873" y="2571"/>
              <a:ext cx="19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9452" name="Rectangle 204"/>
            <p:cNvSpPr>
              <a:spLocks noChangeArrowheads="1"/>
            </p:cNvSpPr>
            <p:nvPr/>
          </p:nvSpPr>
          <p:spPr bwMode="auto">
            <a:xfrm>
              <a:off x="4022" y="2545"/>
              <a:ext cx="35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9453" name="Rectangle 205"/>
            <p:cNvSpPr>
              <a:spLocks noChangeArrowheads="1"/>
            </p:cNvSpPr>
            <p:nvPr/>
          </p:nvSpPr>
          <p:spPr bwMode="auto">
            <a:xfrm>
              <a:off x="4101" y="2571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49454" name="Rectangle 206"/>
            <p:cNvSpPr>
              <a:spLocks noChangeArrowheads="1"/>
            </p:cNvSpPr>
            <p:nvPr/>
          </p:nvSpPr>
          <p:spPr bwMode="auto">
            <a:xfrm>
              <a:off x="4189" y="2614"/>
              <a:ext cx="11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t</a:t>
              </a:r>
              <a:endParaRPr lang="en-US"/>
            </a:p>
          </p:txBody>
        </p:sp>
        <p:sp>
          <p:nvSpPr>
            <p:cNvPr id="949455" name="Rectangle 207"/>
            <p:cNvSpPr>
              <a:spLocks noChangeArrowheads="1"/>
            </p:cNvSpPr>
            <p:nvPr/>
          </p:nvSpPr>
          <p:spPr bwMode="auto">
            <a:xfrm>
              <a:off x="4250" y="2562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49456" name="Rectangle 208"/>
            <p:cNvSpPr>
              <a:spLocks noChangeArrowheads="1"/>
            </p:cNvSpPr>
            <p:nvPr/>
          </p:nvSpPr>
          <p:spPr bwMode="auto">
            <a:xfrm>
              <a:off x="4303" y="2571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457" name="Rectangle 209"/>
            <p:cNvSpPr>
              <a:spLocks noChangeArrowheads="1"/>
            </p:cNvSpPr>
            <p:nvPr/>
          </p:nvSpPr>
          <p:spPr bwMode="auto">
            <a:xfrm>
              <a:off x="4391" y="2614"/>
              <a:ext cx="11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t</a:t>
              </a:r>
              <a:endParaRPr lang="en-US"/>
            </a:p>
          </p:txBody>
        </p:sp>
        <p:sp>
          <p:nvSpPr>
            <p:cNvPr id="949458" name="Rectangle 210"/>
            <p:cNvSpPr>
              <a:spLocks noChangeArrowheads="1"/>
            </p:cNvSpPr>
            <p:nvPr/>
          </p:nvSpPr>
          <p:spPr bwMode="auto">
            <a:xfrm>
              <a:off x="4452" y="2545"/>
              <a:ext cx="47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)]</a:t>
              </a:r>
              <a:endParaRPr lang="en-US"/>
            </a:p>
          </p:txBody>
        </p:sp>
        <p:sp>
          <p:nvSpPr>
            <p:cNvPr id="949459" name="Rectangle 211"/>
            <p:cNvSpPr>
              <a:spLocks noChangeArrowheads="1"/>
            </p:cNvSpPr>
            <p:nvPr/>
          </p:nvSpPr>
          <p:spPr bwMode="auto">
            <a:xfrm>
              <a:off x="4636" y="2562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49460" name="Rectangle 212"/>
            <p:cNvSpPr>
              <a:spLocks noChangeArrowheads="1"/>
            </p:cNvSpPr>
            <p:nvPr/>
          </p:nvSpPr>
          <p:spPr bwMode="auto">
            <a:xfrm>
              <a:off x="4724" y="2571"/>
              <a:ext cx="19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49461" name="Rectangle 213"/>
            <p:cNvSpPr>
              <a:spLocks noChangeArrowheads="1"/>
            </p:cNvSpPr>
            <p:nvPr/>
          </p:nvSpPr>
          <p:spPr bwMode="auto">
            <a:xfrm>
              <a:off x="4873" y="2545"/>
              <a:ext cx="35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49462" name="Rectangle 214"/>
            <p:cNvSpPr>
              <a:spLocks noChangeArrowheads="1"/>
            </p:cNvSpPr>
            <p:nvPr/>
          </p:nvSpPr>
          <p:spPr bwMode="auto">
            <a:xfrm>
              <a:off x="4952" y="2571"/>
              <a:ext cx="1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49463" name="Rectangle 215"/>
            <p:cNvSpPr>
              <a:spLocks noChangeArrowheads="1"/>
            </p:cNvSpPr>
            <p:nvPr/>
          </p:nvSpPr>
          <p:spPr bwMode="auto">
            <a:xfrm>
              <a:off x="5040" y="2606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49464" name="Rectangle 216"/>
            <p:cNvSpPr>
              <a:spLocks noChangeArrowheads="1"/>
            </p:cNvSpPr>
            <p:nvPr/>
          </p:nvSpPr>
          <p:spPr bwMode="auto">
            <a:xfrm>
              <a:off x="5137" y="2545"/>
              <a:ext cx="3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46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085C5-D768-439F-93AD-9240BFD495E3}" type="slidenum">
              <a:rPr lang="en-US"/>
              <a:pPr/>
              <a:t>46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Finding most likely state sequence in HMM (3)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baseline="-25000"/>
          </a:p>
        </p:txBody>
      </p:sp>
      <p:sp>
        <p:nvSpPr>
          <p:cNvPr id="950278" name="Rectangle 6"/>
          <p:cNvSpPr>
            <a:spLocks noChangeArrowheads="1"/>
          </p:cNvSpPr>
          <p:nvPr/>
        </p:nvSpPr>
        <p:spPr bwMode="auto">
          <a:xfrm>
            <a:off x="609600" y="4724400"/>
            <a:ext cx="79248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0279" name="Rectangle 7"/>
          <p:cNvSpPr>
            <a:spLocks noChangeArrowheads="1"/>
          </p:cNvSpPr>
          <p:nvPr/>
        </p:nvSpPr>
        <p:spPr bwMode="auto">
          <a:xfrm>
            <a:off x="609600" y="3276600"/>
            <a:ext cx="79248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0281" name="AutoShape 9"/>
          <p:cNvSpPr>
            <a:spLocks noChangeArrowheads="1"/>
          </p:cNvSpPr>
          <p:nvPr/>
        </p:nvSpPr>
        <p:spPr bwMode="auto">
          <a:xfrm>
            <a:off x="5791200" y="1066800"/>
            <a:ext cx="3124200" cy="457200"/>
          </a:xfrm>
          <a:prstGeom prst="wedgeRectCallout">
            <a:avLst>
              <a:gd name="adj1" fmla="val 25509"/>
              <a:gd name="adj2" fmla="val 24270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/>
              <a:t>A function of s</a:t>
            </a:r>
            <a:r>
              <a:rPr lang="en-US" sz="1800" baseline="-25000"/>
              <a:t>k</a:t>
            </a:r>
          </a:p>
        </p:txBody>
      </p:sp>
      <p:grpSp>
        <p:nvGrpSpPr>
          <p:cNvPr id="950335" name="Group 63"/>
          <p:cNvGrpSpPr>
            <a:grpSpLocks noChangeAspect="1"/>
          </p:cNvGrpSpPr>
          <p:nvPr/>
        </p:nvGrpSpPr>
        <p:grpSpPr bwMode="auto">
          <a:xfrm>
            <a:off x="608013" y="2435225"/>
            <a:ext cx="7929562" cy="3790950"/>
            <a:chOff x="383" y="1534"/>
            <a:chExt cx="4995" cy="2388"/>
          </a:xfrm>
        </p:grpSpPr>
        <p:sp>
          <p:nvSpPr>
            <p:cNvPr id="950334" name="AutoShape 62"/>
            <p:cNvSpPr>
              <a:spLocks noChangeAspect="1" noChangeArrowheads="1" noTextEdit="1"/>
            </p:cNvSpPr>
            <p:nvPr/>
          </p:nvSpPr>
          <p:spPr bwMode="auto">
            <a:xfrm>
              <a:off x="383" y="1534"/>
              <a:ext cx="4995" cy="2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0536" name="Group 264"/>
            <p:cNvGrpSpPr>
              <a:grpSpLocks/>
            </p:cNvGrpSpPr>
            <p:nvPr/>
          </p:nvGrpSpPr>
          <p:grpSpPr bwMode="auto">
            <a:xfrm>
              <a:off x="383" y="1526"/>
              <a:ext cx="5232" cy="2326"/>
              <a:chOff x="383" y="1526"/>
              <a:chExt cx="5232" cy="2326"/>
            </a:xfrm>
          </p:grpSpPr>
          <p:sp>
            <p:nvSpPr>
              <p:cNvPr id="950336" name="Rectangle 64"/>
              <p:cNvSpPr>
                <a:spLocks noChangeArrowheads="1"/>
              </p:cNvSpPr>
              <p:nvPr/>
            </p:nvSpPr>
            <p:spPr bwMode="auto">
              <a:xfrm>
                <a:off x="383" y="1692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=</a:t>
                </a:r>
                <a:endParaRPr lang="en-US"/>
              </a:p>
            </p:txBody>
          </p:sp>
          <p:sp>
            <p:nvSpPr>
              <p:cNvPr id="950337" name="Rectangle 65"/>
              <p:cNvSpPr>
                <a:spLocks noChangeArrowheads="1"/>
              </p:cNvSpPr>
              <p:nvPr/>
            </p:nvSpPr>
            <p:spPr bwMode="auto">
              <a:xfrm>
                <a:off x="699" y="1692"/>
                <a:ext cx="702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lcmss8" pitchFamily="34" charset="0"/>
                  </a:rPr>
                  <a:t>max</a:t>
                </a:r>
                <a:endParaRPr lang="en-US" dirty="0"/>
              </a:p>
            </p:txBody>
          </p:sp>
          <p:sp>
            <p:nvSpPr>
              <p:cNvPr id="950338" name="Rectangle 66"/>
              <p:cNvSpPr>
                <a:spLocks noChangeArrowheads="1"/>
              </p:cNvSpPr>
              <p:nvPr/>
            </p:nvSpPr>
            <p:spPr bwMode="auto">
              <a:xfrm>
                <a:off x="805" y="1833"/>
                <a:ext cx="13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339" name="Rectangle 67"/>
              <p:cNvSpPr>
                <a:spLocks noChangeArrowheads="1"/>
              </p:cNvSpPr>
              <p:nvPr/>
            </p:nvSpPr>
            <p:spPr bwMode="auto">
              <a:xfrm>
                <a:off x="875" y="1886"/>
                <a:ext cx="123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340" name="Rectangle 68"/>
              <p:cNvSpPr>
                <a:spLocks noChangeArrowheads="1"/>
              </p:cNvSpPr>
              <p:nvPr/>
            </p:nvSpPr>
            <p:spPr bwMode="auto">
              <a:xfrm>
                <a:off x="1094" y="1719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50341" name="Rectangle 69"/>
              <p:cNvSpPr>
                <a:spLocks noChangeArrowheads="1"/>
              </p:cNvSpPr>
              <p:nvPr/>
            </p:nvSpPr>
            <p:spPr bwMode="auto">
              <a:xfrm>
                <a:off x="1235" y="1692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 dirty="0"/>
              </a:p>
            </p:txBody>
          </p:sp>
          <p:sp>
            <p:nvSpPr>
              <p:cNvPr id="950342" name="Rectangle 70"/>
              <p:cNvSpPr>
                <a:spLocks noChangeArrowheads="1"/>
              </p:cNvSpPr>
              <p:nvPr/>
            </p:nvSpPr>
            <p:spPr bwMode="auto">
              <a:xfrm>
                <a:off x="1323" y="1719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50343" name="Rectangle 71"/>
              <p:cNvSpPr>
                <a:spLocks noChangeArrowheads="1"/>
              </p:cNvSpPr>
              <p:nvPr/>
            </p:nvSpPr>
            <p:spPr bwMode="auto">
              <a:xfrm>
                <a:off x="1410" y="1780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344" name="Rectangle 72"/>
              <p:cNvSpPr>
                <a:spLocks noChangeArrowheads="1"/>
              </p:cNvSpPr>
              <p:nvPr/>
            </p:nvSpPr>
            <p:spPr bwMode="auto">
              <a:xfrm>
                <a:off x="1498" y="1710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/>
              </a:p>
            </p:txBody>
          </p:sp>
          <p:sp>
            <p:nvSpPr>
              <p:cNvPr id="950345" name="Rectangle 73"/>
              <p:cNvSpPr>
                <a:spLocks noChangeArrowheads="1"/>
              </p:cNvSpPr>
              <p:nvPr/>
            </p:nvSpPr>
            <p:spPr bwMode="auto">
              <a:xfrm>
                <a:off x="1551" y="1719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346" name="Rectangle 74"/>
              <p:cNvSpPr>
                <a:spLocks noChangeArrowheads="1"/>
              </p:cNvSpPr>
              <p:nvPr/>
            </p:nvSpPr>
            <p:spPr bwMode="auto">
              <a:xfrm>
                <a:off x="1639" y="1780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347" name="Rectangle 75"/>
              <p:cNvSpPr>
                <a:spLocks noChangeArrowheads="1"/>
              </p:cNvSpPr>
              <p:nvPr/>
            </p:nvSpPr>
            <p:spPr bwMode="auto">
              <a:xfrm>
                <a:off x="1726" y="1692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50348" name="Rectangle 76"/>
              <p:cNvSpPr>
                <a:spLocks noChangeArrowheads="1"/>
              </p:cNvSpPr>
              <p:nvPr/>
            </p:nvSpPr>
            <p:spPr bwMode="auto">
              <a:xfrm>
                <a:off x="1849" y="1710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/>
              </a:p>
            </p:txBody>
          </p:sp>
          <p:sp>
            <p:nvSpPr>
              <p:cNvPr id="950349" name="Rectangle 77"/>
              <p:cNvSpPr>
                <a:spLocks noChangeArrowheads="1"/>
              </p:cNvSpPr>
              <p:nvPr/>
            </p:nvSpPr>
            <p:spPr bwMode="auto">
              <a:xfrm>
                <a:off x="2104" y="1692"/>
                <a:ext cx="702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max</a:t>
                </a:r>
                <a:endParaRPr lang="en-US"/>
              </a:p>
            </p:txBody>
          </p:sp>
          <p:sp>
            <p:nvSpPr>
              <p:cNvPr id="950350" name="Rectangle 78"/>
              <p:cNvSpPr>
                <a:spLocks noChangeArrowheads="1"/>
              </p:cNvSpPr>
              <p:nvPr/>
            </p:nvSpPr>
            <p:spPr bwMode="auto">
              <a:xfrm>
                <a:off x="1946" y="1833"/>
                <a:ext cx="13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351" name="Rectangle 79"/>
              <p:cNvSpPr>
                <a:spLocks noChangeArrowheads="1"/>
              </p:cNvSpPr>
              <p:nvPr/>
            </p:nvSpPr>
            <p:spPr bwMode="auto">
              <a:xfrm>
                <a:off x="2016" y="1886"/>
                <a:ext cx="123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352" name="Rectangle 80"/>
              <p:cNvSpPr>
                <a:spLocks noChangeArrowheads="1"/>
              </p:cNvSpPr>
              <p:nvPr/>
            </p:nvSpPr>
            <p:spPr bwMode="auto">
              <a:xfrm>
                <a:off x="2086" y="1886"/>
                <a:ext cx="20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50353" name="Rectangle 81"/>
              <p:cNvSpPr>
                <a:spLocks noChangeArrowheads="1"/>
              </p:cNvSpPr>
              <p:nvPr/>
            </p:nvSpPr>
            <p:spPr bwMode="auto">
              <a:xfrm>
                <a:off x="2183" y="1868"/>
                <a:ext cx="28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50354" name="Rectangle 82"/>
              <p:cNvSpPr>
                <a:spLocks noChangeArrowheads="1"/>
              </p:cNvSpPr>
              <p:nvPr/>
            </p:nvSpPr>
            <p:spPr bwMode="auto">
              <a:xfrm>
                <a:off x="2262" y="1833"/>
                <a:ext cx="23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;:::</a:t>
                </a:r>
                <a:endParaRPr lang="en-US"/>
              </a:p>
            </p:txBody>
          </p:sp>
          <p:sp>
            <p:nvSpPr>
              <p:cNvPr id="950355" name="Rectangle 83"/>
              <p:cNvSpPr>
                <a:spLocks noChangeArrowheads="1"/>
              </p:cNvSpPr>
              <p:nvPr/>
            </p:nvSpPr>
            <p:spPr bwMode="auto">
              <a:xfrm>
                <a:off x="2437" y="1833"/>
                <a:ext cx="175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;s</a:t>
                </a:r>
                <a:endParaRPr lang="en-US"/>
              </a:p>
            </p:txBody>
          </p:sp>
          <p:sp>
            <p:nvSpPr>
              <p:cNvPr id="950356" name="Rectangle 84"/>
              <p:cNvSpPr>
                <a:spLocks noChangeArrowheads="1"/>
              </p:cNvSpPr>
              <p:nvPr/>
            </p:nvSpPr>
            <p:spPr bwMode="auto">
              <a:xfrm>
                <a:off x="2551" y="1859"/>
                <a:ext cx="28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50357" name="Rectangle 85"/>
              <p:cNvSpPr>
                <a:spLocks noChangeArrowheads="1"/>
              </p:cNvSpPr>
              <p:nvPr/>
            </p:nvSpPr>
            <p:spPr bwMode="auto">
              <a:xfrm>
                <a:off x="2630" y="1692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[</a:t>
                </a:r>
                <a:endParaRPr lang="en-US"/>
              </a:p>
            </p:txBody>
          </p:sp>
          <p:sp>
            <p:nvSpPr>
              <p:cNvPr id="950358" name="Rectangle 86"/>
              <p:cNvSpPr>
                <a:spLocks noChangeArrowheads="1"/>
              </p:cNvSpPr>
              <p:nvPr/>
            </p:nvSpPr>
            <p:spPr bwMode="auto">
              <a:xfrm>
                <a:off x="2692" y="1543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359" name="Rectangle 87"/>
              <p:cNvSpPr>
                <a:spLocks noChangeArrowheads="1"/>
              </p:cNvSpPr>
              <p:nvPr/>
            </p:nvSpPr>
            <p:spPr bwMode="auto">
              <a:xfrm>
                <a:off x="2771" y="1543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50360" name="Rectangle 88"/>
              <p:cNvSpPr>
                <a:spLocks noChangeArrowheads="1"/>
              </p:cNvSpPr>
              <p:nvPr/>
            </p:nvSpPr>
            <p:spPr bwMode="auto">
              <a:xfrm>
                <a:off x="2894" y="1526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50361" name="Rectangle 89"/>
              <p:cNvSpPr>
                <a:spLocks noChangeArrowheads="1"/>
              </p:cNvSpPr>
              <p:nvPr/>
            </p:nvSpPr>
            <p:spPr bwMode="auto">
              <a:xfrm>
                <a:off x="2745" y="1587"/>
                <a:ext cx="307" cy="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ex10" pitchFamily="34" charset="0"/>
                  </a:rPr>
                  <a:t>Y</a:t>
                </a:r>
                <a:endParaRPr lang="en-US"/>
              </a:p>
            </p:txBody>
          </p:sp>
          <p:sp>
            <p:nvSpPr>
              <p:cNvPr id="950362" name="Rectangle 90"/>
              <p:cNvSpPr>
                <a:spLocks noChangeArrowheads="1"/>
              </p:cNvSpPr>
              <p:nvPr/>
            </p:nvSpPr>
            <p:spPr bwMode="auto">
              <a:xfrm>
                <a:off x="2692" y="1938"/>
                <a:ext cx="11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t</a:t>
                </a:r>
                <a:endParaRPr lang="en-US"/>
              </a:p>
            </p:txBody>
          </p:sp>
          <p:sp>
            <p:nvSpPr>
              <p:cNvPr id="950363" name="Rectangle 91"/>
              <p:cNvSpPr>
                <a:spLocks noChangeArrowheads="1"/>
              </p:cNvSpPr>
              <p:nvPr/>
            </p:nvSpPr>
            <p:spPr bwMode="auto">
              <a:xfrm>
                <a:off x="2753" y="1921"/>
                <a:ext cx="465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=1</a:t>
                </a:r>
                <a:endParaRPr lang="en-US"/>
              </a:p>
            </p:txBody>
          </p:sp>
          <p:sp>
            <p:nvSpPr>
              <p:cNvPr id="950364" name="Rectangle 92"/>
              <p:cNvSpPr>
                <a:spLocks noChangeArrowheads="1"/>
              </p:cNvSpPr>
              <p:nvPr/>
            </p:nvSpPr>
            <p:spPr bwMode="auto">
              <a:xfrm>
                <a:off x="3017" y="1719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50365" name="Rectangle 93"/>
              <p:cNvSpPr>
                <a:spLocks noChangeArrowheads="1"/>
              </p:cNvSpPr>
              <p:nvPr/>
            </p:nvSpPr>
            <p:spPr bwMode="auto">
              <a:xfrm>
                <a:off x="3157" y="1692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50366" name="Rectangle 94"/>
              <p:cNvSpPr>
                <a:spLocks noChangeArrowheads="1"/>
              </p:cNvSpPr>
              <p:nvPr/>
            </p:nvSpPr>
            <p:spPr bwMode="auto">
              <a:xfrm>
                <a:off x="3245" y="1719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367" name="Rectangle 95"/>
              <p:cNvSpPr>
                <a:spLocks noChangeArrowheads="1"/>
              </p:cNvSpPr>
              <p:nvPr/>
            </p:nvSpPr>
            <p:spPr bwMode="auto">
              <a:xfrm>
                <a:off x="3333" y="1780"/>
                <a:ext cx="11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t</a:t>
                </a:r>
                <a:endParaRPr lang="en-US"/>
              </a:p>
            </p:txBody>
          </p:sp>
          <p:sp>
            <p:nvSpPr>
              <p:cNvPr id="950368" name="Rectangle 96"/>
              <p:cNvSpPr>
                <a:spLocks noChangeArrowheads="1"/>
              </p:cNvSpPr>
              <p:nvPr/>
            </p:nvSpPr>
            <p:spPr bwMode="auto">
              <a:xfrm>
                <a:off x="3385" y="1763"/>
                <a:ext cx="50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+1</a:t>
                </a:r>
                <a:endParaRPr lang="en-US"/>
              </a:p>
            </p:txBody>
          </p:sp>
          <p:sp>
            <p:nvSpPr>
              <p:cNvPr id="950369" name="Rectangle 97"/>
              <p:cNvSpPr>
                <a:spLocks noChangeArrowheads="1"/>
              </p:cNvSpPr>
              <p:nvPr/>
            </p:nvSpPr>
            <p:spPr bwMode="auto">
              <a:xfrm>
                <a:off x="3622" y="1710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/>
              </a:p>
            </p:txBody>
          </p:sp>
          <p:sp>
            <p:nvSpPr>
              <p:cNvPr id="950370" name="Rectangle 98"/>
              <p:cNvSpPr>
                <a:spLocks noChangeArrowheads="1"/>
              </p:cNvSpPr>
              <p:nvPr/>
            </p:nvSpPr>
            <p:spPr bwMode="auto">
              <a:xfrm>
                <a:off x="3675" y="1719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371" name="Rectangle 99"/>
              <p:cNvSpPr>
                <a:spLocks noChangeArrowheads="1"/>
              </p:cNvSpPr>
              <p:nvPr/>
            </p:nvSpPr>
            <p:spPr bwMode="auto">
              <a:xfrm>
                <a:off x="3763" y="1771"/>
                <a:ext cx="11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t</a:t>
                </a:r>
                <a:endParaRPr lang="en-US"/>
              </a:p>
            </p:txBody>
          </p:sp>
          <p:sp>
            <p:nvSpPr>
              <p:cNvPr id="950372" name="Rectangle 100"/>
              <p:cNvSpPr>
                <a:spLocks noChangeArrowheads="1"/>
              </p:cNvSpPr>
              <p:nvPr/>
            </p:nvSpPr>
            <p:spPr bwMode="auto">
              <a:xfrm>
                <a:off x="3815" y="1692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50373" name="Rectangle 101"/>
              <p:cNvSpPr>
                <a:spLocks noChangeArrowheads="1"/>
              </p:cNvSpPr>
              <p:nvPr/>
            </p:nvSpPr>
            <p:spPr bwMode="auto">
              <a:xfrm>
                <a:off x="3947" y="1710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/>
              </a:p>
            </p:txBody>
          </p:sp>
          <p:sp>
            <p:nvSpPr>
              <p:cNvPr id="950374" name="Rectangle 102"/>
              <p:cNvSpPr>
                <a:spLocks noChangeArrowheads="1"/>
              </p:cNvSpPr>
              <p:nvPr/>
            </p:nvSpPr>
            <p:spPr bwMode="auto">
              <a:xfrm>
                <a:off x="4035" y="1719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50375" name="Rectangle 103"/>
              <p:cNvSpPr>
                <a:spLocks noChangeArrowheads="1"/>
              </p:cNvSpPr>
              <p:nvPr/>
            </p:nvSpPr>
            <p:spPr bwMode="auto">
              <a:xfrm>
                <a:off x="4184" y="1692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50376" name="Rectangle 104"/>
              <p:cNvSpPr>
                <a:spLocks noChangeArrowheads="1"/>
              </p:cNvSpPr>
              <p:nvPr/>
            </p:nvSpPr>
            <p:spPr bwMode="auto">
              <a:xfrm>
                <a:off x="4263" y="1719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50377" name="Rectangle 105"/>
              <p:cNvSpPr>
                <a:spLocks noChangeArrowheads="1"/>
              </p:cNvSpPr>
              <p:nvPr/>
            </p:nvSpPr>
            <p:spPr bwMode="auto">
              <a:xfrm>
                <a:off x="4351" y="1771"/>
                <a:ext cx="11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t</a:t>
                </a:r>
                <a:endParaRPr lang="en-US"/>
              </a:p>
            </p:txBody>
          </p:sp>
          <p:sp>
            <p:nvSpPr>
              <p:cNvPr id="950378" name="Rectangle 106"/>
              <p:cNvSpPr>
                <a:spLocks noChangeArrowheads="1"/>
              </p:cNvSpPr>
              <p:nvPr/>
            </p:nvSpPr>
            <p:spPr bwMode="auto">
              <a:xfrm>
                <a:off x="4412" y="1710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/>
              </a:p>
            </p:txBody>
          </p:sp>
          <p:sp>
            <p:nvSpPr>
              <p:cNvPr id="950379" name="Rectangle 107"/>
              <p:cNvSpPr>
                <a:spLocks noChangeArrowheads="1"/>
              </p:cNvSpPr>
              <p:nvPr/>
            </p:nvSpPr>
            <p:spPr bwMode="auto">
              <a:xfrm>
                <a:off x="4465" y="1719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380" name="Rectangle 108"/>
              <p:cNvSpPr>
                <a:spLocks noChangeArrowheads="1"/>
              </p:cNvSpPr>
              <p:nvPr/>
            </p:nvSpPr>
            <p:spPr bwMode="auto">
              <a:xfrm>
                <a:off x="4553" y="1771"/>
                <a:ext cx="11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t</a:t>
                </a:r>
                <a:endParaRPr lang="en-US"/>
              </a:p>
            </p:txBody>
          </p:sp>
          <p:sp>
            <p:nvSpPr>
              <p:cNvPr id="950381" name="Rectangle 109"/>
              <p:cNvSpPr>
                <a:spLocks noChangeArrowheads="1"/>
              </p:cNvSpPr>
              <p:nvPr/>
            </p:nvSpPr>
            <p:spPr bwMode="auto">
              <a:xfrm>
                <a:off x="4614" y="1692"/>
                <a:ext cx="47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)]</a:t>
                </a:r>
                <a:endParaRPr lang="en-US"/>
              </a:p>
            </p:txBody>
          </p:sp>
          <p:sp>
            <p:nvSpPr>
              <p:cNvPr id="950382" name="Rectangle 110"/>
              <p:cNvSpPr>
                <a:spLocks noChangeArrowheads="1"/>
              </p:cNvSpPr>
              <p:nvPr/>
            </p:nvSpPr>
            <p:spPr bwMode="auto">
              <a:xfrm>
                <a:off x="4799" y="1710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/>
              </a:p>
            </p:txBody>
          </p:sp>
          <p:sp>
            <p:nvSpPr>
              <p:cNvPr id="950383" name="Rectangle 111"/>
              <p:cNvSpPr>
                <a:spLocks noChangeArrowheads="1"/>
              </p:cNvSpPr>
              <p:nvPr/>
            </p:nvSpPr>
            <p:spPr bwMode="auto">
              <a:xfrm>
                <a:off x="4886" y="1719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50384" name="Rectangle 112"/>
              <p:cNvSpPr>
                <a:spLocks noChangeArrowheads="1"/>
              </p:cNvSpPr>
              <p:nvPr/>
            </p:nvSpPr>
            <p:spPr bwMode="auto">
              <a:xfrm>
                <a:off x="5036" y="1692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50385" name="Rectangle 113"/>
              <p:cNvSpPr>
                <a:spLocks noChangeArrowheads="1"/>
              </p:cNvSpPr>
              <p:nvPr/>
            </p:nvSpPr>
            <p:spPr bwMode="auto">
              <a:xfrm>
                <a:off x="5115" y="1719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386" name="Rectangle 114"/>
              <p:cNvSpPr>
                <a:spLocks noChangeArrowheads="1"/>
              </p:cNvSpPr>
              <p:nvPr/>
            </p:nvSpPr>
            <p:spPr bwMode="auto">
              <a:xfrm>
                <a:off x="5202" y="1754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50387" name="Rectangle 115"/>
              <p:cNvSpPr>
                <a:spLocks noChangeArrowheads="1"/>
              </p:cNvSpPr>
              <p:nvPr/>
            </p:nvSpPr>
            <p:spPr bwMode="auto">
              <a:xfrm>
                <a:off x="5299" y="1692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50388" name="Rectangle 116"/>
              <p:cNvSpPr>
                <a:spLocks noChangeArrowheads="1"/>
              </p:cNvSpPr>
              <p:nvPr/>
            </p:nvSpPr>
            <p:spPr bwMode="auto">
              <a:xfrm>
                <a:off x="383" y="2087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=</a:t>
                </a:r>
                <a:endParaRPr lang="en-US"/>
              </a:p>
            </p:txBody>
          </p:sp>
          <p:sp>
            <p:nvSpPr>
              <p:cNvPr id="950389" name="Rectangle 117"/>
              <p:cNvSpPr>
                <a:spLocks noChangeArrowheads="1"/>
              </p:cNvSpPr>
              <p:nvPr/>
            </p:nvSpPr>
            <p:spPr bwMode="auto">
              <a:xfrm>
                <a:off x="699" y="2087"/>
                <a:ext cx="702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max</a:t>
                </a:r>
                <a:endParaRPr lang="en-US"/>
              </a:p>
            </p:txBody>
          </p:sp>
          <p:sp>
            <p:nvSpPr>
              <p:cNvPr id="950390" name="Rectangle 118"/>
              <p:cNvSpPr>
                <a:spLocks noChangeArrowheads="1"/>
              </p:cNvSpPr>
              <p:nvPr/>
            </p:nvSpPr>
            <p:spPr bwMode="auto">
              <a:xfrm>
                <a:off x="805" y="2219"/>
                <a:ext cx="13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391" name="Rectangle 119"/>
              <p:cNvSpPr>
                <a:spLocks noChangeArrowheads="1"/>
              </p:cNvSpPr>
              <p:nvPr/>
            </p:nvSpPr>
            <p:spPr bwMode="auto">
              <a:xfrm>
                <a:off x="875" y="2272"/>
                <a:ext cx="123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392" name="Rectangle 120"/>
              <p:cNvSpPr>
                <a:spLocks noChangeArrowheads="1"/>
              </p:cNvSpPr>
              <p:nvPr/>
            </p:nvSpPr>
            <p:spPr bwMode="auto">
              <a:xfrm>
                <a:off x="1094" y="2114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50393" name="Rectangle 121"/>
              <p:cNvSpPr>
                <a:spLocks noChangeArrowheads="1"/>
              </p:cNvSpPr>
              <p:nvPr/>
            </p:nvSpPr>
            <p:spPr bwMode="auto">
              <a:xfrm>
                <a:off x="1235" y="2087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50394" name="Rectangle 122"/>
              <p:cNvSpPr>
                <a:spLocks noChangeArrowheads="1"/>
              </p:cNvSpPr>
              <p:nvPr/>
            </p:nvSpPr>
            <p:spPr bwMode="auto">
              <a:xfrm>
                <a:off x="1323" y="2114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50395" name="Rectangle 123"/>
              <p:cNvSpPr>
                <a:spLocks noChangeArrowheads="1"/>
              </p:cNvSpPr>
              <p:nvPr/>
            </p:nvSpPr>
            <p:spPr bwMode="auto">
              <a:xfrm>
                <a:off x="1410" y="2166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396" name="Rectangle 124"/>
              <p:cNvSpPr>
                <a:spLocks noChangeArrowheads="1"/>
              </p:cNvSpPr>
              <p:nvPr/>
            </p:nvSpPr>
            <p:spPr bwMode="auto">
              <a:xfrm>
                <a:off x="1498" y="2105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/>
              </a:p>
            </p:txBody>
          </p:sp>
          <p:sp>
            <p:nvSpPr>
              <p:cNvPr id="950397" name="Rectangle 125"/>
              <p:cNvSpPr>
                <a:spLocks noChangeArrowheads="1"/>
              </p:cNvSpPr>
              <p:nvPr/>
            </p:nvSpPr>
            <p:spPr bwMode="auto">
              <a:xfrm>
                <a:off x="1551" y="2114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398" name="Rectangle 126"/>
              <p:cNvSpPr>
                <a:spLocks noChangeArrowheads="1"/>
              </p:cNvSpPr>
              <p:nvPr/>
            </p:nvSpPr>
            <p:spPr bwMode="auto">
              <a:xfrm>
                <a:off x="1639" y="2166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399" name="Rectangle 127"/>
              <p:cNvSpPr>
                <a:spLocks noChangeArrowheads="1"/>
              </p:cNvSpPr>
              <p:nvPr/>
            </p:nvSpPr>
            <p:spPr bwMode="auto">
              <a:xfrm>
                <a:off x="1726" y="2087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50400" name="Rectangle 128"/>
              <p:cNvSpPr>
                <a:spLocks noChangeArrowheads="1"/>
              </p:cNvSpPr>
              <p:nvPr/>
            </p:nvSpPr>
            <p:spPr bwMode="auto">
              <a:xfrm>
                <a:off x="1849" y="2105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/>
              </a:p>
            </p:txBody>
          </p:sp>
          <p:sp>
            <p:nvSpPr>
              <p:cNvPr id="950401" name="Rectangle 129"/>
              <p:cNvSpPr>
                <a:spLocks noChangeArrowheads="1"/>
              </p:cNvSpPr>
              <p:nvPr/>
            </p:nvSpPr>
            <p:spPr bwMode="auto">
              <a:xfrm>
                <a:off x="1946" y="2087"/>
                <a:ext cx="702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max</a:t>
                </a:r>
                <a:endParaRPr lang="en-US"/>
              </a:p>
            </p:txBody>
          </p:sp>
          <p:sp>
            <p:nvSpPr>
              <p:cNvPr id="950402" name="Rectangle 130"/>
              <p:cNvSpPr>
                <a:spLocks noChangeArrowheads="1"/>
              </p:cNvSpPr>
              <p:nvPr/>
            </p:nvSpPr>
            <p:spPr bwMode="auto">
              <a:xfrm>
                <a:off x="1963" y="2219"/>
                <a:ext cx="13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403" name="Rectangle 131"/>
              <p:cNvSpPr>
                <a:spLocks noChangeArrowheads="1"/>
              </p:cNvSpPr>
              <p:nvPr/>
            </p:nvSpPr>
            <p:spPr bwMode="auto">
              <a:xfrm>
                <a:off x="2042" y="2272"/>
                <a:ext cx="123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404" name="Rectangle 132"/>
              <p:cNvSpPr>
                <a:spLocks noChangeArrowheads="1"/>
              </p:cNvSpPr>
              <p:nvPr/>
            </p:nvSpPr>
            <p:spPr bwMode="auto">
              <a:xfrm>
                <a:off x="2113" y="2272"/>
                <a:ext cx="20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50405" name="Rectangle 133"/>
              <p:cNvSpPr>
                <a:spLocks noChangeArrowheads="1"/>
              </p:cNvSpPr>
              <p:nvPr/>
            </p:nvSpPr>
            <p:spPr bwMode="auto">
              <a:xfrm>
                <a:off x="2209" y="2254"/>
                <a:ext cx="28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50406" name="Rectangle 134"/>
              <p:cNvSpPr>
                <a:spLocks noChangeArrowheads="1"/>
              </p:cNvSpPr>
              <p:nvPr/>
            </p:nvSpPr>
            <p:spPr bwMode="auto">
              <a:xfrm>
                <a:off x="2314" y="2087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[</a:t>
                </a:r>
                <a:endParaRPr lang="en-US"/>
              </a:p>
            </p:txBody>
          </p:sp>
          <p:sp>
            <p:nvSpPr>
              <p:cNvPr id="950407" name="Rectangle 135"/>
              <p:cNvSpPr>
                <a:spLocks noChangeArrowheads="1"/>
              </p:cNvSpPr>
              <p:nvPr/>
            </p:nvSpPr>
            <p:spPr bwMode="auto">
              <a:xfrm>
                <a:off x="2376" y="2114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50408" name="Rectangle 136"/>
              <p:cNvSpPr>
                <a:spLocks noChangeArrowheads="1"/>
              </p:cNvSpPr>
              <p:nvPr/>
            </p:nvSpPr>
            <p:spPr bwMode="auto">
              <a:xfrm>
                <a:off x="2516" y="2087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50409" name="Rectangle 137"/>
              <p:cNvSpPr>
                <a:spLocks noChangeArrowheads="1"/>
              </p:cNvSpPr>
              <p:nvPr/>
            </p:nvSpPr>
            <p:spPr bwMode="auto">
              <a:xfrm>
                <a:off x="2604" y="2114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410" name="Rectangle 138"/>
              <p:cNvSpPr>
                <a:spLocks noChangeArrowheads="1"/>
              </p:cNvSpPr>
              <p:nvPr/>
            </p:nvSpPr>
            <p:spPr bwMode="auto">
              <a:xfrm>
                <a:off x="2683" y="2166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411" name="Rectangle 139"/>
              <p:cNvSpPr>
                <a:spLocks noChangeArrowheads="1"/>
              </p:cNvSpPr>
              <p:nvPr/>
            </p:nvSpPr>
            <p:spPr bwMode="auto">
              <a:xfrm>
                <a:off x="2780" y="2105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/>
              </a:p>
            </p:txBody>
          </p:sp>
          <p:sp>
            <p:nvSpPr>
              <p:cNvPr id="950412" name="Rectangle 140"/>
              <p:cNvSpPr>
                <a:spLocks noChangeArrowheads="1"/>
              </p:cNvSpPr>
              <p:nvPr/>
            </p:nvSpPr>
            <p:spPr bwMode="auto">
              <a:xfrm>
                <a:off x="2824" y="2114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413" name="Rectangle 141"/>
              <p:cNvSpPr>
                <a:spLocks noChangeArrowheads="1"/>
              </p:cNvSpPr>
              <p:nvPr/>
            </p:nvSpPr>
            <p:spPr bwMode="auto">
              <a:xfrm>
                <a:off x="2911" y="2166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414" name="Rectangle 142"/>
              <p:cNvSpPr>
                <a:spLocks noChangeArrowheads="1"/>
              </p:cNvSpPr>
              <p:nvPr/>
            </p:nvSpPr>
            <p:spPr bwMode="auto">
              <a:xfrm>
                <a:off x="2999" y="2166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50415" name="Rectangle 143"/>
              <p:cNvSpPr>
                <a:spLocks noChangeArrowheads="1"/>
              </p:cNvSpPr>
              <p:nvPr/>
            </p:nvSpPr>
            <p:spPr bwMode="auto">
              <a:xfrm>
                <a:off x="3113" y="2149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50416" name="Rectangle 144"/>
              <p:cNvSpPr>
                <a:spLocks noChangeArrowheads="1"/>
              </p:cNvSpPr>
              <p:nvPr/>
            </p:nvSpPr>
            <p:spPr bwMode="auto">
              <a:xfrm>
                <a:off x="3210" y="2087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50417" name="Rectangle 145"/>
              <p:cNvSpPr>
                <a:spLocks noChangeArrowheads="1"/>
              </p:cNvSpPr>
              <p:nvPr/>
            </p:nvSpPr>
            <p:spPr bwMode="auto">
              <a:xfrm>
                <a:off x="3341" y="2105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/>
              </a:p>
            </p:txBody>
          </p:sp>
          <p:sp>
            <p:nvSpPr>
              <p:cNvPr id="950418" name="Rectangle 146"/>
              <p:cNvSpPr>
                <a:spLocks noChangeArrowheads="1"/>
              </p:cNvSpPr>
              <p:nvPr/>
            </p:nvSpPr>
            <p:spPr bwMode="auto">
              <a:xfrm>
                <a:off x="3429" y="2114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50419" name="Rectangle 147"/>
              <p:cNvSpPr>
                <a:spLocks noChangeArrowheads="1"/>
              </p:cNvSpPr>
              <p:nvPr/>
            </p:nvSpPr>
            <p:spPr bwMode="auto">
              <a:xfrm>
                <a:off x="3570" y="2087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50420" name="Rectangle 148"/>
              <p:cNvSpPr>
                <a:spLocks noChangeArrowheads="1"/>
              </p:cNvSpPr>
              <p:nvPr/>
            </p:nvSpPr>
            <p:spPr bwMode="auto">
              <a:xfrm>
                <a:off x="3657" y="2114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50421" name="Rectangle 149"/>
              <p:cNvSpPr>
                <a:spLocks noChangeArrowheads="1"/>
              </p:cNvSpPr>
              <p:nvPr/>
            </p:nvSpPr>
            <p:spPr bwMode="auto">
              <a:xfrm>
                <a:off x="3745" y="2166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422" name="Rectangle 150"/>
              <p:cNvSpPr>
                <a:spLocks noChangeArrowheads="1"/>
              </p:cNvSpPr>
              <p:nvPr/>
            </p:nvSpPr>
            <p:spPr bwMode="auto">
              <a:xfrm>
                <a:off x="3833" y="2166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50423" name="Rectangle 151"/>
              <p:cNvSpPr>
                <a:spLocks noChangeArrowheads="1"/>
              </p:cNvSpPr>
              <p:nvPr/>
            </p:nvSpPr>
            <p:spPr bwMode="auto">
              <a:xfrm>
                <a:off x="3947" y="2149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50424" name="Rectangle 152"/>
              <p:cNvSpPr>
                <a:spLocks noChangeArrowheads="1"/>
              </p:cNvSpPr>
              <p:nvPr/>
            </p:nvSpPr>
            <p:spPr bwMode="auto">
              <a:xfrm>
                <a:off x="4044" y="2105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/>
              </a:p>
            </p:txBody>
          </p:sp>
          <p:sp>
            <p:nvSpPr>
              <p:cNvPr id="950425" name="Rectangle 153"/>
              <p:cNvSpPr>
                <a:spLocks noChangeArrowheads="1"/>
              </p:cNvSpPr>
              <p:nvPr/>
            </p:nvSpPr>
            <p:spPr bwMode="auto">
              <a:xfrm>
                <a:off x="4096" y="2114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426" name="Rectangle 154"/>
              <p:cNvSpPr>
                <a:spLocks noChangeArrowheads="1"/>
              </p:cNvSpPr>
              <p:nvPr/>
            </p:nvSpPr>
            <p:spPr bwMode="auto">
              <a:xfrm>
                <a:off x="4184" y="2166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427" name="Rectangle 155"/>
              <p:cNvSpPr>
                <a:spLocks noChangeArrowheads="1"/>
              </p:cNvSpPr>
              <p:nvPr/>
            </p:nvSpPr>
            <p:spPr bwMode="auto">
              <a:xfrm>
                <a:off x="4263" y="2166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50428" name="Rectangle 156"/>
              <p:cNvSpPr>
                <a:spLocks noChangeArrowheads="1"/>
              </p:cNvSpPr>
              <p:nvPr/>
            </p:nvSpPr>
            <p:spPr bwMode="auto">
              <a:xfrm>
                <a:off x="4386" y="2149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50429" name="Rectangle 157"/>
              <p:cNvSpPr>
                <a:spLocks noChangeArrowheads="1"/>
              </p:cNvSpPr>
              <p:nvPr/>
            </p:nvSpPr>
            <p:spPr bwMode="auto">
              <a:xfrm>
                <a:off x="4483" y="2087"/>
                <a:ext cx="47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)]</a:t>
                </a:r>
                <a:endParaRPr lang="en-US"/>
              </a:p>
            </p:txBody>
          </p:sp>
          <p:sp>
            <p:nvSpPr>
              <p:cNvPr id="950430" name="Rectangle 158"/>
              <p:cNvSpPr>
                <a:spLocks noChangeArrowheads="1"/>
              </p:cNvSpPr>
              <p:nvPr/>
            </p:nvSpPr>
            <p:spPr bwMode="auto">
              <a:xfrm>
                <a:off x="699" y="2614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/>
              </a:p>
            </p:txBody>
          </p:sp>
          <p:sp>
            <p:nvSpPr>
              <p:cNvPr id="950431" name="Rectangle 159"/>
              <p:cNvSpPr>
                <a:spLocks noChangeArrowheads="1"/>
              </p:cNvSpPr>
              <p:nvPr/>
            </p:nvSpPr>
            <p:spPr bwMode="auto">
              <a:xfrm>
                <a:off x="936" y="2596"/>
                <a:ext cx="702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max</a:t>
                </a:r>
                <a:endParaRPr lang="en-US"/>
              </a:p>
            </p:txBody>
          </p:sp>
          <p:sp>
            <p:nvSpPr>
              <p:cNvPr id="950432" name="Rectangle 160"/>
              <p:cNvSpPr>
                <a:spLocks noChangeArrowheads="1"/>
              </p:cNvSpPr>
              <p:nvPr/>
            </p:nvSpPr>
            <p:spPr bwMode="auto">
              <a:xfrm>
                <a:off x="778" y="2728"/>
                <a:ext cx="13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433" name="Rectangle 161"/>
              <p:cNvSpPr>
                <a:spLocks noChangeArrowheads="1"/>
              </p:cNvSpPr>
              <p:nvPr/>
            </p:nvSpPr>
            <p:spPr bwMode="auto">
              <a:xfrm>
                <a:off x="848" y="2781"/>
                <a:ext cx="123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434" name="Rectangle 162"/>
              <p:cNvSpPr>
                <a:spLocks noChangeArrowheads="1"/>
              </p:cNvSpPr>
              <p:nvPr/>
            </p:nvSpPr>
            <p:spPr bwMode="auto">
              <a:xfrm>
                <a:off x="919" y="2781"/>
                <a:ext cx="20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50435" name="Rectangle 163"/>
              <p:cNvSpPr>
                <a:spLocks noChangeArrowheads="1"/>
              </p:cNvSpPr>
              <p:nvPr/>
            </p:nvSpPr>
            <p:spPr bwMode="auto">
              <a:xfrm>
                <a:off x="1015" y="2763"/>
                <a:ext cx="20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lcmss8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950436" name="Rectangle 164"/>
              <p:cNvSpPr>
                <a:spLocks noChangeArrowheads="1"/>
              </p:cNvSpPr>
              <p:nvPr/>
            </p:nvSpPr>
            <p:spPr bwMode="auto">
              <a:xfrm>
                <a:off x="1094" y="2728"/>
                <a:ext cx="23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;:::</a:t>
                </a:r>
                <a:endParaRPr lang="en-US"/>
              </a:p>
            </p:txBody>
          </p:sp>
          <p:sp>
            <p:nvSpPr>
              <p:cNvPr id="950437" name="Rectangle 165"/>
              <p:cNvSpPr>
                <a:spLocks noChangeArrowheads="1"/>
              </p:cNvSpPr>
              <p:nvPr/>
            </p:nvSpPr>
            <p:spPr bwMode="auto">
              <a:xfrm>
                <a:off x="1270" y="2728"/>
                <a:ext cx="175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;s</a:t>
                </a:r>
                <a:endParaRPr lang="en-US"/>
              </a:p>
            </p:txBody>
          </p:sp>
          <p:sp>
            <p:nvSpPr>
              <p:cNvPr id="950438" name="Rectangle 166"/>
              <p:cNvSpPr>
                <a:spLocks noChangeArrowheads="1"/>
              </p:cNvSpPr>
              <p:nvPr/>
            </p:nvSpPr>
            <p:spPr bwMode="auto">
              <a:xfrm>
                <a:off x="1384" y="2754"/>
                <a:ext cx="28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50439" name="Rectangle 167"/>
              <p:cNvSpPr>
                <a:spLocks noChangeArrowheads="1"/>
              </p:cNvSpPr>
              <p:nvPr/>
            </p:nvSpPr>
            <p:spPr bwMode="auto">
              <a:xfrm>
                <a:off x="1463" y="2596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[</a:t>
                </a:r>
                <a:endParaRPr lang="en-US"/>
              </a:p>
            </p:txBody>
          </p:sp>
          <p:sp>
            <p:nvSpPr>
              <p:cNvPr id="950440" name="Rectangle 168"/>
              <p:cNvSpPr>
                <a:spLocks noChangeArrowheads="1"/>
              </p:cNvSpPr>
              <p:nvPr/>
            </p:nvSpPr>
            <p:spPr bwMode="auto">
              <a:xfrm>
                <a:off x="1524" y="2438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441" name="Rectangle 169"/>
              <p:cNvSpPr>
                <a:spLocks noChangeArrowheads="1"/>
              </p:cNvSpPr>
              <p:nvPr/>
            </p:nvSpPr>
            <p:spPr bwMode="auto">
              <a:xfrm>
                <a:off x="1612" y="2438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50442" name="Rectangle 170"/>
              <p:cNvSpPr>
                <a:spLocks noChangeArrowheads="1"/>
              </p:cNvSpPr>
              <p:nvPr/>
            </p:nvSpPr>
            <p:spPr bwMode="auto">
              <a:xfrm>
                <a:off x="1726" y="2421"/>
                <a:ext cx="23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950443" name="Rectangle 171"/>
              <p:cNvSpPr>
                <a:spLocks noChangeArrowheads="1"/>
              </p:cNvSpPr>
              <p:nvPr/>
            </p:nvSpPr>
            <p:spPr bwMode="auto">
              <a:xfrm>
                <a:off x="1577" y="2491"/>
                <a:ext cx="307" cy="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ex10" pitchFamily="34" charset="0"/>
                  </a:rPr>
                  <a:t>Y</a:t>
                </a:r>
                <a:endParaRPr lang="en-US"/>
              </a:p>
            </p:txBody>
          </p:sp>
          <p:sp>
            <p:nvSpPr>
              <p:cNvPr id="950444" name="Rectangle 172"/>
              <p:cNvSpPr>
                <a:spLocks noChangeArrowheads="1"/>
              </p:cNvSpPr>
              <p:nvPr/>
            </p:nvSpPr>
            <p:spPr bwMode="auto">
              <a:xfrm>
                <a:off x="1524" y="2833"/>
                <a:ext cx="11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t</a:t>
                </a:r>
                <a:endParaRPr lang="en-US"/>
              </a:p>
            </p:txBody>
          </p:sp>
          <p:sp>
            <p:nvSpPr>
              <p:cNvPr id="950445" name="Rectangle 173"/>
              <p:cNvSpPr>
                <a:spLocks noChangeArrowheads="1"/>
              </p:cNvSpPr>
              <p:nvPr/>
            </p:nvSpPr>
            <p:spPr bwMode="auto">
              <a:xfrm>
                <a:off x="1586" y="2816"/>
                <a:ext cx="465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=1</a:t>
                </a:r>
                <a:endParaRPr lang="en-US"/>
              </a:p>
            </p:txBody>
          </p:sp>
          <p:sp>
            <p:nvSpPr>
              <p:cNvPr id="950446" name="Rectangle 174"/>
              <p:cNvSpPr>
                <a:spLocks noChangeArrowheads="1"/>
              </p:cNvSpPr>
              <p:nvPr/>
            </p:nvSpPr>
            <p:spPr bwMode="auto">
              <a:xfrm>
                <a:off x="1849" y="2623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50447" name="Rectangle 175"/>
              <p:cNvSpPr>
                <a:spLocks noChangeArrowheads="1"/>
              </p:cNvSpPr>
              <p:nvPr/>
            </p:nvSpPr>
            <p:spPr bwMode="auto">
              <a:xfrm>
                <a:off x="1990" y="2596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50448" name="Rectangle 176"/>
              <p:cNvSpPr>
                <a:spLocks noChangeArrowheads="1"/>
              </p:cNvSpPr>
              <p:nvPr/>
            </p:nvSpPr>
            <p:spPr bwMode="auto">
              <a:xfrm>
                <a:off x="2077" y="2623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449" name="Rectangle 177"/>
              <p:cNvSpPr>
                <a:spLocks noChangeArrowheads="1"/>
              </p:cNvSpPr>
              <p:nvPr/>
            </p:nvSpPr>
            <p:spPr bwMode="auto">
              <a:xfrm>
                <a:off x="2165" y="2675"/>
                <a:ext cx="11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t</a:t>
                </a:r>
                <a:endParaRPr lang="en-US"/>
              </a:p>
            </p:txBody>
          </p:sp>
          <p:sp>
            <p:nvSpPr>
              <p:cNvPr id="950450" name="Rectangle 178"/>
              <p:cNvSpPr>
                <a:spLocks noChangeArrowheads="1"/>
              </p:cNvSpPr>
              <p:nvPr/>
            </p:nvSpPr>
            <p:spPr bwMode="auto">
              <a:xfrm>
                <a:off x="2218" y="2658"/>
                <a:ext cx="50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+1</a:t>
                </a:r>
                <a:endParaRPr lang="en-US"/>
              </a:p>
            </p:txBody>
          </p:sp>
          <p:sp>
            <p:nvSpPr>
              <p:cNvPr id="950451" name="Rectangle 179"/>
              <p:cNvSpPr>
                <a:spLocks noChangeArrowheads="1"/>
              </p:cNvSpPr>
              <p:nvPr/>
            </p:nvSpPr>
            <p:spPr bwMode="auto">
              <a:xfrm>
                <a:off x="2455" y="2614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/>
              </a:p>
            </p:txBody>
          </p:sp>
          <p:sp>
            <p:nvSpPr>
              <p:cNvPr id="950452" name="Rectangle 180"/>
              <p:cNvSpPr>
                <a:spLocks noChangeArrowheads="1"/>
              </p:cNvSpPr>
              <p:nvPr/>
            </p:nvSpPr>
            <p:spPr bwMode="auto">
              <a:xfrm>
                <a:off x="2508" y="2623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453" name="Rectangle 181"/>
              <p:cNvSpPr>
                <a:spLocks noChangeArrowheads="1"/>
              </p:cNvSpPr>
              <p:nvPr/>
            </p:nvSpPr>
            <p:spPr bwMode="auto">
              <a:xfrm>
                <a:off x="2595" y="2667"/>
                <a:ext cx="11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t</a:t>
                </a:r>
                <a:endParaRPr lang="en-US"/>
              </a:p>
            </p:txBody>
          </p:sp>
          <p:sp>
            <p:nvSpPr>
              <p:cNvPr id="950454" name="Rectangle 182"/>
              <p:cNvSpPr>
                <a:spLocks noChangeArrowheads="1"/>
              </p:cNvSpPr>
              <p:nvPr/>
            </p:nvSpPr>
            <p:spPr bwMode="auto">
              <a:xfrm>
                <a:off x="2648" y="2596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50455" name="Rectangle 183"/>
              <p:cNvSpPr>
                <a:spLocks noChangeArrowheads="1"/>
              </p:cNvSpPr>
              <p:nvPr/>
            </p:nvSpPr>
            <p:spPr bwMode="auto">
              <a:xfrm>
                <a:off x="2780" y="2614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/>
              </a:p>
            </p:txBody>
          </p:sp>
          <p:sp>
            <p:nvSpPr>
              <p:cNvPr id="950456" name="Rectangle 184"/>
              <p:cNvSpPr>
                <a:spLocks noChangeArrowheads="1"/>
              </p:cNvSpPr>
              <p:nvPr/>
            </p:nvSpPr>
            <p:spPr bwMode="auto">
              <a:xfrm>
                <a:off x="2867" y="2623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50457" name="Rectangle 185"/>
              <p:cNvSpPr>
                <a:spLocks noChangeArrowheads="1"/>
              </p:cNvSpPr>
              <p:nvPr/>
            </p:nvSpPr>
            <p:spPr bwMode="auto">
              <a:xfrm>
                <a:off x="3017" y="2596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50458" name="Rectangle 186"/>
              <p:cNvSpPr>
                <a:spLocks noChangeArrowheads="1"/>
              </p:cNvSpPr>
              <p:nvPr/>
            </p:nvSpPr>
            <p:spPr bwMode="auto">
              <a:xfrm>
                <a:off x="3096" y="2623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50459" name="Rectangle 187"/>
              <p:cNvSpPr>
                <a:spLocks noChangeArrowheads="1"/>
              </p:cNvSpPr>
              <p:nvPr/>
            </p:nvSpPr>
            <p:spPr bwMode="auto">
              <a:xfrm>
                <a:off x="3192" y="2667"/>
                <a:ext cx="11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t</a:t>
                </a:r>
                <a:endParaRPr lang="en-US"/>
              </a:p>
            </p:txBody>
          </p:sp>
          <p:sp>
            <p:nvSpPr>
              <p:cNvPr id="950460" name="Rectangle 188"/>
              <p:cNvSpPr>
                <a:spLocks noChangeArrowheads="1"/>
              </p:cNvSpPr>
              <p:nvPr/>
            </p:nvSpPr>
            <p:spPr bwMode="auto">
              <a:xfrm>
                <a:off x="3245" y="2614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/>
              </a:p>
            </p:txBody>
          </p:sp>
          <p:sp>
            <p:nvSpPr>
              <p:cNvPr id="950461" name="Rectangle 189"/>
              <p:cNvSpPr>
                <a:spLocks noChangeArrowheads="1"/>
              </p:cNvSpPr>
              <p:nvPr/>
            </p:nvSpPr>
            <p:spPr bwMode="auto">
              <a:xfrm>
                <a:off x="3298" y="2623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462" name="Rectangle 190"/>
              <p:cNvSpPr>
                <a:spLocks noChangeArrowheads="1"/>
              </p:cNvSpPr>
              <p:nvPr/>
            </p:nvSpPr>
            <p:spPr bwMode="auto">
              <a:xfrm>
                <a:off x="3385" y="2667"/>
                <a:ext cx="11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t</a:t>
                </a:r>
                <a:endParaRPr lang="en-US"/>
              </a:p>
            </p:txBody>
          </p:sp>
          <p:sp>
            <p:nvSpPr>
              <p:cNvPr id="950463" name="Rectangle 191"/>
              <p:cNvSpPr>
                <a:spLocks noChangeArrowheads="1"/>
              </p:cNvSpPr>
              <p:nvPr/>
            </p:nvSpPr>
            <p:spPr bwMode="auto">
              <a:xfrm>
                <a:off x="3447" y="2596"/>
                <a:ext cx="47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)]</a:t>
                </a:r>
                <a:endParaRPr lang="en-US"/>
              </a:p>
            </p:txBody>
          </p:sp>
          <p:sp>
            <p:nvSpPr>
              <p:cNvPr id="950464" name="Rectangle 192"/>
              <p:cNvSpPr>
                <a:spLocks noChangeArrowheads="1"/>
              </p:cNvSpPr>
              <p:nvPr/>
            </p:nvSpPr>
            <p:spPr bwMode="auto">
              <a:xfrm>
                <a:off x="3631" y="2614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/>
              </a:p>
            </p:txBody>
          </p:sp>
          <p:sp>
            <p:nvSpPr>
              <p:cNvPr id="950465" name="Rectangle 193"/>
              <p:cNvSpPr>
                <a:spLocks noChangeArrowheads="1"/>
              </p:cNvSpPr>
              <p:nvPr/>
            </p:nvSpPr>
            <p:spPr bwMode="auto">
              <a:xfrm>
                <a:off x="3728" y="2623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50466" name="Rectangle 194"/>
              <p:cNvSpPr>
                <a:spLocks noChangeArrowheads="1"/>
              </p:cNvSpPr>
              <p:nvPr/>
            </p:nvSpPr>
            <p:spPr bwMode="auto">
              <a:xfrm>
                <a:off x="3868" y="2596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50467" name="Rectangle 195"/>
              <p:cNvSpPr>
                <a:spLocks noChangeArrowheads="1"/>
              </p:cNvSpPr>
              <p:nvPr/>
            </p:nvSpPr>
            <p:spPr bwMode="auto">
              <a:xfrm>
                <a:off x="3956" y="2623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468" name="Rectangle 196"/>
              <p:cNvSpPr>
                <a:spLocks noChangeArrowheads="1"/>
              </p:cNvSpPr>
              <p:nvPr/>
            </p:nvSpPr>
            <p:spPr bwMode="auto">
              <a:xfrm>
                <a:off x="4035" y="2658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50469" name="Rectangle 197"/>
              <p:cNvSpPr>
                <a:spLocks noChangeArrowheads="1"/>
              </p:cNvSpPr>
              <p:nvPr/>
            </p:nvSpPr>
            <p:spPr bwMode="auto">
              <a:xfrm>
                <a:off x="4131" y="2596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50470" name="Rectangle 198"/>
              <p:cNvSpPr>
                <a:spLocks noChangeArrowheads="1"/>
              </p:cNvSpPr>
              <p:nvPr/>
            </p:nvSpPr>
            <p:spPr bwMode="auto">
              <a:xfrm>
                <a:off x="383" y="2982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=</a:t>
                </a:r>
                <a:endParaRPr lang="en-US"/>
              </a:p>
            </p:txBody>
          </p:sp>
          <p:sp>
            <p:nvSpPr>
              <p:cNvPr id="950471" name="Rectangle 199"/>
              <p:cNvSpPr>
                <a:spLocks noChangeArrowheads="1"/>
              </p:cNvSpPr>
              <p:nvPr/>
            </p:nvSpPr>
            <p:spPr bwMode="auto">
              <a:xfrm>
                <a:off x="699" y="2982"/>
                <a:ext cx="702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max</a:t>
                </a:r>
                <a:endParaRPr lang="en-US"/>
              </a:p>
            </p:txBody>
          </p:sp>
          <p:sp>
            <p:nvSpPr>
              <p:cNvPr id="950472" name="Rectangle 200"/>
              <p:cNvSpPr>
                <a:spLocks noChangeArrowheads="1"/>
              </p:cNvSpPr>
              <p:nvPr/>
            </p:nvSpPr>
            <p:spPr bwMode="auto">
              <a:xfrm>
                <a:off x="805" y="3114"/>
                <a:ext cx="13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473" name="Rectangle 201"/>
              <p:cNvSpPr>
                <a:spLocks noChangeArrowheads="1"/>
              </p:cNvSpPr>
              <p:nvPr/>
            </p:nvSpPr>
            <p:spPr bwMode="auto">
              <a:xfrm>
                <a:off x="875" y="3167"/>
                <a:ext cx="123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474" name="Rectangle 202"/>
              <p:cNvSpPr>
                <a:spLocks noChangeArrowheads="1"/>
              </p:cNvSpPr>
              <p:nvPr/>
            </p:nvSpPr>
            <p:spPr bwMode="auto">
              <a:xfrm>
                <a:off x="1094" y="3009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50475" name="Rectangle 203"/>
              <p:cNvSpPr>
                <a:spLocks noChangeArrowheads="1"/>
              </p:cNvSpPr>
              <p:nvPr/>
            </p:nvSpPr>
            <p:spPr bwMode="auto">
              <a:xfrm>
                <a:off x="1235" y="2982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50476" name="Rectangle 204"/>
              <p:cNvSpPr>
                <a:spLocks noChangeArrowheads="1"/>
              </p:cNvSpPr>
              <p:nvPr/>
            </p:nvSpPr>
            <p:spPr bwMode="auto">
              <a:xfrm>
                <a:off x="1323" y="3009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50477" name="Rectangle 205"/>
              <p:cNvSpPr>
                <a:spLocks noChangeArrowheads="1"/>
              </p:cNvSpPr>
              <p:nvPr/>
            </p:nvSpPr>
            <p:spPr bwMode="auto">
              <a:xfrm>
                <a:off x="1410" y="3070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478" name="Rectangle 206"/>
              <p:cNvSpPr>
                <a:spLocks noChangeArrowheads="1"/>
              </p:cNvSpPr>
              <p:nvPr/>
            </p:nvSpPr>
            <p:spPr bwMode="auto">
              <a:xfrm>
                <a:off x="1498" y="3000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/>
              </a:p>
            </p:txBody>
          </p:sp>
          <p:sp>
            <p:nvSpPr>
              <p:cNvPr id="950479" name="Rectangle 207"/>
              <p:cNvSpPr>
                <a:spLocks noChangeArrowheads="1"/>
              </p:cNvSpPr>
              <p:nvPr/>
            </p:nvSpPr>
            <p:spPr bwMode="auto">
              <a:xfrm>
                <a:off x="1551" y="3009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480" name="Rectangle 208"/>
              <p:cNvSpPr>
                <a:spLocks noChangeArrowheads="1"/>
              </p:cNvSpPr>
              <p:nvPr/>
            </p:nvSpPr>
            <p:spPr bwMode="auto">
              <a:xfrm>
                <a:off x="1639" y="3070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481" name="Rectangle 209"/>
              <p:cNvSpPr>
                <a:spLocks noChangeArrowheads="1"/>
              </p:cNvSpPr>
              <p:nvPr/>
            </p:nvSpPr>
            <p:spPr bwMode="auto">
              <a:xfrm>
                <a:off x="1726" y="2982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50482" name="Rectangle 210"/>
              <p:cNvSpPr>
                <a:spLocks noChangeArrowheads="1"/>
              </p:cNvSpPr>
              <p:nvPr/>
            </p:nvSpPr>
            <p:spPr bwMode="auto">
              <a:xfrm>
                <a:off x="1849" y="3000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/>
              </a:p>
            </p:txBody>
          </p:sp>
          <p:sp>
            <p:nvSpPr>
              <p:cNvPr id="950483" name="Rectangle 211"/>
              <p:cNvSpPr>
                <a:spLocks noChangeArrowheads="1"/>
              </p:cNvSpPr>
              <p:nvPr/>
            </p:nvSpPr>
            <p:spPr bwMode="auto">
              <a:xfrm>
                <a:off x="1946" y="2982"/>
                <a:ext cx="702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max</a:t>
                </a:r>
                <a:endParaRPr lang="en-US"/>
              </a:p>
            </p:txBody>
          </p:sp>
          <p:sp>
            <p:nvSpPr>
              <p:cNvPr id="950484" name="Rectangle 212"/>
              <p:cNvSpPr>
                <a:spLocks noChangeArrowheads="1"/>
              </p:cNvSpPr>
              <p:nvPr/>
            </p:nvSpPr>
            <p:spPr bwMode="auto">
              <a:xfrm>
                <a:off x="1963" y="3114"/>
                <a:ext cx="13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485" name="Rectangle 213"/>
              <p:cNvSpPr>
                <a:spLocks noChangeArrowheads="1"/>
              </p:cNvSpPr>
              <p:nvPr/>
            </p:nvSpPr>
            <p:spPr bwMode="auto">
              <a:xfrm>
                <a:off x="2042" y="3167"/>
                <a:ext cx="123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486" name="Rectangle 214"/>
              <p:cNvSpPr>
                <a:spLocks noChangeArrowheads="1"/>
              </p:cNvSpPr>
              <p:nvPr/>
            </p:nvSpPr>
            <p:spPr bwMode="auto">
              <a:xfrm>
                <a:off x="2113" y="3167"/>
                <a:ext cx="20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50487" name="Rectangle 215"/>
              <p:cNvSpPr>
                <a:spLocks noChangeArrowheads="1"/>
              </p:cNvSpPr>
              <p:nvPr/>
            </p:nvSpPr>
            <p:spPr bwMode="auto">
              <a:xfrm>
                <a:off x="2209" y="3149"/>
                <a:ext cx="28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50488" name="Rectangle 216"/>
              <p:cNvSpPr>
                <a:spLocks noChangeArrowheads="1"/>
              </p:cNvSpPr>
              <p:nvPr/>
            </p:nvSpPr>
            <p:spPr bwMode="auto">
              <a:xfrm>
                <a:off x="2314" y="2982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[</a:t>
                </a:r>
                <a:endParaRPr lang="en-US"/>
              </a:p>
            </p:txBody>
          </p:sp>
          <p:sp>
            <p:nvSpPr>
              <p:cNvPr id="950489" name="Rectangle 217"/>
              <p:cNvSpPr>
                <a:spLocks noChangeArrowheads="1"/>
              </p:cNvSpPr>
              <p:nvPr/>
            </p:nvSpPr>
            <p:spPr bwMode="auto">
              <a:xfrm>
                <a:off x="2376" y="3009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50490" name="Rectangle 218"/>
              <p:cNvSpPr>
                <a:spLocks noChangeArrowheads="1"/>
              </p:cNvSpPr>
              <p:nvPr/>
            </p:nvSpPr>
            <p:spPr bwMode="auto">
              <a:xfrm>
                <a:off x="2516" y="2982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50491" name="Rectangle 219"/>
              <p:cNvSpPr>
                <a:spLocks noChangeArrowheads="1"/>
              </p:cNvSpPr>
              <p:nvPr/>
            </p:nvSpPr>
            <p:spPr bwMode="auto">
              <a:xfrm>
                <a:off x="2604" y="3009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492" name="Rectangle 220"/>
              <p:cNvSpPr>
                <a:spLocks noChangeArrowheads="1"/>
              </p:cNvSpPr>
              <p:nvPr/>
            </p:nvSpPr>
            <p:spPr bwMode="auto">
              <a:xfrm>
                <a:off x="2683" y="3070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493" name="Rectangle 221"/>
              <p:cNvSpPr>
                <a:spLocks noChangeArrowheads="1"/>
              </p:cNvSpPr>
              <p:nvPr/>
            </p:nvSpPr>
            <p:spPr bwMode="auto">
              <a:xfrm>
                <a:off x="2780" y="3000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/>
              </a:p>
            </p:txBody>
          </p:sp>
          <p:sp>
            <p:nvSpPr>
              <p:cNvPr id="950494" name="Rectangle 222"/>
              <p:cNvSpPr>
                <a:spLocks noChangeArrowheads="1"/>
              </p:cNvSpPr>
              <p:nvPr/>
            </p:nvSpPr>
            <p:spPr bwMode="auto">
              <a:xfrm>
                <a:off x="2824" y="3009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495" name="Rectangle 223"/>
              <p:cNvSpPr>
                <a:spLocks noChangeArrowheads="1"/>
              </p:cNvSpPr>
              <p:nvPr/>
            </p:nvSpPr>
            <p:spPr bwMode="auto">
              <a:xfrm>
                <a:off x="2911" y="3070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496" name="Rectangle 224"/>
              <p:cNvSpPr>
                <a:spLocks noChangeArrowheads="1"/>
              </p:cNvSpPr>
              <p:nvPr/>
            </p:nvSpPr>
            <p:spPr bwMode="auto">
              <a:xfrm>
                <a:off x="2999" y="3070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50497" name="Rectangle 225"/>
              <p:cNvSpPr>
                <a:spLocks noChangeArrowheads="1"/>
              </p:cNvSpPr>
              <p:nvPr/>
            </p:nvSpPr>
            <p:spPr bwMode="auto">
              <a:xfrm>
                <a:off x="3113" y="3053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50498" name="Rectangle 226"/>
              <p:cNvSpPr>
                <a:spLocks noChangeArrowheads="1"/>
              </p:cNvSpPr>
              <p:nvPr/>
            </p:nvSpPr>
            <p:spPr bwMode="auto">
              <a:xfrm>
                <a:off x="3210" y="2982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50499" name="Rectangle 227"/>
              <p:cNvSpPr>
                <a:spLocks noChangeArrowheads="1"/>
              </p:cNvSpPr>
              <p:nvPr/>
            </p:nvSpPr>
            <p:spPr bwMode="auto">
              <a:xfrm>
                <a:off x="3341" y="3000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/>
              </a:p>
            </p:txBody>
          </p:sp>
          <p:sp>
            <p:nvSpPr>
              <p:cNvPr id="950500" name="Rectangle 228"/>
              <p:cNvSpPr>
                <a:spLocks noChangeArrowheads="1"/>
              </p:cNvSpPr>
              <p:nvPr/>
            </p:nvSpPr>
            <p:spPr bwMode="auto">
              <a:xfrm>
                <a:off x="3429" y="3009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50501" name="Rectangle 229"/>
              <p:cNvSpPr>
                <a:spLocks noChangeArrowheads="1"/>
              </p:cNvSpPr>
              <p:nvPr/>
            </p:nvSpPr>
            <p:spPr bwMode="auto">
              <a:xfrm>
                <a:off x="3570" y="2982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50502" name="Rectangle 230"/>
              <p:cNvSpPr>
                <a:spLocks noChangeArrowheads="1"/>
              </p:cNvSpPr>
              <p:nvPr/>
            </p:nvSpPr>
            <p:spPr bwMode="auto">
              <a:xfrm>
                <a:off x="3657" y="3009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50503" name="Rectangle 231"/>
              <p:cNvSpPr>
                <a:spLocks noChangeArrowheads="1"/>
              </p:cNvSpPr>
              <p:nvPr/>
            </p:nvSpPr>
            <p:spPr bwMode="auto">
              <a:xfrm>
                <a:off x="3745" y="3070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504" name="Rectangle 232"/>
              <p:cNvSpPr>
                <a:spLocks noChangeArrowheads="1"/>
              </p:cNvSpPr>
              <p:nvPr/>
            </p:nvSpPr>
            <p:spPr bwMode="auto">
              <a:xfrm>
                <a:off x="3833" y="3070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50505" name="Rectangle 233"/>
              <p:cNvSpPr>
                <a:spLocks noChangeArrowheads="1"/>
              </p:cNvSpPr>
              <p:nvPr/>
            </p:nvSpPr>
            <p:spPr bwMode="auto">
              <a:xfrm>
                <a:off x="3947" y="3053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50506" name="Rectangle 234"/>
              <p:cNvSpPr>
                <a:spLocks noChangeArrowheads="1"/>
              </p:cNvSpPr>
              <p:nvPr/>
            </p:nvSpPr>
            <p:spPr bwMode="auto">
              <a:xfrm>
                <a:off x="4044" y="3000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/>
              </a:p>
            </p:txBody>
          </p:sp>
          <p:sp>
            <p:nvSpPr>
              <p:cNvPr id="950507" name="Rectangle 235"/>
              <p:cNvSpPr>
                <a:spLocks noChangeArrowheads="1"/>
              </p:cNvSpPr>
              <p:nvPr/>
            </p:nvSpPr>
            <p:spPr bwMode="auto">
              <a:xfrm>
                <a:off x="4096" y="3009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508" name="Rectangle 236"/>
              <p:cNvSpPr>
                <a:spLocks noChangeArrowheads="1"/>
              </p:cNvSpPr>
              <p:nvPr/>
            </p:nvSpPr>
            <p:spPr bwMode="auto">
              <a:xfrm>
                <a:off x="4184" y="3070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509" name="Rectangle 237"/>
              <p:cNvSpPr>
                <a:spLocks noChangeArrowheads="1"/>
              </p:cNvSpPr>
              <p:nvPr/>
            </p:nvSpPr>
            <p:spPr bwMode="auto">
              <a:xfrm>
                <a:off x="4263" y="3070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50510" name="Rectangle 238"/>
              <p:cNvSpPr>
                <a:spLocks noChangeArrowheads="1"/>
              </p:cNvSpPr>
              <p:nvPr/>
            </p:nvSpPr>
            <p:spPr bwMode="auto">
              <a:xfrm>
                <a:off x="4386" y="3053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50511" name="Rectangle 239"/>
              <p:cNvSpPr>
                <a:spLocks noChangeArrowheads="1"/>
              </p:cNvSpPr>
              <p:nvPr/>
            </p:nvSpPr>
            <p:spPr bwMode="auto">
              <a:xfrm>
                <a:off x="4483" y="2982"/>
                <a:ext cx="47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)]</a:t>
                </a:r>
                <a:endParaRPr lang="en-US"/>
              </a:p>
            </p:txBody>
          </p:sp>
          <p:sp>
            <p:nvSpPr>
              <p:cNvPr id="950512" name="Rectangle 240"/>
              <p:cNvSpPr>
                <a:spLocks noChangeArrowheads="1"/>
              </p:cNvSpPr>
              <p:nvPr/>
            </p:nvSpPr>
            <p:spPr bwMode="auto">
              <a:xfrm>
                <a:off x="699" y="3334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/>
              </a:p>
            </p:txBody>
          </p:sp>
          <p:sp>
            <p:nvSpPr>
              <p:cNvPr id="950513" name="Rectangle 241"/>
              <p:cNvSpPr>
                <a:spLocks noChangeArrowheads="1"/>
              </p:cNvSpPr>
              <p:nvPr/>
            </p:nvSpPr>
            <p:spPr bwMode="auto">
              <a:xfrm>
                <a:off x="778" y="3316"/>
                <a:ext cx="702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max</a:t>
                </a:r>
                <a:endParaRPr lang="en-US"/>
              </a:p>
            </p:txBody>
          </p:sp>
          <p:sp>
            <p:nvSpPr>
              <p:cNvPr id="950514" name="Rectangle 242"/>
              <p:cNvSpPr>
                <a:spLocks noChangeArrowheads="1"/>
              </p:cNvSpPr>
              <p:nvPr/>
            </p:nvSpPr>
            <p:spPr bwMode="auto">
              <a:xfrm>
                <a:off x="805" y="3448"/>
                <a:ext cx="13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515" name="Rectangle 243"/>
              <p:cNvSpPr>
                <a:spLocks noChangeArrowheads="1"/>
              </p:cNvSpPr>
              <p:nvPr/>
            </p:nvSpPr>
            <p:spPr bwMode="auto">
              <a:xfrm>
                <a:off x="875" y="3501"/>
                <a:ext cx="123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516" name="Rectangle 244"/>
              <p:cNvSpPr>
                <a:spLocks noChangeArrowheads="1"/>
              </p:cNvSpPr>
              <p:nvPr/>
            </p:nvSpPr>
            <p:spPr bwMode="auto">
              <a:xfrm>
                <a:off x="945" y="3501"/>
                <a:ext cx="20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50517" name="Rectangle 245"/>
              <p:cNvSpPr>
                <a:spLocks noChangeArrowheads="1"/>
              </p:cNvSpPr>
              <p:nvPr/>
            </p:nvSpPr>
            <p:spPr bwMode="auto">
              <a:xfrm>
                <a:off x="1042" y="3483"/>
                <a:ext cx="20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lcmss8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950518" name="Rectangle 246"/>
              <p:cNvSpPr>
                <a:spLocks noChangeArrowheads="1"/>
              </p:cNvSpPr>
              <p:nvPr/>
            </p:nvSpPr>
            <p:spPr bwMode="auto">
              <a:xfrm>
                <a:off x="1147" y="3316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[</a:t>
                </a:r>
                <a:endParaRPr lang="en-US"/>
              </a:p>
            </p:txBody>
          </p:sp>
          <p:sp>
            <p:nvSpPr>
              <p:cNvPr id="950519" name="Rectangle 247"/>
              <p:cNvSpPr>
                <a:spLocks noChangeArrowheads="1"/>
              </p:cNvSpPr>
              <p:nvPr/>
            </p:nvSpPr>
            <p:spPr bwMode="auto">
              <a:xfrm>
                <a:off x="1208" y="3343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50520" name="Rectangle 248"/>
              <p:cNvSpPr>
                <a:spLocks noChangeArrowheads="1"/>
              </p:cNvSpPr>
              <p:nvPr/>
            </p:nvSpPr>
            <p:spPr bwMode="auto">
              <a:xfrm>
                <a:off x="1349" y="3316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50521" name="Rectangle 249"/>
              <p:cNvSpPr>
                <a:spLocks noChangeArrowheads="1"/>
              </p:cNvSpPr>
              <p:nvPr/>
            </p:nvSpPr>
            <p:spPr bwMode="auto">
              <a:xfrm>
                <a:off x="1437" y="3343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522" name="Rectangle 250"/>
              <p:cNvSpPr>
                <a:spLocks noChangeArrowheads="1"/>
              </p:cNvSpPr>
              <p:nvPr/>
            </p:nvSpPr>
            <p:spPr bwMode="auto">
              <a:xfrm>
                <a:off x="1524" y="3395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523" name="Rectangle 251"/>
              <p:cNvSpPr>
                <a:spLocks noChangeArrowheads="1"/>
              </p:cNvSpPr>
              <p:nvPr/>
            </p:nvSpPr>
            <p:spPr bwMode="auto">
              <a:xfrm>
                <a:off x="1603" y="3395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50524" name="Rectangle 252"/>
              <p:cNvSpPr>
                <a:spLocks noChangeArrowheads="1"/>
              </p:cNvSpPr>
              <p:nvPr/>
            </p:nvSpPr>
            <p:spPr bwMode="auto">
              <a:xfrm>
                <a:off x="1726" y="3378"/>
                <a:ext cx="33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950525" name="Rectangle 253"/>
              <p:cNvSpPr>
                <a:spLocks noChangeArrowheads="1"/>
              </p:cNvSpPr>
              <p:nvPr/>
            </p:nvSpPr>
            <p:spPr bwMode="auto">
              <a:xfrm>
                <a:off x="1823" y="3334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j</a:t>
                </a:r>
                <a:endParaRPr lang="en-US"/>
              </a:p>
            </p:txBody>
          </p:sp>
          <p:sp>
            <p:nvSpPr>
              <p:cNvPr id="950526" name="Rectangle 254"/>
              <p:cNvSpPr>
                <a:spLocks noChangeArrowheads="1"/>
              </p:cNvSpPr>
              <p:nvPr/>
            </p:nvSpPr>
            <p:spPr bwMode="auto">
              <a:xfrm>
                <a:off x="1876" y="3343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s</a:t>
                </a:r>
                <a:endParaRPr lang="en-US"/>
              </a:p>
            </p:txBody>
          </p:sp>
          <p:sp>
            <p:nvSpPr>
              <p:cNvPr id="950527" name="Rectangle 255"/>
              <p:cNvSpPr>
                <a:spLocks noChangeArrowheads="1"/>
              </p:cNvSpPr>
              <p:nvPr/>
            </p:nvSpPr>
            <p:spPr bwMode="auto">
              <a:xfrm>
                <a:off x="1955" y="3395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  <p:sp>
            <p:nvSpPr>
              <p:cNvPr id="950528" name="Rectangle 256"/>
              <p:cNvSpPr>
                <a:spLocks noChangeArrowheads="1"/>
              </p:cNvSpPr>
              <p:nvPr/>
            </p:nvSpPr>
            <p:spPr bwMode="auto">
              <a:xfrm>
                <a:off x="2042" y="3395"/>
                <a:ext cx="22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sy8" pitchFamily="34" charset="0"/>
                  </a:rPr>
                  <a:t>¡</a:t>
                </a:r>
                <a:endParaRPr lang="en-US"/>
              </a:p>
            </p:txBody>
          </p:sp>
          <p:sp>
            <p:nvSpPr>
              <p:cNvPr id="950529" name="Rectangle 257"/>
              <p:cNvSpPr>
                <a:spLocks noChangeArrowheads="1"/>
              </p:cNvSpPr>
              <p:nvPr/>
            </p:nvSpPr>
            <p:spPr bwMode="auto">
              <a:xfrm>
                <a:off x="2156" y="3378"/>
                <a:ext cx="23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lcmss8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950530" name="Rectangle 258"/>
              <p:cNvSpPr>
                <a:spLocks noChangeArrowheads="1"/>
              </p:cNvSpPr>
              <p:nvPr/>
            </p:nvSpPr>
            <p:spPr bwMode="auto">
              <a:xfrm>
                <a:off x="2253" y="3316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)</a:t>
                </a:r>
                <a:endParaRPr lang="en-US"/>
              </a:p>
            </p:txBody>
          </p:sp>
          <p:sp>
            <p:nvSpPr>
              <p:cNvPr id="950531" name="Rectangle 259"/>
              <p:cNvSpPr>
                <a:spLocks noChangeArrowheads="1"/>
              </p:cNvSpPr>
              <p:nvPr/>
            </p:nvSpPr>
            <p:spPr bwMode="auto">
              <a:xfrm>
                <a:off x="2385" y="3334"/>
                <a:ext cx="17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sy8" pitchFamily="34" charset="0"/>
                  </a:rPr>
                  <a:t>¢</a:t>
                </a:r>
                <a:endParaRPr lang="en-US"/>
              </a:p>
            </p:txBody>
          </p:sp>
          <p:sp>
            <p:nvSpPr>
              <p:cNvPr id="950532" name="Rectangle 260"/>
              <p:cNvSpPr>
                <a:spLocks noChangeArrowheads="1"/>
              </p:cNvSpPr>
              <p:nvPr/>
            </p:nvSpPr>
            <p:spPr bwMode="auto">
              <a:xfrm>
                <a:off x="2472" y="3343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P</a:t>
                </a:r>
                <a:endParaRPr lang="en-US"/>
              </a:p>
            </p:txBody>
          </p:sp>
          <p:sp>
            <p:nvSpPr>
              <p:cNvPr id="950533" name="Rectangle 261"/>
              <p:cNvSpPr>
                <a:spLocks noChangeArrowheads="1"/>
              </p:cNvSpPr>
              <p:nvPr/>
            </p:nvSpPr>
            <p:spPr bwMode="auto">
              <a:xfrm>
                <a:off x="2613" y="3316"/>
                <a:ext cx="3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lcmss8" pitchFamily="34" charset="0"/>
                  </a:rPr>
                  <a:t>(</a:t>
                </a:r>
                <a:endParaRPr lang="en-US"/>
              </a:p>
            </p:txBody>
          </p:sp>
          <p:sp>
            <p:nvSpPr>
              <p:cNvPr id="950534" name="Rectangle 262"/>
              <p:cNvSpPr>
                <a:spLocks noChangeArrowheads="1"/>
              </p:cNvSpPr>
              <p:nvPr/>
            </p:nvSpPr>
            <p:spPr bwMode="auto">
              <a:xfrm>
                <a:off x="2701" y="3343"/>
                <a:ext cx="16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cmmi8" pitchFamily="34" charset="0"/>
                  </a:rPr>
                  <a:t>o</a:t>
                </a:r>
                <a:endParaRPr lang="en-US"/>
              </a:p>
            </p:txBody>
          </p:sp>
          <p:sp>
            <p:nvSpPr>
              <p:cNvPr id="950535" name="Rectangle 263"/>
              <p:cNvSpPr>
                <a:spLocks noChangeArrowheads="1"/>
              </p:cNvSpPr>
              <p:nvPr/>
            </p:nvSpPr>
            <p:spPr bwMode="auto">
              <a:xfrm>
                <a:off x="2788" y="3395"/>
                <a:ext cx="1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  <a:latin typeface="cmmi8" pitchFamily="34" charset="0"/>
                  </a:rPr>
                  <a:t>k</a:t>
                </a:r>
                <a:endParaRPr lang="en-US"/>
              </a:p>
            </p:txBody>
          </p:sp>
        </p:grpSp>
        <p:sp>
          <p:nvSpPr>
            <p:cNvPr id="950537" name="Rectangle 265"/>
            <p:cNvSpPr>
              <a:spLocks noChangeArrowheads="1"/>
            </p:cNvSpPr>
            <p:nvPr/>
          </p:nvSpPr>
          <p:spPr bwMode="auto">
            <a:xfrm>
              <a:off x="2876" y="3395"/>
              <a:ext cx="22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50538" name="Rectangle 266"/>
            <p:cNvSpPr>
              <a:spLocks noChangeArrowheads="1"/>
            </p:cNvSpPr>
            <p:nvPr/>
          </p:nvSpPr>
          <p:spPr bwMode="auto">
            <a:xfrm>
              <a:off x="2999" y="3378"/>
              <a:ext cx="2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2</a:t>
              </a:r>
              <a:endParaRPr lang="en-US"/>
            </a:p>
          </p:txBody>
        </p:sp>
        <p:sp>
          <p:nvSpPr>
            <p:cNvPr id="950539" name="Rectangle 267"/>
            <p:cNvSpPr>
              <a:spLocks noChangeArrowheads="1"/>
            </p:cNvSpPr>
            <p:nvPr/>
          </p:nvSpPr>
          <p:spPr bwMode="auto">
            <a:xfrm>
              <a:off x="3087" y="3334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50540" name="Rectangle 268"/>
            <p:cNvSpPr>
              <a:spLocks noChangeArrowheads="1"/>
            </p:cNvSpPr>
            <p:nvPr/>
          </p:nvSpPr>
          <p:spPr bwMode="auto">
            <a:xfrm>
              <a:off x="3140" y="3343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0541" name="Rectangle 269"/>
            <p:cNvSpPr>
              <a:spLocks noChangeArrowheads="1"/>
            </p:cNvSpPr>
            <p:nvPr/>
          </p:nvSpPr>
          <p:spPr bwMode="auto">
            <a:xfrm>
              <a:off x="3227" y="3395"/>
              <a:ext cx="1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0542" name="Rectangle 270"/>
            <p:cNvSpPr>
              <a:spLocks noChangeArrowheads="1"/>
            </p:cNvSpPr>
            <p:nvPr/>
          </p:nvSpPr>
          <p:spPr bwMode="auto">
            <a:xfrm>
              <a:off x="3306" y="3395"/>
              <a:ext cx="22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50543" name="Rectangle 271"/>
            <p:cNvSpPr>
              <a:spLocks noChangeArrowheads="1"/>
            </p:cNvSpPr>
            <p:nvPr/>
          </p:nvSpPr>
          <p:spPr bwMode="auto">
            <a:xfrm>
              <a:off x="3429" y="3378"/>
              <a:ext cx="2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2</a:t>
              </a:r>
              <a:endParaRPr lang="en-US"/>
            </a:p>
          </p:txBody>
        </p:sp>
        <p:sp>
          <p:nvSpPr>
            <p:cNvPr id="950544" name="Rectangle 272"/>
            <p:cNvSpPr>
              <a:spLocks noChangeArrowheads="1"/>
            </p:cNvSpPr>
            <p:nvPr/>
          </p:nvSpPr>
          <p:spPr bwMode="auto">
            <a:xfrm>
              <a:off x="3526" y="3316"/>
              <a:ext cx="47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)]</a:t>
              </a:r>
              <a:endParaRPr lang="en-US"/>
            </a:p>
          </p:txBody>
        </p:sp>
        <p:sp>
          <p:nvSpPr>
            <p:cNvPr id="950545" name="Rectangle 273"/>
            <p:cNvSpPr>
              <a:spLocks noChangeArrowheads="1"/>
            </p:cNvSpPr>
            <p:nvPr/>
          </p:nvSpPr>
          <p:spPr bwMode="auto">
            <a:xfrm>
              <a:off x="3710" y="3334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0546" name="Rectangle 274"/>
            <p:cNvSpPr>
              <a:spLocks noChangeArrowheads="1"/>
            </p:cNvSpPr>
            <p:nvPr/>
          </p:nvSpPr>
          <p:spPr bwMode="auto">
            <a:xfrm>
              <a:off x="3807" y="3343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50547" name="Rectangle 275"/>
            <p:cNvSpPr>
              <a:spLocks noChangeArrowheads="1"/>
            </p:cNvSpPr>
            <p:nvPr/>
          </p:nvSpPr>
          <p:spPr bwMode="auto">
            <a:xfrm>
              <a:off x="3886" y="3343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50548" name="Rectangle 276"/>
            <p:cNvSpPr>
              <a:spLocks noChangeArrowheads="1"/>
            </p:cNvSpPr>
            <p:nvPr/>
          </p:nvSpPr>
          <p:spPr bwMode="auto">
            <a:xfrm>
              <a:off x="3973" y="3343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50549" name="Rectangle 277"/>
            <p:cNvSpPr>
              <a:spLocks noChangeArrowheads="1"/>
            </p:cNvSpPr>
            <p:nvPr/>
          </p:nvSpPr>
          <p:spPr bwMode="auto">
            <a:xfrm>
              <a:off x="699" y="3659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0550" name="Rectangle 278"/>
            <p:cNvSpPr>
              <a:spLocks noChangeArrowheads="1"/>
            </p:cNvSpPr>
            <p:nvPr/>
          </p:nvSpPr>
          <p:spPr bwMode="auto">
            <a:xfrm>
              <a:off x="778" y="3641"/>
              <a:ext cx="70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max</a:t>
              </a:r>
              <a:endParaRPr lang="en-US"/>
            </a:p>
          </p:txBody>
        </p:sp>
        <p:sp>
          <p:nvSpPr>
            <p:cNvPr id="950551" name="Rectangle 279"/>
            <p:cNvSpPr>
              <a:spLocks noChangeArrowheads="1"/>
            </p:cNvSpPr>
            <p:nvPr/>
          </p:nvSpPr>
          <p:spPr bwMode="auto">
            <a:xfrm>
              <a:off x="884" y="3773"/>
              <a:ext cx="1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0552" name="Rectangle 280"/>
            <p:cNvSpPr>
              <a:spLocks noChangeArrowheads="1"/>
            </p:cNvSpPr>
            <p:nvPr/>
          </p:nvSpPr>
          <p:spPr bwMode="auto">
            <a:xfrm>
              <a:off x="954" y="3808"/>
              <a:ext cx="28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0553" name="Rectangle 281"/>
            <p:cNvSpPr>
              <a:spLocks noChangeArrowheads="1"/>
            </p:cNvSpPr>
            <p:nvPr/>
          </p:nvSpPr>
          <p:spPr bwMode="auto">
            <a:xfrm>
              <a:off x="1147" y="3641"/>
              <a:ext cx="3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[</a:t>
              </a:r>
              <a:endParaRPr lang="en-US"/>
            </a:p>
          </p:txBody>
        </p:sp>
        <p:sp>
          <p:nvSpPr>
            <p:cNvPr id="950554" name="Rectangle 282"/>
            <p:cNvSpPr>
              <a:spLocks noChangeArrowheads="1"/>
            </p:cNvSpPr>
            <p:nvPr/>
          </p:nvSpPr>
          <p:spPr bwMode="auto">
            <a:xfrm>
              <a:off x="1208" y="3668"/>
              <a:ext cx="19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0555" name="Rectangle 283"/>
            <p:cNvSpPr>
              <a:spLocks noChangeArrowheads="1"/>
            </p:cNvSpPr>
            <p:nvPr/>
          </p:nvSpPr>
          <p:spPr bwMode="auto">
            <a:xfrm>
              <a:off x="1349" y="3641"/>
              <a:ext cx="35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0556" name="Rectangle 284"/>
            <p:cNvSpPr>
              <a:spLocks noChangeArrowheads="1"/>
            </p:cNvSpPr>
            <p:nvPr/>
          </p:nvSpPr>
          <p:spPr bwMode="auto">
            <a:xfrm>
              <a:off x="1437" y="3668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0557" name="Rectangle 285"/>
            <p:cNvSpPr>
              <a:spLocks noChangeArrowheads="1"/>
            </p:cNvSpPr>
            <p:nvPr/>
          </p:nvSpPr>
          <p:spPr bwMode="auto">
            <a:xfrm>
              <a:off x="1524" y="3703"/>
              <a:ext cx="2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2</a:t>
              </a:r>
              <a:endParaRPr lang="en-US"/>
            </a:p>
          </p:txBody>
        </p:sp>
        <p:sp>
          <p:nvSpPr>
            <p:cNvPr id="950558" name="Rectangle 286"/>
            <p:cNvSpPr>
              <a:spLocks noChangeArrowheads="1"/>
            </p:cNvSpPr>
            <p:nvPr/>
          </p:nvSpPr>
          <p:spPr bwMode="auto">
            <a:xfrm>
              <a:off x="1612" y="3659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50559" name="Rectangle 287"/>
            <p:cNvSpPr>
              <a:spLocks noChangeArrowheads="1"/>
            </p:cNvSpPr>
            <p:nvPr/>
          </p:nvSpPr>
          <p:spPr bwMode="auto">
            <a:xfrm>
              <a:off x="1665" y="3668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0560" name="Rectangle 288"/>
            <p:cNvSpPr>
              <a:spLocks noChangeArrowheads="1"/>
            </p:cNvSpPr>
            <p:nvPr/>
          </p:nvSpPr>
          <p:spPr bwMode="auto">
            <a:xfrm>
              <a:off x="1753" y="3703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0561" name="Rectangle 289"/>
            <p:cNvSpPr>
              <a:spLocks noChangeArrowheads="1"/>
            </p:cNvSpPr>
            <p:nvPr/>
          </p:nvSpPr>
          <p:spPr bwMode="auto">
            <a:xfrm>
              <a:off x="1849" y="3641"/>
              <a:ext cx="3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50562" name="Rectangle 290"/>
            <p:cNvSpPr>
              <a:spLocks noChangeArrowheads="1"/>
            </p:cNvSpPr>
            <p:nvPr/>
          </p:nvSpPr>
          <p:spPr bwMode="auto">
            <a:xfrm>
              <a:off x="1972" y="3659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0563" name="Rectangle 291"/>
            <p:cNvSpPr>
              <a:spLocks noChangeArrowheads="1"/>
            </p:cNvSpPr>
            <p:nvPr/>
          </p:nvSpPr>
          <p:spPr bwMode="auto">
            <a:xfrm>
              <a:off x="2069" y="3668"/>
              <a:ext cx="19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0564" name="Rectangle 292"/>
            <p:cNvSpPr>
              <a:spLocks noChangeArrowheads="1"/>
            </p:cNvSpPr>
            <p:nvPr/>
          </p:nvSpPr>
          <p:spPr bwMode="auto">
            <a:xfrm>
              <a:off x="2209" y="3641"/>
              <a:ext cx="35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0565" name="Rectangle 293"/>
            <p:cNvSpPr>
              <a:spLocks noChangeArrowheads="1"/>
            </p:cNvSpPr>
            <p:nvPr/>
          </p:nvSpPr>
          <p:spPr bwMode="auto">
            <a:xfrm>
              <a:off x="2297" y="3668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50566" name="Rectangle 294"/>
            <p:cNvSpPr>
              <a:spLocks noChangeArrowheads="1"/>
            </p:cNvSpPr>
            <p:nvPr/>
          </p:nvSpPr>
          <p:spPr bwMode="auto">
            <a:xfrm>
              <a:off x="2385" y="3703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0567" name="Rectangle 295"/>
            <p:cNvSpPr>
              <a:spLocks noChangeArrowheads="1"/>
            </p:cNvSpPr>
            <p:nvPr/>
          </p:nvSpPr>
          <p:spPr bwMode="auto">
            <a:xfrm>
              <a:off x="2481" y="3659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50568" name="Rectangle 296"/>
            <p:cNvSpPr>
              <a:spLocks noChangeArrowheads="1"/>
            </p:cNvSpPr>
            <p:nvPr/>
          </p:nvSpPr>
          <p:spPr bwMode="auto">
            <a:xfrm>
              <a:off x="2534" y="3668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0569" name="Rectangle 297"/>
            <p:cNvSpPr>
              <a:spLocks noChangeArrowheads="1"/>
            </p:cNvSpPr>
            <p:nvPr/>
          </p:nvSpPr>
          <p:spPr bwMode="auto">
            <a:xfrm>
              <a:off x="2613" y="3703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0570" name="Rectangle 298"/>
            <p:cNvSpPr>
              <a:spLocks noChangeArrowheads="1"/>
            </p:cNvSpPr>
            <p:nvPr/>
          </p:nvSpPr>
          <p:spPr bwMode="auto">
            <a:xfrm>
              <a:off x="2709" y="3641"/>
              <a:ext cx="47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)]</a:t>
              </a:r>
              <a:endParaRPr lang="en-US"/>
            </a:p>
          </p:txBody>
        </p:sp>
        <p:sp>
          <p:nvSpPr>
            <p:cNvPr id="950571" name="Rectangle 299"/>
            <p:cNvSpPr>
              <a:spLocks noChangeArrowheads="1"/>
            </p:cNvSpPr>
            <p:nvPr/>
          </p:nvSpPr>
          <p:spPr bwMode="auto">
            <a:xfrm>
              <a:off x="2894" y="3659"/>
              <a:ext cx="17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0572" name="Rectangle 300"/>
            <p:cNvSpPr>
              <a:spLocks noChangeArrowheads="1"/>
            </p:cNvSpPr>
            <p:nvPr/>
          </p:nvSpPr>
          <p:spPr bwMode="auto">
            <a:xfrm>
              <a:off x="2990" y="3668"/>
              <a:ext cx="19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0573" name="Rectangle 301"/>
            <p:cNvSpPr>
              <a:spLocks noChangeArrowheads="1"/>
            </p:cNvSpPr>
            <p:nvPr/>
          </p:nvSpPr>
          <p:spPr bwMode="auto">
            <a:xfrm>
              <a:off x="3131" y="3641"/>
              <a:ext cx="35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0574" name="Rectangle 302"/>
            <p:cNvSpPr>
              <a:spLocks noChangeArrowheads="1"/>
            </p:cNvSpPr>
            <p:nvPr/>
          </p:nvSpPr>
          <p:spPr bwMode="auto">
            <a:xfrm>
              <a:off x="3219" y="3668"/>
              <a:ext cx="16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0575" name="Rectangle 303"/>
            <p:cNvSpPr>
              <a:spLocks noChangeArrowheads="1"/>
            </p:cNvSpPr>
            <p:nvPr/>
          </p:nvSpPr>
          <p:spPr bwMode="auto">
            <a:xfrm>
              <a:off x="3306" y="3703"/>
              <a:ext cx="3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0576" name="Rectangle 304"/>
            <p:cNvSpPr>
              <a:spLocks noChangeArrowheads="1"/>
            </p:cNvSpPr>
            <p:nvPr/>
          </p:nvSpPr>
          <p:spPr bwMode="auto">
            <a:xfrm>
              <a:off x="3394" y="3641"/>
              <a:ext cx="3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</p:grpSp>
      <p:grpSp>
        <p:nvGrpSpPr>
          <p:cNvPr id="950283" name="Group 11"/>
          <p:cNvGrpSpPr>
            <a:grpSpLocks noChangeAspect="1"/>
          </p:cNvGrpSpPr>
          <p:nvPr/>
        </p:nvGrpSpPr>
        <p:grpSpPr bwMode="auto">
          <a:xfrm>
            <a:off x="609600" y="1663700"/>
            <a:ext cx="6297613" cy="868363"/>
            <a:chOff x="387" y="1048"/>
            <a:chExt cx="3967" cy="547"/>
          </a:xfrm>
        </p:grpSpPr>
        <p:sp>
          <p:nvSpPr>
            <p:cNvPr id="95028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87" y="1056"/>
              <a:ext cx="3963" cy="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284" name="Rectangle 12"/>
            <p:cNvSpPr>
              <a:spLocks noChangeArrowheads="1"/>
            </p:cNvSpPr>
            <p:nvPr/>
          </p:nvSpPr>
          <p:spPr bwMode="auto">
            <a:xfrm>
              <a:off x="624" y="1203"/>
              <a:ext cx="33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max</a:t>
              </a:r>
              <a:endParaRPr lang="en-US"/>
            </a:p>
          </p:txBody>
        </p:sp>
        <p:sp>
          <p:nvSpPr>
            <p:cNvPr id="950285" name="Rectangle 13"/>
            <p:cNvSpPr>
              <a:spLocks noChangeArrowheads="1"/>
            </p:cNvSpPr>
            <p:nvPr/>
          </p:nvSpPr>
          <p:spPr bwMode="auto">
            <a:xfrm>
              <a:off x="387" y="1334"/>
              <a:ext cx="6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0286" name="Rectangle 14"/>
            <p:cNvSpPr>
              <a:spLocks noChangeArrowheads="1"/>
            </p:cNvSpPr>
            <p:nvPr/>
          </p:nvSpPr>
          <p:spPr bwMode="auto">
            <a:xfrm>
              <a:off x="453" y="138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0287" name="Rectangle 15"/>
            <p:cNvSpPr>
              <a:spLocks noChangeArrowheads="1"/>
            </p:cNvSpPr>
            <p:nvPr/>
          </p:nvSpPr>
          <p:spPr bwMode="auto">
            <a:xfrm>
              <a:off x="526" y="1334"/>
              <a:ext cx="10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;s</a:t>
              </a:r>
              <a:endParaRPr lang="en-US"/>
            </a:p>
          </p:txBody>
        </p:sp>
        <p:sp>
          <p:nvSpPr>
            <p:cNvPr id="950288" name="Rectangle 16"/>
            <p:cNvSpPr>
              <a:spLocks noChangeArrowheads="1"/>
            </p:cNvSpPr>
            <p:nvPr/>
          </p:nvSpPr>
          <p:spPr bwMode="auto">
            <a:xfrm>
              <a:off x="632" y="138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0289" name="Rectangle 17"/>
            <p:cNvSpPr>
              <a:spLocks noChangeArrowheads="1"/>
            </p:cNvSpPr>
            <p:nvPr/>
          </p:nvSpPr>
          <p:spPr bwMode="auto">
            <a:xfrm>
              <a:off x="698" y="1382"/>
              <a:ext cx="9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50290" name="Rectangle 18"/>
            <p:cNvSpPr>
              <a:spLocks noChangeArrowheads="1"/>
            </p:cNvSpPr>
            <p:nvPr/>
          </p:nvSpPr>
          <p:spPr bwMode="auto">
            <a:xfrm>
              <a:off x="788" y="1374"/>
              <a:ext cx="7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0291" name="Rectangle 19"/>
            <p:cNvSpPr>
              <a:spLocks noChangeArrowheads="1"/>
            </p:cNvSpPr>
            <p:nvPr/>
          </p:nvSpPr>
          <p:spPr bwMode="auto">
            <a:xfrm>
              <a:off x="861" y="1334"/>
              <a:ext cx="1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;:::</a:t>
              </a:r>
              <a:endParaRPr lang="en-US"/>
            </a:p>
          </p:txBody>
        </p:sp>
        <p:sp>
          <p:nvSpPr>
            <p:cNvPr id="950292" name="Rectangle 20"/>
            <p:cNvSpPr>
              <a:spLocks noChangeArrowheads="1"/>
            </p:cNvSpPr>
            <p:nvPr/>
          </p:nvSpPr>
          <p:spPr bwMode="auto">
            <a:xfrm>
              <a:off x="1025" y="1334"/>
              <a:ext cx="10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;s</a:t>
              </a:r>
              <a:endParaRPr lang="en-US"/>
            </a:p>
          </p:txBody>
        </p:sp>
        <p:sp>
          <p:nvSpPr>
            <p:cNvPr id="950293" name="Rectangle 21"/>
            <p:cNvSpPr>
              <a:spLocks noChangeArrowheads="1"/>
            </p:cNvSpPr>
            <p:nvPr/>
          </p:nvSpPr>
          <p:spPr bwMode="auto">
            <a:xfrm>
              <a:off x="1131" y="1366"/>
              <a:ext cx="7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0294" name="Rectangle 22"/>
            <p:cNvSpPr>
              <a:spLocks noChangeArrowheads="1"/>
            </p:cNvSpPr>
            <p:nvPr/>
          </p:nvSpPr>
          <p:spPr bwMode="auto">
            <a:xfrm>
              <a:off x="1237" y="1228"/>
              <a:ext cx="1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0295" name="Rectangle 23"/>
            <p:cNvSpPr>
              <a:spLocks noChangeArrowheads="1"/>
            </p:cNvSpPr>
            <p:nvPr/>
          </p:nvSpPr>
          <p:spPr bwMode="auto">
            <a:xfrm>
              <a:off x="1368" y="1203"/>
              <a:ext cx="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0296" name="Rectangle 24"/>
            <p:cNvSpPr>
              <a:spLocks noChangeArrowheads="1"/>
            </p:cNvSpPr>
            <p:nvPr/>
          </p:nvSpPr>
          <p:spPr bwMode="auto">
            <a:xfrm>
              <a:off x="1449" y="1228"/>
              <a:ext cx="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50297" name="Rectangle 25"/>
            <p:cNvSpPr>
              <a:spLocks noChangeArrowheads="1"/>
            </p:cNvSpPr>
            <p:nvPr/>
          </p:nvSpPr>
          <p:spPr bwMode="auto">
            <a:xfrm>
              <a:off x="1531" y="1285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0298" name="Rectangle 26"/>
            <p:cNvSpPr>
              <a:spLocks noChangeArrowheads="1"/>
            </p:cNvSpPr>
            <p:nvPr/>
          </p:nvSpPr>
          <p:spPr bwMode="auto">
            <a:xfrm>
              <a:off x="1613" y="1219"/>
              <a:ext cx="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50299" name="Rectangle 27"/>
            <p:cNvSpPr>
              <a:spLocks noChangeArrowheads="1"/>
            </p:cNvSpPr>
            <p:nvPr/>
          </p:nvSpPr>
          <p:spPr bwMode="auto">
            <a:xfrm>
              <a:off x="1662" y="1228"/>
              <a:ext cx="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0300" name="Rectangle 28"/>
            <p:cNvSpPr>
              <a:spLocks noChangeArrowheads="1"/>
            </p:cNvSpPr>
            <p:nvPr/>
          </p:nvSpPr>
          <p:spPr bwMode="auto">
            <a:xfrm>
              <a:off x="1735" y="1285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0301" name="Rectangle 29"/>
            <p:cNvSpPr>
              <a:spLocks noChangeArrowheads="1"/>
            </p:cNvSpPr>
            <p:nvPr/>
          </p:nvSpPr>
          <p:spPr bwMode="auto">
            <a:xfrm>
              <a:off x="1817" y="1203"/>
              <a:ext cx="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50302" name="Rectangle 30"/>
            <p:cNvSpPr>
              <a:spLocks noChangeArrowheads="1"/>
            </p:cNvSpPr>
            <p:nvPr/>
          </p:nvSpPr>
          <p:spPr bwMode="auto">
            <a:xfrm>
              <a:off x="1899" y="1219"/>
              <a:ext cx="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0303" name="Rectangle 31"/>
            <p:cNvSpPr>
              <a:spLocks noChangeArrowheads="1"/>
            </p:cNvSpPr>
            <p:nvPr/>
          </p:nvSpPr>
          <p:spPr bwMode="auto">
            <a:xfrm>
              <a:off x="1948" y="1203"/>
              <a:ext cx="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[</a:t>
              </a:r>
              <a:endParaRPr lang="en-US"/>
            </a:p>
          </p:txBody>
        </p:sp>
        <p:sp>
          <p:nvSpPr>
            <p:cNvPr id="950304" name="Rectangle 32"/>
            <p:cNvSpPr>
              <a:spLocks noChangeArrowheads="1"/>
            </p:cNvSpPr>
            <p:nvPr/>
          </p:nvSpPr>
          <p:spPr bwMode="auto">
            <a:xfrm>
              <a:off x="2005" y="1064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0305" name="Rectangle 33"/>
            <p:cNvSpPr>
              <a:spLocks noChangeArrowheads="1"/>
            </p:cNvSpPr>
            <p:nvPr/>
          </p:nvSpPr>
          <p:spPr bwMode="auto">
            <a:xfrm>
              <a:off x="2079" y="1064"/>
              <a:ext cx="11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50306" name="Rectangle 34"/>
            <p:cNvSpPr>
              <a:spLocks noChangeArrowheads="1"/>
            </p:cNvSpPr>
            <p:nvPr/>
          </p:nvSpPr>
          <p:spPr bwMode="auto">
            <a:xfrm>
              <a:off x="2193" y="1048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0307" name="Rectangle 35"/>
            <p:cNvSpPr>
              <a:spLocks noChangeArrowheads="1"/>
            </p:cNvSpPr>
            <p:nvPr/>
          </p:nvSpPr>
          <p:spPr bwMode="auto">
            <a:xfrm>
              <a:off x="2054" y="1105"/>
              <a:ext cx="1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ex10" pitchFamily="34" charset="0"/>
                </a:rPr>
                <a:t>Y</a:t>
              </a:r>
              <a:endParaRPr lang="en-US"/>
            </a:p>
          </p:txBody>
        </p:sp>
        <p:sp>
          <p:nvSpPr>
            <p:cNvPr id="950308" name="Rectangle 36"/>
            <p:cNvSpPr>
              <a:spLocks noChangeArrowheads="1"/>
            </p:cNvSpPr>
            <p:nvPr/>
          </p:nvSpPr>
          <p:spPr bwMode="auto">
            <a:xfrm>
              <a:off x="2005" y="1432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t</a:t>
              </a:r>
              <a:endParaRPr lang="en-US"/>
            </a:p>
          </p:txBody>
        </p:sp>
        <p:sp>
          <p:nvSpPr>
            <p:cNvPr id="950309" name="Rectangle 37"/>
            <p:cNvSpPr>
              <a:spLocks noChangeArrowheads="1"/>
            </p:cNvSpPr>
            <p:nvPr/>
          </p:nvSpPr>
          <p:spPr bwMode="auto">
            <a:xfrm>
              <a:off x="2062" y="1416"/>
              <a:ext cx="21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=1</a:t>
              </a:r>
              <a:endParaRPr lang="en-US"/>
            </a:p>
          </p:txBody>
        </p:sp>
        <p:sp>
          <p:nvSpPr>
            <p:cNvPr id="950310" name="Rectangle 38"/>
            <p:cNvSpPr>
              <a:spLocks noChangeArrowheads="1"/>
            </p:cNvSpPr>
            <p:nvPr/>
          </p:nvSpPr>
          <p:spPr bwMode="auto">
            <a:xfrm>
              <a:off x="2307" y="1228"/>
              <a:ext cx="1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0311" name="Rectangle 39"/>
            <p:cNvSpPr>
              <a:spLocks noChangeArrowheads="1"/>
            </p:cNvSpPr>
            <p:nvPr/>
          </p:nvSpPr>
          <p:spPr bwMode="auto">
            <a:xfrm>
              <a:off x="2438" y="1203"/>
              <a:ext cx="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0312" name="Rectangle 40"/>
            <p:cNvSpPr>
              <a:spLocks noChangeArrowheads="1"/>
            </p:cNvSpPr>
            <p:nvPr/>
          </p:nvSpPr>
          <p:spPr bwMode="auto">
            <a:xfrm>
              <a:off x="2520" y="1228"/>
              <a:ext cx="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0313" name="Rectangle 41"/>
            <p:cNvSpPr>
              <a:spLocks noChangeArrowheads="1"/>
            </p:cNvSpPr>
            <p:nvPr/>
          </p:nvSpPr>
          <p:spPr bwMode="auto">
            <a:xfrm>
              <a:off x="2601" y="1285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t</a:t>
              </a:r>
              <a:endParaRPr lang="en-US"/>
            </a:p>
          </p:txBody>
        </p:sp>
        <p:sp>
          <p:nvSpPr>
            <p:cNvPr id="950314" name="Rectangle 42"/>
            <p:cNvSpPr>
              <a:spLocks noChangeArrowheads="1"/>
            </p:cNvSpPr>
            <p:nvPr/>
          </p:nvSpPr>
          <p:spPr bwMode="auto">
            <a:xfrm>
              <a:off x="2650" y="1269"/>
              <a:ext cx="21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+1</a:t>
              </a:r>
              <a:endParaRPr lang="en-US"/>
            </a:p>
          </p:txBody>
        </p:sp>
        <p:sp>
          <p:nvSpPr>
            <p:cNvPr id="950315" name="Rectangle 43"/>
            <p:cNvSpPr>
              <a:spLocks noChangeArrowheads="1"/>
            </p:cNvSpPr>
            <p:nvPr/>
          </p:nvSpPr>
          <p:spPr bwMode="auto">
            <a:xfrm>
              <a:off x="2871" y="1219"/>
              <a:ext cx="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50316" name="Rectangle 44"/>
            <p:cNvSpPr>
              <a:spLocks noChangeArrowheads="1"/>
            </p:cNvSpPr>
            <p:nvPr/>
          </p:nvSpPr>
          <p:spPr bwMode="auto">
            <a:xfrm>
              <a:off x="2920" y="1228"/>
              <a:ext cx="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0317" name="Rectangle 45"/>
            <p:cNvSpPr>
              <a:spLocks noChangeArrowheads="1"/>
            </p:cNvSpPr>
            <p:nvPr/>
          </p:nvSpPr>
          <p:spPr bwMode="auto">
            <a:xfrm>
              <a:off x="2994" y="1277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t</a:t>
              </a:r>
              <a:endParaRPr lang="en-US"/>
            </a:p>
          </p:txBody>
        </p:sp>
        <p:sp>
          <p:nvSpPr>
            <p:cNvPr id="950318" name="Rectangle 46"/>
            <p:cNvSpPr>
              <a:spLocks noChangeArrowheads="1"/>
            </p:cNvSpPr>
            <p:nvPr/>
          </p:nvSpPr>
          <p:spPr bwMode="auto">
            <a:xfrm>
              <a:off x="3051" y="1203"/>
              <a:ext cx="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50319" name="Rectangle 47"/>
            <p:cNvSpPr>
              <a:spLocks noChangeArrowheads="1"/>
            </p:cNvSpPr>
            <p:nvPr/>
          </p:nvSpPr>
          <p:spPr bwMode="auto">
            <a:xfrm>
              <a:off x="3133" y="1219"/>
              <a:ext cx="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0320" name="Rectangle 48"/>
            <p:cNvSpPr>
              <a:spLocks noChangeArrowheads="1"/>
            </p:cNvSpPr>
            <p:nvPr/>
          </p:nvSpPr>
          <p:spPr bwMode="auto">
            <a:xfrm>
              <a:off x="3182" y="1228"/>
              <a:ext cx="1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0321" name="Rectangle 49"/>
            <p:cNvSpPr>
              <a:spLocks noChangeArrowheads="1"/>
            </p:cNvSpPr>
            <p:nvPr/>
          </p:nvSpPr>
          <p:spPr bwMode="auto">
            <a:xfrm>
              <a:off x="3312" y="1203"/>
              <a:ext cx="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0322" name="Rectangle 50"/>
            <p:cNvSpPr>
              <a:spLocks noChangeArrowheads="1"/>
            </p:cNvSpPr>
            <p:nvPr/>
          </p:nvSpPr>
          <p:spPr bwMode="auto">
            <a:xfrm>
              <a:off x="3394" y="1228"/>
              <a:ext cx="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50323" name="Rectangle 51"/>
            <p:cNvSpPr>
              <a:spLocks noChangeArrowheads="1"/>
            </p:cNvSpPr>
            <p:nvPr/>
          </p:nvSpPr>
          <p:spPr bwMode="auto">
            <a:xfrm>
              <a:off x="3476" y="1277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t</a:t>
              </a:r>
              <a:endParaRPr lang="en-US"/>
            </a:p>
          </p:txBody>
        </p:sp>
        <p:sp>
          <p:nvSpPr>
            <p:cNvPr id="950324" name="Rectangle 52"/>
            <p:cNvSpPr>
              <a:spLocks noChangeArrowheads="1"/>
            </p:cNvSpPr>
            <p:nvPr/>
          </p:nvSpPr>
          <p:spPr bwMode="auto">
            <a:xfrm>
              <a:off x="3533" y="1219"/>
              <a:ext cx="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50325" name="Rectangle 53"/>
            <p:cNvSpPr>
              <a:spLocks noChangeArrowheads="1"/>
            </p:cNvSpPr>
            <p:nvPr/>
          </p:nvSpPr>
          <p:spPr bwMode="auto">
            <a:xfrm>
              <a:off x="3582" y="1228"/>
              <a:ext cx="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0326" name="Rectangle 54"/>
            <p:cNvSpPr>
              <a:spLocks noChangeArrowheads="1"/>
            </p:cNvSpPr>
            <p:nvPr/>
          </p:nvSpPr>
          <p:spPr bwMode="auto">
            <a:xfrm>
              <a:off x="3655" y="1277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t</a:t>
              </a:r>
              <a:endParaRPr lang="en-US"/>
            </a:p>
          </p:txBody>
        </p:sp>
        <p:sp>
          <p:nvSpPr>
            <p:cNvPr id="950327" name="Rectangle 55"/>
            <p:cNvSpPr>
              <a:spLocks noChangeArrowheads="1"/>
            </p:cNvSpPr>
            <p:nvPr/>
          </p:nvSpPr>
          <p:spPr bwMode="auto">
            <a:xfrm>
              <a:off x="3713" y="1203"/>
              <a:ext cx="1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)]</a:t>
              </a:r>
              <a:endParaRPr lang="en-US"/>
            </a:p>
          </p:txBody>
        </p:sp>
        <p:sp>
          <p:nvSpPr>
            <p:cNvPr id="950328" name="Rectangle 56"/>
            <p:cNvSpPr>
              <a:spLocks noChangeArrowheads="1"/>
            </p:cNvSpPr>
            <p:nvPr/>
          </p:nvSpPr>
          <p:spPr bwMode="auto">
            <a:xfrm>
              <a:off x="3852" y="1219"/>
              <a:ext cx="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0329" name="Rectangle 57"/>
            <p:cNvSpPr>
              <a:spLocks noChangeArrowheads="1"/>
            </p:cNvSpPr>
            <p:nvPr/>
          </p:nvSpPr>
          <p:spPr bwMode="auto">
            <a:xfrm>
              <a:off x="3901" y="1228"/>
              <a:ext cx="1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0330" name="Rectangle 58"/>
            <p:cNvSpPr>
              <a:spLocks noChangeArrowheads="1"/>
            </p:cNvSpPr>
            <p:nvPr/>
          </p:nvSpPr>
          <p:spPr bwMode="auto">
            <a:xfrm>
              <a:off x="4031" y="1203"/>
              <a:ext cx="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0331" name="Rectangle 59"/>
            <p:cNvSpPr>
              <a:spLocks noChangeArrowheads="1"/>
            </p:cNvSpPr>
            <p:nvPr/>
          </p:nvSpPr>
          <p:spPr bwMode="auto">
            <a:xfrm>
              <a:off x="4113" y="1228"/>
              <a:ext cx="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0332" name="Rectangle 60"/>
            <p:cNvSpPr>
              <a:spLocks noChangeArrowheads="1"/>
            </p:cNvSpPr>
            <p:nvPr/>
          </p:nvSpPr>
          <p:spPr bwMode="auto">
            <a:xfrm>
              <a:off x="4187" y="1261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0333" name="Rectangle 61"/>
            <p:cNvSpPr>
              <a:spLocks noChangeArrowheads="1"/>
            </p:cNvSpPr>
            <p:nvPr/>
          </p:nvSpPr>
          <p:spPr bwMode="auto">
            <a:xfrm>
              <a:off x="4276" y="1203"/>
              <a:ext cx="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</p:grpSp>
      <p:sp>
        <p:nvSpPr>
          <p:cNvPr id="950280" name="Oval 8"/>
          <p:cNvSpPr>
            <a:spLocks noChangeArrowheads="1"/>
          </p:cNvSpPr>
          <p:nvPr/>
        </p:nvSpPr>
        <p:spPr bwMode="auto">
          <a:xfrm>
            <a:off x="3048000" y="2286000"/>
            <a:ext cx="5791200" cy="1295400"/>
          </a:xfrm>
          <a:prstGeom prst="ellipse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25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81" grpId="0" animBg="1"/>
      <p:bldP spid="95028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D6D22-3263-4704-AC09-E52286CFED6D}" type="slidenum">
              <a:rPr lang="en-US"/>
              <a:pPr/>
              <a:t>47</a:t>
            </a:fld>
            <a:endParaRPr lang="en-US"/>
          </a:p>
        </p:txBody>
      </p:sp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Finding most likely state sequence in HMM (4)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  <a:p>
            <a:r>
              <a:rPr lang="en-US"/>
              <a:t>Viterbi’s Algorithm</a:t>
            </a:r>
          </a:p>
          <a:p>
            <a:pPr lvl="1"/>
            <a:r>
              <a:rPr lang="en-US"/>
              <a:t>Dynamic Programming</a:t>
            </a:r>
          </a:p>
        </p:txBody>
      </p:sp>
      <p:grpSp>
        <p:nvGrpSpPr>
          <p:cNvPr id="951302" name="Group 6"/>
          <p:cNvGrpSpPr>
            <a:grpSpLocks noChangeAspect="1"/>
          </p:cNvGrpSpPr>
          <p:nvPr/>
        </p:nvGrpSpPr>
        <p:grpSpPr bwMode="auto">
          <a:xfrm>
            <a:off x="692150" y="1803400"/>
            <a:ext cx="5784850" cy="1854200"/>
            <a:chOff x="436" y="1136"/>
            <a:chExt cx="3644" cy="1168"/>
          </a:xfrm>
        </p:grpSpPr>
        <p:sp>
          <p:nvSpPr>
            <p:cNvPr id="951301" name="AutoShape 5"/>
            <p:cNvSpPr>
              <a:spLocks noChangeAspect="1" noChangeArrowheads="1" noTextEdit="1"/>
            </p:cNvSpPr>
            <p:nvPr/>
          </p:nvSpPr>
          <p:spPr bwMode="auto">
            <a:xfrm>
              <a:off x="436" y="1136"/>
              <a:ext cx="3644" cy="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303" name="Rectangle 7"/>
            <p:cNvSpPr>
              <a:spLocks noChangeArrowheads="1"/>
            </p:cNvSpPr>
            <p:nvPr/>
          </p:nvSpPr>
          <p:spPr bwMode="auto">
            <a:xfrm>
              <a:off x="428" y="1136"/>
              <a:ext cx="68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max</a:t>
              </a:r>
              <a:endParaRPr lang="en-US"/>
            </a:p>
          </p:txBody>
        </p:sp>
        <p:sp>
          <p:nvSpPr>
            <p:cNvPr id="951304" name="Rectangle 8"/>
            <p:cNvSpPr>
              <a:spLocks noChangeArrowheads="1"/>
            </p:cNvSpPr>
            <p:nvPr/>
          </p:nvSpPr>
          <p:spPr bwMode="auto">
            <a:xfrm>
              <a:off x="534" y="1258"/>
              <a:ext cx="13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305" name="Rectangle 9"/>
            <p:cNvSpPr>
              <a:spLocks noChangeArrowheads="1"/>
            </p:cNvSpPr>
            <p:nvPr/>
          </p:nvSpPr>
          <p:spPr bwMode="auto">
            <a:xfrm>
              <a:off x="599" y="1307"/>
              <a:ext cx="11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1306" name="Rectangle 10"/>
            <p:cNvSpPr>
              <a:spLocks noChangeArrowheads="1"/>
            </p:cNvSpPr>
            <p:nvPr/>
          </p:nvSpPr>
          <p:spPr bwMode="auto">
            <a:xfrm>
              <a:off x="804" y="1160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1307" name="Rectangle 11"/>
            <p:cNvSpPr>
              <a:spLocks noChangeArrowheads="1"/>
            </p:cNvSpPr>
            <p:nvPr/>
          </p:nvSpPr>
          <p:spPr bwMode="auto">
            <a:xfrm>
              <a:off x="934" y="1136"/>
              <a:ext cx="3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1308" name="Rectangle 12"/>
            <p:cNvSpPr>
              <a:spLocks noChangeArrowheads="1"/>
            </p:cNvSpPr>
            <p:nvPr/>
          </p:nvSpPr>
          <p:spPr bwMode="auto">
            <a:xfrm>
              <a:off x="1016" y="1160"/>
              <a:ext cx="16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51309" name="Rectangle 13"/>
            <p:cNvSpPr>
              <a:spLocks noChangeArrowheads="1"/>
            </p:cNvSpPr>
            <p:nvPr/>
          </p:nvSpPr>
          <p:spPr bwMode="auto">
            <a:xfrm>
              <a:off x="1098" y="1217"/>
              <a:ext cx="1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1310" name="Rectangle 14"/>
            <p:cNvSpPr>
              <a:spLocks noChangeArrowheads="1"/>
            </p:cNvSpPr>
            <p:nvPr/>
          </p:nvSpPr>
          <p:spPr bwMode="auto">
            <a:xfrm>
              <a:off x="1179" y="1152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51311" name="Rectangle 15"/>
            <p:cNvSpPr>
              <a:spLocks noChangeArrowheads="1"/>
            </p:cNvSpPr>
            <p:nvPr/>
          </p:nvSpPr>
          <p:spPr bwMode="auto">
            <a:xfrm>
              <a:off x="1228" y="1160"/>
              <a:ext cx="1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312" name="Rectangle 16"/>
            <p:cNvSpPr>
              <a:spLocks noChangeArrowheads="1"/>
            </p:cNvSpPr>
            <p:nvPr/>
          </p:nvSpPr>
          <p:spPr bwMode="auto">
            <a:xfrm>
              <a:off x="1310" y="1217"/>
              <a:ext cx="1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1313" name="Rectangle 17"/>
            <p:cNvSpPr>
              <a:spLocks noChangeArrowheads="1"/>
            </p:cNvSpPr>
            <p:nvPr/>
          </p:nvSpPr>
          <p:spPr bwMode="auto">
            <a:xfrm>
              <a:off x="1392" y="1136"/>
              <a:ext cx="31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51314" name="Rectangle 18"/>
            <p:cNvSpPr>
              <a:spLocks noChangeArrowheads="1"/>
            </p:cNvSpPr>
            <p:nvPr/>
          </p:nvSpPr>
          <p:spPr bwMode="auto">
            <a:xfrm>
              <a:off x="1506" y="1152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1315" name="Rectangle 19"/>
            <p:cNvSpPr>
              <a:spLocks noChangeArrowheads="1"/>
            </p:cNvSpPr>
            <p:nvPr/>
          </p:nvSpPr>
          <p:spPr bwMode="auto">
            <a:xfrm>
              <a:off x="1588" y="1136"/>
              <a:ext cx="68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max</a:t>
              </a:r>
              <a:endParaRPr lang="en-US"/>
            </a:p>
          </p:txBody>
        </p:sp>
        <p:sp>
          <p:nvSpPr>
            <p:cNvPr id="951316" name="Rectangle 20"/>
            <p:cNvSpPr>
              <a:spLocks noChangeArrowheads="1"/>
            </p:cNvSpPr>
            <p:nvPr/>
          </p:nvSpPr>
          <p:spPr bwMode="auto">
            <a:xfrm>
              <a:off x="1612" y="1258"/>
              <a:ext cx="13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317" name="Rectangle 21"/>
            <p:cNvSpPr>
              <a:spLocks noChangeArrowheads="1"/>
            </p:cNvSpPr>
            <p:nvPr/>
          </p:nvSpPr>
          <p:spPr bwMode="auto">
            <a:xfrm>
              <a:off x="1678" y="1307"/>
              <a:ext cx="11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1318" name="Rectangle 22"/>
            <p:cNvSpPr>
              <a:spLocks noChangeArrowheads="1"/>
            </p:cNvSpPr>
            <p:nvPr/>
          </p:nvSpPr>
          <p:spPr bwMode="auto">
            <a:xfrm>
              <a:off x="1743" y="1307"/>
              <a:ext cx="1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51319" name="Rectangle 23"/>
            <p:cNvSpPr>
              <a:spLocks noChangeArrowheads="1"/>
            </p:cNvSpPr>
            <p:nvPr/>
          </p:nvSpPr>
          <p:spPr bwMode="auto">
            <a:xfrm>
              <a:off x="1841" y="1299"/>
              <a:ext cx="27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1320" name="Rectangle 24"/>
            <p:cNvSpPr>
              <a:spLocks noChangeArrowheads="1"/>
            </p:cNvSpPr>
            <p:nvPr/>
          </p:nvSpPr>
          <p:spPr bwMode="auto">
            <a:xfrm>
              <a:off x="1939" y="1136"/>
              <a:ext cx="31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[</a:t>
              </a:r>
              <a:endParaRPr lang="en-US"/>
            </a:p>
          </p:txBody>
        </p:sp>
        <p:sp>
          <p:nvSpPr>
            <p:cNvPr id="951321" name="Rectangle 25"/>
            <p:cNvSpPr>
              <a:spLocks noChangeArrowheads="1"/>
            </p:cNvSpPr>
            <p:nvPr/>
          </p:nvSpPr>
          <p:spPr bwMode="auto">
            <a:xfrm>
              <a:off x="1988" y="1160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1322" name="Rectangle 26"/>
            <p:cNvSpPr>
              <a:spLocks noChangeArrowheads="1"/>
            </p:cNvSpPr>
            <p:nvPr/>
          </p:nvSpPr>
          <p:spPr bwMode="auto">
            <a:xfrm>
              <a:off x="2127" y="1136"/>
              <a:ext cx="3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1323" name="Rectangle 27"/>
            <p:cNvSpPr>
              <a:spLocks noChangeArrowheads="1"/>
            </p:cNvSpPr>
            <p:nvPr/>
          </p:nvSpPr>
          <p:spPr bwMode="auto">
            <a:xfrm>
              <a:off x="2201" y="1160"/>
              <a:ext cx="1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324" name="Rectangle 28"/>
            <p:cNvSpPr>
              <a:spLocks noChangeArrowheads="1"/>
            </p:cNvSpPr>
            <p:nvPr/>
          </p:nvSpPr>
          <p:spPr bwMode="auto">
            <a:xfrm>
              <a:off x="2282" y="1217"/>
              <a:ext cx="1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1325" name="Rectangle 29"/>
            <p:cNvSpPr>
              <a:spLocks noChangeArrowheads="1"/>
            </p:cNvSpPr>
            <p:nvPr/>
          </p:nvSpPr>
          <p:spPr bwMode="auto">
            <a:xfrm>
              <a:off x="2364" y="1152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51326" name="Rectangle 30"/>
            <p:cNvSpPr>
              <a:spLocks noChangeArrowheads="1"/>
            </p:cNvSpPr>
            <p:nvPr/>
          </p:nvSpPr>
          <p:spPr bwMode="auto">
            <a:xfrm>
              <a:off x="2413" y="1160"/>
              <a:ext cx="1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327" name="Rectangle 31"/>
            <p:cNvSpPr>
              <a:spLocks noChangeArrowheads="1"/>
            </p:cNvSpPr>
            <p:nvPr/>
          </p:nvSpPr>
          <p:spPr bwMode="auto">
            <a:xfrm>
              <a:off x="2495" y="1217"/>
              <a:ext cx="1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1328" name="Rectangle 32"/>
            <p:cNvSpPr>
              <a:spLocks noChangeArrowheads="1"/>
            </p:cNvSpPr>
            <p:nvPr/>
          </p:nvSpPr>
          <p:spPr bwMode="auto">
            <a:xfrm>
              <a:off x="2568" y="1217"/>
              <a:ext cx="22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51329" name="Rectangle 33"/>
            <p:cNvSpPr>
              <a:spLocks noChangeArrowheads="1"/>
            </p:cNvSpPr>
            <p:nvPr/>
          </p:nvSpPr>
          <p:spPr bwMode="auto">
            <a:xfrm>
              <a:off x="2683" y="1201"/>
              <a:ext cx="32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1330" name="Rectangle 34"/>
            <p:cNvSpPr>
              <a:spLocks noChangeArrowheads="1"/>
            </p:cNvSpPr>
            <p:nvPr/>
          </p:nvSpPr>
          <p:spPr bwMode="auto">
            <a:xfrm>
              <a:off x="2773" y="1136"/>
              <a:ext cx="31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51331" name="Rectangle 35"/>
            <p:cNvSpPr>
              <a:spLocks noChangeArrowheads="1"/>
            </p:cNvSpPr>
            <p:nvPr/>
          </p:nvSpPr>
          <p:spPr bwMode="auto">
            <a:xfrm>
              <a:off x="2887" y="1152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1332" name="Rectangle 36"/>
            <p:cNvSpPr>
              <a:spLocks noChangeArrowheads="1"/>
            </p:cNvSpPr>
            <p:nvPr/>
          </p:nvSpPr>
          <p:spPr bwMode="auto">
            <a:xfrm>
              <a:off x="2977" y="1160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1333" name="Rectangle 37"/>
            <p:cNvSpPr>
              <a:spLocks noChangeArrowheads="1"/>
            </p:cNvSpPr>
            <p:nvPr/>
          </p:nvSpPr>
          <p:spPr bwMode="auto">
            <a:xfrm>
              <a:off x="3108" y="1136"/>
              <a:ext cx="3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1334" name="Rectangle 38"/>
            <p:cNvSpPr>
              <a:spLocks noChangeArrowheads="1"/>
            </p:cNvSpPr>
            <p:nvPr/>
          </p:nvSpPr>
          <p:spPr bwMode="auto">
            <a:xfrm>
              <a:off x="3189" y="1160"/>
              <a:ext cx="16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51335" name="Rectangle 39"/>
            <p:cNvSpPr>
              <a:spLocks noChangeArrowheads="1"/>
            </p:cNvSpPr>
            <p:nvPr/>
          </p:nvSpPr>
          <p:spPr bwMode="auto">
            <a:xfrm>
              <a:off x="3271" y="1217"/>
              <a:ext cx="1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1336" name="Rectangle 40"/>
            <p:cNvSpPr>
              <a:spLocks noChangeArrowheads="1"/>
            </p:cNvSpPr>
            <p:nvPr/>
          </p:nvSpPr>
          <p:spPr bwMode="auto">
            <a:xfrm>
              <a:off x="3353" y="1217"/>
              <a:ext cx="22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51337" name="Rectangle 41"/>
            <p:cNvSpPr>
              <a:spLocks noChangeArrowheads="1"/>
            </p:cNvSpPr>
            <p:nvPr/>
          </p:nvSpPr>
          <p:spPr bwMode="auto">
            <a:xfrm>
              <a:off x="3459" y="1201"/>
              <a:ext cx="32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1338" name="Rectangle 42"/>
            <p:cNvSpPr>
              <a:spLocks noChangeArrowheads="1"/>
            </p:cNvSpPr>
            <p:nvPr/>
          </p:nvSpPr>
          <p:spPr bwMode="auto">
            <a:xfrm>
              <a:off x="3549" y="1152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51339" name="Rectangle 43"/>
            <p:cNvSpPr>
              <a:spLocks noChangeArrowheads="1"/>
            </p:cNvSpPr>
            <p:nvPr/>
          </p:nvSpPr>
          <p:spPr bwMode="auto">
            <a:xfrm>
              <a:off x="3598" y="1160"/>
              <a:ext cx="1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340" name="Rectangle 44"/>
            <p:cNvSpPr>
              <a:spLocks noChangeArrowheads="1"/>
            </p:cNvSpPr>
            <p:nvPr/>
          </p:nvSpPr>
          <p:spPr bwMode="auto">
            <a:xfrm>
              <a:off x="3679" y="1217"/>
              <a:ext cx="1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1341" name="Rectangle 45"/>
            <p:cNvSpPr>
              <a:spLocks noChangeArrowheads="1"/>
            </p:cNvSpPr>
            <p:nvPr/>
          </p:nvSpPr>
          <p:spPr bwMode="auto">
            <a:xfrm>
              <a:off x="3753" y="1217"/>
              <a:ext cx="22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51342" name="Rectangle 46"/>
            <p:cNvSpPr>
              <a:spLocks noChangeArrowheads="1"/>
            </p:cNvSpPr>
            <p:nvPr/>
          </p:nvSpPr>
          <p:spPr bwMode="auto">
            <a:xfrm>
              <a:off x="3867" y="1201"/>
              <a:ext cx="32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1343" name="Rectangle 47"/>
            <p:cNvSpPr>
              <a:spLocks noChangeArrowheads="1"/>
            </p:cNvSpPr>
            <p:nvPr/>
          </p:nvSpPr>
          <p:spPr bwMode="auto">
            <a:xfrm>
              <a:off x="3957" y="1136"/>
              <a:ext cx="45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)]</a:t>
              </a:r>
              <a:endParaRPr lang="en-US"/>
            </a:p>
          </p:txBody>
        </p:sp>
        <p:sp>
          <p:nvSpPr>
            <p:cNvPr id="951344" name="Rectangle 48"/>
            <p:cNvSpPr>
              <a:spLocks noChangeArrowheads="1"/>
            </p:cNvSpPr>
            <p:nvPr/>
          </p:nvSpPr>
          <p:spPr bwMode="auto">
            <a:xfrm>
              <a:off x="428" y="1454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1345" name="Rectangle 49"/>
            <p:cNvSpPr>
              <a:spLocks noChangeArrowheads="1"/>
            </p:cNvSpPr>
            <p:nvPr/>
          </p:nvSpPr>
          <p:spPr bwMode="auto">
            <a:xfrm>
              <a:off x="510" y="1438"/>
              <a:ext cx="68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max</a:t>
              </a:r>
              <a:endParaRPr lang="en-US"/>
            </a:p>
          </p:txBody>
        </p:sp>
        <p:sp>
          <p:nvSpPr>
            <p:cNvPr id="951346" name="Rectangle 50"/>
            <p:cNvSpPr>
              <a:spLocks noChangeArrowheads="1"/>
            </p:cNvSpPr>
            <p:nvPr/>
          </p:nvSpPr>
          <p:spPr bwMode="auto">
            <a:xfrm>
              <a:off x="526" y="1568"/>
              <a:ext cx="13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347" name="Rectangle 51"/>
            <p:cNvSpPr>
              <a:spLocks noChangeArrowheads="1"/>
            </p:cNvSpPr>
            <p:nvPr/>
          </p:nvSpPr>
          <p:spPr bwMode="auto">
            <a:xfrm>
              <a:off x="591" y="1618"/>
              <a:ext cx="11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1348" name="Rectangle 52"/>
            <p:cNvSpPr>
              <a:spLocks noChangeArrowheads="1"/>
            </p:cNvSpPr>
            <p:nvPr/>
          </p:nvSpPr>
          <p:spPr bwMode="auto">
            <a:xfrm>
              <a:off x="657" y="1618"/>
              <a:ext cx="1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51349" name="Rectangle 53"/>
            <p:cNvSpPr>
              <a:spLocks noChangeArrowheads="1"/>
            </p:cNvSpPr>
            <p:nvPr/>
          </p:nvSpPr>
          <p:spPr bwMode="auto">
            <a:xfrm>
              <a:off x="755" y="1610"/>
              <a:ext cx="19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lcmss8" pitchFamily="34" charset="0"/>
                </a:rPr>
                <a:t>2</a:t>
              </a:r>
              <a:endParaRPr lang="en-US"/>
            </a:p>
          </p:txBody>
        </p:sp>
        <p:sp>
          <p:nvSpPr>
            <p:cNvPr id="951350" name="Rectangle 54"/>
            <p:cNvSpPr>
              <a:spLocks noChangeArrowheads="1"/>
            </p:cNvSpPr>
            <p:nvPr/>
          </p:nvSpPr>
          <p:spPr bwMode="auto">
            <a:xfrm>
              <a:off x="853" y="1438"/>
              <a:ext cx="31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[</a:t>
              </a:r>
              <a:endParaRPr lang="en-US"/>
            </a:p>
          </p:txBody>
        </p:sp>
        <p:sp>
          <p:nvSpPr>
            <p:cNvPr id="951351" name="Rectangle 55"/>
            <p:cNvSpPr>
              <a:spLocks noChangeArrowheads="1"/>
            </p:cNvSpPr>
            <p:nvPr/>
          </p:nvSpPr>
          <p:spPr bwMode="auto">
            <a:xfrm>
              <a:off x="910" y="1462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1352" name="Rectangle 56"/>
            <p:cNvSpPr>
              <a:spLocks noChangeArrowheads="1"/>
            </p:cNvSpPr>
            <p:nvPr/>
          </p:nvSpPr>
          <p:spPr bwMode="auto">
            <a:xfrm>
              <a:off x="1041" y="1438"/>
              <a:ext cx="3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1353" name="Rectangle 57"/>
            <p:cNvSpPr>
              <a:spLocks noChangeArrowheads="1"/>
            </p:cNvSpPr>
            <p:nvPr/>
          </p:nvSpPr>
          <p:spPr bwMode="auto">
            <a:xfrm>
              <a:off x="1122" y="1462"/>
              <a:ext cx="1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354" name="Rectangle 58"/>
            <p:cNvSpPr>
              <a:spLocks noChangeArrowheads="1"/>
            </p:cNvSpPr>
            <p:nvPr/>
          </p:nvSpPr>
          <p:spPr bwMode="auto">
            <a:xfrm>
              <a:off x="1196" y="1519"/>
              <a:ext cx="1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1355" name="Rectangle 59"/>
            <p:cNvSpPr>
              <a:spLocks noChangeArrowheads="1"/>
            </p:cNvSpPr>
            <p:nvPr/>
          </p:nvSpPr>
          <p:spPr bwMode="auto">
            <a:xfrm>
              <a:off x="1278" y="1519"/>
              <a:ext cx="22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51356" name="Rectangle 60"/>
            <p:cNvSpPr>
              <a:spLocks noChangeArrowheads="1"/>
            </p:cNvSpPr>
            <p:nvPr/>
          </p:nvSpPr>
          <p:spPr bwMode="auto">
            <a:xfrm>
              <a:off x="1384" y="1503"/>
              <a:ext cx="32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1357" name="Rectangle 61"/>
            <p:cNvSpPr>
              <a:spLocks noChangeArrowheads="1"/>
            </p:cNvSpPr>
            <p:nvPr/>
          </p:nvSpPr>
          <p:spPr bwMode="auto">
            <a:xfrm>
              <a:off x="1474" y="1454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51358" name="Rectangle 62"/>
            <p:cNvSpPr>
              <a:spLocks noChangeArrowheads="1"/>
            </p:cNvSpPr>
            <p:nvPr/>
          </p:nvSpPr>
          <p:spPr bwMode="auto">
            <a:xfrm>
              <a:off x="1523" y="1462"/>
              <a:ext cx="1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359" name="Rectangle 63"/>
            <p:cNvSpPr>
              <a:spLocks noChangeArrowheads="1"/>
            </p:cNvSpPr>
            <p:nvPr/>
          </p:nvSpPr>
          <p:spPr bwMode="auto">
            <a:xfrm>
              <a:off x="1604" y="1519"/>
              <a:ext cx="1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1360" name="Rectangle 64"/>
            <p:cNvSpPr>
              <a:spLocks noChangeArrowheads="1"/>
            </p:cNvSpPr>
            <p:nvPr/>
          </p:nvSpPr>
          <p:spPr bwMode="auto">
            <a:xfrm>
              <a:off x="1686" y="1519"/>
              <a:ext cx="22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51361" name="Rectangle 65"/>
            <p:cNvSpPr>
              <a:spLocks noChangeArrowheads="1"/>
            </p:cNvSpPr>
            <p:nvPr/>
          </p:nvSpPr>
          <p:spPr bwMode="auto">
            <a:xfrm>
              <a:off x="1792" y="1503"/>
              <a:ext cx="23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2</a:t>
              </a:r>
              <a:endParaRPr lang="en-US"/>
            </a:p>
          </p:txBody>
        </p:sp>
        <p:sp>
          <p:nvSpPr>
            <p:cNvPr id="951362" name="Rectangle 66"/>
            <p:cNvSpPr>
              <a:spLocks noChangeArrowheads="1"/>
            </p:cNvSpPr>
            <p:nvPr/>
          </p:nvSpPr>
          <p:spPr bwMode="auto">
            <a:xfrm>
              <a:off x="1882" y="1438"/>
              <a:ext cx="31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51363" name="Rectangle 67"/>
            <p:cNvSpPr>
              <a:spLocks noChangeArrowheads="1"/>
            </p:cNvSpPr>
            <p:nvPr/>
          </p:nvSpPr>
          <p:spPr bwMode="auto">
            <a:xfrm>
              <a:off x="1996" y="1454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1364" name="Rectangle 68"/>
            <p:cNvSpPr>
              <a:spLocks noChangeArrowheads="1"/>
            </p:cNvSpPr>
            <p:nvPr/>
          </p:nvSpPr>
          <p:spPr bwMode="auto">
            <a:xfrm>
              <a:off x="2086" y="1462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1365" name="Rectangle 69"/>
            <p:cNvSpPr>
              <a:spLocks noChangeArrowheads="1"/>
            </p:cNvSpPr>
            <p:nvPr/>
          </p:nvSpPr>
          <p:spPr bwMode="auto">
            <a:xfrm>
              <a:off x="2217" y="1438"/>
              <a:ext cx="3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1366" name="Rectangle 70"/>
            <p:cNvSpPr>
              <a:spLocks noChangeArrowheads="1"/>
            </p:cNvSpPr>
            <p:nvPr/>
          </p:nvSpPr>
          <p:spPr bwMode="auto">
            <a:xfrm>
              <a:off x="2299" y="1462"/>
              <a:ext cx="16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51367" name="Rectangle 71"/>
            <p:cNvSpPr>
              <a:spLocks noChangeArrowheads="1"/>
            </p:cNvSpPr>
            <p:nvPr/>
          </p:nvSpPr>
          <p:spPr bwMode="auto">
            <a:xfrm>
              <a:off x="2380" y="1519"/>
              <a:ext cx="1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1368" name="Rectangle 72"/>
            <p:cNvSpPr>
              <a:spLocks noChangeArrowheads="1"/>
            </p:cNvSpPr>
            <p:nvPr/>
          </p:nvSpPr>
          <p:spPr bwMode="auto">
            <a:xfrm>
              <a:off x="2462" y="1519"/>
              <a:ext cx="22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51369" name="Rectangle 73"/>
            <p:cNvSpPr>
              <a:spLocks noChangeArrowheads="1"/>
            </p:cNvSpPr>
            <p:nvPr/>
          </p:nvSpPr>
          <p:spPr bwMode="auto">
            <a:xfrm>
              <a:off x="2568" y="1503"/>
              <a:ext cx="23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2</a:t>
              </a:r>
              <a:endParaRPr lang="en-US"/>
            </a:p>
          </p:txBody>
        </p:sp>
        <p:sp>
          <p:nvSpPr>
            <p:cNvPr id="951370" name="Rectangle 74"/>
            <p:cNvSpPr>
              <a:spLocks noChangeArrowheads="1"/>
            </p:cNvSpPr>
            <p:nvPr/>
          </p:nvSpPr>
          <p:spPr bwMode="auto">
            <a:xfrm>
              <a:off x="2658" y="1454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51371" name="Rectangle 75"/>
            <p:cNvSpPr>
              <a:spLocks noChangeArrowheads="1"/>
            </p:cNvSpPr>
            <p:nvPr/>
          </p:nvSpPr>
          <p:spPr bwMode="auto">
            <a:xfrm>
              <a:off x="2707" y="1462"/>
              <a:ext cx="1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372" name="Rectangle 76"/>
            <p:cNvSpPr>
              <a:spLocks noChangeArrowheads="1"/>
            </p:cNvSpPr>
            <p:nvPr/>
          </p:nvSpPr>
          <p:spPr bwMode="auto">
            <a:xfrm>
              <a:off x="2789" y="1519"/>
              <a:ext cx="1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k</a:t>
              </a:r>
              <a:endParaRPr lang="en-US"/>
            </a:p>
          </p:txBody>
        </p:sp>
        <p:sp>
          <p:nvSpPr>
            <p:cNvPr id="951373" name="Rectangle 77"/>
            <p:cNvSpPr>
              <a:spLocks noChangeArrowheads="1"/>
            </p:cNvSpPr>
            <p:nvPr/>
          </p:nvSpPr>
          <p:spPr bwMode="auto">
            <a:xfrm>
              <a:off x="2862" y="1519"/>
              <a:ext cx="22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sy8" pitchFamily="34" charset="0"/>
                </a:rPr>
                <a:t>¡</a:t>
              </a:r>
              <a:endParaRPr lang="en-US"/>
            </a:p>
          </p:txBody>
        </p:sp>
        <p:sp>
          <p:nvSpPr>
            <p:cNvPr id="951374" name="Rectangle 78"/>
            <p:cNvSpPr>
              <a:spLocks noChangeArrowheads="1"/>
            </p:cNvSpPr>
            <p:nvPr/>
          </p:nvSpPr>
          <p:spPr bwMode="auto">
            <a:xfrm>
              <a:off x="2977" y="1503"/>
              <a:ext cx="23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2</a:t>
              </a:r>
              <a:endParaRPr lang="en-US"/>
            </a:p>
          </p:txBody>
        </p:sp>
        <p:sp>
          <p:nvSpPr>
            <p:cNvPr id="951375" name="Rectangle 79"/>
            <p:cNvSpPr>
              <a:spLocks noChangeArrowheads="1"/>
            </p:cNvSpPr>
            <p:nvPr/>
          </p:nvSpPr>
          <p:spPr bwMode="auto">
            <a:xfrm>
              <a:off x="3067" y="1438"/>
              <a:ext cx="45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)]</a:t>
              </a:r>
              <a:endParaRPr lang="en-US"/>
            </a:p>
          </p:txBody>
        </p:sp>
        <p:sp>
          <p:nvSpPr>
            <p:cNvPr id="951376" name="Rectangle 80"/>
            <p:cNvSpPr>
              <a:spLocks noChangeArrowheads="1"/>
            </p:cNvSpPr>
            <p:nvPr/>
          </p:nvSpPr>
          <p:spPr bwMode="auto">
            <a:xfrm>
              <a:off x="3238" y="1454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1377" name="Rectangle 81"/>
            <p:cNvSpPr>
              <a:spLocks noChangeArrowheads="1"/>
            </p:cNvSpPr>
            <p:nvPr/>
          </p:nvSpPr>
          <p:spPr bwMode="auto">
            <a:xfrm>
              <a:off x="3328" y="1462"/>
              <a:ext cx="12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51378" name="Rectangle 82"/>
            <p:cNvSpPr>
              <a:spLocks noChangeArrowheads="1"/>
            </p:cNvSpPr>
            <p:nvPr/>
          </p:nvSpPr>
          <p:spPr bwMode="auto">
            <a:xfrm>
              <a:off x="3402" y="1462"/>
              <a:ext cx="12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51379" name="Rectangle 83"/>
            <p:cNvSpPr>
              <a:spLocks noChangeArrowheads="1"/>
            </p:cNvSpPr>
            <p:nvPr/>
          </p:nvSpPr>
          <p:spPr bwMode="auto">
            <a:xfrm>
              <a:off x="3475" y="1462"/>
              <a:ext cx="12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:</a:t>
              </a:r>
              <a:endParaRPr lang="en-US"/>
            </a:p>
          </p:txBody>
        </p:sp>
        <p:sp>
          <p:nvSpPr>
            <p:cNvPr id="951380" name="Rectangle 84"/>
            <p:cNvSpPr>
              <a:spLocks noChangeArrowheads="1"/>
            </p:cNvSpPr>
            <p:nvPr/>
          </p:nvSpPr>
          <p:spPr bwMode="auto">
            <a:xfrm>
              <a:off x="428" y="1765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1381" name="Rectangle 85"/>
            <p:cNvSpPr>
              <a:spLocks noChangeArrowheads="1"/>
            </p:cNvSpPr>
            <p:nvPr/>
          </p:nvSpPr>
          <p:spPr bwMode="auto">
            <a:xfrm>
              <a:off x="510" y="1749"/>
              <a:ext cx="68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max</a:t>
              </a:r>
              <a:endParaRPr lang="en-US"/>
            </a:p>
          </p:txBody>
        </p:sp>
        <p:sp>
          <p:nvSpPr>
            <p:cNvPr id="951382" name="Rectangle 86"/>
            <p:cNvSpPr>
              <a:spLocks noChangeArrowheads="1"/>
            </p:cNvSpPr>
            <p:nvPr/>
          </p:nvSpPr>
          <p:spPr bwMode="auto">
            <a:xfrm>
              <a:off x="608" y="1870"/>
              <a:ext cx="13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383" name="Rectangle 87"/>
            <p:cNvSpPr>
              <a:spLocks noChangeArrowheads="1"/>
            </p:cNvSpPr>
            <p:nvPr/>
          </p:nvSpPr>
          <p:spPr bwMode="auto">
            <a:xfrm>
              <a:off x="673" y="1912"/>
              <a:ext cx="19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lcmss8" pitchFamily="34" charset="0"/>
                </a:rPr>
                <a:t>2</a:t>
              </a:r>
              <a:endParaRPr lang="en-US"/>
            </a:p>
          </p:txBody>
        </p:sp>
        <p:sp>
          <p:nvSpPr>
            <p:cNvPr id="951384" name="Rectangle 88"/>
            <p:cNvSpPr>
              <a:spLocks noChangeArrowheads="1"/>
            </p:cNvSpPr>
            <p:nvPr/>
          </p:nvSpPr>
          <p:spPr bwMode="auto">
            <a:xfrm>
              <a:off x="853" y="1749"/>
              <a:ext cx="31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[</a:t>
              </a:r>
              <a:endParaRPr lang="en-US"/>
            </a:p>
          </p:txBody>
        </p:sp>
        <p:sp>
          <p:nvSpPr>
            <p:cNvPr id="951385" name="Rectangle 89"/>
            <p:cNvSpPr>
              <a:spLocks noChangeArrowheads="1"/>
            </p:cNvSpPr>
            <p:nvPr/>
          </p:nvSpPr>
          <p:spPr bwMode="auto">
            <a:xfrm>
              <a:off x="910" y="1773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1386" name="Rectangle 90"/>
            <p:cNvSpPr>
              <a:spLocks noChangeArrowheads="1"/>
            </p:cNvSpPr>
            <p:nvPr/>
          </p:nvSpPr>
          <p:spPr bwMode="auto">
            <a:xfrm>
              <a:off x="1041" y="1749"/>
              <a:ext cx="3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1387" name="Rectangle 91"/>
            <p:cNvSpPr>
              <a:spLocks noChangeArrowheads="1"/>
            </p:cNvSpPr>
            <p:nvPr/>
          </p:nvSpPr>
          <p:spPr bwMode="auto">
            <a:xfrm>
              <a:off x="1122" y="1773"/>
              <a:ext cx="1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388" name="Rectangle 92"/>
            <p:cNvSpPr>
              <a:spLocks noChangeArrowheads="1"/>
            </p:cNvSpPr>
            <p:nvPr/>
          </p:nvSpPr>
          <p:spPr bwMode="auto">
            <a:xfrm>
              <a:off x="1196" y="1805"/>
              <a:ext cx="23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3</a:t>
              </a:r>
              <a:endParaRPr lang="en-US"/>
            </a:p>
          </p:txBody>
        </p:sp>
        <p:sp>
          <p:nvSpPr>
            <p:cNvPr id="951389" name="Rectangle 93"/>
            <p:cNvSpPr>
              <a:spLocks noChangeArrowheads="1"/>
            </p:cNvSpPr>
            <p:nvPr/>
          </p:nvSpPr>
          <p:spPr bwMode="auto">
            <a:xfrm>
              <a:off x="1286" y="1765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51390" name="Rectangle 94"/>
            <p:cNvSpPr>
              <a:spLocks noChangeArrowheads="1"/>
            </p:cNvSpPr>
            <p:nvPr/>
          </p:nvSpPr>
          <p:spPr bwMode="auto">
            <a:xfrm>
              <a:off x="1335" y="1773"/>
              <a:ext cx="1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391" name="Rectangle 95"/>
            <p:cNvSpPr>
              <a:spLocks noChangeArrowheads="1"/>
            </p:cNvSpPr>
            <p:nvPr/>
          </p:nvSpPr>
          <p:spPr bwMode="auto">
            <a:xfrm>
              <a:off x="1416" y="1805"/>
              <a:ext cx="23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2</a:t>
              </a:r>
              <a:endParaRPr lang="en-US"/>
            </a:p>
          </p:txBody>
        </p:sp>
        <p:sp>
          <p:nvSpPr>
            <p:cNvPr id="951392" name="Rectangle 96"/>
            <p:cNvSpPr>
              <a:spLocks noChangeArrowheads="1"/>
            </p:cNvSpPr>
            <p:nvPr/>
          </p:nvSpPr>
          <p:spPr bwMode="auto">
            <a:xfrm>
              <a:off x="1506" y="1749"/>
              <a:ext cx="31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51393" name="Rectangle 97"/>
            <p:cNvSpPr>
              <a:spLocks noChangeArrowheads="1"/>
            </p:cNvSpPr>
            <p:nvPr/>
          </p:nvSpPr>
          <p:spPr bwMode="auto">
            <a:xfrm>
              <a:off x="1621" y="1765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1394" name="Rectangle 98"/>
            <p:cNvSpPr>
              <a:spLocks noChangeArrowheads="1"/>
            </p:cNvSpPr>
            <p:nvPr/>
          </p:nvSpPr>
          <p:spPr bwMode="auto">
            <a:xfrm>
              <a:off x="1702" y="1773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1395" name="Rectangle 99"/>
            <p:cNvSpPr>
              <a:spLocks noChangeArrowheads="1"/>
            </p:cNvSpPr>
            <p:nvPr/>
          </p:nvSpPr>
          <p:spPr bwMode="auto">
            <a:xfrm>
              <a:off x="1841" y="1749"/>
              <a:ext cx="3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1396" name="Rectangle 100"/>
            <p:cNvSpPr>
              <a:spLocks noChangeArrowheads="1"/>
            </p:cNvSpPr>
            <p:nvPr/>
          </p:nvSpPr>
          <p:spPr bwMode="auto">
            <a:xfrm>
              <a:off x="1915" y="1773"/>
              <a:ext cx="16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51397" name="Rectangle 101"/>
            <p:cNvSpPr>
              <a:spLocks noChangeArrowheads="1"/>
            </p:cNvSpPr>
            <p:nvPr/>
          </p:nvSpPr>
          <p:spPr bwMode="auto">
            <a:xfrm>
              <a:off x="2005" y="1805"/>
              <a:ext cx="23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2</a:t>
              </a:r>
              <a:endParaRPr lang="en-US"/>
            </a:p>
          </p:txBody>
        </p:sp>
        <p:sp>
          <p:nvSpPr>
            <p:cNvPr id="951398" name="Rectangle 102"/>
            <p:cNvSpPr>
              <a:spLocks noChangeArrowheads="1"/>
            </p:cNvSpPr>
            <p:nvPr/>
          </p:nvSpPr>
          <p:spPr bwMode="auto">
            <a:xfrm>
              <a:off x="2086" y="1765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51399" name="Rectangle 103"/>
            <p:cNvSpPr>
              <a:spLocks noChangeArrowheads="1"/>
            </p:cNvSpPr>
            <p:nvPr/>
          </p:nvSpPr>
          <p:spPr bwMode="auto">
            <a:xfrm>
              <a:off x="2135" y="1773"/>
              <a:ext cx="1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400" name="Rectangle 104"/>
            <p:cNvSpPr>
              <a:spLocks noChangeArrowheads="1"/>
            </p:cNvSpPr>
            <p:nvPr/>
          </p:nvSpPr>
          <p:spPr bwMode="auto">
            <a:xfrm>
              <a:off x="2217" y="1805"/>
              <a:ext cx="23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2</a:t>
              </a:r>
              <a:endParaRPr lang="en-US"/>
            </a:p>
          </p:txBody>
        </p:sp>
        <p:sp>
          <p:nvSpPr>
            <p:cNvPr id="951401" name="Rectangle 105"/>
            <p:cNvSpPr>
              <a:spLocks noChangeArrowheads="1"/>
            </p:cNvSpPr>
            <p:nvPr/>
          </p:nvSpPr>
          <p:spPr bwMode="auto">
            <a:xfrm>
              <a:off x="2307" y="1749"/>
              <a:ext cx="45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)]</a:t>
              </a:r>
              <a:endParaRPr lang="en-US"/>
            </a:p>
          </p:txBody>
        </p:sp>
        <p:sp>
          <p:nvSpPr>
            <p:cNvPr id="951402" name="Rectangle 106"/>
            <p:cNvSpPr>
              <a:spLocks noChangeArrowheads="1"/>
            </p:cNvSpPr>
            <p:nvPr/>
          </p:nvSpPr>
          <p:spPr bwMode="auto">
            <a:xfrm>
              <a:off x="2478" y="1765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1403" name="Rectangle 107"/>
            <p:cNvSpPr>
              <a:spLocks noChangeArrowheads="1"/>
            </p:cNvSpPr>
            <p:nvPr/>
          </p:nvSpPr>
          <p:spPr bwMode="auto">
            <a:xfrm>
              <a:off x="428" y="2059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1404" name="Rectangle 108"/>
            <p:cNvSpPr>
              <a:spLocks noChangeArrowheads="1"/>
            </p:cNvSpPr>
            <p:nvPr/>
          </p:nvSpPr>
          <p:spPr bwMode="auto">
            <a:xfrm>
              <a:off x="510" y="2043"/>
              <a:ext cx="68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max</a:t>
              </a:r>
              <a:endParaRPr lang="en-US"/>
            </a:p>
          </p:txBody>
        </p:sp>
        <p:sp>
          <p:nvSpPr>
            <p:cNvPr id="951405" name="Rectangle 109"/>
            <p:cNvSpPr>
              <a:spLocks noChangeArrowheads="1"/>
            </p:cNvSpPr>
            <p:nvPr/>
          </p:nvSpPr>
          <p:spPr bwMode="auto">
            <a:xfrm>
              <a:off x="608" y="2164"/>
              <a:ext cx="13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406" name="Rectangle 110"/>
            <p:cNvSpPr>
              <a:spLocks noChangeArrowheads="1"/>
            </p:cNvSpPr>
            <p:nvPr/>
          </p:nvSpPr>
          <p:spPr bwMode="auto">
            <a:xfrm>
              <a:off x="673" y="2198"/>
              <a:ext cx="27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1407" name="Rectangle 111"/>
            <p:cNvSpPr>
              <a:spLocks noChangeArrowheads="1"/>
            </p:cNvSpPr>
            <p:nvPr/>
          </p:nvSpPr>
          <p:spPr bwMode="auto">
            <a:xfrm>
              <a:off x="853" y="2043"/>
              <a:ext cx="31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[</a:t>
              </a:r>
              <a:endParaRPr lang="en-US"/>
            </a:p>
          </p:txBody>
        </p:sp>
        <p:sp>
          <p:nvSpPr>
            <p:cNvPr id="951408" name="Rectangle 112"/>
            <p:cNvSpPr>
              <a:spLocks noChangeArrowheads="1"/>
            </p:cNvSpPr>
            <p:nvPr/>
          </p:nvSpPr>
          <p:spPr bwMode="auto">
            <a:xfrm>
              <a:off x="910" y="2067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1409" name="Rectangle 113"/>
            <p:cNvSpPr>
              <a:spLocks noChangeArrowheads="1"/>
            </p:cNvSpPr>
            <p:nvPr/>
          </p:nvSpPr>
          <p:spPr bwMode="auto">
            <a:xfrm>
              <a:off x="1041" y="2043"/>
              <a:ext cx="3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1410" name="Rectangle 114"/>
            <p:cNvSpPr>
              <a:spLocks noChangeArrowheads="1"/>
            </p:cNvSpPr>
            <p:nvPr/>
          </p:nvSpPr>
          <p:spPr bwMode="auto">
            <a:xfrm>
              <a:off x="1122" y="2067"/>
              <a:ext cx="1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411" name="Rectangle 115"/>
            <p:cNvSpPr>
              <a:spLocks noChangeArrowheads="1"/>
            </p:cNvSpPr>
            <p:nvPr/>
          </p:nvSpPr>
          <p:spPr bwMode="auto">
            <a:xfrm>
              <a:off x="1196" y="2099"/>
              <a:ext cx="23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2</a:t>
              </a:r>
              <a:endParaRPr lang="en-US"/>
            </a:p>
          </p:txBody>
        </p:sp>
        <p:sp>
          <p:nvSpPr>
            <p:cNvPr id="951412" name="Rectangle 116"/>
            <p:cNvSpPr>
              <a:spLocks noChangeArrowheads="1"/>
            </p:cNvSpPr>
            <p:nvPr/>
          </p:nvSpPr>
          <p:spPr bwMode="auto">
            <a:xfrm>
              <a:off x="1286" y="2059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51413" name="Rectangle 117"/>
            <p:cNvSpPr>
              <a:spLocks noChangeArrowheads="1"/>
            </p:cNvSpPr>
            <p:nvPr/>
          </p:nvSpPr>
          <p:spPr bwMode="auto">
            <a:xfrm>
              <a:off x="1335" y="2067"/>
              <a:ext cx="1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414" name="Rectangle 118"/>
            <p:cNvSpPr>
              <a:spLocks noChangeArrowheads="1"/>
            </p:cNvSpPr>
            <p:nvPr/>
          </p:nvSpPr>
          <p:spPr bwMode="auto">
            <a:xfrm>
              <a:off x="1416" y="2099"/>
              <a:ext cx="32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1415" name="Rectangle 119"/>
            <p:cNvSpPr>
              <a:spLocks noChangeArrowheads="1"/>
            </p:cNvSpPr>
            <p:nvPr/>
          </p:nvSpPr>
          <p:spPr bwMode="auto">
            <a:xfrm>
              <a:off x="1506" y="2043"/>
              <a:ext cx="31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  <p:sp>
          <p:nvSpPr>
            <p:cNvPr id="951416" name="Rectangle 120"/>
            <p:cNvSpPr>
              <a:spLocks noChangeArrowheads="1"/>
            </p:cNvSpPr>
            <p:nvPr/>
          </p:nvSpPr>
          <p:spPr bwMode="auto">
            <a:xfrm>
              <a:off x="1621" y="2059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1417" name="Rectangle 121"/>
            <p:cNvSpPr>
              <a:spLocks noChangeArrowheads="1"/>
            </p:cNvSpPr>
            <p:nvPr/>
          </p:nvSpPr>
          <p:spPr bwMode="auto">
            <a:xfrm>
              <a:off x="1702" y="2067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1418" name="Rectangle 122"/>
            <p:cNvSpPr>
              <a:spLocks noChangeArrowheads="1"/>
            </p:cNvSpPr>
            <p:nvPr/>
          </p:nvSpPr>
          <p:spPr bwMode="auto">
            <a:xfrm>
              <a:off x="1841" y="2043"/>
              <a:ext cx="3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1419" name="Rectangle 123"/>
            <p:cNvSpPr>
              <a:spLocks noChangeArrowheads="1"/>
            </p:cNvSpPr>
            <p:nvPr/>
          </p:nvSpPr>
          <p:spPr bwMode="auto">
            <a:xfrm>
              <a:off x="1915" y="2067"/>
              <a:ext cx="16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o</a:t>
              </a:r>
              <a:endParaRPr lang="en-US"/>
            </a:p>
          </p:txBody>
        </p:sp>
        <p:sp>
          <p:nvSpPr>
            <p:cNvPr id="951420" name="Rectangle 124"/>
            <p:cNvSpPr>
              <a:spLocks noChangeArrowheads="1"/>
            </p:cNvSpPr>
            <p:nvPr/>
          </p:nvSpPr>
          <p:spPr bwMode="auto">
            <a:xfrm>
              <a:off x="2005" y="2099"/>
              <a:ext cx="32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1421" name="Rectangle 125"/>
            <p:cNvSpPr>
              <a:spLocks noChangeArrowheads="1"/>
            </p:cNvSpPr>
            <p:nvPr/>
          </p:nvSpPr>
          <p:spPr bwMode="auto">
            <a:xfrm>
              <a:off x="2086" y="2059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j</a:t>
              </a:r>
              <a:endParaRPr lang="en-US"/>
            </a:p>
          </p:txBody>
        </p:sp>
        <p:sp>
          <p:nvSpPr>
            <p:cNvPr id="951422" name="Rectangle 126"/>
            <p:cNvSpPr>
              <a:spLocks noChangeArrowheads="1"/>
            </p:cNvSpPr>
            <p:nvPr/>
          </p:nvSpPr>
          <p:spPr bwMode="auto">
            <a:xfrm>
              <a:off x="2135" y="2067"/>
              <a:ext cx="1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423" name="Rectangle 127"/>
            <p:cNvSpPr>
              <a:spLocks noChangeArrowheads="1"/>
            </p:cNvSpPr>
            <p:nvPr/>
          </p:nvSpPr>
          <p:spPr bwMode="auto">
            <a:xfrm>
              <a:off x="2217" y="2099"/>
              <a:ext cx="32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1424" name="Rectangle 128"/>
            <p:cNvSpPr>
              <a:spLocks noChangeArrowheads="1"/>
            </p:cNvSpPr>
            <p:nvPr/>
          </p:nvSpPr>
          <p:spPr bwMode="auto">
            <a:xfrm>
              <a:off x="2307" y="2043"/>
              <a:ext cx="45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)]</a:t>
              </a:r>
              <a:endParaRPr lang="en-US"/>
            </a:p>
          </p:txBody>
        </p:sp>
        <p:sp>
          <p:nvSpPr>
            <p:cNvPr id="951425" name="Rectangle 129"/>
            <p:cNvSpPr>
              <a:spLocks noChangeArrowheads="1"/>
            </p:cNvSpPr>
            <p:nvPr/>
          </p:nvSpPr>
          <p:spPr bwMode="auto">
            <a:xfrm>
              <a:off x="2478" y="2059"/>
              <a:ext cx="17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sy8" pitchFamily="34" charset="0"/>
                </a:rPr>
                <a:t>¢</a:t>
              </a:r>
              <a:endParaRPr lang="en-US"/>
            </a:p>
          </p:txBody>
        </p:sp>
        <p:sp>
          <p:nvSpPr>
            <p:cNvPr id="951426" name="Rectangle 130"/>
            <p:cNvSpPr>
              <a:spLocks noChangeArrowheads="1"/>
            </p:cNvSpPr>
            <p:nvPr/>
          </p:nvSpPr>
          <p:spPr bwMode="auto">
            <a:xfrm>
              <a:off x="2568" y="2067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P</a:t>
              </a:r>
              <a:endParaRPr lang="en-US"/>
            </a:p>
          </p:txBody>
        </p:sp>
        <p:sp>
          <p:nvSpPr>
            <p:cNvPr id="951427" name="Rectangle 131"/>
            <p:cNvSpPr>
              <a:spLocks noChangeArrowheads="1"/>
            </p:cNvSpPr>
            <p:nvPr/>
          </p:nvSpPr>
          <p:spPr bwMode="auto">
            <a:xfrm>
              <a:off x="2699" y="2043"/>
              <a:ext cx="3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(</a:t>
              </a:r>
              <a:endParaRPr lang="en-US"/>
            </a:p>
          </p:txBody>
        </p:sp>
        <p:sp>
          <p:nvSpPr>
            <p:cNvPr id="951428" name="Rectangle 132"/>
            <p:cNvSpPr>
              <a:spLocks noChangeArrowheads="1"/>
            </p:cNvSpPr>
            <p:nvPr/>
          </p:nvSpPr>
          <p:spPr bwMode="auto">
            <a:xfrm>
              <a:off x="2781" y="2067"/>
              <a:ext cx="1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mmi8" pitchFamily="34" charset="0"/>
                </a:rPr>
                <a:t>s</a:t>
              </a:r>
              <a:endParaRPr lang="en-US"/>
            </a:p>
          </p:txBody>
        </p:sp>
        <p:sp>
          <p:nvSpPr>
            <p:cNvPr id="951429" name="Rectangle 133"/>
            <p:cNvSpPr>
              <a:spLocks noChangeArrowheads="1"/>
            </p:cNvSpPr>
            <p:nvPr/>
          </p:nvSpPr>
          <p:spPr bwMode="auto">
            <a:xfrm>
              <a:off x="2854" y="2099"/>
              <a:ext cx="32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lcmss8" pitchFamily="34" charset="0"/>
                </a:rPr>
                <a:t>1</a:t>
              </a:r>
              <a:endParaRPr lang="en-US"/>
            </a:p>
          </p:txBody>
        </p:sp>
        <p:sp>
          <p:nvSpPr>
            <p:cNvPr id="951430" name="Rectangle 134"/>
            <p:cNvSpPr>
              <a:spLocks noChangeArrowheads="1"/>
            </p:cNvSpPr>
            <p:nvPr/>
          </p:nvSpPr>
          <p:spPr bwMode="auto">
            <a:xfrm>
              <a:off x="2944" y="2043"/>
              <a:ext cx="31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lcmss8" pitchFamily="34" charset="0"/>
                </a:rPr>
                <a:t>)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1406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872FF-F0DB-4E8A-AA7D-8BF9488FE825}" type="slidenum">
              <a:rPr lang="en-US"/>
              <a:pPr/>
              <a:t>48</a:t>
            </a:fld>
            <a:endParaRPr lang="en-US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the Model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Estimate</a:t>
            </a:r>
          </a:p>
          <a:p>
            <a:pPr lvl="1"/>
            <a:r>
              <a:rPr kumimoji="1" lang="en-US"/>
              <a:t>Initial state probability P</a:t>
            </a:r>
            <a:r>
              <a:rPr kumimoji="1" lang="en-US" baseline="-25000"/>
              <a:t> </a:t>
            </a:r>
            <a:r>
              <a:rPr kumimoji="1" lang="en-US"/>
              <a:t>(s</a:t>
            </a:r>
            <a:r>
              <a:rPr kumimoji="1" lang="en-US" baseline="-25000"/>
              <a:t>1</a:t>
            </a:r>
            <a:r>
              <a:rPr kumimoji="1" lang="en-US"/>
              <a:t>)</a:t>
            </a:r>
          </a:p>
          <a:p>
            <a:pPr lvl="1"/>
            <a:r>
              <a:rPr kumimoji="1" lang="en-US"/>
              <a:t>Transition probability P(s</a:t>
            </a:r>
            <a:r>
              <a:rPr kumimoji="1" lang="en-US" baseline="-25000"/>
              <a:t>t</a:t>
            </a:r>
            <a:r>
              <a:rPr kumimoji="1" lang="en-US"/>
              <a:t>|s</a:t>
            </a:r>
            <a:r>
              <a:rPr kumimoji="1" lang="en-US" baseline="-25000"/>
              <a:t>t-1</a:t>
            </a:r>
            <a:r>
              <a:rPr kumimoji="1" lang="en-US"/>
              <a:t>) </a:t>
            </a:r>
          </a:p>
          <a:p>
            <a:pPr lvl="1"/>
            <a:r>
              <a:rPr kumimoji="1" lang="en-US"/>
              <a:t>Observation probability P(o</a:t>
            </a:r>
            <a:r>
              <a:rPr kumimoji="1" lang="en-US" baseline="-25000"/>
              <a:t>t</a:t>
            </a:r>
            <a:r>
              <a:rPr kumimoji="1" lang="en-US"/>
              <a:t>|s</a:t>
            </a:r>
            <a:r>
              <a:rPr kumimoji="1" lang="en-US" baseline="-25000"/>
              <a:t>t</a:t>
            </a:r>
            <a:r>
              <a:rPr kumimoji="1" lang="en-US"/>
              <a:t>)</a:t>
            </a:r>
            <a:endParaRPr lang="en-US"/>
          </a:p>
          <a:p>
            <a:r>
              <a:rPr lang="en-US"/>
              <a:t>Unsupervised Learning (states are not observed)</a:t>
            </a:r>
          </a:p>
          <a:p>
            <a:pPr lvl="1"/>
            <a:r>
              <a:rPr lang="en-US"/>
              <a:t>EM Algorithm</a:t>
            </a:r>
          </a:p>
          <a:p>
            <a:r>
              <a:rPr lang="en-US"/>
              <a:t>Supervised Learning (states are observed; more common)</a:t>
            </a:r>
          </a:p>
          <a:p>
            <a:pPr lvl="1"/>
            <a:r>
              <a:rPr lang="en-US"/>
              <a:t>ML Estimate of above terms directly from data</a:t>
            </a:r>
          </a:p>
          <a:p>
            <a:pPr lvl="1"/>
            <a:endParaRPr lang="en-US"/>
          </a:p>
          <a:p>
            <a:r>
              <a:rPr lang="en-US">
                <a:solidFill>
                  <a:schemeClr val="tx1"/>
                </a:solidFill>
              </a:rPr>
              <a:t>Notice that this is completely analogues to the case of naive Bayes, and essentially all other models.</a:t>
            </a:r>
          </a:p>
        </p:txBody>
      </p:sp>
    </p:spTree>
    <p:extLst>
      <p:ext uri="{BB962C8B-B14F-4D97-AF65-F5344CB8AC3E}">
        <p14:creationId xmlns:p14="http://schemas.microsoft.com/office/powerpoint/2010/main" val="3717916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Bayes (3)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295400"/>
            <a:ext cx="819463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                 </a:t>
            </a:r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baseline="-25000" dirty="0">
                <a:solidFill>
                  <a:srgbClr val="0000FF"/>
                </a:solidFill>
              </a:rPr>
              <a:t>MAP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dirty="0" err="1">
                <a:solidFill>
                  <a:srgbClr val="0000FF"/>
                </a:solidFill>
              </a:rPr>
              <a:t>argmax</a:t>
            </a:r>
            <a:r>
              <a:rPr lang="en-US" baseline="-25000" dirty="0" err="1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  <a:latin typeface="cmsy10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P(x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x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, …, </a:t>
            </a:r>
            <a:r>
              <a:rPr lang="en-US" dirty="0" err="1">
                <a:solidFill>
                  <a:srgbClr val="0000FF"/>
                </a:solidFill>
              </a:rPr>
              <a:t>x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| v )</a:t>
            </a:r>
            <a:r>
              <a:rPr lang="en-US" dirty="0" smtClean="0">
                <a:solidFill>
                  <a:srgbClr val="0000FF"/>
                </a:solidFill>
              </a:rPr>
              <a:t>P(v)</a:t>
            </a:r>
            <a:endParaRPr lang="en-US" dirty="0" smtClean="0">
              <a:solidFill>
                <a:srgbClr val="000066"/>
              </a:solidFill>
            </a:endParaRPr>
          </a:p>
          <a:p>
            <a:r>
              <a:rPr lang="en-US" sz="2000" dirty="0" smtClean="0"/>
              <a:t>Assumption</a:t>
            </a:r>
            <a:r>
              <a:rPr lang="en-US" sz="2000" dirty="0"/>
              <a:t>: feature values are </a:t>
            </a:r>
            <a:r>
              <a:rPr lang="en-US" sz="2000" u="sng" dirty="0"/>
              <a:t>independent given the target value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P(x</a:t>
            </a:r>
            <a:r>
              <a:rPr lang="en-US" sz="2000" baseline="-25000" dirty="0" smtClean="0"/>
              <a:t>1 </a:t>
            </a:r>
            <a:r>
              <a:rPr lang="en-US" sz="2000" dirty="0">
                <a:solidFill>
                  <a:srgbClr val="0000FF"/>
                </a:solidFill>
              </a:rPr>
              <a:t>= b</a:t>
            </a:r>
            <a:r>
              <a:rPr lang="en-US" sz="2000" baseline="-25000" dirty="0">
                <a:solidFill>
                  <a:srgbClr val="0000FF"/>
                </a:solidFill>
                <a:latin typeface="Tahoma"/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, x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 = b</a:t>
            </a:r>
            <a:r>
              <a:rPr lang="en-US" sz="2000" baseline="-25000" dirty="0">
                <a:solidFill>
                  <a:srgbClr val="0000FF"/>
                </a:solidFill>
                <a:latin typeface="Tahoma"/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,…,</a:t>
            </a:r>
            <a:r>
              <a:rPr lang="en-US" sz="2000" dirty="0" err="1">
                <a:solidFill>
                  <a:srgbClr val="0000FF"/>
                </a:solidFill>
              </a:rPr>
              <a:t>x</a:t>
            </a:r>
            <a:r>
              <a:rPr lang="en-US" sz="2000" baseline="-25000" dirty="0" err="1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 = </a:t>
            </a:r>
            <a:r>
              <a:rPr lang="en-US" sz="2000" dirty="0" err="1">
                <a:solidFill>
                  <a:srgbClr val="0000FF"/>
                </a:solidFill>
              </a:rPr>
              <a:t>b</a:t>
            </a:r>
            <a:r>
              <a:rPr lang="en-US" sz="2000" baseline="-25000" dirty="0" err="1">
                <a:solidFill>
                  <a:srgbClr val="0000FF"/>
                </a:solidFill>
                <a:latin typeface="Tahoma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Tahoma"/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| v = </a:t>
            </a:r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  <a:latin typeface="Tahoma"/>
              </a:rPr>
              <a:t>j</a:t>
            </a:r>
            <a:r>
              <a:rPr lang="en-US" sz="2000" dirty="0">
                <a:solidFill>
                  <a:srgbClr val="0000FF"/>
                </a:solidFill>
              </a:rPr>
              <a:t> ) = </a:t>
            </a:r>
            <a:r>
              <a:rPr lang="en-US" sz="2000" dirty="0">
                <a:solidFill>
                  <a:srgbClr val="0000FF"/>
                </a:solidFill>
                <a:latin typeface="cmmi10"/>
              </a:rPr>
              <a:t>¦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baseline="30000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P(x</a:t>
            </a:r>
            <a:r>
              <a:rPr lang="en-US" sz="2000" baseline="-25000" dirty="0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= </a:t>
            </a:r>
            <a:r>
              <a:rPr lang="en-US" sz="2000" dirty="0" smtClean="0">
                <a:solidFill>
                  <a:srgbClr val="0000FF"/>
                </a:solidFill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  <a:latin typeface="Tahoma"/>
              </a:rPr>
              <a:t>i </a:t>
            </a:r>
            <a:r>
              <a:rPr lang="en-US" sz="2000" dirty="0">
                <a:solidFill>
                  <a:srgbClr val="0000FF"/>
                </a:solidFill>
              </a:rPr>
              <a:t>| v = </a:t>
            </a:r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  <a:latin typeface="Tahoma"/>
              </a:rPr>
              <a:t>j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Learning </a:t>
            </a:r>
            <a:r>
              <a:rPr lang="en-US" sz="2000" dirty="0">
                <a:solidFill>
                  <a:srgbClr val="0000FF"/>
                </a:solidFill>
              </a:rPr>
              <a:t>method: </a:t>
            </a:r>
            <a:r>
              <a:rPr lang="en-US" sz="2000" dirty="0" smtClean="0"/>
              <a:t>Estimate </a:t>
            </a:r>
            <a:r>
              <a:rPr lang="en-US" sz="2000" dirty="0" err="1">
                <a:solidFill>
                  <a:srgbClr val="FF0000"/>
                </a:solidFill>
              </a:rPr>
              <a:t>n|V</a:t>
            </a:r>
            <a:r>
              <a:rPr lang="en-US" sz="2000" dirty="0">
                <a:solidFill>
                  <a:srgbClr val="FF0000"/>
                </a:solidFill>
              </a:rPr>
              <a:t>| </a:t>
            </a:r>
            <a:r>
              <a:rPr lang="en-US" sz="2000" dirty="0" smtClean="0">
                <a:solidFill>
                  <a:srgbClr val="FF0000"/>
                </a:solidFill>
              </a:rPr>
              <a:t>+ |V| </a:t>
            </a:r>
            <a:r>
              <a:rPr lang="en-US" sz="2000" dirty="0" smtClean="0"/>
              <a:t>parameters </a:t>
            </a:r>
            <a:r>
              <a:rPr lang="en-US" sz="2000" dirty="0"/>
              <a:t>and use them to </a:t>
            </a:r>
            <a:r>
              <a:rPr lang="en-US" sz="2000" dirty="0" smtClean="0"/>
              <a:t>make a prediction.  (How to estimate?)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Notice that this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0000FF"/>
                </a:solidFill>
              </a:rPr>
              <a:t>learning without search</a:t>
            </a:r>
            <a:r>
              <a:rPr lang="en-US" sz="2000" dirty="0"/>
              <a:t>. Given a collection of training examples</a:t>
            </a:r>
            <a:r>
              <a:rPr lang="en-US" sz="2000" dirty="0" smtClean="0"/>
              <a:t>, you </a:t>
            </a:r>
            <a:r>
              <a:rPr lang="en-US" sz="2000" dirty="0"/>
              <a:t>just compute the best hypothesis (given the assumptions</a:t>
            </a:r>
            <a:r>
              <a:rPr lang="en-US" sz="2000" dirty="0" smtClean="0"/>
              <a:t>). 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is learning </a:t>
            </a:r>
            <a:r>
              <a:rPr lang="en-US" sz="2000" dirty="0">
                <a:solidFill>
                  <a:srgbClr val="0000FF"/>
                </a:solidFill>
              </a:rPr>
              <a:t>without trying to achieve consistency </a:t>
            </a:r>
            <a:r>
              <a:rPr lang="en-US" sz="2000" dirty="0"/>
              <a:t>or even </a:t>
            </a:r>
            <a:r>
              <a:rPr lang="en-US" sz="2000" dirty="0" smtClean="0"/>
              <a:t>approximate </a:t>
            </a:r>
            <a:r>
              <a:rPr lang="en-US" sz="2000" dirty="0"/>
              <a:t>consistency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Why does it work?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0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9" name="Text Box 3"/>
          <p:cNvSpPr txBox="1">
            <a:spLocks noChangeArrowheads="1"/>
          </p:cNvSpPr>
          <p:nvPr/>
        </p:nvSpPr>
        <p:spPr bwMode="auto">
          <a:xfrm>
            <a:off x="457200" y="1120775"/>
            <a:ext cx="8586581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Notice that the features values are </a:t>
            </a:r>
            <a:r>
              <a:rPr lang="en-US" sz="2000" u="sng" dirty="0">
                <a:solidFill>
                  <a:srgbClr val="0000FF"/>
                </a:solidFill>
                <a:latin typeface="+mn-lt"/>
              </a:rPr>
              <a:t>conditionally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independent </a:t>
            </a:r>
            <a:endParaRPr lang="en-US" sz="2000" dirty="0">
              <a:solidFill>
                <a:srgbClr val="000066"/>
              </a:solidFill>
              <a:latin typeface="+mn-lt"/>
            </a:endParaRPr>
          </a:p>
          <a:p>
            <a:pPr eaLnBrk="0" hangingPunct="0"/>
            <a:r>
              <a:rPr lang="en-US" sz="2000" dirty="0">
                <a:solidFill>
                  <a:srgbClr val="000066"/>
                </a:solidFill>
                <a:latin typeface="+mn-lt"/>
              </a:rPr>
              <a:t>   given the target value, and are not required to be independent.</a:t>
            </a:r>
          </a:p>
          <a:p>
            <a:pPr eaLnBrk="0" hangingPunct="0"/>
            <a:endParaRPr lang="en-US" dirty="0" smtClean="0">
              <a:solidFill>
                <a:srgbClr val="000066"/>
              </a:solidFill>
              <a:latin typeface="+mn-lt"/>
            </a:endParaRPr>
          </a:p>
          <a:p>
            <a:pPr eaLnBrk="0" hangingPunct="0">
              <a:buFontTx/>
              <a:buChar char="•"/>
            </a:pPr>
            <a:r>
              <a:rPr lang="en-US" sz="2000" u="sng" dirty="0" smtClean="0">
                <a:solidFill>
                  <a:srgbClr val="0000FF"/>
                </a:solidFill>
                <a:latin typeface="+mn-lt"/>
              </a:rPr>
              <a:t> Example</a:t>
            </a:r>
            <a:r>
              <a:rPr lang="en-US" sz="2000" u="sng" dirty="0">
                <a:solidFill>
                  <a:srgbClr val="0000FF"/>
                </a:solidFill>
                <a:latin typeface="+mn-lt"/>
              </a:rPr>
              <a:t>: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The Boolean features are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x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y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. </a:t>
            </a:r>
          </a:p>
          <a:p>
            <a:pPr eaLnBrk="0" hangingPunct="0"/>
            <a:r>
              <a:rPr lang="en-US" sz="200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  We define the label to be  </a:t>
            </a:r>
            <a:r>
              <a:rPr lang="en-US" sz="2000" dirty="0" smtClean="0">
                <a:solidFill>
                  <a:srgbClr val="0000FF"/>
                </a:solidFill>
                <a:latin typeface="Brush Script MT" pitchFamily="66" charset="0"/>
              </a:rPr>
              <a:t>l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= </a:t>
            </a:r>
            <a:r>
              <a:rPr lang="en-US" sz="2000" u="sng" dirty="0" smtClean="0">
                <a:solidFill>
                  <a:srgbClr val="0000FF"/>
                </a:solidFill>
                <a:latin typeface="+mn-lt"/>
              </a:rPr>
              <a:t>f(</a:t>
            </a:r>
            <a:r>
              <a:rPr lang="en-US" sz="2000" u="sng" dirty="0" err="1" smtClean="0">
                <a:solidFill>
                  <a:srgbClr val="0000FF"/>
                </a:solidFill>
                <a:latin typeface="+mn-lt"/>
              </a:rPr>
              <a:t>x,y</a:t>
            </a:r>
            <a:r>
              <a:rPr lang="en-US" sz="2000" u="sng" dirty="0">
                <a:solidFill>
                  <a:srgbClr val="0000FF"/>
                </a:solidFill>
                <a:latin typeface="+mn-lt"/>
              </a:rPr>
              <a:t>)=</a:t>
            </a:r>
            <a:r>
              <a:rPr lang="en-US" sz="2000" u="sng" dirty="0" err="1">
                <a:solidFill>
                  <a:srgbClr val="0000FF"/>
                </a:solidFill>
                <a:latin typeface="+mn-lt"/>
              </a:rPr>
              <a:t>x</a:t>
            </a:r>
            <a:r>
              <a:rPr lang="en-US" sz="2000" u="sng" dirty="0" err="1">
                <a:solidFill>
                  <a:srgbClr val="0000FF"/>
                </a:solidFill>
                <a:latin typeface="+mn-lt"/>
                <a:sym typeface="Symbol" pitchFamily="18" charset="2"/>
              </a:rPr>
              <a:t>y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  </a:t>
            </a:r>
            <a:endParaRPr lang="en-US" sz="2000" dirty="0" smtClean="0">
              <a:solidFill>
                <a:srgbClr val="0000FF"/>
              </a:solidFill>
              <a:latin typeface="+mn-lt"/>
              <a:sym typeface="Symbol" pitchFamily="18" charset="2"/>
            </a:endParaRPr>
          </a:p>
          <a:p>
            <a:pPr eaLnBrk="0" hangingPunct="0"/>
            <a:r>
              <a:rPr lang="en-US" sz="2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  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over </a:t>
            </a:r>
            <a:r>
              <a:rPr lang="en-US" sz="2000" dirty="0">
                <a:solidFill>
                  <a:srgbClr val="000066"/>
                </a:solidFill>
                <a:latin typeface="+mn-lt"/>
                <a:sym typeface="Symbol" pitchFamily="18" charset="2"/>
              </a:rPr>
              <a:t>the product 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distribution:     </a:t>
            </a:r>
            <a:r>
              <a:rPr lang="en-US" sz="2000" dirty="0">
                <a:solidFill>
                  <a:srgbClr val="000066"/>
                </a:solidFill>
                <a:latin typeface="+mn-lt"/>
                <a:sym typeface="Symbol" pitchFamily="18" charset="2"/>
              </a:rPr>
              <a:t>p(x=0)=p(x=1)=1/2 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    and    p(y=0</a:t>
            </a:r>
            <a:r>
              <a:rPr lang="en-US" sz="2000" dirty="0">
                <a:solidFill>
                  <a:srgbClr val="000066"/>
                </a:solidFill>
                <a:latin typeface="+mn-lt"/>
                <a:sym typeface="Symbol" pitchFamily="18" charset="2"/>
              </a:rPr>
              <a:t>)=p(y=1)=1/2 </a:t>
            </a:r>
          </a:p>
          <a:p>
            <a:pPr eaLnBrk="0" hangingPunct="0"/>
            <a:r>
              <a:rPr lang="en-US" sz="2000" b="1" dirty="0">
                <a:solidFill>
                  <a:srgbClr val="000066"/>
                </a:solidFill>
                <a:latin typeface="+mn-lt"/>
                <a:sym typeface="Symbol" pitchFamily="18" charset="2"/>
              </a:rPr>
              <a:t>   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The </a:t>
            </a:r>
            <a:r>
              <a:rPr lang="en-US" sz="2000" dirty="0">
                <a:solidFill>
                  <a:srgbClr val="000066"/>
                </a:solidFill>
                <a:latin typeface="+mn-lt"/>
                <a:sym typeface="Symbol" pitchFamily="18" charset="2"/>
              </a:rPr>
              <a:t>distribution is defined so that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x and y </a:t>
            </a:r>
            <a:r>
              <a:rPr lang="en-US" sz="2000" dirty="0">
                <a:solidFill>
                  <a:srgbClr val="FF0000"/>
                </a:solidFill>
                <a:latin typeface="+mn-lt"/>
                <a:sym typeface="Symbol" pitchFamily="18" charset="2"/>
              </a:rPr>
              <a:t>are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independent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:  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p(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x,y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) = p(x)p(y)  </a:t>
            </a:r>
            <a:endParaRPr lang="en-US" sz="2000" dirty="0" smtClean="0">
              <a:solidFill>
                <a:srgbClr val="0000FF"/>
              </a:solidFill>
              <a:latin typeface="+mn-lt"/>
              <a:sym typeface="Symbol" pitchFamily="18" charset="2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endParaRPr lang="en-US" sz="2000" dirty="0" smtClean="0">
              <a:solidFill>
                <a:srgbClr val="000066"/>
              </a:solidFill>
              <a:latin typeface="+mn-lt"/>
              <a:sym typeface="Symbol" pitchFamily="18" charset="2"/>
            </a:endParaRPr>
          </a:p>
          <a:p>
            <a:pPr eaLnBrk="0" hangingPunct="0"/>
            <a:r>
              <a:rPr lang="en-US" sz="2000" dirty="0">
                <a:solidFill>
                  <a:srgbClr val="000066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   That is:   </a:t>
            </a:r>
            <a:endParaRPr lang="en-US" sz="2000" dirty="0">
              <a:solidFill>
                <a:srgbClr val="000066"/>
              </a:solidFill>
              <a:latin typeface="+mn-lt"/>
              <a:sym typeface="Symbol" pitchFamily="18" charset="2"/>
            </a:endParaRPr>
          </a:p>
          <a:p>
            <a:pPr eaLnBrk="0" hangingPunct="0">
              <a:buFontTx/>
              <a:buChar char="•"/>
            </a:pPr>
            <a:endParaRPr lang="en-US" sz="2000" dirty="0" smtClean="0">
              <a:solidFill>
                <a:srgbClr val="000066"/>
              </a:solidFill>
              <a:latin typeface="+mn-lt"/>
              <a:sym typeface="Symbol" pitchFamily="18" charset="2"/>
            </a:endParaRPr>
          </a:p>
          <a:p>
            <a:pPr eaLnBrk="0" hangingPunct="0"/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  But</a:t>
            </a:r>
            <a:r>
              <a:rPr lang="en-US" sz="2000" dirty="0">
                <a:solidFill>
                  <a:srgbClr val="000066"/>
                </a:solidFill>
                <a:latin typeface="+mn-lt"/>
                <a:sym typeface="Symbol" pitchFamily="18" charset="2"/>
              </a:rPr>
              <a:t>, given that </a:t>
            </a:r>
            <a:r>
              <a:rPr lang="en-US" sz="2000" dirty="0" smtClean="0">
                <a:solidFill>
                  <a:srgbClr val="0000FF"/>
                </a:solidFill>
                <a:latin typeface="Brush Script MT" pitchFamily="66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l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=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0:</a:t>
            </a:r>
          </a:p>
          <a:p>
            <a:pPr eaLnBrk="0" hangingPunct="0"/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                            p(x=1|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 l 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  <a:sym typeface="Symbol" pitchFamily="18" charset="2"/>
              </a:rPr>
              <a:t>0) = p(y=1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|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 l 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  <a:sym typeface="Symbol" pitchFamily="18" charset="2"/>
              </a:rPr>
              <a:t>0) = 1/3</a:t>
            </a:r>
          </a:p>
          <a:p>
            <a:pPr eaLnBrk="0" hangingPunct="0"/>
            <a:r>
              <a:rPr lang="en-US" sz="2000" dirty="0">
                <a:solidFill>
                  <a:srgbClr val="000066"/>
                </a:solidFill>
                <a:latin typeface="+mn-lt"/>
                <a:sym typeface="Symbol" pitchFamily="18" charset="2"/>
              </a:rPr>
              <a:t>    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while:             p(x=1,y=1 </a:t>
            </a:r>
            <a:r>
              <a:rPr lang="en-US" sz="2000" dirty="0">
                <a:solidFill>
                  <a:srgbClr val="000066"/>
                </a:solidFill>
                <a:latin typeface="+mn-lt"/>
                <a:sym typeface="Symbol" pitchFamily="18" charset="2"/>
              </a:rPr>
              <a:t>| 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l 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  <a:sym typeface="Symbol" pitchFamily="18" charset="2"/>
              </a:rPr>
              <a:t>0) = 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0</a:t>
            </a:r>
            <a:endParaRPr lang="en-US" sz="2000" dirty="0">
              <a:solidFill>
                <a:srgbClr val="000066"/>
              </a:solidFill>
              <a:latin typeface="+mn-lt"/>
              <a:sym typeface="Symbol" pitchFamily="18" charset="2"/>
            </a:endParaRPr>
          </a:p>
          <a:p>
            <a:pPr eaLnBrk="0" hangingPunct="0"/>
            <a:r>
              <a:rPr lang="en-US" sz="2000" dirty="0">
                <a:solidFill>
                  <a:srgbClr val="000066"/>
                </a:solidFill>
                <a:latin typeface="+mn-lt"/>
                <a:sym typeface="Symbol" pitchFamily="18" charset="2"/>
              </a:rPr>
              <a:t>    so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x and y are </a:t>
            </a:r>
            <a:r>
              <a:rPr lang="en-US" sz="2000" dirty="0">
                <a:solidFill>
                  <a:srgbClr val="FF0000"/>
                </a:solidFill>
                <a:latin typeface="+mn-lt"/>
                <a:sym typeface="Symbol" pitchFamily="18" charset="2"/>
              </a:rPr>
              <a:t>not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 conditionally independent</a:t>
            </a:r>
            <a:r>
              <a:rPr lang="en-US" sz="2000" dirty="0">
                <a:solidFill>
                  <a:srgbClr val="000066"/>
                </a:solidFill>
                <a:latin typeface="+mn-lt"/>
                <a:sym typeface="Symbol" pitchFamily="18" charset="2"/>
              </a:rPr>
              <a:t>.</a:t>
            </a:r>
          </a:p>
          <a:p>
            <a:pPr eaLnBrk="0" hangingPunct="0"/>
            <a:endParaRPr lang="en-US" b="1" dirty="0">
              <a:solidFill>
                <a:srgbClr val="000066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42601"/>
              </p:ext>
            </p:extLst>
          </p:nvPr>
        </p:nvGraphicFramePr>
        <p:xfrm>
          <a:off x="4253224" y="3581400"/>
          <a:ext cx="420497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X=0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X=1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¼ </a:t>
                      </a:r>
                      <a:r>
                        <a:rPr lang="en-US" sz="2000" dirty="0" smtClean="0"/>
                        <a:t>    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 </a:t>
                      </a:r>
                      <a:r>
                        <a:rPr lang="en-US" sz="2000" dirty="0" smtClean="0"/>
                        <a:t> = 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¼ </a:t>
                      </a:r>
                      <a:r>
                        <a:rPr lang="en-US" sz="2000" dirty="0" smtClean="0"/>
                        <a:t>      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 </a:t>
                      </a:r>
                      <a:r>
                        <a:rPr lang="en-US" sz="2000" dirty="0" smtClean="0"/>
                        <a:t>= 0)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¼ </a:t>
                      </a:r>
                      <a:r>
                        <a:rPr lang="en-US" sz="2000" dirty="0" smtClean="0"/>
                        <a:t>    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 </a:t>
                      </a:r>
                      <a:r>
                        <a:rPr lang="en-US" sz="2000" dirty="0" smtClean="0"/>
                        <a:t>= 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¼</a:t>
                      </a:r>
                      <a:r>
                        <a:rPr lang="en-US" sz="2000" dirty="0" smtClean="0"/>
                        <a:t>       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 </a:t>
                      </a:r>
                      <a:r>
                        <a:rPr lang="en-US" sz="2000" dirty="0" smtClean="0"/>
                        <a:t>=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Text Box 3"/>
          <p:cNvSpPr txBox="1">
            <a:spLocks noChangeArrowheads="1"/>
          </p:cNvSpPr>
          <p:nvPr/>
        </p:nvSpPr>
        <p:spPr bwMode="auto">
          <a:xfrm>
            <a:off x="152400" y="1104900"/>
            <a:ext cx="69147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000" u="sng" dirty="0">
                <a:solidFill>
                  <a:srgbClr val="0000FF"/>
                </a:solidFill>
                <a:latin typeface="+mn-lt"/>
              </a:rPr>
              <a:t>The other direction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 also does not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hold. </a:t>
            </a:r>
          </a:p>
          <a:p>
            <a:pPr eaLnBrk="0" hangingPunct="0"/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x </a:t>
            </a:r>
            <a:r>
              <a:rPr lang="en-US" sz="2000" dirty="0">
                <a:latin typeface="+mn-lt"/>
              </a:rPr>
              <a:t>and y can be conditionally </a:t>
            </a:r>
            <a:r>
              <a:rPr lang="en-US" sz="2000" dirty="0" smtClean="0">
                <a:latin typeface="+mn-lt"/>
              </a:rPr>
              <a:t>independent </a:t>
            </a:r>
            <a:r>
              <a:rPr lang="en-US" sz="2000" dirty="0">
                <a:latin typeface="+mn-lt"/>
              </a:rPr>
              <a:t>but not independent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eaLnBrk="0" hangingPunct="0"/>
            <a:endParaRPr lang="en-US" sz="2000" dirty="0" smtClean="0">
              <a:solidFill>
                <a:srgbClr val="000066"/>
              </a:solidFill>
              <a:latin typeface="+mn-lt"/>
            </a:endParaRPr>
          </a:p>
          <a:p>
            <a:pPr eaLnBrk="0" hangingPunct="0"/>
            <a:r>
              <a:rPr lang="en-US" sz="200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Example: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We define a distribution </a:t>
            </a:r>
            <a:r>
              <a:rPr lang="en-US" sz="2000" dirty="0" err="1" smtClean="0">
                <a:solidFill>
                  <a:srgbClr val="000066"/>
                </a:solidFill>
                <a:latin typeface="+mn-lt"/>
              </a:rPr>
              <a:t>s.t.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:</a:t>
            </a:r>
          </a:p>
          <a:p>
            <a:pPr eaLnBrk="0" hangingPunct="0"/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0:   p(x=1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|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 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0) =1,  p(y=1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|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 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0) = 0</a:t>
            </a:r>
          </a:p>
          <a:p>
            <a:pPr eaLnBrk="0" hangingPunct="0"/>
            <a:r>
              <a:rPr lang="en-US" sz="200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1:   p(x=1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|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 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1) =0,  p(y=1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|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 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1) =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1  </a:t>
            </a:r>
          </a:p>
          <a:p>
            <a:pPr eaLnBrk="0" hangingPunct="0"/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and 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assume,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that:    p(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0) =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p(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1)=1/2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endParaRPr lang="en-US" sz="200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Given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the value of 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,     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x and y are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independent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(check)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What 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about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unconditional independence 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?</a:t>
            </a:r>
          </a:p>
          <a:p>
            <a:pPr eaLnBrk="0" hangingPunct="0"/>
            <a:r>
              <a:rPr lang="en-US" sz="200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p(x=1)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 = p(x=1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|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 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=0)p(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0)+p(x=1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|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 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=1)p(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1) = 0.5+0=0.5 </a:t>
            </a:r>
          </a:p>
          <a:p>
            <a:pPr eaLnBrk="0" hangingPunct="0"/>
            <a:r>
              <a:rPr lang="en-US" sz="200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p(y=1)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 = p(y=1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|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 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=0)p(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0)+p(y=1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|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 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=1)p(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1) =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0+0.5=0.5</a:t>
            </a:r>
            <a:endParaRPr lang="en-US" sz="2000" dirty="0">
              <a:solidFill>
                <a:srgbClr val="000066"/>
              </a:solidFill>
              <a:latin typeface="+mn-lt"/>
            </a:endParaRPr>
          </a:p>
          <a:p>
            <a:pPr eaLnBrk="0" hangingPunct="0"/>
            <a:r>
              <a:rPr lang="en-US" sz="2000" dirty="0">
                <a:solidFill>
                  <a:srgbClr val="000066"/>
                </a:solidFill>
                <a:latin typeface="+mn-lt"/>
              </a:rPr>
              <a:t>But,</a:t>
            </a:r>
          </a:p>
          <a:p>
            <a:pPr eaLnBrk="0" hangingPunct="0"/>
            <a:r>
              <a:rPr lang="en-US" sz="200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p(x=1, y=1)=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p(x=1,y=1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|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 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=0)p(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0)+p(x=1,y=1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|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 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=1)p(</a:t>
            </a:r>
            <a:r>
              <a:rPr lang="en-US" sz="2000" dirty="0">
                <a:solidFill>
                  <a:srgbClr val="0000FF"/>
                </a:solidFill>
                <a:latin typeface="Brush Script MT" pitchFamily="66" charset="0"/>
              </a:rPr>
              <a:t>l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=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1) = 0 </a:t>
            </a:r>
          </a:p>
          <a:p>
            <a:pPr eaLnBrk="0" hangingPunct="0"/>
            <a:endParaRPr lang="en-US" sz="2000" dirty="0">
              <a:solidFill>
                <a:srgbClr val="000066"/>
              </a:solidFill>
              <a:latin typeface="+mn-lt"/>
            </a:endParaRPr>
          </a:p>
          <a:p>
            <a:pPr eaLnBrk="0" hangingPunct="0"/>
            <a:r>
              <a:rPr lang="en-US" sz="2000" dirty="0">
                <a:solidFill>
                  <a:srgbClr val="000066"/>
                </a:solidFill>
                <a:latin typeface="+mn-lt"/>
              </a:rPr>
              <a:t>so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x and y are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not independent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Conditional </a:t>
            </a:r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652519"/>
              </p:ext>
            </p:extLst>
          </p:nvPr>
        </p:nvGraphicFramePr>
        <p:xfrm>
          <a:off x="5167624" y="2011680"/>
          <a:ext cx="374777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X=0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X=1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 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</a:t>
                      </a:r>
                      <a:r>
                        <a:rPr lang="en-US" sz="2000" dirty="0" smtClean="0"/>
                        <a:t>= 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½   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</a:t>
                      </a:r>
                      <a:r>
                        <a:rPr lang="en-US" sz="2000" dirty="0" smtClean="0"/>
                        <a:t>= 0)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½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</a:t>
                      </a:r>
                      <a:r>
                        <a:rPr lang="en-US" sz="2000" dirty="0" smtClean="0"/>
                        <a:t>= 1)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    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</a:t>
                      </a:r>
                      <a:r>
                        <a:rPr lang="en-US" sz="2000" dirty="0" smtClean="0"/>
                        <a:t>=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1" name="Text Box 3"/>
          <p:cNvSpPr txBox="1">
            <a:spLocks noChangeArrowheads="1"/>
          </p:cNvSpPr>
          <p:nvPr/>
        </p:nvSpPr>
        <p:spPr bwMode="auto">
          <a:xfrm>
            <a:off x="1752600" y="1416050"/>
            <a:ext cx="656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00FF"/>
                </a:solidFill>
                <a:latin typeface="Arial Narrow" pitchFamily="34" charset="0"/>
              </a:rPr>
              <a:t>Day    Outlook    Temperature      Humidity    Wind</a:t>
            </a:r>
            <a:r>
              <a:rPr lang="en-US" sz="2000" b="1" dirty="0">
                <a:latin typeface="Arial Narrow" pitchFamily="34" charset="0"/>
              </a:rPr>
              <a:t>       </a:t>
            </a:r>
            <a:r>
              <a:rPr lang="en-US" sz="2000" b="1" dirty="0" err="1">
                <a:solidFill>
                  <a:srgbClr val="A50021"/>
                </a:solidFill>
                <a:latin typeface="Arial Narrow" pitchFamily="34" charset="0"/>
              </a:rPr>
              <a:t>PlayTennis</a:t>
            </a:r>
            <a:endParaRPr lang="en-US" sz="20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2" name="Text Box 4"/>
          <p:cNvSpPr txBox="1">
            <a:spLocks noChangeArrowheads="1"/>
          </p:cNvSpPr>
          <p:nvPr/>
        </p:nvSpPr>
        <p:spPr bwMode="auto">
          <a:xfrm>
            <a:off x="1828800" y="1933575"/>
            <a:ext cx="581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Arial Narrow" pitchFamily="34" charset="0"/>
              </a:rPr>
              <a:t> 1       Sunny            Hot              High          Weak            </a:t>
            </a:r>
            <a:r>
              <a:rPr lang="en-US" sz="2000" b="1" dirty="0">
                <a:solidFill>
                  <a:srgbClr val="A50021"/>
                </a:solidFill>
                <a:latin typeface="Arial Narrow" pitchFamily="34" charset="0"/>
              </a:rPr>
              <a:t>No</a:t>
            </a:r>
            <a:endParaRPr lang="en-US" sz="2000" u="sng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3" name="Text Box 5"/>
          <p:cNvSpPr txBox="1">
            <a:spLocks noChangeArrowheads="1"/>
          </p:cNvSpPr>
          <p:nvPr/>
        </p:nvSpPr>
        <p:spPr bwMode="auto">
          <a:xfrm>
            <a:off x="1828800" y="2257425"/>
            <a:ext cx="582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Arial Narrow" pitchFamily="34" charset="0"/>
              </a:rPr>
              <a:t> 2       Sunny            Hot              High         Strong           </a:t>
            </a:r>
            <a:r>
              <a:rPr lang="en-US" sz="2000" b="1" dirty="0">
                <a:solidFill>
                  <a:srgbClr val="A50021"/>
                </a:solidFill>
                <a:latin typeface="Arial Narrow" pitchFamily="34" charset="0"/>
              </a:rPr>
              <a:t>No</a:t>
            </a:r>
            <a:endParaRPr lang="en-US" sz="2000" u="sng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4" name="Text Box 6"/>
          <p:cNvSpPr txBox="1">
            <a:spLocks noChangeArrowheads="1"/>
          </p:cNvSpPr>
          <p:nvPr/>
        </p:nvSpPr>
        <p:spPr bwMode="auto">
          <a:xfrm>
            <a:off x="1828800" y="2581275"/>
            <a:ext cx="592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 Narrow" pitchFamily="34" charset="0"/>
              </a:rPr>
              <a:t> 3       Overcast        Hot              High          Weak            </a:t>
            </a:r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2000" u="sng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5" name="Text Box 7"/>
          <p:cNvSpPr txBox="1">
            <a:spLocks noChangeArrowheads="1"/>
          </p:cNvSpPr>
          <p:nvPr/>
        </p:nvSpPr>
        <p:spPr bwMode="auto">
          <a:xfrm>
            <a:off x="1828800" y="2905125"/>
            <a:ext cx="5903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 Narrow" pitchFamily="34" charset="0"/>
              </a:rPr>
              <a:t> 4       Rain              Mild              High          Weak            </a:t>
            </a:r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6" name="Text Box 8"/>
          <p:cNvSpPr txBox="1">
            <a:spLocks noChangeArrowheads="1"/>
          </p:cNvSpPr>
          <p:nvPr/>
        </p:nvSpPr>
        <p:spPr bwMode="auto">
          <a:xfrm>
            <a:off x="1828800" y="3228975"/>
            <a:ext cx="597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 Narrow" pitchFamily="34" charset="0"/>
              </a:rPr>
              <a:t> 5       Rain              Cool             Normal       Weak            </a:t>
            </a:r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2000" u="sng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7" name="Text Box 9"/>
          <p:cNvSpPr txBox="1">
            <a:spLocks noChangeArrowheads="1"/>
          </p:cNvSpPr>
          <p:nvPr/>
        </p:nvSpPr>
        <p:spPr bwMode="auto">
          <a:xfrm>
            <a:off x="1828800" y="3552825"/>
            <a:ext cx="589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Arial Narrow" pitchFamily="34" charset="0"/>
              </a:rPr>
              <a:t> 6       Rain              Cool             Normal      Strong           </a:t>
            </a:r>
            <a:r>
              <a:rPr lang="en-US" sz="2000" b="1" dirty="0">
                <a:solidFill>
                  <a:srgbClr val="A50021"/>
                </a:solidFill>
                <a:latin typeface="Arial Narrow" pitchFamily="34" charset="0"/>
              </a:rPr>
              <a:t>No</a:t>
            </a:r>
            <a:endParaRPr lang="en-US" sz="2000" u="sng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8" name="Text Box 10"/>
          <p:cNvSpPr txBox="1">
            <a:spLocks noChangeArrowheads="1"/>
          </p:cNvSpPr>
          <p:nvPr/>
        </p:nvSpPr>
        <p:spPr bwMode="auto">
          <a:xfrm>
            <a:off x="1828800" y="3876675"/>
            <a:ext cx="6076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 Narrow" pitchFamily="34" charset="0"/>
              </a:rPr>
              <a:t> 7       Overcast        Cool             Normal      Strong          </a:t>
            </a:r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Yes 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1828800" y="4198938"/>
            <a:ext cx="5881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 Narrow" pitchFamily="34" charset="0"/>
              </a:rPr>
              <a:t> 8       Sunny            Mild             High          Weak             </a:t>
            </a:r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No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0" name="Text Box 12"/>
          <p:cNvSpPr txBox="1">
            <a:spLocks noChangeArrowheads="1"/>
          </p:cNvSpPr>
          <p:nvPr/>
        </p:nvSpPr>
        <p:spPr bwMode="auto">
          <a:xfrm>
            <a:off x="1828800" y="4522788"/>
            <a:ext cx="598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 Narrow" pitchFamily="34" charset="0"/>
              </a:rPr>
              <a:t> 9       Sunny            Cool             Normal      Weak            </a:t>
            </a:r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2000" u="sng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1" name="Text Box 13"/>
          <p:cNvSpPr txBox="1">
            <a:spLocks noChangeArrowheads="1"/>
          </p:cNvSpPr>
          <p:nvPr/>
        </p:nvSpPr>
        <p:spPr bwMode="auto">
          <a:xfrm>
            <a:off x="1828800" y="4846638"/>
            <a:ext cx="598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 Narrow" pitchFamily="34" charset="0"/>
              </a:rPr>
              <a:t>10      Rain              Mild              Normal      Weak            </a:t>
            </a:r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Yes 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2" name="Text Box 14"/>
          <p:cNvSpPr txBox="1">
            <a:spLocks noChangeArrowheads="1"/>
          </p:cNvSpPr>
          <p:nvPr/>
        </p:nvSpPr>
        <p:spPr bwMode="auto">
          <a:xfrm>
            <a:off x="1828800" y="5170488"/>
            <a:ext cx="6008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 Narrow" pitchFamily="34" charset="0"/>
              </a:rPr>
              <a:t>11      Sunny            Mild              Normal     Strong           </a:t>
            </a:r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3" name="Text Box 15"/>
          <p:cNvSpPr txBox="1">
            <a:spLocks noChangeArrowheads="1"/>
          </p:cNvSpPr>
          <p:nvPr/>
        </p:nvSpPr>
        <p:spPr bwMode="auto">
          <a:xfrm>
            <a:off x="1828800" y="5494338"/>
            <a:ext cx="6008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 Narrow" pitchFamily="34" charset="0"/>
              </a:rPr>
              <a:t>12      Overcast        Mild              High         Strong           </a:t>
            </a:r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2000" u="sng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4" name="Text Box 16"/>
          <p:cNvSpPr txBox="1">
            <a:spLocks noChangeArrowheads="1"/>
          </p:cNvSpPr>
          <p:nvPr/>
        </p:nvSpPr>
        <p:spPr bwMode="auto">
          <a:xfrm>
            <a:off x="1828800" y="5818188"/>
            <a:ext cx="6008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 Narrow" pitchFamily="34" charset="0"/>
              </a:rPr>
              <a:t>13      Overcast         Hot              Normal     Weak             </a:t>
            </a:r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2000" u="sng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5" name="Text Box 17"/>
          <p:cNvSpPr txBox="1">
            <a:spLocks noChangeArrowheads="1"/>
          </p:cNvSpPr>
          <p:nvPr/>
        </p:nvSpPr>
        <p:spPr bwMode="auto">
          <a:xfrm>
            <a:off x="1828800" y="6140450"/>
            <a:ext cx="5938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 Narrow" pitchFamily="34" charset="0"/>
              </a:rPr>
              <a:t>14      Rain               Mild              High        Strong            </a:t>
            </a:r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No </a:t>
            </a:r>
            <a:endParaRPr lang="en-US" sz="2000" u="sng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6" name="Line 18"/>
          <p:cNvSpPr>
            <a:spLocks noChangeShapeType="1"/>
          </p:cNvSpPr>
          <p:nvPr/>
        </p:nvSpPr>
        <p:spPr bwMode="auto">
          <a:xfrm>
            <a:off x="1676400" y="1812925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9507" name="Line 19"/>
          <p:cNvSpPr>
            <a:spLocks noChangeShapeType="1"/>
          </p:cNvSpPr>
          <p:nvPr/>
        </p:nvSpPr>
        <p:spPr bwMode="auto">
          <a:xfrm>
            <a:off x="1676400" y="1431925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5950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889900"/>
              </p:ext>
            </p:extLst>
          </p:nvPr>
        </p:nvGraphicFramePr>
        <p:xfrm>
          <a:off x="1993900" y="636816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משוואה" r:id="rId4" imgW="2349360" imgH="266400" progId="Equation.3">
                  <p:embed/>
                </p:oleObj>
              </mc:Choice>
              <mc:Fallback>
                <p:oleObj name="משוואה" r:id="rId4" imgW="2349360" imgH="2664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636816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Naïve Bayes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5" name="Text Box 3"/>
          <p:cNvSpPr txBox="1">
            <a:spLocks noChangeArrowheads="1"/>
          </p:cNvSpPr>
          <p:nvPr/>
        </p:nvSpPr>
        <p:spPr bwMode="auto">
          <a:xfrm>
            <a:off x="457200" y="1141412"/>
            <a:ext cx="60086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</a:t>
            </a:r>
          </a:p>
          <a:p>
            <a:pPr eaLnBrk="0" hangingPunct="0">
              <a:buFontTx/>
              <a:buChar char="•"/>
            </a:pPr>
            <a:endParaRPr lang="en-US" sz="2800" b="1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Arial Narrow" pitchFamily="34" charset="0"/>
              </a:rPr>
              <a:t> How do we estimate                                 ?</a:t>
            </a:r>
          </a:p>
        </p:txBody>
      </p:sp>
      <p:graphicFrame>
        <p:nvGraphicFramePr>
          <p:cNvPr id="960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962836"/>
              </p:ext>
            </p:extLst>
          </p:nvPr>
        </p:nvGraphicFramePr>
        <p:xfrm>
          <a:off x="887413" y="1319212"/>
          <a:ext cx="69119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משוואה" r:id="rId4" imgW="3301920" imgH="266400" progId="Equation.3">
                  <p:embed/>
                </p:oleObj>
              </mc:Choice>
              <mc:Fallback>
                <p:oleObj name="משוואה" r:id="rId4" imgW="330192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1319212"/>
                        <a:ext cx="69119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056550"/>
              </p:ext>
            </p:extLst>
          </p:nvPr>
        </p:nvGraphicFramePr>
        <p:xfrm>
          <a:off x="3657600" y="2089150"/>
          <a:ext cx="2549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משוואה" r:id="rId6" imgW="1218960" imgH="203040" progId="Equation.3">
                  <p:embed/>
                </p:oleObj>
              </mc:Choice>
              <mc:Fallback>
                <p:oleObj name="משוואה" r:id="rId6" imgW="12189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89150"/>
                        <a:ext cx="25495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Probabilities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FSANEH20SHIRAZI@7KECQIQX19GBLNFZ" val="2870"/>
  <p:tag name="FIRSTDANR@YOZKPGTFUVWXY5MI" val="29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{i} = E[X_i|Y=y]\\&#10;\sigma_i^2 = E[(X_i - \mu_i)^2|Y = y]  template TPT1  env TPENV1  fore 0  back 16777215  eqnno 1"/>
  <p:tag name="FILENAME" val="TP_tmp"/>
  <p:tag name="ORIGWIDTH" val="112"/>
  <p:tag name="PICTUREFILESIZE" val="79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{i} = E[X_i|Y=y]\\&#10;\sigma_i^2 = E[(X_i - \mu_i)^2|Y = y]  template TPT1  env TPENV1  fore 0  back 16777215  eqnno 1"/>
  <p:tag name="FILENAME" val="TP_tmp"/>
  <p:tag name="ORIGWIDTH" val="112"/>
  <p:tag name="PICTUREFILESIZE" val="79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{i} = E[X_i|Y=y]\\&#10;\sigma_i^2 = E[(X_i - \mu_i)^2|Y = y]  template TPT1  env TPENV1  fore 0  back 16777215  eqnno 1"/>
  <p:tag name="FILENAME" val="TP_tmp"/>
  <p:tag name="ORIGWIDTH" val="112"/>
  <p:tag name="PICTUREFILESIZE" val="79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1 = E[X_1|Y=1] = \frac{2 + (-1.2) + 2.2}{3} = 1\\&#10;\sigma_1^2 = E[(X_1 - \mu_1)|Y = 1] = \frac{(2 - 1)^2+(-1.2 - 1)^2+(2.2 - 1)^2}{3} = 2.43\\  template TPT1  env TPENV1  fore 0  back 16777215  eqnno 2"/>
  <p:tag name="FILENAME" val="TP_tmp"/>
  <p:tag name="ORIGWIDTH" val="261"/>
  <p:tag name="PICTUREFILESIZE" val="145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v = 1|x) = \frac{1}{1+exp(log\frac{P(v = 0|x)}{P(v = 1|x)})}\\&#10;\mbox{ } \hspace{.82in} = \frac{1}{1+exp(log\frac{P(v = 0)P(x|v = 0)}{P(v = 1)P(x|v = 1)})}\\&#10;\mbox{ } \hspace{.82in} = \frac{1}{1+exp(log\frac{P(v = 0)}{P(v = 1)} + \sum_i log\frac{P(x_i|v = 0)}{P(x_i|v = 1)})}\\&#10;  template TPT1  env TPENV1  fore 0  back 16777215  eqnno 3"/>
  <p:tag name="FILENAME" val="TP_tmp"/>
  <p:tag name="ORIGWIDTH" val="193"/>
  <p:tag name="PICTUREFILESIZE" val="205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i log\frac{P(x_i|v = 0)}{P(x_i|v = 1)}  =  \sum_i log \frac{ \frac{1}{\sqrt{2\pi\sigma_i^2} } exp\left(\frac{-(x_i - \mu_{i0})^2}{2\sigma_i^2}\right) } {\frac{1}{\sqrt{2\pi\sigma_i^2} } exp\left(\frac{-(x_i - \mu_{i1})^2}{2\sigma_i^2}\right)}\\&#10;\mbox{  }\hspace{1.1in} =  \sum_i  log\ exp \left( \frac{(x_i - \mu_{i1})^2-(x_i - \mu_{i0})^2}{2\sigma_i^2} \right)\\&#10;\mbox{  }\hspace{1.1in} =  \sum_i  \left( \frac{\mu_{i0} - \mu_{i1}}{\sigma_i^2} x_i + \frac{\mu_{i1}^2 - \mu_{i0}^2}{2\sigma_i^2}  \right)\\&#10;  template TPT1  env TPENV1  fore 0  back 16777215  eqnno 3"/>
  <p:tag name="FILENAME" val="TP_tmp"/>
  <p:tag name="ORIGWIDTH" val="220"/>
  <p:tag name="PICTUREFILESIZE" val="344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 X_1, \ldots, X_n | Y) = \prod_i P(X_i|Y)  template TPT1  env TPENV1  fore 0  back 16777215  eqnno 3"/>
  <p:tag name="FILENAME" val="TP_tmp"/>
  <p:tag name="ORIGWIDTH" val="140"/>
  <p:tag name="PICTUREFILESIZE" val="57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Y =y  | X_1, \ldots, X_n) = \frac{P(Y = y)\prod_i P(X_i|Y = y)} {\sum_j P(Y = y_j)\prod_i P(X_i|Y = y_j)}  template TPT1  env TPENV1  fore 0  back 16777215  eqnno 3"/>
  <p:tag name="FILENAME" val="TP_tmp"/>
  <p:tag name="ORIGWIDTH" val="216"/>
  <p:tag name="PICTUREFILESIZE" val="124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 X_1, \ldots, X_n | Y) = \prod_i P(X_i|Y)  template TPT1  env TPENV1  fore 0  back 16777215  eqnno 3"/>
  <p:tag name="FILENAME" val="TP_tmp"/>
  <p:tag name="ORIGWIDTH" val="140"/>
  <p:tag name="PICTUREFILESIZE" val="57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Y =y  | X_1, \ldots, X_n) = \frac{P(Y = y)\prod_i P(X_i|Y = y)} {\sum_j P(Y = y_j)\prod_i P(X_i|Y = y_j)}  template TPT1  env TPENV1  fore 0  back 16777215  eqnno 3"/>
  <p:tag name="FILENAME" val="TP_tmp"/>
  <p:tag name="ORIGWIDTH" val="216"/>
  <p:tag name="PICTUREFILESIZE" val="124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= \mbox{arg}\max_y P(Y = y)\prod_i P(X_i|Y = y)  template TPT1  env TPENV2  fore 0  back 16777215  eqnno 3"/>
  <p:tag name="FILENAME" val="TP_tmp"/>
  <p:tag name="ORIGWIDTH" val="171"/>
  <p:tag name="PICTUREFILESIZE" val="79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 X_1, \ldots, X_n | Y) = \prod_i P(X_i|Y)  template TPT1  env TPENV1  fore 0  back 16777215  eqnno 3"/>
  <p:tag name="FILENAME" val="TP_tmp"/>
  <p:tag name="ORIGWIDTH" val="140"/>
  <p:tag name="PICTUREFILESIZE" val="57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Y =y  | X_1, \ldots, X_n) = \frac{P(Y = y)\prod_i P(X_i|Y = y)} {\sum_j P(Y = y_j)\prod_i P(X_i|Y = y_j)}  template TPT1  env TPENV1  fore 0  back 16777215  eqnno 3"/>
  <p:tag name="FILENAME" val="TP_tmp"/>
  <p:tag name="ORIGWIDTH" val="216"/>
  <p:tag name="PICTUREFILESIZE" val="124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= \mbox{arg}\max_y P(Y = y)\prod_i P(X_i|Y = y)  template TPT1  env TPENV2  fore 0  back 16777215  eqnno 3"/>
  <p:tag name="FILENAME" val="TP_tmp"/>
  <p:tag name="ORIGWIDTH" val="171"/>
  <p:tag name="PICTUREFILESIZE" val="7981"/>
</p:tagLst>
</file>

<file path=ppt/theme/theme1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17316</TotalTime>
  <Words>4597</Words>
  <Application>Microsoft Office PowerPoint</Application>
  <PresentationFormat>On-screen Show (4:3)</PresentationFormat>
  <Paragraphs>1647</Paragraphs>
  <Slides>48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8" baseType="lpstr">
      <vt:lpstr>Verdana</vt:lpstr>
      <vt:lpstr>cmsy10</vt:lpstr>
      <vt:lpstr>cmmi8</vt:lpstr>
      <vt:lpstr>Arial Narrow</vt:lpstr>
      <vt:lpstr>lcmss8</vt:lpstr>
      <vt:lpstr>cmex10</vt:lpstr>
      <vt:lpstr>Calibri</vt:lpstr>
      <vt:lpstr>SimSun</vt:lpstr>
      <vt:lpstr>cmmi10</vt:lpstr>
      <vt:lpstr>Arial</vt:lpstr>
      <vt:lpstr>Times</vt:lpstr>
      <vt:lpstr>Times New Roman</vt:lpstr>
      <vt:lpstr>Wingdings</vt:lpstr>
      <vt:lpstr>cmsy8</vt:lpstr>
      <vt:lpstr>Tahoma</vt:lpstr>
      <vt:lpstr>Symbol</vt:lpstr>
      <vt:lpstr>Brush Script MT</vt:lpstr>
      <vt:lpstr>Noam Theme</vt:lpstr>
      <vt:lpstr>משוואה</vt:lpstr>
      <vt:lpstr>Equation</vt:lpstr>
      <vt:lpstr>Bayesian Classifier</vt:lpstr>
      <vt:lpstr>Bayesian Classifier</vt:lpstr>
      <vt:lpstr>Naive Bayes</vt:lpstr>
      <vt:lpstr>Naive Bayes (2)</vt:lpstr>
      <vt:lpstr>Naive Bayes (3)</vt:lpstr>
      <vt:lpstr>Conditional Independence</vt:lpstr>
      <vt:lpstr>Conditional Independence</vt:lpstr>
      <vt:lpstr>Naïve Bayes Example</vt:lpstr>
      <vt:lpstr>Estimating Probabilities</vt:lpstr>
      <vt:lpstr>Example</vt:lpstr>
      <vt:lpstr>Example</vt:lpstr>
      <vt:lpstr>Example</vt:lpstr>
      <vt:lpstr>Example</vt:lpstr>
      <vt:lpstr>Estimating Probabilities</vt:lpstr>
      <vt:lpstr>Robust Estimation of Probabilities</vt:lpstr>
      <vt:lpstr>Robust Estimation of Probabilities</vt:lpstr>
      <vt:lpstr>Robust Estimation</vt:lpstr>
      <vt:lpstr>Naïve Bayes: Two Classes</vt:lpstr>
      <vt:lpstr>Naïve Bayes: Two Classes</vt:lpstr>
      <vt:lpstr>Naïve Bayes: Two Classes</vt:lpstr>
      <vt:lpstr>Naïve Bayes: Two Classes</vt:lpstr>
      <vt:lpstr>Naïve Bayes: Two Classes</vt:lpstr>
      <vt:lpstr>Naïve Bayes: Two Classes</vt:lpstr>
      <vt:lpstr>A few more NB examples</vt:lpstr>
      <vt:lpstr>Example: Learning to Classify Text</vt:lpstr>
      <vt:lpstr>Document Representation</vt:lpstr>
      <vt:lpstr>Classification via Bayes Rule (B)</vt:lpstr>
      <vt:lpstr>A Multinomial Model </vt:lpstr>
      <vt:lpstr>Model Representation</vt:lpstr>
      <vt:lpstr>General NB Scenario</vt:lpstr>
      <vt:lpstr>Naïve Bayes: Continuous Features</vt:lpstr>
      <vt:lpstr>Naïve Bayes: Continuous Features</vt:lpstr>
      <vt:lpstr>Naïve Bayes: Continuous Features</vt:lpstr>
      <vt:lpstr>The Gaussian Probability Distribution</vt:lpstr>
      <vt:lpstr>Naïve Bayes: Continuous Features</vt:lpstr>
      <vt:lpstr>Naïve Bayes: Continuous Features</vt:lpstr>
      <vt:lpstr>Naïve Bayes: Continuous Features</vt:lpstr>
      <vt:lpstr>Recall: Naïve Bayes, Two Classes</vt:lpstr>
      <vt:lpstr>Logistic Function: Continuous Features</vt:lpstr>
      <vt:lpstr>Hidden Markov Model (HMM)</vt:lpstr>
      <vt:lpstr>HMM for Shallow Parsing</vt:lpstr>
      <vt:lpstr>HMM for Shallow Parsing</vt:lpstr>
      <vt:lpstr>Three Computational Problems</vt:lpstr>
      <vt:lpstr>Finding most likely state sequence in HMM (1)</vt:lpstr>
      <vt:lpstr>Finding most likely state sequence in HMM (2)</vt:lpstr>
      <vt:lpstr>Finding most likely state sequence in HMM (3)</vt:lpstr>
      <vt:lpstr>Finding most likely state sequence in HMM (4)</vt:lpstr>
      <vt:lpstr>Learning the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Notes</dc:title>
  <dc:creator>Dan Roth</dc:creator>
  <cp:lastModifiedBy>Roth, Dan</cp:lastModifiedBy>
  <cp:revision>674</cp:revision>
  <dcterms:created xsi:type="dcterms:W3CDTF">2002-05-07T15:19:09Z</dcterms:created>
  <dcterms:modified xsi:type="dcterms:W3CDTF">2017-04-18T21:07:57Z</dcterms:modified>
</cp:coreProperties>
</file>