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712" r:id="rId2"/>
    <p:sldId id="714" r:id="rId3"/>
    <p:sldId id="742" r:id="rId4"/>
    <p:sldId id="737" r:id="rId5"/>
    <p:sldId id="702" r:id="rId6"/>
    <p:sldId id="710" r:id="rId7"/>
    <p:sldId id="703" r:id="rId8"/>
    <p:sldId id="704" r:id="rId9"/>
    <p:sldId id="705" r:id="rId10"/>
    <p:sldId id="707" r:id="rId11"/>
    <p:sldId id="739" r:id="rId12"/>
    <p:sldId id="711" r:id="rId13"/>
    <p:sldId id="740" r:id="rId14"/>
    <p:sldId id="741" r:id="rId15"/>
  </p:sldIdLst>
  <p:sldSz cx="9144000" cy="6858000" type="screen4x3"/>
  <p:notesSz cx="6985000" cy="9271000"/>
  <p:embeddedFontLst>
    <p:embeddedFont>
      <p:font typeface="cmsy10" panose="020B0500000000000000" pitchFamily="34" charset="0"/>
      <p:regular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imSun" panose="02010600030101010101" pitchFamily="2" charset="-122"/>
      <p:regular r:id="rId27"/>
    </p:embeddedFont>
    <p:embeddedFont>
      <p:font typeface="MS PGothic" panose="020B0600070205080204" pitchFamily="34" charset="-128"/>
      <p:regular r:id="rId28"/>
    </p:embeddedFont>
    <p:embeddedFont>
      <p:font typeface="Tahoma" panose="020B0604030504040204" pitchFamily="34" charset="0"/>
      <p:regular r:id="rId29"/>
      <p:bold r:id="rId30"/>
    </p:embeddedFont>
  </p:embeddedFontLst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-10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-10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-10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-10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FF"/>
    <a:srgbClr val="0066FF"/>
    <a:srgbClr val="FFFFCC"/>
    <a:srgbClr val="3366FF"/>
    <a:srgbClr val="FFFF99"/>
    <a:srgbClr val="050000"/>
    <a:srgbClr val="99CCFF"/>
    <a:srgbClr val="99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63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87AA184A-F3D7-A142-889D-4B4678ED7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1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64CE59-7E8E-D44B-8E3D-CD1B6C913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11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9AFB2-FC10-49BF-B54C-9EB61CC81A40}" type="slidenum">
              <a:rPr lang="en-US"/>
              <a:pPr/>
              <a:t>1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11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AB78A-0AD7-B54A-B16A-BC8E0A1C4C40}" type="slidenum">
              <a:rPr lang="en-US"/>
              <a:pPr/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4A80-DBFC-0044-9997-EAD63370992B}" type="slidenum">
              <a:rPr lang="en-US"/>
              <a:pPr/>
              <a:t>13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27AC4-87DA-EB4C-8DCE-E74063B5B5EA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D7182-F229-4ECF-B1B3-AAD0B70FCBE8}" type="slidenum">
              <a:rPr lang="en-US"/>
              <a:pPr/>
              <a:t>2</a:t>
            </a:fld>
            <a:endParaRPr lang="en-US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FDD80-1CD9-4ABE-9975-1A317763D492}" type="slidenum">
              <a:rPr lang="en-US"/>
              <a:pPr/>
              <a:t>3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3738"/>
            <a:ext cx="4637087" cy="3478212"/>
          </a:xfrm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3538"/>
          </a:xfrm>
        </p:spPr>
        <p:txBody>
          <a:bodyPr/>
          <a:lstStyle/>
          <a:p>
            <a:r>
              <a:rPr lang="en-US"/>
              <a:t>What did I say so far? </a:t>
            </a:r>
          </a:p>
        </p:txBody>
      </p:sp>
    </p:spTree>
    <p:extLst>
      <p:ext uri="{BB962C8B-B14F-4D97-AF65-F5344CB8AC3E}">
        <p14:creationId xmlns:p14="http://schemas.microsoft.com/office/powerpoint/2010/main" val="69567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D1FEE-09B1-46B7-A040-88FEBE3C11AF}" type="slidenum">
              <a:rPr lang="en-US"/>
              <a:pPr/>
              <a:t>4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F4C60-6413-F046-8EBF-D2B1AF90A0B6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E401E-AD72-B447-91E3-D1DB188AEFAB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DABBD-429C-FC41-908C-CE5DF4EF9260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A9966-25D2-CF44-8F6D-E595DA2948F9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C0E7C-D842-6949-BF4F-96A9AFBD7AE7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62D-9096-456A-9AAF-107753A0F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1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8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A49A-5B14-409F-93CB-CEF6A4DEA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1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E5B2-4F05-4AE4-967C-2CA1170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90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7836-A88A-4C3B-9E7E-6BB7F8A6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92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764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6" y="-4001294"/>
            <a:ext cx="1143000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550" y="6348413"/>
            <a:ext cx="8782050" cy="50958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none" dirty="0" smtClean="0">
                <a:solidFill>
                  <a:srgbClr val="0F243E"/>
                </a:solidFill>
              </a:rPr>
              <a:t>Bayesian Learning	              	CS446 –Spring ‘17</a:t>
            </a:r>
            <a:endParaRPr lang="en-US" u="none" dirty="0">
              <a:solidFill>
                <a:srgbClr val="0F243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rgbClr val="0F243E"/>
                </a:solidFill>
                <a:latin typeface="+mj-lt"/>
              </a:defRPr>
            </a:lvl1pPr>
          </a:lstStyle>
          <a:p>
            <a:pPr>
              <a:defRPr/>
            </a:pPr>
            <a:fld id="{47CB70CC-2B4E-423E-9525-D5DD52A3C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does it work?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not addressed the question of why does this classifier performs well, given that the assumptions are unlikely to be satisfied.</a:t>
            </a:r>
          </a:p>
          <a:p>
            <a:r>
              <a:rPr lang="en-US" dirty="0" smtClean="0"/>
              <a:t>The linear form of the classifiers provides some hints.</a:t>
            </a:r>
          </a:p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Comments on discriminative Learning</a:t>
            </a:r>
            <a:endParaRPr lang="en-US" sz="4000" dirty="0">
              <a:latin typeface="Courier New" pitchFamily="-107" charset="0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3058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 err="1">
                <a:solidFill>
                  <a:srgbClr val="FF0000"/>
                </a:solidFill>
              </a:rPr>
              <a:t>min</a:t>
            </a:r>
            <a:r>
              <a:rPr lang="en-US" sz="2000" baseline="-25000" dirty="0" err="1">
                <a:solidFill>
                  <a:srgbClr val="FF0000"/>
                </a:solidFill>
              </a:rPr>
              <a:t>w</a:t>
            </a:r>
            <a:r>
              <a:rPr lang="en-US" sz="2000" dirty="0">
                <a:solidFill>
                  <a:srgbClr val="FF0000"/>
                </a:solidFill>
              </a:rPr>
              <a:t> f(w) </a:t>
            </a:r>
            <a:r>
              <a:rPr lang="en-US" sz="2000" dirty="0">
                <a:solidFill>
                  <a:schemeClr val="tx2"/>
                </a:solidFill>
              </a:rPr>
              <a:t>= ½ 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+ C </a:t>
            </a:r>
            <a:r>
              <a:rPr lang="en-US" sz="2000" dirty="0">
                <a:solidFill>
                  <a:schemeClr val="tx2"/>
                </a:solidFill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log[1+exp</a:t>
            </a:r>
            <a:r>
              <a:rPr lang="en-US" sz="2000" dirty="0">
                <a:solidFill>
                  <a:schemeClr val="tx2"/>
                </a:solidFill>
              </a:rPr>
              <a:t>(-</a:t>
            </a:r>
            <a:r>
              <a:rPr lang="en-US" sz="2000" dirty="0" err="1">
                <a:solidFill>
                  <a:schemeClr val="tx2"/>
                </a:solidFill>
              </a:rPr>
              <a:t>y</a:t>
            </a:r>
            <a:r>
              <a:rPr lang="en-US" sz="2000" baseline="-25000" dirty="0" err="1">
                <a:solidFill>
                  <a:schemeClr val="tx2"/>
                </a:solidFill>
              </a:rPr>
              <a:t>i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x</a:t>
            </a:r>
            <a:r>
              <a:rPr lang="en-US" sz="2000" baseline="-25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)], 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1800" dirty="0"/>
              <a:t>Where C is a user selected parameter that balances the two terms. </a:t>
            </a:r>
          </a:p>
          <a:p>
            <a:pPr lvl="1" eaLnBrk="1" hangingPunct="1">
              <a:lnSpc>
                <a:spcPct val="90000"/>
              </a:lnSpc>
              <a:buFont typeface="Wingdings" pitchFamily="-107" charset="2"/>
              <a:buNone/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Since the </a:t>
            </a:r>
            <a:r>
              <a:rPr lang="en-US" sz="2000" dirty="0">
                <a:solidFill>
                  <a:schemeClr val="tx1"/>
                </a:solidFill>
              </a:rPr>
              <a:t>second term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/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dirty="0">
                <a:solidFill>
                  <a:srgbClr val="FF0000"/>
                </a:solidFill>
              </a:rPr>
              <a:t>loss </a:t>
            </a:r>
            <a:r>
              <a:rPr lang="en-US" sz="2000" dirty="0" smtClean="0">
                <a:solidFill>
                  <a:srgbClr val="FF0000"/>
                </a:solidFill>
              </a:rPr>
              <a:t>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Therefore</a:t>
            </a:r>
            <a:r>
              <a:rPr lang="en-US" sz="2000" dirty="0">
                <a:solidFill>
                  <a:schemeClr val="tx1"/>
                </a:solidFill>
              </a:rPr>
              <a:t>, regularized logistic regression can be  related to other learning methods, e.g., SVMs.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B050"/>
                </a:solidFill>
              </a:rPr>
              <a:t>L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 SVM </a:t>
            </a:r>
            <a:r>
              <a:rPr lang="en-US" sz="2000" dirty="0">
                <a:solidFill>
                  <a:schemeClr val="tx1"/>
                </a:solidFill>
              </a:rPr>
              <a:t>solves the </a:t>
            </a:r>
            <a:r>
              <a:rPr lang="en-US" sz="2000" dirty="0" smtClean="0">
                <a:solidFill>
                  <a:schemeClr val="tx1"/>
                </a:solidFill>
              </a:rPr>
              <a:t>following optimization problem: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           </a:t>
            </a:r>
            <a:r>
              <a:rPr lang="en-US" sz="2000" dirty="0" err="1">
                <a:solidFill>
                  <a:srgbClr val="00B050"/>
                </a:solidFill>
              </a:rPr>
              <a:t>min</a:t>
            </a:r>
            <a:r>
              <a:rPr lang="en-US" sz="2000" baseline="-25000" dirty="0" err="1">
                <a:solidFill>
                  <a:srgbClr val="00B050"/>
                </a:solidFill>
              </a:rPr>
              <a:t>w</a:t>
            </a:r>
            <a:r>
              <a:rPr lang="en-US" sz="2000" dirty="0">
                <a:solidFill>
                  <a:srgbClr val="00B050"/>
                </a:solidFill>
              </a:rPr>
              <a:t> f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(w) </a:t>
            </a:r>
            <a:r>
              <a:rPr lang="en-US" sz="2000" dirty="0">
                <a:solidFill>
                  <a:schemeClr val="tx2"/>
                </a:solidFill>
              </a:rPr>
              <a:t>= ½ 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+ C </a:t>
            </a:r>
            <a:r>
              <a:rPr lang="en-US" sz="2000" dirty="0">
                <a:solidFill>
                  <a:schemeClr val="tx2"/>
                </a:solidFill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max(0,1-y</a:t>
            </a:r>
            <a:r>
              <a:rPr lang="en-US" sz="2000" baseline="-25000" dirty="0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w</a:t>
            </a:r>
            <a:r>
              <a:rPr lang="en-US" sz="2000" baseline="30000" dirty="0" err="1" smtClean="0">
                <a:solidFill>
                  <a:schemeClr val="tx2"/>
                </a:solidFill>
              </a:rPr>
              <a:t>T</a:t>
            </a:r>
            <a:r>
              <a:rPr lang="en-US" sz="2000" dirty="0" err="1" smtClean="0">
                <a:solidFill>
                  <a:schemeClr val="tx2"/>
                </a:solidFill>
              </a:rPr>
              <a:t>x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) </a:t>
            </a:r>
            <a:endParaRPr lang="en-US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3333FF"/>
                </a:solidFill>
              </a:rPr>
              <a:t>L</a:t>
            </a:r>
            <a:r>
              <a:rPr lang="en-US" sz="2000" baseline="-25000" dirty="0">
                <a:solidFill>
                  <a:srgbClr val="3333FF"/>
                </a:solidFill>
              </a:rPr>
              <a:t>2</a:t>
            </a:r>
            <a:r>
              <a:rPr lang="en-US" sz="2000" dirty="0">
                <a:solidFill>
                  <a:srgbClr val="3333FF"/>
                </a:solidFill>
              </a:rPr>
              <a:t> SVM </a:t>
            </a:r>
            <a:r>
              <a:rPr lang="en-US" sz="2000" dirty="0">
                <a:solidFill>
                  <a:schemeClr val="tx1"/>
                </a:solidFill>
              </a:rPr>
              <a:t>solves the following </a:t>
            </a:r>
            <a:r>
              <a:rPr lang="en-US" sz="2000" dirty="0" smtClean="0">
                <a:solidFill>
                  <a:schemeClr val="tx1"/>
                </a:solidFill>
              </a:rPr>
              <a:t>optimization </a:t>
            </a:r>
            <a:r>
              <a:rPr lang="en-US" sz="2000" dirty="0">
                <a:solidFill>
                  <a:schemeClr val="tx1"/>
                </a:solidFill>
              </a:rPr>
              <a:t>problem: 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           </a:t>
            </a:r>
            <a:r>
              <a:rPr lang="en-US" sz="2000" dirty="0" err="1">
                <a:solidFill>
                  <a:srgbClr val="3333FF"/>
                </a:solidFill>
              </a:rPr>
              <a:t>min</a:t>
            </a:r>
            <a:r>
              <a:rPr lang="en-US" sz="2000" baseline="-25000" dirty="0" err="1">
                <a:solidFill>
                  <a:srgbClr val="3333FF"/>
                </a:solidFill>
              </a:rPr>
              <a:t>w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f</a:t>
            </a:r>
            <a:r>
              <a:rPr lang="en-US" sz="2000" baseline="-25000" dirty="0" smtClean="0">
                <a:solidFill>
                  <a:srgbClr val="3333FF"/>
                </a:solidFill>
              </a:rPr>
              <a:t>2</a:t>
            </a:r>
            <a:r>
              <a:rPr lang="en-US" sz="2000" dirty="0" smtClean="0">
                <a:solidFill>
                  <a:srgbClr val="3333FF"/>
                </a:solidFill>
              </a:rPr>
              <a:t>(w</a:t>
            </a:r>
            <a:r>
              <a:rPr lang="en-US" sz="2000" dirty="0">
                <a:solidFill>
                  <a:srgbClr val="3333FF"/>
                </a:solidFill>
              </a:rPr>
              <a:t>) </a:t>
            </a:r>
            <a:r>
              <a:rPr lang="en-US" sz="2000" dirty="0">
                <a:solidFill>
                  <a:schemeClr val="tx2"/>
                </a:solidFill>
              </a:rPr>
              <a:t>= ½ 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+ C </a:t>
            </a:r>
            <a:r>
              <a:rPr lang="en-US" sz="2000" dirty="0">
                <a:solidFill>
                  <a:schemeClr val="tx2"/>
                </a:solidFill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(max(0,1-y</a:t>
            </a:r>
            <a:r>
              <a:rPr lang="en-US" sz="2000" baseline="-25000" dirty="0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w</a:t>
            </a:r>
            <a:r>
              <a:rPr lang="en-US" sz="2000" baseline="30000" dirty="0" smtClean="0">
                <a:solidFill>
                  <a:schemeClr val="tx2"/>
                </a:solidFill>
              </a:rPr>
              <a:t>T</a:t>
            </a:r>
            <a:r>
              <a:rPr lang="en-US" sz="2000" dirty="0" smtClean="0">
                <a:solidFill>
                  <a:schemeClr val="tx2"/>
                </a:solidFill>
              </a:rPr>
              <a:t>x</a:t>
            </a:r>
            <a:r>
              <a:rPr lang="en-US" sz="2000" baseline="-25000" dirty="0" smtClean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))</a:t>
            </a:r>
            <a:r>
              <a:rPr lang="en-US" sz="2000" baseline="30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-107" charset="2"/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C701DA-3501-4F4F-8C11-87DF2280078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75879" name="AutoShape 7"/>
          <p:cNvSpPr>
            <a:spLocks/>
          </p:cNvSpPr>
          <p:nvPr/>
        </p:nvSpPr>
        <p:spPr bwMode="auto">
          <a:xfrm rot="-5400000">
            <a:off x="5476014" y="1004160"/>
            <a:ext cx="301625" cy="2262054"/>
          </a:xfrm>
          <a:prstGeom prst="leftBrace">
            <a:avLst>
              <a:gd name="adj1" fmla="val 69474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5880" name="Text Box 8"/>
          <p:cNvSpPr txBox="1">
            <a:spLocks noChangeArrowheads="1"/>
          </p:cNvSpPr>
          <p:nvPr/>
        </p:nvSpPr>
        <p:spPr bwMode="auto">
          <a:xfrm>
            <a:off x="5565775" y="2071687"/>
            <a:ext cx="2359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dirty="0">
                <a:solidFill>
                  <a:srgbClr val="3333CC"/>
                </a:solidFill>
                <a:latin typeface="+mj-lt"/>
                <a:ea typeface="Arial" pitchFamily="-107" charset="0"/>
                <a:cs typeface="Arial" pitchFamily="-107" charset="0"/>
              </a:rPr>
              <a:t>Empirical loss</a:t>
            </a:r>
          </a:p>
        </p:txBody>
      </p:sp>
      <p:sp>
        <p:nvSpPr>
          <p:cNvPr id="975881" name="AutoShape 9"/>
          <p:cNvSpPr>
            <a:spLocks/>
          </p:cNvSpPr>
          <p:nvPr/>
        </p:nvSpPr>
        <p:spPr bwMode="auto">
          <a:xfrm rot="-5400000">
            <a:off x="3566321" y="1813718"/>
            <a:ext cx="293688" cy="650876"/>
          </a:xfrm>
          <a:prstGeom prst="leftBrace">
            <a:avLst>
              <a:gd name="adj1" fmla="val 22793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5882" name="Text Box 10"/>
          <p:cNvSpPr txBox="1">
            <a:spLocks noChangeArrowheads="1"/>
          </p:cNvSpPr>
          <p:nvPr/>
        </p:nvSpPr>
        <p:spPr bwMode="auto">
          <a:xfrm>
            <a:off x="1600200" y="2071687"/>
            <a:ext cx="2293937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dirty="0">
                <a:solidFill>
                  <a:srgbClr val="3333CC"/>
                </a:solidFill>
                <a:latin typeface="+mj-lt"/>
                <a:ea typeface="Arial" pitchFamily="-107" charset="0"/>
                <a:cs typeface="Arial" pitchFamily="-107" charset="0"/>
              </a:rPr>
              <a:t>Regularization term</a:t>
            </a:r>
          </a:p>
        </p:txBody>
      </p:sp>
      <p:sp>
        <p:nvSpPr>
          <p:cNvPr id="975883" name="Line 11"/>
          <p:cNvSpPr>
            <a:spLocks noChangeShapeType="1"/>
          </p:cNvSpPr>
          <p:nvPr/>
        </p:nvSpPr>
        <p:spPr bwMode="auto">
          <a:xfrm>
            <a:off x="3276629" y="5257800"/>
            <a:ext cx="2224947" cy="0"/>
          </a:xfrm>
          <a:prstGeom prst="lin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5885" name="Line 13"/>
          <p:cNvSpPr>
            <a:spLocks noChangeShapeType="1"/>
          </p:cNvSpPr>
          <p:nvPr/>
        </p:nvSpPr>
        <p:spPr bwMode="auto">
          <a:xfrm>
            <a:off x="4495799" y="2020389"/>
            <a:ext cx="2262053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51738"/>
            <a:ext cx="3352800" cy="2063262"/>
          </a:xfrm>
          <a:prstGeom prst="rect">
            <a:avLst/>
          </a:prstGeom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200400" y="4572000"/>
            <a:ext cx="2224947" cy="0"/>
          </a:xfrm>
          <a:prstGeom prst="line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9" grpId="0" animBg="1"/>
      <p:bldP spid="975880" grpId="0"/>
      <p:bldP spid="975881" grpId="0" animBg="1"/>
      <p:bldP spid="975882" grpId="0"/>
      <p:bldP spid="975883" grpId="0" animBg="1"/>
      <p:bldP spid="97588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Optimization: How to Solve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pPr marL="342900" lvl="1" indent="-342900">
              <a:buClrTx/>
              <a:buBlip>
                <a:blip r:embed="rId3"/>
              </a:buBlip>
            </a:pPr>
            <a:r>
              <a:rPr lang="en-US" dirty="0" smtClean="0"/>
              <a:t>All </a:t>
            </a:r>
            <a:r>
              <a:rPr lang="en-US" dirty="0"/>
              <a:t>methods are iterative methods, that </a:t>
            </a:r>
            <a:r>
              <a:rPr lang="en-US" dirty="0">
                <a:solidFill>
                  <a:srgbClr val="0000FF"/>
                </a:solidFill>
              </a:rPr>
              <a:t>generate a sequence </a:t>
            </a:r>
            <a:r>
              <a:rPr lang="en-US" dirty="0" err="1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</a:rPr>
              <a:t>k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/>
              <a:t>that converges to the optimal solution of the optimization problem above.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000" dirty="0" smtClean="0"/>
              <a:t>Many options within this category: 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800" dirty="0" smtClean="0"/>
              <a:t>Iterative scaling: </a:t>
            </a:r>
            <a:r>
              <a:rPr lang="en-US" sz="1800" dirty="0">
                <a:solidFill>
                  <a:schemeClr val="tx2"/>
                </a:solidFill>
              </a:rPr>
              <a:t>Low cost per </a:t>
            </a:r>
            <a:r>
              <a:rPr lang="en-US" sz="1800" dirty="0" smtClean="0">
                <a:solidFill>
                  <a:schemeClr val="tx2"/>
                </a:solidFill>
              </a:rPr>
              <a:t>iteration, slow convergence, updates                              each </a:t>
            </a:r>
            <a:r>
              <a:rPr lang="en-US" sz="1800" dirty="0">
                <a:solidFill>
                  <a:schemeClr val="tx2"/>
                </a:solidFill>
              </a:rPr>
              <a:t>w component at a </a:t>
            </a:r>
            <a:r>
              <a:rPr lang="en-US" sz="1800" dirty="0" smtClean="0">
                <a:solidFill>
                  <a:schemeClr val="tx2"/>
                </a:solidFill>
              </a:rPr>
              <a:t>time</a:t>
            </a:r>
            <a:endParaRPr lang="en-US" sz="18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it-IT" sz="1800" dirty="0" smtClean="0"/>
              <a:t>Newton methods: </a:t>
            </a:r>
            <a:r>
              <a:rPr lang="en-US" sz="1800" dirty="0">
                <a:solidFill>
                  <a:schemeClr val="tx2"/>
                </a:solidFill>
              </a:rPr>
              <a:t>High cost per </a:t>
            </a:r>
            <a:r>
              <a:rPr lang="en-US" sz="1800" dirty="0" smtClean="0">
                <a:solidFill>
                  <a:schemeClr val="tx2"/>
                </a:solidFill>
              </a:rPr>
              <a:t>iteration, faster convergence</a:t>
            </a:r>
            <a:endParaRPr lang="en-US" sz="1800" dirty="0">
              <a:solidFill>
                <a:schemeClr val="tx2"/>
              </a:solidFill>
            </a:endParaRPr>
          </a:p>
          <a:p>
            <a:pPr lvl="2"/>
            <a:r>
              <a:rPr lang="it-IT" sz="1600" dirty="0" smtClean="0"/>
              <a:t>non-linear </a:t>
            </a:r>
            <a:r>
              <a:rPr lang="it-IT" sz="1600" dirty="0"/>
              <a:t>conjugate gradient; </a:t>
            </a:r>
            <a:r>
              <a:rPr lang="it-IT" sz="1600" dirty="0" smtClean="0"/>
              <a:t>quasi-Newton </a:t>
            </a:r>
            <a:r>
              <a:rPr lang="en-US" sz="1600" dirty="0" smtClean="0"/>
              <a:t>methods</a:t>
            </a:r>
            <a:r>
              <a:rPr lang="en-US" sz="1600" dirty="0"/>
              <a:t>; truncated Newton methods; trust-region newton method.</a:t>
            </a:r>
          </a:p>
          <a:p>
            <a:pPr lvl="2"/>
            <a:r>
              <a:rPr lang="en-US" sz="1600" dirty="0" smtClean="0"/>
              <a:t>Limited </a:t>
            </a:r>
            <a:r>
              <a:rPr lang="en-US" sz="1600" dirty="0"/>
              <a:t>memory BFGS is very popular </a:t>
            </a:r>
            <a:endParaRPr lang="en-US" sz="1600" dirty="0" smtClean="0"/>
          </a:p>
          <a:p>
            <a:pPr lvl="1"/>
            <a:r>
              <a:rPr lang="en-US" sz="1800" dirty="0" smtClean="0"/>
              <a:t>Stochastic Gradient Decent methods</a:t>
            </a:r>
          </a:p>
          <a:p>
            <a:pPr lvl="2"/>
            <a:r>
              <a:rPr lang="en-US" sz="1600" dirty="0" smtClean="0"/>
              <a:t>The </a:t>
            </a:r>
            <a:r>
              <a:rPr lang="en-US" sz="1600" dirty="0"/>
              <a:t>runtime does not depend on 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=#(examples); advantage when 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 </a:t>
            </a:r>
            <a:r>
              <a:rPr lang="en-US" sz="1600" dirty="0"/>
              <a:t>is very large. </a:t>
            </a:r>
            <a:endParaRPr lang="en-US" sz="1600" dirty="0" smtClean="0"/>
          </a:p>
          <a:p>
            <a:pPr lvl="2"/>
            <a:r>
              <a:rPr lang="en-US" sz="1600" dirty="0" smtClean="0"/>
              <a:t>Stopping  criteria is a problem: method tends </a:t>
            </a:r>
            <a:r>
              <a:rPr lang="en-US" sz="1600" dirty="0"/>
              <a:t>to be too aggressive at the beginning </a:t>
            </a:r>
            <a:r>
              <a:rPr lang="en-US" sz="1600" dirty="0" smtClean="0"/>
              <a:t>and reaches </a:t>
            </a:r>
            <a:r>
              <a:rPr lang="en-US" sz="1600" dirty="0"/>
              <a:t>a moderate accuracy quite fast, </a:t>
            </a:r>
            <a:r>
              <a:rPr lang="en-US" sz="1600" dirty="0" smtClean="0"/>
              <a:t>but it’s </a:t>
            </a:r>
            <a:r>
              <a:rPr lang="en-US" sz="1600" dirty="0"/>
              <a:t>convergence becomes </a:t>
            </a:r>
            <a:r>
              <a:rPr lang="en-US" sz="1600" dirty="0" smtClean="0"/>
              <a:t>slow if we </a:t>
            </a:r>
            <a:r>
              <a:rPr lang="en-US" sz="1600" dirty="0"/>
              <a:t>are interested in more accurate solutions</a:t>
            </a:r>
            <a:r>
              <a:rPr lang="en-US" sz="1400" dirty="0" smtClean="0"/>
              <a:t>.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5393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endParaRPr lang="en-US" dirty="0">
              <a:latin typeface="Courier New" pitchFamily="-107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dirty="0">
                <a:solidFill>
                  <a:schemeClr val="hlink"/>
                </a:solidFill>
              </a:rPr>
              <a:t>(1)</a:t>
            </a:r>
            <a:r>
              <a:rPr lang="en-US" dirty="0"/>
              <a:t> If probabilistic hypotheses are actually like other linear functions, can we interpret the outcome of other linear learning algorithms probabilistically?</a:t>
            </a:r>
          </a:p>
          <a:p>
            <a:pPr lvl="1" eaLnBrk="1" hangingPunct="1"/>
            <a:r>
              <a:rPr lang="en-US" b="1" dirty="0"/>
              <a:t>Yes</a:t>
            </a:r>
          </a:p>
          <a:p>
            <a:pPr marL="457200" indent="-457200" eaLnBrk="1" hangingPunct="1"/>
            <a:endParaRPr lang="en-US" dirty="0">
              <a:solidFill>
                <a:schemeClr val="hlink"/>
              </a:solidFill>
            </a:endParaRPr>
          </a:p>
          <a:p>
            <a:pPr marL="457200" indent="-457200" eaLnBrk="1" hangingPunct="1"/>
            <a:r>
              <a:rPr lang="en-US" dirty="0">
                <a:solidFill>
                  <a:schemeClr val="hlink"/>
                </a:solidFill>
              </a:rPr>
              <a:t>(2)</a:t>
            </a:r>
            <a:r>
              <a:rPr lang="en-US" dirty="0"/>
              <a:t> If probabilistic hypotheses are actually like other linear functions, can you </a:t>
            </a:r>
            <a:r>
              <a:rPr lang="en-US" dirty="0" smtClean="0"/>
              <a:t>train </a:t>
            </a:r>
            <a:r>
              <a:rPr lang="en-US" dirty="0"/>
              <a:t>them similarly (that is, discriminatively)?</a:t>
            </a:r>
          </a:p>
          <a:p>
            <a:pPr lvl="1" eaLnBrk="1" hangingPunct="1"/>
            <a:r>
              <a:rPr lang="en-US" b="1" dirty="0"/>
              <a:t>Yes.</a:t>
            </a:r>
          </a:p>
          <a:p>
            <a:pPr lvl="2" eaLnBrk="1" hangingPunct="1"/>
            <a:r>
              <a:rPr lang="en-US" b="1" dirty="0" smtClean="0"/>
              <a:t>Classification</a:t>
            </a:r>
            <a:r>
              <a:rPr lang="en-US" b="1" dirty="0"/>
              <a:t>: </a:t>
            </a:r>
            <a:r>
              <a:rPr lang="en-US" b="1" dirty="0" smtClean="0"/>
              <a:t>Logistic </a:t>
            </a:r>
            <a:r>
              <a:rPr lang="en-US" b="1" dirty="0"/>
              <a:t>regression/Max Entropy</a:t>
            </a:r>
          </a:p>
          <a:p>
            <a:pPr lvl="2" eaLnBrk="1" hangingPunct="1"/>
            <a:r>
              <a:rPr lang="en-US" b="1" dirty="0" smtClean="0"/>
              <a:t>HMM: can be trained via Perceptron (Structured Learning Class: Spring 2016)</a:t>
            </a:r>
            <a:endParaRPr lang="en-US" b="1" dirty="0"/>
          </a:p>
          <a:p>
            <a:pPr marL="457200" indent="-457200" eaLnBrk="1" hangingPunct="1">
              <a:buFont typeface="Wingdings" pitchFamily="-107" charset="2"/>
              <a:buNone/>
            </a:pPr>
            <a:endParaRPr lang="en-US" b="1" dirty="0"/>
          </a:p>
          <a:p>
            <a:pPr marL="457200" indent="-457200" eaLnBrk="1" hangingPunct="1"/>
            <a:endParaRPr lang="en-US" b="1" dirty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E589465-1404-6749-827D-624240F5570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Probabilities</a:t>
            </a:r>
            <a:endParaRPr lang="en-US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/>
          <a:lstStyle/>
          <a:p>
            <a:r>
              <a:rPr lang="en-US" dirty="0" smtClean="0"/>
              <a:t>Data: Two class (Open/</a:t>
            </a:r>
            <a:r>
              <a:rPr lang="en-US" dirty="0" err="1" smtClean="0"/>
              <a:t>NotOpen</a:t>
            </a:r>
            <a:r>
              <a:rPr lang="en-US" dirty="0" smtClean="0"/>
              <a:t> Classifier)</a:t>
            </a: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ED52C-4627-3647-A972-AF3AF3CB6AE0}" type="slidenum">
              <a:rPr lang="en-US" smtClean="0"/>
              <a:pPr/>
              <a:t>13</a:t>
            </a:fld>
            <a:endParaRPr lang="en-US" dirty="0" smtClean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819400" y="1371600"/>
          <a:ext cx="60198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Chart" r:id="rId4" imgW="2984500" imgH="2946400" progId="Excel.Sheet.8">
                  <p:embed/>
                </p:oleObj>
              </mc:Choice>
              <mc:Fallback>
                <p:oleObj name="Chart" r:id="rId4" imgW="2984500" imgH="2946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371600"/>
                        <a:ext cx="6019800" cy="3886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663" name="Rectangle 7"/>
          <p:cNvSpPr>
            <a:spLocks noChangeArrowheads="1"/>
          </p:cNvSpPr>
          <p:nvPr/>
        </p:nvSpPr>
        <p:spPr bwMode="auto">
          <a:xfrm>
            <a:off x="-290945" y="16764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latin typeface="+mn-lt"/>
                <a:ea typeface="Times New Roman" pitchFamily="-107" charset="0"/>
                <a:cs typeface="Times New Roman" pitchFamily="-107" charset="0"/>
              </a:rPr>
              <a:t>	The plot shows a (normalized) histogram of examples as a function of the dot product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  <a:latin typeface="+mn-lt"/>
                <a:ea typeface="Times New Roman" pitchFamily="-107" charset="0"/>
                <a:cs typeface="Times New Roman" pitchFamily="-107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Times New Roman" pitchFamily="-107" charset="0"/>
                <a:cs typeface="Times New Roman" pitchFamily="-107" charset="0"/>
              </a:rPr>
              <a:t>        </a:t>
            </a:r>
            <a:r>
              <a:rPr lang="en-US" sz="2000" dirty="0" smtClean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act = (</a:t>
            </a:r>
            <a:r>
              <a:rPr lang="en-US" sz="2000" dirty="0" err="1" smtClean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w</a:t>
            </a:r>
            <a:r>
              <a:rPr lang="en-US" sz="2000" baseline="30000" dirty="0" err="1" smtClean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T</a:t>
            </a:r>
            <a:r>
              <a:rPr lang="en-US" sz="2000" dirty="0" err="1" smtClean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x</a:t>
            </a:r>
            <a:r>
              <a:rPr lang="en-US" sz="2000" dirty="0" smtClean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+ </a:t>
            </a:r>
            <a:r>
              <a:rPr lang="en-US" sz="2000" dirty="0" smtClean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b)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Times New Roman" pitchFamily="-107" charset="0"/>
                <a:cs typeface="Times New Roman" pitchFamily="-107" charset="0"/>
              </a:rPr>
              <a:t>	and a couple other functions of it.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 smtClean="0">
              <a:solidFill>
                <a:schemeClr val="tx2"/>
              </a:solidFill>
              <a:latin typeface="+mn-lt"/>
              <a:ea typeface="Times New Roman" pitchFamily="-107" charset="0"/>
              <a:cs typeface="Times New Roman" pitchFamily="-107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  <a:latin typeface="+mn-lt"/>
                <a:ea typeface="Times New Roman" pitchFamily="-107" charset="0"/>
                <a:cs typeface="Times New Roman" pitchFamily="-107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Times New Roman" pitchFamily="-107" charset="0"/>
                <a:cs typeface="Times New Roman" pitchFamily="-107" charset="0"/>
              </a:rPr>
              <a:t>In particular, we plot the </a:t>
            </a:r>
            <a:r>
              <a:rPr lang="en-US" sz="2000" dirty="0" smtClean="0">
                <a:latin typeface="+mn-lt"/>
                <a:ea typeface="Times New Roman" pitchFamily="-107" charset="0"/>
                <a:cs typeface="Times New Roman" pitchFamily="-107" charset="0"/>
              </a:rPr>
              <a:t>positive Sigmoid:</a:t>
            </a:r>
            <a:endParaRPr lang="en-US" sz="2000" baseline="55000" dirty="0">
              <a:solidFill>
                <a:schemeClr val="tx2"/>
              </a:solidFill>
              <a:latin typeface="+mn-lt"/>
              <a:ea typeface="Times New Roman" pitchFamily="-107" charset="0"/>
              <a:cs typeface="Times New Roman" pitchFamily="-107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572000"/>
            <a:ext cx="7620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dirty="0">
              <a:ea typeface="Times New Roman" pitchFamily="-107" charset="0"/>
              <a:cs typeface="Times New Roman" pitchFamily="-107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   P(y</a:t>
            </a:r>
            <a:r>
              <a:rPr lang="en-US" dirty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= +1 | </a:t>
            </a:r>
            <a:r>
              <a:rPr lang="en-US" dirty="0" err="1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x,w</a:t>
            </a:r>
            <a:r>
              <a:rPr lang="en-US" dirty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)= [1+exp</a:t>
            </a:r>
            <a:r>
              <a:rPr lang="en-US" dirty="0" smtClean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(-(</a:t>
            </a:r>
            <a:r>
              <a:rPr lang="en-US" dirty="0" err="1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w</a:t>
            </a:r>
            <a:r>
              <a:rPr lang="en-US" baseline="30000" dirty="0" err="1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T</a:t>
            </a:r>
            <a:r>
              <a:rPr lang="en-US" dirty="0" err="1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x</a:t>
            </a:r>
            <a:r>
              <a:rPr lang="en-US" dirty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 + b)]</a:t>
            </a:r>
            <a:r>
              <a:rPr lang="en-US" baseline="55000" dirty="0">
                <a:solidFill>
                  <a:schemeClr val="tx2"/>
                </a:solidFill>
                <a:ea typeface="Times New Roman" pitchFamily="-107" charset="0"/>
                <a:cs typeface="Times New Roman" pitchFamily="-107" charset="0"/>
              </a:rPr>
              <a:t>-1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ea typeface="Times New Roman" pitchFamily="-107" charset="0"/>
                <a:cs typeface="Times New Roman" pitchFamily="-107" charset="0"/>
              </a:rPr>
              <a:t>       Is </a:t>
            </a:r>
            <a:r>
              <a:rPr lang="en-US" dirty="0">
                <a:ea typeface="Times New Roman" pitchFamily="-107" charset="0"/>
                <a:cs typeface="Times New Roman" pitchFamily="-107" charset="0"/>
              </a:rPr>
              <a:t>this </a:t>
            </a:r>
            <a:r>
              <a:rPr lang="en-US" dirty="0" smtClean="0">
                <a:ea typeface="Times New Roman" pitchFamily="-107" charset="0"/>
                <a:cs typeface="Times New Roman" pitchFamily="-107" charset="0"/>
              </a:rPr>
              <a:t>really a </a:t>
            </a:r>
            <a:r>
              <a:rPr lang="en-US" dirty="0">
                <a:ea typeface="Times New Roman" pitchFamily="-107" charset="0"/>
                <a:cs typeface="Times New Roman" pitchFamily="-107" charset="0"/>
              </a:rPr>
              <a:t>probability distribution? </a:t>
            </a:r>
            <a:endParaRPr lang="en-US" baseline="55000" dirty="0">
              <a:solidFill>
                <a:schemeClr val="tx2"/>
              </a:solidFill>
              <a:ea typeface="Times New Roman" pitchFamily="-107" charset="0"/>
              <a:cs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38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87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714676"/>
              </p:ext>
            </p:extLst>
          </p:nvPr>
        </p:nvGraphicFramePr>
        <p:xfrm>
          <a:off x="3681790" y="1219200"/>
          <a:ext cx="538601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Chart" r:id="rId4" imgW="2819400" imgH="2946400" progId="Excel.Sheet.8">
                  <p:embed/>
                </p:oleObj>
              </mc:Choice>
              <mc:Fallback>
                <p:oleObj name="Chart" r:id="rId4" imgW="2819400" imgH="2946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790" y="1219200"/>
                        <a:ext cx="538601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8708" name="Rectangle 4"/>
          <p:cNvSpPr>
            <a:spLocks noGrp="1" noChangeArrowheads="1"/>
          </p:cNvSpPr>
          <p:nvPr>
            <p:ph idx="1"/>
          </p:nvPr>
        </p:nvSpPr>
        <p:spPr>
          <a:xfrm>
            <a:off x="76200" y="1676400"/>
            <a:ext cx="8305800" cy="4525963"/>
          </a:xfrm>
        </p:spPr>
        <p:txBody>
          <a:bodyPr/>
          <a:lstStyle/>
          <a:p>
            <a:pPr eaLnBrk="1" hangingPunct="1">
              <a:buFont typeface="Wingdings" pitchFamily="-107" charset="2"/>
              <a:buNone/>
            </a:pPr>
            <a:r>
              <a:rPr lang="en-US" sz="1800" b="1" dirty="0" smtClean="0"/>
              <a:t>Plotting: </a:t>
            </a:r>
            <a:r>
              <a:rPr lang="en-US" sz="1800" dirty="0" smtClean="0"/>
              <a:t>For </a:t>
            </a:r>
            <a:r>
              <a:rPr lang="en-US" sz="1800" dirty="0"/>
              <a:t>example z:</a:t>
            </a:r>
          </a:p>
          <a:p>
            <a:pPr eaLnBrk="1" hangingPunct="1">
              <a:buFont typeface="Wingdings" pitchFamily="-107" charset="2"/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</a:t>
            </a:r>
            <a:r>
              <a:rPr lang="en-US" sz="1800" dirty="0" smtClean="0">
                <a:solidFill>
                  <a:schemeClr val="tx2"/>
                </a:solidFill>
              </a:rPr>
              <a:t>y=</a:t>
            </a:r>
            <a:r>
              <a:rPr lang="en-US" sz="1800" dirty="0" err="1" smtClean="0">
                <a:solidFill>
                  <a:schemeClr val="tx2"/>
                </a:solidFill>
              </a:rPr>
              <a:t>Prob</a:t>
            </a:r>
            <a:r>
              <a:rPr lang="en-US" sz="1800" dirty="0" smtClean="0">
                <a:solidFill>
                  <a:schemeClr val="tx2"/>
                </a:solidFill>
              </a:rPr>
              <a:t>(label=1 </a:t>
            </a:r>
            <a:r>
              <a:rPr lang="en-US" sz="1800" dirty="0">
                <a:solidFill>
                  <a:schemeClr val="tx2"/>
                </a:solidFill>
              </a:rPr>
              <a:t>| f(z)=x</a:t>
            </a:r>
            <a:r>
              <a:rPr lang="en-US" sz="1800" dirty="0" smtClean="0">
                <a:solidFill>
                  <a:schemeClr val="tx2"/>
                </a:solidFill>
              </a:rPr>
              <a:t>)</a:t>
            </a:r>
          </a:p>
          <a:p>
            <a:pPr eaLnBrk="1" hangingPunct="1">
              <a:buFont typeface="Wingdings" pitchFamily="-107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Histogram:  </a:t>
            </a:r>
            <a:r>
              <a:rPr lang="en-US" sz="1600" dirty="0" smtClean="0">
                <a:solidFill>
                  <a:schemeClr val="tx2"/>
                </a:solidFill>
              </a:rPr>
              <a:t>for 0.8, # (of examples </a:t>
            </a:r>
          </a:p>
          <a:p>
            <a:pPr eaLnBrk="1" hangingPunct="1">
              <a:buFont typeface="Wingdings" pitchFamily="-107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with f(z)&lt;0.8))</a:t>
            </a:r>
            <a:endParaRPr lang="en-US" sz="1600" dirty="0">
              <a:solidFill>
                <a:schemeClr val="tx2"/>
              </a:solidFill>
            </a:endParaRPr>
          </a:p>
          <a:p>
            <a:pPr eaLnBrk="1" hangingPunct="1">
              <a:buFont typeface="Wingdings" pitchFamily="-107" charset="2"/>
              <a:buNone/>
            </a:pPr>
            <a:r>
              <a:rPr lang="en-US" sz="1800" b="1" dirty="0" smtClean="0"/>
              <a:t>Claim: Yes; </a:t>
            </a:r>
            <a:r>
              <a:rPr lang="en-US" sz="1800" dirty="0" smtClean="0"/>
              <a:t>If </a:t>
            </a:r>
            <a:r>
              <a:rPr lang="en-US" sz="1800" dirty="0" err="1" smtClean="0"/>
              <a:t>Prob</a:t>
            </a:r>
            <a:r>
              <a:rPr lang="en-US" sz="1800" dirty="0" smtClean="0"/>
              <a:t>(label=1 </a:t>
            </a:r>
            <a:r>
              <a:rPr lang="en-US" sz="1800" dirty="0"/>
              <a:t>| f(z)=x) = x</a:t>
            </a:r>
          </a:p>
          <a:p>
            <a:pPr eaLnBrk="1" hangingPunct="1">
              <a:buFont typeface="Wingdings" pitchFamily="-107" charset="2"/>
              <a:buNone/>
            </a:pPr>
            <a:r>
              <a:rPr lang="en-US" sz="1800" dirty="0"/>
              <a:t>Then f(z) = </a:t>
            </a:r>
            <a:r>
              <a:rPr lang="en-US" sz="1800" dirty="0" smtClean="0"/>
              <a:t>f(z) is a probability dist.</a:t>
            </a:r>
          </a:p>
          <a:p>
            <a:pPr eaLnBrk="1" hangingPunct="1">
              <a:buFont typeface="Wingdings" pitchFamily="-107" charset="2"/>
              <a:buNone/>
            </a:pPr>
            <a:r>
              <a:rPr lang="en-US" sz="1800" dirty="0" smtClean="0"/>
              <a:t>That is, </a:t>
            </a:r>
            <a:r>
              <a:rPr lang="en-US" sz="1800" b="1" dirty="0" smtClean="0"/>
              <a:t>yes,</a:t>
            </a:r>
            <a:r>
              <a:rPr lang="en-US" sz="1800" dirty="0" smtClean="0"/>
              <a:t> if the graph is linear.</a:t>
            </a:r>
            <a:endParaRPr lang="en-US" sz="1800" dirty="0"/>
          </a:p>
          <a:p>
            <a:pPr eaLnBrk="1" hangingPunct="1">
              <a:buFont typeface="Wingdings" pitchFamily="-107" charset="2"/>
              <a:buNone/>
            </a:pPr>
            <a:r>
              <a:rPr lang="en-US" sz="1600" b="1" dirty="0" smtClean="0"/>
              <a:t>Theorem</a:t>
            </a:r>
            <a:r>
              <a:rPr lang="en-US" sz="1600" b="1" dirty="0"/>
              <a:t>:</a:t>
            </a:r>
            <a:r>
              <a:rPr lang="en-US" sz="1600" dirty="0"/>
              <a:t> Let X be a RV with </a:t>
            </a:r>
            <a:endParaRPr lang="en-US" sz="1600" dirty="0" smtClean="0"/>
          </a:p>
          <a:p>
            <a:pPr eaLnBrk="1" hangingPunct="1">
              <a:buFont typeface="Wingdings" pitchFamily="-107" charset="2"/>
              <a:buNone/>
            </a:pPr>
            <a:r>
              <a:rPr lang="en-US" sz="1600" dirty="0" smtClean="0"/>
              <a:t>distribution </a:t>
            </a:r>
            <a:r>
              <a:rPr lang="en-US" sz="1600" dirty="0"/>
              <a:t>F. </a:t>
            </a:r>
            <a:endParaRPr lang="en-US" sz="1600" dirty="0" smtClean="0"/>
          </a:p>
          <a:p>
            <a:pPr eaLnBrk="1" hangingPunct="1">
              <a:buFont typeface="Wingdings" pitchFamily="-107" charset="2"/>
              <a:buAutoNum type="arabicParenBoth"/>
            </a:pPr>
            <a:r>
              <a:rPr lang="en-US" sz="1600" dirty="0" smtClean="0"/>
              <a:t>F(X</a:t>
            </a:r>
            <a:r>
              <a:rPr lang="en-US" sz="1600" dirty="0"/>
              <a:t>) is uniformly distributed </a:t>
            </a:r>
            <a:r>
              <a:rPr lang="en-US" sz="1600" dirty="0" smtClean="0"/>
              <a:t>in </a:t>
            </a:r>
            <a:r>
              <a:rPr lang="en-US" sz="1600" dirty="0"/>
              <a:t>(0,1). </a:t>
            </a:r>
            <a:endParaRPr lang="en-US" sz="1600" dirty="0" smtClean="0"/>
          </a:p>
          <a:p>
            <a:pPr eaLnBrk="1" hangingPunct="1">
              <a:buFont typeface="Wingdings" pitchFamily="-107" charset="2"/>
              <a:buAutoNum type="arabicParenBoth"/>
            </a:pPr>
            <a:r>
              <a:rPr lang="en-US" sz="1600" dirty="0" smtClean="0"/>
              <a:t>If </a:t>
            </a:r>
            <a:r>
              <a:rPr lang="en-US" sz="1600" dirty="0"/>
              <a:t>U is </a:t>
            </a:r>
            <a:r>
              <a:rPr lang="en-US" sz="1600" dirty="0" smtClean="0"/>
              <a:t>uniform(0,1</a:t>
            </a:r>
            <a:r>
              <a:rPr lang="en-US" sz="1600" dirty="0"/>
              <a:t>), F</a:t>
            </a:r>
            <a:r>
              <a:rPr lang="en-US" sz="1600" baseline="30000" dirty="0"/>
              <a:t>-1</a:t>
            </a:r>
            <a:r>
              <a:rPr lang="en-US" sz="1600" dirty="0"/>
              <a:t>(U) is </a:t>
            </a:r>
            <a:endParaRPr lang="en-US" sz="1600" dirty="0" smtClean="0"/>
          </a:p>
          <a:p>
            <a:pPr marL="0" indent="0" eaLnBrk="1" hangingPunct="1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distributed </a:t>
            </a:r>
            <a:r>
              <a:rPr lang="en-US" sz="1600" dirty="0"/>
              <a:t>F, where F</a:t>
            </a:r>
            <a:r>
              <a:rPr lang="en-US" sz="1600" baseline="30000" dirty="0"/>
              <a:t>-1</a:t>
            </a:r>
            <a:r>
              <a:rPr lang="en-US" sz="1600" dirty="0"/>
              <a:t>(x) is the value </a:t>
            </a:r>
            <a:endParaRPr lang="en-US" sz="1600" dirty="0" smtClean="0"/>
          </a:p>
          <a:p>
            <a:pPr marL="0" indent="0" eaLnBrk="1" hangingPunct="1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of </a:t>
            </a:r>
            <a:r>
              <a:rPr lang="en-US" sz="1600" dirty="0"/>
              <a:t>y </a:t>
            </a:r>
            <a:r>
              <a:rPr lang="en-US" sz="1600" dirty="0" err="1"/>
              <a:t>s.t.</a:t>
            </a:r>
            <a:r>
              <a:rPr lang="en-US" sz="1600" dirty="0"/>
              <a:t> F(y) =x. </a:t>
            </a:r>
            <a:endParaRPr lang="en-US" sz="1600" dirty="0" smtClean="0"/>
          </a:p>
          <a:p>
            <a:pPr marL="0" indent="0" eaLnBrk="1" hangingPunct="1">
              <a:buNone/>
            </a:pPr>
            <a:r>
              <a:rPr lang="en-US" sz="1600" b="1" dirty="0" smtClean="0">
                <a:solidFill>
                  <a:srgbClr val="3333FF"/>
                </a:solidFill>
              </a:rPr>
              <a:t>Alternatively: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solidFill>
                  <a:srgbClr val="3333FF"/>
                </a:solidFill>
              </a:rPr>
              <a:t> f(z) is a probability if:  </a:t>
            </a:r>
            <a:r>
              <a:rPr lang="en-US" sz="1800" dirty="0" err="1" smtClean="0">
                <a:solidFill>
                  <a:srgbClr val="3333FF"/>
                </a:solidFill>
                <a:latin typeface="Calibri"/>
              </a:rPr>
              <a:t>Prob</a:t>
            </a:r>
            <a:r>
              <a:rPr lang="en-US" sz="1800" baseline="-25000" dirty="0" err="1" smtClean="0">
                <a:solidFill>
                  <a:srgbClr val="3333FF"/>
                </a:solidFill>
                <a:latin typeface="Calibri"/>
              </a:rPr>
              <a:t>U</a:t>
            </a:r>
            <a:r>
              <a:rPr lang="en-US" sz="1800" dirty="0" smtClean="0">
                <a:solidFill>
                  <a:srgbClr val="3333FF"/>
                </a:solidFill>
              </a:rPr>
              <a:t> {z| </a:t>
            </a:r>
            <a:r>
              <a:rPr lang="en-US" sz="1800" dirty="0" err="1" smtClean="0">
                <a:solidFill>
                  <a:srgbClr val="3333FF"/>
                </a:solidFill>
              </a:rPr>
              <a:t>Prob</a:t>
            </a:r>
            <a:r>
              <a:rPr lang="en-US" sz="1800" dirty="0">
                <a:solidFill>
                  <a:srgbClr val="3333FF"/>
                </a:solidFill>
              </a:rPr>
              <a:t>[</a:t>
            </a:r>
            <a:r>
              <a:rPr lang="en-US" sz="1800" dirty="0" smtClean="0">
                <a:solidFill>
                  <a:srgbClr val="3333FF"/>
                </a:solidFill>
              </a:rPr>
              <a:t>(f(z)=1 </a:t>
            </a:r>
            <a:r>
              <a:rPr lang="en-US" sz="1800" dirty="0" smtClean="0">
                <a:solidFill>
                  <a:srgbClr val="3333FF"/>
                </a:solidFill>
                <a:latin typeface="cmsy10"/>
              </a:rPr>
              <a:t>·</a:t>
            </a:r>
            <a:r>
              <a:rPr lang="en-US" sz="1800" dirty="0" smtClean="0">
                <a:solidFill>
                  <a:srgbClr val="3333FF"/>
                </a:solidFill>
              </a:rPr>
              <a:t> y]} = y</a:t>
            </a:r>
            <a:endParaRPr lang="en-US" sz="1800" dirty="0">
              <a:solidFill>
                <a:srgbClr val="3333FF"/>
              </a:solidFill>
            </a:endParaRPr>
          </a:p>
          <a:p>
            <a:pPr eaLnBrk="1" hangingPunct="1">
              <a:buFont typeface="Wingdings" pitchFamily="-107" charset="2"/>
              <a:buNone/>
            </a:pPr>
            <a:endParaRPr lang="en-US" sz="1800" dirty="0"/>
          </a:p>
          <a:p>
            <a:pPr eaLnBrk="1" hangingPunct="1">
              <a:buFont typeface="Wingdings" pitchFamily="-107" charset="2"/>
              <a:buNone/>
            </a:pPr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F243E"/>
                </a:solidFill>
              </a:rPr>
              <a:t>Conditional Probabilities</a:t>
            </a:r>
            <a:endParaRPr lang="en-US" sz="2800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C1F0260-F7A8-344C-A61C-7C03D745D01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410200" y="5410200"/>
            <a:ext cx="3429000" cy="915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  <a:ea typeface="Times New Roman" pitchFamily="-107" charset="0"/>
                <a:cs typeface="Times New Roman" pitchFamily="-107" charset="0"/>
              </a:rPr>
              <a:t>Plotted for </a:t>
            </a:r>
            <a:r>
              <a:rPr lang="en-US" sz="1800" dirty="0" err="1">
                <a:latin typeface="+mn-lt"/>
                <a:ea typeface="Times New Roman" pitchFamily="-107" charset="0"/>
                <a:cs typeface="Times New Roman" pitchFamily="-107" charset="0"/>
              </a:rPr>
              <a:t>SNoW</a:t>
            </a:r>
            <a:r>
              <a:rPr lang="en-US" sz="1800" dirty="0">
                <a:latin typeface="+mn-lt"/>
                <a:ea typeface="Times New Roman" pitchFamily="-107" charset="0"/>
                <a:cs typeface="Times New Roman" pitchFamily="-107" charset="0"/>
              </a:rPr>
              <a:t> (Winnow). Similarly, perceptron; more tuning is required for SVMs.</a:t>
            </a:r>
          </a:p>
        </p:txBody>
      </p:sp>
    </p:spTree>
    <p:extLst>
      <p:ext uri="{BB962C8B-B14F-4D97-AF65-F5344CB8AC3E}">
        <p14:creationId xmlns:p14="http://schemas.microsoft.com/office/powerpoint/2010/main" val="2111879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9" name="Text Box 3"/>
          <p:cNvSpPr txBox="1">
            <a:spLocks noChangeArrowheads="1"/>
          </p:cNvSpPr>
          <p:nvPr/>
        </p:nvSpPr>
        <p:spPr bwMode="auto">
          <a:xfrm>
            <a:off x="836613" y="1165225"/>
            <a:ext cx="585929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In the case of two classes we have that: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but since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We get (plug in (2) in (1); some algebra): </a:t>
            </a: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Which is simply the logistic (sigmoid)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function</a:t>
            </a:r>
          </a:p>
          <a:p>
            <a:pPr eaLnBrk="0" hangingPunct="0"/>
            <a:endParaRPr lang="en-US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graphicFrame>
        <p:nvGraphicFramePr>
          <p:cNvPr id="925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19997"/>
              </p:ext>
            </p:extLst>
          </p:nvPr>
        </p:nvGraphicFramePr>
        <p:xfrm>
          <a:off x="2362200" y="1671638"/>
          <a:ext cx="40909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4" imgW="1955520" imgH="469800" progId="Equation.3">
                  <p:embed/>
                </p:oleObj>
              </mc:Choice>
              <mc:Fallback>
                <p:oleObj name="Equation" r:id="rId4" imgW="1955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71638"/>
                        <a:ext cx="40909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1" name="Object 5"/>
          <p:cNvGraphicFramePr>
            <a:graphicFrameLocks noChangeAspect="1"/>
          </p:cNvGraphicFramePr>
          <p:nvPr/>
        </p:nvGraphicFramePr>
        <p:xfrm>
          <a:off x="2571750" y="2892425"/>
          <a:ext cx="3984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1904760" imgH="241200" progId="Equation.3">
                  <p:embed/>
                </p:oleObj>
              </mc:Choice>
              <mc:Fallback>
                <p:oleObj name="Equation" r:id="rId6" imgW="1904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892425"/>
                        <a:ext cx="39846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2" name="Object 6"/>
          <p:cNvGraphicFramePr>
            <a:graphicFrameLocks noChangeAspect="1"/>
          </p:cNvGraphicFramePr>
          <p:nvPr/>
        </p:nvGraphicFramePr>
        <p:xfrm>
          <a:off x="2735263" y="3894138"/>
          <a:ext cx="4702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8" imgW="2247840" imgH="457200" progId="Equation.3">
                  <p:embed/>
                </p:oleObj>
              </mc:Choice>
              <mc:Fallback>
                <p:oleObj name="Equation" r:id="rId8" imgW="224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3894138"/>
                        <a:ext cx="47021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703" name="Rectangle 7"/>
          <p:cNvSpPr>
            <a:spLocks noChangeArrowheads="1"/>
          </p:cNvSpPr>
          <p:nvPr/>
        </p:nvSpPr>
        <p:spPr bwMode="auto">
          <a:xfrm>
            <a:off x="693738" y="152400"/>
            <a:ext cx="7535862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3200">
                <a:solidFill>
                  <a:schemeClr val="hlink"/>
                </a:solidFill>
              </a:rPr>
              <a:t>Naïve Bayes: Two Classes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3200" y="1600200"/>
            <a:ext cx="2490005" cy="224676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</a:rPr>
              <a:t>We have: </a:t>
            </a:r>
          </a:p>
          <a:p>
            <a:r>
              <a:rPr lang="en-US" sz="2000" dirty="0" smtClean="0">
                <a:latin typeface="Calibri"/>
              </a:rPr>
              <a:t>A = 1-B; Log(B/A) = -C. Then:</a:t>
            </a:r>
          </a:p>
          <a:p>
            <a:r>
              <a:rPr lang="en-US" sz="2000" dirty="0" err="1" smtClean="0">
                <a:latin typeface="Calibri"/>
              </a:rPr>
              <a:t>Exp</a:t>
            </a:r>
            <a:r>
              <a:rPr lang="en-US" sz="2000" dirty="0" smtClean="0">
                <a:latin typeface="Calibri"/>
              </a:rPr>
              <a:t>(-C) = B/A = </a:t>
            </a:r>
          </a:p>
          <a:p>
            <a:r>
              <a:rPr lang="en-US" sz="2000" dirty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 = (1-A)/A = 1/A – 1 </a:t>
            </a:r>
          </a:p>
          <a:p>
            <a:r>
              <a:rPr lang="en-US" sz="2000" dirty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 =   + </a:t>
            </a:r>
            <a:r>
              <a:rPr lang="en-US" sz="2000" dirty="0" err="1" smtClean="0">
                <a:latin typeface="Calibri"/>
              </a:rPr>
              <a:t>Exp</a:t>
            </a:r>
            <a:r>
              <a:rPr lang="en-US" sz="2000" dirty="0">
                <a:latin typeface="Calibri"/>
              </a:rPr>
              <a:t>(</a:t>
            </a:r>
            <a:r>
              <a:rPr lang="en-US" sz="2000" dirty="0" smtClean="0">
                <a:latin typeface="Calibri"/>
              </a:rPr>
              <a:t>-C) = 1/A </a:t>
            </a:r>
          </a:p>
          <a:p>
            <a:r>
              <a:rPr lang="en-US" sz="2000" dirty="0" smtClean="0">
                <a:latin typeface="Calibri"/>
              </a:rPr>
              <a:t>A  = 1/(1+Exp(-C))</a:t>
            </a:r>
            <a:endParaRPr 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1E5B2-4F05-4AE4-967C-2CA1170514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8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2C97-3ECA-4B1D-832B-C4FC6149E78A}" type="slidenum">
              <a:rPr lang="en-US"/>
              <a:pPr/>
              <a:t>3</a:t>
            </a:fld>
            <a:endParaRPr lang="en-US"/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Does it Work? </a:t>
            </a:r>
            <a:endParaRPr lang="en-US" sz="3600" dirty="0">
              <a:latin typeface="Courier New" pitchFamily="49" charset="0"/>
            </a:endParaRP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219200"/>
            <a:ext cx="8455025" cy="4876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b="1" dirty="0" smtClean="0"/>
              <a:t>Learning </a:t>
            </a:r>
            <a:r>
              <a:rPr lang="en-US" sz="2000" b="1" dirty="0"/>
              <a:t>Theory 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Probabilistic </a:t>
            </a:r>
            <a:r>
              <a:rPr lang="en-US" sz="1600" dirty="0"/>
              <a:t>predictions </a:t>
            </a:r>
            <a:r>
              <a:rPr lang="en-US" sz="1600" dirty="0" smtClean="0"/>
              <a:t>are done via </a:t>
            </a:r>
            <a:r>
              <a:rPr lang="en-US" sz="1600" dirty="0">
                <a:solidFill>
                  <a:schemeClr val="hlink"/>
                </a:solidFill>
              </a:rPr>
              <a:t>Linear</a:t>
            </a:r>
            <a:r>
              <a:rPr lang="en-US" sz="1600" dirty="0"/>
              <a:t> </a:t>
            </a:r>
            <a:r>
              <a:rPr lang="en-US" sz="1600" dirty="0" smtClean="0"/>
              <a:t>[Statistical Queries] Models [Roth’99]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The low expressivity explains </a:t>
            </a:r>
            <a:r>
              <a:rPr lang="en-US" sz="1600" dirty="0" smtClean="0">
                <a:solidFill>
                  <a:srgbClr val="FF0000"/>
                </a:solidFill>
              </a:rPr>
              <a:t>Generalization + Robustness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/>
              <a:t>Expressivity (1: Methodology) 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Why </a:t>
            </a:r>
            <a:r>
              <a:rPr lang="en-US" sz="1800" dirty="0"/>
              <a:t>is it possible to (approximately) fit the data with these </a:t>
            </a:r>
            <a:r>
              <a:rPr lang="en-US" sz="1800" dirty="0" smtClean="0"/>
              <a:t>models? Is </a:t>
            </a:r>
            <a:r>
              <a:rPr lang="en-US" sz="1800" dirty="0"/>
              <a:t>there a reason to believe that these hypotheses minimize the empirical </a:t>
            </a:r>
            <a:r>
              <a:rPr lang="en-US" sz="1800" dirty="0" smtClean="0"/>
              <a:t>error?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In </a:t>
            </a:r>
            <a:r>
              <a:rPr lang="en-US" sz="1800" dirty="0">
                <a:solidFill>
                  <a:srgbClr val="FF0000"/>
                </a:solidFill>
              </a:rPr>
              <a:t>General, No.</a:t>
            </a:r>
            <a:r>
              <a:rPr lang="en-US" sz="1800" dirty="0">
                <a:solidFill>
                  <a:srgbClr val="FF9900"/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en-US" sz="1800" dirty="0"/>
              <a:t>Unless it </a:t>
            </a:r>
            <a:r>
              <a:rPr lang="en-US" sz="1800" dirty="0" smtClean="0"/>
              <a:t>some probabilistic </a:t>
            </a:r>
            <a:r>
              <a:rPr lang="en-US" sz="1800" dirty="0"/>
              <a:t>assumptions </a:t>
            </a:r>
            <a:r>
              <a:rPr lang="en-US" sz="1800" dirty="0" smtClean="0"/>
              <a:t>happen to hold</a:t>
            </a:r>
            <a:r>
              <a:rPr lang="en-US" sz="1800" dirty="0"/>
              <a:t>).    </a:t>
            </a:r>
            <a:endParaRPr lang="en-US" sz="1800" dirty="0" smtClean="0"/>
          </a:p>
          <a:p>
            <a:pPr lvl="1"/>
            <a:r>
              <a:rPr lang="en-US" sz="1800" dirty="0" smtClean="0"/>
              <a:t>But: if </a:t>
            </a:r>
            <a:r>
              <a:rPr lang="en-US" sz="1800" dirty="0" smtClean="0"/>
              <a:t>the hypothesis </a:t>
            </a:r>
            <a:r>
              <a:rPr lang="en-US" sz="1800" dirty="0"/>
              <a:t>does not  fit the training </a:t>
            </a:r>
            <a:r>
              <a:rPr lang="en-US" sz="1800" dirty="0" smtClean="0"/>
              <a:t>data, </a:t>
            </a:r>
            <a:r>
              <a:rPr lang="en-US" sz="1800" dirty="0" smtClean="0">
                <a:solidFill>
                  <a:srgbClr val="FF0000"/>
                </a:solidFill>
              </a:rPr>
              <a:t>augment </a:t>
            </a:r>
            <a:r>
              <a:rPr lang="en-US" sz="1800" dirty="0">
                <a:solidFill>
                  <a:srgbClr val="FF0000"/>
                </a:solidFill>
              </a:rPr>
              <a:t>set of features  </a:t>
            </a:r>
          </a:p>
          <a:p>
            <a:pPr lvl="1"/>
            <a:r>
              <a:rPr lang="en-US" sz="1800" dirty="0" smtClean="0"/>
              <a:t>But </a:t>
            </a:r>
            <a:r>
              <a:rPr lang="en-US" sz="1800" dirty="0"/>
              <a:t>now, you actually follow the Learning Theory Protocol: </a:t>
            </a:r>
          </a:p>
          <a:p>
            <a:pPr lvl="2"/>
            <a:r>
              <a:rPr lang="en-US" sz="1600" dirty="0"/>
              <a:t>Try to learn a hypothesis that is consistent with the data</a:t>
            </a:r>
          </a:p>
          <a:p>
            <a:pPr lvl="2"/>
            <a:r>
              <a:rPr lang="en-US" sz="1600" dirty="0"/>
              <a:t>Generalization will be a function of the low </a:t>
            </a:r>
            <a:r>
              <a:rPr lang="en-US" sz="1600" dirty="0" smtClean="0"/>
              <a:t>expressivity</a:t>
            </a:r>
          </a:p>
          <a:p>
            <a:r>
              <a:rPr lang="en-US" sz="2000" b="1" dirty="0" smtClean="0"/>
              <a:t>Expressivity (2: Theory)</a:t>
            </a:r>
            <a:r>
              <a:rPr lang="en-US" sz="1600" b="1" dirty="0" smtClean="0"/>
              <a:t> </a:t>
            </a:r>
            <a:r>
              <a:rPr lang="en-US" sz="1600" dirty="0" smtClean="0"/>
              <a:t>[</a:t>
            </a:r>
            <a:r>
              <a:rPr lang="en-US" sz="1600" dirty="0" err="1" smtClean="0"/>
              <a:t>Garg&amp;Roth</a:t>
            </a:r>
            <a:r>
              <a:rPr lang="en-US" sz="1600" dirty="0" smtClean="0"/>
              <a:t> </a:t>
            </a:r>
            <a:r>
              <a:rPr lang="en-US" sz="1600" dirty="0"/>
              <a:t>(ECML’01</a:t>
            </a:r>
            <a:r>
              <a:rPr lang="en-US" sz="1600" dirty="0" smtClean="0"/>
              <a:t>)]: </a:t>
            </a:r>
            <a:endParaRPr lang="en-US" sz="1600" dirty="0"/>
          </a:p>
          <a:p>
            <a:pPr lvl="1"/>
            <a:r>
              <a:rPr lang="en-US" sz="1800" dirty="0"/>
              <a:t>Product distributions are “dense” in the space of all distributions. Consequently, for most generating distributions the resulting predictor’s error is close to optimal classifier (that is, given the correct distribution)</a:t>
            </a:r>
          </a:p>
          <a:p>
            <a:pPr lvl="2"/>
            <a:endParaRPr lang="en-US" sz="1400" dirty="0"/>
          </a:p>
          <a:p>
            <a:pPr lvl="1">
              <a:lnSpc>
                <a:spcPct val="80000"/>
              </a:lnSpc>
            </a:pPr>
            <a:endParaRPr lang="en-US" sz="700" dirty="0"/>
          </a:p>
        </p:txBody>
      </p:sp>
      <p:graphicFrame>
        <p:nvGraphicFramePr>
          <p:cNvPr id="934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457627"/>
              </p:ext>
            </p:extLst>
          </p:nvPr>
        </p:nvGraphicFramePr>
        <p:xfrm>
          <a:off x="3784600" y="1219200"/>
          <a:ext cx="444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4" imgW="2120760" imgH="228600" progId="Equation.3">
                  <p:embed/>
                </p:oleObj>
              </mc:Choice>
              <mc:Fallback>
                <p:oleObj name="Equation" r:id="rId4" imgW="2120760" imgH="228600" progId="Equation.3">
                  <p:embed/>
                  <p:pic>
                    <p:nvPicPr>
                      <p:cNvPr id="934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219200"/>
                        <a:ext cx="444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5295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FEDB3-8096-4773-A229-9B48668AC16C}" type="slidenum">
              <a:rPr lang="en-US"/>
              <a:pPr/>
              <a:t>4</a:t>
            </a:fld>
            <a:endParaRPr lang="en-US"/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Next? </a:t>
            </a:r>
            <a:endParaRPr lang="en-US">
              <a:latin typeface="Courier New" pitchFamily="49" charset="0"/>
            </a:endParaRP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371600"/>
            <a:ext cx="8455025" cy="4876800"/>
          </a:xfrm>
        </p:spPr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(1)</a:t>
            </a:r>
            <a:r>
              <a:rPr lang="en-US" dirty="0"/>
              <a:t> If probabilistic hypotheses are actually like other linear functions, can we interpret the outcome of other linear learning algorithms probabilistically?</a:t>
            </a:r>
          </a:p>
          <a:p>
            <a:pPr lvl="1"/>
            <a:r>
              <a:rPr lang="en-US" dirty="0"/>
              <a:t>Yes</a:t>
            </a:r>
          </a:p>
          <a:p>
            <a:r>
              <a:rPr lang="en-US" dirty="0">
                <a:solidFill>
                  <a:schemeClr val="hlink"/>
                </a:solidFill>
              </a:rPr>
              <a:t>(2)</a:t>
            </a:r>
            <a:r>
              <a:rPr lang="en-US" dirty="0"/>
              <a:t> If probabilistic hypotheses are actually like other linear functions, can you </a:t>
            </a:r>
            <a:r>
              <a:rPr lang="en-US" dirty="0" smtClean="0"/>
              <a:t>train </a:t>
            </a:r>
            <a:r>
              <a:rPr lang="en-US" dirty="0"/>
              <a:t>them similarly (that is, discriminatively)?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 smtClean="0"/>
              <a:t>Classification</a:t>
            </a:r>
            <a:r>
              <a:rPr lang="en-US" dirty="0"/>
              <a:t>: Logistics regression/Max Entropy</a:t>
            </a:r>
          </a:p>
          <a:p>
            <a:pPr lvl="1"/>
            <a:r>
              <a:rPr lang="en-US" dirty="0" smtClean="0"/>
              <a:t>HMM: can be learned as a linear model, e.g., with a version of Perceptron (Structured Models class)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7064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Naïve Bayes, Two Classes</a:t>
            </a:r>
            <a:endParaRPr lang="en-US" dirty="0"/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D34244-8E9C-5642-87FA-71F5517AD96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62" name="Text Box 2"/>
          <p:cNvSpPr txBox="1">
            <a:spLocks noChangeArrowheads="1"/>
          </p:cNvSpPr>
          <p:nvPr/>
        </p:nvSpPr>
        <p:spPr bwMode="auto">
          <a:xfrm>
            <a:off x="836613" y="1165225"/>
            <a:ext cx="6553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000066"/>
                </a:solidFill>
                <a:latin typeface="Arial Narrow" pitchFamily="-107" charset="0"/>
              </a:rPr>
              <a:t>In the case of two classes we have:</a:t>
            </a: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0066"/>
              </a:solidFill>
              <a:latin typeface="Arial Narrow" pitchFamily="-107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0066"/>
              </a:solidFill>
              <a:latin typeface="Arial Narrow" pitchFamily="-107" charset="0"/>
            </a:endParaRPr>
          </a:p>
          <a:p>
            <a:pPr eaLnBrk="0" hangingPunct="0"/>
            <a:r>
              <a:rPr lang="en-US" dirty="0">
                <a:solidFill>
                  <a:srgbClr val="000066"/>
                </a:solidFill>
                <a:latin typeface="Arial Narrow" pitchFamily="-107" charset="0"/>
              </a:rPr>
              <a:t>but since</a:t>
            </a: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0066"/>
              </a:solidFill>
              <a:latin typeface="Arial Narrow" pitchFamily="-107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0066"/>
              </a:solidFill>
              <a:latin typeface="Arial Narrow" pitchFamily="-107" charset="0"/>
            </a:endParaRPr>
          </a:p>
          <a:p>
            <a:pPr eaLnBrk="0" hangingPunct="0"/>
            <a:r>
              <a:rPr lang="en-US" dirty="0">
                <a:solidFill>
                  <a:srgbClr val="000066"/>
                </a:solidFill>
                <a:latin typeface="Arial Narrow" pitchFamily="-107" charset="0"/>
              </a:rPr>
              <a:t>We get (plug in (2) in (1); some algebra): </a:t>
            </a: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0066"/>
              </a:solidFill>
              <a:latin typeface="Arial Narrow" pitchFamily="-107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0066"/>
              </a:solidFill>
              <a:latin typeface="Arial Narrow" pitchFamily="-107" charset="0"/>
            </a:endParaRP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0066"/>
              </a:solidFill>
              <a:latin typeface="Arial Narrow" pitchFamily="-107" charset="0"/>
            </a:endParaRPr>
          </a:p>
          <a:p>
            <a:pPr eaLnBrk="0" hangingPunct="0"/>
            <a:r>
              <a:rPr lang="en-US" dirty="0">
                <a:solidFill>
                  <a:srgbClr val="000066"/>
                </a:solidFill>
                <a:latin typeface="Arial Narrow" pitchFamily="-107" charset="0"/>
              </a:rPr>
              <a:t>Which is simply the logistic (sigmoid) function used in the </a:t>
            </a:r>
          </a:p>
          <a:p>
            <a:pPr eaLnBrk="0" hangingPunct="0"/>
            <a:r>
              <a:rPr lang="en-US" dirty="0">
                <a:solidFill>
                  <a:srgbClr val="000066"/>
                </a:solidFill>
                <a:latin typeface="Arial Narrow" pitchFamily="-107" charset="0"/>
              </a:rPr>
              <a:t>neural network representation.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438400" y="1600200"/>
          <a:ext cx="3448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1955520" imgH="469800" progId="Equation.3">
                  <p:embed/>
                </p:oleObj>
              </mc:Choice>
              <mc:Fallback>
                <p:oleObj name="Equation" r:id="rId4" imgW="195552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00200"/>
                        <a:ext cx="34480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71750" y="2892425"/>
          <a:ext cx="3984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904760" imgH="241200" progId="Equation.3">
                  <p:embed/>
                </p:oleObj>
              </mc:Choice>
              <mc:Fallback>
                <p:oleObj name="Equation" r:id="rId6" imgW="19047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892425"/>
                        <a:ext cx="39846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735263" y="3894138"/>
          <a:ext cx="4702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2247840" imgH="457200" progId="Equation.3">
                  <p:embed/>
                </p:oleObj>
              </mc:Choice>
              <mc:Fallback>
                <p:oleObj name="Equation" r:id="rId8" imgW="224784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3894138"/>
                        <a:ext cx="47021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Conditional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(1)</a:t>
            </a:r>
            <a:r>
              <a:rPr lang="en-US" dirty="0" smtClean="0"/>
              <a:t> If probabilistic hypotheses are actually like other linear functions, can we interpret the outcome of other linear learning algorithms probabilistically?</a:t>
            </a:r>
          </a:p>
          <a:p>
            <a:pPr lvl="1" eaLnBrk="1" hangingPunct="1">
              <a:defRPr/>
            </a:pPr>
            <a:r>
              <a:rPr lang="en-US" b="1" dirty="0" smtClean="0"/>
              <a:t>Yes</a:t>
            </a:r>
          </a:p>
          <a:p>
            <a:pPr>
              <a:defRPr/>
            </a:pPr>
            <a:r>
              <a:rPr lang="en-US" dirty="0" smtClean="0"/>
              <a:t>General recipe</a:t>
            </a:r>
          </a:p>
          <a:p>
            <a:pPr lvl="1">
              <a:defRPr/>
            </a:pPr>
            <a:r>
              <a:rPr lang="en-US" dirty="0" smtClean="0"/>
              <a:t>Train a classifier f using your favorite algorithm (Perceptron, SVM, Winnow, </a:t>
            </a:r>
            <a:r>
              <a:rPr lang="en-US" dirty="0" err="1" smtClean="0"/>
              <a:t>etc</a:t>
            </a:r>
            <a:r>
              <a:rPr lang="en-US" dirty="0" smtClean="0"/>
              <a:t>). Then: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Use Sigmoid1/1+exp{-(</a:t>
            </a:r>
            <a:r>
              <a:rPr lang="en-US" dirty="0" err="1" smtClean="0"/>
              <a:t>Aw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 + B)} to get an estimate for  P(y | x)</a:t>
            </a:r>
          </a:p>
          <a:p>
            <a:pPr lvl="1">
              <a:defRPr/>
            </a:pPr>
            <a:r>
              <a:rPr lang="en-US" dirty="0" smtClean="0"/>
              <a:t>A, B can be tuned using a held out that was not used for training.</a:t>
            </a:r>
          </a:p>
          <a:p>
            <a:pPr lvl="1">
              <a:defRPr/>
            </a:pPr>
            <a:r>
              <a:rPr lang="en-US" dirty="0" smtClean="0"/>
              <a:t>Done in </a:t>
            </a:r>
            <a:r>
              <a:rPr lang="en-US" dirty="0" err="1" smtClean="0"/>
              <a:t>LBJava</a:t>
            </a:r>
            <a:r>
              <a:rPr lang="en-US" dirty="0" smtClean="0"/>
              <a:t>, for example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1DA6247-09CF-514C-80CA-9E3CDE6055C1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8225465" cy="8199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19800"/>
            <a:ext cx="7239000" cy="381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hlink"/>
                </a:solidFill>
              </a:rPr>
              <a:t>(2)</a:t>
            </a:r>
            <a:r>
              <a:rPr lang="en-US" dirty="0"/>
              <a:t> If probabilistic hypotheses are actually like other linear functions, can you actually train them similarly (that is, discriminatively)?</a:t>
            </a:r>
          </a:p>
          <a:p>
            <a:pPr eaLnBrk="1" hangingPunct="1"/>
            <a:r>
              <a:rPr lang="en-US" dirty="0"/>
              <a:t>The logistic regression model assumes the following model:</a:t>
            </a:r>
          </a:p>
          <a:p>
            <a:pPr algn="ctr" eaLnBrk="1" hangingPunct="1">
              <a:buFont typeface="Wingdings" pitchFamily="-107" charset="2"/>
              <a:buNone/>
            </a:pPr>
            <a:r>
              <a:rPr lang="en-US" dirty="0">
                <a:solidFill>
                  <a:schemeClr val="tx2"/>
                </a:solidFill>
              </a:rPr>
              <a:t>P(y= +/-1 | </a:t>
            </a:r>
            <a:r>
              <a:rPr lang="en-US" dirty="0" err="1">
                <a:solidFill>
                  <a:schemeClr val="tx2"/>
                </a:solidFill>
              </a:rPr>
              <a:t>x,w</a:t>
            </a:r>
            <a:r>
              <a:rPr lang="en-US" dirty="0">
                <a:solidFill>
                  <a:schemeClr val="tx2"/>
                </a:solidFill>
              </a:rPr>
              <a:t>)= [1+exp(-y(</a:t>
            </a:r>
            <a:r>
              <a:rPr lang="en-US" dirty="0" err="1">
                <a:solidFill>
                  <a:schemeClr val="tx2"/>
                </a:solidFill>
              </a:rPr>
              <a:t>w</a:t>
            </a:r>
            <a:r>
              <a:rPr lang="en-US" baseline="30000" dirty="0" err="1">
                <a:solidFill>
                  <a:schemeClr val="tx2"/>
                </a:solidFill>
              </a:rPr>
              <a:t>T</a:t>
            </a:r>
            <a:r>
              <a:rPr lang="en-US" dirty="0" err="1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 + b)]</a:t>
            </a:r>
            <a:r>
              <a:rPr lang="en-US" baseline="30000" dirty="0">
                <a:solidFill>
                  <a:schemeClr val="tx2"/>
                </a:solidFill>
              </a:rPr>
              <a:t>-1</a:t>
            </a:r>
          </a:p>
          <a:p>
            <a:pPr eaLnBrk="1" hangingPunct="1"/>
            <a:r>
              <a:rPr lang="en-US" dirty="0"/>
              <a:t>This is the same model </a:t>
            </a:r>
            <a:r>
              <a:rPr lang="en-US" dirty="0" smtClean="0"/>
              <a:t>we derived for naïve Bayes, only </a:t>
            </a:r>
            <a:r>
              <a:rPr lang="en-US" dirty="0"/>
              <a:t>that now we will not assume any independence assumption. </a:t>
            </a:r>
            <a:r>
              <a:rPr lang="en-US" b="1" dirty="0" smtClean="0"/>
              <a:t>We will directly find the best w. </a:t>
            </a:r>
            <a:endParaRPr lang="en-US" b="1" dirty="0"/>
          </a:p>
          <a:p>
            <a:pPr eaLnBrk="1" hangingPunct="1"/>
            <a:r>
              <a:rPr lang="en-US" dirty="0"/>
              <a:t>Therefore training will be more difficult. However, the weight vector derived will be </a:t>
            </a:r>
            <a:r>
              <a:rPr lang="en-US" dirty="0">
                <a:solidFill>
                  <a:schemeClr val="hlink"/>
                </a:solidFill>
              </a:rPr>
              <a:t>more expressive.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It can be shown that the naïve Bayes algorithm cannot represent all linear threshold functions.</a:t>
            </a:r>
          </a:p>
          <a:p>
            <a:pPr lvl="1" eaLnBrk="1" hangingPunct="1"/>
            <a:r>
              <a:rPr lang="en-US" dirty="0"/>
              <a:t>On the other hand, NB converges to </a:t>
            </a:r>
            <a:r>
              <a:rPr lang="en-US" dirty="0">
                <a:solidFill>
                  <a:schemeClr val="hlink"/>
                </a:solidFill>
              </a:rPr>
              <a:t>its performance</a:t>
            </a:r>
            <a:r>
              <a:rPr lang="en-US" dirty="0"/>
              <a:t> </a:t>
            </a:r>
            <a:r>
              <a:rPr lang="en-US" dirty="0" smtClean="0"/>
              <a:t>faster. </a:t>
            </a:r>
            <a:endParaRPr lang="en-US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Logistic Regression</a:t>
            </a:r>
            <a:endParaRPr lang="en-US" dirty="0">
              <a:latin typeface="Courier New" pitchFamily="-107" charset="0"/>
            </a:endParaRP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E8D4CF-5137-F242-968B-823A14F2AA8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7980529" y="4106968"/>
            <a:ext cx="934871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62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Logistic Regression (2)</a:t>
            </a:r>
            <a:endParaRPr lang="en-US">
              <a:latin typeface="Courier New" pitchFamily="-107" charset="0"/>
            </a:endParaRPr>
          </a:p>
        </p:txBody>
      </p:sp>
      <p:sp>
        <p:nvSpPr>
          <p:cNvPr id="97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Given the model:</a:t>
            </a:r>
          </a:p>
          <a:p>
            <a:pPr algn="ctr"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 err="1">
                <a:solidFill>
                  <a:schemeClr val="tx2"/>
                </a:solidFill>
              </a:rPr>
              <a:t>P(y</a:t>
            </a:r>
            <a:r>
              <a:rPr lang="en-US" sz="2000" dirty="0">
                <a:solidFill>
                  <a:schemeClr val="tx2"/>
                </a:solidFill>
              </a:rPr>
              <a:t>= +/-1 | </a:t>
            </a:r>
            <a:r>
              <a:rPr lang="en-US" sz="2000" dirty="0" err="1">
                <a:solidFill>
                  <a:schemeClr val="tx2"/>
                </a:solidFill>
              </a:rPr>
              <a:t>x,w</a:t>
            </a:r>
            <a:r>
              <a:rPr lang="en-US" sz="2000" dirty="0">
                <a:solidFill>
                  <a:schemeClr val="tx2"/>
                </a:solidFill>
              </a:rPr>
              <a:t>)= [1+exp(-y(w</a:t>
            </a:r>
            <a:r>
              <a:rPr lang="en-US" sz="2000" baseline="30000" dirty="0">
                <a:solidFill>
                  <a:schemeClr val="tx2"/>
                </a:solidFill>
              </a:rPr>
              <a:t>T</a:t>
            </a:r>
            <a:r>
              <a:rPr lang="en-US" sz="2000" dirty="0">
                <a:solidFill>
                  <a:schemeClr val="tx2"/>
                </a:solidFill>
              </a:rPr>
              <a:t>x + b)]</a:t>
            </a:r>
            <a:r>
              <a:rPr lang="en-US" sz="2000" baseline="30000" dirty="0">
                <a:solidFill>
                  <a:schemeClr val="tx2"/>
                </a:solidFill>
              </a:rPr>
              <a:t>-1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The goal is to </a:t>
            </a:r>
            <a:r>
              <a:rPr lang="en-US" sz="2000" dirty="0" smtClean="0">
                <a:solidFill>
                  <a:schemeClr val="tx1"/>
                </a:solidFill>
              </a:rPr>
              <a:t>find the (</a:t>
            </a:r>
            <a:r>
              <a:rPr lang="en-US" sz="2000" dirty="0" smtClean="0">
                <a:solidFill>
                  <a:srgbClr val="FF0000"/>
                </a:solidFill>
              </a:rPr>
              <a:t>w, b)</a:t>
            </a:r>
            <a:r>
              <a:rPr lang="en-US" sz="2000" dirty="0" smtClean="0">
                <a:solidFill>
                  <a:schemeClr val="tx1"/>
                </a:solidFill>
              </a:rPr>
              <a:t> that maximizes </a:t>
            </a:r>
            <a:r>
              <a:rPr lang="en-US" sz="2000" dirty="0">
                <a:solidFill>
                  <a:schemeClr val="tx1"/>
                </a:solidFill>
              </a:rPr>
              <a:t>the log likelihood of the data: {x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,x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… </a:t>
            </a:r>
            <a:r>
              <a:rPr lang="en-US" sz="2000" dirty="0" err="1">
                <a:solidFill>
                  <a:schemeClr val="tx1"/>
                </a:solidFill>
              </a:rPr>
              <a:t>x</a:t>
            </a:r>
            <a:r>
              <a:rPr lang="en-US" sz="2000" baseline="-25000" dirty="0" err="1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}.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We </a:t>
            </a:r>
            <a:r>
              <a:rPr lang="en-US" sz="2000" dirty="0">
                <a:solidFill>
                  <a:schemeClr val="tx1"/>
                </a:solidFill>
              </a:rPr>
              <a:t>are looking for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w,b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>
                <a:solidFill>
                  <a:schemeClr val="tx1"/>
                </a:solidFill>
              </a:rPr>
              <a:t>that minimizes the negative log-likelihood</a:t>
            </a:r>
          </a:p>
          <a:p>
            <a:pPr algn="ctr"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w,b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15000" dirty="0">
                <a:solidFill>
                  <a:schemeClr val="tx2"/>
                </a:solidFill>
                <a:sym typeface="Symbol" pitchFamily="-107" charset="2"/>
              </a:rPr>
              <a:t>m</a:t>
            </a:r>
            <a:r>
              <a:rPr lang="en-US" sz="2000" dirty="0">
                <a:solidFill>
                  <a:schemeClr val="tx2"/>
                </a:solidFill>
              </a:rPr>
              <a:t> log </a:t>
            </a:r>
            <a:r>
              <a:rPr lang="en-US" sz="2000" dirty="0" err="1">
                <a:solidFill>
                  <a:schemeClr val="tx2"/>
                </a:solidFill>
              </a:rPr>
              <a:t>P(y</a:t>
            </a:r>
            <a:r>
              <a:rPr lang="en-US" sz="2000" dirty="0">
                <a:solidFill>
                  <a:schemeClr val="tx2"/>
                </a:solidFill>
              </a:rPr>
              <a:t>= +/-1 | </a:t>
            </a:r>
            <a:r>
              <a:rPr lang="en-US" sz="2000" dirty="0" err="1">
                <a:solidFill>
                  <a:schemeClr val="tx2"/>
                </a:solidFill>
              </a:rPr>
              <a:t>x,w</a:t>
            </a:r>
            <a:r>
              <a:rPr lang="en-US" sz="2000" dirty="0">
                <a:solidFill>
                  <a:schemeClr val="tx2"/>
                </a:solidFill>
              </a:rPr>
              <a:t>)= </a:t>
            </a: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w,b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15000" dirty="0">
                <a:solidFill>
                  <a:schemeClr val="tx2"/>
                </a:solidFill>
                <a:sym typeface="Symbol" pitchFamily="-107" charset="2"/>
              </a:rPr>
              <a:t>m</a:t>
            </a:r>
            <a:r>
              <a:rPr lang="en-US" sz="2000" dirty="0">
                <a:solidFill>
                  <a:schemeClr val="tx2"/>
                </a:solidFill>
              </a:rPr>
              <a:t> log[1+exp(-y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(w</a:t>
            </a:r>
            <a:r>
              <a:rPr lang="en-US" sz="2000" baseline="30000" dirty="0">
                <a:solidFill>
                  <a:schemeClr val="tx2"/>
                </a:solidFill>
              </a:rPr>
              <a:t>T</a:t>
            </a:r>
            <a:r>
              <a:rPr lang="en-US" sz="2000" dirty="0">
                <a:solidFill>
                  <a:schemeClr val="tx2"/>
                </a:solidFill>
              </a:rPr>
              <a:t>x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 + </a:t>
            </a:r>
            <a:r>
              <a:rPr lang="en-US" sz="2000" dirty="0" err="1">
                <a:solidFill>
                  <a:schemeClr val="tx2"/>
                </a:solidFill>
              </a:rPr>
              <a:t>b</a:t>
            </a:r>
            <a:r>
              <a:rPr lang="en-US" sz="2000" dirty="0">
                <a:solidFill>
                  <a:schemeClr val="tx2"/>
                </a:solidFill>
              </a:rPr>
              <a:t>)]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This optimization problem is called </a:t>
            </a:r>
            <a:r>
              <a:rPr lang="en-US" sz="2000" dirty="0" smtClean="0">
                <a:solidFill>
                  <a:srgbClr val="FF0000"/>
                </a:solidFill>
              </a:rPr>
              <a:t>Logistics Regression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Logistic </a:t>
            </a:r>
            <a:r>
              <a:rPr lang="en-US" sz="2000" dirty="0">
                <a:solidFill>
                  <a:srgbClr val="FF0000"/>
                </a:solidFill>
              </a:rPr>
              <a:t>Regression </a:t>
            </a:r>
            <a:r>
              <a:rPr lang="en-US" sz="2000" dirty="0">
                <a:solidFill>
                  <a:schemeClr val="tx1"/>
                </a:solidFill>
              </a:rPr>
              <a:t>is sometimes called the </a:t>
            </a:r>
            <a:r>
              <a:rPr lang="en-US" sz="2000" dirty="0">
                <a:solidFill>
                  <a:srgbClr val="FF0000"/>
                </a:solidFill>
              </a:rPr>
              <a:t>Maximum Entropy model </a:t>
            </a:r>
            <a:r>
              <a:rPr lang="en-US" sz="2000" dirty="0">
                <a:solidFill>
                  <a:schemeClr val="tx1"/>
                </a:solidFill>
              </a:rPr>
              <a:t>in the NLP community (since the resulting distribution is the one that has the largest entropy among all those that activate the same features).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F4EDB6-BFC6-C54E-941A-025A7E6D827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Logistic Regression (3)</a:t>
            </a:r>
            <a:endParaRPr lang="en-US">
              <a:latin typeface="Courier New" pitchFamily="-107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Using the standard mapping to linear separators through the origin, we would like to minimize: </a:t>
            </a:r>
          </a:p>
          <a:p>
            <a:pPr algn="ctr" eaLnBrk="1" hangingPunct="1">
              <a:buFont typeface="Wingdings" pitchFamily="-107" charset="2"/>
              <a:buNone/>
            </a:pP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log </a:t>
            </a:r>
            <a:r>
              <a:rPr lang="en-US" sz="2000" dirty="0">
                <a:solidFill>
                  <a:schemeClr val="tx2"/>
                </a:solidFill>
              </a:rPr>
              <a:t>P(y= +/-1 | </a:t>
            </a:r>
            <a:r>
              <a:rPr lang="en-US" sz="2000" dirty="0" err="1">
                <a:solidFill>
                  <a:schemeClr val="tx2"/>
                </a:solidFill>
              </a:rPr>
              <a:t>x,w</a:t>
            </a:r>
            <a:r>
              <a:rPr lang="en-US" sz="2000" dirty="0">
                <a:solidFill>
                  <a:schemeClr val="tx2"/>
                </a:solidFill>
              </a:rPr>
              <a:t>)= </a:t>
            </a: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</a:t>
            </a:r>
            <a:r>
              <a:rPr lang="en-US" sz="2000" baseline="-25000" dirty="0">
                <a:solidFill>
                  <a:schemeClr val="tx2"/>
                </a:solidFill>
              </a:rPr>
              <a:t>,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log[1+exp</a:t>
            </a:r>
            <a:r>
              <a:rPr lang="en-US" sz="2000" dirty="0">
                <a:solidFill>
                  <a:schemeClr val="tx2"/>
                </a:solidFill>
              </a:rPr>
              <a:t>(-y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(w</a:t>
            </a:r>
            <a:r>
              <a:rPr lang="en-US" sz="2000" baseline="30000" dirty="0">
                <a:solidFill>
                  <a:schemeClr val="tx2"/>
                </a:solidFill>
              </a:rPr>
              <a:t>T</a:t>
            </a:r>
            <a:r>
              <a:rPr lang="en-US" sz="2000" dirty="0">
                <a:solidFill>
                  <a:schemeClr val="tx2"/>
                </a:solidFill>
              </a:rPr>
              <a:t>x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)]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To get good generalization, it is common to add a </a:t>
            </a:r>
            <a:r>
              <a:rPr lang="en-US" sz="2000" dirty="0"/>
              <a:t>regularization term</a:t>
            </a:r>
            <a:r>
              <a:rPr lang="en-US" sz="2000" dirty="0">
                <a:solidFill>
                  <a:schemeClr val="tx1"/>
                </a:solidFill>
              </a:rPr>
              <a:t>, and the regularized logistics regression then becomes:</a:t>
            </a:r>
          </a:p>
          <a:p>
            <a:pPr algn="ctr" eaLnBrk="1" hangingPunct="1">
              <a:buFont typeface="Wingdings" pitchFamily="-107" charset="2"/>
              <a:buNone/>
            </a:pP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f(w) = ½ 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+ C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log[1+exp</a:t>
            </a:r>
            <a:r>
              <a:rPr lang="en-US" sz="2000" dirty="0">
                <a:solidFill>
                  <a:schemeClr val="tx2"/>
                </a:solidFill>
              </a:rPr>
              <a:t>(-y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(w</a:t>
            </a:r>
            <a:r>
              <a:rPr lang="en-US" sz="2000" baseline="30000" dirty="0">
                <a:solidFill>
                  <a:schemeClr val="tx2"/>
                </a:solidFill>
              </a:rPr>
              <a:t>T</a:t>
            </a:r>
            <a:r>
              <a:rPr lang="en-US" sz="2000" dirty="0">
                <a:solidFill>
                  <a:schemeClr val="tx2"/>
                </a:solidFill>
              </a:rPr>
              <a:t>x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)], 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eaLnBrk="1" hangingPunct="1"/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buFont typeface="Wingdings" pitchFamily="-107" charset="2"/>
              <a:buNone/>
            </a:pPr>
            <a:r>
              <a:rPr lang="en-US" sz="1800" dirty="0"/>
              <a:t>Where C is a user selected parameter that balances the two terms. </a:t>
            </a:r>
          </a:p>
          <a:p>
            <a:pPr lvl="1" eaLnBrk="1" hangingPunct="1">
              <a:buFont typeface="Wingdings" pitchFamily="-107" charset="2"/>
              <a:buNone/>
            </a:pPr>
            <a:endParaRPr lang="en-US" sz="1800" dirty="0"/>
          </a:p>
          <a:p>
            <a:pPr algn="ctr" eaLnBrk="1" hangingPunct="1">
              <a:buFont typeface="Wingdings" pitchFamily="-107" charset="2"/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0C6C3F-02EE-1848-89C3-1289CFA7DEA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73831" name="AutoShape 7"/>
          <p:cNvSpPr>
            <a:spLocks/>
          </p:cNvSpPr>
          <p:nvPr/>
        </p:nvSpPr>
        <p:spPr bwMode="auto">
          <a:xfrm rot="-5400000">
            <a:off x="5575299" y="2921000"/>
            <a:ext cx="301625" cy="2514600"/>
          </a:xfrm>
          <a:prstGeom prst="leftBrace">
            <a:avLst>
              <a:gd name="adj1" fmla="val 69474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832" name="Text Box 8"/>
          <p:cNvSpPr txBox="1">
            <a:spLocks noChangeArrowheads="1"/>
          </p:cNvSpPr>
          <p:nvPr/>
        </p:nvSpPr>
        <p:spPr bwMode="auto">
          <a:xfrm>
            <a:off x="5538787" y="4179887"/>
            <a:ext cx="2359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dirty="0">
                <a:solidFill>
                  <a:srgbClr val="3333CC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Empirical loss</a:t>
            </a:r>
          </a:p>
        </p:txBody>
      </p:sp>
      <p:sp>
        <p:nvSpPr>
          <p:cNvPr id="973833" name="AutoShape 9"/>
          <p:cNvSpPr>
            <a:spLocks/>
          </p:cNvSpPr>
          <p:nvPr/>
        </p:nvSpPr>
        <p:spPr bwMode="auto">
          <a:xfrm rot="-5400000">
            <a:off x="3615531" y="3788568"/>
            <a:ext cx="293688" cy="803275"/>
          </a:xfrm>
          <a:prstGeom prst="leftBrace">
            <a:avLst>
              <a:gd name="adj1" fmla="val 22793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834" name="Text Box 10"/>
          <p:cNvSpPr txBox="1">
            <a:spLocks noChangeArrowheads="1"/>
          </p:cNvSpPr>
          <p:nvPr/>
        </p:nvSpPr>
        <p:spPr bwMode="auto">
          <a:xfrm>
            <a:off x="2743200" y="4205287"/>
            <a:ext cx="2293937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dirty="0">
                <a:solidFill>
                  <a:srgbClr val="3333CC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Regularization term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1" grpId="0" animBg="1"/>
      <p:bldP spid="973832" grpId="0"/>
      <p:bldP spid="973833" grpId="0" animBg="1"/>
      <p:bldP spid="9738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</p:tagLst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10804</TotalTime>
  <Words>1379</Words>
  <Application>Microsoft Office PowerPoint</Application>
  <PresentationFormat>On-screen Show (4:3)</PresentationFormat>
  <Paragraphs>181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cmsy10</vt:lpstr>
      <vt:lpstr>Arial Narrow</vt:lpstr>
      <vt:lpstr>Calibri</vt:lpstr>
      <vt:lpstr>SimSun</vt:lpstr>
      <vt:lpstr>MS PGothic</vt:lpstr>
      <vt:lpstr>Arial</vt:lpstr>
      <vt:lpstr>Times New Roman</vt:lpstr>
      <vt:lpstr>Wingdings</vt:lpstr>
      <vt:lpstr>Tahoma</vt:lpstr>
      <vt:lpstr>Courier New</vt:lpstr>
      <vt:lpstr>Symbol</vt:lpstr>
      <vt:lpstr>Noam Theme</vt:lpstr>
      <vt:lpstr>Equation</vt:lpstr>
      <vt:lpstr>Chart</vt:lpstr>
      <vt:lpstr> Why does it work? </vt:lpstr>
      <vt:lpstr>PowerPoint Presentation</vt:lpstr>
      <vt:lpstr>Why Does it Work? </vt:lpstr>
      <vt:lpstr>What’s Next? </vt:lpstr>
      <vt:lpstr>Recall: Naïve Bayes, Two Classes</vt:lpstr>
      <vt:lpstr>Conditional Probabilities</vt:lpstr>
      <vt:lpstr>Logistic Regression</vt:lpstr>
      <vt:lpstr>Logistic Regression (2)</vt:lpstr>
      <vt:lpstr>Logistic Regression (3)</vt:lpstr>
      <vt:lpstr>Comments on discriminative Learning</vt:lpstr>
      <vt:lpstr>Optimization: How to Solve</vt:lpstr>
      <vt:lpstr>Summary</vt:lpstr>
      <vt:lpstr>Conditional Probabilities</vt:lpstr>
      <vt:lpstr>Conditional Probabilities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 Lec</dc:title>
  <dc:creator>Dan Roth</dc:creator>
  <cp:lastModifiedBy>Roth, Dan</cp:lastModifiedBy>
  <cp:revision>706</cp:revision>
  <dcterms:created xsi:type="dcterms:W3CDTF">2010-11-16T06:19:36Z</dcterms:created>
  <dcterms:modified xsi:type="dcterms:W3CDTF">2017-04-18T21:23:07Z</dcterms:modified>
</cp:coreProperties>
</file>