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1"/>
  </p:sldMasterIdLst>
  <p:notesMasterIdLst>
    <p:notesMasterId r:id="rId35"/>
  </p:notesMasterIdLst>
  <p:handoutMasterIdLst>
    <p:handoutMasterId r:id="rId36"/>
  </p:handoutMasterIdLst>
  <p:sldIdLst>
    <p:sldId id="830" r:id="rId2"/>
    <p:sldId id="820" r:id="rId3"/>
    <p:sldId id="789" r:id="rId4"/>
    <p:sldId id="788" r:id="rId5"/>
    <p:sldId id="790" r:id="rId6"/>
    <p:sldId id="624" r:id="rId7"/>
    <p:sldId id="803" r:id="rId8"/>
    <p:sldId id="498" r:id="rId9"/>
    <p:sldId id="499" r:id="rId10"/>
    <p:sldId id="500" r:id="rId11"/>
    <p:sldId id="821" r:id="rId12"/>
    <p:sldId id="501" r:id="rId13"/>
    <p:sldId id="502" r:id="rId14"/>
    <p:sldId id="636" r:id="rId15"/>
    <p:sldId id="822" r:id="rId16"/>
    <p:sldId id="823" r:id="rId17"/>
    <p:sldId id="507" r:id="rId18"/>
    <p:sldId id="508" r:id="rId19"/>
    <p:sldId id="778" r:id="rId20"/>
    <p:sldId id="775" r:id="rId21"/>
    <p:sldId id="824" r:id="rId22"/>
    <p:sldId id="826" r:id="rId23"/>
    <p:sldId id="827" r:id="rId24"/>
    <p:sldId id="829" r:id="rId25"/>
    <p:sldId id="828" r:id="rId26"/>
    <p:sldId id="770" r:id="rId27"/>
    <p:sldId id="776" r:id="rId28"/>
    <p:sldId id="777" r:id="rId29"/>
    <p:sldId id="807" r:id="rId30"/>
    <p:sldId id="808" r:id="rId31"/>
    <p:sldId id="641" r:id="rId32"/>
    <p:sldId id="766" r:id="rId33"/>
    <p:sldId id="811" r:id="rId34"/>
  </p:sldIdLst>
  <p:sldSz cx="9144000" cy="6858000" type="screen4x3"/>
  <p:notesSz cx="6985000" cy="9271000"/>
  <p:embeddedFontLst>
    <p:embeddedFont>
      <p:font typeface="cmmi10" panose="020B0500000000000000" pitchFamily="34" charset="0"/>
      <p:regular r:id="rId37"/>
    </p:embeddedFont>
    <p:embeddedFont>
      <p:font typeface="Brush Script MT" panose="03060802040406070304" pitchFamily="66" charset="0"/>
      <p:italic r:id="rId38"/>
    </p:embeddedFont>
    <p:embeddedFont>
      <p:font typeface="cmmi5" panose="020B0500000000000000" pitchFamily="34" charset="0"/>
      <p:regular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cmr5" panose="020B0500000000000000" pitchFamily="34" charset="0"/>
      <p:regular r:id="rId42"/>
    </p:embeddedFont>
    <p:embeddedFont>
      <p:font typeface="cmsy10" panose="020B0500000000000000" pitchFamily="34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SimSun" panose="02010600030101010101" pitchFamily="2" charset="-122"/>
      <p:regular r:id="rId48"/>
    </p:embeddedFont>
    <p:embeddedFont>
      <p:font typeface="cmmi7" panose="020B0500000000000000" pitchFamily="34" charset="0"/>
      <p:regular r:id="rId49"/>
    </p:embeddedFont>
    <p:embeddedFont>
      <p:font typeface="Tempus Sans ITC" panose="04020404030D07020202" pitchFamily="82" charset="0"/>
      <p:regular r:id="rId50"/>
    </p:embeddedFont>
    <p:embeddedFont>
      <p:font typeface="cmr7" panose="020B0500000000000000" pitchFamily="34" charset="0"/>
      <p:regular r:id="rId51"/>
    </p:embeddedFont>
  </p:embeddedFontLst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CC"/>
    <a:srgbClr val="FF9900"/>
    <a:srgbClr val="050000"/>
    <a:srgbClr val="FFFF99"/>
    <a:srgbClr val="99CCFF"/>
    <a:srgbClr val="008000"/>
    <a:srgbClr val="9999FF"/>
    <a:srgbClr val="00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7" autoAdjust="0"/>
    <p:restoredTop sz="94792" autoAdjust="0"/>
  </p:normalViewPr>
  <p:slideViewPr>
    <p:cSldViewPr>
      <p:cViewPr varScale="1">
        <p:scale>
          <a:sx n="124" d="100"/>
          <a:sy n="124" d="100"/>
        </p:scale>
        <p:origin x="68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4D202894-B0F1-4540-ADD5-9CBFF97D1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96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A9E87B1-7E08-445D-8811-922C98128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7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25A77-696D-42D0-B161-4450D26A296F}" type="slidenum">
              <a:rPr lang="en-US"/>
              <a:pPr/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77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B823001-1925-4AFD-8A8B-678C07AD2721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96C3BA7-701F-4640-8AEE-BD958E181CB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61914D3-FC17-4D8A-B0E5-2154B8B7A522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4590B8-4743-4D9D-BAB2-C085FD8727E4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611F09-1915-4AE7-9501-E16EFF2CDF66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611F09-1915-4AE7-9501-E16EFF2CDF66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611F09-1915-4AE7-9501-E16EFF2CDF66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0F7C8C3-7BE2-4B01-9BB1-140DE5631D88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163DB6C-654E-4C55-8315-5AF22CF01F1F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94479A6-99CE-4A3B-BE1F-B004493EF15B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C9311E7-B4AC-4580-BD10-79298886838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5D37487-EFC2-496C-B67F-0E420404E2BF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21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22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23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24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25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F57D99B-49E4-43FC-8F23-F6BC92EA4F12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3B88CE-52D3-469B-9D40-CC28FECC036D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313B040-437C-4B51-899A-3273AE27F18D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5449654-19A5-4617-A792-FB109E4CA1E6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307D561-431B-4D0A-9D9A-CD9D8E9E7E41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2D5612D-9818-471A-A433-0B04CE3BD714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3180CB-21DF-46F6-BA82-CAE17CF8FBA3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C6C5FC-94A9-4B93-9C00-71ABCC7C5FDC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243424-B1B6-49A3-95C3-3533D9383253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717A43C-DD17-4361-9564-B76BB4E0A85B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4D4F911-2434-404F-9542-850123DE7F77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4900493-5BE7-4D41-9F84-6D42A240B22C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F94D7AF-4BD7-47A3-A2DF-7E72A9159B4D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C0BB2D7-B9D1-4139-B23D-B398BD5BB982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2DA11F-2BE8-451C-B770-EF7D7F9948AB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862D-9096-456A-9AAF-107753A0FD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6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3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A49A-5B14-409F-93CB-CEF6A4DEA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1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E5B2-4F05-4AE4-967C-2CA1170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463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7836-A88A-4C3B-9E7E-6BB7F8A64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6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3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6764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 rot="5400000" flipV="1">
            <a:off x="3999706" y="-4001294"/>
            <a:ext cx="1143000" cy="91455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5" name="Content Placeholder 14"/>
          <p:cNvSpPr txBox="1">
            <a:spLocks/>
          </p:cNvSpPr>
          <p:nvPr/>
        </p:nvSpPr>
        <p:spPr>
          <a:xfrm>
            <a:off x="209550" y="6348413"/>
            <a:ext cx="8782050" cy="50958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u="none" dirty="0" smtClean="0">
                <a:solidFill>
                  <a:srgbClr val="0F243E"/>
                </a:solidFill>
              </a:rPr>
              <a:t>Bayesian Learning	              	CS446 </a:t>
            </a:r>
            <a:r>
              <a:rPr lang="en-US" u="none" dirty="0" smtClean="0">
                <a:solidFill>
                  <a:srgbClr val="0F243E"/>
                </a:solidFill>
              </a:rPr>
              <a:t>–Spring’17</a:t>
            </a:r>
            <a:endParaRPr lang="en-US" u="none" dirty="0">
              <a:solidFill>
                <a:srgbClr val="0F243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u="none">
                <a:solidFill>
                  <a:srgbClr val="0F243E"/>
                </a:solidFill>
                <a:latin typeface="+mj-lt"/>
              </a:defRPr>
            </a:lvl1pPr>
          </a:lstStyle>
          <a:p>
            <a:pPr>
              <a:defRPr/>
            </a:pPr>
            <a:fld id="{47CB70CC-2B4E-423E-9525-D5DD52A3C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4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hyperlink" Target="09-LecBayes-NB.pptx" TargetMode="External"/><Relationship Id="rId9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09-LecBayes-NB2.ppt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620000" cy="4525963"/>
          </a:xfrm>
        </p:spPr>
        <p:txBody>
          <a:bodyPr/>
          <a:lstStyle/>
          <a:p>
            <a:r>
              <a:rPr lang="en-US" dirty="0" smtClean="0"/>
              <a:t>Final</a:t>
            </a:r>
            <a:endParaRPr lang="en-US" dirty="0" smtClean="0"/>
          </a:p>
          <a:p>
            <a:pPr lvl="1"/>
            <a:r>
              <a:rPr lang="en-US" sz="1800" dirty="0" smtClean="0"/>
              <a:t>Will be done on the official university date for this class: 5/9, 1:30. </a:t>
            </a:r>
            <a:endParaRPr lang="en-US" sz="1800" dirty="0" smtClean="0"/>
          </a:p>
          <a:p>
            <a:pPr lvl="1"/>
            <a:r>
              <a:rPr lang="en-US" sz="1800" dirty="0" smtClean="0"/>
              <a:t>We will have a review session during the last scheduled lecture, 5/2. </a:t>
            </a:r>
          </a:p>
          <a:p>
            <a:pPr lvl="1"/>
            <a:r>
              <a:rPr lang="en-US" sz="1800" dirty="0" smtClean="0"/>
              <a:t>The schedule has been updated accordingly.</a:t>
            </a:r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sz="2200" dirty="0" smtClean="0"/>
              <a:t>Projects: </a:t>
            </a:r>
            <a:endParaRPr lang="en-US" sz="2200" dirty="0" smtClean="0"/>
          </a:p>
          <a:p>
            <a:pPr lvl="1"/>
            <a:r>
              <a:rPr lang="en-US" sz="1800" dirty="0" smtClean="0"/>
              <a:t>Reports are due on 5/11.</a:t>
            </a:r>
          </a:p>
          <a:p>
            <a:pPr lvl="1"/>
            <a:r>
              <a:rPr lang="en-US" sz="1800" dirty="0" smtClean="0"/>
              <a:t>In addition, instead of presentations, we will ask you to send a short video of your presentation </a:t>
            </a:r>
            <a:r>
              <a:rPr lang="en-US" sz="1800" b="1" dirty="0" smtClean="0"/>
              <a:t>&lt; 5 min</a:t>
            </a:r>
            <a:r>
              <a:rPr lang="en-US" sz="1800" dirty="0" smtClean="0"/>
              <a:t>. </a:t>
            </a:r>
          </a:p>
          <a:p>
            <a:pPr lvl="1"/>
            <a:r>
              <a:rPr lang="en-US" sz="1800" dirty="0" smtClean="0"/>
              <a:t>Project </a:t>
            </a:r>
            <a:r>
              <a:rPr lang="en-US" sz="1800" dirty="0" smtClean="0"/>
              <a:t>progress reports are due </a:t>
            </a:r>
            <a:r>
              <a:rPr lang="en-US" sz="1800" dirty="0" smtClean="0"/>
              <a:t>on 4/17.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776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 Theorem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93A4BF0-911E-4E2E-8A4D-CA6AB36764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P(h|D) increases with P(h) and with P(D|h)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P(h|D) decreases with P(D)</a:t>
            </a:r>
          </a:p>
        </p:txBody>
      </p:sp>
      <p:graphicFrame>
        <p:nvGraphicFramePr>
          <p:cNvPr id="12294" name="Object 5"/>
          <p:cNvGraphicFramePr>
            <a:graphicFrameLocks noChangeAspect="1"/>
          </p:cNvGraphicFramePr>
          <p:nvPr/>
        </p:nvGraphicFramePr>
        <p:xfrm>
          <a:off x="2332038" y="1584325"/>
          <a:ext cx="4318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משוואה" r:id="rId4" imgW="1803400" imgH="355600" progId="Equation.3">
                  <p:embed/>
                </p:oleObj>
              </mc:Choice>
              <mc:Fallback>
                <p:oleObj name="משוואה" r:id="rId4" imgW="18034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1584325"/>
                        <a:ext cx="43180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Probability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525963"/>
          </a:xfrm>
        </p:spPr>
        <p:txBody>
          <a:bodyPr/>
          <a:lstStyle/>
          <a:p>
            <a:r>
              <a:rPr lang="en-US" b="1" dirty="0" smtClean="0"/>
              <a:t>Product Rule:   </a:t>
            </a:r>
            <a:r>
              <a:rPr lang="en-US" dirty="0" smtClean="0"/>
              <a:t>P(A</a:t>
            </a:r>
            <a:r>
              <a:rPr lang="en-US" dirty="0" smtClean="0">
                <a:sym typeface="Symbol" pitchFamily="18" charset="2"/>
              </a:rPr>
              <a:t>,B) = P(A|B)P(B) = P(B|A)P(A)</a:t>
            </a:r>
          </a:p>
          <a:p>
            <a:r>
              <a:rPr lang="en-US" b="1" dirty="0" smtClean="0">
                <a:sym typeface="Symbol" pitchFamily="18" charset="2"/>
              </a:rPr>
              <a:t>If A and B are independent:   </a:t>
            </a:r>
          </a:p>
          <a:p>
            <a:pPr lvl="1"/>
            <a:r>
              <a:rPr lang="en-US" dirty="0" smtClean="0"/>
              <a:t>P(A</a:t>
            </a:r>
            <a:r>
              <a:rPr lang="en-US" dirty="0" smtClean="0">
                <a:sym typeface="Symbol" pitchFamily="18" charset="2"/>
              </a:rPr>
              <a:t>,B) = P(A)P(B);   P(A|B)= P(A), P(A|B,C)=P(A|C)</a:t>
            </a:r>
          </a:p>
          <a:p>
            <a:r>
              <a:rPr lang="en-US" b="1" dirty="0" smtClean="0">
                <a:sym typeface="Symbol" pitchFamily="18" charset="2"/>
              </a:rPr>
              <a:t>Sum Rule:</a:t>
            </a:r>
            <a:r>
              <a:rPr lang="en-US" b="1" dirty="0" smtClean="0"/>
              <a:t>    </a:t>
            </a:r>
            <a:r>
              <a:rPr lang="en-US" dirty="0" smtClean="0"/>
              <a:t>P(A</a:t>
            </a:r>
            <a:r>
              <a:rPr lang="en-US" dirty="0" smtClean="0">
                <a:sym typeface="Symbol" pitchFamily="18" charset="2"/>
              </a:rPr>
              <a:t>B) = P(A)+P(B)-</a:t>
            </a:r>
            <a:r>
              <a:rPr lang="en-US" dirty="0" smtClean="0"/>
              <a:t>P(A</a:t>
            </a:r>
            <a:r>
              <a:rPr lang="en-US" dirty="0" smtClean="0">
                <a:sym typeface="Symbol" pitchFamily="18" charset="2"/>
              </a:rPr>
              <a:t>,B)</a:t>
            </a:r>
          </a:p>
          <a:p>
            <a:r>
              <a:rPr lang="en-US" b="1" dirty="0" smtClean="0">
                <a:sym typeface="Symbol" pitchFamily="18" charset="2"/>
              </a:rPr>
              <a:t>Bayes Rule: </a:t>
            </a:r>
            <a:r>
              <a:rPr lang="en-US" dirty="0" smtClean="0">
                <a:sym typeface="Symbol" pitchFamily="18" charset="2"/>
              </a:rPr>
              <a:t>P(A|B)  = P(B|A) P(A)/P(B)</a:t>
            </a:r>
          </a:p>
          <a:p>
            <a:r>
              <a:rPr lang="en-US" b="1" dirty="0" smtClean="0">
                <a:sym typeface="Symbol" pitchFamily="18" charset="2"/>
              </a:rPr>
              <a:t>Total Probability: </a:t>
            </a:r>
          </a:p>
          <a:p>
            <a:pPr lvl="1"/>
            <a:r>
              <a:rPr lang="en-US" dirty="0" smtClean="0">
                <a:sym typeface="Symbol" pitchFamily="18" charset="2"/>
              </a:rPr>
              <a:t>If events </a:t>
            </a:r>
            <a:r>
              <a:rPr lang="en-US" dirty="0" smtClean="0">
                <a:latin typeface="Calibri"/>
                <a:sym typeface="Symbol" pitchFamily="18" charset="2"/>
              </a:rPr>
              <a:t>A</a:t>
            </a:r>
            <a:r>
              <a:rPr lang="en-US" baseline="-25000" dirty="0" smtClean="0">
                <a:latin typeface="Calibri"/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, </a:t>
            </a:r>
            <a:r>
              <a:rPr lang="en-US" dirty="0" smtClean="0">
                <a:latin typeface="Calibri"/>
                <a:sym typeface="Symbol" pitchFamily="18" charset="2"/>
              </a:rPr>
              <a:t>A</a:t>
            </a:r>
            <a:r>
              <a:rPr lang="en-US" baseline="-25000" dirty="0" smtClean="0">
                <a:latin typeface="Calibri"/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,…</a:t>
            </a:r>
            <a:r>
              <a:rPr lang="en-US" dirty="0" smtClean="0">
                <a:latin typeface="Calibri"/>
                <a:sym typeface="Symbol" pitchFamily="18" charset="2"/>
              </a:rPr>
              <a:t>A</a:t>
            </a:r>
            <a:r>
              <a:rPr lang="en-US" baseline="-25000" dirty="0" smtClean="0">
                <a:latin typeface="Calibri"/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are mutually exclusive: </a:t>
            </a:r>
            <a:r>
              <a:rPr lang="en-US" dirty="0" smtClean="0">
                <a:latin typeface="Calibri"/>
                <a:sym typeface="Symbol" pitchFamily="18" charset="2"/>
              </a:rPr>
              <a:t>A</a:t>
            </a:r>
            <a:r>
              <a:rPr lang="en-US" baseline="-25000" dirty="0" smtClean="0">
                <a:latin typeface="Calibri"/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latin typeface="cmsy10"/>
                <a:sym typeface="Symbol" pitchFamily="18" charset="2"/>
              </a:rPr>
              <a:t>Å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latin typeface="Calibri"/>
                <a:sym typeface="Symbol" pitchFamily="18" charset="2"/>
              </a:rPr>
              <a:t>A</a:t>
            </a:r>
            <a:r>
              <a:rPr lang="en-US" baseline="-25000" dirty="0" err="1" smtClean="0">
                <a:latin typeface="Calibri"/>
                <a:sym typeface="Symbol" pitchFamily="18" charset="2"/>
              </a:rPr>
              <a:t>j</a:t>
            </a:r>
            <a:r>
              <a:rPr lang="en-US" dirty="0" smtClean="0">
                <a:sym typeface="Symbol" pitchFamily="18" charset="2"/>
              </a:rPr>
              <a:t> = </a:t>
            </a:r>
            <a:r>
              <a:rPr lang="en-US" dirty="0" smtClean="0">
                <a:latin typeface="cmmi10"/>
                <a:sym typeface="Symbol" pitchFamily="18" charset="2"/>
              </a:rPr>
              <a:t>Á</a:t>
            </a:r>
            <a:r>
              <a:rPr lang="en-US" dirty="0" smtClean="0">
                <a:sym typeface="Symbol" pitchFamily="18" charset="2"/>
              </a:rPr>
              <a:t>,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err="1" smtClean="0">
                <a:latin typeface="+mj-lt"/>
                <a:sym typeface="Symbol"/>
              </a:rPr>
              <a:t>i</a:t>
            </a:r>
            <a:r>
              <a:rPr lang="en-US" dirty="0" smtClean="0">
                <a:sym typeface="Symbol" pitchFamily="18" charset="2"/>
              </a:rPr>
              <a:t> P(</a:t>
            </a:r>
            <a:r>
              <a:rPr lang="en-US" dirty="0" smtClean="0">
                <a:latin typeface="Calibri"/>
                <a:sym typeface="Symbol" pitchFamily="18" charset="2"/>
              </a:rPr>
              <a:t>A</a:t>
            </a:r>
            <a:r>
              <a:rPr lang="en-US" baseline="-25000" dirty="0" smtClean="0">
                <a:latin typeface="Calibri"/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)= 1</a:t>
            </a:r>
          </a:p>
          <a:p>
            <a:pPr lvl="1"/>
            <a:r>
              <a:rPr lang="en-US" dirty="0" smtClean="0">
                <a:sym typeface="Symbol" pitchFamily="18" charset="2"/>
              </a:rPr>
              <a:t>P(B) =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dirty="0" smtClean="0">
                <a:sym typeface="Symbol" pitchFamily="18" charset="2"/>
              </a:rPr>
              <a:t> P(B , </a:t>
            </a:r>
            <a:r>
              <a:rPr lang="en-US" dirty="0" smtClean="0">
                <a:latin typeface="Calibri"/>
                <a:sym typeface="Symbol" pitchFamily="18" charset="2"/>
              </a:rPr>
              <a:t>A</a:t>
            </a:r>
            <a:r>
              <a:rPr lang="en-US" baseline="-25000" dirty="0" smtClean="0">
                <a:latin typeface="Calibri"/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) =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>
                <a:latin typeface="+mj-lt"/>
                <a:sym typeface="Symbol"/>
              </a:rPr>
              <a:t>i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latin typeface="Calibri"/>
                <a:sym typeface="Symbol" pitchFamily="18" charset="2"/>
              </a:rPr>
              <a:t>P(</a:t>
            </a:r>
            <a:r>
              <a:rPr lang="en-US" dirty="0" err="1" smtClean="0">
                <a:latin typeface="Calibri"/>
                <a:sym typeface="Symbol" pitchFamily="18" charset="2"/>
              </a:rPr>
              <a:t>B|A</a:t>
            </a:r>
            <a:r>
              <a:rPr lang="en-US" baseline="-25000" dirty="0" err="1" smtClean="0">
                <a:latin typeface="Calibri"/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) </a:t>
            </a:r>
            <a:r>
              <a:rPr lang="en-US" dirty="0" smtClean="0">
                <a:latin typeface="Calibri"/>
                <a:sym typeface="Symbol" pitchFamily="18" charset="2"/>
              </a:rPr>
              <a:t>P(A</a:t>
            </a:r>
            <a:r>
              <a:rPr lang="en-US" baseline="-25000" dirty="0" smtClean="0">
                <a:latin typeface="Calibri"/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r>
              <a:rPr lang="en-US" b="1" dirty="0" smtClean="0">
                <a:sym typeface="Symbol" pitchFamily="18" charset="2"/>
              </a:rPr>
              <a:t>Total Conditional Probability</a:t>
            </a:r>
            <a:r>
              <a:rPr lang="en-US" b="1" dirty="0">
                <a:sym typeface="Symbol" pitchFamily="18" charset="2"/>
              </a:rPr>
              <a:t>: </a:t>
            </a:r>
          </a:p>
          <a:p>
            <a:pPr lvl="1"/>
            <a:r>
              <a:rPr lang="en-US" dirty="0">
                <a:sym typeface="Symbol" pitchFamily="18" charset="2"/>
              </a:rPr>
              <a:t>If events </a:t>
            </a:r>
            <a:r>
              <a:rPr lang="en-US" dirty="0" smtClean="0">
                <a:latin typeface="Calibri"/>
                <a:sym typeface="Symbol" pitchFamily="18" charset="2"/>
              </a:rPr>
              <a:t>A</a:t>
            </a:r>
            <a:r>
              <a:rPr lang="en-US" baseline="-25000" dirty="0" smtClean="0">
                <a:latin typeface="Calibri"/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, </a:t>
            </a:r>
            <a:r>
              <a:rPr lang="en-US" dirty="0" smtClean="0">
                <a:latin typeface="Calibri"/>
                <a:sym typeface="Symbol" pitchFamily="18" charset="2"/>
              </a:rPr>
              <a:t>A</a:t>
            </a:r>
            <a:r>
              <a:rPr lang="en-US" baseline="-25000" dirty="0" smtClean="0">
                <a:latin typeface="Calibri"/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,…</a:t>
            </a:r>
            <a:r>
              <a:rPr lang="en-US" dirty="0" smtClean="0">
                <a:latin typeface="Calibri"/>
                <a:sym typeface="Symbol" pitchFamily="18" charset="2"/>
              </a:rPr>
              <a:t>A</a:t>
            </a:r>
            <a:r>
              <a:rPr lang="en-US" baseline="-25000" dirty="0" smtClean="0">
                <a:latin typeface="Calibri"/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are mutually exclusive: </a:t>
            </a:r>
            <a:r>
              <a:rPr lang="en-US" dirty="0" smtClean="0">
                <a:latin typeface="Calibri"/>
                <a:sym typeface="Symbol" pitchFamily="18" charset="2"/>
              </a:rPr>
              <a:t>A</a:t>
            </a:r>
            <a:r>
              <a:rPr lang="en-US" baseline="-25000" dirty="0" smtClean="0">
                <a:latin typeface="Calibri"/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latin typeface="cmsy10"/>
                <a:sym typeface="Symbol" pitchFamily="18" charset="2"/>
              </a:rPr>
              <a:t>Å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latin typeface="Calibri"/>
                <a:sym typeface="Symbol" pitchFamily="18" charset="2"/>
              </a:rPr>
              <a:t>A</a:t>
            </a:r>
            <a:r>
              <a:rPr lang="en-US" baseline="-25000" dirty="0" err="1" smtClean="0">
                <a:latin typeface="Calibri"/>
                <a:sym typeface="Symbol" pitchFamily="18" charset="2"/>
              </a:rPr>
              <a:t>j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latin typeface="cmmi10"/>
                <a:sym typeface="Symbol" pitchFamily="18" charset="2"/>
              </a:rPr>
              <a:t>Á</a:t>
            </a:r>
            <a:r>
              <a:rPr lang="en-US" dirty="0" smtClean="0">
                <a:sym typeface="Symbol" pitchFamily="18" charset="2"/>
              </a:rPr>
              <a:t>,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sz="1800" baseline="-25000" dirty="0">
                <a:sym typeface="Symbol"/>
              </a:rPr>
              <a:t> </a:t>
            </a:r>
            <a:r>
              <a:rPr lang="en-US" sz="1800" baseline="-25000" dirty="0" err="1">
                <a:sym typeface="Symbol"/>
              </a:rPr>
              <a:t>i</a:t>
            </a:r>
            <a:r>
              <a:rPr lang="en-US" smtClean="0">
                <a:sym typeface="Symbol" pitchFamily="18" charset="2"/>
              </a:rPr>
              <a:t> P(</a:t>
            </a:r>
            <a:r>
              <a:rPr lang="en-US" smtClean="0">
                <a:latin typeface="Calibri"/>
                <a:sym typeface="Symbol" pitchFamily="18" charset="2"/>
              </a:rPr>
              <a:t>A</a:t>
            </a:r>
            <a:r>
              <a:rPr lang="en-US" baseline="-25000" smtClean="0">
                <a:latin typeface="Calibri"/>
                <a:sym typeface="Symbol" pitchFamily="18" charset="2"/>
              </a:rPr>
              <a:t>i</a:t>
            </a:r>
            <a:r>
              <a:rPr lang="en-US" smtClean="0">
                <a:sym typeface="Symbol" pitchFamily="18" charset="2"/>
              </a:rPr>
              <a:t>)= </a:t>
            </a:r>
            <a:r>
              <a:rPr lang="en-US" dirty="0">
                <a:sym typeface="Symbol" pitchFamily="18" charset="2"/>
              </a:rPr>
              <a:t>1</a:t>
            </a:r>
          </a:p>
          <a:p>
            <a:pPr lvl="1"/>
            <a:r>
              <a:rPr lang="en-US" dirty="0" smtClean="0">
                <a:sym typeface="Symbol" pitchFamily="18" charset="2"/>
              </a:rPr>
              <a:t>P(B|C)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dirty="0" smtClean="0">
                <a:sym typeface="Symbol" pitchFamily="18" charset="2"/>
              </a:rPr>
              <a:t> P(B , </a:t>
            </a:r>
            <a:r>
              <a:rPr lang="en-US" dirty="0" err="1" smtClean="0">
                <a:latin typeface="Calibri"/>
                <a:sym typeface="Symbol" pitchFamily="18" charset="2"/>
              </a:rPr>
              <a:t>A</a:t>
            </a:r>
            <a:r>
              <a:rPr lang="en-US" baseline="-25000" dirty="0" err="1" smtClean="0">
                <a:latin typeface="Calibri"/>
                <a:sym typeface="Symbol" pitchFamily="18" charset="2"/>
              </a:rPr>
              <a:t>i</a:t>
            </a:r>
            <a:r>
              <a:rPr lang="en-US" dirty="0" err="1" smtClean="0">
                <a:latin typeface="Calibri"/>
                <a:sym typeface="Symbol" pitchFamily="18" charset="2"/>
              </a:rPr>
              <a:t>|C</a:t>
            </a:r>
            <a:r>
              <a:rPr lang="en-US" dirty="0" smtClean="0">
                <a:sym typeface="Symbol" pitchFamily="18" charset="2"/>
              </a:rPr>
              <a:t>)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>
                <a:latin typeface="+mj-lt"/>
                <a:sym typeface="Symbol"/>
              </a:rPr>
              <a:t>i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latin typeface="Calibri"/>
                <a:sym typeface="Symbol" pitchFamily="18" charset="2"/>
              </a:rPr>
              <a:t>P(</a:t>
            </a:r>
            <a:r>
              <a:rPr lang="en-US" dirty="0" err="1" smtClean="0">
                <a:latin typeface="Calibri"/>
                <a:sym typeface="Symbol" pitchFamily="18" charset="2"/>
              </a:rPr>
              <a:t>B|A</a:t>
            </a:r>
            <a:r>
              <a:rPr lang="en-US" baseline="-25000" dirty="0" err="1" smtClean="0">
                <a:latin typeface="Calibri"/>
                <a:sym typeface="Symbol" pitchFamily="18" charset="2"/>
              </a:rPr>
              <a:t>i</a:t>
            </a:r>
            <a:r>
              <a:rPr lang="en-US" dirty="0" err="1" smtClean="0">
                <a:latin typeface="Calibri"/>
                <a:sym typeface="Symbol" pitchFamily="18" charset="2"/>
              </a:rPr>
              <a:t>,C</a:t>
            </a:r>
            <a:r>
              <a:rPr lang="en-US" dirty="0" smtClean="0">
                <a:sym typeface="Symbol" pitchFamily="18" charset="2"/>
              </a:rPr>
              <a:t>) </a:t>
            </a:r>
            <a:r>
              <a:rPr lang="en-US" dirty="0" smtClean="0">
                <a:latin typeface="Calibri"/>
                <a:sym typeface="Symbol" pitchFamily="18" charset="2"/>
              </a:rPr>
              <a:t>P(</a:t>
            </a:r>
            <a:r>
              <a:rPr lang="en-US" dirty="0" err="1" smtClean="0">
                <a:latin typeface="Calibri"/>
                <a:sym typeface="Symbol" pitchFamily="18" charset="2"/>
              </a:rPr>
              <a:t>A</a:t>
            </a:r>
            <a:r>
              <a:rPr lang="en-US" baseline="-25000" dirty="0" err="1" smtClean="0">
                <a:latin typeface="Calibri"/>
                <a:sym typeface="Symbol" pitchFamily="18" charset="2"/>
              </a:rPr>
              <a:t>i</a:t>
            </a:r>
            <a:r>
              <a:rPr lang="en-US" dirty="0" err="1" smtClean="0">
                <a:latin typeface="Calibri"/>
                <a:sym typeface="Symbol" pitchFamily="18" charset="2"/>
              </a:rPr>
              <a:t>|C</a:t>
            </a:r>
            <a:r>
              <a:rPr lang="en-US" dirty="0" smtClean="0">
                <a:sym typeface="Symbol" pitchFamily="18" charset="2"/>
              </a:rPr>
              <a:t>)                   </a:t>
            </a:r>
          </a:p>
          <a:p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ACD54C8-3644-4658-B76A-E8806A1C094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4953000"/>
            <a:ext cx="7315200" cy="13716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ym typeface="Symbol" pitchFamily="18" charset="2"/>
              </a:rPr>
              <a:t>P(</a:t>
            </a:r>
            <a:r>
              <a:rPr lang="en-US" dirty="0" err="1" smtClean="0">
                <a:sym typeface="Symbol" pitchFamily="18" charset="2"/>
              </a:rPr>
              <a:t>h|D</a:t>
            </a:r>
            <a:r>
              <a:rPr lang="en-US" dirty="0" smtClean="0">
                <a:sym typeface="Symbol" pitchFamily="18" charset="2"/>
              </a:rPr>
              <a:t>) 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ym typeface="Symbol" pitchFamily="18" charset="2"/>
              </a:rPr>
              <a:t>P(</a:t>
            </a:r>
            <a:r>
              <a:rPr lang="en-US" dirty="0" err="1" smtClean="0">
                <a:sym typeface="Symbol" pitchFamily="18" charset="2"/>
              </a:rPr>
              <a:t>D|h</a:t>
            </a:r>
            <a:r>
              <a:rPr lang="en-US" dirty="0" smtClean="0">
                <a:sym typeface="Symbol" pitchFamily="18" charset="2"/>
              </a:rPr>
              <a:t>) P(h)/P(D)</a:t>
            </a:r>
            <a:endParaRPr lang="en-US" dirty="0">
              <a:sym typeface="Symbol" pitchFamily="18" charset="2"/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The learner considers a set of </a:t>
            </a:r>
            <a:r>
              <a:rPr lang="en-US" u="sng" dirty="0" smtClean="0">
                <a:solidFill>
                  <a:schemeClr val="accent6"/>
                </a:solidFill>
              </a:rPr>
              <a:t>candidate hypotheses</a:t>
            </a:r>
            <a:r>
              <a:rPr lang="en-US" dirty="0" smtClean="0">
                <a:solidFill>
                  <a:schemeClr val="accent6"/>
                </a:solidFill>
              </a:rPr>
              <a:t> H (models), </a:t>
            </a:r>
            <a:r>
              <a:rPr lang="en-US" dirty="0" smtClean="0"/>
              <a:t>and attempts to find </a:t>
            </a:r>
            <a:r>
              <a:rPr lang="en-US" u="sng" dirty="0" smtClean="0">
                <a:solidFill>
                  <a:schemeClr val="accent6"/>
                </a:solidFill>
              </a:rPr>
              <a:t>the most probable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one </a:t>
            </a:r>
            <a:r>
              <a:rPr lang="en-US" dirty="0" smtClean="0">
                <a:solidFill>
                  <a:schemeClr val="accent6"/>
                </a:solidFill>
              </a:rPr>
              <a:t>h </a:t>
            </a:r>
            <a:r>
              <a:rPr lang="en-US" dirty="0" smtClean="0">
                <a:solidFill>
                  <a:schemeClr val="accent6"/>
                </a:solidFill>
                <a:sym typeface="Symbol" pitchFamily="18" charset="2"/>
              </a:rPr>
              <a:t>H</a:t>
            </a:r>
            <a:r>
              <a:rPr lang="en-US" dirty="0" smtClean="0">
                <a:sym typeface="Symbol" pitchFamily="18" charset="2"/>
              </a:rPr>
              <a:t>, given the observed data.</a:t>
            </a:r>
          </a:p>
          <a:p>
            <a:pPr>
              <a:spcBef>
                <a:spcPct val="0"/>
              </a:spcBef>
            </a:pPr>
            <a:endParaRPr lang="en-US" dirty="0" smtClean="0"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ym typeface="Symbol" pitchFamily="18" charset="2"/>
              </a:rPr>
              <a:t>Such maximally probable hypothesis is called </a:t>
            </a:r>
            <a:r>
              <a:rPr lang="en-US" u="sng" dirty="0" smtClean="0">
                <a:sym typeface="Symbol" pitchFamily="18" charset="2"/>
              </a:rPr>
              <a:t>maximum a posteriori</a:t>
            </a:r>
            <a:r>
              <a:rPr lang="en-US" dirty="0" smtClean="0"/>
              <a:t> hypothesis (</a:t>
            </a:r>
            <a:r>
              <a:rPr lang="en-US" u="sng" dirty="0" smtClean="0"/>
              <a:t>MAP</a:t>
            </a:r>
            <a:r>
              <a:rPr lang="en-US" dirty="0" smtClean="0"/>
              <a:t>); Bayes theorem is used to compute it:</a:t>
            </a:r>
          </a:p>
          <a:p>
            <a:pPr>
              <a:spcBef>
                <a:spcPct val="0"/>
              </a:spcBef>
            </a:pPr>
            <a:endParaRPr lang="en-US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latin typeface="Calibri"/>
                <a:sym typeface="Symbol" pitchFamily="18" charset="2"/>
              </a:rPr>
              <a:t>         </a:t>
            </a:r>
            <a:r>
              <a:rPr lang="en-US" dirty="0" err="1" smtClean="0">
                <a:latin typeface="Calibri"/>
                <a:sym typeface="Symbol" pitchFamily="18" charset="2"/>
              </a:rPr>
              <a:t>h</a:t>
            </a:r>
            <a:r>
              <a:rPr lang="en-US" baseline="-25000" dirty="0" err="1" smtClean="0">
                <a:latin typeface="Calibri"/>
                <a:sym typeface="Symbol" pitchFamily="18" charset="2"/>
              </a:rPr>
              <a:t>MAP</a:t>
            </a:r>
            <a:r>
              <a:rPr lang="en-US" dirty="0" smtClean="0">
                <a:sym typeface="Symbol" pitchFamily="18" charset="2"/>
              </a:rPr>
              <a:t> = </a:t>
            </a:r>
            <a:r>
              <a:rPr lang="en-US" dirty="0" err="1" smtClean="0">
                <a:latin typeface="Calibri"/>
                <a:sym typeface="Symbol" pitchFamily="18" charset="2"/>
              </a:rPr>
              <a:t>argmax</a:t>
            </a:r>
            <a:r>
              <a:rPr lang="en-US" baseline="-25000" dirty="0" err="1" smtClean="0">
                <a:latin typeface="Calibri"/>
                <a:sym typeface="Symbol" pitchFamily="18" charset="2"/>
              </a:rPr>
              <a:t>h</a:t>
            </a:r>
            <a:r>
              <a:rPr lang="en-US" baseline="-25000" dirty="0" smtClean="0">
                <a:sym typeface="Symbol" pitchFamily="18" charset="2"/>
              </a:rPr>
              <a:t> </a:t>
            </a:r>
            <a:r>
              <a:rPr lang="en-US" baseline="-25000" dirty="0" smtClean="0">
                <a:latin typeface="cmsy10"/>
                <a:sym typeface="Symbol" pitchFamily="18" charset="2"/>
              </a:rPr>
              <a:t>2 H</a:t>
            </a:r>
            <a:r>
              <a:rPr lang="en-US" dirty="0" smtClean="0">
                <a:sym typeface="Symbol" pitchFamily="18" charset="2"/>
              </a:rPr>
              <a:t> P(</a:t>
            </a:r>
            <a:r>
              <a:rPr lang="en-US" dirty="0" err="1" smtClean="0">
                <a:sym typeface="Symbol" pitchFamily="18" charset="2"/>
              </a:rPr>
              <a:t>h|D</a:t>
            </a:r>
            <a:r>
              <a:rPr lang="en-US" dirty="0">
                <a:sym typeface="Symbol" pitchFamily="18" charset="2"/>
              </a:rPr>
              <a:t>)  = </a:t>
            </a:r>
            <a:r>
              <a:rPr lang="en-US" dirty="0" err="1" smtClean="0">
                <a:latin typeface="Calibri"/>
                <a:sym typeface="Symbol" pitchFamily="18" charset="2"/>
              </a:rPr>
              <a:t>argmax</a:t>
            </a:r>
            <a:r>
              <a:rPr lang="en-US" baseline="-25000" dirty="0" err="1" smtClean="0">
                <a:latin typeface="Calibri"/>
                <a:sym typeface="Symbol" pitchFamily="18" charset="2"/>
              </a:rPr>
              <a:t>h</a:t>
            </a:r>
            <a:r>
              <a:rPr lang="en-US" baseline="-25000" dirty="0" smtClean="0">
                <a:sym typeface="Symbol" pitchFamily="18" charset="2"/>
              </a:rPr>
              <a:t> </a:t>
            </a:r>
            <a:r>
              <a:rPr lang="en-US" baseline="-25000" dirty="0" smtClean="0">
                <a:latin typeface="cmsy10"/>
                <a:sym typeface="Symbol" pitchFamily="18" charset="2"/>
              </a:rPr>
              <a:t>2 H</a:t>
            </a:r>
            <a:r>
              <a:rPr lang="en-US" dirty="0" smtClean="0">
                <a:sym typeface="Symbol" pitchFamily="18" charset="2"/>
              </a:rPr>
              <a:t> P(</a:t>
            </a:r>
            <a:r>
              <a:rPr lang="en-US" dirty="0" err="1" smtClean="0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P(h)/P(D</a:t>
            </a:r>
            <a:r>
              <a:rPr lang="en-US" dirty="0" smtClean="0">
                <a:sym typeface="Symbol" pitchFamily="18" charset="2"/>
              </a:rPr>
              <a:t>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            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                 =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2 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</a:t>
            </a:r>
            <a:r>
              <a:rPr lang="en-US" dirty="0" smtClean="0">
                <a:sym typeface="Symbol" pitchFamily="18" charset="2"/>
              </a:rPr>
              <a:t>)</a:t>
            </a:r>
            <a:endParaRPr lang="en-US" dirty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buNone/>
            </a:pPr>
            <a:endParaRPr lang="en-US" dirty="0" smtClean="0"/>
          </a:p>
        </p:txBody>
      </p:sp>
      <p:sp>
        <p:nvSpPr>
          <p:cNvPr id="1434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Scenario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AAF2DE5-80A2-48EC-9195-37582E1DAE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33600" y="4419600"/>
            <a:ext cx="4724400" cy="838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Scenario (2)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5182D6-0B3B-4F91-B7B4-624AB7638FD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err="1">
                <a:sym typeface="Symbol" pitchFamily="18" charset="2"/>
              </a:rPr>
              <a:t>h</a:t>
            </a:r>
            <a:r>
              <a:rPr lang="en-US" baseline="-25000" dirty="0" err="1">
                <a:sym typeface="Symbol" pitchFamily="18" charset="2"/>
              </a:rPr>
              <a:t>MAP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2 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h|D</a:t>
            </a:r>
            <a:r>
              <a:rPr lang="en-US" dirty="0">
                <a:sym typeface="Symbol" pitchFamily="18" charset="2"/>
              </a:rPr>
              <a:t>)  = 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argmax</a:t>
            </a:r>
            <a:r>
              <a:rPr lang="en-US" baseline="-25000" dirty="0" err="1" smtClean="0">
                <a:sym typeface="Symbol" pitchFamily="18" charset="2"/>
              </a:rPr>
              <a:t>h</a:t>
            </a:r>
            <a:r>
              <a:rPr lang="en-US" baseline="-25000" dirty="0" smtClean="0"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2 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</a:t>
            </a:r>
            <a:r>
              <a:rPr lang="en-US" dirty="0" smtClean="0">
                <a:sym typeface="Symbol" pitchFamily="18" charset="2"/>
              </a:rPr>
              <a:t>)</a:t>
            </a:r>
            <a:endParaRPr lang="en-US" dirty="0">
              <a:sym typeface="Symbol" pitchFamily="18" charset="2"/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We may assume that a priori,  hypotheses are equally probable:                 </a:t>
            </a:r>
            <a:r>
              <a:rPr lang="en-US" dirty="0" smtClean="0">
                <a:latin typeface="Calibri"/>
              </a:rPr>
              <a:t>P(h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 = </a:t>
            </a:r>
            <a:r>
              <a:rPr lang="en-US" dirty="0" smtClean="0">
                <a:latin typeface="Calibri"/>
              </a:rPr>
              <a:t>P(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j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j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H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We get the </a:t>
            </a:r>
            <a:r>
              <a:rPr lang="en-US" dirty="0" smtClean="0">
                <a:solidFill>
                  <a:schemeClr val="accent6"/>
                </a:solidFill>
              </a:rPr>
              <a:t>Maximum Likelihood hypothesis: 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hlink"/>
              </a:solidFill>
              <a:latin typeface="Calibri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50000"/>
                </a:solidFill>
                <a:latin typeface="Calibri"/>
              </a:rPr>
              <a:t>                            </a:t>
            </a:r>
            <a:r>
              <a:rPr lang="en-US" dirty="0" err="1" smtClean="0">
                <a:solidFill>
                  <a:srgbClr val="050000"/>
                </a:solidFill>
                <a:latin typeface="Calibri"/>
              </a:rPr>
              <a:t>h</a:t>
            </a:r>
            <a:r>
              <a:rPr lang="en-US" baseline="-25000" dirty="0" err="1" smtClean="0">
                <a:solidFill>
                  <a:srgbClr val="050000"/>
                </a:solidFill>
                <a:latin typeface="Calibri"/>
              </a:rPr>
              <a:t>ML</a:t>
            </a:r>
            <a:r>
              <a:rPr lang="en-US" dirty="0" smtClean="0">
                <a:solidFill>
                  <a:srgbClr val="050000"/>
                </a:solidFill>
              </a:rPr>
              <a:t> = </a:t>
            </a:r>
            <a:r>
              <a:rPr lang="en-US" dirty="0" err="1" smtClean="0">
                <a:solidFill>
                  <a:srgbClr val="050000"/>
                </a:solidFill>
                <a:latin typeface="Calibri"/>
              </a:rPr>
              <a:t>argmax</a:t>
            </a:r>
            <a:r>
              <a:rPr lang="en-US" baseline="-25000" dirty="0" err="1" smtClean="0">
                <a:solidFill>
                  <a:srgbClr val="050000"/>
                </a:solidFill>
                <a:latin typeface="Calibri"/>
              </a:rPr>
              <a:t>h</a:t>
            </a:r>
            <a:r>
              <a:rPr lang="en-US" baseline="-25000" dirty="0" smtClean="0">
                <a:solidFill>
                  <a:srgbClr val="050000"/>
                </a:solidFill>
              </a:rPr>
              <a:t> </a:t>
            </a:r>
            <a:r>
              <a:rPr lang="en-US" baseline="-25000" dirty="0" smtClean="0">
                <a:solidFill>
                  <a:srgbClr val="050000"/>
                </a:solidFill>
                <a:latin typeface="cmsy10"/>
              </a:rPr>
              <a:t>2 H</a:t>
            </a:r>
            <a:r>
              <a:rPr lang="en-US" dirty="0" smtClean="0">
                <a:solidFill>
                  <a:srgbClr val="050000"/>
                </a:solidFill>
              </a:rPr>
              <a:t> P(</a:t>
            </a:r>
            <a:r>
              <a:rPr lang="en-US" dirty="0" err="1" smtClean="0">
                <a:solidFill>
                  <a:srgbClr val="050000"/>
                </a:solidFill>
              </a:rPr>
              <a:t>D|h</a:t>
            </a:r>
            <a:r>
              <a:rPr lang="en-US" dirty="0" smtClean="0">
                <a:solidFill>
                  <a:srgbClr val="050000"/>
                </a:solidFill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Here we just look for the hypothesis that best explains the data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219200"/>
            <a:ext cx="7315200" cy="762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11B14-BEFB-480B-B7A7-A3E6368E257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sym typeface="Symbol" pitchFamily="18" charset="2"/>
              </a:rPr>
              <a:t>h</a:t>
            </a:r>
            <a:r>
              <a:rPr lang="en-US" baseline="-25000" dirty="0" err="1">
                <a:sym typeface="Symbol" pitchFamily="18" charset="2"/>
              </a:rPr>
              <a:t>MAP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2 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h|D</a:t>
            </a:r>
            <a:r>
              <a:rPr lang="en-US" dirty="0">
                <a:sym typeface="Symbol" pitchFamily="18" charset="2"/>
              </a:rPr>
              <a:t>)  = 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2 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P(h)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A given coin is either </a:t>
            </a:r>
            <a:r>
              <a:rPr lang="en-US" sz="2000" dirty="0" smtClean="0">
                <a:solidFill>
                  <a:schemeClr val="hlink"/>
                </a:solidFill>
              </a:rPr>
              <a:t>fair </a:t>
            </a:r>
            <a:r>
              <a:rPr lang="en-US" sz="2000" dirty="0" smtClean="0"/>
              <a:t>or has a </a:t>
            </a:r>
            <a:r>
              <a:rPr lang="en-US" sz="2000" dirty="0" smtClean="0">
                <a:solidFill>
                  <a:schemeClr val="hlink"/>
                </a:solidFill>
              </a:rPr>
              <a:t>60%</a:t>
            </a:r>
            <a:r>
              <a:rPr lang="en-US" sz="2000" dirty="0" smtClean="0"/>
              <a:t> bias in favor of Head.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Decide</a:t>
            </a:r>
            <a:r>
              <a:rPr lang="en-US" sz="2000" dirty="0" smtClean="0"/>
              <a:t> what is the bias of the coin </a:t>
            </a:r>
            <a:r>
              <a:rPr lang="en-US" sz="2000" dirty="0" smtClean="0">
                <a:solidFill>
                  <a:srgbClr val="0000FF"/>
                </a:solidFill>
              </a:rPr>
              <a:t>[This is a learning problem!]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Two hypotheses: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1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P(H)=0.5; 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2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P(H)=0.6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Prior: P(h):</a:t>
            </a:r>
            <a:r>
              <a:rPr lang="en-US" sz="1800" dirty="0" smtClean="0"/>
              <a:t> 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)=0.75   P(h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)=0.25 </a:t>
            </a:r>
            <a:endParaRPr lang="en-US" sz="1800" baseline="-25000" dirty="0" smtClean="0"/>
          </a:p>
          <a:p>
            <a:pPr lvl="1">
              <a:spcBef>
                <a:spcPct val="0"/>
              </a:spcBef>
            </a:pPr>
            <a:r>
              <a:rPr lang="en-US" sz="1800" dirty="0" smtClean="0"/>
              <a:t>Now we </a:t>
            </a:r>
            <a:r>
              <a:rPr lang="en-US" sz="1800" dirty="0" smtClean="0">
                <a:solidFill>
                  <a:schemeClr val="hlink"/>
                </a:solidFill>
              </a:rPr>
              <a:t>need Data. </a:t>
            </a: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>
                <a:solidFill>
                  <a:schemeClr val="hlink"/>
                </a:solidFill>
              </a:rPr>
              <a:t>  </a:t>
            </a:r>
            <a:r>
              <a:rPr lang="en-US" sz="1800" dirty="0" smtClean="0"/>
              <a:t>Experiment: coin toss is H.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P(</a:t>
            </a:r>
            <a:r>
              <a:rPr lang="en-US" sz="1800" dirty="0" err="1" smtClean="0">
                <a:solidFill>
                  <a:schemeClr val="hlink"/>
                </a:solidFill>
              </a:rPr>
              <a:t>D|h</a:t>
            </a:r>
            <a:r>
              <a:rPr lang="en-US" sz="1800" dirty="0" smtClean="0">
                <a:solidFill>
                  <a:schemeClr val="hlink"/>
                </a:solidFill>
              </a:rPr>
              <a:t>):</a:t>
            </a:r>
            <a:r>
              <a:rPr lang="en-US" sz="1800" dirty="0" smtClean="0"/>
              <a:t>  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sz="1800" dirty="0" smtClean="0"/>
              <a:t>                     P(D|h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)=0.5 ; P(D|h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 =0.6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P(D):     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smtClean="0">
                <a:solidFill>
                  <a:schemeClr val="hlink"/>
                </a:solidFill>
              </a:rPr>
              <a:t>                    </a:t>
            </a:r>
            <a:r>
              <a:rPr lang="en-US" sz="1800" dirty="0" smtClean="0"/>
              <a:t>P(D)=P(D|h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 +  P(D|h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)P(h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)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			  =  0.5  </a:t>
            </a:r>
            <a:r>
              <a:rPr lang="en-US" sz="1800" dirty="0" smtClean="0">
                <a:sym typeface="Symbol" pitchFamily="18" charset="2"/>
              </a:rPr>
              <a:t></a:t>
            </a:r>
            <a:r>
              <a:rPr lang="en-US" sz="1800" dirty="0" smtClean="0"/>
              <a:t> 0.75  +     0.6 </a:t>
            </a:r>
            <a:r>
              <a:rPr lang="en-US" sz="1800" dirty="0" smtClean="0">
                <a:sym typeface="Symbol" pitchFamily="18" charset="2"/>
              </a:rPr>
              <a:t></a:t>
            </a:r>
            <a:r>
              <a:rPr lang="en-US" sz="1800" dirty="0" smtClean="0"/>
              <a:t> 0.25  = 0.525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P(</a:t>
            </a:r>
            <a:r>
              <a:rPr lang="en-US" sz="1800" dirty="0" err="1" smtClean="0">
                <a:solidFill>
                  <a:schemeClr val="hlink"/>
                </a:solidFill>
              </a:rPr>
              <a:t>h|D</a:t>
            </a:r>
            <a:r>
              <a:rPr lang="en-US" sz="1800" dirty="0" smtClean="0">
                <a:solidFill>
                  <a:schemeClr val="hlink"/>
                </a:solidFill>
              </a:rPr>
              <a:t>):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    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|D) = P(D|h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)/P(D) = 0.5</a:t>
            </a:r>
            <a:r>
              <a:rPr lang="en-US" sz="1800" dirty="0" smtClean="0">
                <a:sym typeface="Symbol" pitchFamily="18" charset="2"/>
              </a:rPr>
              <a:t></a:t>
            </a:r>
            <a:r>
              <a:rPr lang="en-US" sz="1800" dirty="0" smtClean="0"/>
              <a:t>0.75/0.525 = 0.714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    P(h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|D) = P(D|h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)P(h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)/P(D) = 0.6</a:t>
            </a:r>
            <a:r>
              <a:rPr lang="en-US" sz="1800" dirty="0" smtClean="0">
                <a:sym typeface="Symbol" pitchFamily="18" charset="2"/>
              </a:rPr>
              <a:t></a:t>
            </a:r>
            <a:r>
              <a:rPr lang="en-US" sz="1800" dirty="0" smtClean="0"/>
              <a:t>0.25/0.525 = 0.286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6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219200"/>
            <a:ext cx="7315200" cy="762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Examples(2)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11B14-BEFB-480B-B7A7-A3E6368E257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sym typeface="Symbol" pitchFamily="18" charset="2"/>
              </a:rPr>
              <a:t>h</a:t>
            </a:r>
            <a:r>
              <a:rPr lang="en-US" baseline="-25000" dirty="0" err="1">
                <a:sym typeface="Symbol" pitchFamily="18" charset="2"/>
              </a:rPr>
              <a:t>MAP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2 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h|D</a:t>
            </a:r>
            <a:r>
              <a:rPr lang="en-US" dirty="0">
                <a:sym typeface="Symbol" pitchFamily="18" charset="2"/>
              </a:rPr>
              <a:t>)  = 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2 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P(h)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A given coin is either </a:t>
            </a:r>
            <a:r>
              <a:rPr lang="en-US" sz="2000" dirty="0" smtClean="0">
                <a:solidFill>
                  <a:schemeClr val="hlink"/>
                </a:solidFill>
              </a:rPr>
              <a:t>fair </a:t>
            </a:r>
            <a:r>
              <a:rPr lang="en-US" sz="2000" dirty="0" smtClean="0"/>
              <a:t>or has a </a:t>
            </a:r>
            <a:r>
              <a:rPr lang="en-US" sz="2000" dirty="0" smtClean="0">
                <a:solidFill>
                  <a:schemeClr val="hlink"/>
                </a:solidFill>
              </a:rPr>
              <a:t>60%</a:t>
            </a:r>
            <a:r>
              <a:rPr lang="en-US" sz="2000" dirty="0" smtClean="0"/>
              <a:t> bias in favor of Head.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Decide</a:t>
            </a:r>
            <a:r>
              <a:rPr lang="en-US" sz="2000" dirty="0" smtClean="0"/>
              <a:t> what is the bias of the coin </a:t>
            </a:r>
            <a:r>
              <a:rPr lang="en-US" sz="2000" dirty="0" smtClean="0">
                <a:solidFill>
                  <a:srgbClr val="0000FF"/>
                </a:solidFill>
              </a:rPr>
              <a:t>[This is a learning problem!]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Two hypotheses: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1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P(H)=0.5; 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2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P(H)=0.6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Prior: P(h):</a:t>
            </a:r>
            <a:r>
              <a:rPr lang="en-US" sz="1800" dirty="0" smtClean="0"/>
              <a:t> 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)=0.75   P(h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)=0.25 </a:t>
            </a:r>
            <a:endParaRPr lang="en-US" sz="1800" baseline="-25000" dirty="0" smtClean="0"/>
          </a:p>
          <a:p>
            <a:pPr lvl="1">
              <a:spcBef>
                <a:spcPct val="0"/>
              </a:spcBef>
            </a:pPr>
            <a:endParaRPr lang="en-US" sz="18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After </a:t>
            </a: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coin toss is H </a:t>
            </a:r>
            <a:r>
              <a:rPr lang="en-US" sz="2000" dirty="0">
                <a:solidFill>
                  <a:srgbClr val="0000FF"/>
                </a:solidFill>
              </a:rPr>
              <a:t>we still think </a:t>
            </a:r>
            <a:r>
              <a:rPr lang="en-US" sz="2000" dirty="0"/>
              <a:t>that the coin is </a:t>
            </a:r>
            <a:r>
              <a:rPr lang="en-US" sz="2000" dirty="0">
                <a:solidFill>
                  <a:srgbClr val="0000FF"/>
                </a:solidFill>
              </a:rPr>
              <a:t>more likely to be </a:t>
            </a:r>
            <a:r>
              <a:rPr lang="en-US" sz="2000" dirty="0" smtClean="0">
                <a:solidFill>
                  <a:srgbClr val="0000FF"/>
                </a:solidFill>
              </a:rPr>
              <a:t>fair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>
              <a:spcBef>
                <a:spcPct val="0"/>
              </a:spcBef>
            </a:pPr>
            <a:r>
              <a:rPr lang="en-US" sz="2000" dirty="0"/>
              <a:t>If we were to use </a:t>
            </a:r>
            <a:r>
              <a:rPr lang="en-US" sz="2000" dirty="0">
                <a:solidFill>
                  <a:schemeClr val="hlink"/>
                </a:solidFill>
              </a:rPr>
              <a:t>Maximum Likelihood</a:t>
            </a:r>
            <a:r>
              <a:rPr lang="en-US" sz="2000" dirty="0"/>
              <a:t> approach (i.e., assume equal priors) we would think otherwise. The data supports  the biased coin better.</a:t>
            </a:r>
          </a:p>
          <a:p>
            <a:pPr>
              <a:spcBef>
                <a:spcPct val="0"/>
              </a:spcBef>
            </a:pPr>
            <a:endParaRPr lang="en-US" sz="2000" dirty="0"/>
          </a:p>
          <a:p>
            <a:pPr>
              <a:spcBef>
                <a:spcPct val="0"/>
              </a:spcBef>
            </a:pPr>
            <a:r>
              <a:rPr lang="en-US" sz="2000" dirty="0"/>
              <a:t>Try: 100 coin tosses; 70 heads. 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You </a:t>
            </a:r>
            <a:r>
              <a:rPr lang="en-US" sz="2000" dirty="0"/>
              <a:t>will believe that the </a:t>
            </a:r>
            <a:r>
              <a:rPr lang="en-US" sz="2000" dirty="0" smtClean="0"/>
              <a:t>coin </a:t>
            </a:r>
            <a:r>
              <a:rPr lang="en-US" sz="2000" dirty="0"/>
              <a:t>is biased.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4554102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219200"/>
            <a:ext cx="7315200" cy="762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Examples(2)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11B14-BEFB-480B-B7A7-A3E6368E257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686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sym typeface="Symbol" pitchFamily="18" charset="2"/>
              </a:rPr>
              <a:t>h</a:t>
            </a:r>
            <a:r>
              <a:rPr lang="en-US" baseline="-25000" dirty="0" err="1">
                <a:sym typeface="Symbol" pitchFamily="18" charset="2"/>
              </a:rPr>
              <a:t>MAP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2 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h|D</a:t>
            </a:r>
            <a:r>
              <a:rPr lang="en-US" dirty="0">
                <a:sym typeface="Symbol" pitchFamily="18" charset="2"/>
              </a:rPr>
              <a:t>)  = 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2 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P(h)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A given coin is either </a:t>
            </a:r>
            <a:r>
              <a:rPr lang="en-US" sz="2000" dirty="0" smtClean="0">
                <a:solidFill>
                  <a:schemeClr val="hlink"/>
                </a:solidFill>
              </a:rPr>
              <a:t>fair </a:t>
            </a:r>
            <a:r>
              <a:rPr lang="en-US" sz="2000" dirty="0" smtClean="0"/>
              <a:t>or has a </a:t>
            </a:r>
            <a:r>
              <a:rPr lang="en-US" sz="2000" dirty="0" smtClean="0">
                <a:solidFill>
                  <a:schemeClr val="hlink"/>
                </a:solidFill>
              </a:rPr>
              <a:t>60%</a:t>
            </a:r>
            <a:r>
              <a:rPr lang="en-US" sz="2000" dirty="0" smtClean="0"/>
              <a:t> bias in favor of Head.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Decide</a:t>
            </a:r>
            <a:r>
              <a:rPr lang="en-US" sz="2000" dirty="0" smtClean="0"/>
              <a:t> what is the bias of the coin </a:t>
            </a:r>
            <a:r>
              <a:rPr lang="en-US" sz="2000" dirty="0" smtClean="0">
                <a:solidFill>
                  <a:srgbClr val="0000FF"/>
                </a:solidFill>
              </a:rPr>
              <a:t>[This is a learning problem!]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Two hypotheses: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1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P(H)=0.5; 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2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P(H)=0.6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Prior: P(h):</a:t>
            </a:r>
            <a:r>
              <a:rPr lang="en-US" sz="1800" dirty="0" smtClean="0"/>
              <a:t> 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)=0.75   P(h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)=0.25 </a:t>
            </a:r>
            <a:endParaRPr lang="en-US" sz="1800" baseline="-25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Case </a:t>
            </a:r>
            <a:r>
              <a:rPr lang="en-US" sz="2000" dirty="0"/>
              <a:t>of  100 coin tosses; 70 heads. </a:t>
            </a:r>
            <a:endParaRPr lang="en-US" sz="2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P(D) = </a:t>
            </a:r>
            <a:r>
              <a:rPr lang="en-US" sz="2000" dirty="0" smtClean="0">
                <a:latin typeface="Calibri"/>
              </a:rPr>
              <a:t>P(D|h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Calibri"/>
              </a:rPr>
              <a:t>P(h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) + </a:t>
            </a:r>
            <a:r>
              <a:rPr lang="en-US" sz="2000" dirty="0" smtClean="0">
                <a:latin typeface="Calibri"/>
              </a:rPr>
              <a:t>P(D|h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Calibri"/>
              </a:rPr>
              <a:t>P(h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) =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= </a:t>
            </a:r>
            <a:r>
              <a:rPr lang="en-US" sz="2000" dirty="0" smtClean="0">
                <a:latin typeface="Calibri"/>
              </a:rPr>
              <a:t>0.5</a:t>
            </a:r>
            <a:r>
              <a:rPr lang="en-US" sz="2000" baseline="30000" dirty="0" smtClean="0">
                <a:latin typeface="Calibri"/>
              </a:rPr>
              <a:t>100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¢</a:t>
            </a:r>
            <a:r>
              <a:rPr lang="en-US" sz="2000" dirty="0" smtClean="0"/>
              <a:t> 0.75 + </a:t>
            </a:r>
            <a:r>
              <a:rPr lang="en-US" sz="2000" dirty="0" smtClean="0">
                <a:latin typeface="Calibri"/>
              </a:rPr>
              <a:t>0.6</a:t>
            </a:r>
            <a:r>
              <a:rPr lang="en-US" sz="2000" baseline="30000" dirty="0" smtClean="0">
                <a:latin typeface="Calibri"/>
              </a:rPr>
              <a:t>70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¢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libri"/>
              </a:rPr>
              <a:t>0.4</a:t>
            </a:r>
            <a:r>
              <a:rPr lang="en-US" sz="2000" baseline="30000" dirty="0" smtClean="0">
                <a:latin typeface="Calibri"/>
              </a:rPr>
              <a:t>30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¢</a:t>
            </a:r>
            <a:r>
              <a:rPr lang="en-US" sz="2000" dirty="0" smtClean="0"/>
              <a:t> 0.25 =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= 7.9 </a:t>
            </a:r>
            <a:r>
              <a:rPr lang="en-US" sz="2000" dirty="0" smtClean="0">
                <a:latin typeface="cmsy10"/>
              </a:rPr>
              <a:t>¢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libri"/>
              </a:rPr>
              <a:t>10</a:t>
            </a:r>
            <a:r>
              <a:rPr lang="en-US" sz="2000" baseline="30000" dirty="0" smtClean="0">
                <a:latin typeface="Calibri"/>
              </a:rPr>
              <a:t>-31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¢</a:t>
            </a:r>
            <a:r>
              <a:rPr lang="en-US" sz="2000" dirty="0" smtClean="0"/>
              <a:t> 0.75 + 3.4 </a:t>
            </a:r>
            <a:r>
              <a:rPr lang="en-US" sz="2000" dirty="0" smtClean="0">
                <a:latin typeface="cmsy10"/>
              </a:rPr>
              <a:t>¢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libri"/>
              </a:rPr>
              <a:t>10</a:t>
            </a:r>
            <a:r>
              <a:rPr lang="en-US" sz="2000" baseline="30000" dirty="0" smtClean="0">
                <a:latin typeface="Calibri"/>
              </a:rPr>
              <a:t>-28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¢</a:t>
            </a:r>
            <a:r>
              <a:rPr lang="en-US" sz="2000" dirty="0" smtClean="0"/>
              <a:t> 0.25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 smtClean="0"/>
              <a:t>0.0057 =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P(h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|D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r>
              <a:rPr lang="en-US" sz="2000" dirty="0"/>
              <a:t> = P(D|h</a:t>
            </a:r>
            <a:r>
              <a:rPr lang="en-US" sz="2000" baseline="-25000" dirty="0"/>
              <a:t>1</a:t>
            </a:r>
            <a:r>
              <a:rPr lang="en-US" sz="2000" dirty="0"/>
              <a:t>) P(h</a:t>
            </a:r>
            <a:r>
              <a:rPr lang="en-US" sz="2000" baseline="-25000" dirty="0"/>
              <a:t>1</a:t>
            </a:r>
            <a:r>
              <a:rPr lang="en-US" sz="2000" dirty="0" smtClean="0"/>
              <a:t>)/P(D) </a:t>
            </a:r>
            <a:r>
              <a:rPr lang="en-US" sz="2000" dirty="0" smtClean="0">
                <a:solidFill>
                  <a:srgbClr val="0000FF"/>
                </a:solidFill>
              </a:rPr>
              <a:t>&lt;&lt;</a:t>
            </a:r>
            <a:r>
              <a:rPr lang="en-US" sz="2000" dirty="0" smtClean="0"/>
              <a:t>  </a:t>
            </a:r>
            <a:r>
              <a:rPr lang="en-US" sz="2000" dirty="0"/>
              <a:t>P(D|h</a:t>
            </a:r>
            <a:r>
              <a:rPr lang="en-US" sz="2000" baseline="-25000" dirty="0"/>
              <a:t>2</a:t>
            </a:r>
            <a:r>
              <a:rPr lang="en-US" sz="2000" dirty="0"/>
              <a:t>) P(h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dirty="0" smtClean="0"/>
              <a:t>/P(D) = </a:t>
            </a:r>
            <a:r>
              <a:rPr lang="en-US" sz="2000" dirty="0" smtClean="0">
                <a:latin typeface="Calibri"/>
              </a:rPr>
              <a:t>P(h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>
                <a:latin typeface="Calibri"/>
              </a:rPr>
              <a:t>|D</a:t>
            </a:r>
            <a:r>
              <a:rPr lang="en-US" sz="2000" dirty="0" smtClean="0"/>
              <a:t>) =</a:t>
            </a:r>
            <a:r>
              <a:rPr lang="en-US" sz="2000" dirty="0"/>
              <a:t>0.9943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 smtClean="0"/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4764780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Learning a Concept Class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726B43-EC9E-41D1-BB51-735FCEC086D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1987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Assume that we are given a concept class </a:t>
            </a:r>
            <a:r>
              <a:rPr lang="en-US" dirty="0" smtClean="0">
                <a:solidFill>
                  <a:schemeClr val="hlink"/>
                </a:solidFill>
              </a:rPr>
              <a:t>C</a:t>
            </a:r>
            <a:r>
              <a:rPr lang="en-US" dirty="0" smtClean="0"/>
              <a:t>.  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Given a collection of examples </a:t>
            </a:r>
            <a:r>
              <a:rPr lang="en-US" dirty="0" smtClean="0">
                <a:solidFill>
                  <a:schemeClr val="hlink"/>
                </a:solidFill>
              </a:rPr>
              <a:t>(</a:t>
            </a:r>
            <a:r>
              <a:rPr lang="en-US" dirty="0" err="1" smtClean="0">
                <a:solidFill>
                  <a:schemeClr val="hlink"/>
                </a:solidFill>
              </a:rPr>
              <a:t>x,f</a:t>
            </a:r>
            <a:r>
              <a:rPr lang="en-US" dirty="0" smtClean="0">
                <a:solidFill>
                  <a:schemeClr val="hlink"/>
                </a:solidFill>
              </a:rPr>
              <a:t>(x)),</a:t>
            </a:r>
            <a:r>
              <a:rPr lang="en-US" dirty="0" smtClean="0"/>
              <a:t> 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For </a:t>
            </a:r>
            <a:r>
              <a:rPr lang="en-US" dirty="0" smtClean="0">
                <a:solidFill>
                  <a:schemeClr val="hlink"/>
                </a:solidFill>
              </a:rPr>
              <a:t>f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C</a:t>
            </a:r>
            <a:r>
              <a:rPr lang="en-US" dirty="0" smtClean="0">
                <a:sym typeface="Symbol" pitchFamily="18" charset="2"/>
              </a:rPr>
              <a:t>, we try to identify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h</a:t>
            </a:r>
            <a:r>
              <a:rPr lang="en-US" dirty="0" smtClean="0">
                <a:sym typeface="Symbol" pitchFamily="18" charset="2"/>
              </a:rPr>
              <a:t> that is consistent with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dirty="0" smtClean="0">
                <a:sym typeface="Symbol" pitchFamily="18" charset="2"/>
              </a:rPr>
              <a:t> on the training data. We showed that it will do well in the future. </a:t>
            </a:r>
          </a:p>
          <a:p>
            <a:pPr>
              <a:spcBef>
                <a:spcPct val="0"/>
              </a:spcBef>
            </a:pPr>
            <a:endParaRPr lang="en-US" dirty="0" smtClean="0"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en-US" dirty="0" smtClean="0"/>
              <a:t>What will the Bayesian approach tell us ?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a Concept Class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u="sng" dirty="0" smtClean="0">
                <a:solidFill>
                  <a:schemeClr val="hlink"/>
                </a:solidFill>
              </a:rPr>
              <a:t>P(h):</a:t>
            </a:r>
            <a:r>
              <a:rPr lang="en-US" dirty="0" smtClean="0"/>
              <a:t>  the prior probability of a hypothesis h: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</a:rPr>
              <a:t>p(h) = 1/|H| for all h in H</a:t>
            </a:r>
            <a:r>
              <a:rPr lang="en-US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u="sng" dirty="0" smtClean="0">
                <a:solidFill>
                  <a:schemeClr val="hlink"/>
                </a:solidFill>
              </a:rPr>
              <a:t>P(</a:t>
            </a:r>
            <a:r>
              <a:rPr lang="en-US" u="sng" dirty="0" err="1" smtClean="0">
                <a:solidFill>
                  <a:schemeClr val="hlink"/>
                </a:solidFill>
              </a:rPr>
              <a:t>D|h</a:t>
            </a:r>
            <a:r>
              <a:rPr lang="en-US" u="sng" dirty="0" smtClean="0">
                <a:solidFill>
                  <a:schemeClr val="hlink"/>
                </a:solidFill>
              </a:rPr>
              <a:t>):</a:t>
            </a:r>
            <a:r>
              <a:rPr lang="en-US" dirty="0" smtClean="0"/>
              <a:t> Let d=(</a:t>
            </a:r>
            <a:r>
              <a:rPr lang="en-US" dirty="0" err="1" smtClean="0"/>
              <a:t>x,</a:t>
            </a:r>
            <a:r>
              <a:rPr lang="en-US" dirty="0" err="1" smtClean="0">
                <a:latin typeface="Brush Script MT" pitchFamily="66" charset="0"/>
              </a:rPr>
              <a:t>l</a:t>
            </a:r>
            <a:r>
              <a:rPr lang="en-US" dirty="0" smtClean="0"/>
              <a:t>) be an observed labeled example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chemeClr val="hlink"/>
                </a:solidFill>
              </a:rPr>
              <a:t>         </a:t>
            </a:r>
            <a:r>
              <a:rPr lang="en-US" dirty="0" smtClean="0">
                <a:solidFill>
                  <a:srgbClr val="050000"/>
                </a:solidFill>
              </a:rPr>
              <a:t>P({(</a:t>
            </a:r>
            <a:r>
              <a:rPr lang="en-US" dirty="0" err="1" smtClean="0">
                <a:solidFill>
                  <a:srgbClr val="050000"/>
                </a:solidFill>
              </a:rPr>
              <a:t>x,</a:t>
            </a:r>
            <a:r>
              <a:rPr lang="en-US" dirty="0" err="1" smtClean="0">
                <a:solidFill>
                  <a:srgbClr val="050000"/>
                </a:solidFill>
                <a:latin typeface="Brush Script MT" pitchFamily="66" charset="0"/>
              </a:rPr>
              <a:t>l</a:t>
            </a:r>
            <a:r>
              <a:rPr lang="en-US" dirty="0" smtClean="0">
                <a:solidFill>
                  <a:srgbClr val="050000"/>
                </a:solidFill>
              </a:rPr>
              <a:t>)}</a:t>
            </a:r>
            <a:r>
              <a:rPr lang="en-US" baseline="30000" dirty="0" smtClean="0">
                <a:solidFill>
                  <a:srgbClr val="050000"/>
                </a:solidFill>
              </a:rPr>
              <a:t>m</a:t>
            </a:r>
            <a:r>
              <a:rPr lang="en-US" baseline="-25000" dirty="0" smtClean="0">
                <a:solidFill>
                  <a:srgbClr val="05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050000"/>
                </a:solidFill>
                <a:latin typeface="Calibri"/>
              </a:rPr>
              <a:t>|h</a:t>
            </a:r>
            <a:r>
              <a:rPr lang="en-US" dirty="0" smtClean="0">
                <a:solidFill>
                  <a:srgbClr val="050000"/>
                </a:solidFill>
              </a:rPr>
              <a:t>)= 1</a:t>
            </a:r>
            <a:r>
              <a:rPr lang="en-US" dirty="0" smtClean="0">
                <a:solidFill>
                  <a:schemeClr val="hlink"/>
                </a:solidFill>
              </a:rPr>
              <a:t>, if </a:t>
            </a:r>
            <a:r>
              <a:rPr lang="en-US" dirty="0" smtClean="0">
                <a:solidFill>
                  <a:schemeClr val="hlink"/>
                </a:solidFill>
                <a:latin typeface="cmsy10"/>
              </a:rPr>
              <a:t>8</a:t>
            </a:r>
            <a:r>
              <a:rPr lang="en-US" dirty="0" smtClean="0">
                <a:solidFill>
                  <a:schemeClr val="hlink"/>
                </a:solidFill>
              </a:rPr>
              <a:t> x h(x)=</a:t>
            </a:r>
            <a:r>
              <a:rPr lang="en-US" dirty="0" smtClean="0">
                <a:solidFill>
                  <a:schemeClr val="hlink"/>
                </a:solidFill>
                <a:latin typeface="Brush Script MT" pitchFamily="66" charset="0"/>
              </a:rPr>
              <a:t>l</a:t>
            </a:r>
            <a:r>
              <a:rPr lang="en-US" dirty="0" smtClean="0">
                <a:solidFill>
                  <a:schemeClr val="hlink"/>
                </a:solidFill>
              </a:rPr>
              <a:t>;       </a:t>
            </a:r>
            <a:r>
              <a:rPr lang="en-US" dirty="0" smtClean="0">
                <a:solidFill>
                  <a:srgbClr val="050000"/>
                </a:solidFill>
              </a:rPr>
              <a:t>P({(</a:t>
            </a:r>
            <a:r>
              <a:rPr lang="en-US" dirty="0" err="1" smtClean="0">
                <a:solidFill>
                  <a:srgbClr val="050000"/>
                </a:solidFill>
              </a:rPr>
              <a:t>x,</a:t>
            </a:r>
            <a:r>
              <a:rPr lang="en-US" dirty="0" err="1" smtClean="0">
                <a:solidFill>
                  <a:srgbClr val="050000"/>
                </a:solidFill>
                <a:latin typeface="Brush Script MT" pitchFamily="66" charset="0"/>
              </a:rPr>
              <a:t>l</a:t>
            </a:r>
            <a:r>
              <a:rPr lang="en-US" dirty="0">
                <a:solidFill>
                  <a:srgbClr val="050000"/>
                </a:solidFill>
              </a:rPr>
              <a:t>) )}</a:t>
            </a:r>
            <a:r>
              <a:rPr lang="en-US" baseline="30000" dirty="0">
                <a:solidFill>
                  <a:srgbClr val="050000"/>
                </a:solidFill>
              </a:rPr>
              <a:t>m</a:t>
            </a:r>
            <a:r>
              <a:rPr lang="en-US" baseline="-25000" dirty="0">
                <a:solidFill>
                  <a:srgbClr val="050000"/>
                </a:solidFill>
              </a:rPr>
              <a:t>1</a:t>
            </a:r>
            <a:r>
              <a:rPr lang="en-US" dirty="0" smtClean="0">
                <a:solidFill>
                  <a:srgbClr val="050000"/>
                </a:solidFill>
              </a:rPr>
              <a:t>|h) = 0 </a:t>
            </a:r>
            <a:r>
              <a:rPr lang="en-US" dirty="0" smtClean="0">
                <a:solidFill>
                  <a:schemeClr val="hlink"/>
                </a:solidFill>
              </a:rPr>
              <a:t>otherwise  </a:t>
            </a:r>
          </a:p>
          <a:p>
            <a:pPr>
              <a:spcBef>
                <a:spcPct val="0"/>
              </a:spcBef>
            </a:pPr>
            <a:r>
              <a:rPr lang="en-US" u="sng" dirty="0" smtClean="0">
                <a:solidFill>
                  <a:schemeClr val="hlink"/>
                </a:solidFill>
              </a:rPr>
              <a:t>P(D):</a:t>
            </a:r>
            <a:r>
              <a:rPr lang="en-US" dirty="0" smtClean="0"/>
              <a:t>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For a set D of m examples: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/>
              <a:t>    where H</a:t>
            </a:r>
            <a:r>
              <a:rPr lang="en-US" baseline="-25000" dirty="0" smtClean="0"/>
              <a:t>CON</a:t>
            </a:r>
            <a:r>
              <a:rPr lang="en-US" dirty="0" smtClean="0"/>
              <a:t> is the set of hypotheses in H which are consistent with the sample D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chemeClr val="hlink"/>
                </a:solidFill>
              </a:rPr>
              <a:t>P(</a:t>
            </a:r>
            <a:r>
              <a:rPr lang="en-US" u="sng" dirty="0" err="1" smtClean="0">
                <a:solidFill>
                  <a:schemeClr val="hlink"/>
                </a:solidFill>
              </a:rPr>
              <a:t>h|D</a:t>
            </a:r>
            <a:r>
              <a:rPr lang="en-US" u="sng" dirty="0" smtClean="0">
                <a:solidFill>
                  <a:schemeClr val="hlink"/>
                </a:solidFill>
              </a:rPr>
              <a:t>):</a:t>
            </a:r>
            <a:r>
              <a:rPr lang="en-US" dirty="0" smtClean="0"/>
              <a:t> via Bayes rule  </a:t>
            </a:r>
          </a:p>
        </p:txBody>
      </p:sp>
      <p:graphicFrame>
        <p:nvGraphicFramePr>
          <p:cNvPr id="2048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510122"/>
              </p:ext>
            </p:extLst>
          </p:nvPr>
        </p:nvGraphicFramePr>
        <p:xfrm>
          <a:off x="4800600" y="3276600"/>
          <a:ext cx="385921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משוואה" r:id="rId4" imgW="2159000" imgH="444500" progId="Equation.3">
                  <p:embed/>
                </p:oleObj>
              </mc:Choice>
              <mc:Fallback>
                <p:oleObj name="משוואה" r:id="rId4" imgW="21590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76600"/>
                        <a:ext cx="3859213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8" name="Group 12"/>
          <p:cNvGrpSpPr>
            <a:grpSpLocks/>
          </p:cNvGrpSpPr>
          <p:nvPr/>
        </p:nvGrpSpPr>
        <p:grpSpPr bwMode="auto">
          <a:xfrm>
            <a:off x="325438" y="5029200"/>
            <a:ext cx="8818562" cy="1138238"/>
            <a:chOff x="205" y="3168"/>
            <a:chExt cx="5555" cy="717"/>
          </a:xfrm>
        </p:grpSpPr>
        <p:graphicFrame>
          <p:nvGraphicFramePr>
            <p:cNvPr id="20489" name="Object 7"/>
            <p:cNvGraphicFramePr>
              <a:graphicFrameLocks noChangeAspect="1"/>
            </p:cNvGraphicFramePr>
            <p:nvPr/>
          </p:nvGraphicFramePr>
          <p:xfrm>
            <a:off x="2976" y="3593"/>
            <a:ext cx="1722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משוואה" r:id="rId6" imgW="1383699" imgH="177723" progId="Equation.3">
                    <p:embed/>
                  </p:oleObj>
                </mc:Choice>
                <mc:Fallback>
                  <p:oleObj name="משוואה" r:id="rId6" imgW="1383699" imgH="177723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3593"/>
                          <a:ext cx="1722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A5002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0" name="Object 8"/>
            <p:cNvGraphicFramePr>
              <a:graphicFrameLocks noChangeAspect="1"/>
            </p:cNvGraphicFramePr>
            <p:nvPr/>
          </p:nvGraphicFramePr>
          <p:xfrm>
            <a:off x="2853" y="3168"/>
            <a:ext cx="2907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משוואה" r:id="rId8" imgW="2336800" imgH="342900" progId="Equation.3">
                    <p:embed/>
                  </p:oleObj>
                </mc:Choice>
                <mc:Fallback>
                  <p:oleObj name="משוואה" r:id="rId8" imgW="2336800" imgH="3429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3" y="3168"/>
                          <a:ext cx="2907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A5002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1" name="Object 9"/>
            <p:cNvGraphicFramePr>
              <a:graphicFrameLocks noChangeAspect="1"/>
            </p:cNvGraphicFramePr>
            <p:nvPr/>
          </p:nvGraphicFramePr>
          <p:xfrm>
            <a:off x="205" y="3303"/>
            <a:ext cx="2647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משוואה" r:id="rId10" imgW="1930400" imgH="355600" progId="Equation.3">
                    <p:embed/>
                  </p:oleObj>
                </mc:Choice>
                <mc:Fallback>
                  <p:oleObj name="משוואה" r:id="rId10" imgW="1930400" imgH="355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" y="3303"/>
                          <a:ext cx="2647" cy="4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2" name="Text Box 11"/>
            <p:cNvSpPr txBox="1">
              <a:spLocks noChangeArrowheads="1"/>
            </p:cNvSpPr>
            <p:nvPr/>
          </p:nvSpPr>
          <p:spPr bwMode="auto">
            <a:xfrm>
              <a:off x="2745" y="3227"/>
              <a:ext cx="276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6000">
                  <a:latin typeface="Tempus Sans ITC" pitchFamily="82" charset="0"/>
                </a:rPr>
                <a:t>{</a:t>
              </a:r>
            </a:p>
          </p:txBody>
        </p:sp>
      </p:grpSp>
      <p:sp>
        <p:nvSpPr>
          <p:cNvPr id="2" name="Rectangular Callout 1"/>
          <p:cNvSpPr/>
          <p:nvPr/>
        </p:nvSpPr>
        <p:spPr>
          <a:xfrm>
            <a:off x="7391400" y="152400"/>
            <a:ext cx="1676400" cy="1981200"/>
          </a:xfrm>
          <a:prstGeom prst="wedgeRectCallout">
            <a:avLst>
              <a:gd name="adj1" fmla="val -96114"/>
              <a:gd name="adj2" fmla="val 50371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To simplify things we will think about this as a probability distribution over  sets of m labeled examples.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Model of Language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6D96AF-AEA3-4044-9368-6DEDDC208B7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321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  <a:ln w="28575"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Model 1:</a:t>
            </a:r>
            <a:r>
              <a:rPr lang="en-US" sz="1800" dirty="0" smtClean="0"/>
              <a:t> There are 5 characters, A, B, C, D, E, and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At any point can generate any of them, according to:</a:t>
            </a:r>
            <a:r>
              <a:rPr lang="en-US" sz="1800" dirty="0" smtClean="0">
                <a:solidFill>
                  <a:schemeClr val="hlink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 smtClean="0">
                <a:solidFill>
                  <a:schemeClr val="hlink"/>
                </a:solidFill>
              </a:rPr>
              <a:t>      P(A)= 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1</a:t>
            </a:r>
            <a:r>
              <a:rPr lang="en-US" sz="1800" dirty="0" smtClean="0">
                <a:solidFill>
                  <a:schemeClr val="hlink"/>
                </a:solidFill>
              </a:rPr>
              <a:t>;   P(B) =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2</a:t>
            </a:r>
            <a:r>
              <a:rPr lang="en-US" sz="1800" dirty="0" smtClean="0">
                <a:solidFill>
                  <a:schemeClr val="hlink"/>
                </a:solidFill>
              </a:rPr>
              <a:t>;   P(C) =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3</a:t>
            </a:r>
            <a:r>
              <a:rPr lang="en-US" sz="1800" dirty="0" smtClean="0">
                <a:solidFill>
                  <a:schemeClr val="hlink"/>
                </a:solidFill>
              </a:rPr>
              <a:t>;   P(D)= 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4</a:t>
            </a:r>
            <a:r>
              <a:rPr lang="en-US" sz="1800" dirty="0" smtClean="0">
                <a:solidFill>
                  <a:schemeClr val="hlink"/>
                </a:solidFill>
              </a:rPr>
              <a:t>;   P(E)= 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5</a:t>
            </a:r>
            <a:r>
              <a:rPr lang="en-US" sz="1800" dirty="0" smtClean="0">
                <a:solidFill>
                  <a:schemeClr val="hlink"/>
                </a:solidFill>
              </a:rPr>
              <a:t>    P(SP)= 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6 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              </a:t>
            </a:r>
            <a:r>
              <a:rPr lang="en-US" sz="1800" dirty="0" smtClean="0">
                <a:solidFill>
                  <a:schemeClr val="hlink"/>
                </a:solidFill>
                <a:latin typeface="Symbol"/>
                <a:sym typeface="Symbol"/>
              </a:rPr>
              <a:t></a:t>
            </a:r>
            <a:r>
              <a:rPr lang="en-US" sz="1800" baseline="-25000" dirty="0" err="1" smtClean="0">
                <a:solidFill>
                  <a:schemeClr val="hlink"/>
                </a:solidFill>
                <a:latin typeface="Symbol"/>
                <a:sym typeface="Symbol"/>
              </a:rPr>
              <a:t>i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 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chemeClr val="hlink"/>
                </a:solidFill>
              </a:rPr>
              <a:t> = 1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This is a family of distributions; learning is identifying a member of this family.</a:t>
            </a:r>
            <a:endParaRPr 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 smtClean="0">
                <a:solidFill>
                  <a:schemeClr val="hlink"/>
                </a:solidFill>
              </a:rPr>
              <a:t>       E.g., P(A</a:t>
            </a:r>
            <a:r>
              <a:rPr lang="en-US" sz="1800" dirty="0">
                <a:solidFill>
                  <a:schemeClr val="hlink"/>
                </a:solidFill>
              </a:rPr>
              <a:t>)= 0.3;   P(B) =0.1;   P(C) =0.2;   P(D)= 0.2;   P(E)= 0.1    P(SP)=0.1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We assume a </a:t>
            </a:r>
            <a:r>
              <a:rPr lang="en-US" sz="1800" dirty="0" smtClean="0">
                <a:solidFill>
                  <a:schemeClr val="hlink"/>
                </a:solidFill>
              </a:rPr>
              <a:t>generative model</a:t>
            </a:r>
            <a:r>
              <a:rPr lang="en-US" sz="1800" dirty="0" smtClean="0"/>
              <a:t> of </a:t>
            </a:r>
            <a:r>
              <a:rPr lang="en-US" sz="1800" dirty="0" smtClean="0">
                <a:solidFill>
                  <a:schemeClr val="hlink"/>
                </a:solidFill>
              </a:rPr>
              <a:t>independent characters (fixed k)</a:t>
            </a:r>
            <a:r>
              <a:rPr lang="en-US" sz="1800" dirty="0" smtClean="0"/>
              <a:t>: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P(U) = P(x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, x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,…,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k</a:t>
            </a:r>
            <a:r>
              <a:rPr lang="en-US" sz="1800" dirty="0" smtClean="0">
                <a:solidFill>
                  <a:schemeClr val="tx1"/>
                </a:solidFill>
              </a:rPr>
              <a:t>)= 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</a:t>
            </a:r>
            <a:r>
              <a:rPr lang="en-US" sz="1800" baseline="-25000" dirty="0" smtClean="0">
                <a:solidFill>
                  <a:schemeClr val="tx1"/>
                </a:solidFill>
                <a:sym typeface="Symbol" pitchFamily="18" charset="2"/>
              </a:rPr>
              <a:t>i=1,k </a:t>
            </a:r>
            <a:r>
              <a:rPr lang="en-US" sz="1800" dirty="0" smtClean="0">
                <a:solidFill>
                  <a:schemeClr val="tx1"/>
                </a:solidFill>
              </a:rPr>
              <a:t>P(x</a:t>
            </a:r>
            <a:r>
              <a:rPr lang="en-US" sz="1800" baseline="-25000" dirty="0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| x</a:t>
            </a:r>
            <a:r>
              <a:rPr lang="en-US" sz="1800" baseline="-25000" dirty="0" smtClean="0">
                <a:solidFill>
                  <a:schemeClr val="tx1"/>
                </a:solidFill>
              </a:rPr>
              <a:t>i+1</a:t>
            </a:r>
            <a:r>
              <a:rPr lang="en-US" sz="1800" dirty="0" smtClean="0">
                <a:solidFill>
                  <a:schemeClr val="tx1"/>
                </a:solidFill>
              </a:rPr>
              <a:t>, x</a:t>
            </a:r>
            <a:r>
              <a:rPr lang="en-US" sz="1800" baseline="-25000" dirty="0" smtClean="0">
                <a:solidFill>
                  <a:schemeClr val="tx1"/>
                </a:solidFill>
              </a:rPr>
              <a:t>i+2</a:t>
            </a:r>
            <a:r>
              <a:rPr lang="en-US" sz="1800" dirty="0" smtClean="0">
                <a:solidFill>
                  <a:schemeClr val="tx1"/>
                </a:solidFill>
              </a:rPr>
              <a:t>,…,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k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n-US" sz="1800" dirty="0" smtClean="0">
                <a:solidFill>
                  <a:schemeClr val="hlink"/>
                </a:solidFill>
              </a:rPr>
              <a:t>= </a:t>
            </a:r>
            <a:r>
              <a:rPr lang="en-US" sz="1800" dirty="0" smtClean="0">
                <a:solidFill>
                  <a:schemeClr val="hlink"/>
                </a:solidFill>
                <a:sym typeface="Symbol" pitchFamily="18" charset="2"/>
              </a:rPr>
              <a:t></a:t>
            </a:r>
            <a:r>
              <a:rPr lang="en-US" sz="1800" baseline="-25000" dirty="0" smtClean="0">
                <a:solidFill>
                  <a:schemeClr val="hlink"/>
                </a:solidFill>
                <a:sym typeface="Symbol" pitchFamily="18" charset="2"/>
              </a:rPr>
              <a:t>i=1,k </a:t>
            </a:r>
            <a:r>
              <a:rPr lang="en-US" sz="1800" dirty="0" smtClean="0">
                <a:solidFill>
                  <a:schemeClr val="hlink"/>
                </a:solidFill>
              </a:rPr>
              <a:t>P(x</a:t>
            </a:r>
            <a:r>
              <a:rPr lang="en-US" sz="1800" baseline="-25000" dirty="0" smtClean="0">
                <a:solidFill>
                  <a:schemeClr val="hlink"/>
                </a:solidFill>
              </a:rPr>
              <a:t>i</a:t>
            </a:r>
            <a:r>
              <a:rPr lang="en-US" sz="1800" dirty="0" smtClean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chemeClr val="hlink"/>
                </a:solidFill>
              </a:rPr>
              <a:t>parameters of the model</a:t>
            </a:r>
            <a:r>
              <a:rPr lang="en-US" sz="1800" dirty="0" smtClean="0"/>
              <a:t> are the </a:t>
            </a:r>
            <a:r>
              <a:rPr lang="en-US" sz="1800" dirty="0" smtClean="0">
                <a:solidFill>
                  <a:srgbClr val="0000FF"/>
                </a:solidFill>
              </a:rPr>
              <a:t>character</a:t>
            </a:r>
            <a:r>
              <a:rPr lang="en-US" sz="1800" dirty="0" smtClean="0"/>
              <a:t> generation probabilities </a:t>
            </a:r>
            <a:r>
              <a:rPr lang="en-US" sz="1800" dirty="0" smtClean="0">
                <a:solidFill>
                  <a:srgbClr val="0000FF"/>
                </a:solidFill>
              </a:rPr>
              <a:t>(Unigram).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Goal:</a:t>
            </a:r>
            <a:r>
              <a:rPr lang="en-US" sz="1800" dirty="0" smtClean="0"/>
              <a:t> to </a:t>
            </a:r>
            <a:r>
              <a:rPr lang="en-US" sz="1800" dirty="0" smtClean="0">
                <a:solidFill>
                  <a:srgbClr val="0000FF"/>
                </a:solidFill>
              </a:rPr>
              <a:t>determine</a:t>
            </a:r>
            <a:r>
              <a:rPr lang="en-US" sz="1800" dirty="0" smtClean="0"/>
              <a:t> which of two strings </a:t>
            </a:r>
            <a:r>
              <a:rPr lang="en-US" sz="1800" dirty="0" smtClean="0">
                <a:solidFill>
                  <a:schemeClr val="hlink"/>
                </a:solidFill>
              </a:rPr>
              <a:t>U, V</a:t>
            </a:r>
            <a:r>
              <a:rPr lang="en-US" sz="1800" dirty="0" smtClean="0"/>
              <a:t> is more likely.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The Bayesian way</a:t>
            </a:r>
            <a:r>
              <a:rPr lang="en-US" sz="1800" dirty="0" smtClean="0"/>
              <a:t>: compute the probability of each string, and decide which is more likely.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Learning </a:t>
            </a:r>
            <a:r>
              <a:rPr lang="en-US" sz="1800" dirty="0" smtClean="0"/>
              <a:t>here is: </a:t>
            </a:r>
            <a:r>
              <a:rPr lang="en-US" sz="1800" dirty="0" smtClean="0">
                <a:solidFill>
                  <a:schemeClr val="hlink"/>
                </a:solidFill>
              </a:rPr>
              <a:t>learning the parameters </a:t>
            </a:r>
            <a:r>
              <a:rPr lang="en-US" sz="1800" dirty="0" smtClean="0"/>
              <a:t>of a known model family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How?</a:t>
            </a:r>
          </a:p>
        </p:txBody>
      </p:sp>
      <p:sp>
        <p:nvSpPr>
          <p:cNvPr id="1032196" name="Text Box 4"/>
          <p:cNvSpPr txBox="1">
            <a:spLocks noChangeArrowheads="1"/>
          </p:cNvSpPr>
          <p:nvPr/>
        </p:nvSpPr>
        <p:spPr bwMode="auto">
          <a:xfrm>
            <a:off x="3657600" y="5013325"/>
            <a:ext cx="4343400" cy="3968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Consider Strings: AABBC &amp; ABBBA</a:t>
            </a:r>
          </a:p>
        </p:txBody>
      </p:sp>
      <p:sp>
        <p:nvSpPr>
          <p:cNvPr id="1032197" name="Text Box 5"/>
          <p:cNvSpPr txBox="1">
            <a:spLocks noChangeArrowheads="1"/>
          </p:cNvSpPr>
          <p:nvPr/>
        </p:nvSpPr>
        <p:spPr bwMode="auto">
          <a:xfrm>
            <a:off x="2286000" y="5791200"/>
            <a:ext cx="6172200" cy="7016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You observe a string; use it to learn the language model. E.g., S= </a:t>
            </a:r>
            <a:r>
              <a:rPr lang="en-US" sz="2000" dirty="0" smtClean="0">
                <a:latin typeface="+mn-lt"/>
              </a:rPr>
              <a:t>AABBABC;                      </a:t>
            </a:r>
            <a:r>
              <a:rPr lang="en-US" sz="2000" dirty="0">
                <a:latin typeface="+mn-lt"/>
              </a:rPr>
              <a:t>Compute P(A)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4" grpId="0" build="p" autoUpdateAnimBg="0"/>
      <p:bldP spid="1032196" grpId="0" animBg="1" autoUpdateAnimBg="0"/>
      <p:bldP spid="10321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Error Driven Learning 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D52EB3-12A6-4BD2-934C-ABE11ED6499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3357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Consider a distribution </a:t>
            </a:r>
            <a:r>
              <a:rPr lang="en-US" sz="2000" dirty="0" smtClean="0">
                <a:solidFill>
                  <a:schemeClr val="hlink"/>
                </a:solidFill>
              </a:rPr>
              <a:t>D</a:t>
            </a:r>
            <a:r>
              <a:rPr lang="en-US" sz="2000" dirty="0" smtClean="0"/>
              <a:t> over space </a:t>
            </a:r>
            <a:r>
              <a:rPr lang="en-US" sz="2000" dirty="0" smtClean="0">
                <a:solidFill>
                  <a:schemeClr val="hlink"/>
                </a:solidFill>
              </a:rPr>
              <a:t>X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</a:t>
            </a:r>
            <a:r>
              <a:rPr lang="en-US" sz="2000" dirty="0" smtClean="0">
                <a:solidFill>
                  <a:schemeClr val="hlink"/>
                </a:solidFill>
              </a:rPr>
              <a:t>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hlink"/>
                </a:solidFill>
              </a:rPr>
              <a:t>X</a:t>
            </a:r>
            <a:r>
              <a:rPr lang="en-US" sz="2000" dirty="0" smtClean="0"/>
              <a:t> - the instance space;   </a:t>
            </a:r>
            <a:r>
              <a:rPr lang="en-US" sz="2000" dirty="0" smtClean="0">
                <a:solidFill>
                  <a:schemeClr val="hlink"/>
                </a:solidFill>
              </a:rPr>
              <a:t>Y</a:t>
            </a:r>
            <a:r>
              <a:rPr lang="en-US" sz="2000" dirty="0" smtClean="0"/>
              <a:t> - set of labels. (e.g. </a:t>
            </a:r>
            <a:r>
              <a:rPr lang="en-US" sz="2000" dirty="0" smtClean="0">
                <a:solidFill>
                  <a:schemeClr val="hlink"/>
                </a:solidFill>
              </a:rPr>
              <a:t>+/-1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Can think about the data generation process as governed by D(x), and the labeling process as governed by D(</a:t>
            </a:r>
            <a:r>
              <a:rPr lang="en-US" sz="2000" dirty="0" err="1" smtClean="0"/>
              <a:t>y|x</a:t>
            </a:r>
            <a:r>
              <a:rPr lang="en-US" sz="2000" dirty="0" smtClean="0"/>
              <a:t>), such that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D(</a:t>
            </a:r>
            <a:r>
              <a:rPr lang="en-US" sz="2000" dirty="0" err="1" smtClean="0">
                <a:solidFill>
                  <a:schemeClr val="hlink"/>
                </a:solidFill>
              </a:rPr>
              <a:t>x,y</a:t>
            </a:r>
            <a:r>
              <a:rPr lang="en-US" sz="2000" dirty="0" smtClean="0">
                <a:solidFill>
                  <a:schemeClr val="hlink"/>
                </a:solidFill>
              </a:rPr>
              <a:t>)=D(x) D(</a:t>
            </a:r>
            <a:r>
              <a:rPr lang="en-US" sz="2000" dirty="0" err="1" smtClean="0">
                <a:solidFill>
                  <a:schemeClr val="hlink"/>
                </a:solidFill>
              </a:rPr>
              <a:t>y|x</a:t>
            </a:r>
            <a:r>
              <a:rPr lang="en-US" sz="2000" dirty="0" smtClean="0">
                <a:solidFill>
                  <a:schemeClr val="hlink"/>
                </a:solidFill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0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This can be used to model both the case where labels are generated by a function y=f(x), as well as noisy cases and probabilistic generation of the label.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000" dirty="0" smtClean="0"/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If the distribution </a:t>
            </a:r>
            <a:r>
              <a:rPr lang="en-US" sz="2000" dirty="0" smtClean="0">
                <a:solidFill>
                  <a:schemeClr val="hlink"/>
                </a:solidFill>
              </a:rPr>
              <a:t>D is known</a:t>
            </a:r>
            <a:r>
              <a:rPr lang="en-US" sz="2000" dirty="0" smtClean="0"/>
              <a:t>, there is </a:t>
            </a:r>
            <a:r>
              <a:rPr lang="en-US" sz="2000" dirty="0" smtClean="0">
                <a:solidFill>
                  <a:schemeClr val="hlink"/>
                </a:solidFill>
              </a:rPr>
              <a:t>no learning</a:t>
            </a:r>
            <a:r>
              <a:rPr lang="en-US" sz="2000" dirty="0" smtClean="0"/>
              <a:t>. We can simply </a:t>
            </a:r>
            <a:r>
              <a:rPr lang="en-US" sz="2000" dirty="0" smtClean="0">
                <a:solidFill>
                  <a:srgbClr val="FF0000"/>
                </a:solidFill>
              </a:rPr>
              <a:t>predict</a:t>
            </a:r>
            <a:r>
              <a:rPr lang="en-US" sz="2000" dirty="0" smtClean="0"/>
              <a:t> 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y = </a:t>
            </a:r>
            <a:r>
              <a:rPr lang="en-US" sz="2000" dirty="0" err="1" smtClean="0">
                <a:solidFill>
                  <a:schemeClr val="hlink"/>
                </a:solidFill>
              </a:rPr>
              <a:t>argmax</a:t>
            </a:r>
            <a:r>
              <a:rPr lang="en-US" sz="2000" baseline="-25000" dirty="0" err="1" smtClean="0">
                <a:solidFill>
                  <a:schemeClr val="hlink"/>
                </a:solidFill>
              </a:rPr>
              <a:t>y</a:t>
            </a:r>
            <a:r>
              <a:rPr lang="en-US" sz="2000" dirty="0" smtClean="0">
                <a:solidFill>
                  <a:schemeClr val="hlink"/>
                </a:solidFill>
              </a:rPr>
              <a:t> D(</a:t>
            </a:r>
            <a:r>
              <a:rPr lang="en-US" sz="2000" dirty="0" err="1" smtClean="0">
                <a:solidFill>
                  <a:schemeClr val="hlink"/>
                </a:solidFill>
              </a:rPr>
              <a:t>y|x</a:t>
            </a:r>
            <a:r>
              <a:rPr lang="en-US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If we are </a:t>
            </a:r>
            <a:r>
              <a:rPr lang="en-US" sz="2000" dirty="0" smtClean="0">
                <a:solidFill>
                  <a:srgbClr val="FF0000"/>
                </a:solidFill>
              </a:rPr>
              <a:t>looking for a hypothesis</a:t>
            </a:r>
            <a:r>
              <a:rPr lang="en-US" sz="2000" dirty="0" smtClean="0"/>
              <a:t>, we can simply find the one that minimizes the probability of mislabeling: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h = </a:t>
            </a:r>
            <a:r>
              <a:rPr lang="en-US" sz="2000" dirty="0" err="1" smtClean="0">
                <a:solidFill>
                  <a:schemeClr val="hlink"/>
                </a:solidFill>
              </a:rPr>
              <a:t>argmin</a:t>
            </a:r>
            <a:r>
              <a:rPr lang="en-US" sz="2000" baseline="-25000" dirty="0" err="1" smtClean="0">
                <a:solidFill>
                  <a:schemeClr val="hlink"/>
                </a:solidFill>
              </a:rPr>
              <a:t>h</a:t>
            </a:r>
            <a:r>
              <a:rPr lang="en-US" sz="2000" dirty="0" smtClean="0">
                <a:solidFill>
                  <a:schemeClr val="hlink"/>
                </a:solidFill>
              </a:rPr>
              <a:t> E</a:t>
            </a:r>
            <a:r>
              <a:rPr lang="en-US" sz="2000" baseline="-25000" dirty="0" smtClean="0">
                <a:solidFill>
                  <a:schemeClr val="hlink"/>
                </a:solidFill>
              </a:rPr>
              <a:t>(</a:t>
            </a:r>
            <a:r>
              <a:rPr lang="en-US" sz="2000" baseline="-25000" dirty="0" err="1" smtClean="0">
                <a:solidFill>
                  <a:schemeClr val="hlink"/>
                </a:solidFill>
              </a:rPr>
              <a:t>x,y</a:t>
            </a:r>
            <a:r>
              <a:rPr lang="en-US" sz="2000" baseline="-25000" dirty="0" smtClean="0">
                <a:solidFill>
                  <a:schemeClr val="hlink"/>
                </a:solidFill>
              </a:rPr>
              <a:t>)~D </a:t>
            </a:r>
            <a:r>
              <a:rPr lang="en-US" sz="2000" dirty="0" smtClean="0">
                <a:solidFill>
                  <a:schemeClr val="hlink"/>
                </a:solidFill>
              </a:rPr>
              <a:t>[[h(x)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</a:t>
            </a:r>
            <a:r>
              <a:rPr lang="en-US" sz="2000" dirty="0" smtClean="0">
                <a:solidFill>
                  <a:schemeClr val="hlink"/>
                </a:solidFill>
              </a:rPr>
              <a:t> y]]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0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Estimate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54245E-EC29-4E27-AEDD-F53D7F8942F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291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Assume that you toss a </a:t>
            </a:r>
            <a:r>
              <a:rPr lang="en-US" dirty="0" smtClean="0">
                <a:solidFill>
                  <a:schemeClr val="hlink"/>
                </a:solidFill>
              </a:rPr>
              <a:t>(p,1-p)</a:t>
            </a:r>
            <a:r>
              <a:rPr lang="en-US" dirty="0" smtClean="0"/>
              <a:t> coin </a:t>
            </a:r>
            <a:r>
              <a:rPr lang="en-US" dirty="0" smtClean="0">
                <a:solidFill>
                  <a:schemeClr val="hlink"/>
                </a:solidFill>
              </a:rPr>
              <a:t>m</a:t>
            </a:r>
            <a:r>
              <a:rPr lang="en-US" dirty="0" smtClean="0"/>
              <a:t> times and get </a:t>
            </a:r>
            <a:r>
              <a:rPr lang="en-US" dirty="0" smtClean="0">
                <a:solidFill>
                  <a:schemeClr val="hlink"/>
                </a:solidFill>
              </a:rPr>
              <a:t>k</a:t>
            </a:r>
            <a:r>
              <a:rPr lang="en-US" dirty="0" smtClean="0"/>
              <a:t> Heads, </a:t>
            </a:r>
            <a:r>
              <a:rPr lang="en-US" dirty="0" smtClean="0">
                <a:solidFill>
                  <a:schemeClr val="hlink"/>
                </a:solidFill>
              </a:rPr>
              <a:t>m-k</a:t>
            </a:r>
            <a:r>
              <a:rPr lang="en-US" dirty="0" smtClean="0"/>
              <a:t> Tails.  </a:t>
            </a:r>
            <a:r>
              <a:rPr lang="en-US" dirty="0" smtClean="0">
                <a:solidFill>
                  <a:schemeClr val="hlink"/>
                </a:solidFill>
              </a:rPr>
              <a:t>What is p?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hlink"/>
                </a:solidFill>
              </a:rPr>
              <a:t>p</a:t>
            </a:r>
            <a:r>
              <a:rPr lang="en-US" dirty="0" smtClean="0"/>
              <a:t> is the probability of Head, the probability of the data observed is:  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</a:rPr>
              <a:t>P(</a:t>
            </a:r>
            <a:r>
              <a:rPr lang="en-US" dirty="0" err="1" smtClean="0">
                <a:solidFill>
                  <a:schemeClr val="hlink"/>
                </a:solidFill>
              </a:rPr>
              <a:t>D|p</a:t>
            </a:r>
            <a:r>
              <a:rPr lang="en-US" dirty="0" smtClean="0">
                <a:solidFill>
                  <a:schemeClr val="hlink"/>
                </a:solidFill>
              </a:rPr>
              <a:t>) = </a:t>
            </a:r>
            <a:r>
              <a:rPr lang="en-US" dirty="0" err="1" smtClean="0">
                <a:solidFill>
                  <a:schemeClr val="hlink"/>
                </a:solidFill>
              </a:rPr>
              <a:t>p</a:t>
            </a:r>
            <a:r>
              <a:rPr lang="en-US" baseline="30000" dirty="0" err="1" smtClean="0">
                <a:solidFill>
                  <a:schemeClr val="hlink"/>
                </a:solidFill>
              </a:rPr>
              <a:t>k</a:t>
            </a:r>
            <a:r>
              <a:rPr lang="en-US" baseline="30000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</a:rPr>
              <a:t>(1-p)</a:t>
            </a:r>
            <a:r>
              <a:rPr lang="en-US" baseline="30000" dirty="0" smtClean="0">
                <a:solidFill>
                  <a:schemeClr val="hlink"/>
                </a:solidFill>
              </a:rPr>
              <a:t>m-k</a:t>
            </a:r>
            <a:endParaRPr lang="en-US" baseline="30000" dirty="0" smtClean="0">
              <a:solidFill>
                <a:schemeClr val="hlink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ym typeface="Symbol" pitchFamily="18" charset="2"/>
              </a:rPr>
              <a:t> The log Likelihood: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</a:rPr>
              <a:t>L(p) = log P(</a:t>
            </a:r>
            <a:r>
              <a:rPr lang="en-US" dirty="0" err="1" smtClean="0">
                <a:solidFill>
                  <a:schemeClr val="hlink"/>
                </a:solidFill>
              </a:rPr>
              <a:t>D|p</a:t>
            </a:r>
            <a:r>
              <a:rPr lang="en-US" dirty="0" smtClean="0">
                <a:solidFill>
                  <a:schemeClr val="hlink"/>
                </a:solidFill>
              </a:rPr>
              <a:t>) = k log(p) + (m-k)log(1-p)</a:t>
            </a:r>
            <a:endParaRPr lang="en-US" baseline="30000" dirty="0" smtClean="0">
              <a:solidFill>
                <a:schemeClr val="hlink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 To maximize, set the derivative w.r.t. </a:t>
            </a:r>
            <a:r>
              <a:rPr lang="en-US" dirty="0" smtClean="0">
                <a:solidFill>
                  <a:schemeClr val="hlink"/>
                </a:solidFill>
              </a:rPr>
              <a:t>p</a:t>
            </a:r>
            <a:r>
              <a:rPr lang="en-US" dirty="0" smtClean="0"/>
              <a:t> equal to 0: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err="1" smtClean="0">
                <a:solidFill>
                  <a:schemeClr val="hlink"/>
                </a:solidFill>
              </a:rPr>
              <a:t>dL</a:t>
            </a:r>
            <a:r>
              <a:rPr lang="en-US" dirty="0" smtClean="0">
                <a:solidFill>
                  <a:schemeClr val="hlink"/>
                </a:solidFill>
              </a:rPr>
              <a:t>(p)/</a:t>
            </a:r>
            <a:r>
              <a:rPr lang="en-US" dirty="0" err="1" smtClean="0">
                <a:solidFill>
                  <a:schemeClr val="hlink"/>
                </a:solidFill>
              </a:rPr>
              <a:t>dp</a:t>
            </a:r>
            <a:r>
              <a:rPr lang="en-US" dirty="0" smtClean="0">
                <a:solidFill>
                  <a:schemeClr val="hlink"/>
                </a:solidFill>
              </a:rPr>
              <a:t> = k/p – (m-k)/(1-p)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Solving this for p, gives:      </a:t>
            </a:r>
            <a:r>
              <a:rPr lang="en-US" dirty="0" smtClean="0">
                <a:solidFill>
                  <a:schemeClr val="hlink"/>
                </a:solidFill>
              </a:rPr>
              <a:t>p=k/m</a:t>
            </a:r>
          </a:p>
        </p:txBody>
      </p:sp>
      <p:sp>
        <p:nvSpPr>
          <p:cNvPr id="1029127" name="Text Box 7"/>
          <p:cNvSpPr txBox="1">
            <a:spLocks noChangeArrowheads="1"/>
          </p:cNvSpPr>
          <p:nvPr/>
        </p:nvSpPr>
        <p:spPr bwMode="auto">
          <a:xfrm>
            <a:off x="3886200" y="2025650"/>
            <a:ext cx="5181600" cy="646331"/>
          </a:xfrm>
          <a:prstGeom prst="rect">
            <a:avLst/>
          </a:prstGeom>
          <a:solidFill>
            <a:srgbClr val="FFFF99"/>
          </a:solidFill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hlink"/>
                </a:solidFill>
                <a:latin typeface="+mn-lt"/>
              </a:rPr>
              <a:t>2.</a:t>
            </a:r>
            <a:r>
              <a:rPr lang="en-US" sz="1800" dirty="0">
                <a:latin typeface="+mn-lt"/>
              </a:rPr>
              <a:t> In practice, smoothing is advisable </a:t>
            </a:r>
            <a:r>
              <a:rPr lang="en-US" sz="1800" dirty="0" smtClean="0">
                <a:latin typeface="+mn-lt"/>
              </a:rPr>
              <a:t>– deriving the right smoothing can be done by assuming </a:t>
            </a:r>
            <a:r>
              <a:rPr lang="en-US" sz="1800" dirty="0">
                <a:latin typeface="+mn-lt"/>
              </a:rPr>
              <a:t>a </a:t>
            </a:r>
            <a:r>
              <a:rPr lang="en-US" sz="1800" dirty="0" smtClean="0">
                <a:latin typeface="+mn-lt"/>
              </a:rPr>
              <a:t>prior. </a:t>
            </a:r>
            <a:endParaRPr lang="en-US" sz="1800" dirty="0">
              <a:latin typeface="+mn-lt"/>
            </a:endParaRPr>
          </a:p>
        </p:txBody>
      </p:sp>
      <p:sp>
        <p:nvSpPr>
          <p:cNvPr id="1029128" name="Text Box 8"/>
          <p:cNvSpPr txBox="1">
            <a:spLocks noChangeArrowheads="1"/>
          </p:cNvSpPr>
          <p:nvPr/>
        </p:nvSpPr>
        <p:spPr bwMode="auto">
          <a:xfrm>
            <a:off x="1676400" y="0"/>
            <a:ext cx="7239000" cy="646331"/>
          </a:xfrm>
          <a:prstGeom prst="rect">
            <a:avLst/>
          </a:prstGeom>
          <a:solidFill>
            <a:srgbClr val="FFFF99"/>
          </a:solidFill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hlink"/>
                </a:solidFill>
                <a:latin typeface="+mn-lt"/>
              </a:rPr>
              <a:t>1.</a:t>
            </a:r>
            <a:r>
              <a:rPr lang="en-US" sz="1800" dirty="0">
                <a:latin typeface="+mn-lt"/>
              </a:rPr>
              <a:t> The model we assumed is binomial. </a:t>
            </a:r>
            <a:r>
              <a:rPr lang="en-US" sz="1800" dirty="0">
                <a:solidFill>
                  <a:schemeClr val="folHlink"/>
                </a:solidFill>
                <a:latin typeface="+mn-lt"/>
              </a:rPr>
              <a:t>You could assume a different model</a:t>
            </a:r>
            <a:r>
              <a:rPr lang="en-US" sz="1800" dirty="0" smtClean="0">
                <a:solidFill>
                  <a:schemeClr val="folHlink"/>
                </a:solidFill>
                <a:latin typeface="+mn-lt"/>
              </a:rPr>
              <a:t>! </a:t>
            </a:r>
            <a:r>
              <a:rPr lang="en-US" sz="1800" dirty="0" smtClean="0">
                <a:latin typeface="+mn-lt"/>
              </a:rPr>
              <a:t>Next we will consider other models and see how to learn their parameters.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1029127" grpId="0" animBg="1" autoUpdateAnimBg="0"/>
      <p:bldP spid="102912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334000"/>
          </a:xfrm>
        </p:spPr>
        <p:txBody>
          <a:bodyPr/>
          <a:lstStyle/>
          <a:p>
            <a:r>
              <a:rPr lang="en-US" sz="2000" b="1" dirty="0" smtClean="0"/>
              <a:t>Bernoulli Distribution:  </a:t>
            </a:r>
          </a:p>
          <a:p>
            <a:pPr lvl="1"/>
            <a:r>
              <a:rPr lang="en-US" dirty="0" smtClean="0"/>
              <a:t>Random Variable X takes </a:t>
            </a:r>
            <a:r>
              <a:rPr lang="en-US" dirty="0" smtClean="0">
                <a:solidFill>
                  <a:srgbClr val="0000FF"/>
                </a:solidFill>
              </a:rPr>
              <a:t>values {0, 1} </a:t>
            </a:r>
            <a:r>
              <a:rPr lang="en-US" dirty="0" smtClean="0"/>
              <a:t>s.t  P(X=1) = p = 1 – P(X=0)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(Think of tossing a coin)</a:t>
            </a:r>
          </a:p>
          <a:p>
            <a:r>
              <a:rPr lang="en-US" sz="2000" b="1" dirty="0" smtClean="0"/>
              <a:t>Binomial Distribution: </a:t>
            </a:r>
          </a:p>
          <a:p>
            <a:pPr lvl="1"/>
            <a:r>
              <a:rPr lang="en-US" dirty="0" smtClean="0"/>
              <a:t>Random Variable X takes </a:t>
            </a:r>
            <a:r>
              <a:rPr lang="en-US" dirty="0" smtClean="0">
                <a:solidFill>
                  <a:srgbClr val="0000FF"/>
                </a:solidFill>
              </a:rPr>
              <a:t>values {1, 2,…, n} </a:t>
            </a:r>
            <a:r>
              <a:rPr lang="en-US" dirty="0" smtClean="0"/>
              <a:t>representing  the number of successes (X=1) in n Bernoulli trials.</a:t>
            </a:r>
          </a:p>
          <a:p>
            <a:pPr lvl="1"/>
            <a:r>
              <a:rPr lang="en-US" dirty="0" smtClean="0"/>
              <a:t>P(X=k) = f(n, p, k) = 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baseline="30000" dirty="0" err="1" smtClean="0">
                <a:latin typeface="Calibri"/>
              </a:rPr>
              <a:t>k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p</a:t>
            </a:r>
            <a:r>
              <a:rPr lang="en-US" baseline="30000" dirty="0" err="1" smtClean="0">
                <a:latin typeface="Calibri"/>
              </a:rPr>
              <a:t>k</a:t>
            </a:r>
            <a:r>
              <a:rPr lang="en-US" dirty="0" smtClean="0"/>
              <a:t> (</a:t>
            </a:r>
            <a:r>
              <a:rPr lang="en-US" dirty="0" smtClean="0">
                <a:latin typeface="Calibri"/>
              </a:rPr>
              <a:t>1-p)</a:t>
            </a:r>
            <a:r>
              <a:rPr lang="en-US" baseline="30000" dirty="0" smtClean="0">
                <a:latin typeface="Calibri"/>
              </a:rPr>
              <a:t>n-k</a:t>
            </a:r>
          </a:p>
          <a:p>
            <a:pPr lvl="1"/>
            <a:r>
              <a:rPr lang="en-US" dirty="0" smtClean="0"/>
              <a:t>Note that if X ~ </a:t>
            </a:r>
            <a:r>
              <a:rPr lang="en-US" dirty="0" err="1" smtClean="0"/>
              <a:t>Binom</a:t>
            </a:r>
            <a:r>
              <a:rPr lang="en-US" dirty="0" smtClean="0"/>
              <a:t>(n, p) </a:t>
            </a:r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n-US" dirty="0" smtClean="0"/>
              <a:t>Y ~ </a:t>
            </a:r>
            <a:r>
              <a:rPr lang="en-US" dirty="0" err="1" smtClean="0"/>
              <a:t>Bernulli</a:t>
            </a:r>
            <a:r>
              <a:rPr lang="en-US" dirty="0" smtClean="0"/>
              <a:t> (p),    </a:t>
            </a:r>
            <a:r>
              <a:rPr lang="en-US" dirty="0" smtClean="0">
                <a:solidFill>
                  <a:srgbClr val="0000FF"/>
                </a:solidFill>
              </a:rPr>
              <a:t>X =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</a:t>
            </a:r>
            <a:r>
              <a:rPr lang="en-US" baseline="-25000" dirty="0" err="1" smtClean="0">
                <a:solidFill>
                  <a:srgbClr val="0000FF"/>
                </a:solidFill>
                <a:sym typeface="Symbol" pitchFamily="18" charset="2"/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  <a:sym typeface="Symbol" pitchFamily="18" charset="2"/>
              </a:rPr>
              <a:t>=1,n</a:t>
            </a:r>
            <a:r>
              <a:rPr lang="en-US" dirty="0" smtClean="0">
                <a:solidFill>
                  <a:srgbClr val="0000FF"/>
                </a:solidFill>
              </a:rPr>
              <a:t> 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(Think of multiple coin tosses) </a:t>
            </a:r>
          </a:p>
          <a:p>
            <a:endParaRPr lang="en-US" dirty="0"/>
          </a:p>
        </p:txBody>
      </p:sp>
      <p:sp>
        <p:nvSpPr>
          <p:cNvPr id="945161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r5" pitchFamily="34" charset="0"/>
              </a:rPr>
              <a:t>A</a:t>
            </a:r>
            <a:r>
              <a:rPr lang="en-US">
                <a:latin typeface="cmmi5" pitchFamily="34" charset="0"/>
              </a:rPr>
              <a:t>A</a:t>
            </a:r>
            <a:r>
              <a:rPr lang="en-US">
                <a:latin typeface="cmmi10" pitchFamily="34" charset="0"/>
              </a:rPr>
              <a:t>A</a:t>
            </a:r>
          </a:p>
        </p:txBody>
      </p:sp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73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4000"/>
          </a:xfrm>
        </p:spPr>
        <p:txBody>
          <a:bodyPr/>
          <a:lstStyle/>
          <a:p>
            <a:r>
              <a:rPr lang="en-US" sz="2000" b="1" dirty="0" smtClean="0"/>
              <a:t>Categorical Distribution:  </a:t>
            </a:r>
          </a:p>
          <a:p>
            <a:pPr lvl="1"/>
            <a:r>
              <a:rPr lang="en-US" dirty="0" smtClean="0"/>
              <a:t>Random Variable X takes on </a:t>
            </a:r>
            <a:r>
              <a:rPr lang="en-US" dirty="0" smtClean="0">
                <a:solidFill>
                  <a:srgbClr val="0000FF"/>
                </a:solidFill>
              </a:rPr>
              <a:t>values in {1,2,…k}  </a:t>
            </a:r>
            <a:r>
              <a:rPr lang="en-US" dirty="0" smtClean="0"/>
              <a:t>s.t P(X=i) = </a:t>
            </a:r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 and  </a:t>
            </a:r>
            <a:r>
              <a:rPr lang="en-US" dirty="0" smtClean="0">
                <a:sym typeface="Symbol" pitchFamily="18" charset="2"/>
              </a:rPr>
              <a:t>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latin typeface="Calibri"/>
                <a:sym typeface="Symbol" pitchFamily="18" charset="2"/>
              </a:rPr>
              <a:t> </a:t>
            </a:r>
            <a:r>
              <a:rPr lang="en-US" baseline="30000" dirty="0" smtClean="0">
                <a:latin typeface="Calibri"/>
                <a:sym typeface="Symbol" pitchFamily="18" charset="2"/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(Think of a dice) </a:t>
            </a:r>
          </a:p>
          <a:p>
            <a:r>
              <a:rPr lang="en-US" sz="2000" b="1" dirty="0" smtClean="0"/>
              <a:t>Multinomial Distribution:</a:t>
            </a:r>
            <a:endParaRPr lang="en-US" sz="2000" dirty="0" smtClean="0"/>
          </a:p>
          <a:p>
            <a:pPr lvl="1"/>
            <a:r>
              <a:rPr lang="en-US" dirty="0" smtClean="0"/>
              <a:t>Let the random variables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US" dirty="0" smtClean="0"/>
              <a:t> (i=1, 2,…,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) indicates the number of times outcome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was observed over the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trials. </a:t>
            </a:r>
          </a:p>
          <a:p>
            <a:pPr lvl="1"/>
            <a:r>
              <a:rPr lang="en-US" dirty="0" smtClean="0"/>
              <a:t>The vector X = 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 ..., 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/>
              <a:t>) follows a multinomial distribution (</a:t>
            </a:r>
            <a:r>
              <a:rPr lang="en-US" dirty="0" err="1" smtClean="0"/>
              <a:t>n,p</a:t>
            </a:r>
            <a:r>
              <a:rPr lang="en-US" dirty="0" smtClean="0"/>
              <a:t>) where p = (</a:t>
            </a:r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 ..., </a:t>
            </a:r>
            <a:r>
              <a:rPr lang="en-US" dirty="0" err="1" smtClean="0">
                <a:latin typeface="Calibri"/>
              </a:rPr>
              <a:t>p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/>
              <a:t>) and </a:t>
            </a:r>
            <a:r>
              <a:rPr lang="en-US" dirty="0" smtClean="0">
                <a:sym typeface="Symbol" pitchFamily="18" charset="2"/>
              </a:rPr>
              <a:t>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baseline="30000" dirty="0" smtClean="0">
                <a:sym typeface="Symbol" pitchFamily="18" charset="2"/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= 1 </a:t>
            </a:r>
          </a:p>
          <a:p>
            <a:pPr lvl="1"/>
            <a:r>
              <a:rPr lang="en-US" dirty="0" smtClean="0">
                <a:latin typeface="Calibri"/>
              </a:rPr>
              <a:t>f(x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, 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,…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>
                <a:latin typeface="Calibri"/>
              </a:rPr>
              <a:t>, n, p</a:t>
            </a:r>
            <a:r>
              <a:rPr lang="en-US" dirty="0" smtClean="0"/>
              <a:t>) = </a:t>
            </a:r>
            <a:r>
              <a:rPr lang="en-US" dirty="0" smtClean="0">
                <a:latin typeface="Calibri"/>
              </a:rPr>
              <a:t>P(X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= 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…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>
                <a:latin typeface="Calibri"/>
              </a:rPr>
              <a:t> =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/>
              <a:t>) =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(Think of n tosses of a k sided dice)</a:t>
            </a:r>
          </a:p>
          <a:p>
            <a:endParaRPr lang="en-US" dirty="0"/>
          </a:p>
        </p:txBody>
      </p:sp>
      <p:sp>
        <p:nvSpPr>
          <p:cNvPr id="945161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r5" pitchFamily="34" charset="0"/>
              </a:rPr>
              <a:t>A</a:t>
            </a:r>
            <a:r>
              <a:rPr lang="en-US">
                <a:latin typeface="cmmi5" pitchFamily="34" charset="0"/>
              </a:rPr>
              <a:t>A</a:t>
            </a:r>
            <a:r>
              <a:rPr lang="en-US">
                <a:latin typeface="cmmi10" pitchFamily="34" charset="0"/>
              </a:rPr>
              <a:t>A</a:t>
            </a:r>
          </a:p>
        </p:txBody>
      </p:sp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5164" name="Picture 12" descr="multinomi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229100"/>
            <a:ext cx="37433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Distributions(2)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7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572000" y="76200"/>
            <a:ext cx="4495800" cy="575932"/>
          </a:xfrm>
          <a:prstGeom prst="wedgeRectCallout">
            <a:avLst>
              <a:gd name="adj1" fmla="val -40362"/>
              <a:gd name="adj2" fmla="val 383282"/>
            </a:avLst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50000"/>
                </a:solidFill>
              </a:rPr>
              <a:t>Our eventual goal will be: Given a document, predict whether it’s “good” or “bad”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334000"/>
          </a:xfrm>
        </p:spPr>
        <p:txBody>
          <a:bodyPr/>
          <a:lstStyle/>
          <a:p>
            <a:r>
              <a:rPr lang="en-US" sz="1800" dirty="0" smtClean="0"/>
              <a:t>We are given a collection of documents written in a three word language {</a:t>
            </a:r>
            <a:r>
              <a:rPr lang="en-US" sz="1800" dirty="0" smtClean="0">
                <a:solidFill>
                  <a:srgbClr val="FF0000"/>
                </a:solidFill>
              </a:rPr>
              <a:t>a, b, c</a:t>
            </a:r>
            <a:r>
              <a:rPr lang="en-US" sz="1800" dirty="0" smtClean="0">
                <a:solidFill>
                  <a:srgbClr val="0000FF"/>
                </a:solidFill>
              </a:rPr>
              <a:t>}</a:t>
            </a:r>
            <a:r>
              <a:rPr lang="en-US" sz="1800" dirty="0" smtClean="0"/>
              <a:t>. All the documents have exactly </a:t>
            </a:r>
            <a:r>
              <a:rPr lang="en-US" sz="1800" dirty="0" smtClean="0">
                <a:solidFill>
                  <a:srgbClr val="0000FF"/>
                </a:solidFill>
              </a:rPr>
              <a:t>n</a:t>
            </a:r>
            <a:r>
              <a:rPr lang="en-US" sz="1800" dirty="0" smtClean="0"/>
              <a:t> words (each word can be either </a:t>
            </a:r>
            <a:r>
              <a:rPr lang="en-US" sz="1800" dirty="0" smtClean="0">
                <a:solidFill>
                  <a:srgbClr val="FF0000"/>
                </a:solidFill>
              </a:rPr>
              <a:t>a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b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). </a:t>
            </a:r>
          </a:p>
          <a:p>
            <a:r>
              <a:rPr lang="en-US" sz="1800" dirty="0" smtClean="0"/>
              <a:t>We are given a labeled document collection {</a:t>
            </a:r>
            <a:r>
              <a:rPr lang="en-US" sz="1800" dirty="0" smtClean="0">
                <a:latin typeface="Calibri"/>
              </a:rPr>
              <a:t>D</a:t>
            </a:r>
            <a:r>
              <a:rPr lang="en-US" sz="1800" baseline="-25000" dirty="0" smtClean="0">
                <a:latin typeface="Calibri"/>
              </a:rPr>
              <a:t>1</a:t>
            </a:r>
            <a:r>
              <a:rPr lang="en-US" sz="1800" dirty="0" smtClean="0">
                <a:latin typeface="Calibri"/>
              </a:rPr>
              <a:t>, D</a:t>
            </a:r>
            <a:r>
              <a:rPr lang="en-US" sz="1800" baseline="-25000" dirty="0" smtClean="0">
                <a:latin typeface="Calibri"/>
              </a:rPr>
              <a:t>2</a:t>
            </a:r>
            <a:r>
              <a:rPr lang="en-US" sz="1800" dirty="0" smtClean="0"/>
              <a:t> ... , </a:t>
            </a:r>
            <a:r>
              <a:rPr lang="en-US" sz="1800" dirty="0" err="1" smtClean="0">
                <a:latin typeface="Calibri"/>
              </a:rPr>
              <a:t>D</a:t>
            </a:r>
            <a:r>
              <a:rPr lang="en-US" sz="1800" baseline="-25000" dirty="0" err="1" smtClean="0">
                <a:latin typeface="Calibri"/>
              </a:rPr>
              <a:t>m</a:t>
            </a:r>
            <a:r>
              <a:rPr lang="en-US" sz="1800" dirty="0" smtClean="0"/>
              <a:t>}. The label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18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of document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D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/>
              <a:t> </a:t>
            </a:r>
            <a:r>
              <a:rPr lang="en-US" sz="1800" dirty="0" smtClean="0"/>
              <a:t>is </a:t>
            </a:r>
            <a:r>
              <a:rPr lang="en-US" sz="1800" dirty="0" smtClean="0">
                <a:solidFill>
                  <a:srgbClr val="FF0000"/>
                </a:solidFill>
              </a:rPr>
              <a:t>1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FF0000"/>
                </a:solidFill>
              </a:rPr>
              <a:t>0</a:t>
            </a:r>
            <a:r>
              <a:rPr lang="en-US" sz="1800" dirty="0" smtClean="0"/>
              <a:t>, indicating whether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D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/>
              <a:t> </a:t>
            </a:r>
            <a:r>
              <a:rPr lang="en-US" sz="1800" dirty="0" smtClean="0"/>
              <a:t>is “</a:t>
            </a:r>
            <a:r>
              <a:rPr lang="en-US" sz="1800" dirty="0" smtClean="0">
                <a:solidFill>
                  <a:srgbClr val="FF0000"/>
                </a:solidFill>
              </a:rPr>
              <a:t>good</a:t>
            </a:r>
            <a:r>
              <a:rPr lang="en-US" sz="1800" dirty="0" smtClean="0"/>
              <a:t>” or “</a:t>
            </a:r>
            <a:r>
              <a:rPr lang="en-US" sz="1800" dirty="0" smtClean="0">
                <a:solidFill>
                  <a:srgbClr val="FF0000"/>
                </a:solidFill>
              </a:rPr>
              <a:t>bad</a:t>
            </a:r>
            <a:r>
              <a:rPr lang="en-US" sz="1800" dirty="0" smtClean="0"/>
              <a:t>”.</a:t>
            </a:r>
          </a:p>
          <a:p>
            <a:r>
              <a:rPr lang="en-US" sz="1800" dirty="0" smtClean="0"/>
              <a:t>This model uses the </a:t>
            </a:r>
            <a:r>
              <a:rPr lang="en-US" sz="1800" dirty="0" err="1" smtClean="0"/>
              <a:t>multinominal</a:t>
            </a:r>
            <a:r>
              <a:rPr lang="en-US" sz="1800" dirty="0" smtClean="0"/>
              <a:t> distribution. That is,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a</a:t>
            </a:r>
            <a:r>
              <a:rPr lang="en-US" sz="18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b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0000FF"/>
                </a:solidFill>
              </a:rPr>
              <a:t>,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c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800" dirty="0" smtClean="0"/>
              <a:t>, resp.) is the number of times word </a:t>
            </a:r>
            <a:r>
              <a:rPr lang="en-US" sz="1800" dirty="0" smtClean="0">
                <a:solidFill>
                  <a:srgbClr val="FF0000"/>
                </a:solidFill>
              </a:rPr>
              <a:t>a</a:t>
            </a:r>
            <a:r>
              <a:rPr lang="en-US" sz="1800" dirty="0" smtClean="0"/>
              <a:t> (</a:t>
            </a:r>
            <a:r>
              <a:rPr lang="en-US" sz="1800" dirty="0" smtClean="0">
                <a:solidFill>
                  <a:srgbClr val="FF0000"/>
                </a:solidFill>
              </a:rPr>
              <a:t>b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, resp.) appears in document </a:t>
            </a:r>
            <a:r>
              <a:rPr lang="en-US" sz="1800" dirty="0" smtClean="0">
                <a:solidFill>
                  <a:srgbClr val="0000FF"/>
                </a:solidFill>
              </a:rPr>
              <a:t>D</a:t>
            </a:r>
            <a:r>
              <a:rPr lang="en-US" sz="1800" baseline="-25000" dirty="0" smtClean="0">
                <a:solidFill>
                  <a:srgbClr val="0000FF"/>
                </a:solidFill>
              </a:rPr>
              <a:t>i</a:t>
            </a:r>
            <a:r>
              <a:rPr lang="en-US" sz="1200" dirty="0" smtClean="0"/>
              <a:t>. </a:t>
            </a:r>
          </a:p>
          <a:p>
            <a:r>
              <a:rPr lang="en-US" sz="1800" dirty="0" smtClean="0"/>
              <a:t>Therefore:                       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a</a:t>
            </a:r>
            <a:r>
              <a:rPr lang="en-US" sz="18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+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b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+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c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= |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D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0000FF"/>
                </a:solidFill>
              </a:rPr>
              <a:t>| = n.</a:t>
            </a:r>
          </a:p>
          <a:p>
            <a:r>
              <a:rPr lang="en-US" sz="1800" dirty="0" smtClean="0"/>
              <a:t>In this </a:t>
            </a:r>
            <a:r>
              <a:rPr lang="en-US" sz="1800" dirty="0" smtClean="0">
                <a:solidFill>
                  <a:srgbClr val="FF0000"/>
                </a:solidFill>
              </a:rPr>
              <a:t>generative</a:t>
            </a:r>
            <a:r>
              <a:rPr lang="en-US" sz="1800" dirty="0" smtClean="0"/>
              <a:t> model, we have: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                                           P(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D</a:t>
            </a:r>
            <a:r>
              <a:rPr lang="en-US" sz="18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|y</a:t>
            </a:r>
            <a:r>
              <a:rPr lang="en-US" sz="1800" dirty="0" smtClean="0">
                <a:solidFill>
                  <a:srgbClr val="0000FF"/>
                </a:solidFill>
              </a:rPr>
              <a:t> = 1) =n!/(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a</a:t>
            </a:r>
            <a:r>
              <a:rPr lang="en-US" sz="18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! b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! c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!)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1800" baseline="-25000" dirty="0" smtClean="0">
                <a:solidFill>
                  <a:srgbClr val="0000FF"/>
                </a:solidFill>
                <a:latin typeface="cmmi10"/>
              </a:rPr>
              <a:t>1</a:t>
            </a:r>
            <a:r>
              <a:rPr lang="en-US" sz="1800" baseline="30000" dirty="0" smtClean="0">
                <a:solidFill>
                  <a:srgbClr val="0000FF"/>
                </a:solidFill>
                <a:latin typeface="Calibri"/>
              </a:rPr>
              <a:t>a</a:t>
            </a:r>
            <a:r>
              <a:rPr lang="en-US" sz="1800" baseline="1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¯</a:t>
            </a:r>
            <a:r>
              <a:rPr lang="en-US" sz="1800" baseline="-5000" dirty="0" smtClean="0">
                <a:solidFill>
                  <a:srgbClr val="0000FF"/>
                </a:solidFill>
                <a:latin typeface="cmmi10"/>
              </a:rPr>
              <a:t>1</a:t>
            </a:r>
            <a:r>
              <a:rPr lang="en-US" sz="1800" baseline="30000" dirty="0" smtClean="0">
                <a:solidFill>
                  <a:srgbClr val="0000FF"/>
                </a:solidFill>
                <a:latin typeface="Calibri"/>
              </a:rPr>
              <a:t>b</a:t>
            </a:r>
            <a:r>
              <a:rPr lang="en-US" sz="1800" baseline="1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°</a:t>
            </a:r>
            <a:r>
              <a:rPr lang="en-US" sz="1800" baseline="-25000" dirty="0" smtClean="0">
                <a:solidFill>
                  <a:srgbClr val="0000FF"/>
                </a:solidFill>
                <a:latin typeface="cmmi10"/>
              </a:rPr>
              <a:t>1</a:t>
            </a:r>
            <a:r>
              <a:rPr lang="en-US" sz="1800" baseline="30000" dirty="0" smtClean="0">
                <a:solidFill>
                  <a:srgbClr val="0000FF"/>
                </a:solidFill>
              </a:rPr>
              <a:t>c</a:t>
            </a:r>
            <a:r>
              <a:rPr lang="en-US" sz="1800" baseline="15000" dirty="0" smtClean="0">
                <a:solidFill>
                  <a:srgbClr val="0000FF"/>
                </a:solidFill>
              </a:rPr>
              <a:t>i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  </a:t>
            </a:r>
          </a:p>
          <a:p>
            <a:pPr marL="0" indent="0">
              <a:buNone/>
            </a:pP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      </a:t>
            </a:r>
            <a:r>
              <a:rPr lang="en-US" sz="1800" dirty="0" smtClean="0"/>
              <a:t>where </a:t>
            </a:r>
            <a:r>
              <a:rPr lang="en-US" sz="1800" dirty="0" smtClean="0">
                <a:latin typeface="cmmi10"/>
              </a:rPr>
              <a:t>®</a:t>
            </a:r>
            <a:r>
              <a:rPr lang="en-US" sz="1800" baseline="-25000" dirty="0" smtClean="0">
                <a:latin typeface="cmmi10"/>
              </a:rPr>
              <a:t>1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 (</a:t>
            </a:r>
            <a:r>
              <a:rPr lang="en-US" sz="1800" dirty="0" smtClean="0">
                <a:latin typeface="cmmi10"/>
              </a:rPr>
              <a:t>¯</a:t>
            </a:r>
            <a:r>
              <a:rPr lang="en-US" sz="1800" baseline="-5000" dirty="0" smtClean="0">
                <a:latin typeface="cmmi10"/>
              </a:rPr>
              <a:t>1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cmmi10"/>
              </a:rPr>
              <a:t>°</a:t>
            </a:r>
            <a:r>
              <a:rPr lang="en-US" sz="1800" baseline="-25000" dirty="0" smtClean="0">
                <a:latin typeface="cmmi10"/>
              </a:rPr>
              <a:t>1</a:t>
            </a:r>
            <a:r>
              <a:rPr lang="en-US" sz="1800" baseline="15000" dirty="0" smtClean="0"/>
              <a:t>  </a:t>
            </a:r>
            <a:r>
              <a:rPr lang="en-US" sz="1800" dirty="0" smtClean="0"/>
              <a:t>resp.) is the probability that 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a</a:t>
            </a:r>
            <a:r>
              <a:rPr lang="en-US" sz="1800" dirty="0" smtClean="0"/>
              <a:t> (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b</a:t>
            </a:r>
            <a:r>
              <a:rPr lang="en-US" sz="1800" dirty="0" smtClean="0"/>
              <a:t> , 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c</a:t>
            </a:r>
            <a:r>
              <a:rPr lang="en-US" sz="1800" dirty="0" smtClean="0"/>
              <a:t>) appears in a “good”  document. </a:t>
            </a:r>
          </a:p>
          <a:p>
            <a:r>
              <a:rPr lang="en-US" sz="1800" dirty="0" smtClean="0"/>
              <a:t>Similarly</a:t>
            </a:r>
            <a:r>
              <a:rPr lang="en-US" sz="1800" dirty="0"/>
              <a:t>, </a:t>
            </a:r>
            <a:r>
              <a:rPr lang="en-US" sz="1800" dirty="0" smtClean="0"/>
              <a:t>                    </a:t>
            </a:r>
            <a:r>
              <a:rPr lang="en-US" sz="1800" dirty="0" smtClean="0">
                <a:solidFill>
                  <a:srgbClr val="0000FF"/>
                </a:solidFill>
              </a:rPr>
              <a:t>P(</a:t>
            </a:r>
            <a:r>
              <a:rPr lang="en-US" sz="1800" dirty="0" err="1" smtClean="0">
                <a:solidFill>
                  <a:srgbClr val="0000FF"/>
                </a:solidFill>
              </a:rPr>
              <a:t>D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1800" dirty="0" err="1" smtClean="0">
                <a:solidFill>
                  <a:srgbClr val="0000FF"/>
                </a:solidFill>
              </a:rPr>
              <a:t>|y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 0) =n!/(</a:t>
            </a:r>
            <a:r>
              <a:rPr lang="en-US" sz="1800" dirty="0" err="1">
                <a:solidFill>
                  <a:srgbClr val="0000FF"/>
                </a:solidFill>
              </a:rPr>
              <a:t>a</a:t>
            </a:r>
            <a:r>
              <a:rPr lang="en-US" sz="1800" baseline="-25000" dirty="0" err="1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! b</a:t>
            </a:r>
            <a:r>
              <a:rPr lang="en-US" sz="1800" baseline="-25000" dirty="0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! c</a:t>
            </a:r>
            <a:r>
              <a:rPr lang="en-US" sz="1800" baseline="-25000" dirty="0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!)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1800" baseline="-25000" dirty="0">
                <a:solidFill>
                  <a:srgbClr val="0000FF"/>
                </a:solidFill>
                <a:latin typeface="cmmi10"/>
              </a:rPr>
              <a:t>0</a:t>
            </a:r>
            <a:r>
              <a:rPr lang="en-US" sz="1800" baseline="30000" dirty="0">
                <a:solidFill>
                  <a:srgbClr val="0000FF"/>
                </a:solidFill>
              </a:rPr>
              <a:t>a</a:t>
            </a:r>
            <a:r>
              <a:rPr lang="en-US" sz="1800" baseline="15000" dirty="0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¯</a:t>
            </a:r>
            <a:r>
              <a:rPr lang="en-US" sz="1800" baseline="-5000" dirty="0">
                <a:solidFill>
                  <a:srgbClr val="0000FF"/>
                </a:solidFill>
                <a:latin typeface="cmmi10"/>
              </a:rPr>
              <a:t>0</a:t>
            </a:r>
            <a:r>
              <a:rPr lang="en-US" sz="1800" baseline="30000" dirty="0">
                <a:solidFill>
                  <a:srgbClr val="0000FF"/>
                </a:solidFill>
              </a:rPr>
              <a:t>b</a:t>
            </a:r>
            <a:r>
              <a:rPr lang="en-US" sz="1800" baseline="15000" dirty="0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°</a:t>
            </a:r>
            <a:r>
              <a:rPr lang="en-US" sz="1800" baseline="-25000" dirty="0">
                <a:solidFill>
                  <a:srgbClr val="0000FF"/>
                </a:solidFill>
                <a:latin typeface="cmmi10"/>
              </a:rPr>
              <a:t>0</a:t>
            </a:r>
            <a:r>
              <a:rPr lang="en-US" sz="1800" baseline="30000" dirty="0">
                <a:solidFill>
                  <a:srgbClr val="0000FF"/>
                </a:solidFill>
              </a:rPr>
              <a:t>c</a:t>
            </a:r>
            <a:r>
              <a:rPr lang="en-US" sz="1800" baseline="15000" dirty="0">
                <a:solidFill>
                  <a:srgbClr val="0000FF"/>
                </a:solidFill>
              </a:rPr>
              <a:t>i</a:t>
            </a:r>
            <a:endParaRPr lang="en-US" sz="1800" baseline="-25000" dirty="0">
              <a:solidFill>
                <a:srgbClr val="0000FF"/>
              </a:solidFill>
            </a:endParaRPr>
          </a:p>
          <a:p>
            <a:r>
              <a:rPr lang="en-US" sz="1800" dirty="0"/>
              <a:t>Note </a:t>
            </a:r>
            <a:r>
              <a:rPr lang="en-US" sz="1800" dirty="0" smtClean="0"/>
              <a:t>that: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1800" baseline="-25000" dirty="0">
                <a:solidFill>
                  <a:srgbClr val="0000FF"/>
                </a:solidFill>
                <a:latin typeface="cmmi10"/>
              </a:rPr>
              <a:t>0</a:t>
            </a:r>
            <a:r>
              <a:rPr lang="en-US" sz="1800" dirty="0">
                <a:solidFill>
                  <a:srgbClr val="0000FF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¯</a:t>
            </a:r>
            <a:r>
              <a:rPr lang="en-US" sz="1800" baseline="-5000" dirty="0">
                <a:solidFill>
                  <a:srgbClr val="0000FF"/>
                </a:solidFill>
                <a:latin typeface="cmmi10"/>
              </a:rPr>
              <a:t>0</a:t>
            </a:r>
            <a:r>
              <a:rPr lang="en-US" sz="1800" dirty="0">
                <a:solidFill>
                  <a:srgbClr val="0000FF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°</a:t>
            </a:r>
            <a:r>
              <a:rPr lang="en-US" sz="1800" baseline="-25000" dirty="0">
                <a:solidFill>
                  <a:srgbClr val="0000FF"/>
                </a:solidFill>
                <a:latin typeface="cmmi10"/>
              </a:rPr>
              <a:t>0</a:t>
            </a:r>
            <a:r>
              <a:rPr lang="en-US" sz="1800" dirty="0"/>
              <a:t>=</a:t>
            </a:r>
            <a:r>
              <a:rPr lang="en-US" sz="1800" baseline="150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1800" baseline="-25000" dirty="0">
                <a:solidFill>
                  <a:srgbClr val="0000FF"/>
                </a:solidFill>
                <a:latin typeface="cmmi10"/>
              </a:rPr>
              <a:t>1</a:t>
            </a:r>
            <a:r>
              <a:rPr lang="en-US" sz="1800" dirty="0">
                <a:solidFill>
                  <a:srgbClr val="0000FF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¯</a:t>
            </a:r>
            <a:r>
              <a:rPr lang="en-US" sz="1800" baseline="-5000" dirty="0">
                <a:solidFill>
                  <a:srgbClr val="0000FF"/>
                </a:solidFill>
                <a:latin typeface="cmmi10"/>
              </a:rPr>
              <a:t>1</a:t>
            </a:r>
            <a:r>
              <a:rPr lang="en-US" sz="1800" dirty="0">
                <a:solidFill>
                  <a:srgbClr val="0000FF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°</a:t>
            </a:r>
            <a:r>
              <a:rPr lang="en-US" sz="1800" baseline="-25000" dirty="0">
                <a:solidFill>
                  <a:srgbClr val="0000FF"/>
                </a:solidFill>
                <a:latin typeface="cmmi10"/>
              </a:rPr>
              <a:t>1 </a:t>
            </a:r>
            <a:r>
              <a:rPr lang="en-US" sz="1800" dirty="0"/>
              <a:t>=1</a:t>
            </a:r>
          </a:p>
          <a:p>
            <a:endParaRPr lang="en-US" sz="1800" dirty="0"/>
          </a:p>
        </p:txBody>
      </p:sp>
      <p:sp>
        <p:nvSpPr>
          <p:cNvPr id="945161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err="1"/>
              <a:t>TexPoint</a:t>
            </a:r>
            <a:r>
              <a:rPr lang="en-US" dirty="0"/>
              <a:t> fonts used in EMF. </a:t>
            </a:r>
          </a:p>
          <a:p>
            <a:r>
              <a:rPr lang="en-US" dirty="0"/>
              <a:t>Read the </a:t>
            </a:r>
            <a:r>
              <a:rPr lang="en-US" dirty="0" err="1"/>
              <a:t>TexPoint</a:t>
            </a:r>
            <a:r>
              <a:rPr lang="en-US" dirty="0"/>
              <a:t> manual before you delete this box.: </a:t>
            </a:r>
            <a:r>
              <a:rPr lang="en-US" dirty="0">
                <a:latin typeface="cmmi7" pitchFamily="34" charset="0"/>
              </a:rPr>
              <a:t>A</a:t>
            </a:r>
            <a:r>
              <a:rPr lang="en-US" dirty="0">
                <a:latin typeface="cmr7" pitchFamily="34" charset="0"/>
              </a:rPr>
              <a:t>A</a:t>
            </a:r>
            <a:r>
              <a:rPr lang="en-US" dirty="0">
                <a:latin typeface="cmr5" pitchFamily="34" charset="0"/>
              </a:rPr>
              <a:t>A</a:t>
            </a:r>
            <a:r>
              <a:rPr lang="en-US" dirty="0">
                <a:latin typeface="cmmi5" pitchFamily="34" charset="0"/>
              </a:rPr>
              <a:t>A</a:t>
            </a:r>
            <a:r>
              <a:rPr lang="en-US" dirty="0">
                <a:latin typeface="cmmi10" pitchFamily="34" charset="0"/>
              </a:rPr>
              <a:t>A</a:t>
            </a:r>
          </a:p>
        </p:txBody>
      </p:sp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Multinomial Bag of Words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304800" y="5257801"/>
            <a:ext cx="8530856" cy="1447800"/>
          </a:xfrm>
          <a:prstGeom prst="wedgeRectCallout">
            <a:avLst>
              <a:gd name="adj1" fmla="val 18767"/>
              <a:gd name="adj2" fmla="val -4999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050000"/>
                </a:solidFill>
              </a:rPr>
              <a:t>Unlike the discriminative case, the “game” here is different: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050000"/>
                </a:solidFill>
              </a:rPr>
              <a:t>We make an assumption on how the data is being generated.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050000"/>
                </a:solidFill>
              </a:rPr>
              <a:t>(multinomial, with </a:t>
            </a:r>
            <a:r>
              <a:rPr lang="en-US" sz="1800" dirty="0" smtClean="0">
                <a:solidFill>
                  <a:srgbClr val="050000"/>
                </a:solidFill>
                <a:latin typeface="cmmi10"/>
              </a:rPr>
              <a:t>®</a:t>
            </a:r>
            <a:r>
              <a:rPr lang="en-US" sz="1800" baseline="-25000" dirty="0" err="1" smtClean="0">
                <a:solidFill>
                  <a:srgbClr val="050000"/>
                </a:solidFill>
                <a:latin typeface="cmmi10"/>
              </a:rPr>
              <a:t>i</a:t>
            </a:r>
            <a:r>
              <a:rPr lang="en-US" sz="1800" dirty="0" smtClean="0">
                <a:solidFill>
                  <a:srgbClr val="050000"/>
                </a:solidFill>
              </a:rPr>
              <a:t>, </a:t>
            </a:r>
            <a:r>
              <a:rPr lang="en-US" sz="1800" dirty="0" smtClean="0">
                <a:solidFill>
                  <a:srgbClr val="050000"/>
                </a:solidFill>
                <a:latin typeface="cmmi10"/>
              </a:rPr>
              <a:t>¯</a:t>
            </a:r>
            <a:r>
              <a:rPr lang="en-US" sz="1800" baseline="-25000" dirty="0" err="1" smtClean="0">
                <a:solidFill>
                  <a:srgbClr val="050000"/>
                </a:solidFill>
                <a:latin typeface="cmmi10"/>
              </a:rPr>
              <a:t>i</a:t>
            </a:r>
            <a:r>
              <a:rPr lang="en-US" sz="1800" dirty="0" smtClean="0">
                <a:solidFill>
                  <a:srgbClr val="050000"/>
                </a:solidFill>
              </a:rPr>
              <a:t>, </a:t>
            </a:r>
            <a:r>
              <a:rPr lang="en-US" sz="1800" dirty="0" smtClean="0">
                <a:solidFill>
                  <a:srgbClr val="050000"/>
                </a:solidFill>
                <a:latin typeface="cmmi10"/>
              </a:rPr>
              <a:t>°</a:t>
            </a:r>
            <a:r>
              <a:rPr lang="en-US" sz="1800" baseline="-25000" dirty="0" err="1" smtClean="0">
                <a:solidFill>
                  <a:srgbClr val="050000"/>
                </a:solidFill>
                <a:latin typeface="cmmi10"/>
              </a:rPr>
              <a:t>i</a:t>
            </a:r>
            <a:r>
              <a:rPr lang="en-US" sz="1800" dirty="0" smtClean="0">
                <a:solidFill>
                  <a:srgbClr val="050000"/>
                </a:solidFill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050000"/>
                </a:solidFill>
              </a:rPr>
              <a:t>Now, we observe documents, and estimate these parameters.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050000"/>
                </a:solidFill>
              </a:rPr>
              <a:t>Once we have the parameters, we can predict the corresponding label. 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334000"/>
          </a:xfrm>
        </p:spPr>
        <p:txBody>
          <a:bodyPr/>
          <a:lstStyle/>
          <a:p>
            <a:r>
              <a:rPr lang="en-US" sz="1800" dirty="0" smtClean="0"/>
              <a:t>We are given a collection of documents written in a three word language {</a:t>
            </a:r>
            <a:r>
              <a:rPr lang="en-US" sz="1800" dirty="0" smtClean="0">
                <a:solidFill>
                  <a:srgbClr val="FF0000"/>
                </a:solidFill>
              </a:rPr>
              <a:t>a, b, c</a:t>
            </a:r>
            <a:r>
              <a:rPr lang="en-US" sz="1800" dirty="0" smtClean="0">
                <a:solidFill>
                  <a:srgbClr val="0000FF"/>
                </a:solidFill>
              </a:rPr>
              <a:t>}</a:t>
            </a:r>
            <a:r>
              <a:rPr lang="en-US" sz="1800" dirty="0" smtClean="0"/>
              <a:t>. All the documents have exactly </a:t>
            </a:r>
            <a:r>
              <a:rPr lang="en-US" sz="1800" dirty="0" smtClean="0">
                <a:solidFill>
                  <a:srgbClr val="0000FF"/>
                </a:solidFill>
              </a:rPr>
              <a:t>n</a:t>
            </a:r>
            <a:r>
              <a:rPr lang="en-US" sz="1800" dirty="0" smtClean="0"/>
              <a:t> words (each word can be either </a:t>
            </a:r>
            <a:r>
              <a:rPr lang="en-US" sz="1800" dirty="0" smtClean="0">
                <a:solidFill>
                  <a:srgbClr val="FF0000"/>
                </a:solidFill>
              </a:rPr>
              <a:t>a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b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). </a:t>
            </a:r>
          </a:p>
          <a:p>
            <a:r>
              <a:rPr lang="en-US" sz="1800" dirty="0" smtClean="0"/>
              <a:t>We are given a labeled document collection {</a:t>
            </a:r>
            <a:r>
              <a:rPr lang="en-US" sz="1800" dirty="0" smtClean="0">
                <a:latin typeface="Calibri"/>
              </a:rPr>
              <a:t>D</a:t>
            </a:r>
            <a:r>
              <a:rPr lang="en-US" sz="1800" baseline="-25000" dirty="0" smtClean="0">
                <a:latin typeface="Calibri"/>
              </a:rPr>
              <a:t>1</a:t>
            </a:r>
            <a:r>
              <a:rPr lang="en-US" sz="1800" dirty="0" smtClean="0">
                <a:latin typeface="Calibri"/>
              </a:rPr>
              <a:t>, D</a:t>
            </a:r>
            <a:r>
              <a:rPr lang="en-US" sz="1800" baseline="-25000" dirty="0" smtClean="0">
                <a:latin typeface="Calibri"/>
              </a:rPr>
              <a:t>2</a:t>
            </a:r>
            <a:r>
              <a:rPr lang="en-US" sz="1800" dirty="0" smtClean="0"/>
              <a:t> ... , </a:t>
            </a:r>
            <a:r>
              <a:rPr lang="en-US" sz="1800" dirty="0" err="1" smtClean="0">
                <a:latin typeface="Calibri"/>
              </a:rPr>
              <a:t>D</a:t>
            </a:r>
            <a:r>
              <a:rPr lang="en-US" sz="1800" baseline="-25000" dirty="0" err="1" smtClean="0">
                <a:latin typeface="Calibri"/>
              </a:rPr>
              <a:t>m</a:t>
            </a:r>
            <a:r>
              <a:rPr lang="en-US" sz="1800" dirty="0" smtClean="0"/>
              <a:t>}. The label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18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of document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D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/>
              <a:t> </a:t>
            </a:r>
            <a:r>
              <a:rPr lang="en-US" sz="1800" dirty="0" smtClean="0"/>
              <a:t>is </a:t>
            </a:r>
            <a:r>
              <a:rPr lang="en-US" sz="1800" dirty="0" smtClean="0">
                <a:solidFill>
                  <a:srgbClr val="0000FF"/>
                </a:solidFill>
              </a:rPr>
              <a:t>1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0000FF"/>
                </a:solidFill>
              </a:rPr>
              <a:t>0</a:t>
            </a:r>
            <a:r>
              <a:rPr lang="en-US" sz="1800" dirty="0" smtClean="0"/>
              <a:t>, indicating whether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D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/>
              <a:t> </a:t>
            </a:r>
            <a:r>
              <a:rPr lang="en-US" sz="1800" dirty="0" smtClean="0"/>
              <a:t>is “good” or “bad”.</a:t>
            </a: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endParaRPr lang="en-US" sz="1800" dirty="0">
              <a:solidFill>
                <a:srgbClr val="0000FF"/>
              </a:solidFill>
            </a:endParaRP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The classification problem: </a:t>
            </a:r>
            <a:r>
              <a:rPr lang="en-US" sz="1800" dirty="0" smtClean="0"/>
              <a:t>given a document </a:t>
            </a:r>
            <a:r>
              <a:rPr lang="en-US" sz="1800" dirty="0" smtClean="0">
                <a:solidFill>
                  <a:srgbClr val="0000FF"/>
                </a:solidFill>
              </a:rPr>
              <a:t>D</a:t>
            </a:r>
            <a:r>
              <a:rPr lang="en-US" sz="1800" dirty="0" smtClean="0"/>
              <a:t>, determine if it is </a:t>
            </a:r>
            <a:r>
              <a:rPr lang="en-US" sz="1800" dirty="0" smtClean="0">
                <a:solidFill>
                  <a:srgbClr val="FF0000"/>
                </a:solidFill>
              </a:rPr>
              <a:t>good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FF0000"/>
                </a:solidFill>
              </a:rPr>
              <a:t>bad</a:t>
            </a:r>
            <a:r>
              <a:rPr lang="en-US" sz="1800" dirty="0" smtClean="0"/>
              <a:t>; that is, determine </a:t>
            </a:r>
            <a:r>
              <a:rPr lang="en-US" sz="1800" dirty="0" smtClean="0">
                <a:solidFill>
                  <a:srgbClr val="0000FF"/>
                </a:solidFill>
              </a:rPr>
              <a:t>P(</a:t>
            </a:r>
            <a:r>
              <a:rPr lang="en-US" sz="1800" dirty="0" err="1" smtClean="0">
                <a:solidFill>
                  <a:srgbClr val="0000FF"/>
                </a:solidFill>
              </a:rPr>
              <a:t>y|D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dirty="0" smtClean="0"/>
              <a:t>. </a:t>
            </a:r>
          </a:p>
          <a:p>
            <a:endParaRPr lang="en-US" sz="1800" dirty="0" smtClean="0"/>
          </a:p>
          <a:p>
            <a:r>
              <a:rPr lang="en-US" sz="1800" dirty="0" smtClean="0"/>
              <a:t>This can be determined via Bayes rule: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P(</a:t>
            </a:r>
            <a:r>
              <a:rPr lang="en-US" sz="1800" dirty="0" err="1" smtClean="0">
                <a:solidFill>
                  <a:srgbClr val="0000FF"/>
                </a:solidFill>
                <a:sym typeface="Symbol" pitchFamily="18" charset="2"/>
              </a:rPr>
              <a:t>y|D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)  =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P(</a:t>
            </a:r>
            <a:r>
              <a:rPr lang="en-US" sz="1800" dirty="0" err="1" smtClean="0">
                <a:solidFill>
                  <a:srgbClr val="0000FF"/>
                </a:solidFill>
                <a:sym typeface="Symbol" pitchFamily="18" charset="2"/>
              </a:rPr>
              <a:t>D|y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) P(y)/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P(D)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But, we need to know the parameters of the model to compute that. </a:t>
            </a:r>
            <a:endParaRPr lang="en-US" sz="1800" dirty="0"/>
          </a:p>
        </p:txBody>
      </p:sp>
      <p:sp>
        <p:nvSpPr>
          <p:cNvPr id="945161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err="1"/>
              <a:t>TexPoint</a:t>
            </a:r>
            <a:r>
              <a:rPr lang="en-US" dirty="0"/>
              <a:t> fonts used in EMF. </a:t>
            </a:r>
          </a:p>
          <a:p>
            <a:r>
              <a:rPr lang="en-US" dirty="0"/>
              <a:t>Read the </a:t>
            </a:r>
            <a:r>
              <a:rPr lang="en-US" dirty="0" err="1"/>
              <a:t>TexPoint</a:t>
            </a:r>
            <a:r>
              <a:rPr lang="en-US" dirty="0"/>
              <a:t> manual before you delete this box.: </a:t>
            </a:r>
            <a:r>
              <a:rPr lang="en-US" dirty="0">
                <a:latin typeface="cmmi7" pitchFamily="34" charset="0"/>
              </a:rPr>
              <a:t>A</a:t>
            </a:r>
            <a:r>
              <a:rPr lang="en-US" dirty="0">
                <a:latin typeface="cmr7" pitchFamily="34" charset="0"/>
              </a:rPr>
              <a:t>A</a:t>
            </a:r>
            <a:r>
              <a:rPr lang="en-US" dirty="0">
                <a:latin typeface="cmr5" pitchFamily="34" charset="0"/>
              </a:rPr>
              <a:t>A</a:t>
            </a:r>
            <a:r>
              <a:rPr lang="en-US" dirty="0">
                <a:latin typeface="cmmi5" pitchFamily="34" charset="0"/>
              </a:rPr>
              <a:t>A</a:t>
            </a:r>
            <a:r>
              <a:rPr lang="en-US" dirty="0">
                <a:latin typeface="cmmi10" pitchFamily="34" charset="0"/>
              </a:rPr>
              <a:t>A</a:t>
            </a:r>
          </a:p>
        </p:txBody>
      </p:sp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Multinomial Bag of Words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32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Multinomial Bag of Words (3)</a:t>
            </a:r>
            <a:endParaRPr lang="en-US" dirty="0"/>
          </a:p>
        </p:txBody>
      </p:sp>
      <p:sp>
        <p:nvSpPr>
          <p:cNvPr id="945161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err="1"/>
              <a:t>TexPoint</a:t>
            </a:r>
            <a:r>
              <a:rPr lang="en-US" dirty="0"/>
              <a:t> fonts used in EMF. </a:t>
            </a:r>
          </a:p>
          <a:p>
            <a:r>
              <a:rPr lang="en-US" dirty="0"/>
              <a:t>Read the </a:t>
            </a:r>
            <a:r>
              <a:rPr lang="en-US" dirty="0" err="1"/>
              <a:t>TexPoint</a:t>
            </a:r>
            <a:r>
              <a:rPr lang="en-US" dirty="0"/>
              <a:t> manual before you delete this box.: </a:t>
            </a:r>
            <a:r>
              <a:rPr lang="en-US" dirty="0">
                <a:latin typeface="cmmi7" pitchFamily="34" charset="0"/>
              </a:rPr>
              <a:t>A</a:t>
            </a:r>
            <a:r>
              <a:rPr lang="en-US" dirty="0">
                <a:latin typeface="cmr7" pitchFamily="34" charset="0"/>
              </a:rPr>
              <a:t>A</a:t>
            </a:r>
            <a:r>
              <a:rPr lang="en-US" dirty="0">
                <a:latin typeface="cmr5" pitchFamily="34" charset="0"/>
              </a:rPr>
              <a:t>A</a:t>
            </a:r>
            <a:r>
              <a:rPr lang="en-US" dirty="0">
                <a:latin typeface="cmmi5" pitchFamily="34" charset="0"/>
              </a:rPr>
              <a:t>A</a:t>
            </a:r>
            <a:r>
              <a:rPr lang="en-US" dirty="0">
                <a:latin typeface="cmmi10" pitchFamily="34" charset="0"/>
              </a:rPr>
              <a:t>A</a:t>
            </a:r>
          </a:p>
        </p:txBody>
      </p:sp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334000"/>
          </a:xfrm>
        </p:spPr>
        <p:txBody>
          <a:bodyPr/>
          <a:lstStyle/>
          <a:p>
            <a:r>
              <a:rPr lang="en-US" sz="1800" dirty="0" smtClean="0"/>
              <a:t>How do we estimate the parameters?</a:t>
            </a:r>
          </a:p>
          <a:p>
            <a:r>
              <a:rPr lang="en-US" sz="1800" dirty="0" smtClean="0"/>
              <a:t>We derive </a:t>
            </a:r>
            <a:r>
              <a:rPr lang="en-US" sz="1800" dirty="0"/>
              <a:t>the </a:t>
            </a:r>
            <a:r>
              <a:rPr lang="en-US" sz="1800" dirty="0">
                <a:solidFill>
                  <a:srgbClr val="0000FF"/>
                </a:solidFill>
              </a:rPr>
              <a:t>most likely value of the parameters </a:t>
            </a:r>
            <a:r>
              <a:rPr lang="en-US" sz="1800" dirty="0"/>
              <a:t>defined </a:t>
            </a:r>
            <a:r>
              <a:rPr lang="en-US" sz="1800" dirty="0" smtClean="0"/>
              <a:t>above, by maximizing the </a:t>
            </a:r>
            <a:r>
              <a:rPr lang="en-US" sz="1800" dirty="0" smtClean="0">
                <a:solidFill>
                  <a:srgbClr val="0000FF"/>
                </a:solidFill>
              </a:rPr>
              <a:t>log likelihood of the observed data. 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PD = </a:t>
            </a:r>
            <a:r>
              <a:rPr lang="en-US" sz="1800" dirty="0" smtClean="0">
                <a:latin typeface="Symbol"/>
                <a:sym typeface="Symbol"/>
              </a:rPr>
              <a:t>P</a:t>
            </a:r>
            <a:r>
              <a:rPr lang="en-US" sz="1800" baseline="-25000" dirty="0" smtClean="0">
                <a:latin typeface="+mj-lt"/>
                <a:sym typeface="Symbol"/>
              </a:rPr>
              <a:t>i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Calibri"/>
              </a:rPr>
              <a:t>P(</a:t>
            </a:r>
            <a:r>
              <a:rPr lang="en-US" sz="1800" dirty="0" err="1" smtClean="0">
                <a:latin typeface="Calibri"/>
              </a:rPr>
              <a:t>y</a:t>
            </a:r>
            <a:r>
              <a:rPr lang="en-US" sz="1800" baseline="-25000" dirty="0" err="1" smtClean="0">
                <a:latin typeface="Calibri"/>
              </a:rPr>
              <a:t>i</a:t>
            </a:r>
            <a:r>
              <a:rPr lang="en-US" sz="1800" dirty="0" smtClean="0"/>
              <a:t> , </a:t>
            </a:r>
            <a:r>
              <a:rPr lang="en-US" sz="1800" dirty="0"/>
              <a:t>D</a:t>
            </a:r>
            <a:r>
              <a:rPr lang="en-US" sz="1800" baseline="-25000" dirty="0">
                <a:latin typeface="+mj-lt"/>
              </a:rPr>
              <a:t>i</a:t>
            </a:r>
            <a:r>
              <a:rPr lang="en-US" sz="1800" dirty="0"/>
              <a:t> ) </a:t>
            </a:r>
            <a:r>
              <a:rPr lang="en-US" sz="1800" dirty="0" smtClean="0"/>
              <a:t> = </a:t>
            </a:r>
            <a:r>
              <a:rPr lang="en-US" sz="1800" dirty="0"/>
              <a:t> </a:t>
            </a:r>
            <a:r>
              <a:rPr lang="en-US" sz="1800" dirty="0" smtClean="0">
                <a:latin typeface="Symbol"/>
                <a:sym typeface="Symbol"/>
              </a:rPr>
              <a:t>P</a:t>
            </a:r>
            <a:r>
              <a:rPr lang="en-US" sz="1800" baseline="-25000" dirty="0" smtClean="0">
                <a:latin typeface="+mj-lt"/>
                <a:sym typeface="Symbol"/>
              </a:rPr>
              <a:t>i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Calibri"/>
              </a:rPr>
              <a:t>P(</a:t>
            </a:r>
            <a:r>
              <a:rPr lang="en-US" sz="1800" dirty="0" smtClean="0"/>
              <a:t>D</a:t>
            </a:r>
            <a:r>
              <a:rPr lang="en-US" sz="1800" baseline="-25000" dirty="0" smtClean="0">
                <a:latin typeface="+mj-lt"/>
              </a:rPr>
              <a:t>i</a:t>
            </a:r>
            <a:r>
              <a:rPr lang="en-US" sz="1800" dirty="0" smtClean="0"/>
              <a:t> |</a:t>
            </a:r>
            <a:r>
              <a:rPr lang="en-US" sz="1800" dirty="0" err="1" smtClean="0">
                <a:latin typeface="Calibri"/>
              </a:rPr>
              <a:t>y</a:t>
            </a:r>
            <a:r>
              <a:rPr lang="en-US" sz="1800" baseline="-50000" dirty="0" err="1" smtClean="0">
                <a:latin typeface="+mj-lt"/>
              </a:rPr>
              <a:t>i</a:t>
            </a:r>
            <a:r>
              <a:rPr lang="en-US" sz="1800" dirty="0" smtClean="0"/>
              <a:t> ) P(</a:t>
            </a:r>
            <a:r>
              <a:rPr lang="en-US" sz="1800" dirty="0" err="1" smtClean="0"/>
              <a:t>y</a:t>
            </a:r>
            <a:r>
              <a:rPr lang="en-US" sz="1800" baseline="-50000" dirty="0" err="1" smtClean="0">
                <a:latin typeface="+mj-lt"/>
              </a:rPr>
              <a:t>i</a:t>
            </a:r>
            <a:r>
              <a:rPr lang="en-US" sz="1800" dirty="0" smtClean="0"/>
              <a:t>)  = </a:t>
            </a:r>
            <a:endParaRPr lang="en-US" sz="1800" dirty="0"/>
          </a:p>
          <a:p>
            <a:pPr lvl="1"/>
            <a:r>
              <a:rPr lang="en-US" sz="1600" dirty="0"/>
              <a:t>We denote by P(</a:t>
            </a:r>
            <a:r>
              <a:rPr lang="en-US" sz="1600" dirty="0" err="1"/>
              <a:t>y</a:t>
            </a:r>
            <a:r>
              <a:rPr lang="en-US" sz="1600" baseline="-50000" dirty="0" err="1"/>
              <a:t>i</a:t>
            </a:r>
            <a:r>
              <a:rPr lang="en-US" sz="1600" dirty="0"/>
              <a:t>) </a:t>
            </a:r>
            <a:r>
              <a:rPr lang="en-US" sz="1600" dirty="0" smtClean="0"/>
              <a:t>= </a:t>
            </a:r>
            <a:r>
              <a:rPr lang="en-US" sz="1600" dirty="0" smtClean="0">
                <a:solidFill>
                  <a:srgbClr val="0000FF"/>
                </a:solidFill>
                <a:latin typeface="cmmi10"/>
              </a:rPr>
              <a:t>´</a:t>
            </a:r>
            <a:r>
              <a:rPr lang="en-US" sz="1600" dirty="0" smtClean="0">
                <a:latin typeface="cmmi10"/>
              </a:rPr>
              <a:t> </a:t>
            </a:r>
            <a:r>
              <a:rPr lang="en-US" sz="1600" dirty="0"/>
              <a:t>the probability  that an example is “good</a:t>
            </a:r>
            <a:r>
              <a:rPr lang="en-US" sz="1600" dirty="0" smtClean="0"/>
              <a:t>” (</a:t>
            </a:r>
            <a:r>
              <a:rPr lang="en-US" sz="1600" dirty="0" err="1" smtClean="0">
                <a:latin typeface="Calibri"/>
              </a:rPr>
              <a:t>y</a:t>
            </a:r>
            <a:r>
              <a:rPr lang="en-US" sz="1600" baseline="-25000" dirty="0" err="1" smtClean="0">
                <a:latin typeface="Calibri"/>
              </a:rPr>
              <a:t>i</a:t>
            </a:r>
            <a:r>
              <a:rPr lang="en-US" sz="1600" dirty="0" smtClean="0">
                <a:latin typeface="Calibri"/>
              </a:rPr>
              <a:t>=1</a:t>
            </a:r>
            <a:r>
              <a:rPr lang="en-US" sz="1600" dirty="0" smtClean="0"/>
              <a:t>; otherwise </a:t>
            </a:r>
            <a:r>
              <a:rPr lang="en-US" sz="1600" dirty="0" err="1" smtClean="0">
                <a:latin typeface="Calibri"/>
              </a:rPr>
              <a:t>y</a:t>
            </a:r>
            <a:r>
              <a:rPr lang="en-US" sz="1600" baseline="-25000" dirty="0" err="1" smtClean="0">
                <a:latin typeface="Calibri"/>
              </a:rPr>
              <a:t>i</a:t>
            </a:r>
            <a:r>
              <a:rPr lang="en-US" sz="1600" dirty="0" smtClean="0">
                <a:latin typeface="Calibri"/>
              </a:rPr>
              <a:t>=0</a:t>
            </a:r>
            <a:r>
              <a:rPr lang="en-US" sz="1600" dirty="0" smtClean="0"/>
              <a:t>).     Then</a:t>
            </a:r>
            <a:r>
              <a:rPr lang="en-US" sz="1600" dirty="0"/>
              <a:t>:</a:t>
            </a:r>
          </a:p>
          <a:p>
            <a:r>
              <a:rPr lang="en-US" sz="1800" dirty="0">
                <a:latin typeface="Symbol"/>
                <a:sym typeface="Symbol"/>
              </a:rPr>
              <a:t>P</a:t>
            </a:r>
            <a:r>
              <a:rPr lang="en-US" sz="1800" baseline="-25000" dirty="0" smtClean="0">
                <a:latin typeface="+mj-lt"/>
                <a:sym typeface="Symbol"/>
              </a:rPr>
              <a:t>i</a:t>
            </a:r>
            <a:r>
              <a:rPr lang="en-US" sz="1800" dirty="0" smtClean="0"/>
              <a:t> P(y, </a:t>
            </a:r>
            <a:r>
              <a:rPr lang="en-US" sz="1800" dirty="0" smtClean="0">
                <a:latin typeface="Calibri"/>
              </a:rPr>
              <a:t>D</a:t>
            </a:r>
            <a:r>
              <a:rPr lang="en-US" sz="1800" baseline="-25000" dirty="0" smtClean="0">
                <a:latin typeface="+mj-lt"/>
              </a:rPr>
              <a:t>i</a:t>
            </a:r>
            <a:r>
              <a:rPr lang="en-US" sz="1800" dirty="0" smtClean="0"/>
              <a:t> ) = </a:t>
            </a:r>
            <a:r>
              <a:rPr lang="en-US" sz="1800" dirty="0" smtClean="0">
                <a:latin typeface="Symbol"/>
                <a:sym typeface="Symbol"/>
              </a:rPr>
              <a:t>P</a:t>
            </a:r>
            <a:r>
              <a:rPr lang="en-US" sz="1800" baseline="-25000" dirty="0" smtClean="0">
                <a:latin typeface="+mj-lt"/>
                <a:sym typeface="Symbol"/>
              </a:rPr>
              <a:t>i</a:t>
            </a:r>
            <a:r>
              <a:rPr lang="en-US" sz="1800" dirty="0" smtClean="0"/>
              <a:t> [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smtClean="0">
                <a:latin typeface="cmmi10"/>
              </a:rPr>
              <a:t>´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n</a:t>
            </a:r>
            <a:r>
              <a:rPr lang="en-US" sz="1800" dirty="0">
                <a:solidFill>
                  <a:srgbClr val="0000FF"/>
                </a:solidFill>
              </a:rPr>
              <a:t>!/(</a:t>
            </a:r>
            <a:r>
              <a:rPr lang="en-US" sz="1800" dirty="0" err="1">
                <a:solidFill>
                  <a:srgbClr val="0000FF"/>
                </a:solidFill>
              </a:rPr>
              <a:t>a</a:t>
            </a:r>
            <a:r>
              <a:rPr lang="en-US" sz="1800" baseline="-25000" dirty="0" err="1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! b</a:t>
            </a:r>
            <a:r>
              <a:rPr lang="en-US" sz="1800" baseline="-25000" dirty="0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! c</a:t>
            </a:r>
            <a:r>
              <a:rPr lang="en-US" sz="1800" baseline="-25000" dirty="0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!)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1800" baseline="-25000" dirty="0">
                <a:solidFill>
                  <a:srgbClr val="0000FF"/>
                </a:solidFill>
                <a:latin typeface="cmmi10"/>
              </a:rPr>
              <a:t>1</a:t>
            </a:r>
            <a:r>
              <a:rPr lang="en-US" sz="1800" baseline="30000" dirty="0">
                <a:solidFill>
                  <a:srgbClr val="0000FF"/>
                </a:solidFill>
              </a:rPr>
              <a:t>a</a:t>
            </a:r>
            <a:r>
              <a:rPr lang="en-US" sz="1800" baseline="15000" dirty="0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¯</a:t>
            </a:r>
            <a:r>
              <a:rPr lang="en-US" sz="1800" baseline="-5000" dirty="0">
                <a:solidFill>
                  <a:srgbClr val="0000FF"/>
                </a:solidFill>
                <a:latin typeface="cmmi10"/>
              </a:rPr>
              <a:t>1</a:t>
            </a:r>
            <a:r>
              <a:rPr lang="en-US" sz="1800" baseline="30000" dirty="0">
                <a:solidFill>
                  <a:srgbClr val="0000FF"/>
                </a:solidFill>
              </a:rPr>
              <a:t>b</a:t>
            </a:r>
            <a:r>
              <a:rPr lang="en-US" sz="1800" baseline="15000" dirty="0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°</a:t>
            </a:r>
            <a:r>
              <a:rPr lang="en-US" sz="1800" baseline="-25000" dirty="0">
                <a:solidFill>
                  <a:srgbClr val="0000FF"/>
                </a:solidFill>
                <a:latin typeface="cmmi10"/>
              </a:rPr>
              <a:t>1</a:t>
            </a:r>
            <a:r>
              <a:rPr lang="en-US" sz="1800" baseline="30000" dirty="0">
                <a:solidFill>
                  <a:srgbClr val="0000FF"/>
                </a:solidFill>
              </a:rPr>
              <a:t>c</a:t>
            </a:r>
            <a:r>
              <a:rPr lang="en-US" sz="1800" baseline="15000" dirty="0">
                <a:solidFill>
                  <a:srgbClr val="0000FF"/>
                </a:solidFill>
              </a:rPr>
              <a:t>i</a:t>
            </a:r>
            <a:r>
              <a:rPr lang="en-US" sz="1800" baseline="-250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r>
              <a:rPr lang="en-US" sz="1800" baseline="30000" dirty="0" err="1" smtClean="0">
                <a:solidFill>
                  <a:srgbClr val="FF0000"/>
                </a:solidFill>
                <a:latin typeface="Calibri"/>
              </a:rPr>
              <a:t>y</a:t>
            </a:r>
            <a:r>
              <a:rPr lang="en-US" sz="1800" baseline="15000" dirty="0" err="1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latin typeface="cmsy10"/>
              </a:rPr>
              <a:t>¢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smtClean="0"/>
              <a:t>(1 - </a:t>
            </a:r>
            <a:r>
              <a:rPr lang="en-US" sz="1800" dirty="0" smtClean="0">
                <a:latin typeface="cmmi10"/>
              </a:rPr>
              <a:t>´</a:t>
            </a:r>
            <a:r>
              <a:rPr lang="en-US" sz="1800" dirty="0" smtClean="0"/>
              <a:t>)  </a:t>
            </a:r>
            <a:r>
              <a:rPr lang="en-US" sz="1800" dirty="0" smtClean="0">
                <a:solidFill>
                  <a:srgbClr val="0000FF"/>
                </a:solidFill>
              </a:rPr>
              <a:t>n</a:t>
            </a:r>
            <a:r>
              <a:rPr lang="en-US" sz="1800" dirty="0">
                <a:solidFill>
                  <a:srgbClr val="0000FF"/>
                </a:solidFill>
              </a:rPr>
              <a:t>!/(</a:t>
            </a:r>
            <a:r>
              <a:rPr lang="en-US" sz="1800" dirty="0" err="1">
                <a:solidFill>
                  <a:srgbClr val="0000FF"/>
                </a:solidFill>
              </a:rPr>
              <a:t>a</a:t>
            </a:r>
            <a:r>
              <a:rPr lang="en-US" sz="1800" baseline="-25000" dirty="0" err="1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! b</a:t>
            </a:r>
            <a:r>
              <a:rPr lang="en-US" sz="1800" baseline="-25000" dirty="0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! c</a:t>
            </a:r>
            <a:r>
              <a:rPr lang="en-US" sz="1800" baseline="-25000" dirty="0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!)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1800" baseline="-25000" dirty="0">
                <a:solidFill>
                  <a:srgbClr val="0000FF"/>
                </a:solidFill>
                <a:latin typeface="cmmi10"/>
              </a:rPr>
              <a:t>0</a:t>
            </a:r>
            <a:r>
              <a:rPr lang="en-US" sz="1800" baseline="30000" dirty="0">
                <a:solidFill>
                  <a:srgbClr val="0000FF"/>
                </a:solidFill>
              </a:rPr>
              <a:t>a</a:t>
            </a:r>
            <a:r>
              <a:rPr lang="en-US" sz="1800" baseline="15000" dirty="0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¯</a:t>
            </a:r>
            <a:r>
              <a:rPr lang="en-US" sz="1800" baseline="-5000" dirty="0">
                <a:solidFill>
                  <a:srgbClr val="0000FF"/>
                </a:solidFill>
                <a:latin typeface="cmmi10"/>
              </a:rPr>
              <a:t>0</a:t>
            </a:r>
            <a:r>
              <a:rPr lang="en-US" sz="1800" baseline="30000" dirty="0">
                <a:solidFill>
                  <a:srgbClr val="0000FF"/>
                </a:solidFill>
              </a:rPr>
              <a:t>b</a:t>
            </a:r>
            <a:r>
              <a:rPr lang="en-US" sz="1800" baseline="15000" dirty="0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°</a:t>
            </a:r>
            <a:r>
              <a:rPr lang="en-US" sz="1800" baseline="-25000" dirty="0" smtClean="0">
                <a:solidFill>
                  <a:srgbClr val="0000FF"/>
                </a:solidFill>
                <a:latin typeface="cmmi10"/>
              </a:rPr>
              <a:t>0</a:t>
            </a:r>
            <a:r>
              <a:rPr lang="en-US" sz="1800" baseline="30000" dirty="0" smtClean="0">
                <a:solidFill>
                  <a:srgbClr val="0000FF"/>
                </a:solidFill>
              </a:rPr>
              <a:t>c</a:t>
            </a:r>
            <a:r>
              <a:rPr lang="en-US" sz="1800" baseline="15000" dirty="0" smtClean="0">
                <a:solidFill>
                  <a:srgbClr val="0000FF"/>
                </a:solidFill>
              </a:rPr>
              <a:t>i 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r>
              <a:rPr lang="en-US" sz="1800" baseline="30000" dirty="0" smtClean="0">
                <a:solidFill>
                  <a:srgbClr val="FF0000"/>
                </a:solidFill>
                <a:latin typeface="Calibri"/>
              </a:rPr>
              <a:t>1-y</a:t>
            </a:r>
            <a:r>
              <a:rPr lang="en-US" sz="1800" baseline="15000" dirty="0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US" sz="1800" dirty="0" smtClean="0"/>
              <a:t>]</a:t>
            </a:r>
          </a:p>
          <a:p>
            <a:endParaRPr lang="en-US" sz="1800" dirty="0" smtClean="0"/>
          </a:p>
          <a:p>
            <a:r>
              <a:rPr lang="en-US" sz="1800" dirty="0" smtClean="0"/>
              <a:t>We want to maximize it with respect to each of the parameters. We first compute </a:t>
            </a:r>
            <a:r>
              <a:rPr lang="en-US" sz="1800" dirty="0" smtClean="0">
                <a:solidFill>
                  <a:srgbClr val="0000FF"/>
                </a:solidFill>
              </a:rPr>
              <a:t>log (PD) </a:t>
            </a:r>
            <a:r>
              <a:rPr lang="en-US" sz="1800" dirty="0" smtClean="0">
                <a:solidFill>
                  <a:srgbClr val="050000"/>
                </a:solidFill>
              </a:rPr>
              <a:t>and then differentiate: </a:t>
            </a:r>
          </a:p>
          <a:p>
            <a:r>
              <a:rPr lang="en-US" sz="1800" dirty="0">
                <a:solidFill>
                  <a:srgbClr val="050000"/>
                </a:solidFill>
              </a:rPr>
              <a:t>l</a:t>
            </a:r>
            <a:r>
              <a:rPr lang="en-US" sz="1800" dirty="0" smtClean="0">
                <a:solidFill>
                  <a:srgbClr val="050000"/>
                </a:solidFill>
              </a:rPr>
              <a:t>og(PD) =</a:t>
            </a:r>
            <a:r>
              <a:rPr lang="en-US" sz="1800" dirty="0" smtClean="0">
                <a:solidFill>
                  <a:srgbClr val="050000"/>
                </a:solidFill>
                <a:latin typeface="Symbol"/>
                <a:sym typeface="Symbol"/>
              </a:rPr>
              <a:t></a:t>
            </a:r>
            <a:r>
              <a:rPr lang="en-US" sz="1800" baseline="-50000" dirty="0" smtClean="0">
                <a:solidFill>
                  <a:srgbClr val="050000"/>
                </a:solidFill>
                <a:latin typeface="+mj-lt"/>
                <a:sym typeface="Symbol"/>
              </a:rPr>
              <a:t>i</a:t>
            </a:r>
            <a:r>
              <a:rPr lang="en-US" sz="1800" dirty="0" smtClean="0">
                <a:solidFill>
                  <a:srgbClr val="050000"/>
                </a:solidFill>
              </a:rPr>
              <a:t> </a:t>
            </a:r>
            <a:r>
              <a:rPr lang="en-US" sz="1800" dirty="0" err="1" smtClean="0">
                <a:solidFill>
                  <a:srgbClr val="050000"/>
                </a:solidFill>
                <a:latin typeface="Calibri"/>
              </a:rPr>
              <a:t>y</a:t>
            </a:r>
            <a:r>
              <a:rPr lang="en-US" sz="1800" baseline="-25000" dirty="0" err="1" smtClean="0">
                <a:solidFill>
                  <a:srgbClr val="050000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050000"/>
                </a:solidFill>
              </a:rPr>
              <a:t>        [ log(</a:t>
            </a:r>
            <a:r>
              <a:rPr lang="en-US" sz="1800" dirty="0" smtClean="0">
                <a:solidFill>
                  <a:srgbClr val="050000"/>
                </a:solidFill>
                <a:latin typeface="cmmi10"/>
              </a:rPr>
              <a:t>´</a:t>
            </a:r>
            <a:r>
              <a:rPr lang="en-US" sz="1800" dirty="0" smtClean="0">
                <a:solidFill>
                  <a:srgbClr val="050000"/>
                </a:solidFill>
              </a:rPr>
              <a:t>) + C + </a:t>
            </a:r>
            <a:r>
              <a:rPr lang="en-US" sz="1800" dirty="0" err="1" smtClean="0">
                <a:solidFill>
                  <a:srgbClr val="050000"/>
                </a:solidFill>
                <a:latin typeface="Calibri"/>
              </a:rPr>
              <a:t>a</a:t>
            </a:r>
            <a:r>
              <a:rPr lang="en-US" sz="1800" baseline="-25000" dirty="0" err="1" smtClean="0">
                <a:solidFill>
                  <a:srgbClr val="050000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050000"/>
                </a:solidFill>
              </a:rPr>
              <a:t> log(</a:t>
            </a:r>
            <a:r>
              <a:rPr lang="en-US" sz="1800" dirty="0" smtClean="0">
                <a:solidFill>
                  <a:srgbClr val="050000"/>
                </a:solidFill>
                <a:latin typeface="cmmi10"/>
              </a:rPr>
              <a:t>®</a:t>
            </a:r>
            <a:r>
              <a:rPr lang="en-US" sz="1800" baseline="-25000" dirty="0" smtClean="0">
                <a:solidFill>
                  <a:srgbClr val="050000"/>
                </a:solidFill>
                <a:latin typeface="cmmi10"/>
              </a:rPr>
              <a:t>1</a:t>
            </a:r>
            <a:r>
              <a:rPr lang="en-US" sz="1800" dirty="0" smtClean="0">
                <a:solidFill>
                  <a:srgbClr val="050000"/>
                </a:solidFill>
              </a:rPr>
              <a:t>) + </a:t>
            </a:r>
            <a:r>
              <a:rPr lang="en-US" sz="1800" dirty="0" smtClean="0">
                <a:solidFill>
                  <a:srgbClr val="050000"/>
                </a:solidFill>
                <a:latin typeface="Calibri"/>
              </a:rPr>
              <a:t>b</a:t>
            </a:r>
            <a:r>
              <a:rPr lang="en-US" sz="1800" baseline="-25000" dirty="0" smtClean="0">
                <a:solidFill>
                  <a:srgbClr val="050000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050000"/>
                </a:solidFill>
              </a:rPr>
              <a:t> log(</a:t>
            </a:r>
            <a:r>
              <a:rPr lang="en-US" sz="1800" dirty="0" smtClean="0">
                <a:solidFill>
                  <a:srgbClr val="050000"/>
                </a:solidFill>
                <a:latin typeface="cmmi10"/>
              </a:rPr>
              <a:t>¯</a:t>
            </a:r>
            <a:r>
              <a:rPr lang="en-US" sz="1800" baseline="-25000" dirty="0" smtClean="0">
                <a:solidFill>
                  <a:srgbClr val="050000"/>
                </a:solidFill>
                <a:latin typeface="cmmi10"/>
              </a:rPr>
              <a:t>1</a:t>
            </a:r>
            <a:r>
              <a:rPr lang="en-US" sz="1800" dirty="0" smtClean="0">
                <a:solidFill>
                  <a:srgbClr val="050000"/>
                </a:solidFill>
              </a:rPr>
              <a:t>) + </a:t>
            </a:r>
            <a:r>
              <a:rPr lang="en-US" sz="1800" dirty="0" smtClean="0">
                <a:solidFill>
                  <a:srgbClr val="050000"/>
                </a:solidFill>
                <a:latin typeface="Calibri"/>
              </a:rPr>
              <a:t>c</a:t>
            </a:r>
            <a:r>
              <a:rPr lang="en-US" sz="1800" baseline="-25000" dirty="0" smtClean="0">
                <a:solidFill>
                  <a:srgbClr val="050000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050000"/>
                </a:solidFill>
              </a:rPr>
              <a:t> log(</a:t>
            </a:r>
            <a:r>
              <a:rPr lang="en-US" sz="1800" dirty="0" smtClean="0">
                <a:solidFill>
                  <a:srgbClr val="050000"/>
                </a:solidFill>
                <a:latin typeface="cmmi10"/>
              </a:rPr>
              <a:t>°</a:t>
            </a:r>
            <a:r>
              <a:rPr lang="en-US" sz="1800" baseline="-25000" dirty="0" smtClean="0">
                <a:solidFill>
                  <a:srgbClr val="050000"/>
                </a:solidFill>
                <a:latin typeface="cmmi10"/>
              </a:rPr>
              <a:t>1</a:t>
            </a:r>
            <a:r>
              <a:rPr lang="en-US" sz="1800" dirty="0" smtClean="0">
                <a:solidFill>
                  <a:srgbClr val="050000"/>
                </a:solidFill>
              </a:rPr>
              <a:t>) +          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50000"/>
                </a:solidFill>
              </a:rPr>
              <a:t> </a:t>
            </a:r>
            <a:r>
              <a:rPr lang="en-US" sz="1800" dirty="0" smtClean="0">
                <a:solidFill>
                  <a:srgbClr val="050000"/>
                </a:solidFill>
              </a:rPr>
              <a:t>                           (1- </a:t>
            </a:r>
            <a:r>
              <a:rPr lang="en-US" sz="1800" dirty="0" err="1" smtClean="0">
                <a:solidFill>
                  <a:srgbClr val="050000"/>
                </a:solidFill>
                <a:latin typeface="Calibri"/>
              </a:rPr>
              <a:t>y</a:t>
            </a:r>
            <a:r>
              <a:rPr lang="en-US" sz="1800" baseline="-25000" dirty="0" err="1" smtClean="0">
                <a:solidFill>
                  <a:srgbClr val="050000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050000"/>
                </a:solidFill>
              </a:rPr>
              <a:t>) [log(1-</a:t>
            </a:r>
            <a:r>
              <a:rPr lang="en-US" sz="1800" dirty="0" smtClean="0">
                <a:solidFill>
                  <a:srgbClr val="050000"/>
                </a:solidFill>
                <a:latin typeface="cmmi10"/>
              </a:rPr>
              <a:t>´</a:t>
            </a:r>
            <a:r>
              <a:rPr lang="en-US" sz="1800" dirty="0" smtClean="0">
                <a:solidFill>
                  <a:srgbClr val="050000"/>
                </a:solidFill>
              </a:rPr>
              <a:t>) + C’ + </a:t>
            </a:r>
            <a:r>
              <a:rPr lang="en-US" sz="1800" dirty="0" err="1" smtClean="0">
                <a:solidFill>
                  <a:srgbClr val="050000"/>
                </a:solidFill>
                <a:latin typeface="Calibri"/>
              </a:rPr>
              <a:t>a</a:t>
            </a:r>
            <a:r>
              <a:rPr lang="en-US" sz="1800" baseline="-25000" dirty="0" err="1" smtClean="0">
                <a:solidFill>
                  <a:srgbClr val="050000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050000"/>
                </a:solidFill>
              </a:rPr>
              <a:t> </a:t>
            </a:r>
            <a:r>
              <a:rPr lang="en-US" sz="1800" dirty="0">
                <a:solidFill>
                  <a:srgbClr val="050000"/>
                </a:solidFill>
              </a:rPr>
              <a:t>log</a:t>
            </a:r>
            <a:r>
              <a:rPr lang="en-US" sz="1800" dirty="0" smtClean="0">
                <a:solidFill>
                  <a:srgbClr val="050000"/>
                </a:solidFill>
              </a:rPr>
              <a:t>(</a:t>
            </a:r>
            <a:r>
              <a:rPr lang="en-US" sz="1800" dirty="0" smtClean="0">
                <a:solidFill>
                  <a:srgbClr val="050000"/>
                </a:solidFill>
                <a:latin typeface="cmmi10"/>
              </a:rPr>
              <a:t>®</a:t>
            </a:r>
            <a:r>
              <a:rPr lang="en-US" sz="1800" baseline="-25000" dirty="0" smtClean="0">
                <a:solidFill>
                  <a:srgbClr val="050000"/>
                </a:solidFill>
                <a:latin typeface="cmmi10"/>
              </a:rPr>
              <a:t>0</a:t>
            </a:r>
            <a:r>
              <a:rPr lang="en-US" sz="1800" dirty="0" smtClean="0">
                <a:solidFill>
                  <a:srgbClr val="050000"/>
                </a:solidFill>
              </a:rPr>
              <a:t>) </a:t>
            </a:r>
            <a:r>
              <a:rPr lang="en-US" sz="1800" dirty="0">
                <a:solidFill>
                  <a:srgbClr val="050000"/>
                </a:solidFill>
              </a:rPr>
              <a:t>+ </a:t>
            </a:r>
            <a:r>
              <a:rPr lang="en-US" sz="1800" dirty="0" smtClean="0">
                <a:solidFill>
                  <a:srgbClr val="050000"/>
                </a:solidFill>
                <a:latin typeface="Calibri"/>
              </a:rPr>
              <a:t>b</a:t>
            </a:r>
            <a:r>
              <a:rPr lang="en-US" sz="1800" baseline="-25000" dirty="0" smtClean="0">
                <a:solidFill>
                  <a:srgbClr val="050000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050000"/>
                </a:solidFill>
              </a:rPr>
              <a:t> </a:t>
            </a:r>
            <a:r>
              <a:rPr lang="en-US" sz="1800" dirty="0">
                <a:solidFill>
                  <a:srgbClr val="050000"/>
                </a:solidFill>
              </a:rPr>
              <a:t>log</a:t>
            </a:r>
            <a:r>
              <a:rPr lang="en-US" sz="1800" dirty="0" smtClean="0">
                <a:solidFill>
                  <a:srgbClr val="050000"/>
                </a:solidFill>
              </a:rPr>
              <a:t>(</a:t>
            </a:r>
            <a:r>
              <a:rPr lang="en-US" sz="1800" dirty="0" smtClean="0">
                <a:solidFill>
                  <a:srgbClr val="050000"/>
                </a:solidFill>
                <a:latin typeface="cmmi10"/>
              </a:rPr>
              <a:t>¯</a:t>
            </a:r>
            <a:r>
              <a:rPr lang="en-US" sz="1800" baseline="-25000" dirty="0" smtClean="0">
                <a:solidFill>
                  <a:srgbClr val="050000"/>
                </a:solidFill>
                <a:latin typeface="cmmi10"/>
              </a:rPr>
              <a:t>0</a:t>
            </a:r>
            <a:r>
              <a:rPr lang="en-US" sz="1800" dirty="0" smtClean="0">
                <a:solidFill>
                  <a:srgbClr val="050000"/>
                </a:solidFill>
              </a:rPr>
              <a:t>) </a:t>
            </a:r>
            <a:r>
              <a:rPr lang="en-US" sz="1800" dirty="0">
                <a:solidFill>
                  <a:srgbClr val="050000"/>
                </a:solidFill>
              </a:rPr>
              <a:t>+ </a:t>
            </a:r>
            <a:r>
              <a:rPr lang="en-US" sz="1800" dirty="0" smtClean="0">
                <a:solidFill>
                  <a:srgbClr val="050000"/>
                </a:solidFill>
                <a:latin typeface="Calibri"/>
              </a:rPr>
              <a:t>c</a:t>
            </a:r>
            <a:r>
              <a:rPr lang="en-US" sz="1800" baseline="-25000" dirty="0" smtClean="0">
                <a:solidFill>
                  <a:srgbClr val="050000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rgbClr val="050000"/>
                </a:solidFill>
              </a:rPr>
              <a:t> </a:t>
            </a:r>
            <a:r>
              <a:rPr lang="en-US" sz="1800" dirty="0">
                <a:solidFill>
                  <a:srgbClr val="050000"/>
                </a:solidFill>
              </a:rPr>
              <a:t>log</a:t>
            </a:r>
            <a:r>
              <a:rPr lang="en-US" sz="1800" dirty="0" smtClean="0">
                <a:solidFill>
                  <a:srgbClr val="050000"/>
                </a:solidFill>
              </a:rPr>
              <a:t>(</a:t>
            </a:r>
            <a:r>
              <a:rPr lang="en-US" sz="1800" dirty="0" smtClean="0">
                <a:solidFill>
                  <a:srgbClr val="050000"/>
                </a:solidFill>
                <a:latin typeface="cmmi10"/>
              </a:rPr>
              <a:t>°</a:t>
            </a:r>
            <a:r>
              <a:rPr lang="en-US" sz="1800" baseline="-25000" dirty="0" smtClean="0">
                <a:solidFill>
                  <a:srgbClr val="050000"/>
                </a:solidFill>
                <a:latin typeface="cmmi10"/>
              </a:rPr>
              <a:t>0</a:t>
            </a:r>
            <a:r>
              <a:rPr lang="en-US" sz="1800" dirty="0" smtClean="0">
                <a:solidFill>
                  <a:srgbClr val="050000"/>
                </a:solidFill>
              </a:rPr>
              <a:t>) ]</a:t>
            </a:r>
          </a:p>
          <a:p>
            <a:r>
              <a:rPr lang="en-US" sz="1800" dirty="0" err="1" smtClean="0"/>
              <a:t>dlogPD</a:t>
            </a:r>
            <a:r>
              <a:rPr lang="en-US" sz="1800" dirty="0" smtClean="0"/>
              <a:t>/d </a:t>
            </a:r>
            <a:r>
              <a:rPr lang="en-US" sz="1800" dirty="0" smtClean="0">
                <a:latin typeface="cmmi10"/>
              </a:rPr>
              <a:t>´</a:t>
            </a:r>
            <a:r>
              <a:rPr lang="en-US" sz="1800" dirty="0" smtClean="0"/>
              <a:t> = </a:t>
            </a:r>
            <a:r>
              <a:rPr lang="en-US" sz="1800" dirty="0" smtClean="0">
                <a:latin typeface="Symbol"/>
                <a:sym typeface="Symbol"/>
              </a:rPr>
              <a:t></a:t>
            </a:r>
            <a:r>
              <a:rPr lang="en-US" sz="1800" baseline="-25000" dirty="0" smtClean="0">
                <a:latin typeface="+mj-lt"/>
                <a:sym typeface="Symbol"/>
              </a:rPr>
              <a:t>i</a:t>
            </a:r>
            <a:r>
              <a:rPr lang="en-US" sz="1800" baseline="-25000" dirty="0" smtClean="0">
                <a:latin typeface="Symbol"/>
                <a:sym typeface="Symbol"/>
              </a:rPr>
              <a:t>  </a:t>
            </a:r>
            <a:r>
              <a:rPr lang="en-US" sz="1800" dirty="0" smtClean="0"/>
              <a:t>[</a:t>
            </a:r>
            <a:r>
              <a:rPr lang="en-US" sz="1800" dirty="0" err="1" smtClean="0">
                <a:latin typeface="Calibri"/>
              </a:rPr>
              <a:t>y</a:t>
            </a:r>
            <a:r>
              <a:rPr lang="en-US" sz="1800" baseline="-25000" dirty="0" err="1" smtClean="0">
                <a:latin typeface="Calibri"/>
              </a:rPr>
              <a:t>i</a:t>
            </a:r>
            <a:r>
              <a:rPr lang="en-US" sz="1800" dirty="0" smtClean="0"/>
              <a:t> /</a:t>
            </a:r>
            <a:r>
              <a:rPr lang="en-US" sz="1800" dirty="0" smtClean="0">
                <a:latin typeface="cmmi10"/>
              </a:rPr>
              <a:t>´</a:t>
            </a:r>
            <a:r>
              <a:rPr lang="en-US" sz="1800" dirty="0" smtClean="0"/>
              <a:t> - (</a:t>
            </a:r>
            <a:r>
              <a:rPr lang="en-US" sz="1800" dirty="0" smtClean="0">
                <a:latin typeface="Calibri"/>
              </a:rPr>
              <a:t>1-y</a:t>
            </a:r>
            <a:r>
              <a:rPr lang="en-US" sz="1800" baseline="-25000" dirty="0" smtClean="0">
                <a:latin typeface="Calibri"/>
              </a:rPr>
              <a:t>i</a:t>
            </a:r>
            <a:r>
              <a:rPr lang="en-US" sz="1800" dirty="0" smtClean="0"/>
              <a:t>)/(1-</a:t>
            </a:r>
            <a:r>
              <a:rPr lang="en-US" sz="1800" dirty="0" smtClean="0">
                <a:latin typeface="cmmi10"/>
              </a:rPr>
              <a:t>´</a:t>
            </a:r>
            <a:r>
              <a:rPr lang="en-US" sz="1800" dirty="0" smtClean="0"/>
              <a:t>)] </a:t>
            </a:r>
            <a:r>
              <a:rPr lang="en-US" sz="1800" dirty="0" smtClean="0">
                <a:solidFill>
                  <a:srgbClr val="0000FF"/>
                </a:solidFill>
              </a:rPr>
              <a:t>= 0</a:t>
            </a:r>
            <a:r>
              <a:rPr lang="en-US" sz="1800" dirty="0" smtClean="0"/>
              <a:t>   </a:t>
            </a:r>
            <a:r>
              <a:rPr lang="en-US" sz="1800" dirty="0" smtClean="0">
                <a:sym typeface="Wingdings" pitchFamily="2" charset="2"/>
              </a:rPr>
              <a:t>   </a:t>
            </a:r>
            <a:r>
              <a:rPr lang="en-US" sz="1800" dirty="0" smtClean="0">
                <a:latin typeface="Symbol"/>
                <a:sym typeface="Symbol"/>
              </a:rPr>
              <a:t></a:t>
            </a:r>
            <a:r>
              <a:rPr lang="en-US" sz="1800" baseline="-25000" dirty="0" err="1" smtClean="0">
                <a:latin typeface="+mj-lt"/>
                <a:sym typeface="Symbol"/>
              </a:rPr>
              <a:t>i</a:t>
            </a:r>
            <a:r>
              <a:rPr lang="en-US" sz="1800" dirty="0" smtClean="0">
                <a:sym typeface="Wingdings" pitchFamily="2" charset="2"/>
              </a:rPr>
              <a:t> (</a:t>
            </a:r>
            <a:r>
              <a:rPr lang="en-US" sz="1800" dirty="0" err="1" smtClean="0">
                <a:latin typeface="Calibri"/>
                <a:sym typeface="Wingdings" pitchFamily="2" charset="2"/>
              </a:rPr>
              <a:t>y</a:t>
            </a:r>
            <a:r>
              <a:rPr lang="en-US" sz="1800" baseline="-25000" dirty="0" err="1" smtClean="0">
                <a:latin typeface="Calibri"/>
                <a:sym typeface="Wingdings" pitchFamily="2" charset="2"/>
              </a:rPr>
              <a:t>i</a:t>
            </a:r>
            <a:r>
              <a:rPr lang="en-US" sz="1800" dirty="0" smtClean="0">
                <a:sym typeface="Wingdings" pitchFamily="2" charset="2"/>
              </a:rPr>
              <a:t> - </a:t>
            </a:r>
            <a:r>
              <a:rPr lang="en-US" sz="1800" dirty="0" smtClean="0">
                <a:latin typeface="cmmi10"/>
                <a:sym typeface="Wingdings" pitchFamily="2" charset="2"/>
              </a:rPr>
              <a:t>´</a:t>
            </a:r>
            <a:r>
              <a:rPr lang="en-US" sz="1800" dirty="0" smtClean="0">
                <a:sym typeface="Wingdings" pitchFamily="2" charset="2"/>
              </a:rPr>
              <a:t>) = 0          </a:t>
            </a:r>
            <a:r>
              <a:rPr lang="en-US" sz="1800" dirty="0" smtClean="0">
                <a:solidFill>
                  <a:srgbClr val="0000FF"/>
                </a:solidFill>
                <a:latin typeface="cmmi10"/>
                <a:sym typeface="Wingdings" pitchFamily="2" charset="2"/>
              </a:rPr>
              <a:t>´</a:t>
            </a:r>
            <a:r>
              <a:rPr lang="en-US" sz="1800" dirty="0" smtClean="0">
                <a:solidFill>
                  <a:srgbClr val="0000FF"/>
                </a:solidFill>
                <a:sym typeface="Wingdings" pitchFamily="2" charset="2"/>
              </a:rPr>
              <a:t> = </a:t>
            </a:r>
            <a:r>
              <a:rPr lang="en-US" sz="1800" dirty="0" smtClean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sz="18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i</a:t>
            </a:r>
            <a:r>
              <a:rPr lang="en-US" sz="18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y</a:t>
            </a:r>
            <a:r>
              <a:rPr lang="en-US" sz="1800" baseline="-25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i</a:t>
            </a:r>
            <a:r>
              <a:rPr lang="en-US" sz="1800" dirty="0" smtClean="0">
                <a:solidFill>
                  <a:srgbClr val="0000FF"/>
                </a:solidFill>
                <a:sym typeface="Wingdings" pitchFamily="2" charset="2"/>
              </a:rPr>
              <a:t> /m</a:t>
            </a:r>
          </a:p>
          <a:p>
            <a:endParaRPr lang="en-US" sz="1800" dirty="0">
              <a:solidFill>
                <a:srgbClr val="0000FF"/>
              </a:solidFill>
              <a:sym typeface="Wingdings" pitchFamily="2" charset="2"/>
            </a:endParaRPr>
          </a:p>
          <a:p>
            <a:r>
              <a:rPr lang="en-US" sz="1800" dirty="0" smtClean="0">
                <a:solidFill>
                  <a:srgbClr val="050000"/>
                </a:solidFill>
                <a:sym typeface="Wingdings" pitchFamily="2" charset="2"/>
              </a:rPr>
              <a:t>The same can be done for the other 6 parameters. However, notice that they are not independent: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1800" baseline="-25000" dirty="0">
                <a:solidFill>
                  <a:srgbClr val="0000FF"/>
                </a:solidFill>
                <a:latin typeface="cmmi10"/>
              </a:rPr>
              <a:t>0</a:t>
            </a:r>
            <a:r>
              <a:rPr lang="en-US" sz="1800" dirty="0">
                <a:solidFill>
                  <a:srgbClr val="0000FF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¯</a:t>
            </a:r>
            <a:r>
              <a:rPr lang="en-US" sz="1800" baseline="-5000" dirty="0">
                <a:solidFill>
                  <a:srgbClr val="0000FF"/>
                </a:solidFill>
                <a:latin typeface="cmmi10"/>
              </a:rPr>
              <a:t>0</a:t>
            </a:r>
            <a:r>
              <a:rPr lang="en-US" sz="1800" dirty="0">
                <a:solidFill>
                  <a:srgbClr val="0000FF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°</a:t>
            </a:r>
            <a:r>
              <a:rPr lang="en-US" sz="1800" baseline="-25000" dirty="0">
                <a:solidFill>
                  <a:srgbClr val="0000FF"/>
                </a:solidFill>
                <a:latin typeface="cmmi10"/>
              </a:rPr>
              <a:t>0</a:t>
            </a:r>
            <a:r>
              <a:rPr lang="en-US" sz="1800" dirty="0"/>
              <a:t>=</a:t>
            </a:r>
            <a:r>
              <a:rPr lang="en-US" sz="1800" baseline="150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1800" baseline="-25000" dirty="0">
                <a:solidFill>
                  <a:srgbClr val="0000FF"/>
                </a:solidFill>
                <a:latin typeface="cmmi10"/>
              </a:rPr>
              <a:t>1</a:t>
            </a:r>
            <a:r>
              <a:rPr lang="en-US" sz="1800" dirty="0">
                <a:solidFill>
                  <a:srgbClr val="0000FF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¯</a:t>
            </a:r>
            <a:r>
              <a:rPr lang="en-US" sz="1800" baseline="-5000" dirty="0">
                <a:solidFill>
                  <a:srgbClr val="0000FF"/>
                </a:solidFill>
                <a:latin typeface="cmmi10"/>
              </a:rPr>
              <a:t>1</a:t>
            </a:r>
            <a:r>
              <a:rPr lang="en-US" sz="1800" dirty="0">
                <a:solidFill>
                  <a:srgbClr val="0000FF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°</a:t>
            </a:r>
            <a:r>
              <a:rPr lang="en-US" sz="1800" baseline="-25000" dirty="0">
                <a:solidFill>
                  <a:srgbClr val="0000FF"/>
                </a:solidFill>
                <a:latin typeface="cmmi10"/>
              </a:rPr>
              <a:t>1 </a:t>
            </a:r>
            <a:r>
              <a:rPr lang="en-US" sz="1800" dirty="0"/>
              <a:t>=</a:t>
            </a:r>
            <a:r>
              <a:rPr lang="en-US" sz="1800" dirty="0" smtClean="0"/>
              <a:t>1 and also </a:t>
            </a:r>
            <a:r>
              <a:rPr lang="en-US" sz="1800" dirty="0" err="1">
                <a:solidFill>
                  <a:srgbClr val="0000FF"/>
                </a:solidFill>
              </a:rPr>
              <a:t>a</a:t>
            </a:r>
            <a:r>
              <a:rPr lang="en-US" sz="1800" baseline="-25000" dirty="0" err="1">
                <a:solidFill>
                  <a:srgbClr val="0000FF"/>
                </a:solidFill>
              </a:rPr>
              <a:t>i</a:t>
            </a:r>
            <a:r>
              <a:rPr lang="en-US" sz="105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+ b</a:t>
            </a:r>
            <a:r>
              <a:rPr lang="en-US" sz="1800" baseline="-25000" dirty="0">
                <a:solidFill>
                  <a:srgbClr val="0000FF"/>
                </a:solidFill>
              </a:rPr>
              <a:t>i</a:t>
            </a:r>
            <a:r>
              <a:rPr lang="en-US" sz="105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+ c</a:t>
            </a:r>
            <a:r>
              <a:rPr lang="en-US" sz="1800" baseline="-25000" dirty="0">
                <a:solidFill>
                  <a:srgbClr val="0000FF"/>
                </a:solidFill>
              </a:rPr>
              <a:t>i</a:t>
            </a:r>
            <a:r>
              <a:rPr lang="en-US" sz="105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 |D</a:t>
            </a:r>
            <a:r>
              <a:rPr lang="en-US" sz="1800" baseline="-25000" dirty="0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| = n.</a:t>
            </a:r>
            <a:endParaRPr lang="en-US" sz="1800" dirty="0"/>
          </a:p>
          <a:p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334000" y="2209800"/>
            <a:ext cx="3505200" cy="533400"/>
          </a:xfrm>
          <a:prstGeom prst="wedgeRectCallout">
            <a:avLst>
              <a:gd name="adj1" fmla="val -77726"/>
              <a:gd name="adj2" fmla="val 15378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50000"/>
                </a:solidFill>
              </a:rPr>
              <a:t>Labeled data, assuming that the examples are independent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514600" y="76200"/>
            <a:ext cx="6324600" cy="1447800"/>
          </a:xfrm>
          <a:prstGeom prst="wedgeRectCallout">
            <a:avLst>
              <a:gd name="adj1" fmla="val -13589"/>
              <a:gd name="adj2" fmla="val 151962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50000"/>
                </a:solidFill>
              </a:rPr>
              <a:t>Notice that this is an important trick to write down the joint probability without knowing what the outcome of the experiment is. The </a:t>
            </a:r>
            <a:r>
              <a:rPr lang="en-US" sz="2000" dirty="0" err="1" smtClean="0">
                <a:solidFill>
                  <a:srgbClr val="050000"/>
                </a:solidFill>
              </a:rPr>
              <a:t>ith</a:t>
            </a:r>
            <a:r>
              <a:rPr lang="en-US" sz="2000" dirty="0" smtClean="0">
                <a:solidFill>
                  <a:srgbClr val="050000"/>
                </a:solidFill>
              </a:rPr>
              <a:t> expression evaluates to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p(D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 ,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(Could be written as a </a:t>
            </a:r>
            <a:r>
              <a:rPr lang="en-US" sz="1600" dirty="0" smtClean="0">
                <a:solidFill>
                  <a:srgbClr val="FF0000"/>
                </a:solidFill>
              </a:rPr>
              <a:t>sum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w</a:t>
            </a:r>
            <a:r>
              <a:rPr lang="en-US" sz="1600" dirty="0" smtClean="0">
                <a:solidFill>
                  <a:srgbClr val="0000FF"/>
                </a:solidFill>
              </a:rPr>
              <a:t>ith </a:t>
            </a:r>
            <a:r>
              <a:rPr lang="en-US" sz="1600" dirty="0" smtClean="0">
                <a:solidFill>
                  <a:srgbClr val="FF0000"/>
                </a:solidFill>
              </a:rPr>
              <a:t>multiplicative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16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600" dirty="0" smtClean="0">
                <a:solidFill>
                  <a:srgbClr val="0000FF"/>
                </a:solidFill>
              </a:rPr>
              <a:t> but less convenient)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90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50000"/>
                </a:solidFill>
              </a:rPr>
              <a:t>Consider data over </a:t>
            </a:r>
            <a:r>
              <a:rPr lang="en-US" sz="2000" dirty="0" smtClean="0"/>
              <a:t>5 characters, </a:t>
            </a:r>
            <a:r>
              <a:rPr lang="en-US" sz="2000" dirty="0" smtClean="0">
                <a:solidFill>
                  <a:schemeClr val="hlink"/>
                </a:solidFill>
              </a:rPr>
              <a:t>x=a, b, c, d, e</a:t>
            </a:r>
            <a:r>
              <a:rPr lang="en-US" sz="2000" dirty="0" smtClean="0"/>
              <a:t>,  and 2 states </a:t>
            </a:r>
            <a:r>
              <a:rPr lang="en-US" sz="2000" dirty="0" smtClean="0">
                <a:solidFill>
                  <a:schemeClr val="hlink"/>
                </a:solidFill>
              </a:rPr>
              <a:t>s=B, I</a:t>
            </a:r>
          </a:p>
          <a:p>
            <a:pPr lvl="1" eaLnBrk="1" hangingPunct="1"/>
            <a:r>
              <a:rPr lang="en-US" sz="1600" dirty="0" smtClean="0">
                <a:solidFill>
                  <a:schemeClr val="hlink"/>
                </a:solidFill>
              </a:rPr>
              <a:t>Think about chunking a sentence to phrases; </a:t>
            </a:r>
            <a:r>
              <a:rPr lang="en-US" sz="1600" dirty="0" smtClean="0"/>
              <a:t>B</a:t>
            </a:r>
            <a:r>
              <a:rPr lang="en-US" sz="1600" dirty="0" smtClean="0">
                <a:solidFill>
                  <a:schemeClr val="hlink"/>
                </a:solidFill>
              </a:rPr>
              <a:t> is the </a:t>
            </a:r>
            <a:r>
              <a:rPr lang="en-US" sz="1600" dirty="0" smtClean="0"/>
              <a:t>B</a:t>
            </a:r>
            <a:r>
              <a:rPr lang="en-US" sz="1600" dirty="0" smtClean="0">
                <a:solidFill>
                  <a:schemeClr val="hlink"/>
                </a:solidFill>
              </a:rPr>
              <a:t>eginning of each phrase, </a:t>
            </a:r>
            <a:r>
              <a:rPr lang="en-US" sz="1600" dirty="0" smtClean="0"/>
              <a:t>I</a:t>
            </a:r>
            <a:r>
              <a:rPr lang="en-US" sz="1600" dirty="0" smtClean="0">
                <a:solidFill>
                  <a:schemeClr val="hlink"/>
                </a:solidFill>
              </a:rPr>
              <a:t> is </a:t>
            </a:r>
            <a:r>
              <a:rPr lang="en-US" sz="1600" dirty="0" smtClean="0"/>
              <a:t>I</a:t>
            </a:r>
            <a:r>
              <a:rPr lang="en-US" sz="1600" dirty="0" smtClean="0">
                <a:solidFill>
                  <a:schemeClr val="hlink"/>
                </a:solidFill>
              </a:rPr>
              <a:t>nside a phrase.</a:t>
            </a:r>
          </a:p>
          <a:p>
            <a:pPr eaLnBrk="1" hangingPunct="1"/>
            <a:r>
              <a:rPr lang="en-US" sz="2000" dirty="0" smtClean="0"/>
              <a:t>We generate characters according to:</a:t>
            </a:r>
            <a:r>
              <a:rPr lang="en-US" sz="2000" dirty="0" smtClean="0">
                <a:solidFill>
                  <a:schemeClr val="hlink"/>
                </a:solidFill>
              </a:rPr>
              <a:t> </a:t>
            </a:r>
          </a:p>
          <a:p>
            <a:pPr eaLnBrk="1" hangingPunct="1"/>
            <a:r>
              <a:rPr lang="en-US" sz="2000" dirty="0" smtClean="0">
                <a:solidFill>
                  <a:schemeClr val="hlink"/>
                </a:solidFill>
              </a:rPr>
              <a:t>Initial state </a:t>
            </a:r>
            <a:r>
              <a:rPr lang="en-US" sz="2000" dirty="0" err="1" smtClean="0">
                <a:solidFill>
                  <a:schemeClr val="hlink"/>
                </a:solidFill>
              </a:rPr>
              <a:t>prob</a:t>
            </a:r>
            <a:r>
              <a:rPr lang="en-US" sz="2000" dirty="0" smtClean="0">
                <a:solidFill>
                  <a:schemeClr val="tx1"/>
                </a:solidFill>
              </a:rPr>
              <a:t>: p(B)= 1; p(I)=0</a:t>
            </a:r>
          </a:p>
          <a:p>
            <a:pPr eaLnBrk="1" hangingPunct="1"/>
            <a:r>
              <a:rPr lang="en-US" sz="2000" dirty="0" smtClean="0">
                <a:solidFill>
                  <a:schemeClr val="hlink"/>
                </a:solidFill>
              </a:rPr>
              <a:t>State transition </a:t>
            </a:r>
            <a:r>
              <a:rPr lang="en-US" sz="2000" dirty="0" err="1" smtClean="0">
                <a:solidFill>
                  <a:schemeClr val="hlink"/>
                </a:solidFill>
              </a:rPr>
              <a:t>prob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</a:rPr>
              <a:t>p(B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B)=0.8 </a:t>
            </a:r>
            <a:r>
              <a:rPr lang="en-US" sz="1800" dirty="0" smtClean="0">
                <a:solidFill>
                  <a:schemeClr val="tx1"/>
                </a:solidFill>
              </a:rPr>
              <a:t>p(B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I)=0.2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</a:rPr>
              <a:t>p(I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B)=0.5 </a:t>
            </a:r>
            <a:r>
              <a:rPr lang="en-US" sz="1800" dirty="0" smtClean="0">
                <a:solidFill>
                  <a:schemeClr val="tx1"/>
                </a:solidFill>
              </a:rPr>
              <a:t>p(I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I)=0.5</a:t>
            </a:r>
          </a:p>
          <a:p>
            <a:pPr eaLnBrk="1" hangingPunct="1"/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Output </a:t>
            </a:r>
            <a:r>
              <a:rPr lang="en-US" sz="2000" dirty="0" err="1" smtClean="0">
                <a:solidFill>
                  <a:schemeClr val="hlink"/>
                </a:solidFill>
                <a:sym typeface="Symbol" pitchFamily="18" charset="2"/>
              </a:rPr>
              <a:t>prob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: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p(</a:t>
            </a:r>
            <a:r>
              <a:rPr lang="en-US" sz="1800" dirty="0" err="1" smtClean="0">
                <a:solidFill>
                  <a:schemeClr val="tx1"/>
                </a:solidFill>
                <a:sym typeface="Symbol" pitchFamily="18" charset="2"/>
              </a:rPr>
              <a:t>a|B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) = 0.25,p(</a:t>
            </a:r>
            <a:r>
              <a:rPr lang="en-US" sz="1800" dirty="0" err="1" smtClean="0">
                <a:solidFill>
                  <a:schemeClr val="tx1"/>
                </a:solidFill>
                <a:sym typeface="Symbol" pitchFamily="18" charset="2"/>
              </a:rPr>
              <a:t>b|B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)=0.10, p(</a:t>
            </a:r>
            <a:r>
              <a:rPr lang="en-US" sz="1800" dirty="0" err="1" smtClean="0">
                <a:solidFill>
                  <a:schemeClr val="tx1"/>
                </a:solidFill>
                <a:sym typeface="Symbol" pitchFamily="18" charset="2"/>
              </a:rPr>
              <a:t>c|B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)=0.10,…. </a:t>
            </a:r>
            <a:endParaRPr lang="en-US" sz="2000" dirty="0" smtClean="0">
              <a:solidFill>
                <a:schemeClr val="tx1"/>
              </a:solidFill>
              <a:sym typeface="Symbol" pitchFamily="18" charset="2"/>
            </a:endParaRPr>
          </a:p>
          <a:p>
            <a:pPr lvl="1" eaLnBrk="1" hangingPunct="1"/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p(</a:t>
            </a:r>
            <a:r>
              <a:rPr lang="en-US" sz="2000" dirty="0" err="1" smtClean="0">
                <a:solidFill>
                  <a:schemeClr val="tx1"/>
                </a:solidFill>
                <a:sym typeface="Symbol" pitchFamily="18" charset="2"/>
              </a:rPr>
              <a:t>a|I</a:t>
            </a:r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) = 0.25,p(</a:t>
            </a:r>
            <a:r>
              <a:rPr lang="en-US" sz="2000" dirty="0" err="1" smtClean="0">
                <a:solidFill>
                  <a:schemeClr val="tx1"/>
                </a:solidFill>
                <a:sym typeface="Symbol" pitchFamily="18" charset="2"/>
              </a:rPr>
              <a:t>b,I</a:t>
            </a:r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)=0,…</a:t>
            </a:r>
          </a:p>
          <a:p>
            <a:pPr eaLnBrk="1" hangingPunct="1"/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Can follow the generation process to get the observed </a:t>
            </a:r>
            <a:r>
              <a:rPr lang="en-US" sz="2400" dirty="0">
                <a:sym typeface="Symbol" pitchFamily="18" charset="2"/>
              </a:rPr>
              <a:t>sequence.</a:t>
            </a:r>
            <a:endParaRPr lang="en-US" sz="2400" dirty="0" smtClean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Examples (HMMs)</a:t>
            </a:r>
          </a:p>
        </p:txBody>
      </p:sp>
      <p:grpSp>
        <p:nvGrpSpPr>
          <p:cNvPr id="24582" name="Group 72"/>
          <p:cNvGrpSpPr>
            <a:grpSpLocks/>
          </p:cNvGrpSpPr>
          <p:nvPr/>
        </p:nvGrpSpPr>
        <p:grpSpPr bwMode="auto">
          <a:xfrm>
            <a:off x="4687889" y="2098675"/>
            <a:ext cx="4303713" cy="2092325"/>
            <a:chOff x="697" y="1130"/>
            <a:chExt cx="2711" cy="1318"/>
          </a:xfrm>
        </p:grpSpPr>
        <p:sp>
          <p:nvSpPr>
            <p:cNvPr id="24616" name="Text Box 10"/>
            <p:cNvSpPr txBox="1">
              <a:spLocks noChangeArrowheads="1"/>
            </p:cNvSpPr>
            <p:nvPr/>
          </p:nvSpPr>
          <p:spPr bwMode="auto">
            <a:xfrm>
              <a:off x="697" y="1440"/>
              <a:ext cx="61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3333FF"/>
                  </a:solidFill>
                  <a:latin typeface="Times New Roman" pitchFamily="18" charset="0"/>
                </a:rPr>
                <a:t>P(B</a:t>
              </a:r>
              <a:r>
                <a:rPr lang="en-US" sz="2000" dirty="0" smtClean="0">
                  <a:solidFill>
                    <a:srgbClr val="3333FF"/>
                  </a:solidFill>
                  <a:latin typeface="Times New Roman" pitchFamily="18" charset="0"/>
                </a:rPr>
                <a:t>)=</a:t>
              </a:r>
              <a:r>
                <a:rPr lang="en-US" sz="2000" dirty="0">
                  <a:solidFill>
                    <a:srgbClr val="3333FF"/>
                  </a:solidFill>
                  <a:latin typeface="Times New Roman" pitchFamily="18" charset="0"/>
                </a:rPr>
                <a:t>1</a:t>
              </a:r>
            </a:p>
            <a:p>
              <a:pPr algn="ctr"/>
              <a:r>
                <a:rPr lang="en-US" sz="2000" dirty="0">
                  <a:solidFill>
                    <a:srgbClr val="3333FF"/>
                  </a:solidFill>
                  <a:latin typeface="Times New Roman" pitchFamily="18" charset="0"/>
                </a:rPr>
                <a:t>P(I</a:t>
              </a:r>
              <a:r>
                <a:rPr lang="en-US" sz="2000" dirty="0" smtClean="0">
                  <a:solidFill>
                    <a:srgbClr val="3333FF"/>
                  </a:solidFill>
                  <a:latin typeface="Times New Roman" pitchFamily="18" charset="0"/>
                </a:rPr>
                <a:t>) = 0</a:t>
              </a:r>
              <a:endParaRPr lang="en-US" sz="2000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24617" name="Text Box 11"/>
            <p:cNvSpPr txBox="1">
              <a:spLocks noChangeArrowheads="1"/>
            </p:cNvSpPr>
            <p:nvPr/>
          </p:nvSpPr>
          <p:spPr bwMode="auto">
            <a:xfrm>
              <a:off x="1131" y="1920"/>
              <a:ext cx="6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3333FF"/>
                  </a:solidFill>
                  <a:latin typeface="Times New Roman" pitchFamily="18" charset="0"/>
                </a:rPr>
                <a:t>P(x|B)</a:t>
              </a:r>
            </a:p>
          </p:txBody>
        </p:sp>
        <p:grpSp>
          <p:nvGrpSpPr>
            <p:cNvPr id="24618" name="Group 12"/>
            <p:cNvGrpSpPr>
              <a:grpSpLocks/>
            </p:cNvGrpSpPr>
            <p:nvPr/>
          </p:nvGrpSpPr>
          <p:grpSpPr bwMode="auto">
            <a:xfrm>
              <a:off x="1659" y="1728"/>
              <a:ext cx="288" cy="288"/>
              <a:chOff x="1392" y="1584"/>
              <a:chExt cx="288" cy="288"/>
            </a:xfrm>
          </p:grpSpPr>
          <p:sp>
            <p:nvSpPr>
              <p:cNvPr id="24646" name="Oval 13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7" name="Text Box 14"/>
              <p:cNvSpPr txBox="1">
                <a:spLocks noChangeArrowheads="1"/>
              </p:cNvSpPr>
              <p:nvPr/>
            </p:nvSpPr>
            <p:spPr bwMode="auto">
              <a:xfrm>
                <a:off x="1440" y="1632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sz="1600"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24619" name="Group 15"/>
            <p:cNvGrpSpPr>
              <a:grpSpLocks/>
            </p:cNvGrpSpPr>
            <p:nvPr/>
          </p:nvGrpSpPr>
          <p:grpSpPr bwMode="auto">
            <a:xfrm>
              <a:off x="2715" y="1728"/>
              <a:ext cx="288" cy="288"/>
              <a:chOff x="1392" y="1584"/>
              <a:chExt cx="288" cy="288"/>
            </a:xfrm>
          </p:grpSpPr>
          <p:sp>
            <p:nvSpPr>
              <p:cNvPr id="24644" name="Oval 16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5" name="Text Box 17"/>
              <p:cNvSpPr txBox="1">
                <a:spLocks noChangeArrowheads="1"/>
              </p:cNvSpPr>
              <p:nvPr/>
            </p:nvSpPr>
            <p:spPr bwMode="auto">
              <a:xfrm>
                <a:off x="1461" y="1632"/>
                <a:ext cx="15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sz="1600">
                    <a:solidFill>
                      <a:srgbClr val="CC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</p:grpSp>
        <p:sp>
          <p:nvSpPr>
            <p:cNvPr id="24620" name="Freeform 18"/>
            <p:cNvSpPr>
              <a:spLocks/>
            </p:cNvSpPr>
            <p:nvPr/>
          </p:nvSpPr>
          <p:spPr bwMode="auto">
            <a:xfrm>
              <a:off x="1499" y="1384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19"/>
            <p:cNvSpPr>
              <a:spLocks/>
            </p:cNvSpPr>
            <p:nvPr/>
          </p:nvSpPr>
          <p:spPr bwMode="auto">
            <a:xfrm>
              <a:off x="2571" y="1392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20"/>
            <p:cNvSpPr>
              <a:spLocks/>
            </p:cNvSpPr>
            <p:nvPr/>
          </p:nvSpPr>
          <p:spPr bwMode="auto">
            <a:xfrm>
              <a:off x="1947" y="1680"/>
              <a:ext cx="768" cy="192"/>
            </a:xfrm>
            <a:custGeom>
              <a:avLst/>
              <a:gdLst>
                <a:gd name="T0" fmla="*/ 0 w 768"/>
                <a:gd name="T1" fmla="*/ 192 h 192"/>
                <a:gd name="T2" fmla="*/ 288 w 768"/>
                <a:gd name="T3" fmla="*/ 0 h 192"/>
                <a:gd name="T4" fmla="*/ 768 w 768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0" y="192"/>
                  </a:moveTo>
                  <a:cubicBezTo>
                    <a:pt x="80" y="96"/>
                    <a:pt x="160" y="0"/>
                    <a:pt x="288" y="0"/>
                  </a:cubicBezTo>
                  <a:cubicBezTo>
                    <a:pt x="416" y="0"/>
                    <a:pt x="592" y="96"/>
                    <a:pt x="76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21"/>
            <p:cNvSpPr>
              <a:spLocks/>
            </p:cNvSpPr>
            <p:nvPr/>
          </p:nvSpPr>
          <p:spPr bwMode="auto">
            <a:xfrm>
              <a:off x="1947" y="1968"/>
              <a:ext cx="768" cy="192"/>
            </a:xfrm>
            <a:custGeom>
              <a:avLst/>
              <a:gdLst>
                <a:gd name="T0" fmla="*/ 768 w 768"/>
                <a:gd name="T1" fmla="*/ 0 h 192"/>
                <a:gd name="T2" fmla="*/ 336 w 768"/>
                <a:gd name="T3" fmla="*/ 192 h 192"/>
                <a:gd name="T4" fmla="*/ 0 w 768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768" y="0"/>
                  </a:moveTo>
                  <a:cubicBezTo>
                    <a:pt x="616" y="96"/>
                    <a:pt x="464" y="192"/>
                    <a:pt x="336" y="192"/>
                  </a:cubicBezTo>
                  <a:cubicBezTo>
                    <a:pt x="208" y="192"/>
                    <a:pt x="104" y="96"/>
                    <a:pt x="0" y="0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Text Box 22"/>
            <p:cNvSpPr txBox="1">
              <a:spLocks noChangeArrowheads="1"/>
            </p:cNvSpPr>
            <p:nvPr/>
          </p:nvSpPr>
          <p:spPr bwMode="auto">
            <a:xfrm>
              <a:off x="1529" y="113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</a:rPr>
                <a:t>0.8</a:t>
              </a:r>
            </a:p>
          </p:txBody>
        </p:sp>
        <p:sp>
          <p:nvSpPr>
            <p:cNvPr id="24625" name="Text Box 23"/>
            <p:cNvSpPr txBox="1">
              <a:spLocks noChangeArrowheads="1"/>
            </p:cNvSpPr>
            <p:nvPr/>
          </p:nvSpPr>
          <p:spPr bwMode="auto">
            <a:xfrm>
              <a:off x="2139" y="144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24626" name="Text Box 24"/>
            <p:cNvSpPr txBox="1">
              <a:spLocks noChangeArrowheads="1"/>
            </p:cNvSpPr>
            <p:nvPr/>
          </p:nvSpPr>
          <p:spPr bwMode="auto">
            <a:xfrm>
              <a:off x="2955" y="120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27" name="Text Box 25"/>
            <p:cNvSpPr txBox="1">
              <a:spLocks noChangeArrowheads="1"/>
            </p:cNvSpPr>
            <p:nvPr/>
          </p:nvSpPr>
          <p:spPr bwMode="auto">
            <a:xfrm>
              <a:off x="2091" y="216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28" name="Text Box 26"/>
            <p:cNvSpPr txBox="1">
              <a:spLocks noChangeArrowheads="1"/>
            </p:cNvSpPr>
            <p:nvPr/>
          </p:nvSpPr>
          <p:spPr bwMode="auto">
            <a:xfrm>
              <a:off x="2859" y="1968"/>
              <a:ext cx="5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P(x|I)</a:t>
              </a:r>
            </a:p>
          </p:txBody>
        </p:sp>
        <p:grpSp>
          <p:nvGrpSpPr>
            <p:cNvPr id="24629" name="Group 27"/>
            <p:cNvGrpSpPr>
              <a:grpSpLocks/>
            </p:cNvGrpSpPr>
            <p:nvPr/>
          </p:nvGrpSpPr>
          <p:grpSpPr bwMode="auto">
            <a:xfrm>
              <a:off x="1659" y="1728"/>
              <a:ext cx="288" cy="288"/>
              <a:chOff x="1392" y="1584"/>
              <a:chExt cx="288" cy="288"/>
            </a:xfrm>
          </p:grpSpPr>
          <p:sp>
            <p:nvSpPr>
              <p:cNvPr id="24642" name="Oval 28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3" name="Text Box 29"/>
              <p:cNvSpPr txBox="1">
                <a:spLocks noChangeArrowheads="1"/>
              </p:cNvSpPr>
              <p:nvPr/>
            </p:nvSpPr>
            <p:spPr bwMode="auto">
              <a:xfrm>
                <a:off x="1482" y="1632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endParaRPr lang="en-US" sz="1600">
                  <a:latin typeface="Times New Roman" pitchFamily="18" charset="0"/>
                </a:endParaRPr>
              </a:p>
            </p:txBody>
          </p:sp>
        </p:grpSp>
        <p:sp>
          <p:nvSpPr>
            <p:cNvPr id="24630" name="Oval 30"/>
            <p:cNvSpPr>
              <a:spLocks noChangeArrowheads="1"/>
            </p:cNvSpPr>
            <p:nvPr/>
          </p:nvSpPr>
          <p:spPr bwMode="auto">
            <a:xfrm>
              <a:off x="2715" y="1728"/>
              <a:ext cx="288" cy="288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Text Box 31"/>
            <p:cNvSpPr txBox="1">
              <a:spLocks noChangeArrowheads="1"/>
            </p:cNvSpPr>
            <p:nvPr/>
          </p:nvSpPr>
          <p:spPr bwMode="auto">
            <a:xfrm>
              <a:off x="2805" y="1776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endParaRPr lang="en-US" sz="16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4632" name="Freeform 32"/>
            <p:cNvSpPr>
              <a:spLocks/>
            </p:cNvSpPr>
            <p:nvPr/>
          </p:nvSpPr>
          <p:spPr bwMode="auto">
            <a:xfrm>
              <a:off x="1499" y="1384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33"/>
            <p:cNvSpPr>
              <a:spLocks/>
            </p:cNvSpPr>
            <p:nvPr/>
          </p:nvSpPr>
          <p:spPr bwMode="auto">
            <a:xfrm>
              <a:off x="2571" y="1392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12700" cmpd="sng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34"/>
            <p:cNvSpPr>
              <a:spLocks/>
            </p:cNvSpPr>
            <p:nvPr/>
          </p:nvSpPr>
          <p:spPr bwMode="auto">
            <a:xfrm>
              <a:off x="1947" y="1680"/>
              <a:ext cx="768" cy="192"/>
            </a:xfrm>
            <a:custGeom>
              <a:avLst/>
              <a:gdLst>
                <a:gd name="T0" fmla="*/ 0 w 768"/>
                <a:gd name="T1" fmla="*/ 192 h 192"/>
                <a:gd name="T2" fmla="*/ 288 w 768"/>
                <a:gd name="T3" fmla="*/ 0 h 192"/>
                <a:gd name="T4" fmla="*/ 768 w 768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0" y="192"/>
                  </a:moveTo>
                  <a:cubicBezTo>
                    <a:pt x="80" y="96"/>
                    <a:pt x="160" y="0"/>
                    <a:pt x="288" y="0"/>
                  </a:cubicBezTo>
                  <a:cubicBezTo>
                    <a:pt x="416" y="0"/>
                    <a:pt x="592" y="96"/>
                    <a:pt x="768" y="19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Freeform 35"/>
            <p:cNvSpPr>
              <a:spLocks/>
            </p:cNvSpPr>
            <p:nvPr/>
          </p:nvSpPr>
          <p:spPr bwMode="auto">
            <a:xfrm>
              <a:off x="1947" y="1968"/>
              <a:ext cx="768" cy="192"/>
            </a:xfrm>
            <a:custGeom>
              <a:avLst/>
              <a:gdLst>
                <a:gd name="T0" fmla="*/ 768 w 768"/>
                <a:gd name="T1" fmla="*/ 0 h 192"/>
                <a:gd name="T2" fmla="*/ 336 w 768"/>
                <a:gd name="T3" fmla="*/ 192 h 192"/>
                <a:gd name="T4" fmla="*/ 0 w 768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768" y="0"/>
                  </a:moveTo>
                  <a:cubicBezTo>
                    <a:pt x="616" y="96"/>
                    <a:pt x="464" y="192"/>
                    <a:pt x="336" y="192"/>
                  </a:cubicBezTo>
                  <a:cubicBezTo>
                    <a:pt x="208" y="192"/>
                    <a:pt x="104" y="96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Text Box 36"/>
            <p:cNvSpPr txBox="1">
              <a:spLocks noChangeArrowheads="1"/>
            </p:cNvSpPr>
            <p:nvPr/>
          </p:nvSpPr>
          <p:spPr bwMode="auto">
            <a:xfrm>
              <a:off x="1529" y="113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</a:rPr>
                <a:t>0.8</a:t>
              </a:r>
            </a:p>
          </p:txBody>
        </p:sp>
        <p:sp>
          <p:nvSpPr>
            <p:cNvPr id="24637" name="Text Box 37"/>
            <p:cNvSpPr txBox="1">
              <a:spLocks noChangeArrowheads="1"/>
            </p:cNvSpPr>
            <p:nvPr/>
          </p:nvSpPr>
          <p:spPr bwMode="auto">
            <a:xfrm>
              <a:off x="2139" y="144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24638" name="Text Box 38"/>
            <p:cNvSpPr txBox="1">
              <a:spLocks noChangeArrowheads="1"/>
            </p:cNvSpPr>
            <p:nvPr/>
          </p:nvSpPr>
          <p:spPr bwMode="auto">
            <a:xfrm>
              <a:off x="2955" y="120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39" name="Text Box 39"/>
            <p:cNvSpPr txBox="1">
              <a:spLocks noChangeArrowheads="1"/>
            </p:cNvSpPr>
            <p:nvPr/>
          </p:nvSpPr>
          <p:spPr bwMode="auto">
            <a:xfrm>
              <a:off x="2091" y="216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40" name="Line 40"/>
            <p:cNvSpPr>
              <a:spLocks noChangeShapeType="1"/>
            </p:cNvSpPr>
            <p:nvPr/>
          </p:nvSpPr>
          <p:spPr bwMode="auto">
            <a:xfrm>
              <a:off x="1824" y="20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41" name="Line 71"/>
            <p:cNvSpPr>
              <a:spLocks noChangeShapeType="1"/>
            </p:cNvSpPr>
            <p:nvPr/>
          </p:nvSpPr>
          <p:spPr bwMode="auto">
            <a:xfrm>
              <a:off x="2880" y="2016"/>
              <a:ext cx="0" cy="24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103" name="Group 103"/>
          <p:cNvGrpSpPr>
            <a:grpSpLocks/>
          </p:cNvGrpSpPr>
          <p:nvPr/>
        </p:nvGrpSpPr>
        <p:grpSpPr bwMode="auto">
          <a:xfrm>
            <a:off x="2286001" y="5257800"/>
            <a:ext cx="4495801" cy="1250950"/>
            <a:chOff x="559" y="2880"/>
            <a:chExt cx="2832" cy="788"/>
          </a:xfrm>
        </p:grpSpPr>
        <p:sp>
          <p:nvSpPr>
            <p:cNvPr id="24586" name="Text Box 73"/>
            <p:cNvSpPr txBox="1">
              <a:spLocks noChangeArrowheads="1"/>
            </p:cNvSpPr>
            <p:nvPr/>
          </p:nvSpPr>
          <p:spPr bwMode="auto">
            <a:xfrm>
              <a:off x="811" y="345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600" b="1">
                  <a:latin typeface="Arial" charset="0"/>
                </a:rPr>
                <a:t>a</a:t>
              </a:r>
              <a:endParaRPr lang="en-US" sz="16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7" name="Text Box 74"/>
            <p:cNvSpPr txBox="1">
              <a:spLocks noChangeArrowheads="1"/>
            </p:cNvSpPr>
            <p:nvPr/>
          </p:nvSpPr>
          <p:spPr bwMode="auto">
            <a:xfrm>
              <a:off x="703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</a:rPr>
                <a:t>B</a:t>
              </a:r>
              <a:endParaRPr 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8" name="Text Box 75"/>
            <p:cNvSpPr txBox="1">
              <a:spLocks noChangeArrowheads="1"/>
            </p:cNvSpPr>
            <p:nvPr/>
          </p:nvSpPr>
          <p:spPr bwMode="auto">
            <a:xfrm>
              <a:off x="1231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Arial" charset="0"/>
                </a:rPr>
                <a:t>I</a:t>
              </a:r>
              <a:endParaRPr lang="en-US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9" name="Text Box 76"/>
            <p:cNvSpPr txBox="1">
              <a:spLocks noChangeArrowheads="1"/>
            </p:cNvSpPr>
            <p:nvPr/>
          </p:nvSpPr>
          <p:spPr bwMode="auto">
            <a:xfrm>
              <a:off x="2815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</a:rPr>
                <a:t>B</a:t>
              </a:r>
              <a:endParaRPr 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0" name="Text Box 77"/>
            <p:cNvSpPr txBox="1">
              <a:spLocks noChangeArrowheads="1"/>
            </p:cNvSpPr>
            <p:nvPr/>
          </p:nvSpPr>
          <p:spPr bwMode="auto">
            <a:xfrm>
              <a:off x="2335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Arial" charset="0"/>
                </a:rPr>
                <a:t>I</a:t>
              </a:r>
              <a:endParaRPr lang="en-US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1" name="Text Box 78"/>
            <p:cNvSpPr txBox="1">
              <a:spLocks noChangeArrowheads="1"/>
            </p:cNvSpPr>
            <p:nvPr/>
          </p:nvSpPr>
          <p:spPr bwMode="auto">
            <a:xfrm>
              <a:off x="1807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Arial" charset="0"/>
                </a:rPr>
                <a:t>I</a:t>
              </a:r>
              <a:endParaRPr lang="en-US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2" name="Line 79"/>
            <p:cNvSpPr>
              <a:spLocks noChangeShapeType="1"/>
            </p:cNvSpPr>
            <p:nvPr/>
          </p:nvSpPr>
          <p:spPr bwMode="auto">
            <a:xfrm>
              <a:off x="895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80"/>
            <p:cNvSpPr>
              <a:spLocks noChangeShapeType="1"/>
            </p:cNvSpPr>
            <p:nvPr/>
          </p:nvSpPr>
          <p:spPr bwMode="auto">
            <a:xfrm>
              <a:off x="991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81"/>
            <p:cNvSpPr>
              <a:spLocks noChangeShapeType="1"/>
            </p:cNvSpPr>
            <p:nvPr/>
          </p:nvSpPr>
          <p:spPr bwMode="auto">
            <a:xfrm>
              <a:off x="1423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82"/>
            <p:cNvSpPr>
              <a:spLocks noChangeShapeType="1"/>
            </p:cNvSpPr>
            <p:nvPr/>
          </p:nvSpPr>
          <p:spPr bwMode="auto">
            <a:xfrm>
              <a:off x="1999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83"/>
            <p:cNvSpPr>
              <a:spLocks noChangeShapeType="1"/>
            </p:cNvSpPr>
            <p:nvPr/>
          </p:nvSpPr>
          <p:spPr bwMode="auto">
            <a:xfrm>
              <a:off x="2527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84"/>
            <p:cNvSpPr>
              <a:spLocks noChangeShapeType="1"/>
            </p:cNvSpPr>
            <p:nvPr/>
          </p:nvSpPr>
          <p:spPr bwMode="auto">
            <a:xfrm>
              <a:off x="3007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85"/>
            <p:cNvSpPr>
              <a:spLocks noChangeShapeType="1"/>
            </p:cNvSpPr>
            <p:nvPr/>
          </p:nvSpPr>
          <p:spPr bwMode="auto">
            <a:xfrm>
              <a:off x="1567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86"/>
            <p:cNvSpPr>
              <a:spLocks noChangeShapeType="1"/>
            </p:cNvSpPr>
            <p:nvPr/>
          </p:nvSpPr>
          <p:spPr bwMode="auto">
            <a:xfrm>
              <a:off x="214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87"/>
            <p:cNvSpPr>
              <a:spLocks noChangeShapeType="1"/>
            </p:cNvSpPr>
            <p:nvPr/>
          </p:nvSpPr>
          <p:spPr bwMode="auto">
            <a:xfrm>
              <a:off x="262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88"/>
            <p:cNvSpPr>
              <a:spLocks noChangeShapeType="1"/>
            </p:cNvSpPr>
            <p:nvPr/>
          </p:nvSpPr>
          <p:spPr bwMode="auto">
            <a:xfrm>
              <a:off x="310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Text Box 89"/>
            <p:cNvSpPr txBox="1">
              <a:spLocks noChangeArrowheads="1"/>
            </p:cNvSpPr>
            <p:nvPr/>
          </p:nvSpPr>
          <p:spPr bwMode="auto">
            <a:xfrm>
              <a:off x="2895" y="3456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600" b="1">
                  <a:latin typeface="Arial" charset="0"/>
                </a:rPr>
                <a:t>d</a:t>
              </a:r>
              <a:endParaRPr lang="en-US" sz="16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603" name="Text Box 90"/>
            <p:cNvSpPr txBox="1">
              <a:spLocks noChangeArrowheads="1"/>
            </p:cNvSpPr>
            <p:nvPr/>
          </p:nvSpPr>
          <p:spPr bwMode="auto">
            <a:xfrm>
              <a:off x="1632" y="3456"/>
              <a:ext cx="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CC0000"/>
                  </a:solidFill>
                  <a:latin typeface="Arial" charset="0"/>
                </a:rPr>
                <a:t>d</a:t>
              </a:r>
              <a:endParaRPr lang="en-US" sz="1600" b="1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604" name="Text Box 91"/>
            <p:cNvSpPr txBox="1">
              <a:spLocks noChangeArrowheads="1"/>
            </p:cNvSpPr>
            <p:nvPr/>
          </p:nvSpPr>
          <p:spPr bwMode="auto">
            <a:xfrm>
              <a:off x="1330" y="345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CC0000"/>
                  </a:solidFill>
                  <a:latin typeface="Arial" charset="0"/>
                  <a:sym typeface="Symbol" pitchFamily="18" charset="2"/>
                </a:rPr>
                <a:t>c</a:t>
              </a:r>
            </a:p>
          </p:txBody>
        </p:sp>
        <p:sp>
          <p:nvSpPr>
            <p:cNvPr id="24605" name="Text Box 92"/>
            <p:cNvSpPr txBox="1">
              <a:spLocks noChangeArrowheads="1"/>
            </p:cNvSpPr>
            <p:nvPr/>
          </p:nvSpPr>
          <p:spPr bwMode="auto">
            <a:xfrm>
              <a:off x="559" y="2976"/>
              <a:ext cx="1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993300"/>
                  </a:solidFill>
                  <a:latin typeface="Arial" charset="0"/>
                </a:rPr>
                <a:t>1</a:t>
              </a:r>
              <a:endParaRPr lang="en-US" sz="1400" b="1" dirty="0">
                <a:solidFill>
                  <a:srgbClr val="993300"/>
                </a:solidFill>
                <a:latin typeface="Arial" charset="0"/>
              </a:endParaRPr>
            </a:p>
          </p:txBody>
        </p:sp>
        <p:sp>
          <p:nvSpPr>
            <p:cNvPr id="24606" name="Text Box 93"/>
            <p:cNvSpPr txBox="1">
              <a:spLocks noChangeArrowheads="1"/>
            </p:cNvSpPr>
            <p:nvPr/>
          </p:nvSpPr>
          <p:spPr bwMode="auto">
            <a:xfrm>
              <a:off x="991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0.2</a:t>
              </a:r>
            </a:p>
          </p:txBody>
        </p:sp>
        <p:sp>
          <p:nvSpPr>
            <p:cNvPr id="24607" name="Text Box 94"/>
            <p:cNvSpPr txBox="1">
              <a:spLocks noChangeArrowheads="1"/>
            </p:cNvSpPr>
            <p:nvPr/>
          </p:nvSpPr>
          <p:spPr bwMode="auto">
            <a:xfrm>
              <a:off x="2575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0.5</a:t>
              </a:r>
            </a:p>
          </p:txBody>
        </p:sp>
        <p:sp>
          <p:nvSpPr>
            <p:cNvPr id="24608" name="Text Box 95"/>
            <p:cNvSpPr txBox="1">
              <a:spLocks noChangeArrowheads="1"/>
            </p:cNvSpPr>
            <p:nvPr/>
          </p:nvSpPr>
          <p:spPr bwMode="auto">
            <a:xfrm>
              <a:off x="2143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0.5</a:t>
              </a:r>
            </a:p>
          </p:txBody>
        </p:sp>
        <p:sp>
          <p:nvSpPr>
            <p:cNvPr id="24609" name="Text Box 96"/>
            <p:cNvSpPr txBox="1">
              <a:spLocks noChangeArrowheads="1"/>
            </p:cNvSpPr>
            <p:nvPr/>
          </p:nvSpPr>
          <p:spPr bwMode="auto">
            <a:xfrm>
              <a:off x="1567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0.5</a:t>
              </a:r>
            </a:p>
          </p:txBody>
        </p:sp>
        <p:sp>
          <p:nvSpPr>
            <p:cNvPr id="24610" name="Text Box 97"/>
            <p:cNvSpPr txBox="1">
              <a:spLocks noChangeArrowheads="1"/>
            </p:cNvSpPr>
            <p:nvPr/>
          </p:nvSpPr>
          <p:spPr bwMode="auto">
            <a:xfrm>
              <a:off x="3007" y="321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0.4</a:t>
              </a:r>
            </a:p>
          </p:txBody>
        </p:sp>
        <p:sp>
          <p:nvSpPr>
            <p:cNvPr id="24611" name="Text Box 98"/>
            <p:cNvSpPr txBox="1">
              <a:spLocks noChangeArrowheads="1"/>
            </p:cNvSpPr>
            <p:nvPr/>
          </p:nvSpPr>
          <p:spPr bwMode="auto">
            <a:xfrm>
              <a:off x="2499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0.25</a:t>
              </a:r>
            </a:p>
          </p:txBody>
        </p:sp>
        <p:sp>
          <p:nvSpPr>
            <p:cNvPr id="24612" name="Text Box 99"/>
            <p:cNvSpPr txBox="1">
              <a:spLocks noChangeArrowheads="1"/>
            </p:cNvSpPr>
            <p:nvPr/>
          </p:nvSpPr>
          <p:spPr bwMode="auto">
            <a:xfrm>
              <a:off x="1968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0.25</a:t>
              </a:r>
            </a:p>
          </p:txBody>
        </p:sp>
        <p:sp>
          <p:nvSpPr>
            <p:cNvPr id="24613" name="Text Box 100"/>
            <p:cNvSpPr txBox="1">
              <a:spLocks noChangeArrowheads="1"/>
            </p:cNvSpPr>
            <p:nvPr/>
          </p:nvSpPr>
          <p:spPr bwMode="auto">
            <a:xfrm>
              <a:off x="1454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0.25</a:t>
              </a:r>
            </a:p>
          </p:txBody>
        </p:sp>
        <p:sp>
          <p:nvSpPr>
            <p:cNvPr id="24614" name="Text Box 101"/>
            <p:cNvSpPr txBox="1">
              <a:spLocks noChangeArrowheads="1"/>
            </p:cNvSpPr>
            <p:nvPr/>
          </p:nvSpPr>
          <p:spPr bwMode="auto">
            <a:xfrm>
              <a:off x="864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0.25</a:t>
              </a:r>
            </a:p>
          </p:txBody>
        </p:sp>
        <p:sp>
          <p:nvSpPr>
            <p:cNvPr id="24615" name="Text Box 102"/>
            <p:cNvSpPr txBox="1">
              <a:spLocks noChangeArrowheads="1"/>
            </p:cNvSpPr>
            <p:nvPr/>
          </p:nvSpPr>
          <p:spPr bwMode="auto">
            <a:xfrm>
              <a:off x="2160" y="3436"/>
              <a:ext cx="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CC0000"/>
                  </a:solidFill>
                  <a:latin typeface="Arial" charset="0"/>
                </a:rPr>
                <a:t>a</a:t>
              </a:r>
              <a:endParaRPr lang="en-US" sz="1600" b="1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1676400"/>
            <a:ext cx="5486399" cy="5078313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We can do the same exercise we did before. </a:t>
            </a:r>
          </a:p>
          <a:p>
            <a:endParaRPr lang="en-US" sz="18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Data: {(x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 ,x</a:t>
            </a:r>
            <a:r>
              <a:rPr lang="en-US" sz="1800" baseline="-25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,…</a:t>
            </a:r>
            <a:r>
              <a:rPr lang="en-US" sz="1800" dirty="0" err="1" smtClean="0">
                <a:latin typeface="+mn-lt"/>
              </a:rPr>
              <a:t>x</a:t>
            </a:r>
            <a:r>
              <a:rPr lang="en-US" sz="1800" baseline="-25000" dirty="0" err="1" smtClean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 ,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1800" baseline="-25000" dirty="0" smtClean="0">
                <a:solidFill>
                  <a:srgbClr val="0000FF"/>
                </a:solidFill>
                <a:latin typeface="+mn-lt"/>
              </a:rPr>
              <a:t>1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 ,s</a:t>
            </a:r>
            <a:r>
              <a:rPr lang="en-US" sz="1800" baseline="-25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,…</a:t>
            </a:r>
            <a:r>
              <a:rPr lang="en-US" sz="1800" dirty="0" err="1" smtClean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1800" baseline="-25000" dirty="0" err="1" smtClean="0">
                <a:solidFill>
                  <a:srgbClr val="0000FF"/>
                </a:solidFill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)}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aseline="30000" dirty="0" smtClean="0">
                <a:latin typeface="+mn-lt"/>
              </a:rPr>
              <a:t>n</a:t>
            </a:r>
            <a:r>
              <a:rPr lang="en-US" sz="1800" dirty="0" smtClean="0">
                <a:latin typeface="+mn-lt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8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Find the most likely parameters of the model:</a:t>
            </a:r>
          </a:p>
          <a:p>
            <a:pPr lvl="1"/>
            <a:r>
              <a:rPr lang="en-US" sz="1800" dirty="0" smtClean="0">
                <a:latin typeface="+mn-lt"/>
              </a:rPr>
              <a:t>P(x</a:t>
            </a:r>
            <a:r>
              <a:rPr lang="en-US" sz="1800" baseline="-25000" dirty="0" smtClean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 |</a:t>
            </a:r>
            <a:r>
              <a:rPr lang="en-US" sz="1800" dirty="0" err="1" smtClean="0">
                <a:latin typeface="+mn-lt"/>
              </a:rPr>
              <a:t>s</a:t>
            </a:r>
            <a:r>
              <a:rPr lang="en-US" sz="1800" baseline="-25000" dirty="0" err="1" smtClean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), P(s</a:t>
            </a:r>
            <a:r>
              <a:rPr lang="en-US" sz="1800" baseline="-25000" dirty="0" smtClean="0">
                <a:latin typeface="+mn-lt"/>
              </a:rPr>
              <a:t>i+1</a:t>
            </a:r>
            <a:r>
              <a:rPr lang="en-US" sz="1800" dirty="0" smtClean="0">
                <a:latin typeface="+mn-lt"/>
              </a:rPr>
              <a:t> |</a:t>
            </a:r>
            <a:r>
              <a:rPr lang="en-US" sz="1800" dirty="0" err="1" smtClean="0">
                <a:latin typeface="+mn-lt"/>
              </a:rPr>
              <a:t>s</a:t>
            </a:r>
            <a:r>
              <a:rPr lang="en-US" sz="1800" baseline="-25000" dirty="0" err="1" smtClean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), p(s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)</a:t>
            </a:r>
          </a:p>
          <a:p>
            <a:pPr lvl="1"/>
            <a:endParaRPr lang="en-US" sz="18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Given an unlabeled example </a:t>
            </a:r>
          </a:p>
          <a:p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   x = (x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, x</a:t>
            </a:r>
            <a:r>
              <a:rPr lang="en-US" sz="1800" baseline="-25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,…</a:t>
            </a:r>
            <a:r>
              <a:rPr lang="en-US" sz="1800" dirty="0" err="1" smtClean="0">
                <a:latin typeface="+mn-lt"/>
              </a:rPr>
              <a:t>x</a:t>
            </a:r>
            <a:r>
              <a:rPr lang="en-US" sz="1800" baseline="-25000" dirty="0" err="1" smtClean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use Bayes rule to predict the label  </a:t>
            </a:r>
            <a:r>
              <a:rPr lang="en-US" sz="1800" dirty="0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=(s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, s</a:t>
            </a:r>
            <a:r>
              <a:rPr lang="en-US" sz="1800" baseline="-25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,…</a:t>
            </a:r>
            <a:r>
              <a:rPr lang="en-US" sz="1800" dirty="0" err="1" smtClean="0">
                <a:latin typeface="+mn-lt"/>
              </a:rPr>
              <a:t>s</a:t>
            </a:r>
            <a:r>
              <a:rPr lang="en-US" sz="1800" baseline="-25000" dirty="0" err="1" smtClean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):</a:t>
            </a:r>
            <a:endParaRPr lang="en-US" sz="1800" dirty="0">
              <a:latin typeface="+mn-lt"/>
            </a:endParaRP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           </a:t>
            </a:r>
            <a:r>
              <a:rPr lang="en-US" sz="1800" dirty="0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* = </a:t>
            </a:r>
            <a:r>
              <a:rPr lang="en-US" sz="1800" dirty="0" err="1" smtClean="0">
                <a:latin typeface="+mn-lt"/>
              </a:rPr>
              <a:t>argmax</a:t>
            </a:r>
            <a:r>
              <a:rPr lang="en-US" sz="1800" baseline="-25000" dirty="0" err="1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 P(</a:t>
            </a:r>
            <a:r>
              <a:rPr lang="en-US" sz="1800" dirty="0" err="1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err="1" smtClean="0">
                <a:latin typeface="+mn-lt"/>
              </a:rPr>
              <a:t>|x</a:t>
            </a:r>
            <a:r>
              <a:rPr lang="en-US" sz="1800" dirty="0" smtClean="0">
                <a:latin typeface="+mn-lt"/>
              </a:rPr>
              <a:t>) = </a:t>
            </a:r>
            <a:r>
              <a:rPr lang="en-US" sz="1800" dirty="0" err="1" smtClean="0">
                <a:latin typeface="+mn-lt"/>
              </a:rPr>
              <a:t>argmax</a:t>
            </a:r>
            <a:r>
              <a:rPr lang="en-US" sz="1800" baseline="-25000" dirty="0" err="1" smtClean="0">
                <a:latin typeface="+mn-lt"/>
              </a:rPr>
              <a:t>l</a:t>
            </a:r>
            <a:r>
              <a:rPr lang="en-US" sz="1800" dirty="0" smtClean="0">
                <a:latin typeface="+mn-lt"/>
              </a:rPr>
              <a:t> P(</a:t>
            </a:r>
            <a:r>
              <a:rPr lang="en-US" sz="1800" dirty="0" err="1" smtClean="0">
                <a:latin typeface="+mn-lt"/>
              </a:rPr>
              <a:t>x|</a:t>
            </a:r>
            <a:r>
              <a:rPr lang="en-US" sz="1800" dirty="0" err="1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) P(</a:t>
            </a:r>
            <a:r>
              <a:rPr lang="en-US" sz="1800" dirty="0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)/P(x)</a:t>
            </a:r>
          </a:p>
          <a:p>
            <a:endParaRPr lang="en-US" sz="18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The only issue is computational: there are 2</a:t>
            </a:r>
            <a:r>
              <a:rPr lang="en-US" sz="1800" baseline="30000" dirty="0" smtClean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 possible values of </a:t>
            </a:r>
            <a:r>
              <a:rPr lang="en-US" sz="1800" dirty="0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This is an HMM model, but nothing was hidden; 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next week, </a:t>
            </a:r>
            <a:r>
              <a:rPr lang="en-US" sz="1800" dirty="0">
                <a:solidFill>
                  <a:srgbClr val="0000FF"/>
                </a:solidFill>
              </a:rPr>
              <a:t>s</a:t>
            </a:r>
            <a:r>
              <a:rPr lang="en-US" sz="1800" baseline="-25000" dirty="0">
                <a:solidFill>
                  <a:srgbClr val="0000FF"/>
                </a:solidFill>
              </a:rPr>
              <a:t>1</a:t>
            </a:r>
            <a:r>
              <a:rPr lang="en-US" sz="1800" dirty="0">
                <a:solidFill>
                  <a:srgbClr val="0000FF"/>
                </a:solidFill>
              </a:rPr>
              <a:t> ,s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,…</a:t>
            </a:r>
            <a:r>
              <a:rPr lang="en-US" sz="1800" dirty="0" err="1" smtClean="0">
                <a:solidFill>
                  <a:srgbClr val="0000FF"/>
                </a:solidFill>
              </a:rPr>
              <a:t>s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m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 will be hidden</a:t>
            </a:r>
            <a:endParaRPr lang="en-US" sz="1800" dirty="0">
              <a:solidFill>
                <a:srgbClr val="0000FF"/>
              </a:solidFill>
              <a:latin typeface="+mj-lt"/>
            </a:endParaRPr>
          </a:p>
          <a:p>
            <a:endParaRPr lang="en-US" sz="1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 Optimal Classifier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774B1A-4E1D-43E7-83B4-D419B5FD9D1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How should we use the general formalism?</a:t>
            </a:r>
          </a:p>
          <a:p>
            <a:pPr>
              <a:spcBef>
                <a:spcPct val="0"/>
              </a:spcBef>
            </a:pPr>
            <a:r>
              <a:rPr lang="en-US" smtClean="0"/>
              <a:t>What should </a:t>
            </a:r>
            <a:r>
              <a:rPr lang="en-US" smtClean="0">
                <a:solidFill>
                  <a:schemeClr val="hlink"/>
                </a:solidFill>
              </a:rPr>
              <a:t>H</a:t>
            </a:r>
            <a:r>
              <a:rPr lang="en-US" smtClean="0"/>
              <a:t> be?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chemeClr val="hlink"/>
                </a:solidFill>
              </a:rPr>
              <a:t>H can be a collection of functions</a:t>
            </a:r>
            <a:r>
              <a:rPr lang="en-US" smtClean="0"/>
              <a:t>. Given the training data, choose an optimal function. Then, given new data, evaluate the selected function on it.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chemeClr val="hlink"/>
                </a:solidFill>
              </a:rPr>
              <a:t>H can be a collection of possible predictions</a:t>
            </a:r>
            <a:r>
              <a:rPr lang="en-US" smtClean="0"/>
              <a:t>. Given the data, try to directly choose the optimal prediction.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Could be different!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 Optimal Classifier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BA2723-99B5-4BA3-B820-62404EEF743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The first formalism suggests to learn a good hypothesis and use it.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(Language modeling, grammar learning, etc. are here)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The second one suggests to directly choose a decision.</a:t>
            </a:r>
            <a:r>
              <a:rPr lang="en-US" dirty="0" smtClean="0">
                <a:solidFill>
                  <a:schemeClr val="hlink"/>
                </a:solidFill>
              </a:rPr>
              <a:t>[it/in]:</a:t>
            </a:r>
            <a:r>
              <a:rPr lang="en-US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This is the issue of “thresholding” vs. entertaining all options until the last minute. (Computational Issues)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266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770414"/>
              </p:ext>
            </p:extLst>
          </p:nvPr>
        </p:nvGraphicFramePr>
        <p:xfrm>
          <a:off x="623887" y="2652712"/>
          <a:ext cx="82915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משוואה" r:id="rId4" imgW="3263760" imgH="215640" progId="Equation.3">
                  <p:embed/>
                </p:oleObj>
              </mc:Choice>
              <mc:Fallback>
                <p:oleObj name="משוואה" r:id="rId4" imgW="326376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" y="2652712"/>
                        <a:ext cx="8291513" cy="5476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 Optimal Classifier: Example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idx="1"/>
          </p:nvPr>
        </p:nvSpPr>
        <p:spPr>
          <a:xfrm>
            <a:off x="1600200" y="1295400"/>
            <a:ext cx="7162800" cy="4525963"/>
          </a:xfrm>
        </p:spPr>
        <p:txBody>
          <a:bodyPr/>
          <a:lstStyle/>
          <a:p>
            <a:r>
              <a:rPr lang="en-US" dirty="0" smtClean="0"/>
              <a:t>Assume a space of 3 hypotheses:</a:t>
            </a:r>
          </a:p>
          <a:p>
            <a:pPr lvl="1"/>
            <a:r>
              <a:rPr lang="en-US" dirty="0" smtClean="0">
                <a:latin typeface="Calibri"/>
              </a:rPr>
              <a:t>P(h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|D</a:t>
            </a:r>
            <a:r>
              <a:rPr lang="en-US" dirty="0" smtClean="0"/>
              <a:t>) = 0.4; </a:t>
            </a:r>
            <a:r>
              <a:rPr lang="en-US" dirty="0" smtClean="0">
                <a:latin typeface="Calibri"/>
              </a:rPr>
              <a:t>P(h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alibri"/>
              </a:rPr>
              <a:t>|D</a:t>
            </a:r>
            <a:r>
              <a:rPr lang="en-US" dirty="0"/>
              <a:t>) = </a:t>
            </a:r>
            <a:r>
              <a:rPr lang="en-US" dirty="0" smtClean="0"/>
              <a:t>0.3; </a:t>
            </a:r>
            <a:r>
              <a:rPr lang="en-US" dirty="0" smtClean="0">
                <a:latin typeface="Calibri"/>
              </a:rPr>
              <a:t>P(h</a:t>
            </a:r>
            <a:r>
              <a:rPr lang="en-US" baseline="-25000" dirty="0" smtClean="0">
                <a:latin typeface="Calibri"/>
              </a:rPr>
              <a:t>3</a:t>
            </a:r>
            <a:r>
              <a:rPr lang="en-US" dirty="0" smtClean="0">
                <a:latin typeface="Calibri"/>
              </a:rPr>
              <a:t>|D</a:t>
            </a:r>
            <a:r>
              <a:rPr lang="en-US" dirty="0"/>
              <a:t>) = </a:t>
            </a:r>
            <a:r>
              <a:rPr lang="en-US" dirty="0" smtClean="0"/>
              <a:t>0.3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err="1" smtClean="0">
                <a:latin typeface="Calibri"/>
                <a:sym typeface="Wingdings" pitchFamily="2" charset="2"/>
              </a:rPr>
              <a:t>h</a:t>
            </a:r>
            <a:r>
              <a:rPr lang="en-US" baseline="-25000" dirty="0" err="1" smtClean="0">
                <a:latin typeface="Calibri"/>
                <a:sym typeface="Wingdings" pitchFamily="2" charset="2"/>
              </a:rPr>
              <a:t>MAP</a:t>
            </a:r>
            <a:r>
              <a:rPr lang="en-US" dirty="0" smtClean="0">
                <a:sym typeface="Wingdings" pitchFamily="2" charset="2"/>
              </a:rPr>
              <a:t> = </a:t>
            </a:r>
            <a:r>
              <a:rPr lang="en-US" dirty="0" smtClean="0">
                <a:latin typeface="Calibri"/>
                <a:sym typeface="Wingdings" pitchFamily="2" charset="2"/>
              </a:rPr>
              <a:t>h</a:t>
            </a:r>
            <a:r>
              <a:rPr lang="en-US" baseline="-25000" dirty="0" smtClean="0">
                <a:latin typeface="Calibri"/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  <a:p>
            <a:r>
              <a:rPr lang="en-US" dirty="0" smtClean="0"/>
              <a:t>Given a new </a:t>
            </a:r>
            <a:r>
              <a:rPr lang="en-US" dirty="0" smtClean="0"/>
              <a:t>instance 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, </a:t>
            </a:r>
            <a:r>
              <a:rPr lang="en-US" dirty="0" smtClean="0"/>
              <a:t>assume that</a:t>
            </a:r>
          </a:p>
          <a:p>
            <a:pPr lvl="1"/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dirty="0" smtClean="0"/>
              <a:t>) = 1                </a:t>
            </a:r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alibri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dirty="0" smtClean="0"/>
              <a:t>) = 0                 </a:t>
            </a:r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3</a:t>
            </a:r>
            <a:r>
              <a:rPr lang="en-US" dirty="0" smtClean="0">
                <a:latin typeface="Calibri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dirty="0" smtClean="0"/>
              <a:t>) = 0</a:t>
            </a:r>
          </a:p>
          <a:p>
            <a:r>
              <a:rPr lang="en-US" dirty="0" smtClean="0"/>
              <a:t>In this case, </a:t>
            </a:r>
          </a:p>
          <a:p>
            <a:pPr lvl="1"/>
            <a:r>
              <a:rPr lang="en-US" dirty="0" smtClean="0"/>
              <a:t>P(f(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) =1 ) = 0.4   ; P(f(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) = 0) = 0.6    but   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MAP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) =1</a:t>
            </a:r>
          </a:p>
          <a:p>
            <a:endParaRPr lang="en-US" dirty="0" smtClean="0"/>
          </a:p>
          <a:p>
            <a:r>
              <a:rPr lang="en-US" dirty="0" smtClean="0"/>
              <a:t>We want to determine the most probable classification by combining the prediction of all hypotheses, weighted by their posterior probabilities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E867A2-1E56-4120-8500-C900246C471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Error Driven Learning (2)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Inductive learning comes into play when the distribution is not known. 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Then, there are two basic approaches to take.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chemeClr val="hlink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chemeClr val="hlink"/>
                </a:solidFill>
              </a:rPr>
              <a:t>	Discriminative (direct) learning </a:t>
            </a:r>
            <a:r>
              <a:rPr lang="en-US" dirty="0" smtClean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/>
              <a:t>and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chemeClr val="hlink"/>
                </a:solidFill>
              </a:rPr>
              <a:t>	Bayesian Learning (Generative) </a:t>
            </a:r>
            <a:endParaRPr lang="en-US" dirty="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/>
              <a:t>Running example: </a:t>
            </a:r>
            <a:r>
              <a:rPr lang="en-US" dirty="0" smtClean="0">
                <a:solidFill>
                  <a:schemeClr val="hlink"/>
                </a:solidFill>
              </a:rPr>
              <a:t>Text Correction: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“I </a:t>
            </a:r>
            <a:r>
              <a:rPr lang="en-US" dirty="0"/>
              <a:t>saw the girl </a:t>
            </a:r>
            <a:r>
              <a:rPr lang="en-US" dirty="0">
                <a:solidFill>
                  <a:srgbClr val="FF0000"/>
                </a:solidFill>
              </a:rPr>
              <a:t>it</a:t>
            </a:r>
            <a:r>
              <a:rPr lang="en-US" dirty="0"/>
              <a:t> the </a:t>
            </a:r>
            <a:r>
              <a:rPr lang="en-US" dirty="0" smtClean="0"/>
              <a:t>park”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 </a:t>
            </a:r>
            <a:r>
              <a:rPr lang="en-US" dirty="0"/>
              <a:t>saw the girl 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 the </a:t>
            </a:r>
            <a:r>
              <a:rPr lang="en-US" dirty="0" smtClean="0"/>
              <a:t>park</a:t>
            </a:r>
            <a:endParaRPr lang="en-US" dirty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B8E07CD-F430-4D15-931F-ADFB70B879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6934200" y="5029200"/>
            <a:ext cx="2095500" cy="685800"/>
          </a:xfrm>
          <a:prstGeom prst="wedgeRectCallout">
            <a:avLst>
              <a:gd name="adj1" fmla="val -64977"/>
              <a:gd name="adj2" fmla="val 136637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Click here to move to the next lecture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Bayes Optimal Classifier: Example(2)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idx="1"/>
          </p:nvPr>
        </p:nvSpPr>
        <p:spPr>
          <a:xfrm>
            <a:off x="1600200" y="1295400"/>
            <a:ext cx="7162800" cy="4525963"/>
          </a:xfrm>
        </p:spPr>
        <p:txBody>
          <a:bodyPr/>
          <a:lstStyle/>
          <a:p>
            <a:r>
              <a:rPr lang="en-US" dirty="0" smtClean="0"/>
              <a:t>  Let V be a set of possible classifications</a:t>
            </a:r>
          </a:p>
          <a:p>
            <a:endParaRPr lang="en-US" dirty="0" smtClean="0"/>
          </a:p>
          <a:p>
            <a:r>
              <a:rPr lang="en-US" dirty="0" smtClean="0"/>
              <a:t>Bayes Optimal Classification: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In the example: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the optimal prediction is indeed 0.</a:t>
            </a:r>
          </a:p>
          <a:p>
            <a:r>
              <a:rPr lang="en-US" dirty="0" smtClean="0"/>
              <a:t>The key example of using a “Bayes optimal Classifier” is that of the </a:t>
            </a:r>
            <a:r>
              <a:rPr lang="en-US" dirty="0" smtClean="0">
                <a:hlinkClick r:id="rId4" action="ppaction://hlinkpres?slideindex=1&amp;slidetitle="/>
              </a:rPr>
              <a:t>naïve Bayes algorithm</a:t>
            </a:r>
            <a:r>
              <a:rPr lang="en-US" dirty="0" smtClean="0"/>
              <a:t>.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98D798D-0F96-4629-883F-556D0E31DD66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286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338915"/>
              </p:ext>
            </p:extLst>
          </p:nvPr>
        </p:nvGraphicFramePr>
        <p:xfrm>
          <a:off x="609600" y="1711656"/>
          <a:ext cx="7951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" name="משוואה" r:id="rId5" imgW="4025900" imgH="279400" progId="Equation.3">
                  <p:embed/>
                </p:oleObj>
              </mc:Choice>
              <mc:Fallback>
                <p:oleObj name="משוואה" r:id="rId5" imgW="40259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11656"/>
                        <a:ext cx="79517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430876"/>
              </p:ext>
            </p:extLst>
          </p:nvPr>
        </p:nvGraphicFramePr>
        <p:xfrm>
          <a:off x="685800" y="2590800"/>
          <a:ext cx="80518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6" name="משוואה" r:id="rId7" imgW="4076700" imgH="279400" progId="Equation.3">
                  <p:embed/>
                </p:oleObj>
              </mc:Choice>
              <mc:Fallback>
                <p:oleObj name="משוואה" r:id="rId7" imgW="4076700" imgH="279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80518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928947"/>
              </p:ext>
            </p:extLst>
          </p:nvPr>
        </p:nvGraphicFramePr>
        <p:xfrm>
          <a:off x="749300" y="3962400"/>
          <a:ext cx="81264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7" name="משוואה" r:id="rId9" imgW="4114800" imgH="279400" progId="Equation.3">
                  <p:embed/>
                </p:oleObj>
              </mc:Choice>
              <mc:Fallback>
                <p:oleObj name="משוואה" r:id="rId9" imgW="4114800" imgH="279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962400"/>
                        <a:ext cx="81264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796919"/>
              </p:ext>
            </p:extLst>
          </p:nvPr>
        </p:nvGraphicFramePr>
        <p:xfrm>
          <a:off x="723900" y="4572000"/>
          <a:ext cx="81518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8" name="משוואה" r:id="rId11" imgW="4127500" imgH="279400" progId="Equation.3">
                  <p:embed/>
                </p:oleObj>
              </mc:Choice>
              <mc:Fallback>
                <p:oleObj name="משוואה" r:id="rId11" imgW="4127500" imgH="279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572000"/>
                        <a:ext cx="81518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819400" y="22098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2200" y="22098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Justification: Bayesian Approach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6E7E6BE-DD98-4F5C-AB40-2BFB4490486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The Bayes optimal function is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err="1" smtClean="0">
                <a:solidFill>
                  <a:schemeClr val="hlink"/>
                </a:solidFill>
              </a:rPr>
              <a:t>f</a:t>
            </a:r>
            <a:r>
              <a:rPr lang="en-US" baseline="-25000" dirty="0" err="1" smtClean="0">
                <a:solidFill>
                  <a:schemeClr val="hlink"/>
                </a:solidFill>
              </a:rPr>
              <a:t>B</a:t>
            </a:r>
            <a:r>
              <a:rPr lang="en-US" dirty="0" smtClean="0">
                <a:solidFill>
                  <a:schemeClr val="hlink"/>
                </a:solidFill>
              </a:rPr>
              <a:t>(x) = </a:t>
            </a:r>
            <a:r>
              <a:rPr lang="en-US" dirty="0" err="1" smtClean="0">
                <a:solidFill>
                  <a:schemeClr val="hlink"/>
                </a:solidFill>
              </a:rPr>
              <a:t>argmax</a:t>
            </a:r>
            <a:r>
              <a:rPr lang="en-US" baseline="-25000" dirty="0" err="1" smtClean="0">
                <a:solidFill>
                  <a:schemeClr val="hlink"/>
                </a:solidFill>
              </a:rPr>
              <a:t>y</a:t>
            </a:r>
            <a:r>
              <a:rPr lang="en-US" dirty="0" err="1" smtClean="0">
                <a:solidFill>
                  <a:schemeClr val="hlink"/>
                </a:solidFill>
              </a:rPr>
              <a:t>D</a:t>
            </a:r>
            <a:r>
              <a:rPr lang="en-US" dirty="0" smtClean="0">
                <a:solidFill>
                  <a:schemeClr val="hlink"/>
                </a:solidFill>
              </a:rPr>
              <a:t>(x; y)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US" dirty="0" smtClean="0"/>
              <a:t>That is, given input x, return the most likely label</a:t>
            </a:r>
          </a:p>
          <a:p>
            <a:pPr eaLnBrk="1" hangingPunct="1"/>
            <a:r>
              <a:rPr lang="en-US" dirty="0" smtClean="0"/>
              <a:t> It can be shown that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f</a:t>
            </a:r>
            <a:r>
              <a:rPr lang="en-US" baseline="-25000" dirty="0" err="1" smtClean="0">
                <a:solidFill>
                  <a:schemeClr val="hlink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has the lowest possible value for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</a:rPr>
              <a:t>Err(f)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US" dirty="0" smtClean="0"/>
              <a:t>Caveat: we can never construct this function: it is a function of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/>
              <a:t>which is unknown. </a:t>
            </a:r>
          </a:p>
          <a:p>
            <a:pPr eaLnBrk="1" hangingPunct="1"/>
            <a:r>
              <a:rPr lang="en-US" dirty="0" smtClean="0"/>
              <a:t>But, it is a useful theoretical construct, and drives attempts to make assumptions 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</a:rPr>
              <a:t>D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Maximum-Likelihood Estimates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98CF8A8-97D7-499B-9737-6E59285BD56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We attempt to model the underlying distribution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</a:rPr>
              <a:t>D(x, y) or D(y | x)</a:t>
            </a:r>
          </a:p>
          <a:p>
            <a:pPr eaLnBrk="1" hangingPunct="1"/>
            <a:r>
              <a:rPr lang="en-US" dirty="0" smtClean="0"/>
              <a:t>To do that, we assume a model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</a:rPr>
              <a:t>P(x, y |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 dirty="0" smtClean="0">
                <a:solidFill>
                  <a:schemeClr val="hlink"/>
                </a:solidFill>
              </a:rPr>
              <a:t>) or P(y | x ,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 dirty="0" smtClean="0">
                <a:solidFill>
                  <a:schemeClr val="hlink"/>
                </a:solidFill>
              </a:rPr>
              <a:t> ),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where </a:t>
            </a:r>
            <a:r>
              <a:rPr lang="en-US" dirty="0" smtClean="0">
                <a:sym typeface="Symbol" pitchFamily="18" charset="2"/>
              </a:rPr>
              <a:t> is the set of parameters of the model</a:t>
            </a:r>
          </a:p>
          <a:p>
            <a:pPr eaLnBrk="1" hangingPunct="1"/>
            <a:r>
              <a:rPr lang="en-US" dirty="0" smtClean="0">
                <a:sym typeface="Symbol" pitchFamily="18" charset="2"/>
              </a:rPr>
              <a:t>Example: </a:t>
            </a:r>
            <a:r>
              <a:rPr lang="en-US" dirty="0" smtClean="0">
                <a:solidFill>
                  <a:schemeClr val="hlink"/>
                </a:solidFill>
              </a:rPr>
              <a:t>Probabilistic Language Model (Markov Model):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We assume a model of language generation. Therefore, </a:t>
            </a:r>
            <a:r>
              <a:rPr lang="en-US" dirty="0" smtClean="0">
                <a:solidFill>
                  <a:schemeClr val="hlink"/>
                </a:solidFill>
              </a:rPr>
              <a:t>P(x, y |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 dirty="0" smtClean="0">
                <a:solidFill>
                  <a:schemeClr val="hlink"/>
                </a:solidFill>
              </a:rPr>
              <a:t>)  </a:t>
            </a:r>
            <a:r>
              <a:rPr lang="en-US" dirty="0" smtClean="0"/>
              <a:t>was written as a function of symbol &amp; state probabilities</a:t>
            </a:r>
            <a:r>
              <a:rPr lang="en-US" dirty="0"/>
              <a:t> </a:t>
            </a:r>
            <a:r>
              <a:rPr lang="en-US" dirty="0" smtClean="0"/>
              <a:t>(the parameters). </a:t>
            </a:r>
          </a:p>
          <a:p>
            <a:pPr eaLnBrk="1" hangingPunct="1"/>
            <a:r>
              <a:rPr lang="en-US" dirty="0"/>
              <a:t>We typically look at the log-likelihood </a:t>
            </a:r>
          </a:p>
          <a:p>
            <a:pPr eaLnBrk="1" hangingPunct="1"/>
            <a:r>
              <a:rPr lang="en-US" dirty="0"/>
              <a:t>Given training samples (x</a:t>
            </a:r>
            <a:r>
              <a:rPr lang="en-US" baseline="-25000" dirty="0"/>
              <a:t>i</a:t>
            </a:r>
            <a:r>
              <a:rPr lang="en-US" dirty="0"/>
              <a:t>;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), maximize the log-likelihood</a:t>
            </a:r>
          </a:p>
          <a:p>
            <a:pPr eaLnBrk="1" hangingPunct="1"/>
            <a:r>
              <a:rPr lang="en-US" dirty="0">
                <a:solidFill>
                  <a:schemeClr val="hlink"/>
                </a:solidFill>
              </a:rPr>
              <a:t>L(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 dirty="0">
                <a:solidFill>
                  <a:schemeClr val="hlink"/>
                </a:solidFill>
              </a:rPr>
              <a:t>) = 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</a:t>
            </a:r>
            <a:r>
              <a:rPr lang="en-US" baseline="-25000" dirty="0">
                <a:solidFill>
                  <a:schemeClr val="hlink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chemeClr val="hlink"/>
                </a:solidFill>
              </a:rPr>
              <a:t> log P (x</a:t>
            </a:r>
            <a:r>
              <a:rPr lang="en-US" baseline="-25000" dirty="0">
                <a:solidFill>
                  <a:schemeClr val="hlink"/>
                </a:solidFill>
              </a:rPr>
              <a:t>i</a:t>
            </a:r>
            <a:r>
              <a:rPr lang="en-US" dirty="0">
                <a:solidFill>
                  <a:schemeClr val="hlink"/>
                </a:solidFill>
              </a:rPr>
              <a:t>; </a:t>
            </a:r>
            <a:r>
              <a:rPr lang="en-US" dirty="0" err="1">
                <a:solidFill>
                  <a:schemeClr val="hlink"/>
                </a:solidFill>
              </a:rPr>
              <a:t>y</a:t>
            </a:r>
            <a:r>
              <a:rPr lang="en-US" baseline="-25000" dirty="0" err="1">
                <a:solidFill>
                  <a:schemeClr val="hlink"/>
                </a:solidFill>
              </a:rPr>
              <a:t>i</a:t>
            </a:r>
            <a:r>
              <a:rPr lang="en-US" dirty="0">
                <a:solidFill>
                  <a:schemeClr val="hlink"/>
                </a:solidFill>
              </a:rPr>
              <a:t> | 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 dirty="0">
                <a:solidFill>
                  <a:schemeClr val="hlink"/>
                </a:solidFill>
              </a:rPr>
              <a:t>)  </a:t>
            </a:r>
            <a:r>
              <a:rPr lang="en-US" dirty="0"/>
              <a:t> or   </a:t>
            </a:r>
            <a:r>
              <a:rPr lang="en-US" dirty="0">
                <a:solidFill>
                  <a:schemeClr val="hlink"/>
                </a:solidFill>
              </a:rPr>
              <a:t>L(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 dirty="0">
                <a:solidFill>
                  <a:schemeClr val="hlink"/>
                </a:solidFill>
              </a:rPr>
              <a:t>) = 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</a:t>
            </a:r>
            <a:r>
              <a:rPr lang="en-US" baseline="-25000" dirty="0">
                <a:solidFill>
                  <a:schemeClr val="hlink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chemeClr val="hlink"/>
                </a:solidFill>
              </a:rPr>
              <a:t> log P (</a:t>
            </a:r>
            <a:r>
              <a:rPr lang="en-US" dirty="0" err="1">
                <a:solidFill>
                  <a:schemeClr val="hlink"/>
                </a:solidFill>
              </a:rPr>
              <a:t>y</a:t>
            </a:r>
            <a:r>
              <a:rPr lang="en-US" baseline="-25000" dirty="0" err="1">
                <a:solidFill>
                  <a:schemeClr val="hlink"/>
                </a:solidFill>
              </a:rPr>
              <a:t>i</a:t>
            </a:r>
            <a:r>
              <a:rPr lang="en-US" dirty="0">
                <a:solidFill>
                  <a:schemeClr val="hlink"/>
                </a:solidFill>
              </a:rPr>
              <a:t> | x</a:t>
            </a:r>
            <a:r>
              <a:rPr lang="en-US" baseline="-25000" dirty="0">
                <a:solidFill>
                  <a:schemeClr val="hlink"/>
                </a:solidFill>
              </a:rPr>
              <a:t>i</a:t>
            </a:r>
            <a:r>
              <a:rPr lang="en-US" dirty="0">
                <a:solidFill>
                  <a:schemeClr val="hlink"/>
                </a:solidFill>
              </a:rPr>
              <a:t> , 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 dirty="0">
                <a:solidFill>
                  <a:schemeClr val="hlink"/>
                </a:solidFill>
              </a:rPr>
              <a:t>))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Justification: Bayesian Approach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925EC5-D1F2-48BA-BFCF-C076D49A459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711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Assumption: Our selection of the model is good; there is some parameter setting 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*</a:t>
            </a:r>
            <a:r>
              <a:rPr lang="en-US" sz="2000" dirty="0" smtClean="0"/>
              <a:t> such that the true distribution is really represented by our model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D(x, y)  = P(x, y | 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*</a:t>
            </a:r>
            <a:r>
              <a:rPr lang="en-US" sz="2000" dirty="0" smtClean="0">
                <a:solidFill>
                  <a:schemeClr val="hlink"/>
                </a:solidFill>
              </a:rPr>
              <a:t>)</a:t>
            </a: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 Define the maximum-likelihood estimates: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 sz="2000" baseline="-25000" dirty="0" smtClean="0"/>
              <a:t>ML</a:t>
            </a:r>
            <a:r>
              <a:rPr lang="en-US" sz="2000" dirty="0" smtClean="0"/>
              <a:t> = </a:t>
            </a:r>
            <a:r>
              <a:rPr lang="en-US" sz="2000" dirty="0" err="1" smtClean="0"/>
              <a:t>argmax</a:t>
            </a:r>
            <a:r>
              <a:rPr lang="en-US" sz="2000" baseline="-25000" dirty="0" err="1" smtClean="0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 sz="2000" dirty="0" err="1" smtClean="0"/>
              <a:t>L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 sz="2000" dirty="0" smtClean="0"/>
              <a:t>) </a:t>
            </a:r>
          </a:p>
          <a:p>
            <a:pPr eaLnBrk="1" hangingPunct="1"/>
            <a:r>
              <a:rPr lang="en-US" sz="2000" dirty="0" smtClean="0"/>
              <a:t>As the training sample size goes to 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</a:t>
            </a:r>
            <a:r>
              <a:rPr lang="en-US" sz="2000" dirty="0" smtClean="0"/>
              <a:t>, then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P(x, y | 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 sz="2000" baseline="-25000" dirty="0" smtClean="0"/>
              <a:t>ML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 smtClean="0"/>
              <a:t> converges to </a:t>
            </a:r>
            <a:r>
              <a:rPr lang="en-US" sz="2000" dirty="0" smtClean="0">
                <a:solidFill>
                  <a:schemeClr val="hlink"/>
                </a:solidFill>
              </a:rPr>
              <a:t>D(x, y)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Given the </a:t>
            </a:r>
            <a:r>
              <a:rPr lang="en-US" sz="2000" dirty="0" smtClean="0">
                <a:solidFill>
                  <a:schemeClr val="hlink"/>
                </a:solidFill>
              </a:rPr>
              <a:t>assumption</a:t>
            </a:r>
            <a:r>
              <a:rPr lang="en-US" sz="2000" dirty="0" smtClean="0"/>
              <a:t> above, and the availability of </a:t>
            </a:r>
            <a:r>
              <a:rPr lang="en-US" sz="2000" dirty="0" smtClean="0">
                <a:solidFill>
                  <a:schemeClr val="hlink"/>
                </a:solidFill>
              </a:rPr>
              <a:t>enough data</a:t>
            </a:r>
            <a:r>
              <a:rPr lang="en-US" sz="20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 err="1" smtClean="0"/>
              <a:t>argmax</a:t>
            </a:r>
            <a:r>
              <a:rPr lang="en-US" sz="2000" baseline="-25000" dirty="0" err="1" smtClean="0">
                <a:solidFill>
                  <a:schemeClr val="hlink"/>
                </a:solidFill>
                <a:sym typeface="Symbol" pitchFamily="18" charset="2"/>
              </a:rPr>
              <a:t>y</a:t>
            </a:r>
            <a:r>
              <a:rPr lang="en-US" sz="2000" baseline="-250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P(x, y | 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 sz="2000" baseline="-25000" dirty="0" smtClean="0"/>
              <a:t>ML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 smtClean="0"/>
              <a:t>converges to the Bayes-optimal function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 err="1" smtClean="0">
                <a:solidFill>
                  <a:schemeClr val="hlink"/>
                </a:solidFill>
              </a:rPr>
              <a:t>f</a:t>
            </a:r>
            <a:r>
              <a:rPr lang="en-US" sz="2000" baseline="-25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(x) = </a:t>
            </a:r>
            <a:r>
              <a:rPr lang="en-US" sz="2000" dirty="0" err="1" smtClean="0">
                <a:solidFill>
                  <a:schemeClr val="hlink"/>
                </a:solidFill>
              </a:rPr>
              <a:t>argmax</a:t>
            </a:r>
            <a:r>
              <a:rPr lang="en-US" sz="2000" baseline="-25000" dirty="0" err="1" smtClean="0">
                <a:solidFill>
                  <a:schemeClr val="hlink"/>
                </a:solidFill>
              </a:rPr>
              <a:t>y</a:t>
            </a:r>
            <a:r>
              <a:rPr lang="en-US" sz="2000" dirty="0" err="1" smtClean="0">
                <a:solidFill>
                  <a:schemeClr val="hlink"/>
                </a:solidFill>
              </a:rPr>
              <a:t>D</a:t>
            </a:r>
            <a:r>
              <a:rPr lang="en-US" sz="2000" dirty="0" smtClean="0">
                <a:solidFill>
                  <a:schemeClr val="hlink"/>
                </a:solidFill>
              </a:rPr>
              <a:t>(x; y)</a:t>
            </a:r>
          </a:p>
        </p:txBody>
      </p:sp>
      <p:sp>
        <p:nvSpPr>
          <p:cNvPr id="1071108" name="Text Box 4"/>
          <p:cNvSpPr txBox="1">
            <a:spLocks noChangeArrowheads="1"/>
          </p:cNvSpPr>
          <p:nvPr/>
        </p:nvSpPr>
        <p:spPr bwMode="auto">
          <a:xfrm>
            <a:off x="6172200" y="2102584"/>
            <a:ext cx="2819400" cy="163121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  <a:hlinkClick r:id="rId3" action="ppaction://hlinkpres?slideindex=1&amp;slidetitle="/>
              </a:rPr>
              <a:t>Are we done</a:t>
            </a:r>
            <a:r>
              <a:rPr lang="en-US" sz="2000" dirty="0" smtClean="0">
                <a:latin typeface="+mn-lt"/>
                <a:hlinkClick r:id="rId3" action="ppaction://hlinkpres?slideindex=1&amp;slidetitle="/>
              </a:rPr>
              <a:t>?</a:t>
            </a:r>
            <a:endParaRPr lang="en-US" sz="2000" dirty="0" smtClean="0">
              <a:latin typeface="+mn-lt"/>
            </a:endParaRPr>
          </a:p>
          <a:p>
            <a:pPr eaLnBrk="1" hangingPunct="1"/>
            <a:r>
              <a:rPr lang="en-US" sz="2000" dirty="0" smtClean="0">
                <a:latin typeface="+mn-lt"/>
              </a:rPr>
              <a:t>We provided also Learning Theory explanations for why these algorithms work.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7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1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1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1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1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1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1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1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1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71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71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1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1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71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71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71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1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1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71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71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71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1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1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71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71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71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71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7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7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106" grpId="0" build="p" autoUpdateAnimBg="0"/>
      <p:bldP spid="1071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 Direct Learning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0A53CA3-6815-4660-A6C9-CD79EA11011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Model the problem of text correction as a problem of </a:t>
            </a:r>
            <a:r>
              <a:rPr lang="en-US" dirty="0" smtClean="0">
                <a:solidFill>
                  <a:schemeClr val="hlink"/>
                </a:solidFill>
              </a:rPr>
              <a:t>learning from examples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Goal: learn directly how to make predictions.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hlink"/>
                </a:solidFill>
              </a:rPr>
              <a:t>PARADIGM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Look at many (positive/negative) examples.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Discover some regularities in the data.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Use these to construct a </a:t>
            </a:r>
            <a:r>
              <a:rPr lang="en-US" dirty="0" smtClean="0">
                <a:solidFill>
                  <a:schemeClr val="hlink"/>
                </a:solidFill>
              </a:rPr>
              <a:t>prediction policy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 policy (a function, a predictor) needs to be specific.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</a:rPr>
              <a:t>[it/in] rule:</a:t>
            </a:r>
            <a:r>
              <a:rPr lang="en-US" dirty="0" smtClean="0"/>
              <a:t>       if </a:t>
            </a:r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the </a:t>
            </a:r>
            <a:r>
              <a:rPr lang="en-US" dirty="0" smtClean="0"/>
              <a:t>occurs after the target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</a:t>
            </a:r>
            <a:r>
              <a:rPr lang="en-US" dirty="0" smtClean="0">
                <a:sym typeface="Symbol" pitchFamily="18" charset="2"/>
              </a:rPr>
              <a:t>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Assumptions</a:t>
            </a:r>
            <a:r>
              <a:rPr lang="en-US" dirty="0" smtClean="0">
                <a:sym typeface="Symbol" pitchFamily="18" charset="2"/>
              </a:rPr>
              <a:t> comes in the form of a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hypothesis class</a:t>
            </a:r>
            <a:r>
              <a:rPr lang="en-US" dirty="0" smtClean="0"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81000" y="5765937"/>
            <a:ext cx="8305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Bottom line: approximating h </a:t>
            </a:r>
            <a:r>
              <a:rPr lang="en-US" dirty="0">
                <a:latin typeface="+mj-lt"/>
              </a:rPr>
              <a:t>: X → </a:t>
            </a:r>
            <a:r>
              <a:rPr lang="en-US" dirty="0" smtClean="0">
                <a:latin typeface="+mj-lt"/>
              </a:rPr>
              <a:t>Y </a:t>
            </a:r>
            <a:r>
              <a:rPr lang="en-US" dirty="0" smtClean="0">
                <a:latin typeface="+mj-lt"/>
              </a:rPr>
              <a:t>is estimating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P(Y|X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)</a:t>
            </a:r>
            <a:r>
              <a:rPr lang="en-US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2286000" y="4524702"/>
            <a:ext cx="5638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2286000" y="4067502"/>
            <a:ext cx="5638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2286000" y="3610302"/>
            <a:ext cx="5638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2286000" y="3153102"/>
            <a:ext cx="5638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 Learning (2)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D2ED147-3725-41DA-B751-0E8C1CF5F04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178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/>
              <a:t>Consider a distribution </a:t>
            </a:r>
            <a:r>
              <a:rPr lang="en-US" sz="2000" dirty="0" smtClean="0">
                <a:solidFill>
                  <a:schemeClr val="hlink"/>
                </a:solidFill>
              </a:rPr>
              <a:t>D</a:t>
            </a:r>
            <a:r>
              <a:rPr lang="en-US" sz="2000" dirty="0" smtClean="0"/>
              <a:t> over space </a:t>
            </a:r>
            <a:r>
              <a:rPr lang="en-US" sz="2000" dirty="0" smtClean="0">
                <a:solidFill>
                  <a:schemeClr val="hlink"/>
                </a:solidFill>
              </a:rPr>
              <a:t>X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</a:t>
            </a:r>
            <a:r>
              <a:rPr lang="en-US" sz="2000" dirty="0" smtClean="0">
                <a:solidFill>
                  <a:schemeClr val="hlink"/>
                </a:solidFill>
              </a:rPr>
              <a:t>Y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hlink"/>
                </a:solidFill>
              </a:rPr>
              <a:t>X</a:t>
            </a:r>
            <a:r>
              <a:rPr lang="en-US" sz="2000" dirty="0" smtClean="0"/>
              <a:t> - the instance space;   </a:t>
            </a:r>
            <a:r>
              <a:rPr lang="en-US" sz="2000" dirty="0" smtClean="0">
                <a:solidFill>
                  <a:schemeClr val="hlink"/>
                </a:solidFill>
              </a:rPr>
              <a:t>Y</a:t>
            </a:r>
            <a:r>
              <a:rPr lang="en-US" sz="2000" dirty="0" smtClean="0"/>
              <a:t> - set of labels. (e.g. </a:t>
            </a:r>
            <a:r>
              <a:rPr lang="en-US" sz="2000" dirty="0" smtClean="0">
                <a:solidFill>
                  <a:schemeClr val="hlink"/>
                </a:solidFill>
              </a:rPr>
              <a:t>+/-1</a:t>
            </a:r>
            <a:r>
              <a:rPr lang="en-US" sz="2000" dirty="0" smtClean="0"/>
              <a:t>)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Given a sample </a:t>
            </a:r>
            <a:r>
              <a:rPr lang="en-US" sz="2000" dirty="0" smtClean="0">
                <a:solidFill>
                  <a:schemeClr val="hlink"/>
                </a:solidFill>
              </a:rPr>
              <a:t>{(</a:t>
            </a:r>
            <a:r>
              <a:rPr lang="en-US" sz="2000" dirty="0" err="1" smtClean="0">
                <a:solidFill>
                  <a:schemeClr val="hlink"/>
                </a:solidFill>
              </a:rPr>
              <a:t>x,y</a:t>
            </a:r>
            <a:r>
              <a:rPr lang="en-US" sz="2000" dirty="0" smtClean="0">
                <a:solidFill>
                  <a:schemeClr val="hlink"/>
                </a:solidFill>
              </a:rPr>
              <a:t>)}</a:t>
            </a:r>
            <a:r>
              <a:rPr lang="en-US" sz="2000" baseline="-25000" dirty="0" smtClean="0">
                <a:solidFill>
                  <a:schemeClr val="hlink"/>
                </a:solidFill>
              </a:rPr>
              <a:t>1</a:t>
            </a:r>
            <a:r>
              <a:rPr lang="en-US" sz="2000" baseline="30000" dirty="0" smtClean="0">
                <a:solidFill>
                  <a:schemeClr val="hlink"/>
                </a:solidFill>
              </a:rPr>
              <a:t>m</a:t>
            </a:r>
            <a:r>
              <a:rPr lang="en-US" sz="2000" baseline="-25000" dirty="0" smtClean="0"/>
              <a:t>,</a:t>
            </a:r>
            <a:r>
              <a:rPr lang="en-US" sz="2000" dirty="0" smtClean="0"/>
              <a:t>, and a loss function </a:t>
            </a:r>
            <a:r>
              <a:rPr lang="en-US" sz="2000" dirty="0" smtClean="0">
                <a:solidFill>
                  <a:schemeClr val="hlink"/>
                </a:solidFill>
              </a:rPr>
              <a:t>L(</a:t>
            </a:r>
            <a:r>
              <a:rPr lang="en-US" sz="2000" dirty="0" err="1" smtClean="0">
                <a:solidFill>
                  <a:schemeClr val="hlink"/>
                </a:solidFill>
              </a:rPr>
              <a:t>x,y</a:t>
            </a:r>
            <a:r>
              <a:rPr lang="en-US" sz="2000" dirty="0" smtClean="0">
                <a:solidFill>
                  <a:schemeClr val="hlink"/>
                </a:solidFill>
              </a:rPr>
              <a:t>)          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Find  </a:t>
            </a:r>
            <a:r>
              <a:rPr lang="en-US" sz="2000" dirty="0" err="1" smtClean="0"/>
              <a:t>h</a:t>
            </a:r>
            <a:r>
              <a:rPr lang="en-US" sz="2000" dirty="0" err="1" smtClean="0">
                <a:sym typeface="Symbol" pitchFamily="18" charset="2"/>
              </a:rPr>
              <a:t>H</a:t>
            </a:r>
            <a:r>
              <a:rPr lang="en-US" sz="2000" dirty="0" smtClean="0"/>
              <a:t>  that minimizes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                             </a:t>
            </a:r>
            <a:r>
              <a:rPr lang="en-US" sz="18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</a:t>
            </a:r>
            <a:r>
              <a:rPr lang="en-US" sz="1800" baseline="-250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i=1,m</a:t>
            </a:r>
            <a:r>
              <a:rPr lang="en-US" sz="18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D(</a:t>
            </a:r>
            <a:r>
              <a:rPr lang="en-US" sz="18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x</a:t>
            </a:r>
            <a:r>
              <a:rPr lang="en-US" sz="1800" baseline="-250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,y</a:t>
            </a:r>
            <a:r>
              <a:rPr lang="en-US" sz="1800" baseline="-250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)L(h(x</a:t>
            </a:r>
            <a:r>
              <a:rPr lang="en-US" sz="1800" baseline="-250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),</a:t>
            </a:r>
            <a:r>
              <a:rPr lang="en-US" sz="18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y</a:t>
            </a:r>
            <a:r>
              <a:rPr lang="en-US" sz="1800" baseline="-250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) + </a:t>
            </a:r>
            <a:r>
              <a:rPr lang="en-US" sz="1800" dirty="0" err="1" smtClean="0">
                <a:latin typeface="Tahoma" pitchFamily="34" charset="0"/>
                <a:sym typeface="Symbol" pitchFamily="18" charset="2"/>
              </a:rPr>
              <a:t>Reg</a:t>
            </a:r>
            <a:endParaRPr lang="en-US" sz="1800" baseline="-250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                         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L can be:   L(h(x),y)=1, h(x)</a:t>
            </a:r>
            <a:r>
              <a:rPr lang="en-US" sz="2000" dirty="0" smtClean="0">
                <a:sym typeface="Symbol" pitchFamily="18" charset="2"/>
              </a:rPr>
              <a:t>y, o/w</a:t>
            </a:r>
            <a:r>
              <a:rPr lang="en-US" sz="2000" dirty="0" smtClean="0"/>
              <a:t>  L(h(x),y) = 0 </a:t>
            </a:r>
            <a:r>
              <a:rPr lang="en-US" sz="2000" dirty="0" smtClean="0">
                <a:solidFill>
                  <a:schemeClr val="hlink"/>
                </a:solidFill>
              </a:rPr>
              <a:t>(0-1 loss)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/>
              <a:t>                         L(h(x),y)=(h(x)-y)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,                  (L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)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/>
              <a:t>                         L(h(x),y)= max{0,1-y h(x)}       (hinge loss)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/>
              <a:t>                         L(h(x),y)= </a:t>
            </a:r>
            <a:r>
              <a:rPr lang="en-US" sz="2000" dirty="0" err="1" smtClean="0"/>
              <a:t>exp</a:t>
            </a:r>
            <a:r>
              <a:rPr lang="en-US" sz="2000" dirty="0" smtClean="0"/>
              <a:t>{- </a:t>
            </a:r>
            <a:r>
              <a:rPr lang="en-US" sz="2000" dirty="0" smtClean="0">
                <a:sym typeface="Symbol" pitchFamily="18" charset="2"/>
              </a:rPr>
              <a:t>y</a:t>
            </a:r>
            <a:r>
              <a:rPr lang="en-US" sz="2000" baseline="-25000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h(x)}             (exponential loss)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Guarantees: </a:t>
            </a:r>
            <a:r>
              <a:rPr lang="en-US" sz="2000" dirty="0" smtClean="0"/>
              <a:t>If we find an algorithm that minimizes loss on the observed data. Then, learning theory guarantees good future behavior (as a function of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dirty="0" smtClean="0"/>
              <a:t>).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2: Generative Model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CB07474-03CB-4F50-BB00-16FE546744D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Model the problem of text correction as that of </a:t>
            </a:r>
            <a:r>
              <a:rPr lang="en-US" dirty="0" smtClean="0">
                <a:solidFill>
                  <a:schemeClr val="hlink"/>
                </a:solidFill>
              </a:rPr>
              <a:t>generating correct sentences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Goal: learn a </a:t>
            </a:r>
            <a:r>
              <a:rPr lang="en-US" dirty="0" smtClean="0">
                <a:solidFill>
                  <a:schemeClr val="hlink"/>
                </a:solidFill>
              </a:rPr>
              <a:t>model of the language; </a:t>
            </a:r>
            <a:r>
              <a:rPr lang="en-US" dirty="0" smtClean="0"/>
              <a:t>use it to predict.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u="sng" dirty="0" smtClean="0">
                <a:solidFill>
                  <a:schemeClr val="hlink"/>
                </a:solidFill>
              </a:rPr>
              <a:t>PARADIGM</a:t>
            </a:r>
          </a:p>
          <a:p>
            <a:pPr eaLnBrk="1" hangingPunct="1"/>
            <a:r>
              <a:rPr lang="en-US" dirty="0" smtClean="0"/>
              <a:t>Learn a probability distribution over all sentences</a:t>
            </a:r>
          </a:p>
          <a:p>
            <a:pPr lvl="1" eaLnBrk="1" hangingPunct="1"/>
            <a:r>
              <a:rPr lang="en-US" dirty="0"/>
              <a:t>In practice: make assumptions on the distribution’s type</a:t>
            </a:r>
          </a:p>
          <a:p>
            <a:pPr eaLnBrk="1" hangingPunct="1"/>
            <a:r>
              <a:rPr lang="en-US" dirty="0" smtClean="0"/>
              <a:t>Use it to estimate which sentence is more likely. </a:t>
            </a:r>
          </a:p>
          <a:p>
            <a:pPr lvl="1" eaLnBrk="1" hangingPunct="1"/>
            <a:r>
              <a:rPr lang="en-US" sz="1600" b="1" dirty="0" err="1" smtClean="0"/>
              <a:t>Pr</a:t>
            </a:r>
            <a:r>
              <a:rPr lang="en-US" sz="1600" b="1" dirty="0" smtClean="0"/>
              <a:t>(I saw the girl </a:t>
            </a:r>
            <a:r>
              <a:rPr lang="en-US" sz="1600" b="1" dirty="0" smtClean="0">
                <a:solidFill>
                  <a:schemeClr val="hlink"/>
                </a:solidFill>
              </a:rPr>
              <a:t>it </a:t>
            </a:r>
            <a:r>
              <a:rPr lang="en-US" sz="1600" b="1" dirty="0" smtClean="0"/>
              <a:t>the park) &lt;&gt;   </a:t>
            </a:r>
            <a:r>
              <a:rPr lang="en-US" sz="1600" b="1" dirty="0" err="1" smtClean="0"/>
              <a:t>Pr</a:t>
            </a:r>
            <a:r>
              <a:rPr lang="en-US" sz="1600" b="1" dirty="0" smtClean="0"/>
              <a:t>(I saw the girl </a:t>
            </a:r>
            <a:r>
              <a:rPr lang="en-US" sz="1600" b="1" dirty="0" smtClean="0">
                <a:solidFill>
                  <a:schemeClr val="hlink"/>
                </a:solidFill>
              </a:rPr>
              <a:t>in </a:t>
            </a:r>
            <a:r>
              <a:rPr lang="en-US" sz="1600" b="1" dirty="0" smtClean="0"/>
              <a:t>the park)</a:t>
            </a:r>
            <a:endParaRPr lang="en-US" dirty="0" smtClean="0"/>
          </a:p>
          <a:p>
            <a:pPr lvl="1" eaLnBrk="1" hangingPunct="1"/>
            <a:r>
              <a:rPr lang="en-US" dirty="0"/>
              <a:t>I</a:t>
            </a:r>
            <a:r>
              <a:rPr lang="en-US" dirty="0" smtClean="0"/>
              <a:t>n practice: a decision policy depends on the assumptions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20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0000FF"/>
                </a:solidFill>
              </a:rPr>
              <a:t>Guarantees</a:t>
            </a:r>
            <a:r>
              <a:rPr lang="en-US" sz="2000" dirty="0">
                <a:solidFill>
                  <a:srgbClr val="0000FF"/>
                </a:solidFill>
              </a:rPr>
              <a:t>: </a:t>
            </a:r>
            <a:r>
              <a:rPr lang="en-US" sz="2000" dirty="0" smtClean="0"/>
              <a:t> We need to assume the “right”  probability distribution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1000" y="5036403"/>
            <a:ext cx="830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Bottom line: the generating paradigm approximates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</a:rPr>
              <a:t>P(X,Y) = P(X|Y) P(Y).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6934199" y="145197"/>
            <a:ext cx="2204545" cy="1226403"/>
          </a:xfrm>
          <a:prstGeom prst="wedgeRectCallout">
            <a:avLst>
              <a:gd name="adj1" fmla="val -174147"/>
              <a:gd name="adj2" fmla="val 348749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The model is called “generative” since it assumes how data X is generated given y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2" name="Rectangle 4"/>
          <p:cNvSpPr>
            <a:spLocks noChangeArrowheads="1"/>
          </p:cNvSpPr>
          <p:nvPr/>
        </p:nvSpPr>
        <p:spPr bwMode="auto">
          <a:xfrm>
            <a:off x="1524000" y="5791200"/>
            <a:ext cx="6248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Probabilistic Learning</a:t>
            </a:r>
          </a:p>
        </p:txBody>
      </p:sp>
      <p:sp>
        <p:nvSpPr>
          <p:cNvPr id="10618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actually two different notions.</a:t>
            </a:r>
          </a:p>
          <a:p>
            <a:r>
              <a:rPr lang="en-US" dirty="0" smtClean="0"/>
              <a:t>Learning probabilistic concepts </a:t>
            </a:r>
          </a:p>
          <a:p>
            <a:pPr lvl="1"/>
            <a:r>
              <a:rPr lang="en-US" dirty="0" smtClean="0"/>
              <a:t>The learned concept is a function </a:t>
            </a:r>
            <a:r>
              <a:rPr lang="en-US" dirty="0" smtClean="0">
                <a:solidFill>
                  <a:srgbClr val="0000FF"/>
                </a:solidFill>
              </a:rPr>
              <a:t>c:X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[0,1]</a:t>
            </a:r>
          </a:p>
          <a:p>
            <a:pPr lvl="1"/>
            <a:r>
              <a:rPr lang="en-US" dirty="0" smtClean="0">
                <a:sym typeface="Symbol" pitchFamily="18" charset="2"/>
              </a:rPr>
              <a:t>c(x) may be interpreted as the probability that the label 1 is assigned to x</a:t>
            </a:r>
          </a:p>
          <a:p>
            <a:pPr lvl="1"/>
            <a:r>
              <a:rPr lang="en-US" dirty="0" smtClean="0"/>
              <a:t>The learning theory that we have studied before is applicable (with some extensions).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Bayesian Learning: Use of a probabilistic criterion in selecting a hypothesis</a:t>
            </a:r>
          </a:p>
          <a:p>
            <a:pPr lvl="1"/>
            <a:r>
              <a:rPr lang="en-US" dirty="0" smtClean="0"/>
              <a:t>The hypothesis can be deterministic, a Boolean function.</a:t>
            </a:r>
          </a:p>
          <a:p>
            <a:r>
              <a:rPr lang="en-US" dirty="0" smtClean="0"/>
              <a:t>It’s not the hypothesis – it’s the process.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95AE8E1-F28A-434C-AB90-C7679C808D1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Basics of Bayesian Learning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1BCBAE0-9129-4110-8ECB-8ADDE87804D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solidFill>
                  <a:schemeClr val="hlink"/>
                </a:solidFill>
              </a:rPr>
              <a:t>Goal:</a:t>
            </a:r>
            <a:r>
              <a:rPr lang="en-US" smtClean="0"/>
              <a:t> find the best hypothesis from some space H of hypotheses, </a:t>
            </a:r>
            <a:r>
              <a:rPr lang="en-US" smtClean="0">
                <a:solidFill>
                  <a:schemeClr val="hlink"/>
                </a:solidFill>
              </a:rPr>
              <a:t>given</a:t>
            </a:r>
            <a:r>
              <a:rPr lang="en-US" smtClean="0"/>
              <a:t> the observed data </a:t>
            </a:r>
            <a:r>
              <a:rPr lang="en-US" smtClean="0">
                <a:solidFill>
                  <a:schemeClr val="hlink"/>
                </a:solidFill>
              </a:rPr>
              <a:t>D</a:t>
            </a:r>
            <a:r>
              <a:rPr lang="en-US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Define </a:t>
            </a:r>
            <a:r>
              <a:rPr lang="en-US" u="sng" smtClean="0">
                <a:solidFill>
                  <a:schemeClr val="hlink"/>
                </a:solidFill>
              </a:rPr>
              <a:t>best</a:t>
            </a:r>
            <a:r>
              <a:rPr lang="en-US" smtClean="0"/>
              <a:t> to be: most </a:t>
            </a:r>
            <a:r>
              <a:rPr lang="en-US" u="sng" smtClean="0">
                <a:solidFill>
                  <a:schemeClr val="hlink"/>
                </a:solidFill>
              </a:rPr>
              <a:t>probable hypothesis</a:t>
            </a:r>
            <a:r>
              <a:rPr lang="en-US" smtClean="0"/>
              <a:t> in 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sym typeface="Symbol" pitchFamily="18" charset="2"/>
              </a:rPr>
              <a:t>In order to do that, we need to assume a probability distribution </a:t>
            </a:r>
            <a:r>
              <a:rPr lang="en-US" smtClean="0">
                <a:solidFill>
                  <a:schemeClr val="hlink"/>
                </a:solidFill>
                <a:sym typeface="Symbol" pitchFamily="18" charset="2"/>
              </a:rPr>
              <a:t>over the class H</a:t>
            </a:r>
            <a:r>
              <a:rPr lang="en-US" smtClean="0"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sym typeface="Symbol" pitchFamily="18" charset="2"/>
              </a:rPr>
              <a:t>In addition, we need to know something about the relation between the data observed and the hypotheses (E.g., a coin problem.)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mtClean="0">
              <a:sym typeface="Symbol" pitchFamily="18" charset="2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sym typeface="Symbol" pitchFamily="18" charset="2"/>
              </a:rPr>
              <a:t>As we will see, we will be Bayesian about other things, e.g., the parameters of the model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Basics of Bayesian Learning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80B50B-EE7A-4404-B863-20930DA56D2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hlink"/>
                </a:solidFill>
              </a:rPr>
              <a:t>P(h)</a:t>
            </a:r>
            <a:r>
              <a:rPr lang="en-US" dirty="0" smtClean="0"/>
              <a:t> - the </a:t>
            </a:r>
            <a:r>
              <a:rPr lang="en-US" u="sng" dirty="0" smtClean="0"/>
              <a:t>prior probability</a:t>
            </a:r>
            <a:r>
              <a:rPr lang="en-US" dirty="0" smtClean="0"/>
              <a:t> of a hypothesis </a:t>
            </a:r>
            <a:r>
              <a:rPr lang="en-US" dirty="0" smtClean="0">
                <a:solidFill>
                  <a:schemeClr val="hlink"/>
                </a:solidFill>
              </a:rPr>
              <a:t>h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/>
              <a:t>     Reflects background knowledge; before data is observed. If no information - uniform distribution.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hlink"/>
                </a:solidFill>
              </a:rPr>
              <a:t>P(D)</a:t>
            </a:r>
            <a:r>
              <a:rPr lang="en-US" dirty="0" smtClean="0"/>
              <a:t> - The probability that </a:t>
            </a:r>
            <a:r>
              <a:rPr lang="en-US" u="sng" dirty="0" smtClean="0"/>
              <a:t>this sample</a:t>
            </a:r>
            <a:r>
              <a:rPr lang="en-US" dirty="0" smtClean="0"/>
              <a:t> of the Data is observed. (No knowledge of the hypothesis)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hlink"/>
                </a:solidFill>
              </a:rPr>
              <a:t>P(</a:t>
            </a:r>
            <a:r>
              <a:rPr lang="en-US" dirty="0" err="1" smtClean="0">
                <a:solidFill>
                  <a:schemeClr val="hlink"/>
                </a:solidFill>
              </a:rPr>
              <a:t>D|h</a:t>
            </a:r>
            <a:r>
              <a:rPr lang="en-US" dirty="0" smtClean="0">
                <a:solidFill>
                  <a:schemeClr val="hlink"/>
                </a:solidFill>
              </a:rPr>
              <a:t>):</a:t>
            </a:r>
            <a:r>
              <a:rPr lang="en-US" dirty="0" smtClean="0"/>
              <a:t> The probability of observing the sample </a:t>
            </a:r>
            <a:r>
              <a:rPr lang="en-US" dirty="0" smtClean="0">
                <a:solidFill>
                  <a:schemeClr val="hlink"/>
                </a:solidFill>
              </a:rPr>
              <a:t>D</a:t>
            </a:r>
            <a:r>
              <a:rPr lang="en-US" dirty="0" smtClean="0"/>
              <a:t>, given that hypothesis </a:t>
            </a:r>
            <a:r>
              <a:rPr lang="en-US" dirty="0" smtClean="0">
                <a:solidFill>
                  <a:schemeClr val="hlink"/>
                </a:solidFill>
              </a:rPr>
              <a:t>h</a:t>
            </a:r>
            <a:r>
              <a:rPr lang="en-US" dirty="0" smtClean="0"/>
              <a:t> is the target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hlink"/>
                </a:solidFill>
              </a:rPr>
              <a:t>P(</a:t>
            </a:r>
            <a:r>
              <a:rPr lang="en-US" dirty="0" err="1" smtClean="0">
                <a:solidFill>
                  <a:schemeClr val="hlink"/>
                </a:solidFill>
              </a:rPr>
              <a:t>h|D</a:t>
            </a:r>
            <a:r>
              <a:rPr lang="en-US" dirty="0" smtClean="0">
                <a:solidFill>
                  <a:schemeClr val="hlink"/>
                </a:solidFill>
              </a:rPr>
              <a:t>):</a:t>
            </a:r>
            <a:r>
              <a:rPr lang="en-US" dirty="0" smtClean="0"/>
              <a:t> The </a:t>
            </a:r>
            <a:r>
              <a:rPr lang="en-US" u="sng" dirty="0" smtClean="0"/>
              <a:t>posterior probability</a:t>
            </a:r>
            <a:r>
              <a:rPr lang="en-US" dirty="0" smtClean="0"/>
              <a:t> of  </a:t>
            </a:r>
            <a:r>
              <a:rPr lang="en-US" dirty="0" smtClean="0">
                <a:solidFill>
                  <a:schemeClr val="hlink"/>
                </a:solidFill>
              </a:rPr>
              <a:t>h</a:t>
            </a:r>
            <a:r>
              <a:rPr lang="en-US" dirty="0" smtClean="0"/>
              <a:t>. The probability that </a:t>
            </a:r>
            <a:r>
              <a:rPr lang="en-US" dirty="0" smtClean="0">
                <a:solidFill>
                  <a:schemeClr val="hlink"/>
                </a:solidFill>
              </a:rPr>
              <a:t>h</a:t>
            </a:r>
            <a:r>
              <a:rPr lang="en-US" dirty="0" smtClean="0"/>
              <a:t> is the target, given that </a:t>
            </a:r>
            <a:r>
              <a:rPr lang="en-US" dirty="0" smtClean="0">
                <a:solidFill>
                  <a:schemeClr val="hlink"/>
                </a:solidFill>
              </a:rPr>
              <a:t>D</a:t>
            </a:r>
            <a:r>
              <a:rPr lang="en-US" dirty="0" smtClean="0"/>
              <a:t> has been observed.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FSANEH20SHIRAZI@7KECQIQX19GBLNFZ" val="28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heme/theme1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21995</TotalTime>
  <Words>4220</Words>
  <Application>Microsoft Office PowerPoint</Application>
  <PresentationFormat>On-screen Show (4:3)</PresentationFormat>
  <Paragraphs>521</Paragraphs>
  <Slides>33</Slides>
  <Notes>33</Notes>
  <HiddenSlides>2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cmmi10</vt:lpstr>
      <vt:lpstr>Brush Script MT</vt:lpstr>
      <vt:lpstr>cmmi5</vt:lpstr>
      <vt:lpstr>Wingdings</vt:lpstr>
      <vt:lpstr>Arial</vt:lpstr>
      <vt:lpstr>Tahoma</vt:lpstr>
      <vt:lpstr>Symbol</vt:lpstr>
      <vt:lpstr>cmr5</vt:lpstr>
      <vt:lpstr>cmsy10</vt:lpstr>
      <vt:lpstr>Calibri</vt:lpstr>
      <vt:lpstr>SimSun</vt:lpstr>
      <vt:lpstr>Times New Roman</vt:lpstr>
      <vt:lpstr>cmmi7</vt:lpstr>
      <vt:lpstr>Tempus Sans ITC</vt:lpstr>
      <vt:lpstr>cmr7</vt:lpstr>
      <vt:lpstr>Noam Theme</vt:lpstr>
      <vt:lpstr>משוואה</vt:lpstr>
      <vt:lpstr>Administration</vt:lpstr>
      <vt:lpstr>Recap: Error Driven Learning </vt:lpstr>
      <vt:lpstr>Recap: Error Driven Learning (2)</vt:lpstr>
      <vt:lpstr>1: Direct Learning</vt:lpstr>
      <vt:lpstr>Direct Learning (2)</vt:lpstr>
      <vt:lpstr>2: Generative Model</vt:lpstr>
      <vt:lpstr>Probabilistic Learning</vt:lpstr>
      <vt:lpstr>Basics of Bayesian Learning</vt:lpstr>
      <vt:lpstr>Basics of Bayesian Learning</vt:lpstr>
      <vt:lpstr>Bayes Theorem</vt:lpstr>
      <vt:lpstr>Basic Probability</vt:lpstr>
      <vt:lpstr>Learning Scenario</vt:lpstr>
      <vt:lpstr>Learning Scenario (2)</vt:lpstr>
      <vt:lpstr>Examples</vt:lpstr>
      <vt:lpstr>Examples(2)</vt:lpstr>
      <vt:lpstr>Examples(2)</vt:lpstr>
      <vt:lpstr>Example: Learning a Concept Class</vt:lpstr>
      <vt:lpstr>Learning a Concept Class</vt:lpstr>
      <vt:lpstr>Example: A Model of Language</vt:lpstr>
      <vt:lpstr>Maximum Likelihood Estimate</vt:lpstr>
      <vt:lpstr>Probability Distributions</vt:lpstr>
      <vt:lpstr>Probability Distributions(2)</vt:lpstr>
      <vt:lpstr>A Multinomial Bag of Words</vt:lpstr>
      <vt:lpstr>A Multinomial Bag of Words (2)</vt:lpstr>
      <vt:lpstr>A Multinomial Bag of Words (3)</vt:lpstr>
      <vt:lpstr>Other Examples (HMMs)</vt:lpstr>
      <vt:lpstr>Bayes Optimal Classifier</vt:lpstr>
      <vt:lpstr>Bayes Optimal Classifier</vt:lpstr>
      <vt:lpstr>Bayes Optimal Classifier: Example</vt:lpstr>
      <vt:lpstr>Bayes Optimal Classifier: Example(2)</vt:lpstr>
      <vt:lpstr>Justification: Bayesian Approach</vt:lpstr>
      <vt:lpstr>Maximum-Likelihood Estimates</vt:lpstr>
      <vt:lpstr>Justification: Bayesian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Bayes</dc:title>
  <dc:creator>Dan Roth</dc:creator>
  <cp:lastModifiedBy>Roth, Dan</cp:lastModifiedBy>
  <cp:revision>725</cp:revision>
  <dcterms:created xsi:type="dcterms:W3CDTF">2002-05-07T15:19:09Z</dcterms:created>
  <dcterms:modified xsi:type="dcterms:W3CDTF">2017-04-11T21:11:54Z</dcterms:modified>
</cp:coreProperties>
</file>