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4" r:id="rId1"/>
  </p:sldMasterIdLst>
  <p:notesMasterIdLst>
    <p:notesMasterId r:id="rId69"/>
  </p:notesMasterIdLst>
  <p:handoutMasterIdLst>
    <p:handoutMasterId r:id="rId70"/>
  </p:handoutMasterIdLst>
  <p:sldIdLst>
    <p:sldId id="906" r:id="rId2"/>
    <p:sldId id="743" r:id="rId3"/>
    <p:sldId id="744" r:id="rId4"/>
    <p:sldId id="883" r:id="rId5"/>
    <p:sldId id="878" r:id="rId6"/>
    <p:sldId id="882" r:id="rId7"/>
    <p:sldId id="746" r:id="rId8"/>
    <p:sldId id="885" r:id="rId9"/>
    <p:sldId id="886" r:id="rId10"/>
    <p:sldId id="887" r:id="rId11"/>
    <p:sldId id="888" r:id="rId12"/>
    <p:sldId id="889" r:id="rId13"/>
    <p:sldId id="890" r:id="rId14"/>
    <p:sldId id="891" r:id="rId15"/>
    <p:sldId id="748" r:id="rId16"/>
    <p:sldId id="831" r:id="rId17"/>
    <p:sldId id="832" r:id="rId18"/>
    <p:sldId id="833" r:id="rId19"/>
    <p:sldId id="834" r:id="rId20"/>
    <p:sldId id="884" r:id="rId21"/>
    <p:sldId id="864" r:id="rId22"/>
    <p:sldId id="865" r:id="rId23"/>
    <p:sldId id="866" r:id="rId24"/>
    <p:sldId id="867" r:id="rId25"/>
    <p:sldId id="868" r:id="rId26"/>
    <p:sldId id="869" r:id="rId27"/>
    <p:sldId id="870" r:id="rId28"/>
    <p:sldId id="871" r:id="rId29"/>
    <p:sldId id="872" r:id="rId30"/>
    <p:sldId id="893" r:id="rId31"/>
    <p:sldId id="894" r:id="rId32"/>
    <p:sldId id="895" r:id="rId33"/>
    <p:sldId id="896" r:id="rId34"/>
    <p:sldId id="897" r:id="rId35"/>
    <p:sldId id="898" r:id="rId36"/>
    <p:sldId id="899" r:id="rId37"/>
    <p:sldId id="900" r:id="rId38"/>
    <p:sldId id="901" r:id="rId39"/>
    <p:sldId id="902" r:id="rId40"/>
    <p:sldId id="903" r:id="rId41"/>
    <p:sldId id="904" r:id="rId42"/>
    <p:sldId id="905" r:id="rId43"/>
    <p:sldId id="835" r:id="rId44"/>
    <p:sldId id="836" r:id="rId45"/>
    <p:sldId id="837" r:id="rId46"/>
    <p:sldId id="806" r:id="rId47"/>
    <p:sldId id="838" r:id="rId48"/>
    <p:sldId id="839" r:id="rId49"/>
    <p:sldId id="840" r:id="rId50"/>
    <p:sldId id="841" r:id="rId51"/>
    <p:sldId id="842" r:id="rId52"/>
    <p:sldId id="843" r:id="rId53"/>
    <p:sldId id="844" r:id="rId54"/>
    <p:sldId id="892" r:id="rId55"/>
    <p:sldId id="764" r:id="rId56"/>
    <p:sldId id="820" r:id="rId57"/>
    <p:sldId id="846" r:id="rId58"/>
    <p:sldId id="769" r:id="rId59"/>
    <p:sldId id="847" r:id="rId60"/>
    <p:sldId id="825" r:id="rId61"/>
    <p:sldId id="850" r:id="rId62"/>
    <p:sldId id="827" r:id="rId63"/>
    <p:sldId id="852" r:id="rId64"/>
    <p:sldId id="854" r:id="rId65"/>
    <p:sldId id="855" r:id="rId66"/>
    <p:sldId id="791" r:id="rId67"/>
    <p:sldId id="774" r:id="rId68"/>
  </p:sldIdLst>
  <p:sldSz cx="9144000" cy="6858000" type="screen4x3"/>
  <p:notesSz cx="7023100" cy="9334500"/>
  <p:embeddedFontLst>
    <p:embeddedFont>
      <p:font typeface="SimSun" panose="02010600030101010101" pitchFamily="2" charset="-122"/>
      <p:regular r:id="rId71"/>
    </p:embeddedFont>
    <p:embeddedFont>
      <p:font typeface="cmsy10" panose="020B0500000000000000" pitchFamily="34" charset="0"/>
      <p:regular r:id="rId72"/>
    </p:embeddedFont>
    <p:embeddedFont>
      <p:font typeface="cmmi10" panose="020B0500000000000000" pitchFamily="34" charset="0"/>
      <p:regular r:id="rId73"/>
    </p:embeddedFont>
    <p:embeddedFont>
      <p:font typeface="ＭＳ Ｐゴシック" panose="020B0600070205080204" pitchFamily="34" charset="-128"/>
      <p:regular r:id="rId74"/>
    </p:embeddedFont>
    <p:embeddedFont>
      <p:font typeface="Calibri" panose="020F0502020204030204" pitchFamily="34" charset="0"/>
      <p:regular r:id="rId75"/>
      <p:bold r:id="rId76"/>
      <p:italic r:id="rId77"/>
      <p:boldItalic r:id="rId78"/>
    </p:embeddedFont>
  </p:embeddedFontLst>
  <p:defaultTextStyle>
    <a:defPPr>
      <a:defRPr lang="en-US"/>
    </a:defPPr>
    <a:lvl1pPr algn="l" rtl="0" eaLnBrk="0" fontAlgn="base" hangingPunct="0">
      <a:spcBef>
        <a:spcPct val="0"/>
      </a:spcBef>
      <a:spcAft>
        <a:spcPct val="0"/>
      </a:spcAft>
      <a:defRPr sz="14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u="sng" kern="1200">
        <a:solidFill>
          <a:schemeClr val="tx1"/>
        </a:solidFill>
        <a:latin typeface="Times New Roman" pitchFamily="18" charset="0"/>
        <a:ea typeface="+mn-ea"/>
        <a:cs typeface="+mn-cs"/>
      </a:defRPr>
    </a:lvl5pPr>
    <a:lvl6pPr marL="2286000" algn="l" defTabSz="914400" rtl="0" eaLnBrk="1" latinLnBrk="0" hangingPunct="1">
      <a:defRPr sz="1400" u="sng" kern="1200">
        <a:solidFill>
          <a:schemeClr val="tx1"/>
        </a:solidFill>
        <a:latin typeface="Times New Roman" pitchFamily="18" charset="0"/>
        <a:ea typeface="+mn-ea"/>
        <a:cs typeface="+mn-cs"/>
      </a:defRPr>
    </a:lvl6pPr>
    <a:lvl7pPr marL="2743200" algn="l" defTabSz="914400" rtl="0" eaLnBrk="1" latinLnBrk="0" hangingPunct="1">
      <a:defRPr sz="1400" u="sng" kern="1200">
        <a:solidFill>
          <a:schemeClr val="tx1"/>
        </a:solidFill>
        <a:latin typeface="Times New Roman" pitchFamily="18" charset="0"/>
        <a:ea typeface="+mn-ea"/>
        <a:cs typeface="+mn-cs"/>
      </a:defRPr>
    </a:lvl7pPr>
    <a:lvl8pPr marL="3200400" algn="l" defTabSz="914400" rtl="0" eaLnBrk="1" latinLnBrk="0" hangingPunct="1">
      <a:defRPr sz="1400" u="sng" kern="1200">
        <a:solidFill>
          <a:schemeClr val="tx1"/>
        </a:solidFill>
        <a:latin typeface="Times New Roman" pitchFamily="18" charset="0"/>
        <a:ea typeface="+mn-ea"/>
        <a:cs typeface="+mn-cs"/>
      </a:defRPr>
    </a:lvl8pPr>
    <a:lvl9pPr marL="3657600" algn="l" defTabSz="914400" rtl="0" eaLnBrk="1" latinLnBrk="0" hangingPunct="1">
      <a:defRPr sz="1400" u="sng"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sldGuideLst>
    </p:ext>
    <p:ext uri="{2D200454-40CA-4A62-9FC3-DE9A4176ACB9}">
      <p15:notesGuideLst xmlns:p15="http://schemas.microsoft.com/office/powerpoint/2012/main">
        <p15:guide id="1" orient="horz" pos="2940">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0000FF"/>
    <a:srgbClr val="FF9933"/>
    <a:srgbClr val="FFFFCC"/>
    <a:srgbClr val="FFFFFF"/>
    <a:srgbClr val="A50021"/>
    <a:srgbClr val="CCFFCC"/>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3" autoAdjust="0"/>
  </p:normalViewPr>
  <p:slideViewPr>
    <p:cSldViewPr>
      <p:cViewPr varScale="1">
        <p:scale>
          <a:sx n="66" d="100"/>
          <a:sy n="66" d="100"/>
        </p:scale>
        <p:origin x="642" y="42"/>
      </p:cViewPr>
      <p:guideLst>
        <p:guide orient="horz" pos="148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850"/>
    </p:cViewPr>
  </p:sorterViewPr>
  <p:notesViewPr>
    <p:cSldViewPr>
      <p:cViewPr varScale="1">
        <p:scale>
          <a:sx n="52" d="100"/>
          <a:sy n="52" d="100"/>
        </p:scale>
        <p:origin x="-2118" y="-72"/>
      </p:cViewPr>
      <p:guideLst>
        <p:guide orient="horz" pos="2940"/>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43" tIns="46722" rIns="93443" bIns="46722" numCol="1" anchor="t" anchorCtr="0" compatLnSpc="1">
            <a:prstTxWarp prst="textNoShape">
              <a:avLst/>
            </a:prstTxWarp>
          </a:bodyPr>
          <a:lstStyle>
            <a:lvl1pPr defTabSz="935038">
              <a:defRPr sz="1200">
                <a:effectLst>
                  <a:outerShdw blurRad="38100" dist="38100" dir="2700000" algn="tl">
                    <a:srgbClr val="C0C0C0"/>
                  </a:outerShdw>
                </a:effectLst>
              </a:defRPr>
            </a:lvl1pPr>
          </a:lstStyle>
          <a:p>
            <a:pPr>
              <a:defRPr/>
            </a:pPr>
            <a:endParaRPr lang="en-US"/>
          </a:p>
        </p:txBody>
      </p:sp>
      <p:sp>
        <p:nvSpPr>
          <p:cNvPr id="192515" name="Rectangle 3"/>
          <p:cNvSpPr>
            <a:spLocks noGrp="1" noChangeArrowheads="1"/>
          </p:cNvSpPr>
          <p:nvPr>
            <p:ph type="dt" sz="quarter" idx="1"/>
          </p:nvPr>
        </p:nvSpPr>
        <p:spPr bwMode="auto">
          <a:xfrm>
            <a:off x="3979863" y="0"/>
            <a:ext cx="30432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43" tIns="46722" rIns="93443" bIns="46722" numCol="1" anchor="t" anchorCtr="0" compatLnSpc="1">
            <a:prstTxWarp prst="textNoShape">
              <a:avLst/>
            </a:prstTxWarp>
          </a:bodyPr>
          <a:lstStyle>
            <a:lvl1pPr algn="r" defTabSz="935038">
              <a:defRPr sz="1200">
                <a:effectLst>
                  <a:outerShdw blurRad="38100" dist="38100" dir="2700000" algn="tl">
                    <a:srgbClr val="C0C0C0"/>
                  </a:outerShdw>
                </a:effectLst>
              </a:defRPr>
            </a:lvl1pPr>
          </a:lstStyle>
          <a:p>
            <a:pPr>
              <a:defRPr/>
            </a:pPr>
            <a:endParaRPr lang="en-US"/>
          </a:p>
        </p:txBody>
      </p:sp>
      <p:sp>
        <p:nvSpPr>
          <p:cNvPr id="192516" name="Rectangle 4"/>
          <p:cNvSpPr>
            <a:spLocks noGrp="1" noChangeArrowheads="1"/>
          </p:cNvSpPr>
          <p:nvPr>
            <p:ph type="ftr" sz="quarter" idx="2"/>
          </p:nvPr>
        </p:nvSpPr>
        <p:spPr bwMode="auto">
          <a:xfrm>
            <a:off x="0" y="8864600"/>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43" tIns="46722" rIns="93443" bIns="46722" numCol="1" anchor="b" anchorCtr="0" compatLnSpc="1">
            <a:prstTxWarp prst="textNoShape">
              <a:avLst/>
            </a:prstTxWarp>
          </a:bodyPr>
          <a:lstStyle>
            <a:lvl1pPr defTabSz="935038">
              <a:defRPr sz="1200">
                <a:effectLst>
                  <a:outerShdw blurRad="38100" dist="38100" dir="2700000" algn="tl">
                    <a:srgbClr val="C0C0C0"/>
                  </a:outerShdw>
                </a:effectLst>
              </a:defRPr>
            </a:lvl1pPr>
          </a:lstStyle>
          <a:p>
            <a:pPr>
              <a:defRPr/>
            </a:pPr>
            <a:endParaRPr lang="en-US"/>
          </a:p>
        </p:txBody>
      </p:sp>
      <p:sp>
        <p:nvSpPr>
          <p:cNvPr id="192517" name="Rectangle 5"/>
          <p:cNvSpPr>
            <a:spLocks noGrp="1" noChangeArrowheads="1"/>
          </p:cNvSpPr>
          <p:nvPr>
            <p:ph type="sldNum" sz="quarter" idx="3"/>
          </p:nvPr>
        </p:nvSpPr>
        <p:spPr bwMode="auto">
          <a:xfrm>
            <a:off x="3979863" y="8864600"/>
            <a:ext cx="30432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43" tIns="46722" rIns="93443" bIns="46722" numCol="1" anchor="b" anchorCtr="0" compatLnSpc="1">
            <a:prstTxWarp prst="textNoShape">
              <a:avLst/>
            </a:prstTxWarp>
          </a:bodyPr>
          <a:lstStyle>
            <a:lvl1pPr algn="r" defTabSz="935038">
              <a:defRPr sz="1200">
                <a:effectLst>
                  <a:outerShdw blurRad="38100" dist="38100" dir="2700000" algn="tl">
                    <a:srgbClr val="C0C0C0"/>
                  </a:outerShdw>
                </a:effectLst>
              </a:defRPr>
            </a:lvl1pPr>
          </a:lstStyle>
          <a:p>
            <a:pPr>
              <a:defRPr/>
            </a:pPr>
            <a:fld id="{4E19667D-8F37-4A3D-867D-B4518C9BA077}" type="slidenum">
              <a:rPr lang="en-US"/>
              <a:pPr>
                <a:defRPr/>
              </a:pPr>
              <a:t>‹#›</a:t>
            </a:fld>
            <a:endParaRPr lang="en-US"/>
          </a:p>
        </p:txBody>
      </p:sp>
    </p:spTree>
    <p:extLst>
      <p:ext uri="{BB962C8B-B14F-4D97-AF65-F5344CB8AC3E}">
        <p14:creationId xmlns:p14="http://schemas.microsoft.com/office/powerpoint/2010/main" val="160657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53" tIns="46727" rIns="93453" bIns="46727" numCol="1" anchor="t" anchorCtr="0" compatLnSpc="1">
            <a:prstTxWarp prst="textNoShape">
              <a:avLst/>
            </a:prstTxWarp>
          </a:bodyPr>
          <a:lstStyle>
            <a:lvl1pPr defTabSz="935038">
              <a:defRPr sz="1200">
                <a:effectLst/>
              </a:defRPr>
            </a:lvl1pPr>
          </a:lstStyle>
          <a:p>
            <a:pPr>
              <a:defRPr/>
            </a:pPr>
            <a:endParaRPr lang="en-US"/>
          </a:p>
        </p:txBody>
      </p:sp>
      <p:sp>
        <p:nvSpPr>
          <p:cNvPr id="3075" name="Rectangle 3"/>
          <p:cNvSpPr>
            <a:spLocks noGrp="1" noChangeArrowheads="1"/>
          </p:cNvSpPr>
          <p:nvPr>
            <p:ph type="dt" idx="1"/>
          </p:nvPr>
        </p:nvSpPr>
        <p:spPr bwMode="auto">
          <a:xfrm>
            <a:off x="3979863" y="0"/>
            <a:ext cx="30432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53" tIns="46727" rIns="93453" bIns="46727" numCol="1" anchor="t" anchorCtr="0" compatLnSpc="1">
            <a:prstTxWarp prst="textNoShape">
              <a:avLst/>
            </a:prstTxWarp>
          </a:bodyPr>
          <a:lstStyle>
            <a:lvl1pPr algn="r" defTabSz="935038">
              <a:defRPr sz="1200">
                <a:effectLst/>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79513" y="701675"/>
            <a:ext cx="4665662" cy="3498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5038" y="4433888"/>
            <a:ext cx="5153025" cy="419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53" tIns="46727" rIns="93453" bIns="467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67775"/>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53" tIns="46727" rIns="93453" bIns="46727" numCol="1" anchor="b" anchorCtr="0" compatLnSpc="1">
            <a:prstTxWarp prst="textNoShape">
              <a:avLst/>
            </a:prstTxWarp>
          </a:bodyPr>
          <a:lstStyle>
            <a:lvl1pPr defTabSz="935038">
              <a:defRPr sz="1200">
                <a:effectLst/>
              </a:defRPr>
            </a:lvl1pPr>
          </a:lstStyle>
          <a:p>
            <a:pPr>
              <a:defRPr/>
            </a:pPr>
            <a:endParaRPr lang="en-US"/>
          </a:p>
        </p:txBody>
      </p:sp>
      <p:sp>
        <p:nvSpPr>
          <p:cNvPr id="3079" name="Rectangle 7"/>
          <p:cNvSpPr>
            <a:spLocks noGrp="1" noChangeArrowheads="1"/>
          </p:cNvSpPr>
          <p:nvPr>
            <p:ph type="sldNum" sz="quarter" idx="5"/>
          </p:nvPr>
        </p:nvSpPr>
        <p:spPr bwMode="auto">
          <a:xfrm>
            <a:off x="3979863" y="8867775"/>
            <a:ext cx="30432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53" tIns="46727" rIns="93453" bIns="46727" numCol="1" anchor="b" anchorCtr="0" compatLnSpc="1">
            <a:prstTxWarp prst="textNoShape">
              <a:avLst/>
            </a:prstTxWarp>
          </a:bodyPr>
          <a:lstStyle>
            <a:lvl1pPr algn="r" defTabSz="935038">
              <a:defRPr sz="1200">
                <a:effectLst/>
              </a:defRPr>
            </a:lvl1pPr>
          </a:lstStyle>
          <a:p>
            <a:pPr>
              <a:defRPr/>
            </a:pPr>
            <a:fld id="{58754874-3312-4CE6-ABA3-FB6080A84997}" type="slidenum">
              <a:rPr lang="en-US"/>
              <a:pPr>
                <a:defRPr/>
              </a:pPr>
              <a:t>‹#›</a:t>
            </a:fld>
            <a:endParaRPr lang="en-US"/>
          </a:p>
        </p:txBody>
      </p:sp>
    </p:spTree>
    <p:extLst>
      <p:ext uri="{BB962C8B-B14F-4D97-AF65-F5344CB8AC3E}">
        <p14:creationId xmlns:p14="http://schemas.microsoft.com/office/powerpoint/2010/main" val="1649327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93CF077-9116-46B8-B2FE-0E9DC030E213}" type="slidenum">
              <a:rPr lang="en-US" sz="1200" smtClean="0"/>
              <a:pPr/>
              <a:t>2</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18</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19</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20</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39</a:t>
            </a:fld>
            <a:endParaRPr lang="en-US"/>
          </a:p>
        </p:txBody>
      </p:sp>
    </p:spTree>
    <p:extLst>
      <p:ext uri="{BB962C8B-B14F-4D97-AF65-F5344CB8AC3E}">
        <p14:creationId xmlns:p14="http://schemas.microsoft.com/office/powerpoint/2010/main" val="35929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43</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44</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46</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47</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48</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3</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49</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50</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51</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52</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53</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54</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55</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56</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57</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82AF44B-6FFD-40E0-BB4D-4AC305C696FC}" type="slidenum">
              <a:rPr lang="en-US" sz="1200" smtClean="0"/>
              <a:pPr/>
              <a:t>58</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smtClean="0"/>
              <a:t>This is Prim’s algorithm, written for max rather than min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4</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59</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60</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61</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D6C397B-8BD6-4B54-AB62-76E821AE6BA1}" type="slidenum">
              <a:rPr lang="en-US" sz="1200" smtClean="0"/>
              <a:pPr/>
              <a:t>62</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dirty="0" smtClean="0"/>
              <a:t>The maximal value argument you get by looking at the difference</a:t>
            </a:r>
            <a:r>
              <a:rPr lang="en-US" baseline="0" dirty="0" smtClean="0"/>
              <a:t> between the expression and the one when you plug in the P(..); you get an entropy expression, but since Entropy is non-negative, the largest value is when they are equal.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dirty="0" smtClean="0"/>
              <a:t>Red line is just substitution</a:t>
            </a:r>
          </a:p>
          <a:p>
            <a:r>
              <a:rPr lang="en-US" dirty="0" smtClean="0"/>
              <a:t>Orange line requires algebra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64</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65</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0F767D0A-47CA-4D6B-8FB9-F739967DB773}" type="slidenum">
              <a:rPr lang="en-US" sz="1200" smtClean="0"/>
              <a:pPr/>
              <a:t>66</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2FE8D14A-CB8D-4ECA-86F3-24F2C827C8D1}" type="slidenum">
              <a:rPr lang="en-US" sz="1200" smtClean="0"/>
              <a:pPr/>
              <a:t>67</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6</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7</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Na</a:t>
            </a:r>
            <a:r>
              <a:rPr lang="fr-FR" dirty="0" err="1" smtClean="0"/>
              <a:t>ï</a:t>
            </a:r>
            <a:r>
              <a:rPr lang="en-US" dirty="0" err="1" smtClean="0"/>
              <a:t>ve</a:t>
            </a:r>
            <a:r>
              <a:rPr lang="en-US" dirty="0" smtClean="0"/>
              <a:t> Bayes is a very simple </a:t>
            </a:r>
            <a:r>
              <a:rPr lang="en-US" dirty="0" err="1" smtClean="0"/>
              <a:t>bayes</a:t>
            </a:r>
            <a:r>
              <a:rPr lang="en-US" dirty="0" smtClean="0"/>
              <a:t> net.</a:t>
            </a:r>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11</a:t>
            </a:fld>
            <a:endParaRPr lang="en-US"/>
          </a:p>
        </p:txBody>
      </p:sp>
    </p:spTree>
    <p:extLst>
      <p:ext uri="{BB962C8B-B14F-4D97-AF65-F5344CB8AC3E}">
        <p14:creationId xmlns:p14="http://schemas.microsoft.com/office/powerpoint/2010/main" val="176575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134862D-9096-456A-9AAF-107753A0FDF4}" type="slidenum">
              <a:rPr lang="en-US"/>
              <a:pPr>
                <a:defRPr/>
              </a:pPr>
              <a:t>‹#›</a:t>
            </a:fld>
            <a:endParaRPr lang="en-US" dirty="0"/>
          </a:p>
        </p:txBody>
      </p:sp>
    </p:spTree>
    <p:extLst>
      <p:ext uri="{BB962C8B-B14F-4D97-AF65-F5344CB8AC3E}">
        <p14:creationId xmlns:p14="http://schemas.microsoft.com/office/powerpoint/2010/main" val="3813087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493263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081A49A-5B14-409F-93CB-CEF6A4DEA4DC}" type="slidenum">
              <a:rPr lang="en-US"/>
              <a:pPr>
                <a:defRPr/>
              </a:pPr>
              <a:t>‹#›</a:t>
            </a:fld>
            <a:endParaRPr lang="en-US" dirty="0"/>
          </a:p>
        </p:txBody>
      </p:sp>
    </p:spTree>
    <p:extLst>
      <p:ext uri="{BB962C8B-B14F-4D97-AF65-F5344CB8AC3E}">
        <p14:creationId xmlns:p14="http://schemas.microsoft.com/office/powerpoint/2010/main" val="191588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C1E5B2-4F05-4AE4-967C-2CA117051426}" type="slidenum">
              <a:rPr lang="en-US"/>
              <a:pPr>
                <a:defRPr/>
              </a:pPr>
              <a:t>‹#›</a:t>
            </a:fld>
            <a:endParaRPr lang="en-US"/>
          </a:p>
        </p:txBody>
      </p:sp>
    </p:spTree>
    <p:extLst>
      <p:ext uri="{BB962C8B-B14F-4D97-AF65-F5344CB8AC3E}">
        <p14:creationId xmlns:p14="http://schemas.microsoft.com/office/powerpoint/2010/main" val="4159442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F9B7836-A88A-4C3B-9E7E-6BB7F8A64E5A}" type="slidenum">
              <a:rPr lang="en-US"/>
              <a:pPr>
                <a:defRPr/>
              </a:pPr>
              <a:t>‹#›</a:t>
            </a:fld>
            <a:endParaRPr lang="en-US"/>
          </a:p>
        </p:txBody>
      </p:sp>
    </p:spTree>
    <p:extLst>
      <p:ext uri="{BB962C8B-B14F-4D97-AF65-F5344CB8AC3E}">
        <p14:creationId xmlns:p14="http://schemas.microsoft.com/office/powerpoint/2010/main" val="319719056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00200" y="16764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6" y="-4001294"/>
            <a:ext cx="1143000"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endParaRPr>
          </a:p>
        </p:txBody>
      </p:sp>
      <p:sp>
        <p:nvSpPr>
          <p:cNvPr id="5" name="Content Placeholder 14"/>
          <p:cNvSpPr txBox="1">
            <a:spLocks/>
          </p:cNvSpPr>
          <p:nvPr userDrawn="1"/>
        </p:nvSpPr>
        <p:spPr>
          <a:xfrm>
            <a:off x="209550" y="6348413"/>
            <a:ext cx="8782050" cy="509587"/>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u="none" dirty="0" smtClean="0">
                <a:solidFill>
                  <a:srgbClr val="0F243E"/>
                </a:solidFill>
              </a:rPr>
              <a:t>Learning Distributions	              	CS446 </a:t>
            </a:r>
            <a:r>
              <a:rPr lang="en-US" u="none" dirty="0" smtClean="0">
                <a:solidFill>
                  <a:srgbClr val="0F243E"/>
                </a:solidFill>
              </a:rPr>
              <a:t>-Spring </a:t>
            </a:r>
            <a:r>
              <a:rPr lang="en-US" u="none" dirty="0" smtClean="0">
                <a:solidFill>
                  <a:srgbClr val="0F243E"/>
                </a:solidFill>
              </a:rPr>
              <a:t>‘</a:t>
            </a:r>
            <a:r>
              <a:rPr lang="en-US" u="none" dirty="0" smtClean="0">
                <a:solidFill>
                  <a:srgbClr val="0F243E"/>
                </a:solidFill>
              </a:rPr>
              <a:t>17</a:t>
            </a:r>
            <a:endParaRPr lang="en-US" u="none" dirty="0">
              <a:solidFill>
                <a:srgbClr val="0F243E"/>
              </a:solidFill>
            </a:endParaRPr>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rgbClr val="0F243E"/>
                </a:solidFill>
                <a:latin typeface="+mj-lt"/>
              </a:defRPr>
            </a:lvl1pPr>
          </a:lstStyle>
          <a:p>
            <a:pPr>
              <a:defRPr/>
            </a:pPr>
            <a:fld id="{47CB70CC-2B4E-423E-9525-D5DD52A3C7AD}" type="slidenum">
              <a:rPr lang="en-US"/>
              <a:pPr>
                <a:defRPr/>
              </a:pPr>
              <a:t>‹#›</a:t>
            </a:fld>
            <a:endParaRPr lang="en-US" dirty="0"/>
          </a:p>
        </p:txBody>
      </p:sp>
    </p:spTree>
    <p:extLst>
      <p:ext uri="{BB962C8B-B14F-4D97-AF65-F5344CB8AC3E}">
        <p14:creationId xmlns:p14="http://schemas.microsoft.com/office/powerpoint/2010/main" val="2705761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75000"/>
        <a:buBlip>
          <a:blip r:embed="rId7"/>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36.bin"/><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image" Target="../media/image17.emf"/><Relationship Id="rId5" Type="http://schemas.openxmlformats.org/officeDocument/2006/relationships/oleObject" Target="../embeddings/oleObject39.bin"/><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21.emf"/><Relationship Id="rId5" Type="http://schemas.openxmlformats.org/officeDocument/2006/relationships/oleObject" Target="../embeddings/oleObject43.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21.e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21.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2.xml"/><Relationship Id="rId21" Type="http://schemas.openxmlformats.org/officeDocument/2006/relationships/image" Target="../media/image10.e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e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5.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6.wmf"/><Relationship Id="rId18" Type="http://schemas.openxmlformats.org/officeDocument/2006/relationships/oleObject" Target="../embeddings/oleObject17.bin"/><Relationship Id="rId3" Type="http://schemas.openxmlformats.org/officeDocument/2006/relationships/notesSlide" Target="../notesSlides/notesSlide3.xml"/><Relationship Id="rId21" Type="http://schemas.openxmlformats.org/officeDocument/2006/relationships/image" Target="../media/image10.emf"/><Relationship Id="rId7" Type="http://schemas.openxmlformats.org/officeDocument/2006/relationships/image" Target="../media/image3.wmf"/><Relationship Id="rId12" Type="http://schemas.openxmlformats.org/officeDocument/2006/relationships/oleObject" Target="../embeddings/oleObject14.bin"/><Relationship Id="rId17" Type="http://schemas.openxmlformats.org/officeDocument/2006/relationships/image" Target="../media/image8.emf"/><Relationship Id="rId2" Type="http://schemas.openxmlformats.org/officeDocument/2006/relationships/slideLayout" Target="../slideLayouts/slideLayout5.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5.wmf"/><Relationship Id="rId5" Type="http://schemas.openxmlformats.org/officeDocument/2006/relationships/image" Target="../media/image2.emf"/><Relationship Id="rId15" Type="http://schemas.openxmlformats.org/officeDocument/2006/relationships/image" Target="../media/image7.wmf"/><Relationship Id="rId10" Type="http://schemas.openxmlformats.org/officeDocument/2006/relationships/oleObject" Target="../embeddings/oleObject13.bin"/><Relationship Id="rId19" Type="http://schemas.openxmlformats.org/officeDocument/2006/relationships/image" Target="../media/image9.emf"/><Relationship Id="rId4" Type="http://schemas.openxmlformats.org/officeDocument/2006/relationships/oleObject" Target="../embeddings/oleObject10.bin"/><Relationship Id="rId9" Type="http://schemas.openxmlformats.org/officeDocument/2006/relationships/image" Target="../media/image4.wmf"/><Relationship Id="rId14" Type="http://schemas.openxmlformats.org/officeDocument/2006/relationships/oleObject" Target="../embeddings/oleObject15.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9.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58.bin"/></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image" Target="../media/image29.w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30.emf"/><Relationship Id="rId4" Type="http://schemas.openxmlformats.org/officeDocument/2006/relationships/oleObject" Target="../embeddings/oleObject60.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6.wmf"/><Relationship Id="rId18" Type="http://schemas.openxmlformats.org/officeDocument/2006/relationships/oleObject" Target="../embeddings/oleObject26.bin"/><Relationship Id="rId3" Type="http://schemas.openxmlformats.org/officeDocument/2006/relationships/notesSlide" Target="../notesSlides/notesSlide4.xml"/><Relationship Id="rId21" Type="http://schemas.openxmlformats.org/officeDocument/2006/relationships/image" Target="../media/image10.emf"/><Relationship Id="rId7" Type="http://schemas.openxmlformats.org/officeDocument/2006/relationships/image" Target="../media/image3.wmf"/><Relationship Id="rId12" Type="http://schemas.openxmlformats.org/officeDocument/2006/relationships/oleObject" Target="../embeddings/oleObject23.bin"/><Relationship Id="rId17" Type="http://schemas.openxmlformats.org/officeDocument/2006/relationships/image" Target="../media/image8.emf"/><Relationship Id="rId2" Type="http://schemas.openxmlformats.org/officeDocument/2006/relationships/slideLayout" Target="../slideLayouts/slideLayout5.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5.wmf"/><Relationship Id="rId5" Type="http://schemas.openxmlformats.org/officeDocument/2006/relationships/image" Target="../media/image2.emf"/><Relationship Id="rId15" Type="http://schemas.openxmlformats.org/officeDocument/2006/relationships/image" Target="../media/image7.wmf"/><Relationship Id="rId10" Type="http://schemas.openxmlformats.org/officeDocument/2006/relationships/oleObject" Target="../embeddings/oleObject22.bin"/><Relationship Id="rId19" Type="http://schemas.openxmlformats.org/officeDocument/2006/relationships/image" Target="../media/image9.emf"/><Relationship Id="rId4" Type="http://schemas.openxmlformats.org/officeDocument/2006/relationships/oleObject" Target="../embeddings/oleObject19.bin"/><Relationship Id="rId9" Type="http://schemas.openxmlformats.org/officeDocument/2006/relationships/image" Target="../media/image4.wmf"/><Relationship Id="rId14" Type="http://schemas.openxmlformats.org/officeDocument/2006/relationships/oleObject" Target="../embeddings/oleObject2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31.wmf"/><Relationship Id="rId4" Type="http://schemas.openxmlformats.org/officeDocument/2006/relationships/oleObject" Target="../embeddings/oleObject6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3.vml"/><Relationship Id="rId5" Type="http://schemas.openxmlformats.org/officeDocument/2006/relationships/image" Target="../media/image32.wmf"/><Relationship Id="rId4" Type="http://schemas.openxmlformats.org/officeDocument/2006/relationships/oleObject" Target="../embeddings/oleObject6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24.vml"/><Relationship Id="rId5" Type="http://schemas.openxmlformats.org/officeDocument/2006/relationships/image" Target="../media/image33.wmf"/><Relationship Id="rId4" Type="http://schemas.openxmlformats.org/officeDocument/2006/relationships/oleObject" Target="../embeddings/oleObject63.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34.xml"/><Relationship Id="rId7" Type="http://schemas.openxmlformats.org/officeDocument/2006/relationships/image" Target="../media/image35.wmf"/><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oleObject" Target="../embeddings/oleObject65.bin"/><Relationship Id="rId5" Type="http://schemas.openxmlformats.org/officeDocument/2006/relationships/image" Target="../media/image34.wmf"/><Relationship Id="rId4" Type="http://schemas.openxmlformats.org/officeDocument/2006/relationships/oleObject" Target="../embeddings/oleObject64.bin"/><Relationship Id="rId9" Type="http://schemas.openxmlformats.org/officeDocument/2006/relationships/image" Target="../media/image36.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a:xfrm>
            <a:off x="609600" y="1600200"/>
            <a:ext cx="7162800" cy="4648200"/>
          </a:xfrm>
        </p:spPr>
        <p:txBody>
          <a:bodyPr/>
          <a:lstStyle/>
          <a:p>
            <a:r>
              <a:rPr lang="en-US" dirty="0" smtClean="0"/>
              <a:t>Bayesian Learning</a:t>
            </a:r>
          </a:p>
          <a:p>
            <a:pPr lvl="1"/>
            <a:r>
              <a:rPr lang="en-US" dirty="0" smtClean="0"/>
              <a:t>What does it mean to be </a:t>
            </a:r>
            <a:r>
              <a:rPr lang="en-US" i="1" dirty="0" smtClean="0"/>
              <a:t>Bayesian?</a:t>
            </a:r>
            <a:endParaRPr lang="en-US" dirty="0" smtClean="0"/>
          </a:p>
          <a:p>
            <a:r>
              <a:rPr lang="en-US" dirty="0" smtClean="0"/>
              <a:t>Na</a:t>
            </a:r>
            <a:r>
              <a:rPr lang="fr-FR" dirty="0" err="1" smtClean="0"/>
              <a:t>ï</a:t>
            </a:r>
            <a:r>
              <a:rPr lang="en-US" dirty="0" err="1" smtClean="0"/>
              <a:t>ve</a:t>
            </a:r>
            <a:r>
              <a:rPr lang="en-US" dirty="0" smtClean="0"/>
              <a:t> Bayes</a:t>
            </a:r>
          </a:p>
          <a:p>
            <a:pPr lvl="1"/>
            <a:r>
              <a:rPr lang="en-US" dirty="0" smtClean="0"/>
              <a:t>Independence assumptions</a:t>
            </a:r>
          </a:p>
          <a:p>
            <a:r>
              <a:rPr lang="en-US" dirty="0" smtClean="0"/>
              <a:t>EM Algorithm</a:t>
            </a:r>
          </a:p>
          <a:p>
            <a:pPr lvl="1"/>
            <a:r>
              <a:rPr lang="en-US" dirty="0" smtClean="0"/>
              <a:t>Learning with hidden variables</a:t>
            </a:r>
          </a:p>
          <a:p>
            <a:r>
              <a:rPr lang="en-US" dirty="0" smtClean="0"/>
              <a:t>Today:</a:t>
            </a:r>
          </a:p>
          <a:p>
            <a:pPr lvl="1"/>
            <a:r>
              <a:rPr lang="en-US" dirty="0"/>
              <a:t>Representing arbitrary probability distributions</a:t>
            </a:r>
          </a:p>
          <a:p>
            <a:pPr lvl="1"/>
            <a:r>
              <a:rPr lang="en-US" dirty="0" smtClean="0"/>
              <a:t>Inference</a:t>
            </a:r>
            <a:endParaRPr lang="en-US" dirty="0"/>
          </a:p>
          <a:p>
            <a:pPr lvl="2"/>
            <a:r>
              <a:rPr lang="en-US" dirty="0"/>
              <a:t>Exact </a:t>
            </a:r>
            <a:r>
              <a:rPr lang="en-US" dirty="0" smtClean="0"/>
              <a:t>inference; Approximate inference</a:t>
            </a:r>
          </a:p>
          <a:p>
            <a:pPr lvl="1"/>
            <a:r>
              <a:rPr lang="en-US" dirty="0" smtClean="0"/>
              <a:t>Learning Representations of Probability Distributions</a:t>
            </a:r>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a:t>
            </a:fld>
            <a:endParaRPr lang="en-US"/>
          </a:p>
        </p:txBody>
      </p:sp>
      <p:sp>
        <p:nvSpPr>
          <p:cNvPr id="7" name="Rectangle 3"/>
          <p:cNvSpPr txBox="1">
            <a:spLocks noChangeArrowheads="1"/>
          </p:cNvSpPr>
          <p:nvPr/>
        </p:nvSpPr>
        <p:spPr bwMode="auto">
          <a:xfrm>
            <a:off x="5257800" y="1219200"/>
            <a:ext cx="3810000" cy="3200400"/>
          </a:xfrm>
          <a:prstGeom prst="rect">
            <a:avLst/>
          </a:prstGeom>
          <a:solidFill>
            <a:srgbClr val="FFFFCC"/>
          </a:solidFill>
          <a:ln>
            <a:solidFill>
              <a:schemeClr val="accent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2"/>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000" u="none" dirty="0" smtClean="0">
                <a:ea typeface="ＭＳ Ｐゴシック" pitchFamily="34" charset="-128"/>
              </a:rPr>
              <a:t>HW7 Released </a:t>
            </a:r>
            <a:r>
              <a:rPr lang="en-US" sz="2000" u="none" dirty="0" smtClean="0">
                <a:ea typeface="ＭＳ Ｐゴシック" pitchFamily="34" charset="-128"/>
              </a:rPr>
              <a:t>already</a:t>
            </a:r>
          </a:p>
          <a:p>
            <a:pPr lvl="1" eaLnBrk="1" hangingPunct="1"/>
            <a:r>
              <a:rPr lang="en-US" sz="1600" u="none" dirty="0" smtClean="0">
                <a:ea typeface="ＭＳ Ｐゴシック" pitchFamily="34" charset="-128"/>
              </a:rPr>
              <a:t>You cannot do Problem 2 yet.</a:t>
            </a:r>
            <a:endParaRPr lang="en-US" sz="1600" u="none" dirty="0" smtClean="0">
              <a:ea typeface="ＭＳ Ｐゴシック" pitchFamily="34" charset="-128"/>
            </a:endParaRPr>
          </a:p>
          <a:p>
            <a:pPr eaLnBrk="1" hangingPunct="1"/>
            <a:r>
              <a:rPr lang="en-US" sz="2000" u="none" dirty="0" smtClean="0">
                <a:ea typeface="ＭＳ Ｐゴシック" pitchFamily="34" charset="-128"/>
              </a:rPr>
              <a:t>Due on </a:t>
            </a:r>
            <a:r>
              <a:rPr lang="en-US" sz="2000" u="none" dirty="0" smtClean="0">
                <a:ea typeface="ＭＳ Ｐゴシック" pitchFamily="34" charset="-128"/>
              </a:rPr>
              <a:t>5/1</a:t>
            </a:r>
            <a:endParaRPr lang="en-US" sz="2000" u="none" dirty="0" smtClean="0">
              <a:ea typeface="ＭＳ Ｐゴシック" pitchFamily="34" charset="-128"/>
            </a:endParaRPr>
          </a:p>
          <a:p>
            <a:pPr lvl="1" eaLnBrk="1" hangingPunct="1"/>
            <a:r>
              <a:rPr lang="en-US" sz="1600" u="none" dirty="0" smtClean="0">
                <a:solidFill>
                  <a:srgbClr val="FF0000"/>
                </a:solidFill>
                <a:ea typeface="ＭＳ Ｐゴシック" pitchFamily="34" charset="-128"/>
              </a:rPr>
              <a:t>No late </a:t>
            </a:r>
            <a:r>
              <a:rPr lang="en-US" sz="1600" u="none" dirty="0" smtClean="0">
                <a:solidFill>
                  <a:srgbClr val="FF0000"/>
                </a:solidFill>
                <a:ea typeface="ＭＳ Ｐゴシック" pitchFamily="34" charset="-128"/>
              </a:rPr>
              <a:t>hours</a:t>
            </a:r>
          </a:p>
          <a:p>
            <a:pPr eaLnBrk="1" hangingPunct="1"/>
            <a:r>
              <a:rPr lang="en-US" sz="2000" u="none" dirty="0" smtClean="0">
                <a:ea typeface="ＭＳ Ｐゴシック" pitchFamily="34" charset="-128"/>
              </a:rPr>
              <a:t>Final: May 9 </a:t>
            </a:r>
          </a:p>
          <a:p>
            <a:pPr lvl="1" eaLnBrk="1" hangingPunct="1"/>
            <a:r>
              <a:rPr lang="en-US" sz="1600" u="none" dirty="0" smtClean="0">
                <a:ea typeface="ＭＳ Ｐゴシック" pitchFamily="34" charset="-128"/>
              </a:rPr>
              <a:t>Same style as the mid-term</a:t>
            </a:r>
          </a:p>
          <a:p>
            <a:pPr lvl="1" eaLnBrk="1" hangingPunct="1"/>
            <a:r>
              <a:rPr lang="en-US" sz="1600" u="none" dirty="0" smtClean="0">
                <a:ea typeface="ＭＳ Ｐゴシック" pitchFamily="34" charset="-128"/>
              </a:rPr>
              <a:t>Comprehensive, but focus on material after mid-term.</a:t>
            </a:r>
            <a:endParaRPr lang="en-US" sz="1600" u="none" dirty="0" smtClean="0">
              <a:ea typeface="ＭＳ Ｐゴシック" pitchFamily="34" charset="-128"/>
            </a:endParaRPr>
          </a:p>
          <a:p>
            <a:pPr eaLnBrk="1" hangingPunct="1"/>
            <a:r>
              <a:rPr lang="en-US" sz="2000" u="none" dirty="0" smtClean="0">
                <a:ea typeface="ＭＳ Ｐゴシック" pitchFamily="34" charset="-128"/>
              </a:rPr>
              <a:t>Projects: Reports and 5 min. videos are due on May 11. </a:t>
            </a:r>
            <a:endParaRPr lang="en-US" sz="2000" u="none" dirty="0" smtClean="0">
              <a:ea typeface="ＭＳ Ｐゴシック" pitchFamily="34" charset="-128"/>
            </a:endParaRPr>
          </a:p>
        </p:txBody>
      </p:sp>
    </p:spTree>
    <p:extLst>
      <p:ext uri="{BB962C8B-B14F-4D97-AF65-F5344CB8AC3E}">
        <p14:creationId xmlns:p14="http://schemas.microsoft.com/office/powerpoint/2010/main" val="2404820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Network: Example</a:t>
            </a:r>
            <a:endParaRPr lang="en-US" dirty="0"/>
          </a:p>
        </p:txBody>
      </p:sp>
      <p:sp>
        <p:nvSpPr>
          <p:cNvPr id="7" name="Oval 6"/>
          <p:cNvSpPr/>
          <p:nvPr/>
        </p:nvSpPr>
        <p:spPr bwMode="auto">
          <a:xfrm>
            <a:off x="4299655" y="1483863"/>
            <a:ext cx="1480257"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81041"/>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4018219"/>
            <a:ext cx="1305274" cy="67676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4018225"/>
            <a:ext cx="1305274" cy="676761"/>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943320"/>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943320"/>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940498"/>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3210501"/>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3210501"/>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7164212" y="2405592"/>
            <a:ext cx="1806222" cy="738664"/>
          </a:xfrm>
          <a:prstGeom prst="rect">
            <a:avLst/>
          </a:prstGeom>
          <a:noFill/>
          <a:ln>
            <a:solidFill>
              <a:schemeClr val="accent1"/>
            </a:solidFill>
          </a:ln>
        </p:spPr>
        <p:txBody>
          <a:bodyPr wrap="square" rtlCol="0">
            <a:spAutoFit/>
          </a:bodyPr>
          <a:lstStyle/>
          <a:p>
            <a:r>
              <a:rPr lang="en-US" u="none" dirty="0" smtClean="0">
                <a:latin typeface="+mj-lt"/>
              </a:rPr>
              <a:t>An alarm can ring  because of a burglary or an earthquake.</a:t>
            </a:r>
            <a:endParaRPr lang="en-US" u="none" dirty="0">
              <a:latin typeface="+mj-lt"/>
            </a:endParaRPr>
          </a:p>
        </p:txBody>
      </p:sp>
      <p:sp>
        <p:nvSpPr>
          <p:cNvPr id="35" name="TextBox 34"/>
          <p:cNvSpPr txBox="1"/>
          <p:nvPr/>
        </p:nvSpPr>
        <p:spPr>
          <a:xfrm>
            <a:off x="2427108" y="1300822"/>
            <a:ext cx="1744841" cy="954107"/>
          </a:xfrm>
          <a:prstGeom prst="rect">
            <a:avLst/>
          </a:prstGeom>
          <a:noFill/>
          <a:ln>
            <a:solidFill>
              <a:schemeClr val="accent1"/>
            </a:solidFill>
          </a:ln>
        </p:spPr>
        <p:txBody>
          <a:bodyPr wrap="square" rtlCol="0">
            <a:spAutoFit/>
          </a:bodyPr>
          <a:lstStyle/>
          <a:p>
            <a:r>
              <a:rPr lang="en-US" u="none" dirty="0" smtClean="0">
                <a:latin typeface="+mj-lt"/>
              </a:rPr>
              <a:t>If there’s an earthquake, you’ll probably hear about it on the radio.</a:t>
            </a:r>
            <a:endParaRPr lang="en-US" u="none" dirty="0">
              <a:latin typeface="+mj-lt"/>
            </a:endParaRPr>
          </a:p>
        </p:txBody>
      </p:sp>
      <p:sp>
        <p:nvSpPr>
          <p:cNvPr id="36" name="TextBox 35"/>
          <p:cNvSpPr txBox="1"/>
          <p:nvPr/>
        </p:nvSpPr>
        <p:spPr>
          <a:xfrm>
            <a:off x="5602111" y="4945592"/>
            <a:ext cx="2455333" cy="523220"/>
          </a:xfrm>
          <a:prstGeom prst="rect">
            <a:avLst/>
          </a:prstGeom>
          <a:noFill/>
          <a:ln>
            <a:solidFill>
              <a:schemeClr val="accent1"/>
            </a:solidFill>
          </a:ln>
        </p:spPr>
        <p:txBody>
          <a:bodyPr wrap="square" rtlCol="0">
            <a:spAutoFit/>
          </a:bodyPr>
          <a:lstStyle/>
          <a:p>
            <a:r>
              <a:rPr lang="en-US" u="none" dirty="0" smtClean="0">
                <a:latin typeface="+mj-lt"/>
              </a:rPr>
              <a:t>If your neighbors hear an alarm, they will call you.</a:t>
            </a:r>
            <a:endParaRPr lang="en-US" u="none" dirty="0">
              <a:latin typeface="+mj-lt"/>
            </a:endParaRPr>
          </a:p>
        </p:txBody>
      </p:sp>
      <p:sp>
        <p:nvSpPr>
          <p:cNvPr id="37" name="TextBox 36"/>
          <p:cNvSpPr txBox="1"/>
          <p:nvPr/>
        </p:nvSpPr>
        <p:spPr>
          <a:xfrm>
            <a:off x="685799" y="3901369"/>
            <a:ext cx="3613855" cy="2123658"/>
          </a:xfrm>
          <a:prstGeom prst="rect">
            <a:avLst/>
          </a:prstGeom>
          <a:noFill/>
          <a:ln>
            <a:solidFill>
              <a:schemeClr val="accent1"/>
            </a:solidFill>
          </a:ln>
        </p:spPr>
        <p:txBody>
          <a:bodyPr wrap="square" rtlCol="0">
            <a:spAutoFit/>
          </a:bodyPr>
          <a:lstStyle/>
          <a:p>
            <a:r>
              <a:rPr lang="en-US" sz="2200" u="none" dirty="0" smtClean="0">
                <a:solidFill>
                  <a:schemeClr val="accent2"/>
                </a:solidFill>
                <a:latin typeface="+mj-lt"/>
                <a:cs typeface="Arial"/>
              </a:rPr>
              <a:t>How many parameters do we have? </a:t>
            </a:r>
          </a:p>
          <a:p>
            <a:endParaRPr lang="en-US" sz="2200" u="none" dirty="0">
              <a:solidFill>
                <a:schemeClr val="accent2"/>
              </a:solidFill>
              <a:latin typeface="+mj-lt"/>
              <a:cs typeface="Arial"/>
            </a:endParaRPr>
          </a:p>
          <a:p>
            <a:r>
              <a:rPr lang="en-US" sz="2200" u="none" dirty="0" smtClean="0">
                <a:solidFill>
                  <a:schemeClr val="accent2"/>
                </a:solidFill>
                <a:latin typeface="+mj-lt"/>
                <a:cs typeface="Arial"/>
              </a:rPr>
              <a:t>How many would we have if we had to store the entire joint?</a:t>
            </a:r>
            <a:endParaRPr lang="en-US" sz="2200" u="none" dirty="0">
              <a:solidFill>
                <a:schemeClr val="accent2"/>
              </a:solidFill>
              <a:latin typeface="+mj-lt"/>
              <a:cs typeface="Arial"/>
            </a:endParaRPr>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10</a:t>
            </a:fld>
            <a:endParaRPr lang="en-US"/>
          </a:p>
        </p:txBody>
      </p:sp>
    </p:spTree>
    <p:extLst>
      <p:ext uri="{BB962C8B-B14F-4D97-AF65-F5344CB8AC3E}">
        <p14:creationId xmlns:p14="http://schemas.microsoft.com/office/powerpoint/2010/main" val="4265126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sz="2000" dirty="0" smtClean="0"/>
              <a:t>P(E, B, A, R, M, J) = P(E) P(B, A, R, M, J |E) = </a:t>
            </a:r>
          </a:p>
          <a:p>
            <a:pPr marL="0" indent="0">
              <a:buNone/>
            </a:pPr>
            <a:r>
              <a:rPr lang="en-US" sz="2000" dirty="0"/>
              <a:t> </a:t>
            </a:r>
            <a:r>
              <a:rPr lang="en-US" sz="2000" dirty="0" smtClean="0"/>
              <a:t>     = </a:t>
            </a:r>
            <a:r>
              <a:rPr lang="en-US" sz="2000" dirty="0"/>
              <a:t>P(E) </a:t>
            </a:r>
            <a:r>
              <a:rPr lang="en-US" sz="2000" dirty="0" smtClean="0"/>
              <a:t>P(B) P(A</a:t>
            </a:r>
            <a:r>
              <a:rPr lang="en-US" sz="2000" dirty="0"/>
              <a:t>, R, M, J |</a:t>
            </a:r>
            <a:r>
              <a:rPr lang="en-US" sz="2000" dirty="0" smtClean="0"/>
              <a:t>E, B) = </a:t>
            </a:r>
          </a:p>
          <a:p>
            <a:pPr marL="0" indent="0">
              <a:buNone/>
            </a:pPr>
            <a:r>
              <a:rPr lang="en-US" sz="2000" dirty="0"/>
              <a:t> </a:t>
            </a:r>
            <a:r>
              <a:rPr lang="en-US" sz="2000" dirty="0" smtClean="0"/>
              <a:t>     = P(E</a:t>
            </a:r>
            <a:r>
              <a:rPr lang="en-US" sz="2000" dirty="0"/>
              <a:t>) P(B) </a:t>
            </a:r>
            <a:r>
              <a:rPr lang="en-US" sz="2000" dirty="0" smtClean="0"/>
              <a:t>P(R </a:t>
            </a:r>
            <a:r>
              <a:rPr lang="en-US" sz="2000" dirty="0"/>
              <a:t>| </a:t>
            </a:r>
            <a:r>
              <a:rPr lang="en-US" sz="2000" dirty="0" smtClean="0"/>
              <a:t>E, B ) P(M, J, A | E, B) </a:t>
            </a:r>
          </a:p>
          <a:p>
            <a:pPr marL="0" indent="0">
              <a:buNone/>
            </a:pPr>
            <a:r>
              <a:rPr lang="en-US" sz="2000" dirty="0"/>
              <a:t> </a:t>
            </a:r>
            <a:r>
              <a:rPr lang="en-US" sz="2000" dirty="0" smtClean="0"/>
              <a:t>     = </a:t>
            </a:r>
            <a:r>
              <a:rPr lang="en-US" sz="2000" dirty="0"/>
              <a:t>P(E) P(B) P(R | E) P(M, </a:t>
            </a:r>
            <a:r>
              <a:rPr lang="en-US" sz="2000" dirty="0" smtClean="0"/>
              <a:t>J| A, E</a:t>
            </a:r>
            <a:r>
              <a:rPr lang="en-US" sz="2000" dirty="0"/>
              <a:t>, B</a:t>
            </a:r>
            <a:r>
              <a:rPr lang="en-US" sz="2000" dirty="0" smtClean="0"/>
              <a:t>) P(A|, E, B) </a:t>
            </a:r>
            <a:endParaRPr lang="en-US" sz="2000" dirty="0"/>
          </a:p>
          <a:p>
            <a:pPr marL="0" indent="0">
              <a:buNone/>
            </a:pPr>
            <a:r>
              <a:rPr lang="en-US" sz="2000" dirty="0" smtClean="0"/>
              <a:t>      = P(E</a:t>
            </a:r>
            <a:r>
              <a:rPr lang="en-US" sz="2000" dirty="0"/>
              <a:t>) P(B) ) P(R | E) </a:t>
            </a:r>
            <a:r>
              <a:rPr lang="en-US" sz="2000" dirty="0" smtClean="0"/>
              <a:t>P(A |E, B P(M |A) P(J | A)</a:t>
            </a:r>
            <a:endParaRPr lang="en-US" sz="2000" dirty="0"/>
          </a:p>
          <a:p>
            <a:pPr marL="0" indent="0">
              <a:buNone/>
            </a:pPr>
            <a:endParaRPr lang="en-US" sz="2000" dirty="0"/>
          </a:p>
        </p:txBody>
      </p:sp>
      <p:sp>
        <p:nvSpPr>
          <p:cNvPr id="14" name="Slide Number Placeholder 13"/>
          <p:cNvSpPr>
            <a:spLocks noGrp="1"/>
          </p:cNvSpPr>
          <p:nvPr>
            <p:ph type="sldNum" sz="quarter" idx="10"/>
          </p:nvPr>
        </p:nvSpPr>
        <p:spPr/>
        <p:txBody>
          <a:bodyPr/>
          <a:lstStyle/>
          <a:p>
            <a:pPr>
              <a:defRPr/>
            </a:pPr>
            <a:fld id="{AF9B7836-A88A-4C3B-9E7E-6BB7F8A64E5A}" type="slidenum">
              <a:rPr lang="en-US" smtClean="0"/>
              <a:pPr>
                <a:defRPr/>
              </a:pPr>
              <a:t>11</a:t>
            </a:fld>
            <a:endParaRPr lang="en-US"/>
          </a:p>
        </p:txBody>
      </p:sp>
      <p:sp>
        <p:nvSpPr>
          <p:cNvPr id="7" name="Oval 6"/>
          <p:cNvSpPr/>
          <p:nvPr/>
        </p:nvSpPr>
        <p:spPr bwMode="auto">
          <a:xfrm>
            <a:off x="4299655" y="1195645"/>
            <a:ext cx="1480257"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192823"/>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3730001"/>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3730007"/>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655102"/>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655102"/>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652280"/>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2922283"/>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2922283"/>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276600" y="1192823"/>
            <a:ext cx="870656"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P(E)</a:t>
            </a:r>
            <a:endParaRPr lang="en-US" u="none" dirty="0">
              <a:solidFill>
                <a:schemeClr val="tx1"/>
              </a:solidFill>
              <a:latin typeface="+mj-lt"/>
            </a:endParaRPr>
          </a:p>
        </p:txBody>
      </p:sp>
      <p:sp>
        <p:nvSpPr>
          <p:cNvPr id="11" name="TextBox 10"/>
          <p:cNvSpPr txBox="1"/>
          <p:nvPr/>
        </p:nvSpPr>
        <p:spPr>
          <a:xfrm>
            <a:off x="1806222" y="2278160"/>
            <a:ext cx="931334"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P(R | E)</a:t>
            </a:r>
            <a:endParaRPr lang="en-US" u="none" dirty="0">
              <a:solidFill>
                <a:schemeClr val="tx1"/>
              </a:solidFill>
              <a:latin typeface="+mj-lt"/>
            </a:endParaRPr>
          </a:p>
        </p:txBody>
      </p:sp>
      <p:sp>
        <p:nvSpPr>
          <p:cNvPr id="23" name="TextBox 22"/>
          <p:cNvSpPr txBox="1"/>
          <p:nvPr/>
        </p:nvSpPr>
        <p:spPr>
          <a:xfrm>
            <a:off x="6350000" y="1179288"/>
            <a:ext cx="746482"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P(B)</a:t>
            </a:r>
            <a:endParaRPr lang="en-US" u="none" dirty="0">
              <a:solidFill>
                <a:schemeClr val="tx1"/>
              </a:solidFill>
              <a:latin typeface="+mj-lt"/>
            </a:endParaRPr>
          </a:p>
        </p:txBody>
      </p:sp>
      <p:sp>
        <p:nvSpPr>
          <p:cNvPr id="25" name="TextBox 24"/>
          <p:cNvSpPr txBox="1"/>
          <p:nvPr/>
        </p:nvSpPr>
        <p:spPr>
          <a:xfrm>
            <a:off x="7172682" y="2278160"/>
            <a:ext cx="131021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P(A | E, B)</a:t>
            </a:r>
            <a:endParaRPr lang="en-US" u="none" dirty="0">
              <a:solidFill>
                <a:schemeClr val="tx1"/>
              </a:solidFill>
              <a:latin typeface="+mj-lt"/>
            </a:endParaRPr>
          </a:p>
        </p:txBody>
      </p:sp>
      <p:sp>
        <p:nvSpPr>
          <p:cNvPr id="26" name="TextBox 25"/>
          <p:cNvSpPr txBox="1"/>
          <p:nvPr/>
        </p:nvSpPr>
        <p:spPr>
          <a:xfrm>
            <a:off x="3788127" y="3360675"/>
            <a:ext cx="102305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P(M | A)</a:t>
            </a:r>
            <a:endParaRPr lang="en-US" u="none" dirty="0">
              <a:solidFill>
                <a:schemeClr val="tx1"/>
              </a:solidFill>
              <a:latin typeface="+mj-lt"/>
            </a:endParaRPr>
          </a:p>
        </p:txBody>
      </p:sp>
      <p:sp>
        <p:nvSpPr>
          <p:cNvPr id="28" name="TextBox 27"/>
          <p:cNvSpPr txBox="1"/>
          <p:nvPr/>
        </p:nvSpPr>
        <p:spPr>
          <a:xfrm>
            <a:off x="7999588" y="3360669"/>
            <a:ext cx="966618"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latin typeface="+mj-lt"/>
              </a:rPr>
              <a:t>P(J | A)</a:t>
            </a:r>
            <a:endParaRPr lang="en-US" u="none" dirty="0">
              <a:solidFill>
                <a:schemeClr val="tx1"/>
              </a:solidFill>
              <a:latin typeface="+mj-lt"/>
            </a:endParaRPr>
          </a:p>
        </p:txBody>
      </p:sp>
      <p:sp>
        <p:nvSpPr>
          <p:cNvPr id="17" name="TextBox 16"/>
          <p:cNvSpPr txBox="1"/>
          <p:nvPr/>
        </p:nvSpPr>
        <p:spPr>
          <a:xfrm>
            <a:off x="76200" y="1219200"/>
            <a:ext cx="1676400" cy="3785652"/>
          </a:xfrm>
          <a:prstGeom prst="rect">
            <a:avLst/>
          </a:prstGeom>
          <a:solidFill>
            <a:srgbClr val="FFFFCC"/>
          </a:solidFill>
          <a:ln>
            <a:solidFill>
              <a:schemeClr val="accent1"/>
            </a:solidFill>
          </a:ln>
        </p:spPr>
        <p:txBody>
          <a:bodyPr wrap="square" rtlCol="0">
            <a:spAutoFit/>
          </a:bodyPr>
          <a:lstStyle/>
          <a:p>
            <a:r>
              <a:rPr lang="en-US" sz="2000" u="none" dirty="0" smtClean="0">
                <a:solidFill>
                  <a:schemeClr val="accent2"/>
                </a:solidFill>
                <a:latin typeface="+mj-lt"/>
                <a:cs typeface="Arial"/>
              </a:rPr>
              <a:t>With these probabilities, </a:t>
            </a:r>
          </a:p>
          <a:p>
            <a:r>
              <a:rPr lang="en-US" sz="2000" u="none" dirty="0" smtClean="0">
                <a:solidFill>
                  <a:schemeClr val="accent2"/>
                </a:solidFill>
                <a:latin typeface="+mj-lt"/>
                <a:cs typeface="Arial"/>
              </a:rPr>
              <a:t>(and assumptions, encoded in the graph) we can compute the probability of any event over these variables.</a:t>
            </a:r>
            <a:endParaRPr lang="en-US" sz="2000" u="none" dirty="0">
              <a:solidFill>
                <a:schemeClr val="accent2"/>
              </a:solidFill>
              <a:latin typeface="+mj-lt"/>
              <a:cs typeface="Arial"/>
            </a:endParaRPr>
          </a:p>
        </p:txBody>
      </p:sp>
    </p:spTree>
    <p:extLst>
      <p:ext uri="{BB962C8B-B14F-4D97-AF65-F5344CB8AC3E}">
        <p14:creationId xmlns:p14="http://schemas.microsoft.com/office/powerpoint/2010/main" val="3675302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Markov Blanket</a:t>
            </a:r>
            <a:endParaRPr lang="en-US" dirty="0"/>
          </a:p>
        </p:txBody>
      </p:sp>
      <p:sp>
        <p:nvSpPr>
          <p:cNvPr id="3" name="Content Placeholder 2"/>
          <p:cNvSpPr>
            <a:spLocks noGrp="1"/>
          </p:cNvSpPr>
          <p:nvPr>
            <p:ph idx="1"/>
          </p:nvPr>
        </p:nvSpPr>
        <p:spPr>
          <a:xfrm>
            <a:off x="687215" y="1310641"/>
            <a:ext cx="7772400" cy="4826000"/>
          </a:xfrm>
        </p:spPr>
        <p:txBody>
          <a:bodyPr/>
          <a:lstStyle/>
          <a:p>
            <a:r>
              <a:rPr lang="en-US" sz="2400" dirty="0" smtClean="0"/>
              <a:t>Given a Bayesian Network, the </a:t>
            </a:r>
            <a:r>
              <a:rPr lang="en-US" sz="2400" dirty="0"/>
              <a:t>M</a:t>
            </a:r>
            <a:r>
              <a:rPr lang="en-US" sz="2400" dirty="0" smtClean="0"/>
              <a:t>arkov </a:t>
            </a:r>
            <a:r>
              <a:rPr lang="en-US" sz="2400" dirty="0"/>
              <a:t>B</a:t>
            </a:r>
            <a:r>
              <a:rPr lang="en-US" sz="2400" dirty="0" smtClean="0"/>
              <a:t>lanket of a node X is the following set of nodes:</a:t>
            </a:r>
          </a:p>
          <a:p>
            <a:pPr lvl="1"/>
            <a:r>
              <a:rPr lang="en-US" sz="2200" dirty="0" smtClean="0"/>
              <a:t>The parents of X, the children of X and the other parents of the children of X</a:t>
            </a:r>
            <a:r>
              <a:rPr lang="en-US" dirty="0" smtClean="0"/>
              <a:t>		</a:t>
            </a:r>
            <a:endParaRPr lang="en-US" dirty="0"/>
          </a:p>
        </p:txBody>
      </p:sp>
      <p:sp>
        <p:nvSpPr>
          <p:cNvPr id="7" name="Oval 6"/>
          <p:cNvSpPr/>
          <p:nvPr/>
        </p:nvSpPr>
        <p:spPr bwMode="auto">
          <a:xfrm>
            <a:off x="4726511" y="3037277"/>
            <a:ext cx="1480257" cy="459457"/>
          </a:xfrm>
          <a:prstGeom prst="ellipse">
            <a:avLst/>
          </a:prstGeom>
          <a:noFill/>
          <a:ln>
            <a:solidFill>
              <a:schemeClr val="accent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579782" y="3034455"/>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3268838"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6285794"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901495" y="5571633"/>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579782" y="5571639"/>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921475" y="3496734"/>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466640" y="3496734"/>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938431" y="3493912"/>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554132" y="4763915"/>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938431" y="4763915"/>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838200" y="3101129"/>
            <a:ext cx="1903585" cy="523220"/>
          </a:xfrm>
          <a:prstGeom prst="rect">
            <a:avLst/>
          </a:prstGeom>
          <a:noFill/>
          <a:ln>
            <a:solidFill>
              <a:schemeClr val="accent1"/>
            </a:solidFill>
          </a:ln>
        </p:spPr>
        <p:txBody>
          <a:bodyPr wrap="square" rtlCol="0">
            <a:spAutoFit/>
          </a:bodyPr>
          <a:lstStyle/>
          <a:p>
            <a:r>
              <a:rPr lang="en-US" u="none" dirty="0" smtClean="0">
                <a:latin typeface="+mj-lt"/>
              </a:rPr>
              <a:t>Markov blanket of </a:t>
            </a:r>
            <a:r>
              <a:rPr lang="en-US" u="none" dirty="0" smtClean="0">
                <a:solidFill>
                  <a:srgbClr val="0000FF"/>
                </a:solidFill>
                <a:latin typeface="+mj-lt"/>
              </a:rPr>
              <a:t>Earthquake</a:t>
            </a:r>
            <a:r>
              <a:rPr lang="en-US" u="none" dirty="0" smtClean="0">
                <a:latin typeface="+mj-lt"/>
              </a:rPr>
              <a:t> node</a:t>
            </a:r>
            <a:endParaRPr lang="en-US" u="none" dirty="0">
              <a:latin typeface="+mj-lt"/>
            </a:endParaRPr>
          </a:p>
        </p:txBody>
      </p:sp>
      <p:cxnSp>
        <p:nvCxnSpPr>
          <p:cNvPr id="26" name="Straight Arrow Connector 25"/>
          <p:cNvCxnSpPr>
            <a:endCxn id="9" idx="1"/>
          </p:cNvCxnSpPr>
          <p:nvPr/>
        </p:nvCxnSpPr>
        <p:spPr bwMode="auto">
          <a:xfrm>
            <a:off x="1964289" y="3747460"/>
            <a:ext cx="1495702" cy="6242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endCxn id="10" idx="2"/>
          </p:cNvCxnSpPr>
          <p:nvPr/>
        </p:nvCxnSpPr>
        <p:spPr bwMode="auto">
          <a:xfrm>
            <a:off x="1964289" y="3747460"/>
            <a:ext cx="4321505" cy="78672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endCxn id="8" idx="2"/>
          </p:cNvCxnSpPr>
          <p:nvPr/>
        </p:nvCxnSpPr>
        <p:spPr bwMode="auto">
          <a:xfrm flipV="1">
            <a:off x="1964289" y="3264184"/>
            <a:ext cx="5615493" cy="4832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457200" y="4302249"/>
            <a:ext cx="2717800" cy="1785104"/>
          </a:xfrm>
          <a:prstGeom prst="rect">
            <a:avLst/>
          </a:prstGeom>
          <a:solidFill>
            <a:srgbClr val="FFFFCC"/>
          </a:solidFill>
          <a:ln>
            <a:solidFill>
              <a:schemeClr val="accent1"/>
            </a:solidFill>
          </a:ln>
        </p:spPr>
        <p:txBody>
          <a:bodyPr wrap="square" rtlCol="0">
            <a:spAutoFit/>
          </a:bodyPr>
          <a:lstStyle/>
          <a:p>
            <a:r>
              <a:rPr lang="en-US" sz="2200" u="none" dirty="0" smtClean="0">
                <a:latin typeface="+mj-lt"/>
                <a:cs typeface="Arial"/>
              </a:rPr>
              <a:t>A variable is conditionally independent of all other variables given its Markov Blanket</a:t>
            </a:r>
            <a:endParaRPr lang="en-US" sz="2200" u="none" dirty="0">
              <a:latin typeface="+mj-lt"/>
              <a:cs typeface="Arial"/>
            </a:endParaRPr>
          </a:p>
        </p:txBody>
      </p:sp>
      <p:sp>
        <p:nvSpPr>
          <p:cNvPr id="18" name="Slide Number Placeholder 17"/>
          <p:cNvSpPr>
            <a:spLocks noGrp="1"/>
          </p:cNvSpPr>
          <p:nvPr>
            <p:ph type="sldNum" sz="quarter" idx="10"/>
          </p:nvPr>
        </p:nvSpPr>
        <p:spPr/>
        <p:txBody>
          <a:bodyPr/>
          <a:lstStyle/>
          <a:p>
            <a:pPr>
              <a:defRPr/>
            </a:pPr>
            <a:fld id="{AF9B7836-A88A-4C3B-9E7E-6BB7F8A64E5A}" type="slidenum">
              <a:rPr lang="en-US" smtClean="0"/>
              <a:pPr>
                <a:defRPr/>
              </a:pPr>
              <a:t>12</a:t>
            </a:fld>
            <a:endParaRPr lang="en-US"/>
          </a:p>
        </p:txBody>
      </p:sp>
    </p:spTree>
    <p:extLst>
      <p:ext uri="{BB962C8B-B14F-4D97-AF65-F5344CB8AC3E}">
        <p14:creationId xmlns:p14="http://schemas.microsoft.com/office/powerpoint/2010/main" val="2336972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Problems</a:t>
            </a:r>
            <a:endParaRPr lang="en-US" dirty="0"/>
          </a:p>
        </p:txBody>
      </p:sp>
      <p:sp>
        <p:nvSpPr>
          <p:cNvPr id="3" name="Content Placeholder 2"/>
          <p:cNvSpPr>
            <a:spLocks noGrp="1"/>
          </p:cNvSpPr>
          <p:nvPr>
            <p:ph idx="1"/>
          </p:nvPr>
        </p:nvSpPr>
        <p:spPr>
          <a:xfrm>
            <a:off x="1447800" y="1371600"/>
            <a:ext cx="7620000" cy="4525963"/>
          </a:xfrm>
        </p:spPr>
        <p:txBody>
          <a:bodyPr/>
          <a:lstStyle/>
          <a:p>
            <a:r>
              <a:rPr lang="en-US" sz="2000" dirty="0" smtClean="0"/>
              <a:t>Learning the </a:t>
            </a:r>
            <a:r>
              <a:rPr lang="en-US" sz="2000" dirty="0" smtClean="0">
                <a:solidFill>
                  <a:srgbClr val="0000FF"/>
                </a:solidFill>
              </a:rPr>
              <a:t>structure</a:t>
            </a:r>
            <a:r>
              <a:rPr lang="en-US" sz="2000" dirty="0" smtClean="0"/>
              <a:t> of the Bayes net</a:t>
            </a:r>
          </a:p>
          <a:p>
            <a:pPr lvl="1"/>
            <a:r>
              <a:rPr lang="en-US" sz="1800" dirty="0" smtClean="0"/>
              <a:t>(What would be the guiding principle?)</a:t>
            </a:r>
            <a:endParaRPr lang="en-US" sz="1600" dirty="0" smtClean="0"/>
          </a:p>
          <a:p>
            <a:pPr>
              <a:lnSpc>
                <a:spcPct val="130000"/>
              </a:lnSpc>
            </a:pPr>
            <a:r>
              <a:rPr lang="en-US" sz="2000" dirty="0" smtClean="0"/>
              <a:t>Learning the </a:t>
            </a:r>
            <a:r>
              <a:rPr lang="en-US" sz="2000" dirty="0" smtClean="0">
                <a:solidFill>
                  <a:srgbClr val="0000FF"/>
                </a:solidFill>
              </a:rPr>
              <a:t>parameters</a:t>
            </a:r>
          </a:p>
          <a:p>
            <a:pPr lvl="1"/>
            <a:r>
              <a:rPr lang="en-US" sz="1800" dirty="0" smtClean="0"/>
              <a:t>Supervised? Unsupervised? </a:t>
            </a:r>
            <a:endParaRPr lang="en-US" sz="1600" dirty="0" smtClean="0"/>
          </a:p>
          <a:p>
            <a:r>
              <a:rPr lang="en-US" sz="2000" dirty="0" smtClean="0">
                <a:solidFill>
                  <a:srgbClr val="0000FF"/>
                </a:solidFill>
              </a:rPr>
              <a:t>Inference: </a:t>
            </a:r>
          </a:p>
          <a:p>
            <a:pPr lvl="1"/>
            <a:r>
              <a:rPr lang="en-US" sz="1800" dirty="0" smtClean="0"/>
              <a:t>Computing the probability of an event: </a:t>
            </a:r>
            <a:r>
              <a:rPr lang="en-US" sz="1400" dirty="0">
                <a:solidFill>
                  <a:schemeClr val="tx1"/>
                </a:solidFill>
              </a:rPr>
              <a:t>[</a:t>
            </a:r>
            <a:r>
              <a:rPr lang="en-US" sz="1400" dirty="0" smtClean="0">
                <a:solidFill>
                  <a:schemeClr val="tx1"/>
                </a:solidFill>
              </a:rPr>
              <a:t>#P Complete, Roth’93, ’96]</a:t>
            </a:r>
            <a:endParaRPr lang="en-US" sz="1200" dirty="0" smtClean="0">
              <a:solidFill>
                <a:schemeClr val="tx1"/>
              </a:solidFill>
            </a:endParaRPr>
          </a:p>
          <a:p>
            <a:pPr lvl="2"/>
            <a:r>
              <a:rPr lang="en-US" sz="1600" dirty="0" smtClean="0"/>
              <a:t>Given structure and parameters</a:t>
            </a:r>
          </a:p>
          <a:p>
            <a:pPr lvl="2"/>
            <a:r>
              <a:rPr lang="en-US" sz="1600" dirty="0" smtClean="0"/>
              <a:t>Given an observation E, what is the probability of Y? </a:t>
            </a:r>
            <a:r>
              <a:rPr lang="en-US" sz="1600" b="1" dirty="0">
                <a:solidFill>
                  <a:srgbClr val="FF0000"/>
                </a:solidFill>
              </a:rPr>
              <a:t>P(Y=y | E=e) </a:t>
            </a:r>
          </a:p>
          <a:p>
            <a:pPr lvl="2"/>
            <a:r>
              <a:rPr lang="en-US" sz="1600" dirty="0" smtClean="0"/>
              <a:t>(E, Y are sets of instantiated variables) </a:t>
            </a:r>
          </a:p>
          <a:p>
            <a:pPr lvl="1"/>
            <a:r>
              <a:rPr lang="en-US" sz="1800" dirty="0" smtClean="0"/>
              <a:t>Most likely explanation (Maximum </a:t>
            </a:r>
            <a:r>
              <a:rPr lang="en-US" sz="1800" dirty="0"/>
              <a:t>A Posteriori </a:t>
            </a:r>
            <a:r>
              <a:rPr lang="en-US" sz="1800" dirty="0" smtClean="0"/>
              <a:t>assignment, MAP, MPE) </a:t>
            </a:r>
            <a:r>
              <a:rPr lang="en-US" sz="1400" dirty="0">
                <a:solidFill>
                  <a:schemeClr val="tx1"/>
                </a:solidFill>
              </a:rPr>
              <a:t>[</a:t>
            </a:r>
            <a:r>
              <a:rPr lang="en-US" sz="1400" dirty="0" smtClean="0">
                <a:solidFill>
                  <a:schemeClr val="tx1"/>
                </a:solidFill>
              </a:rPr>
              <a:t>NP-Hard; Shimony’94]</a:t>
            </a:r>
            <a:endParaRPr lang="en-US" sz="1400" dirty="0">
              <a:solidFill>
                <a:schemeClr val="tx1"/>
              </a:solidFill>
            </a:endParaRPr>
          </a:p>
          <a:p>
            <a:pPr lvl="2"/>
            <a:r>
              <a:rPr lang="en-US" sz="1600" dirty="0"/>
              <a:t>Given structure and parameters</a:t>
            </a:r>
          </a:p>
          <a:p>
            <a:pPr lvl="2"/>
            <a:r>
              <a:rPr lang="en-US" sz="1600" dirty="0"/>
              <a:t>Given </a:t>
            </a:r>
            <a:r>
              <a:rPr lang="en-US" sz="1600" dirty="0" smtClean="0"/>
              <a:t>an </a:t>
            </a:r>
            <a:r>
              <a:rPr lang="en-US" sz="1600" dirty="0"/>
              <a:t>observation E, what is the </a:t>
            </a:r>
            <a:r>
              <a:rPr lang="en-US" sz="1600" dirty="0" smtClean="0"/>
              <a:t>most likely assignment to Y?</a:t>
            </a:r>
          </a:p>
          <a:p>
            <a:pPr lvl="2"/>
            <a:r>
              <a:rPr lang="en-US" sz="1600" dirty="0" err="1" smtClean="0">
                <a:latin typeface="Calibri"/>
              </a:rPr>
              <a:t>Argmax</a:t>
            </a:r>
            <a:r>
              <a:rPr lang="en-US" sz="1600" baseline="-25000" dirty="0" err="1" smtClean="0">
                <a:latin typeface="Calibri"/>
              </a:rPr>
              <a:t>y</a:t>
            </a:r>
            <a:r>
              <a:rPr lang="en-US" sz="1600" dirty="0" smtClean="0"/>
              <a:t> </a:t>
            </a:r>
            <a:r>
              <a:rPr lang="en-US" sz="1600" b="1" dirty="0" smtClean="0">
                <a:solidFill>
                  <a:srgbClr val="FF0000"/>
                </a:solidFill>
              </a:rPr>
              <a:t>P(Y=y </a:t>
            </a:r>
            <a:r>
              <a:rPr lang="en-US" sz="1600" b="1" dirty="0">
                <a:solidFill>
                  <a:srgbClr val="FF0000"/>
                </a:solidFill>
              </a:rPr>
              <a:t>| E=e) </a:t>
            </a:r>
          </a:p>
          <a:p>
            <a:pPr lvl="2"/>
            <a:r>
              <a:rPr lang="en-US" sz="1600" dirty="0"/>
              <a:t>(E, Y are sets of instantiated variables) </a:t>
            </a:r>
          </a:p>
          <a:p>
            <a:pPr marL="457200" lvl="1" indent="0">
              <a:buNone/>
            </a:pPr>
            <a:r>
              <a:rPr lang="en-US" sz="1800" dirty="0" smtClean="0"/>
              <a:t>  </a:t>
            </a:r>
          </a:p>
        </p:txBody>
      </p:sp>
      <p:sp>
        <p:nvSpPr>
          <p:cNvPr id="9" name="Content Placeholder 8"/>
          <p:cNvSpPr>
            <a:spLocks noGrp="1"/>
          </p:cNvSpPr>
          <p:nvPr>
            <p:ph sz="quarter" idx="13"/>
          </p:nvPr>
        </p:nvSpPr>
        <p:spPr/>
        <p:txBody>
          <a:bodyPr/>
          <a:lstStyle/>
          <a:p>
            <a:endParaRPr lang="en-US"/>
          </a:p>
        </p:txBody>
      </p:sp>
      <p:sp>
        <p:nvSpPr>
          <p:cNvPr id="8" name="Slide Number Placeholder 7"/>
          <p:cNvSpPr>
            <a:spLocks noGrp="1"/>
          </p:cNvSpPr>
          <p:nvPr>
            <p:ph type="sldNum" sz="quarter" idx="14"/>
          </p:nvPr>
        </p:nvSpPr>
        <p:spPr/>
        <p:txBody>
          <a:bodyPr/>
          <a:lstStyle/>
          <a:p>
            <a:pPr>
              <a:defRPr/>
            </a:pPr>
            <a:fld id="{AF9B7836-A88A-4C3B-9E7E-6BB7F8A64E5A}" type="slidenum">
              <a:rPr lang="en-US" smtClean="0"/>
              <a:pPr>
                <a:defRPr/>
              </a:pPr>
              <a:t>13</a:t>
            </a:fld>
            <a:endParaRPr lang="en-US"/>
          </a:p>
        </p:txBody>
      </p:sp>
    </p:spTree>
    <p:extLst>
      <p:ext uri="{BB962C8B-B14F-4D97-AF65-F5344CB8AC3E}">
        <p14:creationId xmlns:p14="http://schemas.microsoft.com/office/powerpoint/2010/main" val="815272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a:t>I</a:t>
            </a:r>
            <a:r>
              <a:rPr lang="en-US" dirty="0" smtClean="0"/>
              <a:t>nference in Bayesian Networks is generally intractable in the worst case</a:t>
            </a:r>
          </a:p>
          <a:p>
            <a:pPr lvl="1"/>
            <a:endParaRPr lang="en-US" dirty="0"/>
          </a:p>
          <a:p>
            <a:r>
              <a:rPr lang="en-US" dirty="0" smtClean="0"/>
              <a:t>Two broad approaches for inference</a:t>
            </a:r>
          </a:p>
          <a:p>
            <a:pPr lvl="1"/>
            <a:r>
              <a:rPr lang="en-US" dirty="0" smtClean="0"/>
              <a:t>Exact inference</a:t>
            </a:r>
          </a:p>
          <a:p>
            <a:pPr lvl="2"/>
            <a:r>
              <a:rPr lang="en-US" dirty="0" err="1" smtClean="0">
                <a:solidFill>
                  <a:srgbClr val="FF0000"/>
                </a:solidFill>
              </a:rPr>
              <a:t>Eg</a:t>
            </a:r>
            <a:r>
              <a:rPr lang="en-US" dirty="0" smtClean="0">
                <a:solidFill>
                  <a:srgbClr val="FF0000"/>
                </a:solidFill>
              </a:rPr>
              <a:t>. Variable Elimination</a:t>
            </a:r>
          </a:p>
          <a:p>
            <a:pPr lvl="1"/>
            <a:r>
              <a:rPr lang="en-US" dirty="0" smtClean="0"/>
              <a:t>Approximate inference	</a:t>
            </a:r>
          </a:p>
          <a:p>
            <a:pPr lvl="2"/>
            <a:r>
              <a:rPr lang="en-US" dirty="0" err="1" smtClean="0">
                <a:solidFill>
                  <a:srgbClr val="FF0000"/>
                </a:solidFill>
              </a:rPr>
              <a:t>Eg</a:t>
            </a:r>
            <a:r>
              <a:rPr lang="en-US" dirty="0" smtClean="0">
                <a:solidFill>
                  <a:srgbClr val="FF0000"/>
                </a:solidFill>
              </a:rPr>
              <a:t>. Gibbs sampling</a:t>
            </a:r>
            <a:endParaRPr lang="en-US" dirty="0">
              <a:solidFill>
                <a:srgbClr val="FF0000"/>
              </a:solidFill>
            </a:endParaRPr>
          </a:p>
        </p:txBody>
      </p:sp>
      <p:sp>
        <p:nvSpPr>
          <p:cNvPr id="9" name="Content Placeholder 8"/>
          <p:cNvSpPr>
            <a:spLocks noGrp="1"/>
          </p:cNvSpPr>
          <p:nvPr>
            <p:ph sz="quarter" idx="13"/>
          </p:nvPr>
        </p:nvSpPr>
        <p:spPr/>
        <p:txBody>
          <a:bodyPr/>
          <a:lstStyle/>
          <a:p>
            <a:endParaRPr lang="en-US"/>
          </a:p>
        </p:txBody>
      </p:sp>
      <p:sp>
        <p:nvSpPr>
          <p:cNvPr id="8" name="Slide Number Placeholder 7"/>
          <p:cNvSpPr>
            <a:spLocks noGrp="1"/>
          </p:cNvSpPr>
          <p:nvPr>
            <p:ph type="sldNum" sz="quarter" idx="14"/>
          </p:nvPr>
        </p:nvSpPr>
        <p:spPr/>
        <p:txBody>
          <a:bodyPr/>
          <a:lstStyle/>
          <a:p>
            <a:pPr>
              <a:defRPr/>
            </a:pPr>
            <a:fld id="{AF9B7836-A88A-4C3B-9E7E-6BB7F8A64E5A}" type="slidenum">
              <a:rPr lang="en-US" smtClean="0"/>
              <a:pPr>
                <a:defRPr/>
              </a:pPr>
              <a:t>14</a:t>
            </a:fld>
            <a:endParaRPr lang="en-US"/>
          </a:p>
        </p:txBody>
      </p:sp>
    </p:spTree>
    <p:extLst>
      <p:ext uri="{BB962C8B-B14F-4D97-AF65-F5344CB8AC3E}">
        <p14:creationId xmlns:p14="http://schemas.microsoft.com/office/powerpoint/2010/main" val="3834700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04800" y="1189037"/>
            <a:ext cx="4429125" cy="5440363"/>
          </a:xfrm>
        </p:spPr>
        <p:txBody>
          <a:bodyPr/>
          <a:lstStyle/>
          <a:p>
            <a:r>
              <a:rPr lang="en-US" dirty="0" smtClean="0"/>
              <a:t> Directed Acyclic  graph</a:t>
            </a:r>
          </a:p>
          <a:p>
            <a:pPr lvl="1"/>
            <a:r>
              <a:rPr lang="en-US" dirty="0" smtClean="0"/>
              <a:t>Each node has at most one parent</a:t>
            </a:r>
          </a:p>
          <a:p>
            <a:r>
              <a:rPr lang="en-US" dirty="0" smtClean="0">
                <a:solidFill>
                  <a:srgbClr val="0000FF"/>
                </a:solidFill>
              </a:rPr>
              <a:t>Independence Assumption:</a:t>
            </a:r>
          </a:p>
          <a:p>
            <a:pPr lvl="1"/>
            <a:r>
              <a:rPr lang="en-US" dirty="0" smtClean="0"/>
              <a:t>x is independent of its non-descendants given its parents</a:t>
            </a:r>
          </a:p>
          <a:p>
            <a:r>
              <a:rPr lang="en-US" dirty="0" smtClean="0"/>
              <a:t>(x is independent of other nodes give z; v is independent of w given u;)  </a:t>
            </a:r>
          </a:p>
          <a:p>
            <a:endParaRPr lang="en-US" dirty="0"/>
          </a:p>
          <a:p>
            <a:r>
              <a:rPr lang="en-US" dirty="0" smtClean="0">
                <a:solidFill>
                  <a:srgbClr val="0000FF"/>
                </a:solidFill>
              </a:rPr>
              <a:t>Need to know two numbers for each link: p(</a:t>
            </a:r>
            <a:r>
              <a:rPr lang="en-US" dirty="0" err="1" smtClean="0">
                <a:solidFill>
                  <a:srgbClr val="0000FF"/>
                </a:solidFill>
              </a:rPr>
              <a:t>x|z</a:t>
            </a:r>
            <a:r>
              <a:rPr lang="en-US" dirty="0" smtClean="0">
                <a:solidFill>
                  <a:srgbClr val="0000FF"/>
                </a:solidFill>
              </a:rPr>
              <a:t>), and a prior for the root p(y) </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15</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4060159544"/>
              </p:ext>
            </p:extLst>
          </p:nvPr>
        </p:nvGraphicFramePr>
        <p:xfrm>
          <a:off x="3233738" y="4343400"/>
          <a:ext cx="5300662" cy="642938"/>
        </p:xfrm>
        <a:graphic>
          <a:graphicData uri="http://schemas.openxmlformats.org/presentationml/2006/ole">
            <mc:AlternateContent xmlns:mc="http://schemas.openxmlformats.org/markup-compatibility/2006">
              <mc:Choice xmlns:v="urn:schemas-microsoft-com:vml" Requires="v">
                <p:oleObj spid="_x0000_s3075" name="משוואה" r:id="rId4" imgW="5026680" imgH="584280" progId="Equation.3">
                  <p:embed/>
                </p:oleObj>
              </mc:Choice>
              <mc:Fallback>
                <p:oleObj name="משוואה" r:id="rId4" imgW="5026680" imgH="584280" progId="Equation.3">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43434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p(x)</a:t>
            </a:r>
            <a:r>
              <a:rPr lang="en-US" dirty="0" smtClean="0"/>
              <a:t> ?</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16</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3511396828"/>
              </p:ext>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8195"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 </a:t>
            </a:r>
            <a:r>
              <a:rPr lang="en-US" u="none" dirty="0" smtClean="0"/>
              <a:t>=                 </a:t>
            </a:r>
          </a:p>
          <a:p>
            <a:pPr marL="0" indent="0">
              <a:buNone/>
            </a:pPr>
            <a:r>
              <a:rPr lang="en-US" u="none" dirty="0"/>
              <a:t> </a:t>
            </a:r>
            <a:r>
              <a:rPr lang="en-US" u="none" dirty="0" smtClean="0"/>
              <a:t>                 = P(x=1|z=1)P(z=1) + P(x=1|z=0)P(z=0)</a:t>
            </a:r>
            <a:endParaRPr lang="en-US" u="none" dirty="0"/>
          </a:p>
          <a:p>
            <a:r>
              <a:rPr lang="en-US" u="none" dirty="0" smtClean="0"/>
              <a:t>Recursively, go up the tree: </a:t>
            </a:r>
          </a:p>
          <a:p>
            <a:pPr marL="0" indent="0">
              <a:buNone/>
            </a:pPr>
            <a:r>
              <a:rPr lang="en-US" u="none" dirty="0"/>
              <a:t> </a:t>
            </a:r>
            <a:r>
              <a:rPr lang="en-US" u="none" dirty="0" smtClean="0"/>
              <a:t>    </a:t>
            </a:r>
            <a:r>
              <a:rPr lang="en-US" u="none" dirty="0" smtClean="0">
                <a:solidFill>
                  <a:srgbClr val="0000FF"/>
                </a:solidFill>
              </a:rPr>
              <a:t>P(z=1)</a:t>
            </a:r>
            <a:r>
              <a:rPr lang="en-US" u="none" dirty="0" smtClean="0"/>
              <a:t> = P(z=1|y=1)P(y=1</a:t>
            </a:r>
            <a:r>
              <a:rPr lang="en-US" u="none" dirty="0"/>
              <a:t>) + </a:t>
            </a:r>
            <a:r>
              <a:rPr lang="en-US" u="none" dirty="0" smtClean="0"/>
              <a:t>P(z=1|y=0)P(y=0)</a:t>
            </a:r>
          </a:p>
          <a:p>
            <a:pPr marL="0" indent="0">
              <a:buNone/>
            </a:pPr>
            <a:r>
              <a:rPr lang="en-US" u="none" dirty="0"/>
              <a:t> </a:t>
            </a:r>
            <a:r>
              <a:rPr lang="en-US" u="none" dirty="0" smtClean="0"/>
              <a:t>    </a:t>
            </a:r>
            <a:r>
              <a:rPr lang="en-US" u="none" dirty="0" smtClean="0">
                <a:solidFill>
                  <a:srgbClr val="0000FF"/>
                </a:solidFill>
              </a:rPr>
              <a:t>P(z=0) </a:t>
            </a:r>
            <a:r>
              <a:rPr lang="en-US" u="none" dirty="0"/>
              <a:t>= </a:t>
            </a:r>
            <a:r>
              <a:rPr lang="en-US" u="none" dirty="0" smtClean="0"/>
              <a:t>P(z=0|y=1)P(y=1</a:t>
            </a:r>
            <a:r>
              <a:rPr lang="en-US" u="none" dirty="0"/>
              <a:t>) + </a:t>
            </a:r>
            <a:r>
              <a:rPr lang="en-US" u="none" dirty="0" smtClean="0"/>
              <a:t>P(z=0|y=0)P(y=0)</a:t>
            </a:r>
          </a:p>
          <a:p>
            <a:pPr marL="0" indent="0">
              <a:buNone/>
            </a:pPr>
            <a:r>
              <a:rPr lang="en-US" u="none" dirty="0" smtClean="0"/>
              <a:t>     Linear Time Algorithm</a:t>
            </a:r>
          </a:p>
          <a:p>
            <a:pPr marL="0" indent="0">
              <a:buNone/>
            </a:pPr>
            <a:r>
              <a:rPr lang="en-US" u="none" dirty="0" smtClean="0"/>
              <a:t>      </a:t>
            </a:r>
          </a:p>
          <a:p>
            <a:endParaRPr lang="en-US" u="none" dirty="0"/>
          </a:p>
        </p:txBody>
      </p:sp>
      <p:sp>
        <p:nvSpPr>
          <p:cNvPr id="13" name="TextBox 12"/>
          <p:cNvSpPr txBox="1"/>
          <p:nvPr/>
        </p:nvSpPr>
        <p:spPr>
          <a:xfrm>
            <a:off x="6553200" y="50011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208092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x,y</a:t>
            </a:r>
            <a:r>
              <a:rPr lang="en-US" dirty="0" smtClean="0">
                <a:solidFill>
                  <a:srgbClr val="0000FF"/>
                </a:solidFill>
              </a:rPr>
              <a:t>)</a:t>
            </a:r>
            <a:r>
              <a:rPr lang="en-US" dirty="0" smtClean="0"/>
              <a:t> ?</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17</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3650055384"/>
              </p:ext>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15363"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P(x=1,y=0) </a:t>
            </a:r>
            <a:r>
              <a:rPr lang="en-US" u="none" dirty="0" smtClean="0"/>
              <a:t>=                 </a:t>
            </a:r>
          </a:p>
          <a:p>
            <a:pPr marL="0" indent="0">
              <a:buNone/>
            </a:pPr>
            <a:r>
              <a:rPr lang="en-US" u="none" dirty="0"/>
              <a:t> </a:t>
            </a:r>
            <a:r>
              <a:rPr lang="en-US" u="none" dirty="0" smtClean="0"/>
              <a:t>                        = P(x=1|y=0)P(y=0) </a:t>
            </a:r>
            <a:endParaRPr lang="en-US" u="none" dirty="0"/>
          </a:p>
          <a:p>
            <a:r>
              <a:rPr lang="en-US" u="none" dirty="0" smtClean="0"/>
              <a:t>Recursively, go up the tree along the path from x to y: </a:t>
            </a:r>
          </a:p>
          <a:p>
            <a:pPr marL="0" indent="0">
              <a:buNone/>
            </a:pPr>
            <a:r>
              <a:rPr lang="en-US" u="none" dirty="0"/>
              <a:t> </a:t>
            </a:r>
            <a:r>
              <a:rPr lang="en-US" u="none" dirty="0" smtClean="0"/>
              <a:t>    </a:t>
            </a:r>
            <a:r>
              <a:rPr lang="en-US" u="none" dirty="0" smtClean="0">
                <a:solidFill>
                  <a:srgbClr val="0000FF"/>
                </a:solidFill>
              </a:rPr>
              <a:t>P(x=1|y=0)</a:t>
            </a:r>
            <a:r>
              <a:rPr lang="en-US" u="none" dirty="0" smtClean="0"/>
              <a:t> = </a:t>
            </a:r>
            <a:r>
              <a:rPr lang="en-US" u="none" dirty="0" smtClean="0">
                <a:latin typeface="Symbol"/>
                <a:sym typeface="Symbol"/>
              </a:rPr>
              <a:t></a:t>
            </a:r>
            <a:r>
              <a:rPr lang="en-US" u="none" baseline="-25000" dirty="0" smtClean="0">
                <a:sym typeface="Symbol"/>
              </a:rPr>
              <a:t>z=0,1</a:t>
            </a:r>
            <a:r>
              <a:rPr lang="en-US" u="none" dirty="0" smtClean="0"/>
              <a:t> P(x=1|y=0, z)P(</a:t>
            </a:r>
            <a:r>
              <a:rPr lang="en-US" u="none" dirty="0" err="1" smtClean="0"/>
              <a:t>z|y</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a:sym typeface="Symbol"/>
              </a:rPr>
              <a:t>z=0,1</a:t>
            </a:r>
            <a:r>
              <a:rPr lang="en-US" u="none" dirty="0"/>
              <a:t> </a:t>
            </a:r>
            <a:r>
              <a:rPr lang="en-US" u="none" dirty="0" smtClean="0"/>
              <a:t>P(x=1|z)P(</a:t>
            </a:r>
            <a:r>
              <a:rPr lang="en-US" u="none" dirty="0" err="1" smtClean="0"/>
              <a:t>z|y</a:t>
            </a:r>
            <a:r>
              <a:rPr lang="en-US" u="none" dirty="0" smtClean="0"/>
              <a:t>=0)       </a:t>
            </a:r>
          </a:p>
          <a:p>
            <a:endParaRPr lang="en-US" u="none" dirty="0"/>
          </a:p>
        </p:txBody>
      </p:sp>
      <p:sp>
        <p:nvSpPr>
          <p:cNvPr id="13" name="TextBox 12"/>
          <p:cNvSpPr txBox="1"/>
          <p:nvPr/>
        </p:nvSpPr>
        <p:spPr>
          <a:xfrm>
            <a:off x="6553200" y="51535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1811726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x,u</a:t>
            </a:r>
            <a:r>
              <a:rPr lang="en-US" dirty="0" smtClean="0">
                <a:solidFill>
                  <a:srgbClr val="0000FF"/>
                </a:solidFill>
              </a:rPr>
              <a:t>)</a:t>
            </a:r>
            <a:r>
              <a:rPr lang="en-US" dirty="0" smtClean="0"/>
              <a:t> ?</a:t>
            </a:r>
          </a:p>
          <a:p>
            <a:pPr lvl="1"/>
            <a:r>
              <a:rPr lang="en-US" dirty="0" smtClean="0"/>
              <a:t>(No direct path from x to u)</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18</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2123634520"/>
              </p:ext>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17411"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4160837"/>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P(x=1,u=0) </a:t>
            </a:r>
            <a:r>
              <a:rPr lang="en-US" u="none" dirty="0" smtClean="0"/>
              <a:t>= P(x=1|u=0)P(u=0) </a:t>
            </a:r>
            <a:endParaRPr lang="en-US" u="none" dirty="0"/>
          </a:p>
          <a:p>
            <a:r>
              <a:rPr lang="en-US" u="none" dirty="0" smtClean="0"/>
              <a:t>Let y be a parent of x and u (we always have one)  </a:t>
            </a:r>
          </a:p>
          <a:p>
            <a:pPr marL="0" indent="0">
              <a:buNone/>
            </a:pPr>
            <a:r>
              <a:rPr lang="en-US" u="none" dirty="0"/>
              <a:t> </a:t>
            </a:r>
            <a:r>
              <a:rPr lang="en-US" u="none" dirty="0" smtClean="0"/>
              <a:t>    </a:t>
            </a:r>
            <a:r>
              <a:rPr lang="en-US" u="none" dirty="0" smtClean="0">
                <a:solidFill>
                  <a:srgbClr val="0000FF"/>
                </a:solidFill>
              </a:rPr>
              <a:t>P(x=1|u=0)</a:t>
            </a:r>
            <a:r>
              <a:rPr lang="en-US" u="none" dirty="0" smtClean="0"/>
              <a:t> = </a:t>
            </a:r>
            <a:r>
              <a:rPr lang="en-US" u="none" dirty="0" smtClean="0">
                <a:latin typeface="Symbol"/>
                <a:sym typeface="Symbol"/>
              </a:rPr>
              <a:t></a:t>
            </a:r>
            <a:r>
              <a:rPr lang="en-US" u="none" baseline="-25000" dirty="0" smtClean="0">
                <a:sym typeface="Symbol"/>
              </a:rPr>
              <a:t>y=0,1</a:t>
            </a:r>
            <a:r>
              <a:rPr lang="en-US" u="none" dirty="0" smtClean="0"/>
              <a:t> P(x=1|u=0, y)P(</a:t>
            </a:r>
            <a:r>
              <a:rPr lang="en-US" u="none" dirty="0" err="1" smtClean="0"/>
              <a:t>y|u</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smtClean="0">
                <a:sym typeface="Symbol"/>
              </a:rPr>
              <a:t>y=0,1</a:t>
            </a:r>
            <a:r>
              <a:rPr lang="en-US" u="none" dirty="0" smtClean="0"/>
              <a:t> P(x=1|y)P(</a:t>
            </a:r>
            <a:r>
              <a:rPr lang="en-US" u="none" dirty="0" err="1" smtClean="0"/>
              <a:t>y|u</a:t>
            </a:r>
            <a:r>
              <a:rPr lang="en-US" u="none" dirty="0" smtClean="0"/>
              <a:t>=0) =       </a:t>
            </a:r>
          </a:p>
          <a:p>
            <a:endParaRPr lang="en-US" u="none" dirty="0"/>
          </a:p>
        </p:txBody>
      </p:sp>
      <p:sp>
        <p:nvSpPr>
          <p:cNvPr id="13" name="TextBox 12"/>
          <p:cNvSpPr txBox="1"/>
          <p:nvPr/>
        </p:nvSpPr>
        <p:spPr>
          <a:xfrm>
            <a:off x="6400800" y="5308937"/>
            <a:ext cx="2514600" cy="1015663"/>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reduced it to cases we have seen  </a:t>
            </a:r>
            <a:endParaRPr lang="en-US" sz="2000" u="none" dirty="0">
              <a:latin typeface="+mn-lt"/>
            </a:endParaRPr>
          </a:p>
        </p:txBody>
      </p:sp>
    </p:spTree>
    <p:extLst>
      <p:ext uri="{BB962C8B-B14F-4D97-AF65-F5344CB8AC3E}">
        <p14:creationId xmlns:p14="http://schemas.microsoft.com/office/powerpoint/2010/main" val="2444581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1000" y="1295400"/>
            <a:ext cx="4191000" cy="5181600"/>
          </a:xfrm>
        </p:spPr>
        <p:txBody>
          <a:bodyPr/>
          <a:lstStyle/>
          <a:p>
            <a:r>
              <a:rPr lang="en-US" b="1" dirty="0" smtClean="0">
                <a:solidFill>
                  <a:srgbClr val="0000FF"/>
                </a:solidFill>
              </a:rPr>
              <a:t>Inference Problem:</a:t>
            </a:r>
          </a:p>
          <a:p>
            <a:endParaRPr lang="en-US" dirty="0" smtClean="0"/>
          </a:p>
          <a:p>
            <a:r>
              <a:rPr lang="en-US" dirty="0" smtClean="0"/>
              <a:t>Given the Tree with all the associated CPTs, we “showed” that we can  evaluate the probability of   all events efficiently.</a:t>
            </a:r>
          </a:p>
          <a:p>
            <a:r>
              <a:rPr lang="en-US" dirty="0" smtClean="0">
                <a:solidFill>
                  <a:srgbClr val="0000FF"/>
                </a:solidFill>
              </a:rPr>
              <a:t>There are more efficient algorithms </a:t>
            </a:r>
          </a:p>
          <a:p>
            <a:r>
              <a:rPr lang="en-US" dirty="0" smtClean="0"/>
              <a:t> The idea was to show that the inference is this case is a simple application of Bayes rule and probability theory.</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19</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1136435888"/>
              </p:ext>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11267"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Tree>
    <p:extLst>
      <p:ext uri="{BB962C8B-B14F-4D97-AF65-F5344CB8AC3E}">
        <p14:creationId xmlns:p14="http://schemas.microsoft.com/office/powerpoint/2010/main" val="1237552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Unsupervised Learning</a:t>
            </a:r>
            <a:endParaRPr lang="en-US" dirty="0"/>
          </a:p>
        </p:txBody>
      </p:sp>
      <p:sp>
        <p:nvSpPr>
          <p:cNvPr id="10" name="Content Placeholder 9"/>
          <p:cNvSpPr>
            <a:spLocks noGrp="1"/>
          </p:cNvSpPr>
          <p:nvPr>
            <p:ph idx="1"/>
          </p:nvPr>
        </p:nvSpPr>
        <p:spPr>
          <a:xfrm>
            <a:off x="1600200" y="1371600"/>
            <a:ext cx="7162800" cy="4525963"/>
          </a:xfrm>
        </p:spPr>
        <p:txBody>
          <a:bodyPr/>
          <a:lstStyle/>
          <a:p>
            <a:r>
              <a:rPr lang="en-US" dirty="0"/>
              <a:t>We get as input (n+1) tuples: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X</a:t>
            </a:r>
            <a:r>
              <a:rPr lang="en-US" baseline="-25000" dirty="0"/>
              <a:t>n+1</a:t>
            </a:r>
            <a:r>
              <a:rPr lang="en-US" dirty="0"/>
              <a:t>) </a:t>
            </a:r>
          </a:p>
          <a:p>
            <a:r>
              <a:rPr lang="en-US" dirty="0" smtClean="0"/>
              <a:t>There </a:t>
            </a:r>
            <a:r>
              <a:rPr lang="en-US" dirty="0"/>
              <a:t>is no notion of a class variable or a label.</a:t>
            </a:r>
          </a:p>
          <a:p>
            <a:r>
              <a:rPr lang="en-US" dirty="0" smtClean="0"/>
              <a:t>After </a:t>
            </a:r>
            <a:r>
              <a:rPr lang="en-US" dirty="0"/>
              <a:t>seeing a few examples, we would like to know something </a:t>
            </a:r>
            <a:r>
              <a:rPr lang="en-US" dirty="0" smtClean="0"/>
              <a:t>about the </a:t>
            </a:r>
            <a:r>
              <a:rPr lang="en-US" dirty="0"/>
              <a:t>domain: </a:t>
            </a:r>
          </a:p>
          <a:p>
            <a:pPr lvl="1"/>
            <a:r>
              <a:rPr lang="en-US" dirty="0" smtClean="0"/>
              <a:t>correlations </a:t>
            </a:r>
            <a:r>
              <a:rPr lang="en-US" dirty="0"/>
              <a:t>between variables,  probability of certain events, etc.</a:t>
            </a:r>
          </a:p>
          <a:p>
            <a:r>
              <a:rPr lang="en-US" dirty="0" smtClean="0"/>
              <a:t>We </a:t>
            </a:r>
            <a:r>
              <a:rPr lang="en-US" dirty="0"/>
              <a:t>want to learn the most likely model that </a:t>
            </a:r>
            <a:r>
              <a:rPr lang="en-US" dirty="0" smtClean="0"/>
              <a:t>generated </a:t>
            </a:r>
            <a:r>
              <a:rPr lang="en-US" dirty="0"/>
              <a:t>the data </a:t>
            </a:r>
            <a:endParaRPr lang="en-US" dirty="0" smtClean="0"/>
          </a:p>
          <a:p>
            <a:endParaRPr lang="en-US" dirty="0"/>
          </a:p>
          <a:p>
            <a:pPr marL="0" indent="0">
              <a:buNone/>
            </a:pPr>
            <a:endParaRPr lang="en-US" dirty="0"/>
          </a:p>
          <a:p>
            <a:endParaRPr lang="en-US" dirty="0"/>
          </a:p>
          <a:p>
            <a:endParaRPr lang="en-US" dirty="0"/>
          </a:p>
          <a:p>
            <a:endParaRPr lang="en-US" dirty="0"/>
          </a:p>
        </p:txBody>
      </p:sp>
      <p:sp>
        <p:nvSpPr>
          <p:cNvPr id="2" name="Slide Number Placeholder 1"/>
          <p:cNvSpPr>
            <a:spLocks noGrp="1"/>
          </p:cNvSpPr>
          <p:nvPr>
            <p:ph type="sldNum" sz="quarter" idx="10"/>
          </p:nvPr>
        </p:nvSpPr>
        <p:spPr/>
        <p:txBody>
          <a:bodyPr/>
          <a:lstStyle/>
          <a:p>
            <a:pPr>
              <a:defRPr/>
            </a:pPr>
            <a:fld id="{AF9B7836-A88A-4C3B-9E7E-6BB7F8A64E5A}"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3" name="Content Placeholder 2"/>
          <p:cNvSpPr>
            <a:spLocks noGrp="1"/>
          </p:cNvSpPr>
          <p:nvPr>
            <p:ph idx="1"/>
          </p:nvPr>
        </p:nvSpPr>
        <p:spPr>
          <a:xfrm>
            <a:off x="1600200" y="1295400"/>
            <a:ext cx="7315200" cy="4525963"/>
          </a:xfrm>
        </p:spPr>
        <p:txBody>
          <a:bodyPr/>
          <a:lstStyle/>
          <a:p>
            <a:r>
              <a:rPr lang="en-US" dirty="0">
                <a:solidFill>
                  <a:srgbClr val="000066"/>
                </a:solidFill>
              </a:rPr>
              <a:t>For general Bayesian Networks </a:t>
            </a:r>
            <a:endParaRPr lang="en-US" dirty="0" smtClean="0">
              <a:solidFill>
                <a:srgbClr val="000066"/>
              </a:solidFill>
            </a:endParaRPr>
          </a:p>
          <a:p>
            <a:pPr lvl="1"/>
            <a:r>
              <a:rPr lang="en-US" dirty="0" smtClean="0">
                <a:solidFill>
                  <a:srgbClr val="000066"/>
                </a:solidFill>
              </a:rPr>
              <a:t>The </a:t>
            </a:r>
            <a:r>
              <a:rPr lang="en-US" dirty="0">
                <a:solidFill>
                  <a:srgbClr val="0000FF"/>
                </a:solidFill>
              </a:rPr>
              <a:t>learning problem</a:t>
            </a:r>
            <a:r>
              <a:rPr lang="en-US" dirty="0">
                <a:solidFill>
                  <a:srgbClr val="000066"/>
                </a:solidFill>
              </a:rPr>
              <a:t> is </a:t>
            </a:r>
            <a:r>
              <a:rPr lang="en-US" dirty="0" smtClean="0">
                <a:solidFill>
                  <a:srgbClr val="000066"/>
                </a:solidFill>
              </a:rPr>
              <a:t>hard </a:t>
            </a:r>
          </a:p>
          <a:p>
            <a:pPr lvl="1"/>
            <a:r>
              <a:rPr lang="en-US" dirty="0" smtClean="0">
                <a:solidFill>
                  <a:srgbClr val="000066"/>
                </a:solidFill>
              </a:rPr>
              <a:t>The </a:t>
            </a:r>
            <a:r>
              <a:rPr lang="en-US" dirty="0">
                <a:solidFill>
                  <a:srgbClr val="0000FF"/>
                </a:solidFill>
              </a:rPr>
              <a:t>inference problem</a:t>
            </a:r>
            <a:r>
              <a:rPr lang="en-US" dirty="0">
                <a:solidFill>
                  <a:srgbClr val="000066"/>
                </a:solidFill>
              </a:rPr>
              <a:t> (given the network, evaluate the </a:t>
            </a:r>
            <a:r>
              <a:rPr lang="en-US" dirty="0" smtClean="0">
                <a:solidFill>
                  <a:srgbClr val="000066"/>
                </a:solidFill>
              </a:rPr>
              <a:t>probability of </a:t>
            </a:r>
            <a:r>
              <a:rPr lang="en-US" dirty="0">
                <a:solidFill>
                  <a:srgbClr val="000066"/>
                </a:solidFill>
              </a:rPr>
              <a:t>a given event) is </a:t>
            </a:r>
            <a:r>
              <a:rPr lang="en-US" dirty="0" smtClean="0">
                <a:solidFill>
                  <a:srgbClr val="000066"/>
                </a:solidFill>
              </a:rPr>
              <a:t>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pPr marL="0" indent="0">
              <a:buNone/>
            </a:pPr>
            <a:endParaRPr lang="en-US" dirty="0" smtClean="0">
              <a:solidFill>
                <a:srgbClr val="000066"/>
              </a:solidFill>
            </a:endParaRPr>
          </a:p>
        </p:txBody>
      </p:sp>
      <p:sp>
        <p:nvSpPr>
          <p:cNvPr id="670725" name="Oval 5"/>
          <p:cNvSpPr>
            <a:spLocks noChangeArrowheads="1"/>
          </p:cNvSpPr>
          <p:nvPr/>
        </p:nvSpPr>
        <p:spPr bwMode="auto">
          <a:xfrm>
            <a:off x="27527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8385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244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196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5532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39147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8289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4958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4958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ext uri="{D42A27DB-BD31-4B8C-83A1-F6EECF244321}">
                <p14:modId xmlns:p14="http://schemas.microsoft.com/office/powerpoint/2010/main" val="688126048"/>
              </p:ext>
            </p:extLst>
          </p:nvPr>
        </p:nvGraphicFramePr>
        <p:xfrm>
          <a:off x="1981200" y="5757862"/>
          <a:ext cx="5965825" cy="719138"/>
        </p:xfrm>
        <a:graphic>
          <a:graphicData uri="http://schemas.openxmlformats.org/presentationml/2006/ole">
            <mc:AlternateContent xmlns:mc="http://schemas.openxmlformats.org/markup-compatibility/2006">
              <mc:Choice xmlns:v="urn:schemas-microsoft-com:vml" Requires="v">
                <p:oleObj spid="_x0000_s16387"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578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6670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495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248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7432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8289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7432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39147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06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4958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20</a:t>
            </a:fld>
            <a:endParaRPr lang="en-US"/>
          </a:p>
        </p:txBody>
      </p:sp>
      <p:sp>
        <p:nvSpPr>
          <p:cNvPr id="5" name="TextBox 4"/>
          <p:cNvSpPr txBox="1"/>
          <p:nvPr/>
        </p:nvSpPr>
        <p:spPr>
          <a:xfrm>
            <a:off x="4953000" y="26924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37" name="TextBox 36"/>
          <p:cNvSpPr txBox="1"/>
          <p:nvPr/>
        </p:nvSpPr>
        <p:spPr>
          <a:xfrm>
            <a:off x="7162800" y="3867090"/>
            <a:ext cx="1023037"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P(z</a:t>
            </a:r>
            <a:r>
              <a:rPr lang="en-US" sz="2000" b="1" u="none" baseline="-25000" dirty="0" smtClean="0">
                <a:solidFill>
                  <a:srgbClr val="0000FF"/>
                </a:solidFill>
                <a:latin typeface="Calibri"/>
              </a:rPr>
              <a:t>3</a:t>
            </a:r>
            <a:r>
              <a:rPr lang="en-US" sz="2000" b="1" u="none" dirty="0" smtClean="0">
                <a:solidFill>
                  <a:srgbClr val="0000FF"/>
                </a:solidFill>
                <a:latin typeface="+mn-lt"/>
              </a:rPr>
              <a:t> | y)</a:t>
            </a:r>
            <a:endParaRPr lang="en-US" sz="2000" b="1" u="none" dirty="0">
              <a:solidFill>
                <a:srgbClr val="0000FF"/>
              </a:solidFill>
              <a:latin typeface="+mn-lt"/>
            </a:endParaRPr>
          </a:p>
        </p:txBody>
      </p:sp>
      <p:sp>
        <p:nvSpPr>
          <p:cNvPr id="38" name="TextBox 37"/>
          <p:cNvSpPr txBox="1"/>
          <p:nvPr/>
        </p:nvSpPr>
        <p:spPr>
          <a:xfrm>
            <a:off x="4006163" y="5238690"/>
            <a:ext cx="190468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dirty="0" smtClean="0">
                <a:solidFill>
                  <a:srgbClr val="0000FF"/>
                </a:solidFill>
                <a:latin typeface="+mn-lt"/>
              </a:rPr>
              <a:t> | </a:t>
            </a:r>
            <a:r>
              <a:rPr lang="en-US" sz="2000" b="1" u="none" dirty="0" smtClean="0">
                <a:solidFill>
                  <a:srgbClr val="0000FF"/>
                </a:solidFill>
                <a:latin typeface="Calibri"/>
              </a:rPr>
              <a:t>z</a:t>
            </a:r>
            <a:r>
              <a:rPr lang="en-US" sz="2000" b="1" u="none" baseline="-25000" dirty="0" smtClean="0">
                <a:solidFill>
                  <a:srgbClr val="0000FF"/>
                </a:solidFill>
                <a:latin typeface="Calibri"/>
              </a:rPr>
              <a:t>1</a:t>
            </a:r>
            <a:r>
              <a:rPr lang="en-US" sz="2000" b="1" u="none" dirty="0" smtClean="0">
                <a:solidFill>
                  <a:srgbClr val="0000FF"/>
                </a:solidFill>
                <a:latin typeface="+mn-lt"/>
              </a:rPr>
              <a:t>, </a:t>
            </a:r>
            <a:r>
              <a:rPr lang="en-US" sz="2000" b="1" u="none" dirty="0" smtClean="0">
                <a:solidFill>
                  <a:srgbClr val="0000FF"/>
                </a:solidFill>
                <a:latin typeface="Calibri"/>
              </a:rPr>
              <a:t>z</a:t>
            </a:r>
            <a:r>
              <a:rPr lang="en-US" sz="2000" b="1" u="none" baseline="-25000" dirty="0" smtClean="0">
                <a:solidFill>
                  <a:srgbClr val="0000FF"/>
                </a:solidFill>
                <a:latin typeface="Calibri"/>
              </a:rPr>
              <a:t>2</a:t>
            </a:r>
            <a:r>
              <a:rPr lang="en-US" sz="2000" b="1" u="none" dirty="0" smtClean="0">
                <a:solidFill>
                  <a:srgbClr val="0000FF"/>
                </a:solidFill>
                <a:latin typeface="+mn-lt"/>
              </a:rPr>
              <a:t> ,z, </a:t>
            </a:r>
            <a:r>
              <a:rPr lang="en-US" sz="2000" b="1" u="none" dirty="0" smtClean="0">
                <a:solidFill>
                  <a:srgbClr val="0000FF"/>
                </a:solidFill>
                <a:latin typeface="Calibri"/>
              </a:rPr>
              <a:t>z</a:t>
            </a:r>
            <a:r>
              <a:rPr lang="en-US" sz="2000" b="1" u="none" baseline="-25000" dirty="0" smtClean="0">
                <a:solidFill>
                  <a:srgbClr val="0000FF"/>
                </a:solidFill>
                <a:latin typeface="Calibri"/>
              </a:rPr>
              <a:t>3</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9" name="TextBox 38"/>
          <p:cNvSpPr txBox="1"/>
          <p:nvPr/>
        </p:nvSpPr>
        <p:spPr>
          <a:xfrm>
            <a:off x="4025684" y="2800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0" name="TextBox 39"/>
          <p:cNvSpPr txBox="1"/>
          <p:nvPr/>
        </p:nvSpPr>
        <p:spPr>
          <a:xfrm>
            <a:off x="45895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1" name="TextBox 40"/>
          <p:cNvSpPr txBox="1"/>
          <p:nvPr/>
        </p:nvSpPr>
        <p:spPr>
          <a:xfrm>
            <a:off x="22860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2" name="TextBox 41"/>
          <p:cNvSpPr txBox="1"/>
          <p:nvPr/>
        </p:nvSpPr>
        <p:spPr>
          <a:xfrm>
            <a:off x="39624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3" name="TextBox 42"/>
          <p:cNvSpPr txBox="1"/>
          <p:nvPr/>
        </p:nvSpPr>
        <p:spPr>
          <a:xfrm>
            <a:off x="66935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4" name="TextBox 43"/>
          <p:cNvSpPr txBox="1"/>
          <p:nvPr/>
        </p:nvSpPr>
        <p:spPr>
          <a:xfrm>
            <a:off x="6400800" y="48576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6" name="TextBox 45"/>
          <p:cNvSpPr txBox="1"/>
          <p:nvPr/>
        </p:nvSpPr>
        <p:spPr>
          <a:xfrm>
            <a:off x="4725912" y="48768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7" name="TextBox 46"/>
          <p:cNvSpPr txBox="1"/>
          <p:nvPr/>
        </p:nvSpPr>
        <p:spPr>
          <a:xfrm>
            <a:off x="2895600" y="48768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20748944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7" name="Content Placeholder 6"/>
          <p:cNvSpPr>
            <a:spLocks noGrp="1"/>
          </p:cNvSpPr>
          <p:nvPr>
            <p:ph idx="1"/>
          </p:nvPr>
        </p:nvSpPr>
        <p:spPr>
          <a:xfrm>
            <a:off x="1600200" y="1874837"/>
            <a:ext cx="7162800" cy="4525963"/>
          </a:xfrm>
        </p:spPr>
        <p:txBody>
          <a:bodyPr/>
          <a:lstStyle/>
          <a:p>
            <a:r>
              <a:rPr lang="en-US" dirty="0"/>
              <a:t>Suppose the query is </a:t>
            </a:r>
            <a:r>
              <a:rPr lang="en-US" dirty="0" smtClean="0">
                <a:latin typeface="Calibri"/>
              </a:rPr>
              <a:t>P(X</a:t>
            </a:r>
            <a:r>
              <a:rPr lang="en-US" baseline="-25000" dirty="0" smtClean="0">
                <a:latin typeface="Calibri"/>
              </a:rPr>
              <a:t>1</a:t>
            </a:r>
            <a:r>
              <a:rPr lang="en-US" dirty="0" smtClean="0"/>
              <a:t>)</a:t>
            </a:r>
          </a:p>
          <a:p>
            <a:endParaRPr lang="en-US" dirty="0"/>
          </a:p>
          <a:p>
            <a:endParaRPr lang="en-US" dirty="0" smtClean="0"/>
          </a:p>
          <a:p>
            <a:endParaRPr lang="en-US" dirty="0"/>
          </a:p>
          <a:p>
            <a:endParaRPr lang="en-US" dirty="0" smtClean="0"/>
          </a:p>
          <a:p>
            <a:endParaRPr lang="en-US" dirty="0"/>
          </a:p>
          <a:p>
            <a:r>
              <a:rPr lang="en-US" dirty="0"/>
              <a:t>Key Intuition: Move irrelevant terms outside summation and cache intermediate results</a:t>
            </a:r>
          </a:p>
          <a:p>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21</a:t>
            </a:fld>
            <a:endParaRPr lang="en-US"/>
          </a:p>
        </p:txBody>
      </p:sp>
      <p:graphicFrame>
        <p:nvGraphicFramePr>
          <p:cNvPr id="8" name="Object 27"/>
          <p:cNvGraphicFramePr>
            <a:graphicFrameLocks noChangeAspect="1"/>
          </p:cNvGraphicFramePr>
          <p:nvPr>
            <p:extLst>
              <p:ext uri="{D42A27DB-BD31-4B8C-83A1-F6EECF244321}">
                <p14:modId xmlns:p14="http://schemas.microsoft.com/office/powerpoint/2010/main" val="529188520"/>
              </p:ext>
            </p:extLst>
          </p:nvPr>
        </p:nvGraphicFramePr>
        <p:xfrm>
          <a:off x="2214210" y="1219200"/>
          <a:ext cx="4926013" cy="773113"/>
        </p:xfrm>
        <a:graphic>
          <a:graphicData uri="http://schemas.openxmlformats.org/presentationml/2006/ole">
            <mc:AlternateContent xmlns:mc="http://schemas.openxmlformats.org/markup-compatibility/2006">
              <mc:Choice xmlns:v="urn:schemas-microsoft-com:vml" Requires="v">
                <p:oleObj spid="_x0000_s9223" name="Equation" r:id="rId3" imgW="2349500" imgH="368300" progId="Equation.3">
                  <p:embed/>
                </p:oleObj>
              </mc:Choice>
              <mc:Fallback>
                <p:oleObj name="Equation" r:id="rId3" imgW="2349500" imgH="368300" progId="Equation.3">
                  <p:embed/>
                  <p:pic>
                    <p:nvPicPr>
                      <p:cNvPr id="0" name=""/>
                      <p:cNvPicPr>
                        <a:picLocks noChangeAspect="1" noChangeArrowheads="1"/>
                      </p:cNvPicPr>
                      <p:nvPr/>
                    </p:nvPicPr>
                    <p:blipFill>
                      <a:blip r:embed="rId4"/>
                      <a:srcRect/>
                      <a:stretch>
                        <a:fillRect/>
                      </a:stretch>
                    </p:blipFill>
                    <p:spPr bwMode="auto">
                      <a:xfrm>
                        <a:off x="2214210" y="1219200"/>
                        <a:ext cx="4926013" cy="773113"/>
                      </a:xfrm>
                      <a:prstGeom prst="rect">
                        <a:avLst/>
                      </a:prstGeom>
                      <a:noFill/>
                      <a:ln>
                        <a:noFill/>
                      </a:ln>
                      <a:effectLst/>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4105975291"/>
              </p:ext>
            </p:extLst>
          </p:nvPr>
        </p:nvGraphicFramePr>
        <p:xfrm>
          <a:off x="2821871" y="2438400"/>
          <a:ext cx="3597275" cy="825500"/>
        </p:xfrm>
        <a:graphic>
          <a:graphicData uri="http://schemas.openxmlformats.org/presentationml/2006/ole">
            <mc:AlternateContent xmlns:mc="http://schemas.openxmlformats.org/markup-compatibility/2006">
              <mc:Choice xmlns:v="urn:schemas-microsoft-com:vml" Requires="v">
                <p:oleObj spid="_x0000_s9224" name="Equation" r:id="rId5" imgW="1714500" imgH="393700" progId="Equation.3">
                  <p:embed/>
                </p:oleObj>
              </mc:Choice>
              <mc:Fallback>
                <p:oleObj name="Equation" r:id="rId5" imgW="1714500" imgH="393700" progId="Equation.3">
                  <p:embed/>
                  <p:pic>
                    <p:nvPicPr>
                      <p:cNvPr id="0" name=""/>
                      <p:cNvPicPr>
                        <a:picLocks noChangeAspect="1" noChangeArrowheads="1"/>
                      </p:cNvPicPr>
                      <p:nvPr/>
                    </p:nvPicPr>
                    <p:blipFill>
                      <a:blip r:embed="rId6"/>
                      <a:srcRect/>
                      <a:stretch>
                        <a:fillRect/>
                      </a:stretch>
                    </p:blipFill>
                    <p:spPr bwMode="auto">
                      <a:xfrm>
                        <a:off x="2821871" y="2438400"/>
                        <a:ext cx="3597275" cy="825500"/>
                      </a:xfrm>
                      <a:prstGeom prst="rect">
                        <a:avLst/>
                      </a:prstGeom>
                      <a:noFill/>
                      <a:ln>
                        <a:noFill/>
                      </a:ln>
                      <a:effectLst/>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1854855432"/>
              </p:ext>
            </p:extLst>
          </p:nvPr>
        </p:nvGraphicFramePr>
        <p:xfrm>
          <a:off x="1927225" y="3505200"/>
          <a:ext cx="5356225" cy="825500"/>
        </p:xfrm>
        <a:graphic>
          <a:graphicData uri="http://schemas.openxmlformats.org/presentationml/2006/ole">
            <mc:AlternateContent xmlns:mc="http://schemas.openxmlformats.org/markup-compatibility/2006">
              <mc:Choice xmlns:v="urn:schemas-microsoft-com:vml" Requires="v">
                <p:oleObj spid="_x0000_s9225" name="Equation" r:id="rId7" imgW="2552700" imgH="393700" progId="Equation.3">
                  <p:embed/>
                </p:oleObj>
              </mc:Choice>
              <mc:Fallback>
                <p:oleObj name="Equation" r:id="rId7" imgW="2552700" imgH="393700" progId="Equation.3">
                  <p:embed/>
                  <p:pic>
                    <p:nvPicPr>
                      <p:cNvPr id="0" name=""/>
                      <p:cNvPicPr>
                        <a:picLocks noChangeAspect="1" noChangeArrowheads="1"/>
                      </p:cNvPicPr>
                      <p:nvPr/>
                    </p:nvPicPr>
                    <p:blipFill>
                      <a:blip r:embed="rId8"/>
                      <a:srcRect/>
                      <a:stretch>
                        <a:fillRect/>
                      </a:stretch>
                    </p:blipFill>
                    <p:spPr bwMode="auto">
                      <a:xfrm>
                        <a:off x="1927225" y="3505200"/>
                        <a:ext cx="5356225" cy="825500"/>
                      </a:xfrm>
                      <a:prstGeom prst="rect">
                        <a:avLst/>
                      </a:prstGeom>
                      <a:noFill/>
                      <a:ln>
                        <a:noFill/>
                      </a:ln>
                      <a:effectLst/>
                      <a:extLst/>
                    </p:spPr>
                  </p:pic>
                </p:oleObj>
              </mc:Fallback>
            </mc:AlternateContent>
          </a:graphicData>
        </a:graphic>
      </p:graphicFrame>
      <p:cxnSp>
        <p:nvCxnSpPr>
          <p:cNvPr id="5" name="Straight Connector 4"/>
          <p:cNvCxnSpPr/>
          <p:nvPr/>
        </p:nvCxnSpPr>
        <p:spPr>
          <a:xfrm flipH="1">
            <a:off x="4495800" y="29718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95800" y="43434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3276600"/>
            <a:ext cx="685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44504" y="4343400"/>
            <a:ext cx="1295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47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00200" y="1874837"/>
            <a:ext cx="7162800" cy="4525963"/>
          </a:xfrm>
        </p:spPr>
        <p:txBody>
          <a:bodyPr/>
          <a:lstStyle/>
          <a:p>
            <a:r>
              <a:rPr lang="en-US" dirty="0"/>
              <a:t>We want to compute P(C</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What have we saved with this procedure? How many multiplications and additions did we perform?</a:t>
            </a:r>
          </a:p>
          <a:p>
            <a:endParaRPr lang="en-US" dirty="0" smtClean="0"/>
          </a:p>
          <a:p>
            <a:endParaRPr lang="en-US" dirty="0"/>
          </a:p>
        </p:txBody>
      </p:sp>
      <p:grpSp>
        <p:nvGrpSpPr>
          <p:cNvPr id="31" name="Group 30"/>
          <p:cNvGrpSpPr/>
          <p:nvPr/>
        </p:nvGrpSpPr>
        <p:grpSpPr>
          <a:xfrm>
            <a:off x="3810000" y="3514997"/>
            <a:ext cx="4800600" cy="599803"/>
            <a:chOff x="3810000" y="3514997"/>
            <a:chExt cx="4800600" cy="599803"/>
          </a:xfrm>
        </p:grpSpPr>
        <p:sp>
          <p:nvSpPr>
            <p:cNvPr id="21" name="Rectangle 20"/>
            <p:cNvSpPr/>
            <p:nvPr/>
          </p:nvSpPr>
          <p:spPr bwMode="auto">
            <a:xfrm>
              <a:off x="3810000" y="3514997"/>
              <a:ext cx="1600200" cy="599803"/>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22" name="TextBox 21"/>
            <p:cNvSpPr txBox="1"/>
            <p:nvPr/>
          </p:nvSpPr>
          <p:spPr>
            <a:xfrm>
              <a:off x="6553200" y="3630233"/>
              <a:ext cx="2057400" cy="307777"/>
            </a:xfrm>
            <a:prstGeom prst="rect">
              <a:avLst/>
            </a:prstGeom>
            <a:solidFill>
              <a:srgbClr val="FFFFCC"/>
            </a:solidFill>
            <a:ln>
              <a:solidFill>
                <a:srgbClr val="FF9933"/>
              </a:solidFill>
            </a:ln>
          </p:spPr>
          <p:txBody>
            <a:bodyPr wrap="square" rtlCol="0">
              <a:spAutoFit/>
            </a:bodyPr>
            <a:lstStyle/>
            <a:p>
              <a:r>
                <a:rPr lang="en-US" u="none" dirty="0" smtClean="0">
                  <a:latin typeface="+mj-lt"/>
                  <a:cs typeface="Arial"/>
                </a:rPr>
                <a:t>Let’s call this </a:t>
              </a:r>
              <a:r>
                <a:rPr lang="en-US" u="none" dirty="0" err="1" smtClean="0">
                  <a:latin typeface="+mj-lt"/>
                  <a:cs typeface="Arial"/>
                </a:rPr>
                <a:t>f</a:t>
              </a:r>
              <a:r>
                <a:rPr lang="en-US" u="none" baseline="-25000" dirty="0" err="1" smtClean="0">
                  <a:latin typeface="+mj-lt"/>
                  <a:cs typeface="Arial"/>
                </a:rPr>
                <a:t>A</a:t>
              </a:r>
              <a:r>
                <a:rPr lang="en-US" u="none" dirty="0" smtClean="0">
                  <a:latin typeface="+mj-lt"/>
                  <a:cs typeface="Arial"/>
                </a:rPr>
                <a:t>(B)</a:t>
              </a:r>
              <a:endParaRPr lang="en-US" u="none" dirty="0">
                <a:latin typeface="+mj-lt"/>
                <a:cs typeface="Arial"/>
              </a:endParaRPr>
            </a:p>
          </p:txBody>
        </p:sp>
        <p:cxnSp>
          <p:nvCxnSpPr>
            <p:cNvPr id="25" name="Straight Arrow Connector 24"/>
            <p:cNvCxnSpPr>
              <a:stCxn id="21" idx="3"/>
              <a:endCxn id="22" idx="1"/>
            </p:cNvCxnSpPr>
            <p:nvPr/>
          </p:nvCxnSpPr>
          <p:spPr bwMode="auto">
            <a:xfrm flipV="1">
              <a:off x="5410200" y="3784122"/>
              <a:ext cx="1143000" cy="307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20" name="Object 19"/>
          <p:cNvGraphicFramePr>
            <a:graphicFrameLocks noChangeAspect="1"/>
          </p:cNvGraphicFramePr>
          <p:nvPr>
            <p:extLst>
              <p:ext uri="{D42A27DB-BD31-4B8C-83A1-F6EECF244321}">
                <p14:modId xmlns:p14="http://schemas.microsoft.com/office/powerpoint/2010/main" val="3181805890"/>
              </p:ext>
            </p:extLst>
          </p:nvPr>
        </p:nvGraphicFramePr>
        <p:xfrm>
          <a:off x="2514600" y="3533421"/>
          <a:ext cx="2895600" cy="599803"/>
        </p:xfrm>
        <a:graphic>
          <a:graphicData uri="http://schemas.openxmlformats.org/presentationml/2006/ole">
            <mc:AlternateContent xmlns:mc="http://schemas.openxmlformats.org/markup-compatibility/2006">
              <mc:Choice xmlns:v="urn:schemas-microsoft-com:vml" Requires="v">
                <p:oleObj spid="_x0000_s14343" name="Equation" r:id="rId3" imgW="1778000" imgH="368300" progId="Equation.3">
                  <p:embed/>
                </p:oleObj>
              </mc:Choice>
              <mc:Fallback>
                <p:oleObj name="Equation" r:id="rId3" imgW="1778000" imgH="368300" progId="Equation.3">
                  <p:embed/>
                  <p:pic>
                    <p:nvPicPr>
                      <p:cNvPr id="0" name=""/>
                      <p:cNvPicPr/>
                      <p:nvPr/>
                    </p:nvPicPr>
                    <p:blipFill>
                      <a:blip r:embed="rId4"/>
                      <a:stretch>
                        <a:fillRect/>
                      </a:stretch>
                    </p:blipFill>
                    <p:spPr>
                      <a:xfrm>
                        <a:off x="2514600" y="3533421"/>
                        <a:ext cx="2895600" cy="59980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Variable Elimination: Example 1</a:t>
            </a:r>
            <a:endParaRPr lang="en-US" dirty="0"/>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22</a:t>
            </a:fld>
            <a:endParaRPr lang="en-US"/>
          </a:p>
        </p:txBody>
      </p:sp>
      <p:sp>
        <p:nvSpPr>
          <p:cNvPr id="8" name="Oval 7"/>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Oval 9"/>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1" name="TextBox 10"/>
          <p:cNvSpPr txBox="1"/>
          <p:nvPr/>
        </p:nvSpPr>
        <p:spPr>
          <a:xfrm>
            <a:off x="2057400" y="1563511"/>
            <a:ext cx="288862" cy="307777"/>
          </a:xfrm>
          <a:prstGeom prst="rect">
            <a:avLst/>
          </a:prstGeom>
          <a:noFill/>
        </p:spPr>
        <p:txBody>
          <a:bodyPr wrap="none" rtlCol="0">
            <a:spAutoFit/>
          </a:bodyPr>
          <a:lstStyle/>
          <a:p>
            <a:r>
              <a:rPr lang="en-US" u="none" dirty="0" smtClean="0">
                <a:latin typeface="+mj-lt"/>
              </a:rPr>
              <a:t>A</a:t>
            </a:r>
            <a:endParaRPr lang="en-US" u="none" dirty="0">
              <a:latin typeface="+mj-lt"/>
            </a:endParaRPr>
          </a:p>
        </p:txBody>
      </p:sp>
      <p:sp>
        <p:nvSpPr>
          <p:cNvPr id="12" name="TextBox 11"/>
          <p:cNvSpPr txBox="1"/>
          <p:nvPr/>
        </p:nvSpPr>
        <p:spPr>
          <a:xfrm>
            <a:off x="4538171" y="1563511"/>
            <a:ext cx="282450" cy="307777"/>
          </a:xfrm>
          <a:prstGeom prst="rect">
            <a:avLst/>
          </a:prstGeom>
          <a:noFill/>
        </p:spPr>
        <p:txBody>
          <a:bodyPr wrap="none" rtlCol="0">
            <a:spAutoFit/>
          </a:bodyPr>
          <a:lstStyle/>
          <a:p>
            <a:r>
              <a:rPr lang="en-US" u="none" dirty="0" smtClean="0">
                <a:latin typeface="+mj-lt"/>
              </a:rPr>
              <a:t>B</a:t>
            </a:r>
            <a:endParaRPr lang="en-US" u="none" dirty="0">
              <a:latin typeface="+mj-lt"/>
            </a:endParaRPr>
          </a:p>
        </p:txBody>
      </p:sp>
      <p:sp>
        <p:nvSpPr>
          <p:cNvPr id="13" name="TextBox 12"/>
          <p:cNvSpPr txBox="1"/>
          <p:nvPr/>
        </p:nvSpPr>
        <p:spPr>
          <a:xfrm>
            <a:off x="7085227" y="1531245"/>
            <a:ext cx="280846" cy="307777"/>
          </a:xfrm>
          <a:prstGeom prst="rect">
            <a:avLst/>
          </a:prstGeom>
          <a:noFill/>
        </p:spPr>
        <p:txBody>
          <a:bodyPr wrap="none" rtlCol="0">
            <a:spAutoFit/>
          </a:bodyPr>
          <a:lstStyle/>
          <a:p>
            <a:r>
              <a:rPr lang="en-US" u="none" dirty="0" smtClean="0">
                <a:latin typeface="+mj-lt"/>
              </a:rPr>
              <a:t>C</a:t>
            </a:r>
            <a:endParaRPr lang="en-US" u="none" dirty="0">
              <a:latin typeface="+mj-lt"/>
            </a:endParaRPr>
          </a:p>
        </p:txBody>
      </p:sp>
      <p:cxnSp>
        <p:nvCxnSpPr>
          <p:cNvPr id="15" name="Straight Arrow Connector 14"/>
          <p:cNvCxnSpPr>
            <a:stCxn id="8" idx="6"/>
            <a:endCxn id="9"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9" name="Object 18"/>
          <p:cNvGraphicFramePr>
            <a:graphicFrameLocks noChangeAspect="1"/>
          </p:cNvGraphicFramePr>
          <p:nvPr>
            <p:extLst>
              <p:ext uri="{D42A27DB-BD31-4B8C-83A1-F6EECF244321}">
                <p14:modId xmlns:p14="http://schemas.microsoft.com/office/powerpoint/2010/main" val="1008508472"/>
              </p:ext>
            </p:extLst>
          </p:nvPr>
        </p:nvGraphicFramePr>
        <p:xfrm>
          <a:off x="1909233" y="2690988"/>
          <a:ext cx="5473700" cy="634949"/>
        </p:xfrm>
        <a:graphic>
          <a:graphicData uri="http://schemas.openxmlformats.org/presentationml/2006/ole">
            <mc:AlternateContent xmlns:mc="http://schemas.openxmlformats.org/markup-compatibility/2006">
              <mc:Choice xmlns:v="urn:schemas-microsoft-com:vml" Requires="v">
                <p:oleObj spid="_x0000_s14344" name="Equation" r:id="rId5" imgW="3175000" imgH="368300" progId="Equation.3">
                  <p:embed/>
                </p:oleObj>
              </mc:Choice>
              <mc:Fallback>
                <p:oleObj name="Equation" r:id="rId5" imgW="3175000" imgH="368300" progId="Equation.3">
                  <p:embed/>
                  <p:pic>
                    <p:nvPicPr>
                      <p:cNvPr id="0" name=""/>
                      <p:cNvPicPr/>
                      <p:nvPr/>
                    </p:nvPicPr>
                    <p:blipFill>
                      <a:blip r:embed="rId6"/>
                      <a:stretch>
                        <a:fillRect/>
                      </a:stretch>
                    </p:blipFill>
                    <p:spPr>
                      <a:xfrm>
                        <a:off x="1909233" y="2690988"/>
                        <a:ext cx="5473700" cy="63494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75852101"/>
              </p:ext>
            </p:extLst>
          </p:nvPr>
        </p:nvGraphicFramePr>
        <p:xfrm>
          <a:off x="2514600" y="4422422"/>
          <a:ext cx="1903413" cy="600075"/>
        </p:xfrm>
        <a:graphic>
          <a:graphicData uri="http://schemas.openxmlformats.org/presentationml/2006/ole">
            <mc:AlternateContent xmlns:mc="http://schemas.openxmlformats.org/markup-compatibility/2006">
              <mc:Choice xmlns:v="urn:schemas-microsoft-com:vml" Requires="v">
                <p:oleObj spid="_x0000_s14345" name="Equation" r:id="rId7" imgW="1168400" imgH="368300" progId="Equation.3">
                  <p:embed/>
                </p:oleObj>
              </mc:Choice>
              <mc:Fallback>
                <p:oleObj name="Equation" r:id="rId7" imgW="1168400" imgH="368300" progId="Equation.3">
                  <p:embed/>
                  <p:pic>
                    <p:nvPicPr>
                      <p:cNvPr id="0" name=""/>
                      <p:cNvPicPr/>
                      <p:nvPr/>
                    </p:nvPicPr>
                    <p:blipFill>
                      <a:blip r:embed="rId8"/>
                      <a:stretch>
                        <a:fillRect/>
                      </a:stretch>
                    </p:blipFill>
                    <p:spPr>
                      <a:xfrm>
                        <a:off x="2514600" y="4422422"/>
                        <a:ext cx="1903413" cy="600075"/>
                      </a:xfrm>
                      <a:prstGeom prst="rect">
                        <a:avLst/>
                      </a:prstGeom>
                    </p:spPr>
                  </p:pic>
                </p:oleObj>
              </mc:Fallback>
            </mc:AlternateContent>
          </a:graphicData>
        </a:graphic>
      </p:graphicFrame>
      <p:sp>
        <p:nvSpPr>
          <p:cNvPr id="30" name="TextBox 29"/>
          <p:cNvSpPr txBox="1"/>
          <p:nvPr/>
        </p:nvSpPr>
        <p:spPr>
          <a:xfrm>
            <a:off x="6172200" y="4422422"/>
            <a:ext cx="2438400" cy="523220"/>
          </a:xfrm>
          <a:prstGeom prst="rect">
            <a:avLst/>
          </a:prstGeom>
          <a:solidFill>
            <a:srgbClr val="FFFFCC"/>
          </a:solidFill>
          <a:ln>
            <a:solidFill>
              <a:srgbClr val="FF9933"/>
            </a:solidFill>
          </a:ln>
        </p:spPr>
        <p:txBody>
          <a:bodyPr wrap="square" rtlCol="0">
            <a:spAutoFit/>
          </a:bodyPr>
          <a:lstStyle/>
          <a:p>
            <a:r>
              <a:rPr lang="en-US" u="none" dirty="0" smtClean="0">
                <a:latin typeface="+mj-lt"/>
                <a:cs typeface="Arial"/>
              </a:rPr>
              <a:t>A has been (instantiated and) eliminated</a:t>
            </a:r>
            <a:endParaRPr lang="en-US" u="none" dirty="0">
              <a:latin typeface="+mj-lt"/>
              <a:cs typeface="Arial"/>
            </a:endParaRPr>
          </a:p>
        </p:txBody>
      </p:sp>
    </p:spTree>
    <p:extLst>
      <p:ext uri="{BB962C8B-B14F-4D97-AF65-F5344CB8AC3E}">
        <p14:creationId xmlns:p14="http://schemas.microsoft.com/office/powerpoint/2010/main" val="1718918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VE is a sequential procedure.</a:t>
            </a:r>
          </a:p>
          <a:p>
            <a:endParaRPr lang="en-US" dirty="0"/>
          </a:p>
          <a:p>
            <a:r>
              <a:rPr lang="en-US" dirty="0" smtClean="0"/>
              <a:t>Given an ordering of variables to eliminate</a:t>
            </a:r>
          </a:p>
          <a:p>
            <a:pPr lvl="1"/>
            <a:r>
              <a:rPr lang="en-US" dirty="0" smtClean="0"/>
              <a:t>For each variable </a:t>
            </a:r>
            <a:r>
              <a:rPr lang="en-US" dirty="0" smtClean="0">
                <a:solidFill>
                  <a:srgbClr val="0000FF"/>
                </a:solidFill>
              </a:rPr>
              <a:t>v</a:t>
            </a:r>
            <a:r>
              <a:rPr lang="en-US" dirty="0" smtClean="0"/>
              <a:t> that is not in the query</a:t>
            </a:r>
          </a:p>
          <a:p>
            <a:pPr lvl="2"/>
            <a:r>
              <a:rPr lang="en-US" dirty="0" smtClean="0"/>
              <a:t>Replace it with a new function </a:t>
            </a:r>
            <a:r>
              <a:rPr lang="en-US" dirty="0" err="1" smtClean="0">
                <a:solidFill>
                  <a:srgbClr val="0000FF"/>
                </a:solidFill>
              </a:rPr>
              <a:t>f</a:t>
            </a:r>
            <a:r>
              <a:rPr lang="en-US" baseline="-25000" dirty="0" err="1" smtClean="0">
                <a:solidFill>
                  <a:srgbClr val="0000FF"/>
                </a:solidFill>
              </a:rPr>
              <a:t>v</a:t>
            </a:r>
            <a:r>
              <a:rPr lang="en-US" baseline="-25000" dirty="0" smtClean="0"/>
              <a:t> </a:t>
            </a:r>
            <a:endParaRPr lang="en-US" dirty="0" smtClean="0"/>
          </a:p>
          <a:p>
            <a:pPr lvl="3"/>
            <a:r>
              <a:rPr lang="en-US" dirty="0" smtClean="0"/>
              <a:t>That is, marginalize v out</a:t>
            </a:r>
          </a:p>
          <a:p>
            <a:pPr lvl="3"/>
            <a:endParaRPr lang="en-US" dirty="0"/>
          </a:p>
          <a:p>
            <a:r>
              <a:rPr lang="en-US" dirty="0" smtClean="0"/>
              <a:t>The actual computation depends on the order</a:t>
            </a:r>
            <a:endParaRPr lang="en-US" dirty="0"/>
          </a:p>
          <a:p>
            <a:r>
              <a:rPr lang="en-US" dirty="0" smtClean="0"/>
              <a:t>What is the domain and </a:t>
            </a:r>
            <a:r>
              <a:rPr lang="en-US" dirty="0"/>
              <a:t>range of </a:t>
            </a:r>
            <a:r>
              <a:rPr lang="en-US" dirty="0" err="1">
                <a:solidFill>
                  <a:srgbClr val="0000FF"/>
                </a:solidFill>
              </a:rPr>
              <a:t>f</a:t>
            </a:r>
            <a:r>
              <a:rPr lang="en-US" baseline="-25000" dirty="0" err="1">
                <a:solidFill>
                  <a:srgbClr val="0000FF"/>
                </a:solidFill>
              </a:rPr>
              <a:t>v</a:t>
            </a:r>
            <a:r>
              <a:rPr lang="en-US" dirty="0" smtClean="0"/>
              <a:t>? </a:t>
            </a:r>
          </a:p>
          <a:p>
            <a:pPr lvl="1"/>
            <a:r>
              <a:rPr lang="en-US" dirty="0" smtClean="0"/>
              <a:t>It need not be a probability distribution</a:t>
            </a:r>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23</a:t>
            </a:fld>
            <a:endParaRPr lang="en-US"/>
          </a:p>
        </p:txBody>
      </p:sp>
    </p:spTree>
    <p:extLst>
      <p:ext uri="{BB962C8B-B14F-4D97-AF65-F5344CB8AC3E}">
        <p14:creationId xmlns:p14="http://schemas.microsoft.com/office/powerpoint/2010/main" val="2165885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Variable Elimination: Example 2</a:t>
            </a:r>
            <a:endParaRPr lang="en-US" dirty="0"/>
          </a:p>
        </p:txBody>
      </p:sp>
      <p:sp>
        <p:nvSpPr>
          <p:cNvPr id="7" name="Oval 6"/>
          <p:cNvSpPr/>
          <p:nvPr/>
        </p:nvSpPr>
        <p:spPr bwMode="auto">
          <a:xfrm>
            <a:off x="4299655" y="1437077"/>
            <a:ext cx="1480257"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34255"/>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474639" y="3971433"/>
            <a:ext cx="1305274" cy="67676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152926" y="3971439"/>
            <a:ext cx="1305274" cy="676761"/>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494619" y="18965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965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937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1637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1637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434255"/>
            <a:ext cx="870656"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P(E)</a:t>
            </a:r>
            <a:endParaRPr lang="en-US" dirty="0">
              <a:solidFill>
                <a:schemeClr val="tx1"/>
              </a:solidFill>
              <a:latin typeface="+mj-lt"/>
            </a:endParaRPr>
          </a:p>
        </p:txBody>
      </p:sp>
      <p:sp>
        <p:nvSpPr>
          <p:cNvPr id="19" name="TextBox 18"/>
          <p:cNvSpPr txBox="1"/>
          <p:nvPr/>
        </p:nvSpPr>
        <p:spPr>
          <a:xfrm>
            <a:off x="1890888" y="2999366"/>
            <a:ext cx="931334"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P(R | E)</a:t>
            </a:r>
            <a:endParaRPr lang="en-US" dirty="0">
              <a:solidFill>
                <a:schemeClr val="tx1"/>
              </a:solidFill>
              <a:latin typeface="+mj-lt"/>
            </a:endParaRPr>
          </a:p>
        </p:txBody>
      </p:sp>
      <p:sp>
        <p:nvSpPr>
          <p:cNvPr id="20" name="TextBox 19"/>
          <p:cNvSpPr txBox="1"/>
          <p:nvPr/>
        </p:nvSpPr>
        <p:spPr>
          <a:xfrm>
            <a:off x="6350000" y="1420720"/>
            <a:ext cx="746482"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P(B)</a:t>
            </a:r>
            <a:endParaRPr lang="en-US" dirty="0">
              <a:solidFill>
                <a:schemeClr val="tx1"/>
              </a:solidFill>
              <a:latin typeface="+mj-lt"/>
            </a:endParaRPr>
          </a:p>
        </p:txBody>
      </p:sp>
      <p:sp>
        <p:nvSpPr>
          <p:cNvPr id="21" name="TextBox 20"/>
          <p:cNvSpPr txBox="1"/>
          <p:nvPr/>
        </p:nvSpPr>
        <p:spPr>
          <a:xfrm>
            <a:off x="7172682" y="2519592"/>
            <a:ext cx="131021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P(A | E, B)</a:t>
            </a:r>
            <a:endParaRPr lang="en-US" dirty="0">
              <a:solidFill>
                <a:schemeClr val="tx1"/>
              </a:solidFill>
              <a:latin typeface="+mj-lt"/>
            </a:endParaRPr>
          </a:p>
        </p:txBody>
      </p:sp>
      <p:sp>
        <p:nvSpPr>
          <p:cNvPr id="22" name="TextBox 21"/>
          <p:cNvSpPr txBox="1"/>
          <p:nvPr/>
        </p:nvSpPr>
        <p:spPr>
          <a:xfrm>
            <a:off x="3788127" y="3602107"/>
            <a:ext cx="102305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P(M | A)</a:t>
            </a:r>
            <a:endParaRPr lang="en-US" dirty="0">
              <a:solidFill>
                <a:schemeClr val="tx1"/>
              </a:solidFill>
              <a:latin typeface="+mj-lt"/>
            </a:endParaRPr>
          </a:p>
        </p:txBody>
      </p:sp>
      <p:sp>
        <p:nvSpPr>
          <p:cNvPr id="23" name="TextBox 22"/>
          <p:cNvSpPr txBox="1"/>
          <p:nvPr/>
        </p:nvSpPr>
        <p:spPr>
          <a:xfrm>
            <a:off x="7999588" y="3602101"/>
            <a:ext cx="966618"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mj-lt"/>
              </a:rPr>
              <a:t>P(J | A)</a:t>
            </a:r>
            <a:endParaRPr lang="en-US" dirty="0">
              <a:solidFill>
                <a:schemeClr val="tx1"/>
              </a:solidFill>
              <a:latin typeface="+mj-lt"/>
            </a:endParaRPr>
          </a:p>
        </p:txBody>
      </p:sp>
      <p:sp>
        <p:nvSpPr>
          <p:cNvPr id="25" name="TextBox 24"/>
          <p:cNvSpPr txBox="1"/>
          <p:nvPr/>
        </p:nvSpPr>
        <p:spPr>
          <a:xfrm>
            <a:off x="364771" y="4552227"/>
            <a:ext cx="2911829" cy="461665"/>
          </a:xfrm>
          <a:prstGeom prst="rect">
            <a:avLst/>
          </a:prstGeom>
          <a:solidFill>
            <a:srgbClr val="FFFFCC"/>
          </a:solidFill>
          <a:ln>
            <a:solidFill>
              <a:srgbClr val="FF9933"/>
            </a:solidFill>
          </a:ln>
        </p:spPr>
        <p:txBody>
          <a:bodyPr wrap="square" rtlCol="0">
            <a:spAutoFit/>
          </a:bodyPr>
          <a:lstStyle/>
          <a:p>
            <a:r>
              <a:rPr lang="en-US" sz="2400" u="none" dirty="0" smtClean="0">
                <a:solidFill>
                  <a:srgbClr val="3333CC"/>
                </a:solidFill>
                <a:latin typeface="Arial"/>
                <a:cs typeface="Arial"/>
              </a:rPr>
              <a:t>What is P(M, J | B)?</a:t>
            </a:r>
            <a:endParaRPr lang="en-US" sz="2400" u="none" dirty="0">
              <a:solidFill>
                <a:srgbClr val="3333CC"/>
              </a:solidFill>
              <a:latin typeface="Arial"/>
              <a:cs typeface="Aria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656392578"/>
              </p:ext>
            </p:extLst>
          </p:nvPr>
        </p:nvGraphicFramePr>
        <p:xfrm>
          <a:off x="457200" y="5065889"/>
          <a:ext cx="8126539" cy="797630"/>
        </p:xfrm>
        <a:graphic>
          <a:graphicData uri="http://schemas.openxmlformats.org/presentationml/2006/ole">
            <mc:AlternateContent xmlns:mc="http://schemas.openxmlformats.org/markup-compatibility/2006">
              <mc:Choice xmlns:v="urn:schemas-microsoft-com:vml" Requires="v">
                <p:oleObj spid="_x0000_s22531" name="Equation" r:id="rId3" imgW="4406900" imgH="431800" progId="Equation.3">
                  <p:embed/>
                </p:oleObj>
              </mc:Choice>
              <mc:Fallback>
                <p:oleObj name="Equation" r:id="rId3" imgW="4406900" imgH="431800" progId="Equation.3">
                  <p:embed/>
                  <p:pic>
                    <p:nvPicPr>
                      <p:cNvPr id="0" name=""/>
                      <p:cNvPicPr/>
                      <p:nvPr/>
                    </p:nvPicPr>
                    <p:blipFill>
                      <a:blip r:embed="rId4"/>
                      <a:stretch>
                        <a:fillRect/>
                      </a:stretch>
                    </p:blipFill>
                    <p:spPr>
                      <a:xfrm>
                        <a:off x="457200" y="5065889"/>
                        <a:ext cx="8126539" cy="797630"/>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24</a:t>
            </a:fld>
            <a:endParaRPr lang="en-US"/>
          </a:p>
        </p:txBody>
      </p:sp>
    </p:spTree>
    <p:extLst>
      <p:ext uri="{BB962C8B-B14F-4D97-AF65-F5344CB8AC3E}">
        <p14:creationId xmlns:p14="http://schemas.microsoft.com/office/powerpoint/2010/main" val="3165053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52400" y="2582618"/>
            <a:ext cx="2057400" cy="465382"/>
          </a:xfrm>
          <a:prstGeom prst="wedgeRectCallout">
            <a:avLst>
              <a:gd name="adj1" fmla="val 2384"/>
              <a:gd name="adj2" fmla="val 217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Assumptions (graph; joint representation) </a:t>
            </a:r>
            <a:endParaRPr lang="en-US" u="none" dirty="0">
              <a:solidFill>
                <a:schemeClr val="tx1"/>
              </a:solidFill>
            </a:endParaRPr>
          </a:p>
        </p:txBody>
      </p:sp>
      <p:sp>
        <p:nvSpPr>
          <p:cNvPr id="2" name="Title 1"/>
          <p:cNvSpPr>
            <a:spLocks noGrp="1"/>
          </p:cNvSpPr>
          <p:nvPr>
            <p:ph type="title"/>
          </p:nvPr>
        </p:nvSpPr>
        <p:spPr/>
        <p:txBody>
          <a:bodyPr/>
          <a:lstStyle/>
          <a:p>
            <a:r>
              <a:rPr lang="en-US" dirty="0"/>
              <a:t>Variable Elimination: Example 2</a:t>
            </a:r>
          </a:p>
        </p:txBody>
      </p:sp>
      <p:graphicFrame>
        <p:nvGraphicFramePr>
          <p:cNvPr id="7" name="Object 6"/>
          <p:cNvGraphicFramePr>
            <a:graphicFrameLocks noChangeAspect="1"/>
          </p:cNvGraphicFramePr>
          <p:nvPr>
            <p:extLst>
              <p:ext uri="{D42A27DB-BD31-4B8C-83A1-F6EECF244321}">
                <p14:modId xmlns:p14="http://schemas.microsoft.com/office/powerpoint/2010/main" val="1232678215"/>
              </p:ext>
            </p:extLst>
          </p:nvPr>
        </p:nvGraphicFramePr>
        <p:xfrm>
          <a:off x="463550" y="1370354"/>
          <a:ext cx="8150225" cy="376238"/>
        </p:xfrm>
        <a:graphic>
          <a:graphicData uri="http://schemas.openxmlformats.org/presentationml/2006/ole">
            <mc:AlternateContent xmlns:mc="http://schemas.openxmlformats.org/markup-compatibility/2006">
              <mc:Choice xmlns:v="urn:schemas-microsoft-com:vml" Requires="v">
                <p:oleObj spid="_x0000_s12297" name="Equation" r:id="rId3" imgW="4419600" imgH="203200" progId="Equation.3">
                  <p:embed/>
                </p:oleObj>
              </mc:Choice>
              <mc:Fallback>
                <p:oleObj name="Equation" r:id="rId3" imgW="4419600" imgH="203200" progId="Equation.3">
                  <p:embed/>
                  <p:pic>
                    <p:nvPicPr>
                      <p:cNvPr id="0" name=""/>
                      <p:cNvPicPr/>
                      <p:nvPr/>
                    </p:nvPicPr>
                    <p:blipFill>
                      <a:blip r:embed="rId4"/>
                      <a:stretch>
                        <a:fillRect/>
                      </a:stretch>
                    </p:blipFill>
                    <p:spPr>
                      <a:xfrm>
                        <a:off x="463550" y="1370354"/>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62012748"/>
              </p:ext>
            </p:extLst>
          </p:nvPr>
        </p:nvGraphicFramePr>
        <p:xfrm>
          <a:off x="685800" y="1979954"/>
          <a:ext cx="3906837" cy="712788"/>
        </p:xfrm>
        <a:graphic>
          <a:graphicData uri="http://schemas.openxmlformats.org/presentationml/2006/ole">
            <mc:AlternateContent xmlns:mc="http://schemas.openxmlformats.org/markup-compatibility/2006">
              <mc:Choice xmlns:v="urn:schemas-microsoft-com:vml" Requires="v">
                <p:oleObj spid="_x0000_s12298" name="Equation" r:id="rId5" imgW="2298700" imgH="419100" progId="Equation.3">
                  <p:embed/>
                </p:oleObj>
              </mc:Choice>
              <mc:Fallback>
                <p:oleObj name="Equation" r:id="rId5" imgW="2298700" imgH="419100" progId="Equation.3">
                  <p:embed/>
                  <p:pic>
                    <p:nvPicPr>
                      <p:cNvPr id="0" name=""/>
                      <p:cNvPicPr/>
                      <p:nvPr/>
                    </p:nvPicPr>
                    <p:blipFill>
                      <a:blip r:embed="rId6"/>
                      <a:stretch>
                        <a:fillRect/>
                      </a:stretch>
                    </p:blipFill>
                    <p:spPr>
                      <a:xfrm>
                        <a:off x="685800" y="1979954"/>
                        <a:ext cx="3906837" cy="712788"/>
                      </a:xfrm>
                      <a:prstGeom prst="rect">
                        <a:avLst/>
                      </a:prstGeom>
                    </p:spPr>
                  </p:pic>
                </p:oleObj>
              </mc:Fallback>
            </mc:AlternateContent>
          </a:graphicData>
        </a:graphic>
      </p:graphicFrame>
      <p:sp>
        <p:nvSpPr>
          <p:cNvPr id="10" name="TextBox 9"/>
          <p:cNvSpPr txBox="1"/>
          <p:nvPr/>
        </p:nvSpPr>
        <p:spPr>
          <a:xfrm>
            <a:off x="5181600" y="1984856"/>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8181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ext uri="{D42A27DB-BD31-4B8C-83A1-F6EECF244321}">
                <p14:modId xmlns:p14="http://schemas.microsoft.com/office/powerpoint/2010/main" val="188423052"/>
              </p:ext>
            </p:extLst>
          </p:nvPr>
        </p:nvGraphicFramePr>
        <p:xfrm>
          <a:off x="457200" y="3046754"/>
          <a:ext cx="7920038" cy="1317625"/>
        </p:xfrm>
        <a:graphic>
          <a:graphicData uri="http://schemas.openxmlformats.org/presentationml/2006/ole">
            <mc:AlternateContent xmlns:mc="http://schemas.openxmlformats.org/markup-compatibility/2006">
              <mc:Choice xmlns:v="urn:schemas-microsoft-com:vml" Requires="v">
                <p:oleObj spid="_x0000_s12299" name="Equation" r:id="rId7" imgW="4660900" imgH="774700" progId="Equation.3">
                  <p:embed/>
                </p:oleObj>
              </mc:Choice>
              <mc:Fallback>
                <p:oleObj name="Equation" r:id="rId7" imgW="4660900" imgH="774700" progId="Equation.3">
                  <p:embed/>
                  <p:pic>
                    <p:nvPicPr>
                      <p:cNvPr id="0" name=""/>
                      <p:cNvPicPr/>
                      <p:nvPr/>
                    </p:nvPicPr>
                    <p:blipFill>
                      <a:blip r:embed="rId8"/>
                      <a:stretch>
                        <a:fillRect/>
                      </a:stretch>
                    </p:blipFill>
                    <p:spPr>
                      <a:xfrm>
                        <a:off x="457200" y="3046754"/>
                        <a:ext cx="7920038" cy="1317625"/>
                      </a:xfrm>
                      <a:prstGeom prst="rect">
                        <a:avLst/>
                      </a:prstGeom>
                    </p:spPr>
                  </p:pic>
                </p:oleObj>
              </mc:Fallback>
            </mc:AlternateContent>
          </a:graphicData>
        </a:graphic>
      </p:graphicFrame>
      <p:sp>
        <p:nvSpPr>
          <p:cNvPr id="14" name="TextBox 13"/>
          <p:cNvSpPr txBox="1"/>
          <p:nvPr/>
        </p:nvSpPr>
        <p:spPr>
          <a:xfrm>
            <a:off x="5715000" y="3020708"/>
            <a:ext cx="3158067"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R, A, E</a:t>
            </a:r>
            <a:endParaRPr lang="en-US" sz="2000" u="none" dirty="0">
              <a:solidFill>
                <a:srgbClr val="3333CC"/>
              </a:solidFill>
              <a:latin typeface="Arial"/>
              <a:cs typeface="Arial"/>
            </a:endParaRPr>
          </a:p>
        </p:txBody>
      </p:sp>
      <p:sp>
        <p:nvSpPr>
          <p:cNvPr id="16" name="TextBox 15"/>
          <p:cNvSpPr txBox="1"/>
          <p:nvPr/>
        </p:nvSpPr>
        <p:spPr>
          <a:xfrm>
            <a:off x="437445" y="4570754"/>
            <a:ext cx="1924755"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R</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113554"/>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ext uri="{D42A27DB-BD31-4B8C-83A1-F6EECF244321}">
                <p14:modId xmlns:p14="http://schemas.microsoft.com/office/powerpoint/2010/main" val="2490725424"/>
              </p:ext>
            </p:extLst>
          </p:nvPr>
        </p:nvGraphicFramePr>
        <p:xfrm>
          <a:off x="3287889" y="4521170"/>
          <a:ext cx="1893711" cy="584230"/>
        </p:xfrm>
        <a:graphic>
          <a:graphicData uri="http://schemas.openxmlformats.org/presentationml/2006/ole">
            <mc:AlternateContent xmlns:mc="http://schemas.openxmlformats.org/markup-compatibility/2006">
              <mc:Choice xmlns:v="urn:schemas-microsoft-com:vml" Requires="v">
                <p:oleObj spid="_x0000_s12300" name="Equation" r:id="rId9" imgW="1193800" imgH="368300" progId="Equation.3">
                  <p:embed/>
                </p:oleObj>
              </mc:Choice>
              <mc:Fallback>
                <p:oleObj name="Equation" r:id="rId9" imgW="1193800" imgH="368300" progId="Equation.3">
                  <p:embed/>
                  <p:pic>
                    <p:nvPicPr>
                      <p:cNvPr id="0" name=""/>
                      <p:cNvPicPr/>
                      <p:nvPr/>
                    </p:nvPicPr>
                    <p:blipFill>
                      <a:blip r:embed="rId10"/>
                      <a:stretch>
                        <a:fillRect/>
                      </a:stretch>
                    </p:blipFill>
                    <p:spPr>
                      <a:xfrm>
                        <a:off x="3287889" y="4521170"/>
                        <a:ext cx="1893711" cy="584230"/>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25</a:t>
            </a:fld>
            <a:endParaRPr lang="en-US"/>
          </a:p>
        </p:txBody>
      </p:sp>
    </p:spTree>
    <p:extLst>
      <p:ext uri="{BB962C8B-B14F-4D97-AF65-F5344CB8AC3E}">
        <p14:creationId xmlns:p14="http://schemas.microsoft.com/office/powerpoint/2010/main" val="1497463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543800" y="3670285"/>
            <a:ext cx="762000" cy="381000"/>
          </a:xfrm>
          <a:prstGeom prst="rect">
            <a:avLst/>
          </a:prstGeom>
          <a:solidFill>
            <a:srgbClr val="FFFFCC"/>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2" name="Title 1"/>
          <p:cNvSpPr>
            <a:spLocks noGrp="1"/>
          </p:cNvSpPr>
          <p:nvPr>
            <p:ph type="title"/>
          </p:nvPr>
        </p:nvSpPr>
        <p:spPr/>
        <p:txBody>
          <a:bodyPr/>
          <a:lstStyle/>
          <a:p>
            <a:r>
              <a:rPr lang="en-US" dirty="0"/>
              <a:t>Variable Elimination: Example 2</a:t>
            </a:r>
          </a:p>
        </p:txBody>
      </p:sp>
      <p:graphicFrame>
        <p:nvGraphicFramePr>
          <p:cNvPr id="7" name="Object 6"/>
          <p:cNvGraphicFramePr>
            <a:graphicFrameLocks noChangeAspect="1"/>
          </p:cNvGraphicFramePr>
          <p:nvPr>
            <p:extLst>
              <p:ext uri="{D42A27DB-BD31-4B8C-83A1-F6EECF244321}">
                <p14:modId xmlns:p14="http://schemas.microsoft.com/office/powerpoint/2010/main" val="4239197618"/>
              </p:ext>
            </p:extLst>
          </p:nvPr>
        </p:nvGraphicFramePr>
        <p:xfrm>
          <a:off x="463550" y="1308085"/>
          <a:ext cx="8150225" cy="376238"/>
        </p:xfrm>
        <a:graphic>
          <a:graphicData uri="http://schemas.openxmlformats.org/presentationml/2006/ole">
            <mc:AlternateContent xmlns:mc="http://schemas.openxmlformats.org/markup-compatibility/2006">
              <mc:Choice xmlns:v="urn:schemas-microsoft-com:vml" Requires="v">
                <p:oleObj spid="_x0000_s13323" name="Equation" r:id="rId3" imgW="4419600" imgH="203200" progId="Equation.3">
                  <p:embed/>
                </p:oleObj>
              </mc:Choice>
              <mc:Fallback>
                <p:oleObj name="Equation" r:id="rId3" imgW="4419600" imgH="203200" progId="Equation.3">
                  <p:embed/>
                  <p:pic>
                    <p:nvPicPr>
                      <p:cNvPr id="0" name=""/>
                      <p:cNvPicPr/>
                      <p:nvPr/>
                    </p:nvPicPr>
                    <p:blipFill>
                      <a:blip r:embed="rId4"/>
                      <a:stretch>
                        <a:fillRect/>
                      </a:stretch>
                    </p:blipFill>
                    <p:spPr>
                      <a:xfrm>
                        <a:off x="463550" y="1308085"/>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82171259"/>
              </p:ext>
            </p:extLst>
          </p:nvPr>
        </p:nvGraphicFramePr>
        <p:xfrm>
          <a:off x="685800" y="1917685"/>
          <a:ext cx="3906837" cy="712788"/>
        </p:xfrm>
        <a:graphic>
          <a:graphicData uri="http://schemas.openxmlformats.org/presentationml/2006/ole">
            <mc:AlternateContent xmlns:mc="http://schemas.openxmlformats.org/markup-compatibility/2006">
              <mc:Choice xmlns:v="urn:schemas-microsoft-com:vml" Requires="v">
                <p:oleObj spid="_x0000_s13324" name="Equation" r:id="rId5" imgW="2298700" imgH="419100" progId="Equation.3">
                  <p:embed/>
                </p:oleObj>
              </mc:Choice>
              <mc:Fallback>
                <p:oleObj name="Equation" r:id="rId5" imgW="2298700" imgH="419100" progId="Equation.3">
                  <p:embed/>
                  <p:pic>
                    <p:nvPicPr>
                      <p:cNvPr id="0" name=""/>
                      <p:cNvPicPr/>
                      <p:nvPr/>
                    </p:nvPicPr>
                    <p:blipFill>
                      <a:blip r:embed="rId6"/>
                      <a:stretch>
                        <a:fillRect/>
                      </a:stretch>
                    </p:blipFill>
                    <p:spPr>
                      <a:xfrm>
                        <a:off x="685800" y="1917685"/>
                        <a:ext cx="3906837" cy="712788"/>
                      </a:xfrm>
                      <a:prstGeom prst="rect">
                        <a:avLst/>
                      </a:prstGeom>
                    </p:spPr>
                  </p:pic>
                </p:oleObj>
              </mc:Fallback>
            </mc:AlternateContent>
          </a:graphicData>
        </a:graphic>
      </p:graphicFrame>
      <p:sp>
        <p:nvSpPr>
          <p:cNvPr id="10" name="TextBox 9"/>
          <p:cNvSpPr txBox="1"/>
          <p:nvPr/>
        </p:nvSpPr>
        <p:spPr>
          <a:xfrm>
            <a:off x="5181600" y="1922587"/>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75588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ext uri="{D42A27DB-BD31-4B8C-83A1-F6EECF244321}">
                <p14:modId xmlns:p14="http://schemas.microsoft.com/office/powerpoint/2010/main" val="797882783"/>
              </p:ext>
            </p:extLst>
          </p:nvPr>
        </p:nvGraphicFramePr>
        <p:xfrm>
          <a:off x="649288" y="2984485"/>
          <a:ext cx="7532687" cy="1317625"/>
        </p:xfrm>
        <a:graphic>
          <a:graphicData uri="http://schemas.openxmlformats.org/presentationml/2006/ole">
            <mc:AlternateContent xmlns:mc="http://schemas.openxmlformats.org/markup-compatibility/2006">
              <mc:Choice xmlns:v="urn:schemas-microsoft-com:vml" Requires="v">
                <p:oleObj spid="_x0000_s13325" name="Equation" r:id="rId7" imgW="4432300" imgH="774700" progId="Equation.3">
                  <p:embed/>
                </p:oleObj>
              </mc:Choice>
              <mc:Fallback>
                <p:oleObj name="Equation" r:id="rId7" imgW="4432300" imgH="774700" progId="Equation.3">
                  <p:embed/>
                  <p:pic>
                    <p:nvPicPr>
                      <p:cNvPr id="0" name=""/>
                      <p:cNvPicPr/>
                      <p:nvPr/>
                    </p:nvPicPr>
                    <p:blipFill>
                      <a:blip r:embed="rId8"/>
                      <a:stretch>
                        <a:fillRect/>
                      </a:stretch>
                    </p:blipFill>
                    <p:spPr>
                      <a:xfrm>
                        <a:off x="649288" y="2984485"/>
                        <a:ext cx="7532687" cy="1317625"/>
                      </a:xfrm>
                      <a:prstGeom prst="rect">
                        <a:avLst/>
                      </a:prstGeom>
                    </p:spPr>
                  </p:pic>
                </p:oleObj>
              </mc:Fallback>
            </mc:AlternateContent>
          </a:graphicData>
        </a:graphic>
      </p:graphicFrame>
      <p:sp>
        <p:nvSpPr>
          <p:cNvPr id="14" name="TextBox 13"/>
          <p:cNvSpPr txBox="1"/>
          <p:nvPr/>
        </p:nvSpPr>
        <p:spPr>
          <a:xfrm>
            <a:off x="5985934" y="2958439"/>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A, E</a:t>
            </a:r>
            <a:endParaRPr lang="en-US" sz="2000" u="none" dirty="0">
              <a:solidFill>
                <a:srgbClr val="3333CC"/>
              </a:solidFill>
              <a:latin typeface="Arial"/>
              <a:cs typeface="Arial"/>
            </a:endParaRPr>
          </a:p>
        </p:txBody>
      </p:sp>
      <p:sp>
        <p:nvSpPr>
          <p:cNvPr id="16" name="TextBox 15"/>
          <p:cNvSpPr txBox="1"/>
          <p:nvPr/>
        </p:nvSpPr>
        <p:spPr>
          <a:xfrm>
            <a:off x="437444" y="4508485"/>
            <a:ext cx="1845733"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A</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051285"/>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ext uri="{D42A27DB-BD31-4B8C-83A1-F6EECF244321}">
                <p14:modId xmlns:p14="http://schemas.microsoft.com/office/powerpoint/2010/main" val="1514773814"/>
              </p:ext>
            </p:extLst>
          </p:nvPr>
        </p:nvGraphicFramePr>
        <p:xfrm>
          <a:off x="838200" y="5130770"/>
          <a:ext cx="1893711" cy="584230"/>
        </p:xfrm>
        <a:graphic>
          <a:graphicData uri="http://schemas.openxmlformats.org/presentationml/2006/ole">
            <mc:AlternateContent xmlns:mc="http://schemas.openxmlformats.org/markup-compatibility/2006">
              <mc:Choice xmlns:v="urn:schemas-microsoft-com:vml" Requires="v">
                <p:oleObj spid="_x0000_s13326" name="Equation" r:id="rId9" imgW="1193800" imgH="368300" progId="Equation.3">
                  <p:embed/>
                </p:oleObj>
              </mc:Choice>
              <mc:Fallback>
                <p:oleObj name="Equation" r:id="rId9" imgW="1193800" imgH="368300" progId="Equation.3">
                  <p:embed/>
                  <p:pic>
                    <p:nvPicPr>
                      <p:cNvPr id="0" name=""/>
                      <p:cNvPicPr/>
                      <p:nvPr/>
                    </p:nvPicPr>
                    <p:blipFill>
                      <a:blip r:embed="rId10"/>
                      <a:stretch>
                        <a:fillRect/>
                      </a:stretch>
                    </p:blipFill>
                    <p:spPr>
                      <a:xfrm>
                        <a:off x="838200" y="51307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81268820"/>
              </p:ext>
            </p:extLst>
          </p:nvPr>
        </p:nvGraphicFramePr>
        <p:xfrm>
          <a:off x="3752145" y="4444985"/>
          <a:ext cx="5118100" cy="584200"/>
        </p:xfrm>
        <a:graphic>
          <a:graphicData uri="http://schemas.openxmlformats.org/presentationml/2006/ole">
            <mc:AlternateContent xmlns:mc="http://schemas.openxmlformats.org/markup-compatibility/2006">
              <mc:Choice xmlns:v="urn:schemas-microsoft-com:vml" Requires="v">
                <p:oleObj spid="_x0000_s13327" name="Equation" r:id="rId11" imgW="3225800" imgH="368300" progId="Equation.3">
                  <p:embed/>
                </p:oleObj>
              </mc:Choice>
              <mc:Fallback>
                <p:oleObj name="Equation" r:id="rId11" imgW="3225800" imgH="368300" progId="Equation.3">
                  <p:embed/>
                  <p:pic>
                    <p:nvPicPr>
                      <p:cNvPr id="0" name=""/>
                      <p:cNvPicPr/>
                      <p:nvPr/>
                    </p:nvPicPr>
                    <p:blipFill>
                      <a:blip r:embed="rId12"/>
                      <a:stretch>
                        <a:fillRect/>
                      </a:stretch>
                    </p:blipFill>
                    <p:spPr>
                      <a:xfrm>
                        <a:off x="3752145" y="4444985"/>
                        <a:ext cx="5118100" cy="584200"/>
                      </a:xfrm>
                      <a:prstGeom prst="rect">
                        <a:avLst/>
                      </a:prstGeom>
                    </p:spPr>
                  </p:pic>
                </p:oleObj>
              </mc:Fallback>
            </mc:AlternateContent>
          </a:graphicData>
        </a:graphic>
      </p:graphicFrame>
      <p:cxnSp>
        <p:nvCxnSpPr>
          <p:cNvPr id="17" name="Straight Arrow Connector 16"/>
          <p:cNvCxnSpPr/>
          <p:nvPr/>
        </p:nvCxnSpPr>
        <p:spPr bwMode="auto">
          <a:xfrm flipV="1">
            <a:off x="2209800" y="4051285"/>
            <a:ext cx="38100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2209800" y="4051285"/>
            <a:ext cx="48006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26</a:t>
            </a:fld>
            <a:endParaRPr lang="en-US"/>
          </a:p>
        </p:txBody>
      </p:sp>
    </p:spTree>
    <p:extLst>
      <p:ext uri="{BB962C8B-B14F-4D97-AF65-F5344CB8AC3E}">
        <p14:creationId xmlns:p14="http://schemas.microsoft.com/office/powerpoint/2010/main" val="1652897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Elimination: Example 2</a:t>
            </a:r>
          </a:p>
        </p:txBody>
      </p:sp>
      <p:graphicFrame>
        <p:nvGraphicFramePr>
          <p:cNvPr id="7" name="Object 6"/>
          <p:cNvGraphicFramePr>
            <a:graphicFrameLocks noChangeAspect="1"/>
          </p:cNvGraphicFramePr>
          <p:nvPr>
            <p:extLst>
              <p:ext uri="{D42A27DB-BD31-4B8C-83A1-F6EECF244321}">
                <p14:modId xmlns:p14="http://schemas.microsoft.com/office/powerpoint/2010/main" val="3123966444"/>
              </p:ext>
            </p:extLst>
          </p:nvPr>
        </p:nvGraphicFramePr>
        <p:xfrm>
          <a:off x="463550" y="1234677"/>
          <a:ext cx="8150225" cy="376238"/>
        </p:xfrm>
        <a:graphic>
          <a:graphicData uri="http://schemas.openxmlformats.org/presentationml/2006/ole">
            <mc:AlternateContent xmlns:mc="http://schemas.openxmlformats.org/markup-compatibility/2006">
              <mc:Choice xmlns:v="urn:schemas-microsoft-com:vml" Requires="v">
                <p:oleObj spid="_x0000_s10251" name="Equation" r:id="rId3" imgW="4419600" imgH="203200" progId="Equation.3">
                  <p:embed/>
                </p:oleObj>
              </mc:Choice>
              <mc:Fallback>
                <p:oleObj name="Equation" r:id="rId3" imgW="4419600" imgH="203200" progId="Equation.3">
                  <p:embed/>
                  <p:pic>
                    <p:nvPicPr>
                      <p:cNvPr id="0" name=""/>
                      <p:cNvPicPr/>
                      <p:nvPr/>
                    </p:nvPicPr>
                    <p:blipFill>
                      <a:blip r:embed="rId4"/>
                      <a:stretch>
                        <a:fillRect/>
                      </a:stretch>
                    </p:blipFill>
                    <p:spPr>
                      <a:xfrm>
                        <a:off x="463550" y="1234677"/>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71273691"/>
              </p:ext>
            </p:extLst>
          </p:nvPr>
        </p:nvGraphicFramePr>
        <p:xfrm>
          <a:off x="685800" y="1844277"/>
          <a:ext cx="3906837" cy="712788"/>
        </p:xfrm>
        <a:graphic>
          <a:graphicData uri="http://schemas.openxmlformats.org/presentationml/2006/ole">
            <mc:AlternateContent xmlns:mc="http://schemas.openxmlformats.org/markup-compatibility/2006">
              <mc:Choice xmlns:v="urn:schemas-microsoft-com:vml" Requires="v">
                <p:oleObj spid="_x0000_s10252" name="Equation" r:id="rId5" imgW="2298700" imgH="419100" progId="Equation.3">
                  <p:embed/>
                </p:oleObj>
              </mc:Choice>
              <mc:Fallback>
                <p:oleObj name="Equation" r:id="rId5" imgW="2298700" imgH="419100" progId="Equation.3">
                  <p:embed/>
                  <p:pic>
                    <p:nvPicPr>
                      <p:cNvPr id="0" name=""/>
                      <p:cNvPicPr/>
                      <p:nvPr/>
                    </p:nvPicPr>
                    <p:blipFill>
                      <a:blip r:embed="rId6"/>
                      <a:stretch>
                        <a:fillRect/>
                      </a:stretch>
                    </p:blipFill>
                    <p:spPr>
                      <a:xfrm>
                        <a:off x="685800" y="1844277"/>
                        <a:ext cx="3906837" cy="712788"/>
                      </a:xfrm>
                      <a:prstGeom prst="rect">
                        <a:avLst/>
                      </a:prstGeom>
                    </p:spPr>
                  </p:pic>
                </p:oleObj>
              </mc:Fallback>
            </mc:AlternateContent>
          </a:graphicData>
        </a:graphic>
      </p:graphicFrame>
      <p:sp>
        <p:nvSpPr>
          <p:cNvPr id="10" name="TextBox 9"/>
          <p:cNvSpPr txBox="1"/>
          <p:nvPr/>
        </p:nvSpPr>
        <p:spPr>
          <a:xfrm>
            <a:off x="5181600" y="1849179"/>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682477"/>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ext uri="{D42A27DB-BD31-4B8C-83A1-F6EECF244321}">
                <p14:modId xmlns:p14="http://schemas.microsoft.com/office/powerpoint/2010/main" val="3611572156"/>
              </p:ext>
            </p:extLst>
          </p:nvPr>
        </p:nvGraphicFramePr>
        <p:xfrm>
          <a:off x="685800" y="2922190"/>
          <a:ext cx="4984750" cy="1295400"/>
        </p:xfrm>
        <a:graphic>
          <a:graphicData uri="http://schemas.openxmlformats.org/presentationml/2006/ole">
            <mc:AlternateContent xmlns:mc="http://schemas.openxmlformats.org/markup-compatibility/2006">
              <mc:Choice xmlns:v="urn:schemas-microsoft-com:vml" Requires="v">
                <p:oleObj spid="_x0000_s10253" name="Equation" r:id="rId7" imgW="2933700" imgH="762000" progId="Equation.3">
                  <p:embed/>
                </p:oleObj>
              </mc:Choice>
              <mc:Fallback>
                <p:oleObj name="Equation" r:id="rId7" imgW="2933700" imgH="762000" progId="Equation.3">
                  <p:embed/>
                  <p:pic>
                    <p:nvPicPr>
                      <p:cNvPr id="0" name=""/>
                      <p:cNvPicPr/>
                      <p:nvPr/>
                    </p:nvPicPr>
                    <p:blipFill>
                      <a:blip r:embed="rId8"/>
                      <a:stretch>
                        <a:fillRect/>
                      </a:stretch>
                    </p:blipFill>
                    <p:spPr>
                      <a:xfrm>
                        <a:off x="685800" y="2922190"/>
                        <a:ext cx="4984750" cy="1295400"/>
                      </a:xfrm>
                      <a:prstGeom prst="rect">
                        <a:avLst/>
                      </a:prstGeom>
                    </p:spPr>
                  </p:pic>
                </p:oleObj>
              </mc:Fallback>
            </mc:AlternateContent>
          </a:graphicData>
        </a:graphic>
      </p:graphicFrame>
      <p:sp>
        <p:nvSpPr>
          <p:cNvPr id="14" name="TextBox 13"/>
          <p:cNvSpPr txBox="1"/>
          <p:nvPr/>
        </p:nvSpPr>
        <p:spPr>
          <a:xfrm>
            <a:off x="5985934" y="2885031"/>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Finally eliminate E</a:t>
            </a:r>
            <a:endParaRPr lang="en-US" sz="2000" u="none" dirty="0">
              <a:solidFill>
                <a:srgbClr val="3333CC"/>
              </a:solidFill>
              <a:latin typeface="Arial"/>
              <a:cs typeface="Aria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781948606"/>
              </p:ext>
            </p:extLst>
          </p:nvPr>
        </p:nvGraphicFramePr>
        <p:xfrm>
          <a:off x="838200" y="4978370"/>
          <a:ext cx="1893711" cy="584230"/>
        </p:xfrm>
        <a:graphic>
          <a:graphicData uri="http://schemas.openxmlformats.org/presentationml/2006/ole">
            <mc:AlternateContent xmlns:mc="http://schemas.openxmlformats.org/markup-compatibility/2006">
              <mc:Choice xmlns:v="urn:schemas-microsoft-com:vml" Requires="v">
                <p:oleObj spid="_x0000_s10254" name="Equation" r:id="rId9" imgW="1193800" imgH="368300" progId="Equation.3">
                  <p:embed/>
                </p:oleObj>
              </mc:Choice>
              <mc:Fallback>
                <p:oleObj name="Equation" r:id="rId9" imgW="1193800" imgH="368300" progId="Equation.3">
                  <p:embed/>
                  <p:pic>
                    <p:nvPicPr>
                      <p:cNvPr id="0" name=""/>
                      <p:cNvPicPr/>
                      <p:nvPr/>
                    </p:nvPicPr>
                    <p:blipFill>
                      <a:blip r:embed="rId10"/>
                      <a:stretch>
                        <a:fillRect/>
                      </a:stretch>
                    </p:blipFill>
                    <p:spPr>
                      <a:xfrm>
                        <a:off x="838200" y="49783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94105706"/>
              </p:ext>
            </p:extLst>
          </p:nvPr>
        </p:nvGraphicFramePr>
        <p:xfrm>
          <a:off x="3657600" y="4978400"/>
          <a:ext cx="5118100" cy="584200"/>
        </p:xfrm>
        <a:graphic>
          <a:graphicData uri="http://schemas.openxmlformats.org/presentationml/2006/ole">
            <mc:AlternateContent xmlns:mc="http://schemas.openxmlformats.org/markup-compatibility/2006">
              <mc:Choice xmlns:v="urn:schemas-microsoft-com:vml" Requires="v">
                <p:oleObj spid="_x0000_s10255" name="Equation" r:id="rId11" imgW="3225800" imgH="368300" progId="Equation.3">
                  <p:embed/>
                </p:oleObj>
              </mc:Choice>
              <mc:Fallback>
                <p:oleObj name="Equation" r:id="rId11" imgW="3225800" imgH="368300" progId="Equation.3">
                  <p:embed/>
                  <p:pic>
                    <p:nvPicPr>
                      <p:cNvPr id="0" name=""/>
                      <p:cNvPicPr/>
                      <p:nvPr/>
                    </p:nvPicPr>
                    <p:blipFill>
                      <a:blip r:embed="rId12"/>
                      <a:stretch>
                        <a:fillRect/>
                      </a:stretch>
                    </p:blipFill>
                    <p:spPr>
                      <a:xfrm>
                        <a:off x="3657600" y="4978400"/>
                        <a:ext cx="5118100" cy="584200"/>
                      </a:xfrm>
                      <a:prstGeom prst="rect">
                        <a:avLst/>
                      </a:prstGeom>
                    </p:spPr>
                  </p:pic>
                </p:oleObj>
              </mc:Fallback>
            </mc:AlternateContent>
          </a:graphicData>
        </a:graphic>
      </p:graphicFrame>
      <p:sp>
        <p:nvSpPr>
          <p:cNvPr id="3" name="TextBox 2"/>
          <p:cNvSpPr txBox="1"/>
          <p:nvPr/>
        </p:nvSpPr>
        <p:spPr>
          <a:xfrm>
            <a:off x="2590800" y="4208946"/>
            <a:ext cx="1066800" cy="307777"/>
          </a:xfrm>
          <a:prstGeom prst="rect">
            <a:avLst/>
          </a:prstGeom>
          <a:solidFill>
            <a:srgbClr val="FFFFCC"/>
          </a:solidFill>
          <a:ln>
            <a:solidFill>
              <a:srgbClr val="FF9933"/>
            </a:solidFill>
          </a:ln>
        </p:spPr>
        <p:txBody>
          <a:bodyPr wrap="square" rtlCol="0">
            <a:spAutoFit/>
          </a:bodyPr>
          <a:lstStyle/>
          <a:p>
            <a:pPr algn="ctr"/>
            <a:r>
              <a:rPr lang="en-US" u="none" dirty="0" smtClean="0">
                <a:solidFill>
                  <a:schemeClr val="accent2"/>
                </a:solidFill>
                <a:latin typeface="+mn-lt"/>
                <a:cs typeface="Arial"/>
              </a:rPr>
              <a:t>Factors</a:t>
            </a:r>
            <a:endParaRPr lang="en-US" u="none" dirty="0">
              <a:solidFill>
                <a:schemeClr val="accent2"/>
              </a:solidFill>
              <a:latin typeface="+mn-lt"/>
              <a:cs typeface="Arial"/>
            </a:endParaRPr>
          </a:p>
        </p:txBody>
      </p:sp>
      <p:cxnSp>
        <p:nvCxnSpPr>
          <p:cNvPr id="11" name="Straight Arrow Connector 10"/>
          <p:cNvCxnSpPr>
            <a:stCxn id="3" idx="2"/>
          </p:cNvCxnSpPr>
          <p:nvPr/>
        </p:nvCxnSpPr>
        <p:spPr bwMode="auto">
          <a:xfrm flipH="1">
            <a:off x="1905000" y="4516723"/>
            <a:ext cx="1219200" cy="4616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a:stCxn id="3" idx="2"/>
            <a:endCxn id="15" idx="0"/>
          </p:cNvCxnSpPr>
          <p:nvPr/>
        </p:nvCxnSpPr>
        <p:spPr bwMode="auto">
          <a:xfrm>
            <a:off x="3124200" y="4516723"/>
            <a:ext cx="3092450" cy="4616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Slide Number Placeholder 7"/>
          <p:cNvSpPr>
            <a:spLocks noGrp="1"/>
          </p:cNvSpPr>
          <p:nvPr>
            <p:ph type="sldNum" sz="quarter" idx="10"/>
          </p:nvPr>
        </p:nvSpPr>
        <p:spPr/>
        <p:txBody>
          <a:bodyPr/>
          <a:lstStyle/>
          <a:p>
            <a:pPr>
              <a:defRPr/>
            </a:pPr>
            <a:fld id="{AF9B7836-A88A-4C3B-9E7E-6BB7F8A64E5A}" type="slidenum">
              <a:rPr lang="en-US" smtClean="0"/>
              <a:pPr>
                <a:defRPr/>
              </a:pPr>
              <a:t>27</a:t>
            </a:fld>
            <a:endParaRPr lang="en-US"/>
          </a:p>
        </p:txBody>
      </p:sp>
    </p:spTree>
    <p:extLst>
      <p:ext uri="{BB962C8B-B14F-4D97-AF65-F5344CB8AC3E}">
        <p14:creationId xmlns:p14="http://schemas.microsoft.com/office/powerpoint/2010/main" val="1062602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The order in which variables are eliminated matters</a:t>
            </a:r>
          </a:p>
          <a:p>
            <a:pPr lvl="1"/>
            <a:r>
              <a:rPr lang="en-US" dirty="0" smtClean="0"/>
              <a:t>In the previous example, what would happen if we eliminate E first?</a:t>
            </a:r>
          </a:p>
          <a:p>
            <a:pPr lvl="2"/>
            <a:r>
              <a:rPr lang="en-US" dirty="0" smtClean="0"/>
              <a:t>The size of the factors would be larger</a:t>
            </a:r>
          </a:p>
          <a:p>
            <a:r>
              <a:rPr lang="en-US" dirty="0" smtClean="0"/>
              <a:t>Complexity of Variable Elimination</a:t>
            </a:r>
          </a:p>
          <a:p>
            <a:pPr lvl="1"/>
            <a:r>
              <a:rPr lang="en-US" dirty="0" smtClean="0"/>
              <a:t>Exponential in the size of the factors</a:t>
            </a:r>
          </a:p>
          <a:p>
            <a:pPr lvl="1"/>
            <a:r>
              <a:rPr lang="en-US" dirty="0" smtClean="0"/>
              <a:t>What about worst case?</a:t>
            </a:r>
          </a:p>
          <a:p>
            <a:pPr lvl="2"/>
            <a:r>
              <a:rPr lang="en-US" dirty="0" smtClean="0">
                <a:solidFill>
                  <a:srgbClr val="FF0000"/>
                </a:solidFill>
              </a:rPr>
              <a:t>The worst case is intractable </a:t>
            </a:r>
          </a:p>
          <a:p>
            <a:pPr lvl="1"/>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28</a:t>
            </a:fld>
            <a:endParaRPr lang="en-US"/>
          </a:p>
        </p:txBody>
      </p:sp>
    </p:spTree>
    <p:extLst>
      <p:ext uri="{BB962C8B-B14F-4D97-AF65-F5344CB8AC3E}">
        <p14:creationId xmlns:p14="http://schemas.microsoft.com/office/powerpoint/2010/main" val="2182513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smtClean="0"/>
              <a:t>Exact Inference </a:t>
            </a:r>
            <a:r>
              <a:rPr lang="en-US" dirty="0"/>
              <a:t>in Bayesian Networks is #P-hard</a:t>
            </a:r>
          </a:p>
          <a:p>
            <a:pPr lvl="1"/>
            <a:r>
              <a:rPr lang="en-US" dirty="0"/>
              <a:t>We can count the number of satisfying </a:t>
            </a:r>
            <a:r>
              <a:rPr lang="en-US" dirty="0" smtClean="0"/>
              <a:t>assignments for </a:t>
            </a:r>
            <a:r>
              <a:rPr lang="en-US" dirty="0"/>
              <a:t>3-SAT with a Bayesian Network</a:t>
            </a:r>
          </a:p>
          <a:p>
            <a:endParaRPr lang="en-US" dirty="0"/>
          </a:p>
          <a:p>
            <a:r>
              <a:rPr lang="en-US" dirty="0" smtClean="0"/>
              <a:t>Approximate inference	</a:t>
            </a:r>
          </a:p>
          <a:p>
            <a:pPr lvl="1"/>
            <a:r>
              <a:rPr lang="en-US" dirty="0" err="1" smtClean="0">
                <a:solidFill>
                  <a:srgbClr val="FF0000"/>
                </a:solidFill>
              </a:rPr>
              <a:t>Eg</a:t>
            </a:r>
            <a:r>
              <a:rPr lang="en-US" dirty="0" smtClean="0">
                <a:solidFill>
                  <a:srgbClr val="FF0000"/>
                </a:solidFill>
              </a:rPr>
              <a:t>. Gibbs sampling</a:t>
            </a:r>
          </a:p>
          <a:p>
            <a:pPr lvl="1"/>
            <a:endParaRPr lang="en-US" dirty="0">
              <a:solidFill>
                <a:srgbClr val="FF0000"/>
              </a:solidFill>
            </a:endParaRPr>
          </a:p>
          <a:p>
            <a:pPr lvl="1"/>
            <a:r>
              <a:rPr lang="en-US" dirty="0" smtClean="0">
                <a:solidFill>
                  <a:srgbClr val="FF0000"/>
                </a:solidFill>
                <a:hlinkClick r:id="rId2" action="ppaction://hlinksldjump"/>
              </a:rPr>
              <a:t>Skip</a:t>
            </a:r>
            <a:endParaRPr lang="en-US" dirty="0">
              <a:solidFill>
                <a:srgbClr val="FF0000"/>
              </a:solidFill>
            </a:endParaRPr>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29</a:t>
            </a:fld>
            <a:endParaRPr lang="en-US"/>
          </a:p>
        </p:txBody>
      </p:sp>
    </p:spTree>
    <p:extLst>
      <p:ext uri="{BB962C8B-B14F-4D97-AF65-F5344CB8AC3E}">
        <p14:creationId xmlns:p14="http://schemas.microsoft.com/office/powerpoint/2010/main" val="3494978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p:sp>
        <p:nvSpPr>
          <p:cNvPr id="3" name="Content Placeholder 2"/>
          <p:cNvSpPr>
            <a:spLocks noGrp="1"/>
          </p:cNvSpPr>
          <p:nvPr>
            <p:ph idx="1"/>
          </p:nvPr>
        </p:nvSpPr>
        <p:spPr>
          <a:xfrm>
            <a:off x="1600200" y="1295400"/>
            <a:ext cx="7162800" cy="4525963"/>
          </a:xfrm>
        </p:spPr>
        <p:txBody>
          <a:bodyPr/>
          <a:lstStyle/>
          <a:p>
            <a:r>
              <a:rPr lang="en-US" dirty="0"/>
              <a:t>In general, the problem is very hard. But, under some assumptions </a:t>
            </a:r>
            <a:r>
              <a:rPr lang="en-US" dirty="0" smtClean="0"/>
              <a:t>on the </a:t>
            </a:r>
            <a:r>
              <a:rPr lang="en-US" dirty="0"/>
              <a:t>distribution we have shown that we can do it. </a:t>
            </a:r>
            <a:r>
              <a:rPr lang="en-US" dirty="0" smtClean="0"/>
              <a:t> </a:t>
            </a:r>
            <a:r>
              <a:rPr lang="en-US" sz="2000" dirty="0" smtClean="0"/>
              <a:t>(exercise: show it’s the </a:t>
            </a:r>
            <a:r>
              <a:rPr lang="en-US" sz="2000" dirty="0"/>
              <a:t>most likely </a:t>
            </a:r>
            <a:r>
              <a:rPr lang="en-US" sz="2000" dirty="0" smtClean="0"/>
              <a:t>distribution) </a:t>
            </a:r>
            <a:endParaRPr lang="en-US" sz="2000" dirty="0"/>
          </a:p>
          <a:p>
            <a:endParaRPr lang="en-US" dirty="0"/>
          </a:p>
          <a:p>
            <a:endParaRPr lang="en-US" dirty="0"/>
          </a:p>
          <a:p>
            <a:endParaRPr lang="en-US" dirty="0"/>
          </a:p>
          <a:p>
            <a:endParaRPr lang="en-US" dirty="0" smtClean="0"/>
          </a:p>
          <a:p>
            <a:r>
              <a:rPr lang="en-US" dirty="0" smtClean="0"/>
              <a:t>Assumptions</a:t>
            </a:r>
            <a:r>
              <a:rPr lang="en-US" dirty="0"/>
              <a:t>:  </a:t>
            </a:r>
            <a:r>
              <a:rPr lang="en-US" dirty="0" smtClean="0"/>
              <a:t>(</a:t>
            </a:r>
            <a:r>
              <a:rPr lang="en-US" dirty="0"/>
              <a:t>conditional </a:t>
            </a:r>
            <a:r>
              <a:rPr lang="en-US" dirty="0" smtClean="0"/>
              <a:t>independence given y)</a:t>
            </a:r>
          </a:p>
          <a:p>
            <a:pPr lvl="1"/>
            <a:r>
              <a:rPr lang="en-US" dirty="0" smtClean="0">
                <a:latin typeface="Calibri"/>
              </a:rPr>
              <a:t>P(x</a:t>
            </a:r>
            <a:r>
              <a:rPr lang="en-US" baseline="-25000" dirty="0" smtClean="0">
                <a:latin typeface="Calibri"/>
              </a:rPr>
              <a:t>i</a:t>
            </a:r>
            <a:r>
              <a:rPr lang="en-US" dirty="0" smtClean="0">
                <a:latin typeface="Calibri"/>
              </a:rPr>
              <a:t> | </a:t>
            </a:r>
            <a:r>
              <a:rPr lang="en-US" dirty="0" err="1" smtClean="0">
                <a:latin typeface="Calibri"/>
              </a:rPr>
              <a:t>x</a:t>
            </a:r>
            <a:r>
              <a:rPr lang="en-US" baseline="-25000" dirty="0" err="1" smtClean="0">
                <a:latin typeface="Calibri"/>
              </a:rPr>
              <a:t>j</a:t>
            </a:r>
            <a:r>
              <a:rPr lang="en-US" dirty="0" err="1" smtClean="0">
                <a:latin typeface="Calibri"/>
              </a:rPr>
              <a:t>,y</a:t>
            </a:r>
            <a:r>
              <a:rPr lang="en-US" dirty="0" smtClean="0"/>
              <a:t>) = </a:t>
            </a:r>
            <a:r>
              <a:rPr lang="en-US" dirty="0" smtClean="0">
                <a:latin typeface="Calibri"/>
              </a:rPr>
              <a:t>P(</a:t>
            </a:r>
            <a:r>
              <a:rPr lang="en-US" dirty="0" err="1" smtClean="0">
                <a:latin typeface="Calibri"/>
              </a:rPr>
              <a:t>x</a:t>
            </a:r>
            <a:r>
              <a:rPr lang="en-US" baseline="-25000" dirty="0" err="1" smtClean="0">
                <a:latin typeface="Calibri"/>
              </a:rPr>
              <a:t>i</a:t>
            </a:r>
            <a:r>
              <a:rPr lang="en-US" dirty="0" err="1" smtClean="0">
                <a:latin typeface="Calibri"/>
              </a:rPr>
              <a:t>|y</a:t>
            </a:r>
            <a:r>
              <a:rPr lang="en-US" dirty="0" smtClean="0"/>
              <a:t>) </a:t>
            </a:r>
            <a:r>
              <a:rPr lang="en-US" dirty="0" smtClean="0">
                <a:latin typeface="cmsy10"/>
              </a:rPr>
              <a:t>8</a:t>
            </a:r>
            <a:r>
              <a:rPr lang="en-US" dirty="0" smtClean="0"/>
              <a:t> </a:t>
            </a:r>
            <a:r>
              <a:rPr lang="en-US" dirty="0" err="1" smtClean="0"/>
              <a:t>i,j</a:t>
            </a:r>
            <a:endParaRPr lang="en-US" dirty="0" smtClean="0"/>
          </a:p>
          <a:p>
            <a:r>
              <a:rPr lang="en-US" dirty="0" smtClean="0"/>
              <a:t>Can </a:t>
            </a:r>
            <a:r>
              <a:rPr lang="en-US" dirty="0"/>
              <a:t>these assumptions be relaxed ? </a:t>
            </a:r>
          </a:p>
          <a:p>
            <a:r>
              <a:rPr lang="en-US" dirty="0"/>
              <a:t>Can we learn more general probability distributions ?</a:t>
            </a:r>
          </a:p>
          <a:p>
            <a:pPr lvl="1"/>
            <a:r>
              <a:rPr lang="en-US" dirty="0" smtClean="0"/>
              <a:t>(These are essential in many applications: language</a:t>
            </a:r>
            <a:r>
              <a:rPr lang="en-US" dirty="0"/>
              <a:t>, </a:t>
            </a:r>
            <a:r>
              <a:rPr lang="en-US" dirty="0" smtClean="0"/>
              <a:t>vision.)</a:t>
            </a:r>
            <a:endParaRPr lang="en-US" dirty="0"/>
          </a:p>
          <a:p>
            <a:endParaRPr lang="en-US" dirty="0"/>
          </a:p>
        </p:txBody>
      </p:sp>
      <p:grpSp>
        <p:nvGrpSpPr>
          <p:cNvPr id="5127" name="Group 29"/>
          <p:cNvGrpSpPr>
            <a:grpSpLocks/>
          </p:cNvGrpSpPr>
          <p:nvPr/>
        </p:nvGrpSpPr>
        <p:grpSpPr bwMode="auto">
          <a:xfrm>
            <a:off x="2065337" y="2406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1043" name="משוואה" r:id="rId4" imgW="939240" imgH="355680" progId="Equation.3">
                    <p:embed/>
                  </p:oleObj>
                </mc:Choice>
                <mc:Fallback>
                  <p:oleObj name="משוואה" r:id="rId4" imgW="939240" imgH="35568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1044" name="משוואה" r:id="rId6" imgW="203024" imgH="215713" progId="Equation.3">
                    <p:embed/>
                  </p:oleObj>
                </mc:Choice>
                <mc:Fallback>
                  <p:oleObj name="משוואה" r:id="rId6" imgW="203024" imgH="215713"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1045" name="משוואה" r:id="rId8" imgW="215619" imgH="215619" progId="Equation.3">
                    <p:embed/>
                  </p:oleObj>
                </mc:Choice>
                <mc:Fallback>
                  <p:oleObj name="משוואה" r:id="rId8" imgW="215619" imgH="215619"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1046" name="משוואה" r:id="rId10" imgW="215619" imgH="215619" progId="Equation.3">
                    <p:embed/>
                  </p:oleObj>
                </mc:Choice>
                <mc:Fallback>
                  <p:oleObj name="משוואה" r:id="rId10" imgW="215619" imgH="215619" progId="Equation.3">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1047" name="משוואה" r:id="rId12" imgW="152268" imgH="164957" progId="Equation.3">
                    <p:embed/>
                  </p:oleObj>
                </mc:Choice>
                <mc:Fallback>
                  <p:oleObj name="משוואה" r:id="rId12" imgW="152268" imgH="164957" progId="Equation.3">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1048" name="משוואה" r:id="rId14" imgW="215619" imgH="215619" progId="Equation.3">
                    <p:embed/>
                  </p:oleObj>
                </mc:Choice>
                <mc:Fallback>
                  <p:oleObj name="משוואה" r:id="rId14" imgW="215619" imgH="215619" progId="Equation.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1049" name="משוואה" r:id="rId16" imgW="964800" imgH="355680" progId="Equation.3">
                    <p:embed/>
                  </p:oleObj>
                </mc:Choice>
                <mc:Fallback>
                  <p:oleObj name="משוואה" r:id="rId16" imgW="964800" imgH="355680" progId="Equation.3">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1050" name="משוואה" r:id="rId18" imgW="964800" imgH="355680" progId="Equation.3">
                    <p:embed/>
                  </p:oleObj>
                </mc:Choice>
                <mc:Fallback>
                  <p:oleObj name="משוואה" r:id="rId18" imgW="964800" imgH="355680" progId="Equation.3">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1051" name="משוואה" r:id="rId20" imgW="558360" imgH="330120" progId="Equation.3">
                    <p:embed/>
                  </p:oleObj>
                </mc:Choice>
                <mc:Fallback>
                  <p:oleObj name="משוואה" r:id="rId20" imgW="558360" imgH="330120" progId="Equation.3">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Inference</a:t>
            </a:r>
            <a:endParaRPr lang="en-US" dirty="0"/>
          </a:p>
        </p:txBody>
      </p:sp>
      <p:sp>
        <p:nvSpPr>
          <p:cNvPr id="3" name="Content Placeholder 2"/>
          <p:cNvSpPr>
            <a:spLocks noGrp="1"/>
          </p:cNvSpPr>
          <p:nvPr>
            <p:ph idx="1"/>
          </p:nvPr>
        </p:nvSpPr>
        <p:spPr/>
        <p:txBody>
          <a:bodyPr/>
          <a:lstStyle/>
          <a:p>
            <a:r>
              <a:rPr lang="en-US" dirty="0" smtClean="0"/>
              <a:t>Basic idea</a:t>
            </a:r>
          </a:p>
          <a:p>
            <a:pPr lvl="1"/>
            <a:r>
              <a:rPr lang="en-US" dirty="0" smtClean="0"/>
              <a:t>If we had access to a set of examples from the joint distribution, we could just count.</a:t>
            </a:r>
          </a:p>
          <a:p>
            <a:pPr lvl="1"/>
            <a:endParaRPr lang="en-US" dirty="0" smtClean="0"/>
          </a:p>
          <a:p>
            <a:pPr lvl="1"/>
            <a:endParaRPr lang="en-US" dirty="0" smtClean="0"/>
          </a:p>
          <a:p>
            <a:pPr lvl="1"/>
            <a:r>
              <a:rPr lang="en-US" dirty="0" smtClean="0"/>
              <a:t>For inference, we generate instances from the joint and count</a:t>
            </a:r>
          </a:p>
          <a:p>
            <a:pPr lvl="1"/>
            <a:endParaRPr lang="en-US" dirty="0" smtClean="0"/>
          </a:p>
          <a:p>
            <a:pPr lvl="1"/>
            <a:r>
              <a:rPr lang="en-US" dirty="0" smtClean="0"/>
              <a:t>How do we generate instances?</a:t>
            </a:r>
            <a:endParaRPr lang="en-US" dirty="0"/>
          </a:p>
          <a:p>
            <a:pPr lvl="1"/>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83125849"/>
              </p:ext>
            </p:extLst>
          </p:nvPr>
        </p:nvGraphicFramePr>
        <p:xfrm>
          <a:off x="3267075" y="2717800"/>
          <a:ext cx="2306638" cy="755650"/>
        </p:xfrm>
        <a:graphic>
          <a:graphicData uri="http://schemas.openxmlformats.org/presentationml/2006/ole">
            <mc:AlternateContent xmlns:mc="http://schemas.openxmlformats.org/markup-compatibility/2006">
              <mc:Choice xmlns:v="urn:schemas-microsoft-com:vml" Requires="v">
                <p:oleObj spid="_x0000_s24580" name="Equation" r:id="rId3" imgW="1397000" imgH="457200" progId="Equation.3">
                  <p:embed/>
                </p:oleObj>
              </mc:Choice>
              <mc:Fallback>
                <p:oleObj name="Equation" r:id="rId3" imgW="1397000" imgH="457200" progId="Equation.3">
                  <p:embed/>
                  <p:pic>
                    <p:nvPicPr>
                      <p:cNvPr id="0" name=""/>
                      <p:cNvPicPr/>
                      <p:nvPr/>
                    </p:nvPicPr>
                    <p:blipFill>
                      <a:blip r:embed="rId4"/>
                      <a:stretch>
                        <a:fillRect/>
                      </a:stretch>
                    </p:blipFill>
                    <p:spPr>
                      <a:xfrm>
                        <a:off x="3267075" y="2717800"/>
                        <a:ext cx="2306638" cy="755650"/>
                      </a:xfrm>
                      <a:prstGeom prst="rect">
                        <a:avLst/>
                      </a:prstGeom>
                    </p:spPr>
                  </p:pic>
                </p:oleObj>
              </mc:Fallback>
            </mc:AlternateContent>
          </a:graphicData>
        </a:graphic>
      </p:graphicFrame>
      <p:sp>
        <p:nvSpPr>
          <p:cNvPr id="8" name="Slide Number Placeholder 7"/>
          <p:cNvSpPr>
            <a:spLocks noGrp="1"/>
          </p:cNvSpPr>
          <p:nvPr>
            <p:ph type="sldNum" sz="quarter" idx="10"/>
          </p:nvPr>
        </p:nvSpPr>
        <p:spPr/>
        <p:txBody>
          <a:bodyPr/>
          <a:lstStyle/>
          <a:p>
            <a:pPr>
              <a:defRPr/>
            </a:pPr>
            <a:fld id="{AF9B7836-A88A-4C3B-9E7E-6BB7F8A64E5A}" type="slidenum">
              <a:rPr lang="en-US" smtClean="0"/>
              <a:pPr>
                <a:defRPr/>
              </a:pPr>
              <a:t>30</a:t>
            </a:fld>
            <a:endParaRPr lang="en-US"/>
          </a:p>
        </p:txBody>
      </p:sp>
      <p:sp>
        <p:nvSpPr>
          <p:cNvPr id="9" name="Rectangle 8"/>
          <p:cNvSpPr/>
          <p:nvPr/>
        </p:nvSpPr>
        <p:spPr>
          <a:xfrm>
            <a:off x="381000" y="2715904"/>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1894" y="2825087"/>
            <a:ext cx="1201555" cy="685960"/>
          </a:xfrm>
          <a:custGeom>
            <a:avLst/>
            <a:gdLst>
              <a:gd name="connsiteX0" fmla="*/ 164099 w 1201555"/>
              <a:gd name="connsiteY0" fmla="*/ 300250 h 685960"/>
              <a:gd name="connsiteX1" fmla="*/ 341520 w 1201555"/>
              <a:gd name="connsiteY1" fmla="*/ 218364 h 685960"/>
              <a:gd name="connsiteX2" fmla="*/ 396111 w 1201555"/>
              <a:gd name="connsiteY2" fmla="*/ 177420 h 685960"/>
              <a:gd name="connsiteX3" fmla="*/ 477998 w 1201555"/>
              <a:gd name="connsiteY3" fmla="*/ 122829 h 685960"/>
              <a:gd name="connsiteX4" fmla="*/ 559884 w 1201555"/>
              <a:gd name="connsiteY4" fmla="*/ 54591 h 685960"/>
              <a:gd name="connsiteX5" fmla="*/ 614475 w 1201555"/>
              <a:gd name="connsiteY5" fmla="*/ 0 h 685960"/>
              <a:gd name="connsiteX6" fmla="*/ 737305 w 1201555"/>
              <a:gd name="connsiteY6" fmla="*/ 13647 h 685960"/>
              <a:gd name="connsiteX7" fmla="*/ 819192 w 1201555"/>
              <a:gd name="connsiteY7" fmla="*/ 95534 h 685960"/>
              <a:gd name="connsiteX8" fmla="*/ 873783 w 1201555"/>
              <a:gd name="connsiteY8" fmla="*/ 136477 h 685960"/>
              <a:gd name="connsiteX9" fmla="*/ 914726 w 1201555"/>
              <a:gd name="connsiteY9" fmla="*/ 177420 h 685960"/>
              <a:gd name="connsiteX10" fmla="*/ 996612 w 1201555"/>
              <a:gd name="connsiteY10" fmla="*/ 232012 h 685960"/>
              <a:gd name="connsiteX11" fmla="*/ 1023908 w 1201555"/>
              <a:gd name="connsiteY11" fmla="*/ 272955 h 685960"/>
              <a:gd name="connsiteX12" fmla="*/ 1078499 w 1201555"/>
              <a:gd name="connsiteY12" fmla="*/ 395785 h 685960"/>
              <a:gd name="connsiteX13" fmla="*/ 1160386 w 1201555"/>
              <a:gd name="connsiteY13" fmla="*/ 450376 h 685960"/>
              <a:gd name="connsiteX14" fmla="*/ 1201329 w 1201555"/>
              <a:gd name="connsiteY14" fmla="*/ 532262 h 685960"/>
              <a:gd name="connsiteX15" fmla="*/ 1133090 w 1201555"/>
              <a:gd name="connsiteY15" fmla="*/ 614149 h 685960"/>
              <a:gd name="connsiteX16" fmla="*/ 1037556 w 1201555"/>
              <a:gd name="connsiteY16" fmla="*/ 641444 h 685960"/>
              <a:gd name="connsiteX17" fmla="*/ 996612 w 1201555"/>
              <a:gd name="connsiteY17" fmla="*/ 668740 h 685960"/>
              <a:gd name="connsiteX18" fmla="*/ 764601 w 1201555"/>
              <a:gd name="connsiteY18" fmla="*/ 668740 h 685960"/>
              <a:gd name="connsiteX19" fmla="*/ 750953 w 1201555"/>
              <a:gd name="connsiteY19" fmla="*/ 504967 h 685960"/>
              <a:gd name="connsiteX20" fmla="*/ 791896 w 1201555"/>
              <a:gd name="connsiteY20" fmla="*/ 464023 h 685960"/>
              <a:gd name="connsiteX21" fmla="*/ 873783 w 1201555"/>
              <a:gd name="connsiteY21" fmla="*/ 436728 h 685960"/>
              <a:gd name="connsiteX22" fmla="*/ 914726 w 1201555"/>
              <a:gd name="connsiteY22" fmla="*/ 450376 h 685960"/>
              <a:gd name="connsiteX23" fmla="*/ 928374 w 1201555"/>
              <a:gd name="connsiteY23" fmla="*/ 327546 h 685960"/>
              <a:gd name="connsiteX24" fmla="*/ 846487 w 1201555"/>
              <a:gd name="connsiteY24" fmla="*/ 286603 h 685960"/>
              <a:gd name="connsiteX25" fmla="*/ 737305 w 1201555"/>
              <a:gd name="connsiteY25" fmla="*/ 313898 h 685960"/>
              <a:gd name="connsiteX26" fmla="*/ 696362 w 1201555"/>
              <a:gd name="connsiteY26" fmla="*/ 341194 h 685960"/>
              <a:gd name="connsiteX27" fmla="*/ 641771 w 1201555"/>
              <a:gd name="connsiteY27" fmla="*/ 368489 h 685960"/>
              <a:gd name="connsiteX28" fmla="*/ 614475 w 1201555"/>
              <a:gd name="connsiteY28" fmla="*/ 450376 h 685960"/>
              <a:gd name="connsiteX29" fmla="*/ 546236 w 1201555"/>
              <a:gd name="connsiteY29" fmla="*/ 573206 h 685960"/>
              <a:gd name="connsiteX30" fmla="*/ 355168 w 1201555"/>
              <a:gd name="connsiteY30" fmla="*/ 614149 h 685960"/>
              <a:gd name="connsiteX31" fmla="*/ 218690 w 1201555"/>
              <a:gd name="connsiteY31" fmla="*/ 573206 h 685960"/>
              <a:gd name="connsiteX32" fmla="*/ 177747 w 1201555"/>
              <a:gd name="connsiteY32" fmla="*/ 559558 h 685960"/>
              <a:gd name="connsiteX33" fmla="*/ 109508 w 1201555"/>
              <a:gd name="connsiteY33" fmla="*/ 477671 h 685960"/>
              <a:gd name="connsiteX34" fmla="*/ 27621 w 1201555"/>
              <a:gd name="connsiteY34" fmla="*/ 409432 h 685960"/>
              <a:gd name="connsiteX35" fmla="*/ 326 w 1201555"/>
              <a:gd name="connsiteY35" fmla="*/ 368489 h 685960"/>
              <a:gd name="connsiteX36" fmla="*/ 41269 w 1201555"/>
              <a:gd name="connsiteY36" fmla="*/ 341194 h 685960"/>
              <a:gd name="connsiteX37" fmla="*/ 164099 w 1201555"/>
              <a:gd name="connsiteY37" fmla="*/ 300250 h 685960"/>
              <a:gd name="connsiteX38" fmla="*/ 164099 w 1201555"/>
              <a:gd name="connsiteY38" fmla="*/ 300250 h 6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1555" h="685960">
                <a:moveTo>
                  <a:pt x="164099" y="300250"/>
                </a:moveTo>
                <a:cubicBezTo>
                  <a:pt x="234241" y="272194"/>
                  <a:pt x="270013" y="260077"/>
                  <a:pt x="341520" y="218364"/>
                </a:cubicBezTo>
                <a:cubicBezTo>
                  <a:pt x="361168" y="206903"/>
                  <a:pt x="377476" y="190464"/>
                  <a:pt x="396111" y="177420"/>
                </a:cubicBezTo>
                <a:cubicBezTo>
                  <a:pt x="422986" y="158607"/>
                  <a:pt x="454801" y="146026"/>
                  <a:pt x="477998" y="122829"/>
                </a:cubicBezTo>
                <a:cubicBezTo>
                  <a:pt x="619973" y="-19146"/>
                  <a:pt x="426878" y="168595"/>
                  <a:pt x="559884" y="54591"/>
                </a:cubicBezTo>
                <a:cubicBezTo>
                  <a:pt x="579423" y="37843"/>
                  <a:pt x="596278" y="18197"/>
                  <a:pt x="614475" y="0"/>
                </a:cubicBezTo>
                <a:cubicBezTo>
                  <a:pt x="655418" y="4549"/>
                  <a:pt x="699975" y="-3774"/>
                  <a:pt x="737305" y="13647"/>
                </a:cubicBezTo>
                <a:cubicBezTo>
                  <a:pt x="772285" y="29971"/>
                  <a:pt x="788310" y="72373"/>
                  <a:pt x="819192" y="95534"/>
                </a:cubicBezTo>
                <a:cubicBezTo>
                  <a:pt x="837389" y="109182"/>
                  <a:pt x="856513" y="121674"/>
                  <a:pt x="873783" y="136477"/>
                </a:cubicBezTo>
                <a:cubicBezTo>
                  <a:pt x="888437" y="149038"/>
                  <a:pt x="899491" y="165570"/>
                  <a:pt x="914726" y="177420"/>
                </a:cubicBezTo>
                <a:cubicBezTo>
                  <a:pt x="940621" y="197561"/>
                  <a:pt x="996612" y="232012"/>
                  <a:pt x="996612" y="232012"/>
                </a:cubicBezTo>
                <a:cubicBezTo>
                  <a:pt x="1005711" y="245660"/>
                  <a:pt x="1017246" y="257966"/>
                  <a:pt x="1023908" y="272955"/>
                </a:cubicBezTo>
                <a:cubicBezTo>
                  <a:pt x="1039618" y="308301"/>
                  <a:pt x="1044807" y="366304"/>
                  <a:pt x="1078499" y="395785"/>
                </a:cubicBezTo>
                <a:cubicBezTo>
                  <a:pt x="1103187" y="417388"/>
                  <a:pt x="1160386" y="450376"/>
                  <a:pt x="1160386" y="450376"/>
                </a:cubicBezTo>
                <a:cubicBezTo>
                  <a:pt x="1170396" y="465391"/>
                  <a:pt x="1204653" y="508997"/>
                  <a:pt x="1201329" y="532262"/>
                </a:cubicBezTo>
                <a:cubicBezTo>
                  <a:pt x="1195178" y="575320"/>
                  <a:pt x="1167999" y="596694"/>
                  <a:pt x="1133090" y="614149"/>
                </a:cubicBezTo>
                <a:cubicBezTo>
                  <a:pt x="1113508" y="623940"/>
                  <a:pt x="1055051" y="637070"/>
                  <a:pt x="1037556" y="641444"/>
                </a:cubicBezTo>
                <a:cubicBezTo>
                  <a:pt x="1023908" y="650543"/>
                  <a:pt x="1011283" y="661404"/>
                  <a:pt x="996612" y="668740"/>
                </a:cubicBezTo>
                <a:cubicBezTo>
                  <a:pt x="924703" y="704695"/>
                  <a:pt x="838601" y="674026"/>
                  <a:pt x="764601" y="668740"/>
                </a:cubicBezTo>
                <a:cubicBezTo>
                  <a:pt x="722661" y="605831"/>
                  <a:pt x="714882" y="613182"/>
                  <a:pt x="750953" y="504967"/>
                </a:cubicBezTo>
                <a:cubicBezTo>
                  <a:pt x="757056" y="486656"/>
                  <a:pt x="775024" y="473396"/>
                  <a:pt x="791896" y="464023"/>
                </a:cubicBezTo>
                <a:cubicBezTo>
                  <a:pt x="817047" y="450050"/>
                  <a:pt x="873783" y="436728"/>
                  <a:pt x="873783" y="436728"/>
                </a:cubicBezTo>
                <a:cubicBezTo>
                  <a:pt x="887431" y="441277"/>
                  <a:pt x="901369" y="455719"/>
                  <a:pt x="914726" y="450376"/>
                </a:cubicBezTo>
                <a:cubicBezTo>
                  <a:pt x="960769" y="431958"/>
                  <a:pt x="938984" y="348766"/>
                  <a:pt x="928374" y="327546"/>
                </a:cubicBezTo>
                <a:cubicBezTo>
                  <a:pt x="917791" y="306380"/>
                  <a:pt x="865866" y="293062"/>
                  <a:pt x="846487" y="286603"/>
                </a:cubicBezTo>
                <a:cubicBezTo>
                  <a:pt x="820529" y="291794"/>
                  <a:pt x="765284" y="299908"/>
                  <a:pt x="737305" y="313898"/>
                </a:cubicBezTo>
                <a:cubicBezTo>
                  <a:pt x="722634" y="321234"/>
                  <a:pt x="710603" y="333056"/>
                  <a:pt x="696362" y="341194"/>
                </a:cubicBezTo>
                <a:cubicBezTo>
                  <a:pt x="678698" y="351288"/>
                  <a:pt x="659968" y="359391"/>
                  <a:pt x="641771" y="368489"/>
                </a:cubicBezTo>
                <a:lnTo>
                  <a:pt x="614475" y="450376"/>
                </a:lnTo>
                <a:cubicBezTo>
                  <a:pt x="602458" y="486427"/>
                  <a:pt x="581431" y="561475"/>
                  <a:pt x="546236" y="573206"/>
                </a:cubicBezTo>
                <a:cubicBezTo>
                  <a:pt x="429555" y="612099"/>
                  <a:pt x="492900" y="596932"/>
                  <a:pt x="355168" y="614149"/>
                </a:cubicBezTo>
                <a:cubicBezTo>
                  <a:pt x="272668" y="593524"/>
                  <a:pt x="318365" y="606431"/>
                  <a:pt x="218690" y="573206"/>
                </a:cubicBezTo>
                <a:lnTo>
                  <a:pt x="177747" y="559558"/>
                </a:lnTo>
                <a:cubicBezTo>
                  <a:pt x="58123" y="439931"/>
                  <a:pt x="204520" y="591684"/>
                  <a:pt x="109508" y="477671"/>
                </a:cubicBezTo>
                <a:cubicBezTo>
                  <a:pt x="76669" y="438264"/>
                  <a:pt x="67880" y="436271"/>
                  <a:pt x="27621" y="409432"/>
                </a:cubicBezTo>
                <a:cubicBezTo>
                  <a:pt x="18523" y="395784"/>
                  <a:pt x="-2891" y="384573"/>
                  <a:pt x="326" y="368489"/>
                </a:cubicBezTo>
                <a:cubicBezTo>
                  <a:pt x="3543" y="352405"/>
                  <a:pt x="26128" y="347503"/>
                  <a:pt x="41269" y="341194"/>
                </a:cubicBezTo>
                <a:cubicBezTo>
                  <a:pt x="81107" y="324595"/>
                  <a:pt x="125497" y="319550"/>
                  <a:pt x="164099" y="300250"/>
                </a:cubicBezTo>
                <a:lnTo>
                  <a:pt x="164099" y="300250"/>
                </a:ln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54040" y="2983401"/>
            <a:ext cx="396871" cy="369332"/>
          </a:xfrm>
          <a:prstGeom prst="rect">
            <a:avLst/>
          </a:prstGeom>
          <a:noFill/>
        </p:spPr>
        <p:txBody>
          <a:bodyPr wrap="square" rtlCol="0">
            <a:spAutoFit/>
          </a:bodyPr>
          <a:lstStyle/>
          <a:p>
            <a:r>
              <a:rPr lang="en-US" sz="1800" u="none" dirty="0" smtClean="0">
                <a:latin typeface="+mj-lt"/>
              </a:rPr>
              <a:t>X</a:t>
            </a:r>
            <a:endParaRPr lang="en-US" sz="1800" u="none" dirty="0">
              <a:latin typeface="+mj-lt"/>
            </a:endParaRPr>
          </a:p>
        </p:txBody>
      </p:sp>
      <p:sp>
        <p:nvSpPr>
          <p:cNvPr id="12" name="Rectangular Callout 11"/>
          <p:cNvSpPr/>
          <p:nvPr/>
        </p:nvSpPr>
        <p:spPr>
          <a:xfrm>
            <a:off x="481893" y="1905000"/>
            <a:ext cx="889707" cy="574343"/>
          </a:xfrm>
          <a:prstGeom prst="wedgeRectCallout">
            <a:avLst>
              <a:gd name="adj1" fmla="val -2425"/>
              <a:gd name="adj2" fmla="val 13157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P(x)?</a:t>
            </a:r>
            <a:endParaRPr lang="en-US" sz="1800" u="none" dirty="0">
              <a:solidFill>
                <a:schemeClr val="tx1"/>
              </a:solidFill>
            </a:endParaRPr>
          </a:p>
        </p:txBody>
      </p:sp>
    </p:spTree>
    <p:extLst>
      <p:ext uri="{BB962C8B-B14F-4D97-AF65-F5344CB8AC3E}">
        <p14:creationId xmlns:p14="http://schemas.microsoft.com/office/powerpoint/2010/main" val="3264722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instances</a:t>
            </a:r>
            <a:endParaRPr lang="en-US" dirty="0"/>
          </a:p>
        </p:txBody>
      </p:sp>
      <p:sp>
        <p:nvSpPr>
          <p:cNvPr id="3" name="Content Placeholder 2"/>
          <p:cNvSpPr>
            <a:spLocks noGrp="1"/>
          </p:cNvSpPr>
          <p:nvPr>
            <p:ph idx="1"/>
          </p:nvPr>
        </p:nvSpPr>
        <p:spPr/>
        <p:txBody>
          <a:bodyPr/>
          <a:lstStyle/>
          <a:p>
            <a:r>
              <a:rPr lang="en-US" dirty="0" smtClean="0"/>
              <a:t>Sampling from the Bayesian Network</a:t>
            </a:r>
          </a:p>
          <a:p>
            <a:pPr lvl="1"/>
            <a:r>
              <a:rPr lang="en-US" dirty="0"/>
              <a:t>C</a:t>
            </a:r>
            <a:r>
              <a:rPr lang="en-US" dirty="0" smtClean="0"/>
              <a:t>onditional probabilities, that is, P(X|E)</a:t>
            </a:r>
          </a:p>
          <a:p>
            <a:pPr lvl="1"/>
            <a:r>
              <a:rPr lang="en-US" dirty="0" smtClean="0"/>
              <a:t>Only generate instances that are consistent with E</a:t>
            </a:r>
          </a:p>
          <a:p>
            <a:endParaRPr lang="en-US" dirty="0" smtClean="0"/>
          </a:p>
          <a:p>
            <a:r>
              <a:rPr lang="en-US" dirty="0" smtClean="0"/>
              <a:t>Problems?</a:t>
            </a:r>
            <a:endParaRPr lang="en-US" dirty="0"/>
          </a:p>
          <a:p>
            <a:pPr lvl="1"/>
            <a:r>
              <a:rPr lang="en-US" dirty="0"/>
              <a:t>How many </a:t>
            </a:r>
            <a:r>
              <a:rPr lang="en-US" dirty="0" smtClean="0"/>
              <a:t>samples? [Law of large numbers]</a:t>
            </a:r>
            <a:endParaRPr lang="en-US" dirty="0"/>
          </a:p>
          <a:p>
            <a:pPr lvl="1"/>
            <a:endParaRPr lang="en-US" dirty="0" smtClean="0"/>
          </a:p>
          <a:p>
            <a:pPr lvl="1"/>
            <a:r>
              <a:rPr lang="en-US" dirty="0" smtClean="0"/>
              <a:t>What if the evidence E is a very low probability event?</a:t>
            </a:r>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31</a:t>
            </a:fld>
            <a:endParaRPr lang="en-US"/>
          </a:p>
        </p:txBody>
      </p:sp>
    </p:spTree>
    <p:extLst>
      <p:ext uri="{BB962C8B-B14F-4D97-AF65-F5344CB8AC3E}">
        <p14:creationId xmlns:p14="http://schemas.microsoft.com/office/powerpoint/2010/main" val="1942726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5562600" y="3124200"/>
            <a:ext cx="2362200" cy="826532"/>
          </a:xfrm>
          <a:prstGeom prst="wedgeRectCallout">
            <a:avLst>
              <a:gd name="adj1" fmla="val -85542"/>
              <a:gd name="adj2" fmla="val 16157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err="1" smtClean="0">
                <a:solidFill>
                  <a:srgbClr val="0000FF"/>
                </a:solidFill>
                <a:latin typeface="Calibri"/>
              </a:rPr>
              <a:t>P</a:t>
            </a:r>
            <a:r>
              <a:rPr lang="en-US" sz="1800" u="none" baseline="-25000" dirty="0" err="1" smtClean="0">
                <a:solidFill>
                  <a:srgbClr val="0000FF"/>
                </a:solidFill>
                <a:latin typeface="Calibri"/>
              </a:rPr>
              <a:t>ij</a:t>
            </a:r>
            <a:r>
              <a:rPr lang="en-US" sz="1800" u="none" dirty="0" smtClean="0">
                <a:solidFill>
                  <a:srgbClr val="0000FF"/>
                </a:solidFill>
              </a:rPr>
              <a:t> : </a:t>
            </a:r>
            <a:r>
              <a:rPr lang="en-US" sz="1600" u="none" dirty="0" smtClean="0">
                <a:solidFill>
                  <a:schemeClr val="tx1"/>
                </a:solidFill>
              </a:rPr>
              <a:t>Time independent  transition probability matrix</a:t>
            </a:r>
            <a:endParaRPr lang="en-US" sz="1600" u="none" dirty="0">
              <a:solidFill>
                <a:schemeClr val="tx1"/>
              </a:solidFill>
            </a:endParaRPr>
          </a:p>
        </p:txBody>
      </p:sp>
      <p:sp>
        <p:nvSpPr>
          <p:cNvPr id="2" name="Title 1"/>
          <p:cNvSpPr>
            <a:spLocks noGrp="1"/>
          </p:cNvSpPr>
          <p:nvPr>
            <p:ph type="title"/>
          </p:nvPr>
        </p:nvSpPr>
        <p:spPr/>
        <p:txBody>
          <a:bodyPr/>
          <a:lstStyle/>
          <a:p>
            <a:r>
              <a:rPr lang="en-US" dirty="0" smtClean="0"/>
              <a:t>Detour: Markov Chain Review</a:t>
            </a:r>
            <a:endParaRPr lang="en-US" dirty="0"/>
          </a:p>
        </p:txBody>
      </p:sp>
      <p:sp>
        <p:nvSpPr>
          <p:cNvPr id="7" name="Oval 6"/>
          <p:cNvSpPr/>
          <p:nvPr/>
        </p:nvSpPr>
        <p:spPr bwMode="auto">
          <a:xfrm>
            <a:off x="11430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32766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B</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2221089" y="14594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ＭＳ Ｐゴシック" charset="0"/>
              </a:rPr>
              <a:t>C</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a:ea typeface="ＭＳ Ｐゴシック" charset="0"/>
            </a:endParaRPr>
          </a:p>
        </p:txBody>
      </p:sp>
      <p:cxnSp>
        <p:nvCxnSpPr>
          <p:cNvPr id="11" name="Curved Connector 10"/>
          <p:cNvCxnSpPr>
            <a:stCxn id="7" idx="7"/>
            <a:endCxn id="8" idx="1"/>
          </p:cNvCxnSpPr>
          <p:nvPr/>
        </p:nvCxnSpPr>
        <p:spPr bwMode="auto">
          <a:xfrm rot="5400000" flipH="1" flipV="1">
            <a:off x="2514600" y="2450068"/>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urved Connector 12"/>
          <p:cNvCxnSpPr>
            <a:stCxn id="8" idx="3"/>
            <a:endCxn id="7" idx="5"/>
          </p:cNvCxnSpPr>
          <p:nvPr/>
        </p:nvCxnSpPr>
        <p:spPr bwMode="auto">
          <a:xfrm rot="5400000">
            <a:off x="2514600" y="2881120"/>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p:cNvCxnSpPr>
            <a:stCxn id="7" idx="0"/>
            <a:endCxn id="9" idx="2"/>
          </p:cNvCxnSpPr>
          <p:nvPr/>
        </p:nvCxnSpPr>
        <p:spPr bwMode="auto">
          <a:xfrm rot="5400000" flipH="1" flipV="1">
            <a:off x="1110544" y="21015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0"/>
            <a:endCxn id="9" idx="6"/>
          </p:cNvCxnSpPr>
          <p:nvPr/>
        </p:nvCxnSpPr>
        <p:spPr bwMode="auto">
          <a:xfrm rot="16200000" flipV="1">
            <a:off x="2482145" y="21128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p:cNvCxnSpPr>
            <a:stCxn id="9" idx="4"/>
            <a:endCxn id="8" idx="2"/>
          </p:cNvCxnSpPr>
          <p:nvPr/>
        </p:nvCxnSpPr>
        <p:spPr bwMode="auto">
          <a:xfrm rot="16200000" flipH="1">
            <a:off x="2177344" y="24176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p:cNvCxnSpPr>
            <a:stCxn id="9" idx="4"/>
            <a:endCxn id="7" idx="6"/>
          </p:cNvCxnSpPr>
          <p:nvPr/>
        </p:nvCxnSpPr>
        <p:spPr bwMode="auto">
          <a:xfrm rot="5400000">
            <a:off x="1415345" y="24063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p:cNvCxnSpPr>
            <a:stCxn id="7" idx="3"/>
            <a:endCxn id="7" idx="1"/>
          </p:cNvCxnSpPr>
          <p:nvPr/>
        </p:nvCxnSpPr>
        <p:spPr bwMode="auto">
          <a:xfrm rot="5400000" flipH="1">
            <a:off x="1016748" y="3516868"/>
            <a:ext cx="431052" cy="12700"/>
          </a:xfrm>
          <a:prstGeom prst="curvedConnector5">
            <a:avLst>
              <a:gd name="adj1" fmla="val -53033"/>
              <a:gd name="adj2" fmla="val 5897055"/>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p:cNvCxnSpPr>
            <a:stCxn id="9" idx="1"/>
            <a:endCxn id="9" idx="7"/>
          </p:cNvCxnSpPr>
          <p:nvPr/>
        </p:nvCxnSpPr>
        <p:spPr bwMode="auto">
          <a:xfrm rot="5400000" flipH="1" flipV="1">
            <a:off x="2525889" y="1333216"/>
            <a:ext cx="12700" cy="431052"/>
          </a:xfrm>
          <a:prstGeom prst="curvedConnector3">
            <a:avLst>
              <a:gd name="adj1" fmla="val 2947394"/>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p:cNvCxnSpPr>
            <a:stCxn id="8" idx="5"/>
            <a:endCxn id="8" idx="7"/>
          </p:cNvCxnSpPr>
          <p:nvPr/>
        </p:nvCxnSpPr>
        <p:spPr bwMode="auto">
          <a:xfrm rot="5400000" flipH="1">
            <a:off x="3581400" y="3516868"/>
            <a:ext cx="431052" cy="12700"/>
          </a:xfrm>
          <a:prstGeom prst="curvedConnector5">
            <a:avLst>
              <a:gd name="adj1" fmla="val -53033"/>
              <a:gd name="adj2" fmla="val -5941496"/>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2029314" y="1216223"/>
            <a:ext cx="409086" cy="307777"/>
          </a:xfrm>
          <a:prstGeom prst="rect">
            <a:avLst/>
          </a:prstGeom>
          <a:noFill/>
        </p:spPr>
        <p:txBody>
          <a:bodyPr wrap="none" rtlCol="0">
            <a:spAutoFit/>
          </a:bodyPr>
          <a:lstStyle/>
          <a:p>
            <a:r>
              <a:rPr lang="en-US" u="none" dirty="0" smtClean="0"/>
              <a:t>0.1</a:t>
            </a:r>
            <a:endParaRPr lang="en-US" u="none" dirty="0"/>
          </a:p>
        </p:txBody>
      </p:sp>
      <p:sp>
        <p:nvSpPr>
          <p:cNvPr id="65" name="TextBox 64"/>
          <p:cNvSpPr txBox="1"/>
          <p:nvPr/>
        </p:nvSpPr>
        <p:spPr>
          <a:xfrm>
            <a:off x="220597" y="2938361"/>
            <a:ext cx="409086" cy="307777"/>
          </a:xfrm>
          <a:prstGeom prst="rect">
            <a:avLst/>
          </a:prstGeom>
          <a:noFill/>
        </p:spPr>
        <p:txBody>
          <a:bodyPr wrap="none" rtlCol="0">
            <a:spAutoFit/>
          </a:bodyPr>
          <a:lstStyle/>
          <a:p>
            <a:r>
              <a:rPr lang="en-US" u="none" dirty="0" smtClean="0"/>
              <a:t>0.1</a:t>
            </a:r>
            <a:endParaRPr lang="en-US" u="none" dirty="0"/>
          </a:p>
        </p:txBody>
      </p:sp>
      <p:sp>
        <p:nvSpPr>
          <p:cNvPr id="66" name="TextBox 65"/>
          <p:cNvSpPr txBox="1"/>
          <p:nvPr/>
        </p:nvSpPr>
        <p:spPr>
          <a:xfrm>
            <a:off x="4479794" y="3090761"/>
            <a:ext cx="409086" cy="307777"/>
          </a:xfrm>
          <a:prstGeom prst="rect">
            <a:avLst/>
          </a:prstGeom>
          <a:noFill/>
        </p:spPr>
        <p:txBody>
          <a:bodyPr wrap="none" rtlCol="0">
            <a:spAutoFit/>
          </a:bodyPr>
          <a:lstStyle/>
          <a:p>
            <a:r>
              <a:rPr lang="en-US" u="none" dirty="0" smtClean="0"/>
              <a:t>0.1</a:t>
            </a:r>
            <a:endParaRPr lang="en-US" u="none" dirty="0"/>
          </a:p>
        </p:txBody>
      </p:sp>
      <p:sp>
        <p:nvSpPr>
          <p:cNvPr id="67" name="TextBox 66"/>
          <p:cNvSpPr txBox="1"/>
          <p:nvPr/>
        </p:nvSpPr>
        <p:spPr>
          <a:xfrm>
            <a:off x="2080110" y="3733800"/>
            <a:ext cx="409086" cy="307777"/>
          </a:xfrm>
          <a:prstGeom prst="rect">
            <a:avLst/>
          </a:prstGeom>
          <a:noFill/>
        </p:spPr>
        <p:txBody>
          <a:bodyPr wrap="none" rtlCol="0">
            <a:spAutoFit/>
          </a:bodyPr>
          <a:lstStyle/>
          <a:p>
            <a:r>
              <a:rPr lang="en-US" u="none" dirty="0" smtClean="0"/>
              <a:t>0.3</a:t>
            </a:r>
            <a:endParaRPr lang="en-US" u="none" dirty="0"/>
          </a:p>
        </p:txBody>
      </p:sp>
      <p:sp>
        <p:nvSpPr>
          <p:cNvPr id="68" name="TextBox 67"/>
          <p:cNvSpPr txBox="1"/>
          <p:nvPr/>
        </p:nvSpPr>
        <p:spPr>
          <a:xfrm>
            <a:off x="3372224" y="2054625"/>
            <a:ext cx="409086" cy="307777"/>
          </a:xfrm>
          <a:prstGeom prst="rect">
            <a:avLst/>
          </a:prstGeom>
          <a:noFill/>
        </p:spPr>
        <p:txBody>
          <a:bodyPr wrap="none" rtlCol="0">
            <a:spAutoFit/>
          </a:bodyPr>
          <a:lstStyle/>
          <a:p>
            <a:r>
              <a:rPr lang="en-US" u="none" dirty="0" smtClean="0"/>
              <a:t>0.6</a:t>
            </a:r>
            <a:endParaRPr lang="en-US" u="none" dirty="0"/>
          </a:p>
        </p:txBody>
      </p:sp>
      <p:sp>
        <p:nvSpPr>
          <p:cNvPr id="69" name="TextBox 68"/>
          <p:cNvSpPr txBox="1"/>
          <p:nvPr/>
        </p:nvSpPr>
        <p:spPr>
          <a:xfrm>
            <a:off x="1197702" y="2069068"/>
            <a:ext cx="409086" cy="307777"/>
          </a:xfrm>
          <a:prstGeom prst="rect">
            <a:avLst/>
          </a:prstGeom>
          <a:noFill/>
        </p:spPr>
        <p:txBody>
          <a:bodyPr wrap="none" rtlCol="0">
            <a:spAutoFit/>
          </a:bodyPr>
          <a:lstStyle/>
          <a:p>
            <a:r>
              <a:rPr lang="en-US" u="none" dirty="0" smtClean="0"/>
              <a:t>0.3</a:t>
            </a:r>
            <a:endParaRPr lang="en-US" u="none" dirty="0"/>
          </a:p>
        </p:txBody>
      </p:sp>
      <p:sp>
        <p:nvSpPr>
          <p:cNvPr id="70" name="TextBox 69"/>
          <p:cNvSpPr txBox="1"/>
          <p:nvPr/>
        </p:nvSpPr>
        <p:spPr>
          <a:xfrm>
            <a:off x="2041394" y="2450068"/>
            <a:ext cx="409086" cy="307777"/>
          </a:xfrm>
          <a:prstGeom prst="rect">
            <a:avLst/>
          </a:prstGeom>
          <a:noFill/>
        </p:spPr>
        <p:txBody>
          <a:bodyPr wrap="none" rtlCol="0">
            <a:spAutoFit/>
          </a:bodyPr>
          <a:lstStyle/>
          <a:p>
            <a:r>
              <a:rPr lang="en-US" u="none" dirty="0" smtClean="0"/>
              <a:t>0.4</a:t>
            </a:r>
            <a:endParaRPr lang="en-US" u="none" dirty="0"/>
          </a:p>
        </p:txBody>
      </p:sp>
      <p:sp>
        <p:nvSpPr>
          <p:cNvPr id="71" name="TextBox 70"/>
          <p:cNvSpPr txBox="1"/>
          <p:nvPr/>
        </p:nvSpPr>
        <p:spPr>
          <a:xfrm>
            <a:off x="2525890" y="2450068"/>
            <a:ext cx="409086" cy="307777"/>
          </a:xfrm>
          <a:prstGeom prst="rect">
            <a:avLst/>
          </a:prstGeom>
          <a:noFill/>
        </p:spPr>
        <p:txBody>
          <a:bodyPr wrap="none" rtlCol="0">
            <a:spAutoFit/>
          </a:bodyPr>
          <a:lstStyle/>
          <a:p>
            <a:r>
              <a:rPr lang="en-US" u="none" dirty="0" smtClean="0"/>
              <a:t>0.5</a:t>
            </a:r>
            <a:endParaRPr lang="en-US" u="none" dirty="0"/>
          </a:p>
        </p:txBody>
      </p:sp>
      <p:sp>
        <p:nvSpPr>
          <p:cNvPr id="72" name="TextBox 71"/>
          <p:cNvSpPr txBox="1"/>
          <p:nvPr/>
        </p:nvSpPr>
        <p:spPr>
          <a:xfrm>
            <a:off x="2310142" y="3027402"/>
            <a:ext cx="409086" cy="307777"/>
          </a:xfrm>
          <a:prstGeom prst="rect">
            <a:avLst/>
          </a:prstGeom>
          <a:noFill/>
        </p:spPr>
        <p:txBody>
          <a:bodyPr wrap="none" rtlCol="0">
            <a:spAutoFit/>
          </a:bodyPr>
          <a:lstStyle/>
          <a:p>
            <a:r>
              <a:rPr lang="en-US" u="none" dirty="0" smtClean="0"/>
              <a:t>0.6</a:t>
            </a:r>
            <a:endParaRPr lang="en-US" u="none" dirty="0"/>
          </a:p>
        </p:txBody>
      </p:sp>
      <p:sp>
        <p:nvSpPr>
          <p:cNvPr id="73" name="TextBox 72"/>
          <p:cNvSpPr txBox="1"/>
          <p:nvPr/>
        </p:nvSpPr>
        <p:spPr>
          <a:xfrm>
            <a:off x="4953000" y="1314824"/>
            <a:ext cx="3810000" cy="1631216"/>
          </a:xfrm>
          <a:prstGeom prst="rect">
            <a:avLst/>
          </a:prstGeom>
          <a:solidFill>
            <a:srgbClr val="FFFFCC"/>
          </a:solidFill>
          <a:ln>
            <a:solidFill>
              <a:srgbClr val="FF9933"/>
            </a:solidFill>
          </a:ln>
        </p:spPr>
        <p:txBody>
          <a:bodyPr wrap="square" rtlCol="0">
            <a:spAutoFit/>
          </a:bodyPr>
          <a:lstStyle/>
          <a:p>
            <a:r>
              <a:rPr lang="en-US" sz="2000" u="none" dirty="0" smtClean="0">
                <a:latin typeface="+mn-lt"/>
              </a:rPr>
              <a:t>Generates a sequence of A,B,C</a:t>
            </a:r>
          </a:p>
          <a:p>
            <a:endParaRPr lang="en-US" sz="2000" u="none" dirty="0">
              <a:latin typeface="+mn-lt"/>
            </a:endParaRPr>
          </a:p>
          <a:p>
            <a:r>
              <a:rPr lang="en-US" sz="2000" u="none" dirty="0" smtClean="0">
                <a:latin typeface="+mn-lt"/>
              </a:rPr>
              <a:t>Defined by initial and transition probabilities</a:t>
            </a:r>
          </a:p>
          <a:p>
            <a:r>
              <a:rPr lang="en-US" sz="2000" u="none" dirty="0">
                <a:latin typeface="+mn-lt"/>
              </a:rPr>
              <a:t>	</a:t>
            </a:r>
            <a:r>
              <a:rPr lang="en-US" sz="2000" u="none" dirty="0" smtClean="0">
                <a:latin typeface="+mn-lt"/>
              </a:rPr>
              <a:t>P(X</a:t>
            </a:r>
            <a:r>
              <a:rPr lang="en-US" sz="2000" u="none" baseline="-25000" dirty="0" smtClean="0">
                <a:latin typeface="+mn-lt"/>
              </a:rPr>
              <a:t>0</a:t>
            </a:r>
            <a:r>
              <a:rPr lang="en-US" sz="2000" u="none" dirty="0" smtClean="0">
                <a:latin typeface="+mn-lt"/>
              </a:rPr>
              <a:t>) and P(X</a:t>
            </a:r>
            <a:r>
              <a:rPr lang="en-US" sz="2000" u="none" baseline="-25000" dirty="0" smtClean="0">
                <a:latin typeface="+mn-lt"/>
              </a:rPr>
              <a:t>t+1</a:t>
            </a:r>
            <a:r>
              <a:rPr lang="en-US" sz="2000" u="none" dirty="0" smtClean="0">
                <a:latin typeface="+mn-lt"/>
              </a:rPr>
              <a:t>=</a:t>
            </a:r>
            <a:r>
              <a:rPr lang="en-US" sz="2000" u="none" dirty="0" err="1" smtClean="0">
                <a:latin typeface="+mn-lt"/>
              </a:rPr>
              <a:t>i</a:t>
            </a:r>
            <a:r>
              <a:rPr lang="en-US" sz="2000" u="none" dirty="0" smtClean="0">
                <a:latin typeface="+mn-lt"/>
              </a:rPr>
              <a:t> | </a:t>
            </a:r>
            <a:r>
              <a:rPr lang="en-US" sz="2000" u="none" dirty="0" err="1" smtClean="0">
                <a:latin typeface="+mn-lt"/>
              </a:rPr>
              <a:t>X</a:t>
            </a:r>
            <a:r>
              <a:rPr lang="en-US" sz="2000" u="none" baseline="-25000" dirty="0" err="1" smtClean="0">
                <a:latin typeface="+mn-lt"/>
              </a:rPr>
              <a:t>t</a:t>
            </a:r>
            <a:r>
              <a:rPr lang="en-US" sz="2000" u="none" dirty="0" smtClean="0">
                <a:latin typeface="+mn-lt"/>
              </a:rPr>
              <a:t>=j)</a:t>
            </a:r>
            <a:endParaRPr lang="en-US" sz="2000" u="none" baseline="-25000" dirty="0">
              <a:latin typeface="+mn-lt"/>
            </a:endParaRPr>
          </a:p>
        </p:txBody>
      </p:sp>
      <p:sp>
        <p:nvSpPr>
          <p:cNvPr id="74" name="TextBox 73"/>
          <p:cNvSpPr txBox="1"/>
          <p:nvPr/>
        </p:nvSpPr>
        <p:spPr>
          <a:xfrm>
            <a:off x="990600" y="4165937"/>
            <a:ext cx="7772400" cy="707886"/>
          </a:xfrm>
          <a:prstGeom prst="rect">
            <a:avLst/>
          </a:prstGeom>
          <a:noFill/>
        </p:spPr>
        <p:txBody>
          <a:bodyPr wrap="square" rtlCol="0">
            <a:spAutoFit/>
          </a:bodyPr>
          <a:lstStyle/>
          <a:p>
            <a:r>
              <a:rPr lang="en-US" sz="2000" b="1" u="none" dirty="0" smtClean="0">
                <a:solidFill>
                  <a:srgbClr val="FF0000"/>
                </a:solidFill>
                <a:latin typeface="+mn-lt"/>
                <a:cs typeface="Arial"/>
              </a:rPr>
              <a:t>Stationary Distributions: </a:t>
            </a:r>
            <a:r>
              <a:rPr lang="en-US" sz="2000" u="none" dirty="0" smtClean="0">
                <a:solidFill>
                  <a:schemeClr val="accent2"/>
                </a:solidFill>
                <a:latin typeface="+mn-lt"/>
                <a:cs typeface="Arial"/>
              </a:rPr>
              <a:t>A vector </a:t>
            </a:r>
            <a:r>
              <a:rPr lang="en-US" sz="2000" u="none" dirty="0" smtClean="0">
                <a:solidFill>
                  <a:srgbClr val="0000FF"/>
                </a:solidFill>
                <a:latin typeface="+mn-lt"/>
                <a:cs typeface="Arial"/>
              </a:rPr>
              <a:t>q</a:t>
            </a:r>
            <a:r>
              <a:rPr lang="en-US" sz="2000" u="none" dirty="0" smtClean="0">
                <a:solidFill>
                  <a:schemeClr val="accent2"/>
                </a:solidFill>
                <a:latin typeface="+mn-lt"/>
                <a:cs typeface="Arial"/>
              </a:rPr>
              <a:t> is called a stationary distribution if </a:t>
            </a:r>
            <a:endParaRPr lang="en-US" sz="2000" u="none" dirty="0" smtClean="0">
              <a:solidFill>
                <a:srgbClr val="FF0000"/>
              </a:solidFill>
              <a:latin typeface="+mn-lt"/>
              <a:cs typeface="Arial"/>
            </a:endParaRPr>
          </a:p>
          <a:p>
            <a:endParaRPr lang="en-US" sz="2000" b="1" dirty="0">
              <a:solidFill>
                <a:srgbClr val="FF0000"/>
              </a:solidFill>
              <a:latin typeface="Arial"/>
              <a:cs typeface="Arial"/>
            </a:endParaRPr>
          </a:p>
        </p:txBody>
      </p:sp>
      <p:graphicFrame>
        <p:nvGraphicFramePr>
          <p:cNvPr id="75" name="Object 74"/>
          <p:cNvGraphicFramePr>
            <a:graphicFrameLocks noChangeAspect="1"/>
          </p:cNvGraphicFramePr>
          <p:nvPr>
            <p:extLst>
              <p:ext uri="{D42A27DB-BD31-4B8C-83A1-F6EECF244321}">
                <p14:modId xmlns:p14="http://schemas.microsoft.com/office/powerpoint/2010/main" val="3143315887"/>
              </p:ext>
            </p:extLst>
          </p:nvPr>
        </p:nvGraphicFramePr>
        <p:xfrm>
          <a:off x="3406091" y="4724400"/>
          <a:ext cx="1371599" cy="685800"/>
        </p:xfrm>
        <a:graphic>
          <a:graphicData uri="http://schemas.openxmlformats.org/presentationml/2006/ole">
            <mc:AlternateContent xmlns:mc="http://schemas.openxmlformats.org/markup-compatibility/2006">
              <mc:Choice xmlns:v="urn:schemas-microsoft-com:vml" Requires="v">
                <p:oleObj spid="_x0000_s21507" name="Equation" r:id="rId3" imgW="736600" imgH="368300" progId="Equation.3">
                  <p:embed/>
                </p:oleObj>
              </mc:Choice>
              <mc:Fallback>
                <p:oleObj name="Equation" r:id="rId3" imgW="736600" imgH="368300" progId="Equation.3">
                  <p:embed/>
                  <p:pic>
                    <p:nvPicPr>
                      <p:cNvPr id="0" name=""/>
                      <p:cNvPicPr/>
                      <p:nvPr/>
                    </p:nvPicPr>
                    <p:blipFill>
                      <a:blip r:embed="rId4"/>
                      <a:stretch>
                        <a:fillRect/>
                      </a:stretch>
                    </p:blipFill>
                    <p:spPr>
                      <a:xfrm>
                        <a:off x="3406091" y="4724400"/>
                        <a:ext cx="1371599" cy="685800"/>
                      </a:xfrm>
                      <a:prstGeom prst="rect">
                        <a:avLst/>
                      </a:prstGeom>
                    </p:spPr>
                  </p:pic>
                </p:oleObj>
              </mc:Fallback>
            </mc:AlternateContent>
          </a:graphicData>
        </a:graphic>
      </p:graphicFrame>
      <p:sp>
        <p:nvSpPr>
          <p:cNvPr id="76" name="TextBox 75"/>
          <p:cNvSpPr txBox="1"/>
          <p:nvPr/>
        </p:nvSpPr>
        <p:spPr>
          <a:xfrm>
            <a:off x="457200" y="5540514"/>
            <a:ext cx="8305800"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u="none" dirty="0" smtClean="0">
                <a:solidFill>
                  <a:schemeClr val="tx1"/>
                </a:solidFill>
                <a:cs typeface="Arial"/>
              </a:rPr>
              <a:t>If we sample from the Markov Chain repeatedly, the distribution over the states converges to the stationary distribution</a:t>
            </a:r>
            <a:endParaRPr lang="en-US" sz="2000" u="none" dirty="0">
              <a:solidFill>
                <a:schemeClr val="tx1"/>
              </a:solidFill>
              <a:cs typeface="Arial"/>
            </a:endParaRPr>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32</a:t>
            </a:fld>
            <a:endParaRPr lang="en-US"/>
          </a:p>
        </p:txBody>
      </p:sp>
      <p:sp>
        <p:nvSpPr>
          <p:cNvPr id="33" name="Rectangular Callout 32"/>
          <p:cNvSpPr/>
          <p:nvPr/>
        </p:nvSpPr>
        <p:spPr>
          <a:xfrm>
            <a:off x="6172200" y="4536757"/>
            <a:ext cx="2362200" cy="568643"/>
          </a:xfrm>
          <a:prstGeom prst="wedgeRectCallout">
            <a:avLst>
              <a:gd name="adj1" fmla="val -124252"/>
              <a:gd name="adj2" fmla="val 6077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rgbClr val="0000FF"/>
                </a:solidFill>
                <a:latin typeface="Calibri"/>
              </a:rPr>
              <a:t>q</a:t>
            </a:r>
            <a:r>
              <a:rPr lang="en-US" sz="1800" u="none" baseline="-25000" dirty="0" smtClean="0">
                <a:solidFill>
                  <a:srgbClr val="0000FF"/>
                </a:solidFill>
                <a:latin typeface="Calibri"/>
              </a:rPr>
              <a:t>i</a:t>
            </a:r>
            <a:r>
              <a:rPr lang="en-US" sz="1800" u="none" dirty="0" smtClean="0">
                <a:solidFill>
                  <a:srgbClr val="0000FF"/>
                </a:solidFill>
              </a:rPr>
              <a:t> : </a:t>
            </a:r>
            <a:r>
              <a:rPr lang="en-US" sz="1600" u="none" dirty="0" smtClean="0">
                <a:solidFill>
                  <a:schemeClr val="tx1"/>
                </a:solidFill>
              </a:rPr>
              <a:t>The probability of being in state </a:t>
            </a:r>
            <a:r>
              <a:rPr lang="en-US" sz="1600" u="none" dirty="0" err="1" smtClean="0">
                <a:solidFill>
                  <a:schemeClr val="tx1"/>
                </a:solidFill>
              </a:rPr>
              <a:t>i</a:t>
            </a:r>
            <a:endParaRPr lang="en-US" sz="1600" u="none" dirty="0">
              <a:solidFill>
                <a:schemeClr val="tx1"/>
              </a:solidFill>
            </a:endParaRPr>
          </a:p>
        </p:txBody>
      </p:sp>
    </p:spTree>
    <p:extLst>
      <p:ext uri="{BB962C8B-B14F-4D97-AF65-F5344CB8AC3E}">
        <p14:creationId xmlns:p14="http://schemas.microsoft.com/office/powerpoint/2010/main" val="2649147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4" grpId="0"/>
      <p:bldP spid="76"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 Monte Carlo</a:t>
            </a:r>
            <a:endParaRPr lang="en-US" dirty="0"/>
          </a:p>
        </p:txBody>
      </p:sp>
      <p:sp>
        <p:nvSpPr>
          <p:cNvPr id="3" name="Content Placeholder 2"/>
          <p:cNvSpPr>
            <a:spLocks noGrp="1"/>
          </p:cNvSpPr>
          <p:nvPr>
            <p:ph idx="1"/>
          </p:nvPr>
        </p:nvSpPr>
        <p:spPr/>
        <p:txBody>
          <a:bodyPr/>
          <a:lstStyle/>
          <a:p>
            <a:r>
              <a:rPr lang="en-US" dirty="0" smtClean="0"/>
              <a:t>Our goal: To sample from P(X| e)</a:t>
            </a:r>
          </a:p>
          <a:p>
            <a:endParaRPr lang="en-US" dirty="0"/>
          </a:p>
          <a:p>
            <a:r>
              <a:rPr lang="en-US" dirty="0" smtClean="0"/>
              <a:t>Overall idea: </a:t>
            </a:r>
          </a:p>
          <a:p>
            <a:pPr lvl="1"/>
            <a:r>
              <a:rPr lang="en-US" dirty="0"/>
              <a:t>T</a:t>
            </a:r>
            <a:r>
              <a:rPr lang="en-US" dirty="0" smtClean="0"/>
              <a:t>he next sample is a function of the current sample</a:t>
            </a:r>
          </a:p>
          <a:p>
            <a:pPr lvl="1"/>
            <a:r>
              <a:rPr lang="en-US" dirty="0" smtClean="0"/>
              <a:t>The samples can be thought of as coming from a Markov Chain whose stationary distribution is the distribution we want</a:t>
            </a:r>
          </a:p>
          <a:p>
            <a:pPr lvl="1"/>
            <a:endParaRPr lang="en-US" dirty="0"/>
          </a:p>
          <a:p>
            <a:r>
              <a:rPr lang="en-US" dirty="0" smtClean="0"/>
              <a:t>Can approximate any distribution</a:t>
            </a:r>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33</a:t>
            </a:fld>
            <a:endParaRPr lang="en-US"/>
          </a:p>
        </p:txBody>
      </p:sp>
    </p:spTree>
    <p:extLst>
      <p:ext uri="{BB962C8B-B14F-4D97-AF65-F5344CB8AC3E}">
        <p14:creationId xmlns:p14="http://schemas.microsoft.com/office/powerpoint/2010/main" val="2385914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a:xfrm>
            <a:off x="685800" y="1270000"/>
            <a:ext cx="7772400" cy="4521200"/>
          </a:xfrm>
        </p:spPr>
        <p:txBody>
          <a:bodyPr/>
          <a:lstStyle/>
          <a:p>
            <a:r>
              <a:rPr lang="en-US" dirty="0" smtClean="0"/>
              <a:t>The simplest MCMC method to sample from P(X=x</a:t>
            </a:r>
            <a:r>
              <a:rPr lang="en-US" baseline="-25000" dirty="0" smtClean="0"/>
              <a:t>1</a:t>
            </a:r>
            <a:r>
              <a:rPr lang="en-US" dirty="0"/>
              <a:t>x</a:t>
            </a:r>
            <a:r>
              <a:rPr lang="en-US" baseline="-25000" dirty="0" smtClean="0"/>
              <a:t>2</a:t>
            </a:r>
            <a:r>
              <a:rPr lang="en-US" dirty="0" smtClean="0"/>
              <a:t>…</a:t>
            </a:r>
            <a:r>
              <a:rPr lang="en-US" dirty="0" err="1"/>
              <a:t>x</a:t>
            </a:r>
            <a:r>
              <a:rPr lang="en-US" baseline="-25000" dirty="0" err="1" smtClean="0"/>
              <a:t>n</a:t>
            </a:r>
            <a:r>
              <a:rPr lang="en-US" dirty="0" smtClean="0"/>
              <a:t> | e)</a:t>
            </a:r>
            <a:endParaRPr lang="en-US" dirty="0"/>
          </a:p>
          <a:p>
            <a:endParaRPr lang="en-US" dirty="0" smtClean="0"/>
          </a:p>
          <a:p>
            <a:r>
              <a:rPr lang="en-US" dirty="0" smtClean="0"/>
              <a:t>Creates a Markov Chain of samples as follows: </a:t>
            </a:r>
          </a:p>
          <a:p>
            <a:pPr lvl="1"/>
            <a:r>
              <a:rPr lang="en-US" dirty="0" smtClean="0"/>
              <a:t>Initialize X randomly</a:t>
            </a:r>
          </a:p>
          <a:p>
            <a:pPr lvl="1"/>
            <a:r>
              <a:rPr lang="en-US" dirty="0" smtClean="0"/>
              <a:t>At each time step, fix all random variables except one.</a:t>
            </a:r>
          </a:p>
          <a:p>
            <a:pPr lvl="1"/>
            <a:r>
              <a:rPr lang="en-US" dirty="0" smtClean="0"/>
              <a:t>Sample that random variable from the corresponding conditional distribution	</a:t>
            </a:r>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34</a:t>
            </a:fld>
            <a:endParaRPr lang="en-US"/>
          </a:p>
        </p:txBody>
      </p:sp>
    </p:spTree>
    <p:extLst>
      <p:ext uri="{BB962C8B-B14F-4D97-AF65-F5344CB8AC3E}">
        <p14:creationId xmlns:p14="http://schemas.microsoft.com/office/powerpoint/2010/main" val="201117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a:xfrm>
            <a:off x="685800" y="1270000"/>
            <a:ext cx="7772400" cy="4978400"/>
          </a:xfrm>
        </p:spPr>
        <p:txBody>
          <a:bodyPr/>
          <a:lstStyle/>
          <a:p>
            <a:r>
              <a:rPr lang="en-US" sz="2400" dirty="0" smtClean="0">
                <a:solidFill>
                  <a:srgbClr val="3333CC"/>
                </a:solidFill>
              </a:rPr>
              <a:t>Algorithm:</a:t>
            </a:r>
          </a:p>
          <a:p>
            <a:pPr lvl="1"/>
            <a:r>
              <a:rPr lang="en-US" sz="2200" dirty="0" smtClean="0"/>
              <a:t>Initialize X randomly</a:t>
            </a:r>
          </a:p>
          <a:p>
            <a:pPr lvl="1"/>
            <a:r>
              <a:rPr lang="en-US" sz="2200" dirty="0" smtClean="0"/>
              <a:t>Iterate:</a:t>
            </a:r>
          </a:p>
          <a:p>
            <a:pPr lvl="2"/>
            <a:r>
              <a:rPr lang="en-US" sz="2200" dirty="0" smtClean="0"/>
              <a:t>Pick a variable X</a:t>
            </a:r>
            <a:r>
              <a:rPr lang="en-US" sz="2200" baseline="-25000" dirty="0" smtClean="0"/>
              <a:t>i</a:t>
            </a:r>
            <a:r>
              <a:rPr lang="en-US" sz="2200" dirty="0" smtClean="0"/>
              <a:t> uniformly at random</a:t>
            </a:r>
          </a:p>
          <a:p>
            <a:pPr lvl="2"/>
            <a:r>
              <a:rPr lang="en-US" sz="2200" dirty="0" smtClean="0"/>
              <a:t>Sample x</a:t>
            </a:r>
            <a:r>
              <a:rPr lang="en-US" sz="2200" baseline="-25000" dirty="0" smtClean="0"/>
              <a:t>i</a:t>
            </a:r>
            <a:r>
              <a:rPr lang="en-US" sz="2200" baseline="30000" dirty="0" smtClean="0"/>
              <a:t>(t+1) </a:t>
            </a:r>
            <a:r>
              <a:rPr lang="en-US" sz="2200" dirty="0" smtClean="0"/>
              <a:t>from P(x</a:t>
            </a:r>
            <a:r>
              <a:rPr lang="en-US" sz="2200" baseline="-25000" dirty="0" smtClean="0"/>
              <a:t>i</a:t>
            </a:r>
            <a:r>
              <a:rPr lang="en-US" sz="2200" dirty="0" smtClean="0"/>
              <a:t>| x</a:t>
            </a:r>
            <a:r>
              <a:rPr lang="en-US" sz="2200" baseline="-25000" dirty="0" smtClean="0"/>
              <a:t>1</a:t>
            </a:r>
            <a:r>
              <a:rPr lang="en-US" sz="2200" baseline="30000" dirty="0" smtClean="0"/>
              <a:t>(t)</a:t>
            </a:r>
            <a:r>
              <a:rPr lang="en-US" sz="2200" dirty="0" smtClean="0"/>
              <a:t>,…,x</a:t>
            </a:r>
            <a:r>
              <a:rPr lang="en-US" sz="2200" baseline="-25000" dirty="0" smtClean="0"/>
              <a:t>i-1</a:t>
            </a:r>
            <a:r>
              <a:rPr lang="en-US" sz="2200" baseline="30000" dirty="0"/>
              <a:t>(t)</a:t>
            </a:r>
            <a:r>
              <a:rPr lang="en-US" sz="2200" dirty="0" smtClean="0"/>
              <a:t>, x</a:t>
            </a:r>
            <a:r>
              <a:rPr lang="en-US" sz="2200" baseline="-25000" dirty="0" smtClean="0"/>
              <a:t>i+1</a:t>
            </a:r>
            <a:r>
              <a:rPr lang="en-US" sz="2200" baseline="30000" dirty="0"/>
              <a:t>(t)</a:t>
            </a:r>
            <a:r>
              <a:rPr lang="en-US" sz="2200" baseline="30000" dirty="0" smtClean="0"/>
              <a:t>,</a:t>
            </a:r>
            <a:r>
              <a:rPr lang="en-US" sz="2200" dirty="0" smtClean="0"/>
              <a:t>…, </a:t>
            </a:r>
            <a:r>
              <a:rPr lang="en-US" sz="2200" dirty="0" err="1" smtClean="0"/>
              <a:t>x</a:t>
            </a:r>
            <a:r>
              <a:rPr lang="en-US" sz="2200" baseline="-25000" dirty="0" err="1" smtClean="0"/>
              <a:t>n</a:t>
            </a:r>
            <a:r>
              <a:rPr lang="en-US" sz="2200" baseline="30000" dirty="0"/>
              <a:t>(t)</a:t>
            </a:r>
            <a:r>
              <a:rPr lang="en-US" sz="2200" dirty="0" smtClean="0"/>
              <a:t>,e)</a:t>
            </a:r>
          </a:p>
          <a:p>
            <a:pPr lvl="2"/>
            <a:r>
              <a:rPr lang="en-US" sz="2200" dirty="0" err="1" smtClean="0"/>
              <a:t>X</a:t>
            </a:r>
            <a:r>
              <a:rPr lang="en-US" sz="2200" baseline="-25000" dirty="0" err="1" smtClean="0"/>
              <a:t>k</a:t>
            </a:r>
            <a:r>
              <a:rPr lang="en-US" sz="2200" baseline="30000" dirty="0" smtClean="0"/>
              <a:t>(t+1)</a:t>
            </a:r>
            <a:r>
              <a:rPr lang="en-US" sz="2200" dirty="0" smtClean="0"/>
              <a:t>=</a:t>
            </a:r>
            <a:r>
              <a:rPr lang="en-US" sz="2200" dirty="0" err="1" smtClean="0"/>
              <a:t>x</a:t>
            </a:r>
            <a:r>
              <a:rPr lang="en-US" sz="2200" baseline="-25000" dirty="0" err="1" smtClean="0"/>
              <a:t>k</a:t>
            </a:r>
            <a:r>
              <a:rPr lang="en-US" sz="2200" baseline="30000" dirty="0" smtClean="0"/>
              <a:t>(t+1)</a:t>
            </a:r>
            <a:r>
              <a:rPr lang="en-US" sz="2200" dirty="0" smtClean="0"/>
              <a:t> for all other k</a:t>
            </a:r>
          </a:p>
          <a:p>
            <a:pPr lvl="2"/>
            <a:r>
              <a:rPr lang="en-US" sz="2200" dirty="0" smtClean="0"/>
              <a:t>This is the next sample </a:t>
            </a:r>
          </a:p>
          <a:p>
            <a:endParaRPr lang="en-US" sz="2400" dirty="0" smtClean="0">
              <a:solidFill>
                <a:srgbClr val="3333CC"/>
              </a:solidFill>
            </a:endParaRPr>
          </a:p>
          <a:p>
            <a:r>
              <a:rPr lang="en-US" sz="2400" dirty="0" smtClean="0">
                <a:solidFill>
                  <a:srgbClr val="3333CC"/>
                </a:solidFill>
              </a:rPr>
              <a:t>X</a:t>
            </a:r>
            <a:r>
              <a:rPr lang="en-US" sz="2400" baseline="30000" dirty="0" smtClean="0">
                <a:solidFill>
                  <a:srgbClr val="3333CC"/>
                </a:solidFill>
              </a:rPr>
              <a:t>(1)</a:t>
            </a:r>
            <a:r>
              <a:rPr lang="en-US" sz="2400" dirty="0" smtClean="0">
                <a:solidFill>
                  <a:srgbClr val="3333CC"/>
                </a:solidFill>
              </a:rPr>
              <a:t>,X</a:t>
            </a:r>
            <a:r>
              <a:rPr lang="en-US" sz="2400" baseline="30000" dirty="0" smtClean="0">
                <a:solidFill>
                  <a:srgbClr val="3333CC"/>
                </a:solidFill>
              </a:rPr>
              <a:t>(2)</a:t>
            </a:r>
            <a:r>
              <a:rPr lang="en-US" sz="2400" dirty="0" smtClean="0">
                <a:solidFill>
                  <a:srgbClr val="3333CC"/>
                </a:solidFill>
              </a:rPr>
              <a:t>,…X</a:t>
            </a:r>
            <a:r>
              <a:rPr lang="en-US" sz="2400" baseline="30000" dirty="0" smtClean="0">
                <a:solidFill>
                  <a:srgbClr val="3333CC"/>
                </a:solidFill>
              </a:rPr>
              <a:t>(t)</a:t>
            </a:r>
            <a:r>
              <a:rPr lang="en-US" sz="2400" dirty="0" smtClean="0">
                <a:solidFill>
                  <a:srgbClr val="3333CC"/>
                </a:solidFill>
              </a:rPr>
              <a:t> forms a Markov Chain</a:t>
            </a:r>
          </a:p>
          <a:p>
            <a:r>
              <a:rPr lang="en-US" sz="2400" dirty="0" smtClean="0">
                <a:solidFill>
                  <a:srgbClr val="3333CC"/>
                </a:solidFill>
              </a:rPr>
              <a:t>Why is Gibbs Sampling easy for Bayes Nets?</a:t>
            </a:r>
          </a:p>
          <a:p>
            <a:pPr lvl="1"/>
            <a:r>
              <a:rPr lang="en-US" sz="2200" dirty="0" smtClean="0"/>
              <a:t>P</a:t>
            </a:r>
            <a:r>
              <a:rPr lang="en-US" sz="2200" dirty="0"/>
              <a:t>(x</a:t>
            </a:r>
            <a:r>
              <a:rPr lang="en-US" sz="2200" baseline="-25000" dirty="0"/>
              <a:t>i</a:t>
            </a:r>
            <a:r>
              <a:rPr lang="en-US" sz="2200" dirty="0"/>
              <a:t>| </a:t>
            </a:r>
            <a:r>
              <a:rPr lang="en-US" sz="2200" dirty="0" smtClean="0"/>
              <a:t>x</a:t>
            </a:r>
            <a:r>
              <a:rPr lang="en-US" sz="2200" baseline="-25000" dirty="0" smtClean="0"/>
              <a:t>-</a:t>
            </a:r>
            <a:r>
              <a:rPr lang="en-US" sz="2200" baseline="-25000" dirty="0" err="1" smtClean="0"/>
              <a:t>i</a:t>
            </a:r>
            <a:r>
              <a:rPr lang="en-US" sz="2200" baseline="30000" dirty="0" smtClean="0"/>
              <a:t>(</a:t>
            </a:r>
            <a:r>
              <a:rPr lang="en-US" sz="2200" baseline="30000" dirty="0"/>
              <a:t>t</a:t>
            </a:r>
            <a:r>
              <a:rPr lang="en-US" sz="2200" baseline="30000" dirty="0" smtClean="0"/>
              <a:t>)</a:t>
            </a:r>
            <a:r>
              <a:rPr lang="en-US" sz="2200" dirty="0" smtClean="0"/>
              <a:t>,</a:t>
            </a:r>
            <a:r>
              <a:rPr lang="en-US" sz="2200" dirty="0"/>
              <a:t>e</a:t>
            </a:r>
            <a:r>
              <a:rPr lang="en-US" sz="2200" dirty="0" smtClean="0"/>
              <a:t>) is “local”</a:t>
            </a:r>
            <a:endParaRPr lang="en-US" sz="2200" dirty="0"/>
          </a:p>
          <a:p>
            <a:pPr lvl="1"/>
            <a:endParaRPr lang="en-US" sz="2200" dirty="0">
              <a:solidFill>
                <a:srgbClr val="3333CC"/>
              </a:solidFill>
            </a:endParaRPr>
          </a:p>
          <a:p>
            <a:endParaRPr lang="en-US" sz="2400" dirty="0" smtClean="0">
              <a:solidFill>
                <a:srgbClr val="3333CC"/>
              </a:solidFill>
            </a:endParaRPr>
          </a:p>
          <a:p>
            <a:pPr lvl="2"/>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35</a:t>
            </a:fld>
            <a:endParaRPr lang="en-US"/>
          </a:p>
        </p:txBody>
      </p:sp>
    </p:spTree>
    <p:extLst>
      <p:ext uri="{BB962C8B-B14F-4D97-AF65-F5344CB8AC3E}">
        <p14:creationId xmlns:p14="http://schemas.microsoft.com/office/powerpoint/2010/main" val="3128073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Big picture</a:t>
            </a:r>
            <a:endParaRPr lang="en-US" dirty="0"/>
          </a:p>
        </p:txBody>
      </p:sp>
      <p:sp>
        <p:nvSpPr>
          <p:cNvPr id="3" name="Content Placeholder 2"/>
          <p:cNvSpPr>
            <a:spLocks noGrp="1"/>
          </p:cNvSpPr>
          <p:nvPr>
            <p:ph idx="1"/>
          </p:nvPr>
        </p:nvSpPr>
        <p:spPr/>
        <p:txBody>
          <a:bodyPr/>
          <a:lstStyle/>
          <a:p>
            <a:r>
              <a:rPr lang="en-US" dirty="0" smtClean="0"/>
              <a:t>Given some conditional distribution we wish to compute, collect samples from the Markov Chain</a:t>
            </a:r>
          </a:p>
          <a:p>
            <a:r>
              <a:rPr lang="en-US" dirty="0" smtClean="0"/>
              <a:t>Typically, the chain is allowed to run for some time before collecting samples </a:t>
            </a:r>
            <a:r>
              <a:rPr lang="en-US" dirty="0" smtClean="0">
                <a:solidFill>
                  <a:srgbClr val="FF0000"/>
                </a:solidFill>
              </a:rPr>
              <a:t>(burn in period)</a:t>
            </a:r>
            <a:r>
              <a:rPr lang="en-US" dirty="0" smtClean="0"/>
              <a:t> </a:t>
            </a:r>
          </a:p>
          <a:p>
            <a:pPr lvl="2"/>
            <a:r>
              <a:rPr lang="en-US" dirty="0" smtClean="0"/>
              <a:t>So that the chain settles into the stationary distribution</a:t>
            </a:r>
          </a:p>
          <a:p>
            <a:r>
              <a:rPr lang="en-US" dirty="0" smtClean="0"/>
              <a:t>Using the samples, we approximate the posterior by counting</a:t>
            </a:r>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36</a:t>
            </a:fld>
            <a:endParaRPr lang="en-US"/>
          </a:p>
        </p:txBody>
      </p:sp>
    </p:spTree>
    <p:extLst>
      <p:ext uri="{BB962C8B-B14F-4D97-AF65-F5344CB8AC3E}">
        <p14:creationId xmlns:p14="http://schemas.microsoft.com/office/powerpoint/2010/main" val="3321796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1</a:t>
            </a:r>
            <a:endParaRPr lang="en-US" dirty="0"/>
          </a:p>
        </p:txBody>
      </p:sp>
      <p:sp>
        <p:nvSpPr>
          <p:cNvPr id="7" name="Oval 6"/>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TextBox 9"/>
          <p:cNvSpPr txBox="1"/>
          <p:nvPr/>
        </p:nvSpPr>
        <p:spPr>
          <a:xfrm>
            <a:off x="2057400" y="1563511"/>
            <a:ext cx="338629"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4538171" y="1563511"/>
            <a:ext cx="338629"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7085227" y="1531245"/>
            <a:ext cx="338629" cy="369332"/>
          </a:xfrm>
          <a:prstGeom prst="rect">
            <a:avLst/>
          </a:prstGeom>
          <a:noFill/>
        </p:spPr>
        <p:txBody>
          <a:bodyPr wrap="none" rtlCol="0">
            <a:spAutoFit/>
          </a:bodyPr>
          <a:lstStyle/>
          <a:p>
            <a:r>
              <a:rPr lang="en-US" dirty="0" smtClean="0"/>
              <a:t>C</a:t>
            </a:r>
            <a:endParaRPr lang="en-US" dirty="0"/>
          </a:p>
        </p:txBody>
      </p:sp>
      <p:cxnSp>
        <p:nvCxnSpPr>
          <p:cNvPr id="13" name="Straight Arrow Connector 12"/>
          <p:cNvCxnSpPr>
            <a:stCxn id="7" idx="6"/>
            <a:endCxn id="8"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914400" y="2057400"/>
            <a:ext cx="7239000" cy="461665"/>
          </a:xfrm>
          <a:prstGeom prst="rect">
            <a:avLst/>
          </a:prstGeom>
          <a:noFill/>
        </p:spPr>
        <p:txBody>
          <a:bodyPr wrap="square" rtlCol="0">
            <a:spAutoFit/>
          </a:bodyPr>
          <a:lstStyle/>
          <a:p>
            <a:r>
              <a:rPr lang="en-US" sz="2400" u="none" dirty="0" smtClean="0">
                <a:solidFill>
                  <a:srgbClr val="3333CC"/>
                </a:solidFill>
                <a:latin typeface="+mn-lt"/>
                <a:cs typeface="Arial"/>
              </a:rPr>
              <a:t>We want to compute P(C):</a:t>
            </a:r>
            <a:endParaRPr lang="en-US" sz="2400" u="none" dirty="0">
              <a:solidFill>
                <a:srgbClr val="3333CC"/>
              </a:solidFill>
              <a:latin typeface="+mn-lt"/>
              <a:cs typeface="Arial"/>
            </a:endParaRPr>
          </a:p>
        </p:txBody>
      </p:sp>
      <p:sp>
        <p:nvSpPr>
          <p:cNvPr id="16" name="TextBox 15"/>
          <p:cNvSpPr txBox="1"/>
          <p:nvPr/>
        </p:nvSpPr>
        <p:spPr>
          <a:xfrm>
            <a:off x="685800" y="2743200"/>
            <a:ext cx="7772400" cy="3354765"/>
          </a:xfrm>
          <a:prstGeom prst="rect">
            <a:avLst/>
          </a:prstGeom>
          <a:noFill/>
        </p:spPr>
        <p:txBody>
          <a:bodyPr wrap="square" rtlCol="0">
            <a:spAutoFit/>
          </a:bodyPr>
          <a:lstStyle/>
          <a:p>
            <a:r>
              <a:rPr lang="en-US" sz="2200" u="none" dirty="0" smtClean="0">
                <a:latin typeface="+mn-lt"/>
                <a:cs typeface="Arial"/>
              </a:rPr>
              <a:t>Suppose, after burn in, the Markov Chain is at A=true, B=false, C= false</a:t>
            </a:r>
          </a:p>
          <a:p>
            <a:endParaRPr lang="en-US" sz="2400" u="none" dirty="0">
              <a:latin typeface="+mn-lt"/>
              <a:cs typeface="Arial"/>
            </a:endParaRPr>
          </a:p>
          <a:p>
            <a:pPr marL="342900" indent="-342900">
              <a:buAutoNum type="arabicPeriod"/>
            </a:pPr>
            <a:r>
              <a:rPr lang="en-US" sz="2400" u="none" dirty="0" smtClean="0">
                <a:latin typeface="+mn-lt"/>
                <a:cs typeface="Arial"/>
              </a:rPr>
              <a:t>Pick a variable </a:t>
            </a:r>
            <a:r>
              <a:rPr lang="en-US" sz="2400" u="none" dirty="0" smtClean="0">
                <a:latin typeface="+mn-lt"/>
                <a:cs typeface="Arial"/>
                <a:sym typeface="Wingdings"/>
              </a:rPr>
              <a:t> B</a:t>
            </a:r>
          </a:p>
          <a:p>
            <a:pPr marL="342900" indent="-342900">
              <a:buAutoNum type="arabicPeriod"/>
            </a:pPr>
            <a:r>
              <a:rPr lang="en-US" sz="2400" u="none" dirty="0" smtClean="0">
                <a:latin typeface="+mn-lt"/>
                <a:cs typeface="Arial"/>
                <a:sym typeface="Wingdings"/>
              </a:rPr>
              <a:t>Draw the new value of B from </a:t>
            </a:r>
          </a:p>
          <a:p>
            <a:pPr marL="800100" lvl="1" indent="-342900">
              <a:buFont typeface="Arial" panose="020B0604020202020204" pitchFamily="34" charset="0"/>
              <a:buChar char="•"/>
            </a:pPr>
            <a:r>
              <a:rPr lang="en-US" sz="2400" u="none" dirty="0" smtClean="0">
                <a:latin typeface="+mn-lt"/>
                <a:cs typeface="Arial"/>
                <a:sym typeface="Wingdings"/>
              </a:rPr>
              <a:t>P(B | A=true, C= false) = P(B | A=true)</a:t>
            </a:r>
          </a:p>
          <a:p>
            <a:pPr marL="800100" lvl="1" indent="-342900">
              <a:buFont typeface="Arial"/>
              <a:buChar char="•"/>
            </a:pPr>
            <a:r>
              <a:rPr lang="en-US" sz="2400" u="none" dirty="0" smtClean="0">
                <a:latin typeface="+mn-lt"/>
                <a:cs typeface="Arial"/>
                <a:sym typeface="Wingdings"/>
              </a:rPr>
              <a:t>Suppose </a:t>
            </a:r>
            <a:r>
              <a:rPr lang="en-US" sz="2400" u="none" dirty="0" err="1" smtClean="0">
                <a:latin typeface="+mn-lt"/>
                <a:cs typeface="Arial"/>
                <a:sym typeface="Wingdings"/>
              </a:rPr>
              <a:t>B</a:t>
            </a:r>
            <a:r>
              <a:rPr lang="en-US" sz="2400" u="none" baseline="30000" dirty="0" err="1" smtClean="0">
                <a:latin typeface="+mn-lt"/>
                <a:cs typeface="Arial"/>
                <a:sym typeface="Wingdings"/>
              </a:rPr>
              <a:t>new</a:t>
            </a:r>
            <a:r>
              <a:rPr lang="en-US" sz="2400" u="none" dirty="0" smtClean="0">
                <a:latin typeface="+mn-lt"/>
                <a:cs typeface="Arial"/>
                <a:sym typeface="Wingdings"/>
              </a:rPr>
              <a:t> = true</a:t>
            </a:r>
            <a:endParaRPr lang="en-US" sz="2400" u="none" baseline="30000" dirty="0" smtClean="0">
              <a:latin typeface="+mn-lt"/>
              <a:cs typeface="Arial"/>
              <a:sym typeface="Wingdings"/>
            </a:endParaRPr>
          </a:p>
          <a:p>
            <a:pPr marL="342900" indent="-342900">
              <a:buAutoNum type="arabicPeriod"/>
            </a:pPr>
            <a:r>
              <a:rPr lang="en-US" sz="2400" u="none" dirty="0" smtClean="0">
                <a:latin typeface="+mn-lt"/>
                <a:cs typeface="Arial"/>
              </a:rPr>
              <a:t>Our new sample is A=true, B = true, C = false</a:t>
            </a:r>
          </a:p>
          <a:p>
            <a:pPr marL="342900" indent="-342900">
              <a:buAutoNum type="arabicPeriod"/>
            </a:pPr>
            <a:r>
              <a:rPr lang="en-US" sz="2400" u="none" dirty="0" smtClean="0">
                <a:latin typeface="+mn-lt"/>
                <a:cs typeface="Arial"/>
              </a:rPr>
              <a:t>Repeat</a:t>
            </a:r>
            <a:endParaRPr lang="en-US" sz="2400" u="none" dirty="0">
              <a:latin typeface="+mn-lt"/>
              <a:cs typeface="Arial"/>
            </a:endParaRPr>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37</a:t>
            </a:fld>
            <a:endParaRPr lang="en-US"/>
          </a:p>
        </p:txBody>
      </p:sp>
    </p:spTree>
    <p:extLst>
      <p:ext uri="{BB962C8B-B14F-4D97-AF65-F5344CB8AC3E}">
        <p14:creationId xmlns:p14="http://schemas.microsoft.com/office/powerpoint/2010/main" val="16130262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2</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Exercise: P(M,J|B)?</a:t>
            </a:r>
            <a:endParaRPr lang="en-US" dirty="0"/>
          </a:p>
        </p:txBody>
      </p:sp>
      <p:sp>
        <p:nvSpPr>
          <p:cNvPr id="7" name="Oval 6"/>
          <p:cNvSpPr/>
          <p:nvPr/>
        </p:nvSpPr>
        <p:spPr bwMode="auto">
          <a:xfrm>
            <a:off x="4299655" y="1360877"/>
            <a:ext cx="1480257"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8" name="Oval 7"/>
          <p:cNvSpPr/>
          <p:nvPr/>
        </p:nvSpPr>
        <p:spPr bwMode="auto">
          <a:xfrm>
            <a:off x="7152926" y="1358055"/>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9" name="Oval 8"/>
          <p:cNvSpPr/>
          <p:nvPr/>
        </p:nvSpPr>
        <p:spPr bwMode="auto">
          <a:xfrm>
            <a:off x="2841982"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0" name="Oval 9"/>
          <p:cNvSpPr/>
          <p:nvPr/>
        </p:nvSpPr>
        <p:spPr bwMode="auto">
          <a:xfrm>
            <a:off x="5858938"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1" name="Oval 10"/>
          <p:cNvSpPr/>
          <p:nvPr/>
        </p:nvSpPr>
        <p:spPr bwMode="auto">
          <a:xfrm>
            <a:off x="4474639" y="3895233"/>
            <a:ext cx="1305274" cy="67676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2" name="Oval 11"/>
          <p:cNvSpPr/>
          <p:nvPr/>
        </p:nvSpPr>
        <p:spPr bwMode="auto">
          <a:xfrm>
            <a:off x="7152926" y="3895239"/>
            <a:ext cx="1305274" cy="676761"/>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cxnSp>
        <p:nvCxnSpPr>
          <p:cNvPr id="13" name="Straight Arrow Connector 12"/>
          <p:cNvCxnSpPr>
            <a:stCxn id="7" idx="4"/>
            <a:endCxn id="9" idx="0"/>
          </p:cNvCxnSpPr>
          <p:nvPr/>
        </p:nvCxnSpPr>
        <p:spPr bwMode="auto">
          <a:xfrm flipH="1">
            <a:off x="3494619" y="18203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203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175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0875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0875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358055"/>
            <a:ext cx="870656"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P(E)</a:t>
            </a:r>
            <a:endParaRPr lang="en-US" u="none" dirty="0">
              <a:solidFill>
                <a:schemeClr val="tx1"/>
              </a:solidFill>
            </a:endParaRPr>
          </a:p>
        </p:txBody>
      </p:sp>
      <p:sp>
        <p:nvSpPr>
          <p:cNvPr id="19" name="TextBox 18"/>
          <p:cNvSpPr txBox="1"/>
          <p:nvPr/>
        </p:nvSpPr>
        <p:spPr>
          <a:xfrm>
            <a:off x="1890888" y="2923166"/>
            <a:ext cx="931334"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P(R | E)</a:t>
            </a:r>
            <a:endParaRPr lang="en-US" u="none" dirty="0">
              <a:solidFill>
                <a:schemeClr val="tx1"/>
              </a:solidFill>
            </a:endParaRPr>
          </a:p>
        </p:txBody>
      </p:sp>
      <p:sp>
        <p:nvSpPr>
          <p:cNvPr id="20" name="TextBox 19"/>
          <p:cNvSpPr txBox="1"/>
          <p:nvPr/>
        </p:nvSpPr>
        <p:spPr>
          <a:xfrm>
            <a:off x="6350000" y="1344520"/>
            <a:ext cx="746482"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P(B)</a:t>
            </a:r>
            <a:endParaRPr lang="en-US" u="none" dirty="0">
              <a:solidFill>
                <a:schemeClr val="tx1"/>
              </a:solidFill>
            </a:endParaRPr>
          </a:p>
        </p:txBody>
      </p:sp>
      <p:sp>
        <p:nvSpPr>
          <p:cNvPr id="21" name="TextBox 20"/>
          <p:cNvSpPr txBox="1"/>
          <p:nvPr/>
        </p:nvSpPr>
        <p:spPr>
          <a:xfrm>
            <a:off x="7172682" y="2443392"/>
            <a:ext cx="131021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P(A | E, B)</a:t>
            </a:r>
            <a:endParaRPr lang="en-US" u="none" dirty="0">
              <a:solidFill>
                <a:schemeClr val="tx1"/>
              </a:solidFill>
            </a:endParaRPr>
          </a:p>
        </p:txBody>
      </p:sp>
      <p:sp>
        <p:nvSpPr>
          <p:cNvPr id="22" name="TextBox 21"/>
          <p:cNvSpPr txBox="1"/>
          <p:nvPr/>
        </p:nvSpPr>
        <p:spPr>
          <a:xfrm>
            <a:off x="3788127" y="3525907"/>
            <a:ext cx="102305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P(M | A)</a:t>
            </a:r>
            <a:endParaRPr lang="en-US" u="none" dirty="0">
              <a:solidFill>
                <a:schemeClr val="tx1"/>
              </a:solidFill>
            </a:endParaRPr>
          </a:p>
        </p:txBody>
      </p:sp>
      <p:sp>
        <p:nvSpPr>
          <p:cNvPr id="23" name="TextBox 22"/>
          <p:cNvSpPr txBox="1"/>
          <p:nvPr/>
        </p:nvSpPr>
        <p:spPr>
          <a:xfrm>
            <a:off x="7999588" y="3525901"/>
            <a:ext cx="966618"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u="none" dirty="0" smtClean="0">
                <a:solidFill>
                  <a:schemeClr val="tx1"/>
                </a:solidFill>
              </a:rPr>
              <a:t>P(J | A)</a:t>
            </a:r>
            <a:endParaRPr lang="en-US" u="none" dirty="0">
              <a:solidFill>
                <a:schemeClr val="tx1"/>
              </a:solidFill>
            </a:endParaRPr>
          </a:p>
        </p:txBody>
      </p:sp>
      <p:sp>
        <p:nvSpPr>
          <p:cNvPr id="24" name="Slide Number Placeholder 23"/>
          <p:cNvSpPr>
            <a:spLocks noGrp="1"/>
          </p:cNvSpPr>
          <p:nvPr>
            <p:ph type="sldNum" sz="quarter" idx="10"/>
          </p:nvPr>
        </p:nvSpPr>
        <p:spPr/>
        <p:txBody>
          <a:bodyPr/>
          <a:lstStyle/>
          <a:p>
            <a:pPr>
              <a:defRPr/>
            </a:pPr>
            <a:fld id="{AF9B7836-A88A-4C3B-9E7E-6BB7F8A64E5A}" type="slidenum">
              <a:rPr lang="en-US" smtClean="0"/>
              <a:pPr>
                <a:defRPr/>
              </a:pPr>
              <a:t>38</a:t>
            </a:fld>
            <a:endParaRPr lang="en-US"/>
          </a:p>
        </p:txBody>
      </p:sp>
    </p:spTree>
    <p:extLst>
      <p:ext uri="{BB962C8B-B14F-4D97-AF65-F5344CB8AC3E}">
        <p14:creationId xmlns:p14="http://schemas.microsoft.com/office/powerpoint/2010/main" val="2312558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Hidden Markov Model</a:t>
            </a:r>
            <a:endParaRPr lang="en-US" dirty="0"/>
          </a:p>
        </p:txBody>
      </p:sp>
      <p:sp>
        <p:nvSpPr>
          <p:cNvPr id="7" name="Oval 6"/>
          <p:cNvSpPr/>
          <p:nvPr/>
        </p:nvSpPr>
        <p:spPr bwMode="auto">
          <a:xfrm>
            <a:off x="1371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latin typeface="Arial"/>
                <a:ea typeface="ＭＳ Ｐゴシック" charset="0"/>
              </a:rPr>
              <a:t>Y</a:t>
            </a:r>
            <a:r>
              <a:rPr kumimoji="0" lang="en-US" b="0" i="0" u="none" strike="noStrike" cap="none" normalizeH="0" baseline="-25000" dirty="0" smtClean="0">
                <a:ln>
                  <a:noFill/>
                </a:ln>
                <a:solidFill>
                  <a:schemeClr val="tx1"/>
                </a:solidFill>
                <a:latin typeface="Arial"/>
                <a:ea typeface="ＭＳ Ｐゴシック" charset="0"/>
              </a:rPr>
              <a:t>1</a:t>
            </a:r>
            <a:endParaRPr kumimoji="0" lang="en-US" b="0" i="0" u="none" strike="noStrike" cap="none" normalizeH="0" baseline="0" dirty="0">
              <a:ln>
                <a:noFill/>
              </a:ln>
              <a:solidFill>
                <a:schemeClr val="tx1"/>
              </a:solidFill>
              <a:latin typeface="Arial"/>
              <a:ea typeface="ＭＳ Ｐゴシック" charset="0"/>
            </a:endParaRPr>
          </a:p>
        </p:txBody>
      </p:sp>
      <p:sp>
        <p:nvSpPr>
          <p:cNvPr id="8" name="Oval 7"/>
          <p:cNvSpPr/>
          <p:nvPr/>
        </p:nvSpPr>
        <p:spPr bwMode="auto">
          <a:xfrm>
            <a:off x="1374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latin typeface="Arial"/>
                <a:ea typeface="ＭＳ Ｐゴシック" charset="0"/>
                <a:cs typeface="Arial"/>
              </a:rPr>
              <a:t>X</a:t>
            </a:r>
            <a:r>
              <a:rPr kumimoji="0" lang="en-US" b="0" i="0" u="none" strike="noStrike" cap="none" normalizeH="0" baseline="-25000" dirty="0" smtClean="0">
                <a:ln>
                  <a:noFill/>
                </a:ln>
                <a:solidFill>
                  <a:schemeClr val="tx1"/>
                </a:solidFill>
                <a:latin typeface="Arial"/>
                <a:ea typeface="ＭＳ Ｐゴシック" charset="0"/>
                <a:cs typeface="Arial"/>
              </a:rPr>
              <a:t>1</a:t>
            </a:r>
            <a:endParaRPr kumimoji="0" lang="en-US" b="0" i="0" u="none" strike="noStrike" cap="none" normalizeH="0" baseline="-25000" dirty="0">
              <a:ln>
                <a:noFill/>
              </a:ln>
              <a:solidFill>
                <a:schemeClr val="tx1"/>
              </a:solidFill>
              <a:latin typeface="Arial"/>
              <a:ea typeface="ＭＳ Ｐゴシック" charset="0"/>
              <a:cs typeface="Arial"/>
            </a:endParaRPr>
          </a:p>
        </p:txBody>
      </p:sp>
      <p:cxnSp>
        <p:nvCxnSpPr>
          <p:cNvPr id="10" name="Straight Arrow Connector 9"/>
          <p:cNvCxnSpPr>
            <a:stCxn id="7" idx="4"/>
            <a:endCxn id="8" idx="0"/>
          </p:cNvCxnSpPr>
          <p:nvPr/>
        </p:nvCxnSpPr>
        <p:spPr bwMode="auto">
          <a:xfrm>
            <a:off x="1713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24384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solidFill>
                  <a:schemeClr val="tx1"/>
                </a:solidFill>
                <a:latin typeface="Arial"/>
                <a:ea typeface="ＭＳ Ｐゴシック" charset="0"/>
              </a:rPr>
              <a:t>Y</a:t>
            </a:r>
            <a:r>
              <a:rPr lang="en-US" u="none" baseline="-25000" dirty="0" smtClean="0">
                <a:solidFill>
                  <a:schemeClr val="tx1"/>
                </a:solidFill>
                <a:latin typeface="Arial"/>
                <a:ea typeface="ＭＳ Ｐゴシック" charset="0"/>
              </a:rPr>
              <a:t>2</a:t>
            </a:r>
            <a:endParaRPr lang="en-US" u="none" dirty="0">
              <a:solidFill>
                <a:schemeClr val="tx1"/>
              </a:solidFill>
              <a:latin typeface="Arial"/>
              <a:ea typeface="ＭＳ Ｐゴシック" charset="0"/>
            </a:endParaRPr>
          </a:p>
        </p:txBody>
      </p:sp>
      <p:sp>
        <p:nvSpPr>
          <p:cNvPr id="12" name="Oval 11"/>
          <p:cNvSpPr/>
          <p:nvPr/>
        </p:nvSpPr>
        <p:spPr bwMode="auto">
          <a:xfrm>
            <a:off x="24412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latin typeface="Arial"/>
                <a:ea typeface="ＭＳ Ｐゴシック" charset="0"/>
                <a:cs typeface="Arial"/>
              </a:rPr>
              <a:t>X</a:t>
            </a:r>
            <a:r>
              <a:rPr lang="en-US" u="none" baseline="-25000" dirty="0" smtClean="0">
                <a:latin typeface="Arial"/>
                <a:ea typeface="ＭＳ Ｐゴシック" charset="0"/>
                <a:cs typeface="Arial"/>
              </a:rPr>
              <a:t>2</a:t>
            </a:r>
            <a:endParaRPr lang="en-US" u="none" baseline="-25000" dirty="0">
              <a:latin typeface="Arial"/>
              <a:ea typeface="ＭＳ Ｐゴシック" charset="0"/>
              <a:cs typeface="Arial"/>
            </a:endParaRPr>
          </a:p>
        </p:txBody>
      </p:sp>
      <p:cxnSp>
        <p:nvCxnSpPr>
          <p:cNvPr id="13" name="Straight Arrow Connector 12"/>
          <p:cNvCxnSpPr>
            <a:stCxn id="11" idx="4"/>
            <a:endCxn id="12" idx="0"/>
          </p:cNvCxnSpPr>
          <p:nvPr/>
        </p:nvCxnSpPr>
        <p:spPr bwMode="auto">
          <a:xfrm>
            <a:off x="27798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35052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solidFill>
                  <a:schemeClr val="tx1"/>
                </a:solidFill>
                <a:latin typeface="Arial"/>
                <a:ea typeface="ＭＳ Ｐゴシック" charset="0"/>
              </a:rPr>
              <a:t>Y</a:t>
            </a:r>
            <a:r>
              <a:rPr lang="en-US" u="none" baseline="-25000" dirty="0" smtClean="0">
                <a:solidFill>
                  <a:schemeClr val="tx1"/>
                </a:solidFill>
                <a:latin typeface="Arial"/>
                <a:ea typeface="ＭＳ Ｐゴシック" charset="0"/>
              </a:rPr>
              <a:t>3</a:t>
            </a:r>
            <a:endParaRPr lang="en-US" u="none" dirty="0">
              <a:solidFill>
                <a:schemeClr val="tx1"/>
              </a:solidFill>
              <a:latin typeface="Arial"/>
              <a:ea typeface="ＭＳ Ｐゴシック" charset="0"/>
            </a:endParaRPr>
          </a:p>
        </p:txBody>
      </p:sp>
      <p:sp>
        <p:nvSpPr>
          <p:cNvPr id="15" name="Oval 14"/>
          <p:cNvSpPr/>
          <p:nvPr/>
        </p:nvSpPr>
        <p:spPr bwMode="auto">
          <a:xfrm>
            <a:off x="35080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latin typeface="Arial"/>
                <a:ea typeface="ＭＳ Ｐゴシック" charset="0"/>
                <a:cs typeface="Arial"/>
              </a:rPr>
              <a:t>X</a:t>
            </a:r>
            <a:r>
              <a:rPr lang="en-US" u="none" baseline="-25000" dirty="0" smtClean="0">
                <a:latin typeface="Arial"/>
                <a:ea typeface="ＭＳ Ｐゴシック" charset="0"/>
                <a:cs typeface="Arial"/>
              </a:rPr>
              <a:t>3</a:t>
            </a:r>
            <a:endParaRPr lang="en-US" u="none" baseline="-25000" dirty="0">
              <a:latin typeface="Arial"/>
              <a:ea typeface="ＭＳ Ｐゴシック" charset="0"/>
              <a:cs typeface="Arial"/>
            </a:endParaRPr>
          </a:p>
        </p:txBody>
      </p:sp>
      <p:cxnSp>
        <p:nvCxnSpPr>
          <p:cNvPr id="16" name="Straight Arrow Connector 15"/>
          <p:cNvCxnSpPr>
            <a:stCxn id="14" idx="4"/>
            <a:endCxn id="15" idx="0"/>
          </p:cNvCxnSpPr>
          <p:nvPr/>
        </p:nvCxnSpPr>
        <p:spPr bwMode="auto">
          <a:xfrm>
            <a:off x="38466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6"/>
          <p:cNvSpPr/>
          <p:nvPr/>
        </p:nvSpPr>
        <p:spPr bwMode="auto">
          <a:xfrm>
            <a:off x="45720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solidFill>
                  <a:schemeClr val="tx1"/>
                </a:solidFill>
                <a:latin typeface="Arial"/>
                <a:ea typeface="ＭＳ Ｐゴシック" charset="0"/>
              </a:rPr>
              <a:t>Y</a:t>
            </a:r>
            <a:r>
              <a:rPr lang="en-US" u="none" baseline="-25000" dirty="0">
                <a:solidFill>
                  <a:schemeClr val="tx1"/>
                </a:solidFill>
                <a:latin typeface="Arial"/>
                <a:ea typeface="ＭＳ Ｐゴシック" charset="0"/>
              </a:rPr>
              <a:t>4</a:t>
            </a:r>
            <a:endParaRPr lang="en-US" u="none" dirty="0">
              <a:solidFill>
                <a:schemeClr val="tx1"/>
              </a:solidFill>
              <a:latin typeface="Arial"/>
              <a:ea typeface="ＭＳ Ｐゴシック" charset="0"/>
            </a:endParaRPr>
          </a:p>
        </p:txBody>
      </p:sp>
      <p:sp>
        <p:nvSpPr>
          <p:cNvPr id="18" name="Oval 17"/>
          <p:cNvSpPr/>
          <p:nvPr/>
        </p:nvSpPr>
        <p:spPr bwMode="auto">
          <a:xfrm>
            <a:off x="45748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latin typeface="Arial"/>
                <a:ea typeface="ＭＳ Ｐゴシック" charset="0"/>
                <a:cs typeface="Arial"/>
              </a:rPr>
              <a:t>X</a:t>
            </a:r>
            <a:r>
              <a:rPr lang="en-US" u="none" baseline="-25000" dirty="0" smtClean="0">
                <a:latin typeface="Arial"/>
                <a:ea typeface="ＭＳ Ｐゴシック" charset="0"/>
                <a:cs typeface="Arial"/>
              </a:rPr>
              <a:t>4</a:t>
            </a:r>
            <a:endParaRPr lang="en-US" u="none" baseline="-25000" dirty="0">
              <a:latin typeface="Arial"/>
              <a:ea typeface="ＭＳ Ｐゴシック" charset="0"/>
              <a:cs typeface="Arial"/>
            </a:endParaRPr>
          </a:p>
        </p:txBody>
      </p:sp>
      <p:cxnSp>
        <p:nvCxnSpPr>
          <p:cNvPr id="19" name="Straight Arrow Connector 18"/>
          <p:cNvCxnSpPr>
            <a:stCxn id="17" idx="4"/>
            <a:endCxn id="18" idx="0"/>
          </p:cNvCxnSpPr>
          <p:nvPr/>
        </p:nvCxnSpPr>
        <p:spPr bwMode="auto">
          <a:xfrm>
            <a:off x="49134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6388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solidFill>
                  <a:schemeClr val="tx1"/>
                </a:solidFill>
                <a:latin typeface="Arial"/>
                <a:ea typeface="ＭＳ Ｐゴシック" charset="0"/>
              </a:rPr>
              <a:t>Y</a:t>
            </a:r>
            <a:r>
              <a:rPr lang="en-US" u="none" baseline="-25000" dirty="0">
                <a:solidFill>
                  <a:schemeClr val="tx1"/>
                </a:solidFill>
                <a:latin typeface="Arial"/>
                <a:ea typeface="ＭＳ Ｐゴシック" charset="0"/>
              </a:rPr>
              <a:t>5</a:t>
            </a:r>
            <a:endParaRPr lang="en-US" u="none" dirty="0">
              <a:solidFill>
                <a:schemeClr val="tx1"/>
              </a:solidFill>
              <a:latin typeface="Arial"/>
              <a:ea typeface="ＭＳ Ｐゴシック" charset="0"/>
            </a:endParaRPr>
          </a:p>
        </p:txBody>
      </p:sp>
      <p:sp>
        <p:nvSpPr>
          <p:cNvPr id="21" name="Oval 20"/>
          <p:cNvSpPr/>
          <p:nvPr/>
        </p:nvSpPr>
        <p:spPr bwMode="auto">
          <a:xfrm>
            <a:off x="56416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latin typeface="Arial"/>
                <a:ea typeface="ＭＳ Ｐゴシック" charset="0"/>
                <a:cs typeface="Arial"/>
              </a:rPr>
              <a:t>X</a:t>
            </a:r>
            <a:r>
              <a:rPr lang="en-US" u="none" baseline="-25000" dirty="0" smtClean="0">
                <a:latin typeface="Arial"/>
                <a:ea typeface="ＭＳ Ｐゴシック" charset="0"/>
                <a:cs typeface="Arial"/>
              </a:rPr>
              <a:t>5</a:t>
            </a:r>
            <a:endParaRPr lang="en-US" u="none" baseline="-25000" dirty="0">
              <a:latin typeface="Arial"/>
              <a:ea typeface="ＭＳ Ｐゴシック" charset="0"/>
              <a:cs typeface="Arial"/>
            </a:endParaRPr>
          </a:p>
        </p:txBody>
      </p:sp>
      <p:cxnSp>
        <p:nvCxnSpPr>
          <p:cNvPr id="22" name="Straight Arrow Connector 21"/>
          <p:cNvCxnSpPr>
            <a:stCxn id="20" idx="4"/>
            <a:endCxn id="21" idx="0"/>
          </p:cNvCxnSpPr>
          <p:nvPr/>
        </p:nvCxnSpPr>
        <p:spPr bwMode="auto">
          <a:xfrm>
            <a:off x="59802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Oval 22"/>
          <p:cNvSpPr/>
          <p:nvPr/>
        </p:nvSpPr>
        <p:spPr bwMode="auto">
          <a:xfrm>
            <a:off x="6705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solidFill>
                  <a:schemeClr val="tx1"/>
                </a:solidFill>
                <a:latin typeface="Arial"/>
                <a:ea typeface="ＭＳ Ｐゴシック" charset="0"/>
              </a:rPr>
              <a:t>Y</a:t>
            </a:r>
            <a:r>
              <a:rPr lang="en-US" u="none" baseline="-25000" dirty="0" smtClean="0">
                <a:solidFill>
                  <a:schemeClr val="tx1"/>
                </a:solidFill>
                <a:latin typeface="Arial"/>
                <a:ea typeface="ＭＳ Ｐゴシック" charset="0"/>
              </a:rPr>
              <a:t>6</a:t>
            </a:r>
            <a:endParaRPr lang="en-US" u="none" dirty="0">
              <a:solidFill>
                <a:schemeClr val="tx1"/>
              </a:solidFill>
              <a:latin typeface="Arial"/>
              <a:ea typeface="ＭＳ Ｐゴシック" charset="0"/>
            </a:endParaRPr>
          </a:p>
        </p:txBody>
      </p:sp>
      <p:sp>
        <p:nvSpPr>
          <p:cNvPr id="24" name="Oval 23"/>
          <p:cNvSpPr/>
          <p:nvPr/>
        </p:nvSpPr>
        <p:spPr bwMode="auto">
          <a:xfrm>
            <a:off x="6708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u="none" dirty="0" smtClean="0">
                <a:latin typeface="Arial"/>
                <a:ea typeface="ＭＳ Ｐゴシック" charset="0"/>
                <a:cs typeface="Arial"/>
              </a:rPr>
              <a:t>X</a:t>
            </a:r>
            <a:r>
              <a:rPr lang="en-US" u="none" baseline="-25000" dirty="0" smtClean="0">
                <a:latin typeface="Arial"/>
                <a:ea typeface="ＭＳ Ｐゴシック" charset="0"/>
                <a:cs typeface="Arial"/>
              </a:rPr>
              <a:t>6</a:t>
            </a:r>
            <a:endParaRPr lang="en-US" u="none" baseline="-25000" dirty="0">
              <a:latin typeface="Arial"/>
              <a:ea typeface="ＭＳ Ｐゴシック" charset="0"/>
              <a:cs typeface="Arial"/>
            </a:endParaRPr>
          </a:p>
        </p:txBody>
      </p:sp>
      <p:cxnSp>
        <p:nvCxnSpPr>
          <p:cNvPr id="25" name="Straight Arrow Connector 24"/>
          <p:cNvCxnSpPr>
            <a:stCxn id="23" idx="4"/>
            <a:endCxn id="24" idx="0"/>
          </p:cNvCxnSpPr>
          <p:nvPr/>
        </p:nvCxnSpPr>
        <p:spPr bwMode="auto">
          <a:xfrm>
            <a:off x="7047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7" idx="6"/>
            <a:endCxn id="11" idx="2"/>
          </p:cNvCxnSpPr>
          <p:nvPr/>
        </p:nvCxnSpPr>
        <p:spPr bwMode="auto">
          <a:xfrm>
            <a:off x="20545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1" idx="6"/>
            <a:endCxn id="14" idx="2"/>
          </p:cNvCxnSpPr>
          <p:nvPr/>
        </p:nvCxnSpPr>
        <p:spPr bwMode="auto">
          <a:xfrm>
            <a:off x="31213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2" name="Straight Arrow Connector 31"/>
          <p:cNvCxnSpPr>
            <a:stCxn id="14" idx="6"/>
            <a:endCxn id="17" idx="2"/>
          </p:cNvCxnSpPr>
          <p:nvPr/>
        </p:nvCxnSpPr>
        <p:spPr bwMode="auto">
          <a:xfrm>
            <a:off x="41881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4" name="Straight Arrow Connector 33"/>
          <p:cNvCxnSpPr>
            <a:stCxn id="17" idx="6"/>
            <a:endCxn id="20" idx="2"/>
          </p:cNvCxnSpPr>
          <p:nvPr/>
        </p:nvCxnSpPr>
        <p:spPr bwMode="auto">
          <a:xfrm>
            <a:off x="52549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6" name="Straight Arrow Connector 35"/>
          <p:cNvCxnSpPr>
            <a:stCxn id="20" idx="6"/>
            <a:endCxn id="23" idx="2"/>
          </p:cNvCxnSpPr>
          <p:nvPr/>
        </p:nvCxnSpPr>
        <p:spPr bwMode="auto">
          <a:xfrm>
            <a:off x="63217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sp>
        <p:nvSpPr>
          <p:cNvPr id="38" name="TextBox 37"/>
          <p:cNvSpPr txBox="1"/>
          <p:nvPr/>
        </p:nvSpPr>
        <p:spPr>
          <a:xfrm>
            <a:off x="660400" y="4038600"/>
            <a:ext cx="7543800" cy="1938992"/>
          </a:xfrm>
          <a:prstGeom prst="rect">
            <a:avLst/>
          </a:prstGeom>
          <a:noFill/>
        </p:spPr>
        <p:txBody>
          <a:bodyPr wrap="square" rtlCol="0">
            <a:spAutoFit/>
          </a:bodyPr>
          <a:lstStyle/>
          <a:p>
            <a:r>
              <a:rPr lang="en-US" sz="2400" u="none" dirty="0" smtClean="0">
                <a:solidFill>
                  <a:schemeClr val="accent2"/>
                </a:solidFill>
                <a:latin typeface="+mn-lt"/>
                <a:cs typeface="Arial"/>
              </a:rPr>
              <a:t>A Bayesian Network with a specific structure.	</a:t>
            </a:r>
          </a:p>
          <a:p>
            <a:r>
              <a:rPr lang="en-US" sz="2400" u="none" dirty="0" err="1" smtClean="0">
                <a:solidFill>
                  <a:schemeClr val="accent2"/>
                </a:solidFill>
                <a:latin typeface="+mn-lt"/>
                <a:cs typeface="Arial"/>
              </a:rPr>
              <a:t>Xs</a:t>
            </a:r>
            <a:r>
              <a:rPr lang="en-US" sz="2400" u="none" dirty="0" smtClean="0">
                <a:solidFill>
                  <a:schemeClr val="accent2"/>
                </a:solidFill>
                <a:latin typeface="+mn-lt"/>
                <a:cs typeface="Arial"/>
              </a:rPr>
              <a:t> are called the observations and Ys are the hidden states</a:t>
            </a:r>
            <a:endParaRPr lang="en-US" sz="2400" u="none" baseline="-25000" dirty="0">
              <a:solidFill>
                <a:schemeClr val="accent2"/>
              </a:solidFill>
              <a:latin typeface="+mn-lt"/>
              <a:cs typeface="Arial"/>
            </a:endParaRPr>
          </a:p>
          <a:p>
            <a:endParaRPr lang="en-US" sz="2400" u="none" dirty="0" smtClean="0">
              <a:solidFill>
                <a:schemeClr val="accent2"/>
              </a:solidFill>
              <a:latin typeface="+mn-lt"/>
              <a:cs typeface="Arial"/>
            </a:endParaRPr>
          </a:p>
          <a:p>
            <a:r>
              <a:rPr lang="en-US" sz="2400" u="none" dirty="0" smtClean="0">
                <a:solidFill>
                  <a:schemeClr val="accent2"/>
                </a:solidFill>
                <a:latin typeface="+mn-lt"/>
                <a:cs typeface="Arial"/>
              </a:rPr>
              <a:t>Useful for sequence tagging tasks – part of speech, modeling temporal structure, speech recognition, </a:t>
            </a:r>
            <a:r>
              <a:rPr lang="en-US" sz="2400" u="none" dirty="0" err="1" smtClean="0">
                <a:solidFill>
                  <a:schemeClr val="accent2"/>
                </a:solidFill>
                <a:latin typeface="+mn-lt"/>
                <a:cs typeface="Arial"/>
              </a:rPr>
              <a:t>etc</a:t>
            </a:r>
            <a:endParaRPr lang="en-US" sz="2400" u="none" dirty="0" smtClean="0">
              <a:solidFill>
                <a:schemeClr val="accent2"/>
              </a:solidFill>
              <a:latin typeface="+mn-lt"/>
              <a:cs typeface="Arial"/>
            </a:endParaRPr>
          </a:p>
        </p:txBody>
      </p:sp>
      <p:sp>
        <p:nvSpPr>
          <p:cNvPr id="39" name="TextBox 38"/>
          <p:cNvSpPr txBox="1"/>
          <p:nvPr/>
        </p:nvSpPr>
        <p:spPr>
          <a:xfrm>
            <a:off x="1219200" y="3505200"/>
            <a:ext cx="1858329" cy="307777"/>
          </a:xfrm>
          <a:prstGeom prst="rect">
            <a:avLst/>
          </a:prstGeom>
          <a:solidFill>
            <a:srgbClr val="FFFFCC"/>
          </a:solidFill>
          <a:ln>
            <a:solidFill>
              <a:srgbClr val="FF9933"/>
            </a:solidFill>
          </a:ln>
        </p:spPr>
        <p:txBody>
          <a:bodyPr wrap="none" rtlCol="0">
            <a:spAutoFit/>
          </a:bodyPr>
          <a:lstStyle/>
          <a:p>
            <a:r>
              <a:rPr lang="en-US" u="none" dirty="0" smtClean="0">
                <a:latin typeface="+mj-lt"/>
              </a:rPr>
              <a:t>Transition probabilities</a:t>
            </a:r>
            <a:endParaRPr lang="en-US" u="none" dirty="0">
              <a:latin typeface="+mj-lt"/>
            </a:endParaRPr>
          </a:p>
        </p:txBody>
      </p:sp>
      <p:sp>
        <p:nvSpPr>
          <p:cNvPr id="40" name="TextBox 39"/>
          <p:cNvSpPr txBox="1"/>
          <p:nvPr/>
        </p:nvSpPr>
        <p:spPr>
          <a:xfrm>
            <a:off x="4825802" y="3516868"/>
            <a:ext cx="1795684" cy="307777"/>
          </a:xfrm>
          <a:prstGeom prst="rect">
            <a:avLst/>
          </a:prstGeom>
          <a:solidFill>
            <a:srgbClr val="FFFFCC"/>
          </a:solidFill>
          <a:ln>
            <a:solidFill>
              <a:srgbClr val="FF9933"/>
            </a:solidFill>
          </a:ln>
        </p:spPr>
        <p:txBody>
          <a:bodyPr wrap="none" rtlCol="0">
            <a:spAutoFit/>
          </a:bodyPr>
          <a:lstStyle/>
          <a:p>
            <a:r>
              <a:rPr lang="en-US" u="none" dirty="0" smtClean="0">
                <a:latin typeface="+mj-lt"/>
              </a:rPr>
              <a:t>Emission probabilities</a:t>
            </a:r>
            <a:endParaRPr lang="en-US" u="none" dirty="0">
              <a:latin typeface="+mj-lt"/>
            </a:endParaRPr>
          </a:p>
        </p:txBody>
      </p:sp>
      <p:cxnSp>
        <p:nvCxnSpPr>
          <p:cNvPr id="56" name="Straight Arrow Connector 55"/>
          <p:cNvCxnSpPr>
            <a:endCxn id="39" idx="0"/>
          </p:cNvCxnSpPr>
          <p:nvPr/>
        </p:nvCxnSpPr>
        <p:spPr bwMode="auto">
          <a:xfrm flipH="1">
            <a:off x="2148365" y="1560689"/>
            <a:ext cx="61435" cy="194451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flipH="1">
            <a:off x="2779889" y="1560689"/>
            <a:ext cx="496711"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p:cNvCxnSpPr/>
          <p:nvPr/>
        </p:nvCxnSpPr>
        <p:spPr bwMode="auto">
          <a:xfrm flipH="1">
            <a:off x="3121378" y="1560689"/>
            <a:ext cx="3431822"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endCxn id="40" idx="1"/>
          </p:cNvCxnSpPr>
          <p:nvPr/>
        </p:nvCxnSpPr>
        <p:spPr bwMode="auto">
          <a:xfrm>
            <a:off x="1713089" y="2057400"/>
            <a:ext cx="3112713" cy="161335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a:off x="3846689" y="2057400"/>
            <a:ext cx="1258711" cy="14594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p:nvPr/>
        </p:nvCxnSpPr>
        <p:spPr bwMode="auto">
          <a:xfrm flipH="1">
            <a:off x="6321778" y="2057400"/>
            <a:ext cx="725312" cy="14478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39</a:t>
            </a:fld>
            <a:endParaRPr lang="en-US"/>
          </a:p>
        </p:txBody>
      </p:sp>
    </p:spTree>
    <p:extLst>
      <p:ext uri="{BB962C8B-B14F-4D97-AF65-F5344CB8AC3E}">
        <p14:creationId xmlns:p14="http://schemas.microsoft.com/office/powerpoint/2010/main" val="3951874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p:sp>
        <p:nvSpPr>
          <p:cNvPr id="3" name="Content Placeholder 2"/>
          <p:cNvSpPr>
            <a:spLocks noGrp="1"/>
          </p:cNvSpPr>
          <p:nvPr>
            <p:ph idx="1"/>
          </p:nvPr>
        </p:nvSpPr>
        <p:spPr>
          <a:xfrm>
            <a:off x="304800" y="1676400"/>
            <a:ext cx="8458200" cy="4525963"/>
          </a:xfrm>
        </p:spPr>
        <p:txBody>
          <a:bodyPr/>
          <a:lstStyle/>
          <a:p>
            <a:endParaRPr lang="en-US" dirty="0"/>
          </a:p>
          <a:p>
            <a:endParaRPr lang="en-US" dirty="0"/>
          </a:p>
          <a:p>
            <a:endParaRPr lang="en-US" dirty="0" smtClean="0"/>
          </a:p>
          <a:p>
            <a:r>
              <a:rPr lang="en-US" sz="2000" dirty="0"/>
              <a:t>Under </a:t>
            </a:r>
            <a:r>
              <a:rPr lang="en-US" sz="2000" dirty="0" smtClean="0"/>
              <a:t>the assumption </a:t>
            </a:r>
            <a:r>
              <a:rPr lang="en-US" sz="2000" dirty="0" smtClean="0">
                <a:solidFill>
                  <a:srgbClr val="0000FF"/>
                </a:solidFill>
              </a:rPr>
              <a:t>P(x</a:t>
            </a:r>
            <a:r>
              <a:rPr lang="en-US" sz="2000" baseline="-25000" dirty="0" smtClean="0">
                <a:solidFill>
                  <a:srgbClr val="0000FF"/>
                </a:solidFill>
              </a:rPr>
              <a:t>i</a:t>
            </a:r>
            <a:r>
              <a:rPr lang="en-US" sz="2000" dirty="0" smtClean="0">
                <a:solidFill>
                  <a:srgbClr val="0000FF"/>
                </a:solidFill>
              </a:rPr>
              <a:t> </a:t>
            </a:r>
            <a:r>
              <a:rPr lang="en-US" sz="2000" dirty="0">
                <a:solidFill>
                  <a:srgbClr val="0000FF"/>
                </a:solidFill>
              </a:rPr>
              <a:t>| </a:t>
            </a:r>
            <a:r>
              <a:rPr lang="en-US" sz="2000" dirty="0" err="1">
                <a:solidFill>
                  <a:srgbClr val="0000FF"/>
                </a:solidFill>
              </a:rPr>
              <a:t>x</a:t>
            </a:r>
            <a:r>
              <a:rPr lang="en-US" sz="2000" baseline="-25000" dirty="0" err="1">
                <a:solidFill>
                  <a:srgbClr val="0000FF"/>
                </a:solidFill>
              </a:rPr>
              <a:t>j</a:t>
            </a:r>
            <a:r>
              <a:rPr lang="en-US" sz="2000" dirty="0" err="1">
                <a:solidFill>
                  <a:srgbClr val="0000FF"/>
                </a:solidFill>
              </a:rPr>
              <a:t>,y</a:t>
            </a:r>
            <a:r>
              <a:rPr lang="en-US" sz="2000" dirty="0">
                <a:solidFill>
                  <a:srgbClr val="0000FF"/>
                </a:solidFill>
              </a:rPr>
              <a:t>) = P(</a:t>
            </a:r>
            <a:r>
              <a:rPr lang="en-US" sz="2000" dirty="0" err="1">
                <a:solidFill>
                  <a:srgbClr val="0000FF"/>
                </a:solidFill>
              </a:rPr>
              <a:t>x</a:t>
            </a:r>
            <a:r>
              <a:rPr lang="en-US" sz="2000" baseline="-25000" dirty="0" err="1">
                <a:solidFill>
                  <a:srgbClr val="0000FF"/>
                </a:solidFill>
              </a:rPr>
              <a:t>i</a:t>
            </a:r>
            <a:r>
              <a:rPr lang="en-US" sz="2000" dirty="0" err="1">
                <a:solidFill>
                  <a:srgbClr val="0000FF"/>
                </a:solidFill>
              </a:rPr>
              <a:t>|y</a:t>
            </a:r>
            <a:r>
              <a:rPr lang="en-US" sz="2000" dirty="0">
                <a:solidFill>
                  <a:srgbClr val="0000FF"/>
                </a:solidFill>
              </a:rPr>
              <a:t>) </a:t>
            </a:r>
            <a:r>
              <a:rPr lang="en-US" sz="2000" dirty="0">
                <a:solidFill>
                  <a:srgbClr val="0000FF"/>
                </a:solidFill>
                <a:latin typeface="cmsy10"/>
              </a:rPr>
              <a:t>8</a:t>
            </a:r>
            <a:r>
              <a:rPr lang="en-US" sz="2000" dirty="0">
                <a:solidFill>
                  <a:srgbClr val="0000FF"/>
                </a:solidFill>
              </a:rPr>
              <a:t> </a:t>
            </a:r>
            <a:r>
              <a:rPr lang="en-US" sz="2000" dirty="0" err="1" smtClean="0">
                <a:solidFill>
                  <a:srgbClr val="0000FF"/>
                </a:solidFill>
              </a:rPr>
              <a:t>i,j</a:t>
            </a:r>
            <a:r>
              <a:rPr lang="en-US" sz="2000" dirty="0" smtClean="0">
                <a:solidFill>
                  <a:srgbClr val="0000FF"/>
                </a:solidFill>
              </a:rPr>
              <a:t> </a:t>
            </a:r>
            <a:r>
              <a:rPr lang="en-US" sz="2000" dirty="0" smtClean="0"/>
              <a:t>we can compute the </a:t>
            </a:r>
            <a:r>
              <a:rPr lang="en-US" sz="2000" dirty="0" smtClean="0">
                <a:solidFill>
                  <a:srgbClr val="0000FF"/>
                </a:solidFill>
              </a:rPr>
              <a:t>joint </a:t>
            </a:r>
            <a:r>
              <a:rPr lang="en-US" sz="2000" dirty="0">
                <a:solidFill>
                  <a:srgbClr val="0000FF"/>
                </a:solidFill>
              </a:rPr>
              <a:t>probability distribution</a:t>
            </a:r>
            <a:r>
              <a:rPr lang="en-US" sz="2000" dirty="0"/>
              <a:t> on the n+1 variables</a:t>
            </a:r>
          </a:p>
          <a:p>
            <a:pPr marL="0" indent="0">
              <a:buNone/>
            </a:pPr>
            <a:r>
              <a:rPr lang="en-US" sz="2000" dirty="0" smtClean="0">
                <a:solidFill>
                  <a:srgbClr val="0000FF"/>
                </a:solidFill>
              </a:rPr>
              <a:t>             P(y</a:t>
            </a:r>
            <a:r>
              <a:rPr lang="en-US" sz="2000" dirty="0">
                <a:solidFill>
                  <a:srgbClr val="0000FF"/>
                </a:solidFill>
              </a:rPr>
              <a:t>, x</a:t>
            </a:r>
            <a:r>
              <a:rPr lang="en-US" sz="2000" baseline="-25000" dirty="0">
                <a:solidFill>
                  <a:srgbClr val="0000FF"/>
                </a:solidFill>
              </a:rPr>
              <a:t>1</a:t>
            </a:r>
            <a:r>
              <a:rPr lang="en-US" sz="2000" dirty="0">
                <a:solidFill>
                  <a:srgbClr val="0000FF"/>
                </a:solidFill>
              </a:rPr>
              <a:t>, x</a:t>
            </a:r>
            <a:r>
              <a:rPr lang="en-US" sz="2000" baseline="-25000" dirty="0">
                <a:solidFill>
                  <a:srgbClr val="0000FF"/>
                </a:solidFill>
              </a:rPr>
              <a:t>2</a:t>
            </a:r>
            <a:r>
              <a:rPr lang="en-US" sz="2000" dirty="0">
                <a:solidFill>
                  <a:srgbClr val="0000FF"/>
                </a:solidFill>
              </a:rPr>
              <a:t>, … </a:t>
            </a:r>
            <a:r>
              <a:rPr lang="en-US" sz="2000" dirty="0" err="1">
                <a:solidFill>
                  <a:srgbClr val="0000FF"/>
                </a:solidFill>
              </a:rPr>
              <a:t>x</a:t>
            </a:r>
            <a:r>
              <a:rPr lang="en-US" sz="2000" baseline="-25000" dirty="0" err="1">
                <a:solidFill>
                  <a:srgbClr val="0000FF"/>
                </a:solidFill>
              </a:rPr>
              <a:t>n</a:t>
            </a:r>
            <a:r>
              <a:rPr lang="en-US" sz="2000" dirty="0">
                <a:solidFill>
                  <a:srgbClr val="0000FF"/>
                </a:solidFill>
              </a:rPr>
              <a:t> ) </a:t>
            </a:r>
            <a:r>
              <a:rPr lang="en-US" sz="2000" dirty="0" smtClean="0"/>
              <a:t>= </a:t>
            </a:r>
            <a:r>
              <a:rPr lang="en-US" sz="2000" dirty="0"/>
              <a:t>p(y) </a:t>
            </a:r>
            <a:r>
              <a:rPr lang="en-US" sz="2000" dirty="0">
                <a:latin typeface="cmmi10"/>
              </a:rPr>
              <a:t>¦</a:t>
            </a:r>
            <a:r>
              <a:rPr lang="en-US" sz="2000" baseline="-25000" dirty="0">
                <a:latin typeface="cmmi10"/>
              </a:rPr>
              <a:t>1</a:t>
            </a:r>
            <a:r>
              <a:rPr lang="en-US" sz="2000" baseline="30000" dirty="0"/>
              <a:t>n</a:t>
            </a:r>
            <a:r>
              <a:rPr lang="en-US" sz="2000" dirty="0"/>
              <a:t> P(x</a:t>
            </a:r>
            <a:r>
              <a:rPr lang="en-US" sz="2000" baseline="-25000" dirty="0"/>
              <a:t>i</a:t>
            </a:r>
            <a:r>
              <a:rPr lang="en-US" sz="2000" dirty="0"/>
              <a:t> | y)</a:t>
            </a:r>
          </a:p>
          <a:p>
            <a:r>
              <a:rPr lang="en-US" sz="2000" dirty="0" smtClean="0"/>
              <a:t>Therefore, we </a:t>
            </a:r>
            <a:r>
              <a:rPr lang="en-US" sz="2000" dirty="0"/>
              <a:t>can compute the probability of any </a:t>
            </a:r>
            <a:r>
              <a:rPr lang="en-US" sz="2000" dirty="0" smtClean="0"/>
              <a:t>event:</a:t>
            </a:r>
          </a:p>
          <a:p>
            <a:pPr marL="0" indent="0">
              <a:buNone/>
            </a:pPr>
            <a:r>
              <a:rPr lang="en-US" sz="2000" dirty="0" smtClean="0">
                <a:solidFill>
                  <a:srgbClr val="0000FF"/>
                </a:solidFill>
                <a:latin typeface="Calibri"/>
              </a:rPr>
              <a:t>             P(x</a:t>
            </a:r>
            <a:r>
              <a:rPr lang="en-US" sz="2000" baseline="-25000" dirty="0" smtClean="0">
                <a:solidFill>
                  <a:srgbClr val="0000FF"/>
                </a:solidFill>
                <a:latin typeface="Calibri"/>
              </a:rPr>
              <a:t>1</a:t>
            </a:r>
            <a:r>
              <a:rPr lang="en-US" sz="2000" dirty="0" smtClean="0">
                <a:solidFill>
                  <a:srgbClr val="0000FF"/>
                </a:solidFill>
              </a:rPr>
              <a:t> = 0,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 0, y = 1) = </a:t>
            </a:r>
            <a:r>
              <a:rPr lang="en-US" sz="2000" dirty="0" smtClean="0">
                <a:solidFill>
                  <a:srgbClr val="0000FF"/>
                </a:solidFill>
                <a:latin typeface="Symbol"/>
                <a:sym typeface="Symbol"/>
              </a:rPr>
              <a:t></a:t>
            </a:r>
            <a:r>
              <a:rPr lang="en-US" sz="2000" baseline="-10000" dirty="0" smtClean="0">
                <a:solidFill>
                  <a:srgbClr val="0000FF"/>
                </a:solidFill>
                <a:latin typeface="+mj-lt"/>
                <a:sym typeface="Symbol"/>
              </a:rPr>
              <a:t>{</a:t>
            </a:r>
            <a:r>
              <a:rPr lang="en-US" sz="2000" baseline="-10000" dirty="0" smtClean="0">
                <a:solidFill>
                  <a:srgbClr val="0000FF"/>
                </a:solidFill>
                <a:latin typeface="Calibri"/>
                <a:sym typeface="Symbol"/>
              </a:rPr>
              <a:t>b</a:t>
            </a:r>
            <a:r>
              <a:rPr lang="en-US" sz="2000" baseline="-20000" dirty="0" smtClean="0">
                <a:solidFill>
                  <a:srgbClr val="0000FF"/>
                </a:solidFill>
                <a:latin typeface="Calibri"/>
                <a:sym typeface="Symbol"/>
              </a:rPr>
              <a:t>i</a:t>
            </a:r>
            <a:r>
              <a:rPr lang="en-US" sz="2000" baseline="-20000" dirty="0" smtClean="0">
                <a:solidFill>
                  <a:srgbClr val="0000FF"/>
                </a:solidFill>
                <a:latin typeface="+mj-lt"/>
                <a:sym typeface="Symbol"/>
              </a:rPr>
              <a:t> </a:t>
            </a:r>
            <a:r>
              <a:rPr lang="en-US" sz="2000" baseline="-10000" dirty="0" smtClean="0">
                <a:solidFill>
                  <a:srgbClr val="0000FF"/>
                </a:solidFill>
                <a:latin typeface="cmsy10"/>
                <a:sym typeface="Symbol"/>
              </a:rPr>
              <a:t>2</a:t>
            </a:r>
            <a:r>
              <a:rPr lang="en-US" sz="2000" baseline="-10000" dirty="0" smtClean="0">
                <a:solidFill>
                  <a:srgbClr val="0000FF"/>
                </a:solidFill>
                <a:latin typeface="+mj-lt"/>
                <a:sym typeface="Symbol"/>
              </a:rPr>
              <a:t> {0,1}}</a:t>
            </a:r>
            <a:r>
              <a:rPr lang="en-US" sz="2000" baseline="-10000" dirty="0" smtClean="0">
                <a:solidFill>
                  <a:srgbClr val="0000FF"/>
                </a:solidFill>
                <a:latin typeface="+mj-lt"/>
              </a:rPr>
              <a:t> </a:t>
            </a:r>
            <a:r>
              <a:rPr lang="en-US" sz="2000" dirty="0" smtClean="0">
                <a:solidFill>
                  <a:srgbClr val="0000FF"/>
                </a:solidFill>
              </a:rPr>
              <a:t>P(y=1, x</a:t>
            </a:r>
            <a:r>
              <a:rPr lang="en-US" sz="2000" baseline="-25000" dirty="0" smtClean="0">
                <a:solidFill>
                  <a:srgbClr val="0000FF"/>
                </a:solidFill>
              </a:rPr>
              <a:t>1</a:t>
            </a:r>
            <a:r>
              <a:rPr lang="en-US" sz="2000" dirty="0" smtClean="0">
                <a:solidFill>
                  <a:srgbClr val="0000FF"/>
                </a:solidFill>
              </a:rPr>
              <a:t>=0, x</a:t>
            </a:r>
            <a:r>
              <a:rPr lang="en-US" sz="2000" baseline="-25000" dirty="0" smtClean="0">
                <a:solidFill>
                  <a:srgbClr val="0000FF"/>
                </a:solidFill>
              </a:rPr>
              <a:t>2</a:t>
            </a:r>
            <a:r>
              <a:rPr lang="en-US" sz="2000" dirty="0" smtClean="0">
                <a:solidFill>
                  <a:srgbClr val="0000FF"/>
                </a:solidFill>
              </a:rPr>
              <a:t>=0</a:t>
            </a:r>
            <a:r>
              <a:rPr lang="en-US" sz="2000" dirty="0">
                <a:solidFill>
                  <a:srgbClr val="0000FF"/>
                </a:solidFill>
              </a:rPr>
              <a:t>,</a:t>
            </a:r>
            <a:r>
              <a:rPr lang="en-US" sz="2000" dirty="0" smtClean="0">
                <a:solidFill>
                  <a:srgbClr val="0000FF"/>
                </a:solidFill>
              </a:rPr>
              <a:t> x</a:t>
            </a:r>
            <a:r>
              <a:rPr lang="en-US" sz="2000" baseline="-25000" dirty="0" smtClean="0">
                <a:solidFill>
                  <a:srgbClr val="0000FF"/>
                </a:solidFill>
              </a:rPr>
              <a:t>3</a:t>
            </a:r>
            <a:r>
              <a:rPr lang="en-US" sz="2000" dirty="0" smtClean="0">
                <a:solidFill>
                  <a:srgbClr val="0000FF"/>
                </a:solidFill>
              </a:rPr>
              <a:t>=b</a:t>
            </a:r>
            <a:r>
              <a:rPr lang="en-US" sz="2000" baseline="-25000" dirty="0" smtClean="0">
                <a:solidFill>
                  <a:srgbClr val="0000FF"/>
                </a:solidFill>
              </a:rPr>
              <a:t>3</a:t>
            </a:r>
            <a:r>
              <a:rPr lang="en-US" sz="2000" dirty="0" smtClean="0">
                <a:solidFill>
                  <a:srgbClr val="0000FF"/>
                </a:solidFill>
              </a:rPr>
              <a:t>, x</a:t>
            </a:r>
            <a:r>
              <a:rPr lang="en-US" sz="2000" baseline="-25000" dirty="0" smtClean="0">
                <a:solidFill>
                  <a:srgbClr val="0000FF"/>
                </a:solidFill>
              </a:rPr>
              <a:t>4</a:t>
            </a:r>
            <a:r>
              <a:rPr lang="en-US" sz="2000" dirty="0" smtClean="0">
                <a:solidFill>
                  <a:srgbClr val="0000FF"/>
                </a:solidFill>
              </a:rPr>
              <a:t>=b</a:t>
            </a:r>
            <a:r>
              <a:rPr lang="en-US" sz="2000" baseline="-25000" dirty="0" smtClean="0">
                <a:solidFill>
                  <a:srgbClr val="0000FF"/>
                </a:solidFill>
              </a:rPr>
              <a:t>4</a:t>
            </a:r>
            <a:r>
              <a:rPr lang="en-US" sz="2000" dirty="0" smtClean="0">
                <a:solidFill>
                  <a:srgbClr val="0000FF"/>
                </a:solidFill>
              </a:rPr>
              <a:t>,…,</a:t>
            </a:r>
            <a:r>
              <a:rPr lang="en-US" sz="2000" dirty="0" err="1" smtClean="0">
                <a:solidFill>
                  <a:srgbClr val="0000FF"/>
                </a:solidFill>
              </a:rPr>
              <a:t>x</a:t>
            </a:r>
            <a:r>
              <a:rPr lang="en-US" sz="2000" baseline="-25000" dirty="0" err="1" smtClean="0">
                <a:solidFill>
                  <a:srgbClr val="0000FF"/>
                </a:solidFill>
              </a:rPr>
              <a:t>n</a:t>
            </a:r>
            <a:r>
              <a:rPr lang="en-US" sz="2000" dirty="0" smtClean="0">
                <a:solidFill>
                  <a:srgbClr val="0000FF"/>
                </a:solidFill>
              </a:rPr>
              <a:t>=</a:t>
            </a:r>
            <a:r>
              <a:rPr lang="en-US" sz="2000" dirty="0" err="1" smtClean="0">
                <a:solidFill>
                  <a:srgbClr val="0000FF"/>
                </a:solidFill>
              </a:rPr>
              <a:t>b</a:t>
            </a:r>
            <a:r>
              <a:rPr lang="en-US" sz="2000" baseline="-25000" dirty="0" err="1" smtClean="0">
                <a:solidFill>
                  <a:srgbClr val="0000FF"/>
                </a:solidFill>
              </a:rPr>
              <a:t>n</a:t>
            </a:r>
            <a:r>
              <a:rPr lang="en-US" sz="2000" dirty="0" smtClean="0">
                <a:solidFill>
                  <a:srgbClr val="0000FF"/>
                </a:solidFill>
              </a:rPr>
              <a:t>) </a:t>
            </a:r>
            <a:endParaRPr lang="en-US" sz="2000" dirty="0">
              <a:solidFill>
                <a:srgbClr val="0000FF"/>
              </a:solidFill>
            </a:endParaRPr>
          </a:p>
          <a:p>
            <a:r>
              <a:rPr lang="en-US" sz="2000" dirty="0" smtClean="0"/>
              <a:t>More efficiently: </a:t>
            </a:r>
          </a:p>
          <a:p>
            <a:pPr marL="0" indent="0">
              <a:buNone/>
            </a:pPr>
            <a:r>
              <a:rPr lang="en-US" sz="2000" dirty="0" smtClean="0">
                <a:solidFill>
                  <a:srgbClr val="0000FF"/>
                </a:solidFill>
                <a:latin typeface="Calibri"/>
              </a:rPr>
              <a:t>             P(x</a:t>
            </a:r>
            <a:r>
              <a:rPr lang="en-US" sz="2000" baseline="-25000" dirty="0" smtClean="0">
                <a:solidFill>
                  <a:srgbClr val="0000FF"/>
                </a:solidFill>
                <a:latin typeface="Calibri"/>
              </a:rPr>
              <a:t>1</a:t>
            </a:r>
            <a:r>
              <a:rPr lang="en-US" sz="2000" dirty="0" smtClean="0">
                <a:solidFill>
                  <a:srgbClr val="0000FF"/>
                </a:solidFill>
              </a:rPr>
              <a:t> </a:t>
            </a:r>
            <a:r>
              <a:rPr lang="en-US" sz="2000" dirty="0">
                <a:solidFill>
                  <a:srgbClr val="0000FF"/>
                </a:solidFill>
              </a:rPr>
              <a:t>= 0,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a:solidFill>
                  <a:srgbClr val="0000FF"/>
                </a:solidFill>
              </a:rPr>
              <a:t>= 0, y = 1) = </a:t>
            </a:r>
            <a:r>
              <a:rPr lang="en-US" sz="2000" dirty="0" smtClean="0">
                <a:solidFill>
                  <a:srgbClr val="0000FF"/>
                </a:solidFill>
              </a:rPr>
              <a:t>P(x</a:t>
            </a:r>
            <a:r>
              <a:rPr lang="en-US" sz="2000" baseline="-25000" dirty="0" smtClean="0">
                <a:solidFill>
                  <a:srgbClr val="0000FF"/>
                </a:solidFill>
              </a:rPr>
              <a:t>1</a:t>
            </a:r>
            <a:r>
              <a:rPr lang="en-US" sz="2000" dirty="0" smtClean="0">
                <a:solidFill>
                  <a:srgbClr val="0000FF"/>
                </a:solidFill>
              </a:rPr>
              <a:t>=0|y=1) P(x</a:t>
            </a:r>
            <a:r>
              <a:rPr lang="en-US" sz="2000" baseline="-25000" dirty="0" smtClean="0">
                <a:solidFill>
                  <a:srgbClr val="0000FF"/>
                </a:solidFill>
              </a:rPr>
              <a:t>2</a:t>
            </a:r>
            <a:r>
              <a:rPr lang="en-US" sz="2000" dirty="0" smtClean="0">
                <a:solidFill>
                  <a:srgbClr val="0000FF"/>
                </a:solidFill>
              </a:rPr>
              <a:t>=0|y=1) p(y=1)  </a:t>
            </a:r>
          </a:p>
          <a:p>
            <a:r>
              <a:rPr lang="en-US" sz="2000" dirty="0">
                <a:solidFill>
                  <a:srgbClr val="FF0000"/>
                </a:solidFill>
              </a:rPr>
              <a:t>We can compute the probability of any event  or conditional event over  the n+1 variables. </a:t>
            </a:r>
          </a:p>
          <a:p>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4</a:t>
            </a:fld>
            <a:endParaRPr lang="en-US"/>
          </a:p>
        </p:txBody>
      </p:sp>
      <p:grpSp>
        <p:nvGrpSpPr>
          <p:cNvPr id="5127" name="Group 29"/>
          <p:cNvGrpSpPr>
            <a:grpSpLocks/>
          </p:cNvGrpSpPr>
          <p:nvPr/>
        </p:nvGrpSpPr>
        <p:grpSpPr bwMode="auto">
          <a:xfrm>
            <a:off x="2065337" y="1143000"/>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20499" name="משוואה" r:id="rId4" imgW="939240" imgH="355680" progId="Equation.3">
                    <p:embed/>
                  </p:oleObj>
                </mc:Choice>
                <mc:Fallback>
                  <p:oleObj name="משוואה" r:id="rId4" imgW="939240" imgH="355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20500" name="משוואה" r:id="rId6" imgW="203024" imgH="215713" progId="Equation.3">
                    <p:embed/>
                  </p:oleObj>
                </mc:Choice>
                <mc:Fallback>
                  <p:oleObj name="משוואה" r:id="rId6" imgW="203024"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20501" name="משוואה" r:id="rId8" imgW="215619" imgH="215619" progId="Equation.3">
                    <p:embed/>
                  </p:oleObj>
                </mc:Choice>
                <mc:Fallback>
                  <p:oleObj name="משוואה" r:id="rId8" imgW="215619"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20502" name="משוואה" r:id="rId10" imgW="215619" imgH="215619" progId="Equation.3">
                    <p:embed/>
                  </p:oleObj>
                </mc:Choice>
                <mc:Fallback>
                  <p:oleObj name="משוואה" r:id="rId10" imgW="215619"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20503" name="משוואה" r:id="rId12" imgW="152268" imgH="164957" progId="Equation.3">
                    <p:embed/>
                  </p:oleObj>
                </mc:Choice>
                <mc:Fallback>
                  <p:oleObj name="משוואה"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20504" name="משוואה" r:id="rId14" imgW="215619" imgH="215619" progId="Equation.3">
                    <p:embed/>
                  </p:oleObj>
                </mc:Choice>
                <mc:Fallback>
                  <p:oleObj name="משוואה" r:id="rId14" imgW="215619" imgH="21561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20505" name="משוואה" r:id="rId16" imgW="964800" imgH="355680" progId="Equation.3">
                    <p:embed/>
                  </p:oleObj>
                </mc:Choice>
                <mc:Fallback>
                  <p:oleObj name="משוואה" r:id="rId16" imgW="964800" imgH="355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20506" name="משוואה" r:id="rId18" imgW="964800" imgH="355680" progId="Equation.3">
                    <p:embed/>
                  </p:oleObj>
                </mc:Choice>
                <mc:Fallback>
                  <p:oleObj name="משוואה" r:id="rId18" imgW="964800" imgH="3556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20507" name="משוואה" r:id="rId20" imgW="558360" imgH="330120" progId="Equation.3">
                    <p:embed/>
                  </p:oleObj>
                </mc:Choice>
                <mc:Fallback>
                  <p:oleObj name="משוואה" r:id="rId20" imgW="558360" imgH="33012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620611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HMM: Computational Problems</a:t>
            </a:r>
            <a:endParaRPr lang="en-US" dirty="0"/>
          </a:p>
        </p:txBody>
      </p:sp>
      <p:sp>
        <p:nvSpPr>
          <p:cNvPr id="3" name="Content Placeholder 2"/>
          <p:cNvSpPr>
            <a:spLocks noGrp="1"/>
          </p:cNvSpPr>
          <p:nvPr>
            <p:ph idx="1"/>
          </p:nvPr>
        </p:nvSpPr>
        <p:spPr/>
        <p:txBody>
          <a:bodyPr/>
          <a:lstStyle/>
          <a:p>
            <a:r>
              <a:rPr lang="en-US" smtClean="0"/>
              <a:t>Probability of an observation given an HMM</a:t>
            </a:r>
          </a:p>
          <a:p>
            <a:pPr lvl="1"/>
            <a:r>
              <a:rPr lang="en-US" smtClean="0"/>
              <a:t>P(X| parameters): Dynamic Programming</a:t>
            </a:r>
          </a:p>
          <a:p>
            <a:endParaRPr lang="en-US" smtClean="0"/>
          </a:p>
          <a:p>
            <a:r>
              <a:rPr lang="en-US" smtClean="0"/>
              <a:t>Finding the best hidden states for a given sequence </a:t>
            </a:r>
          </a:p>
          <a:p>
            <a:pPr lvl="1"/>
            <a:r>
              <a:rPr lang="en-US" smtClean="0"/>
              <a:t>P(Y | X, parameters): Dynamic Programming</a:t>
            </a:r>
          </a:p>
          <a:p>
            <a:endParaRPr lang="en-US" smtClean="0"/>
          </a:p>
          <a:p>
            <a:r>
              <a:rPr lang="en-US" smtClean="0"/>
              <a:t>Learning the parameters from observations</a:t>
            </a:r>
          </a:p>
          <a:p>
            <a:pPr lvl="1"/>
            <a:r>
              <a:rPr lang="en-US" smtClean="0"/>
              <a:t>EM</a:t>
            </a:r>
            <a:endParaRPr lang="en-US" dirty="0" smtClean="0"/>
          </a:p>
        </p:txBody>
      </p:sp>
      <p:sp>
        <p:nvSpPr>
          <p:cNvPr id="8" name="Slide Number Placeholder 7"/>
          <p:cNvSpPr>
            <a:spLocks noGrp="1"/>
          </p:cNvSpPr>
          <p:nvPr>
            <p:ph type="sldNum" sz="quarter" idx="10"/>
          </p:nvPr>
        </p:nvSpPr>
        <p:spPr/>
        <p:txBody>
          <a:bodyPr/>
          <a:lstStyle/>
          <a:p>
            <a:fld id="{AF9B7836-A88A-4C3B-9E7E-6BB7F8A64E5A}" type="slidenum">
              <a:rPr lang="en-US" smtClean="0"/>
              <a:pPr/>
              <a:t>40</a:t>
            </a:fld>
            <a:endParaRPr lang="en-US"/>
          </a:p>
        </p:txBody>
      </p:sp>
    </p:spTree>
    <p:extLst>
      <p:ext uri="{BB962C8B-B14F-4D97-AF65-F5344CB8AC3E}">
        <p14:creationId xmlns:p14="http://schemas.microsoft.com/office/powerpoint/2010/main" val="37088411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70000"/>
            <a:ext cx="7772400" cy="3911600"/>
          </a:xfrm>
        </p:spPr>
        <p:txBody>
          <a:bodyPr/>
          <a:lstStyle/>
          <a:p>
            <a:r>
              <a:rPr lang="en-US" dirty="0" err="1" smtClean="0"/>
              <a:t>Goal:Computing</a:t>
            </a:r>
            <a:r>
              <a:rPr lang="en-US" dirty="0" smtClean="0"/>
              <a:t> P(</a:t>
            </a:r>
            <a:r>
              <a:rPr lang="en-US" dirty="0" err="1" smtClean="0"/>
              <a:t>y|x</a:t>
            </a:r>
            <a:r>
              <a:rPr lang="en-US" dirty="0" smtClean="0"/>
              <a:t>)</a:t>
            </a:r>
          </a:p>
          <a:p>
            <a:pPr marL="457200" lvl="1" indent="0">
              <a:buNone/>
            </a:pPr>
            <a:endParaRPr lang="en-US" dirty="0"/>
          </a:p>
          <a:p>
            <a:r>
              <a:rPr lang="en-US" dirty="0" smtClean="0"/>
              <a:t>Initialize the </a:t>
            </a:r>
            <a:r>
              <a:rPr lang="en-US" dirty="0" err="1" smtClean="0"/>
              <a:t>Ys</a:t>
            </a:r>
            <a:r>
              <a:rPr lang="en-US" dirty="0" smtClean="0"/>
              <a:t> randomly</a:t>
            </a:r>
          </a:p>
          <a:p>
            <a:r>
              <a:rPr lang="en-US" dirty="0" smtClean="0"/>
              <a:t>Iterate:</a:t>
            </a:r>
          </a:p>
          <a:p>
            <a:pPr lvl="1"/>
            <a:r>
              <a:rPr lang="en-US" dirty="0" smtClean="0"/>
              <a:t>Pick a random Y</a:t>
            </a:r>
            <a:r>
              <a:rPr lang="en-US" baseline="-25000" dirty="0" smtClean="0"/>
              <a:t>i</a:t>
            </a:r>
          </a:p>
          <a:p>
            <a:pPr lvl="1"/>
            <a:r>
              <a:rPr lang="en-US" dirty="0" smtClean="0"/>
              <a:t>Draw </a:t>
            </a:r>
            <a:r>
              <a:rPr lang="en-US" dirty="0" err="1" smtClean="0"/>
              <a:t>Y</a:t>
            </a:r>
            <a:r>
              <a:rPr lang="en-US" baseline="-25000" dirty="0" err="1" smtClean="0"/>
              <a:t>i</a:t>
            </a:r>
            <a:r>
              <a:rPr lang="en-US" baseline="30000" dirty="0" err="1" smtClean="0"/>
              <a:t>t</a:t>
            </a:r>
            <a:r>
              <a:rPr lang="en-US" baseline="30000" dirty="0" smtClean="0"/>
              <a:t> </a:t>
            </a:r>
            <a:r>
              <a:rPr lang="en-US" dirty="0" smtClean="0"/>
              <a:t>from P(Y</a:t>
            </a:r>
            <a:r>
              <a:rPr lang="en-US" baseline="-25000" dirty="0" smtClean="0"/>
              <a:t>i</a:t>
            </a:r>
            <a:r>
              <a:rPr lang="en-US" dirty="0" smtClean="0"/>
              <a:t>| Y</a:t>
            </a:r>
            <a:r>
              <a:rPr lang="en-US" baseline="-25000" dirty="0" smtClean="0"/>
              <a:t>i-1</a:t>
            </a:r>
            <a:r>
              <a:rPr lang="en-US" dirty="0" smtClean="0"/>
              <a:t>,Y</a:t>
            </a:r>
            <a:r>
              <a:rPr lang="en-US" baseline="-25000" dirty="0" smtClean="0"/>
              <a:t>i+1</a:t>
            </a:r>
            <a:r>
              <a:rPr lang="en-US" dirty="0" smtClean="0"/>
              <a:t>,X</a:t>
            </a:r>
            <a:r>
              <a:rPr lang="en-US" baseline="-25000" dirty="0" smtClean="0"/>
              <a:t>i</a:t>
            </a:r>
            <a:r>
              <a:rPr lang="en-US" dirty="0" smtClean="0"/>
              <a:t>)</a:t>
            </a:r>
            <a:endParaRPr lang="en-US" dirty="0"/>
          </a:p>
          <a:p>
            <a:r>
              <a:rPr lang="en-US" dirty="0" smtClean="0"/>
              <a:t>Compute the probability using counts after the burn in period</a:t>
            </a:r>
            <a:endParaRPr lang="en-US" dirty="0"/>
          </a:p>
        </p:txBody>
      </p:sp>
      <p:sp>
        <p:nvSpPr>
          <p:cNvPr id="2" name="Title 1"/>
          <p:cNvSpPr>
            <a:spLocks noGrp="1"/>
          </p:cNvSpPr>
          <p:nvPr>
            <p:ph type="title"/>
          </p:nvPr>
        </p:nvSpPr>
        <p:spPr/>
        <p:txBody>
          <a:bodyPr/>
          <a:lstStyle/>
          <a:p>
            <a:r>
              <a:rPr lang="en-US" dirty="0" smtClean="0"/>
              <a:t>Gibbs Sampling for HMM</a:t>
            </a:r>
            <a:endParaRPr lang="en-US" dirty="0"/>
          </a:p>
        </p:txBody>
      </p:sp>
      <p:sp>
        <p:nvSpPr>
          <p:cNvPr id="10" name="TextBox 9"/>
          <p:cNvSpPr txBox="1"/>
          <p:nvPr/>
        </p:nvSpPr>
        <p:spPr>
          <a:xfrm>
            <a:off x="5753100" y="1371600"/>
            <a:ext cx="2971800" cy="144655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u="none" dirty="0" smtClean="0">
                <a:cs typeface="Arial"/>
              </a:rPr>
              <a:t>Only these variables are needed because they form the Markov blanket of Y</a:t>
            </a:r>
            <a:r>
              <a:rPr lang="en-US" sz="2200" u="none" baseline="-25000" dirty="0" smtClean="0">
                <a:cs typeface="Arial"/>
              </a:rPr>
              <a:t>i</a:t>
            </a:r>
            <a:r>
              <a:rPr lang="en-US" sz="2200" u="none" dirty="0">
                <a:cs typeface="Arial"/>
              </a:rPr>
              <a:t>.</a:t>
            </a:r>
          </a:p>
        </p:txBody>
      </p:sp>
      <p:cxnSp>
        <p:nvCxnSpPr>
          <p:cNvPr id="12" name="Straight Arrow Connector 11"/>
          <p:cNvCxnSpPr/>
          <p:nvPr/>
        </p:nvCxnSpPr>
        <p:spPr bwMode="auto">
          <a:xfrm flipH="1">
            <a:off x="4648200" y="2819400"/>
            <a:ext cx="2590800" cy="6768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685800" y="5401733"/>
            <a:ext cx="7924800" cy="830997"/>
          </a:xfrm>
          <a:prstGeom prst="rect">
            <a:avLst/>
          </a:prstGeom>
          <a:solidFill>
            <a:srgbClr val="FFFFCC"/>
          </a:solidFill>
          <a:ln>
            <a:solidFill>
              <a:srgbClr val="FF9933"/>
            </a:solidFill>
          </a:ln>
        </p:spPr>
        <p:txBody>
          <a:bodyPr wrap="square" rtlCol="0">
            <a:spAutoFit/>
          </a:bodyPr>
          <a:lstStyle/>
          <a:p>
            <a:r>
              <a:rPr lang="en-US" sz="2400" u="none" dirty="0">
                <a:solidFill>
                  <a:srgbClr val="000000"/>
                </a:solidFill>
                <a:latin typeface="+mn-lt"/>
                <a:cs typeface="Arial"/>
              </a:rPr>
              <a:t>Gibbs sampling allows us to introduce priors on the emission and transition probabilities</a:t>
            </a:r>
            <a:r>
              <a:rPr lang="en-US" sz="2400" u="none" dirty="0" smtClean="0">
                <a:solidFill>
                  <a:srgbClr val="000000"/>
                </a:solidFill>
                <a:latin typeface="+mn-lt"/>
                <a:cs typeface="Arial"/>
              </a:rPr>
              <a:t>.</a:t>
            </a:r>
            <a:endParaRPr lang="en-US" sz="2400" u="none" dirty="0">
              <a:solidFill>
                <a:srgbClr val="000000"/>
              </a:solidFill>
              <a:latin typeface="+mn-lt"/>
              <a:cs typeface="Arial"/>
            </a:endParaRPr>
          </a:p>
        </p:txBody>
      </p:sp>
      <p:sp>
        <p:nvSpPr>
          <p:cNvPr id="8" name="Slide Number Placeholder 7"/>
          <p:cNvSpPr>
            <a:spLocks noGrp="1"/>
          </p:cNvSpPr>
          <p:nvPr>
            <p:ph type="sldNum" sz="quarter" idx="10"/>
          </p:nvPr>
        </p:nvSpPr>
        <p:spPr/>
        <p:txBody>
          <a:bodyPr/>
          <a:lstStyle/>
          <a:p>
            <a:pPr>
              <a:defRPr/>
            </a:pPr>
            <a:fld id="{AF9B7836-A88A-4C3B-9E7E-6BB7F8A64E5A}" type="slidenum">
              <a:rPr lang="en-US" smtClean="0"/>
              <a:pPr>
                <a:defRPr/>
              </a:pPr>
              <a:t>41</a:t>
            </a:fld>
            <a:endParaRPr lang="en-US"/>
          </a:p>
        </p:txBody>
      </p:sp>
    </p:spTree>
    <p:extLst>
      <p:ext uri="{BB962C8B-B14F-4D97-AF65-F5344CB8AC3E}">
        <p14:creationId xmlns:p14="http://schemas.microsoft.com/office/powerpoint/2010/main" val="2414841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Networks</a:t>
            </a:r>
            <a:endParaRPr lang="en-US" dirty="0"/>
          </a:p>
        </p:txBody>
      </p:sp>
      <p:sp>
        <p:nvSpPr>
          <p:cNvPr id="3" name="Content Placeholder 2"/>
          <p:cNvSpPr>
            <a:spLocks noGrp="1"/>
          </p:cNvSpPr>
          <p:nvPr>
            <p:ph idx="1"/>
          </p:nvPr>
        </p:nvSpPr>
        <p:spPr/>
        <p:txBody>
          <a:bodyPr/>
          <a:lstStyle/>
          <a:p>
            <a:r>
              <a:rPr lang="en-US" dirty="0" smtClean="0"/>
              <a:t>Bayesian Networks</a:t>
            </a:r>
          </a:p>
          <a:p>
            <a:pPr lvl="1"/>
            <a:r>
              <a:rPr lang="en-US" dirty="0" smtClean="0"/>
              <a:t>Compact representation probability distributions</a:t>
            </a:r>
          </a:p>
          <a:p>
            <a:pPr lvl="1"/>
            <a:r>
              <a:rPr lang="en-US" dirty="0" smtClean="0"/>
              <a:t>Universal: Can represent all distributions</a:t>
            </a:r>
          </a:p>
          <a:p>
            <a:pPr lvl="2"/>
            <a:r>
              <a:rPr lang="en-US" dirty="0" smtClean="0"/>
              <a:t>In the worst case, every random variable will be connected to all others	</a:t>
            </a:r>
          </a:p>
          <a:p>
            <a:r>
              <a:rPr lang="en-US" dirty="0" smtClean="0"/>
              <a:t>Inference</a:t>
            </a:r>
          </a:p>
          <a:p>
            <a:pPr lvl="1"/>
            <a:r>
              <a:rPr lang="en-US" dirty="0" smtClean="0"/>
              <a:t>Inference is hard in the worst case</a:t>
            </a:r>
          </a:p>
          <a:p>
            <a:pPr lvl="2"/>
            <a:r>
              <a:rPr lang="en-US" dirty="0" smtClean="0"/>
              <a:t>Exact inference is #P-hard, </a:t>
            </a:r>
            <a:r>
              <a:rPr lang="en-US" dirty="0"/>
              <a:t>a</a:t>
            </a:r>
            <a:r>
              <a:rPr lang="en-US" dirty="0" smtClean="0"/>
              <a:t>pproximate inference is NP-hard </a:t>
            </a:r>
            <a:r>
              <a:rPr lang="en-US" sz="1800" dirty="0" smtClean="0"/>
              <a:t>[Roth93,96]</a:t>
            </a:r>
          </a:p>
          <a:p>
            <a:pPr lvl="2"/>
            <a:r>
              <a:rPr lang="en-US" dirty="0" smtClean="0"/>
              <a:t>Inference for Trees is efficient</a:t>
            </a:r>
          </a:p>
          <a:p>
            <a:pPr lvl="2"/>
            <a:r>
              <a:rPr lang="en-US" dirty="0" smtClean="0"/>
              <a:t>General exact Inference: Variable Elimination</a:t>
            </a:r>
          </a:p>
          <a:p>
            <a:r>
              <a:rPr lang="en-US" dirty="0" smtClean="0"/>
              <a:t>Learning?</a:t>
            </a:r>
            <a:endParaRPr lang="en-US" dirty="0"/>
          </a:p>
        </p:txBody>
      </p:sp>
      <p:sp>
        <p:nvSpPr>
          <p:cNvPr id="7" name="Slide Number Placeholder 6"/>
          <p:cNvSpPr>
            <a:spLocks noGrp="1"/>
          </p:cNvSpPr>
          <p:nvPr>
            <p:ph type="sldNum" sz="quarter" idx="10"/>
          </p:nvPr>
        </p:nvSpPr>
        <p:spPr/>
        <p:txBody>
          <a:bodyPr/>
          <a:lstStyle/>
          <a:p>
            <a:pPr>
              <a:defRPr/>
            </a:pPr>
            <a:fld id="{AF9B7836-A88A-4C3B-9E7E-6BB7F8A64E5A}" type="slidenum">
              <a:rPr lang="en-US" smtClean="0"/>
              <a:pPr>
                <a:defRPr/>
              </a:pPr>
              <a:t>42</a:t>
            </a:fld>
            <a:endParaRPr lang="en-US"/>
          </a:p>
        </p:txBody>
      </p:sp>
    </p:spTree>
    <p:extLst>
      <p:ext uri="{BB962C8B-B14F-4D97-AF65-F5344CB8AC3E}">
        <p14:creationId xmlns:p14="http://schemas.microsoft.com/office/powerpoint/2010/main" val="1781756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4000500"/>
          </a:xfrm>
        </p:spPr>
        <p:txBody>
          <a:bodyPr/>
          <a:lstStyle/>
          <a:p>
            <a:r>
              <a:rPr lang="en-US" b="1" dirty="0" smtClean="0">
                <a:solidFill>
                  <a:srgbClr val="0000FF"/>
                </a:solidFill>
              </a:rPr>
              <a:t>Learning Problem:</a:t>
            </a:r>
          </a:p>
          <a:p>
            <a:endParaRPr lang="en-US" dirty="0" smtClean="0"/>
          </a:p>
          <a:p>
            <a:r>
              <a:rPr lang="en-US" dirty="0"/>
              <a:t>Given data (n tuples) </a:t>
            </a:r>
            <a:r>
              <a:rPr lang="en-US" dirty="0" smtClean="0"/>
              <a:t>assumed </a:t>
            </a:r>
            <a:r>
              <a:rPr lang="en-US" dirty="0"/>
              <a:t>to be sampled </a:t>
            </a:r>
            <a:r>
              <a:rPr lang="en-US" dirty="0" smtClean="0"/>
              <a:t>from a </a:t>
            </a:r>
            <a:r>
              <a:rPr lang="en-US" dirty="0"/>
              <a:t>tree-dependent </a:t>
            </a:r>
            <a:r>
              <a:rPr lang="en-US" dirty="0" smtClean="0"/>
              <a:t>distribution</a:t>
            </a:r>
          </a:p>
          <a:p>
            <a:pPr lvl="1"/>
            <a:r>
              <a:rPr lang="en-US" dirty="0" smtClean="0">
                <a:solidFill>
                  <a:srgbClr val="FF0000"/>
                </a:solidFill>
              </a:rPr>
              <a:t>What </a:t>
            </a:r>
            <a:r>
              <a:rPr lang="en-US" dirty="0">
                <a:solidFill>
                  <a:srgbClr val="FF0000"/>
                </a:solidFill>
              </a:rPr>
              <a:t>does that mean</a:t>
            </a:r>
            <a:r>
              <a:rPr lang="en-US" dirty="0" smtClean="0">
                <a:solidFill>
                  <a:srgbClr val="FF0000"/>
                </a:solidFill>
              </a:rPr>
              <a:t>?  </a:t>
            </a:r>
          </a:p>
          <a:p>
            <a:pPr lvl="1"/>
            <a:r>
              <a:rPr lang="en-US" dirty="0" smtClean="0">
                <a:solidFill>
                  <a:srgbClr val="FF0000"/>
                </a:solidFill>
              </a:rPr>
              <a:t>Generative model</a:t>
            </a:r>
            <a:endParaRPr lang="en-US" dirty="0"/>
          </a:p>
          <a:p>
            <a:r>
              <a:rPr lang="en-US" dirty="0" smtClean="0"/>
              <a:t>Find </a:t>
            </a:r>
            <a:r>
              <a:rPr lang="en-US" dirty="0"/>
              <a:t>the tree representation of the distribution</a:t>
            </a:r>
            <a:r>
              <a:rPr lang="en-US" dirty="0" smtClean="0"/>
              <a:t>.</a:t>
            </a:r>
          </a:p>
          <a:p>
            <a:pPr lvl="1"/>
            <a:r>
              <a:rPr lang="en-US" dirty="0" smtClean="0">
                <a:solidFill>
                  <a:srgbClr val="FF0000"/>
                </a:solidFill>
              </a:rPr>
              <a:t>What does that mean?</a:t>
            </a:r>
          </a:p>
          <a:p>
            <a:pPr lvl="1"/>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43</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500278479"/>
              </p:ext>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23555" name="משוואה" r:id="rId4" imgW="5026680" imgH="584280" progId="Equation.3">
                  <p:embed/>
                </p:oleObj>
              </mc:Choice>
              <mc:Fallback>
                <p:oleObj name="משוואה" r:id="rId4" imgW="5026680" imgH="584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5295900"/>
            <a:ext cx="830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t>Among all trees, find the </a:t>
            </a:r>
            <a:r>
              <a:rPr lang="en-US" u="none" dirty="0" smtClean="0">
                <a:solidFill>
                  <a:srgbClr val="0000FF"/>
                </a:solidFill>
              </a:rPr>
              <a:t>most likely one, given the data:</a:t>
            </a:r>
          </a:p>
          <a:p>
            <a:pPr marL="0" indent="0">
              <a:buNone/>
            </a:pPr>
            <a:r>
              <a:rPr lang="en-US" u="none" dirty="0" smtClean="0"/>
              <a:t>                                      </a:t>
            </a:r>
            <a:r>
              <a:rPr lang="en-US" b="1" u="none" dirty="0" smtClean="0">
                <a:solidFill>
                  <a:srgbClr val="0000FF"/>
                </a:solidFill>
              </a:rPr>
              <a:t>P(T|D) = P(D|T) P(T)/P(D)</a:t>
            </a:r>
          </a:p>
        </p:txBody>
      </p:sp>
    </p:spTree>
    <p:extLst>
      <p:ext uri="{BB962C8B-B14F-4D97-AF65-F5344CB8AC3E}">
        <p14:creationId xmlns:p14="http://schemas.microsoft.com/office/powerpoint/2010/main" val="3174553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2514600"/>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44</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3810000"/>
            <a:ext cx="83041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a:t>
            </a:r>
            <a:r>
              <a:rPr lang="en-US" u="none" baseline="-25000" dirty="0" smtClean="0">
                <a:solidFill>
                  <a:srgbClr val="0000FF"/>
                </a:solidFill>
                <a:latin typeface="Calibri"/>
              </a:rPr>
              <a:t> {</a:t>
            </a:r>
            <a:r>
              <a:rPr lang="en-US" b="1" u="none" baseline="-25000" dirty="0" smtClean="0">
                <a:solidFill>
                  <a:srgbClr val="0000FF"/>
                </a:solidFill>
                <a:latin typeface="cmmi10"/>
              </a:rPr>
              <a:t>x</a:t>
            </a:r>
            <a:r>
              <a:rPr lang="en-US" u="none" baseline="-25000" dirty="0" smtClean="0">
                <a:solidFill>
                  <a:srgbClr val="0000FF"/>
                </a:solidFill>
                <a:latin typeface="Calibri"/>
              </a:rPr>
              <a:t>}</a:t>
            </a:r>
            <a:r>
              <a:rPr lang="en-US" u="none" dirty="0" smtClean="0">
                <a:solidFill>
                  <a:srgbClr val="0000FF"/>
                </a:solidFill>
                <a:latin typeface="Calibri"/>
              </a:rPr>
              <a:t> 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a:t>
            </a:r>
          </a:p>
          <a:p>
            <a:endParaRPr lang="en-US" u="none" dirty="0" smtClean="0">
              <a:latin typeface="Arial" charset="0"/>
            </a:endParaRPr>
          </a:p>
          <a:p>
            <a:r>
              <a:rPr lang="en-US" u="none" dirty="0" smtClean="0"/>
              <a:t>Now </a:t>
            </a:r>
            <a:r>
              <a:rPr lang="en-US" u="none" dirty="0"/>
              <a:t>we can see why we had to solve the inference </a:t>
            </a:r>
            <a:r>
              <a:rPr lang="en-US" u="none" dirty="0" smtClean="0"/>
              <a:t>problem </a:t>
            </a:r>
            <a:r>
              <a:rPr lang="en-US" u="none" dirty="0"/>
              <a:t>first; it is required for learning.</a:t>
            </a:r>
          </a:p>
          <a:p>
            <a:endParaRPr lang="en-US" u="none" dirty="0">
              <a:solidFill>
                <a:srgbClr val="000066"/>
              </a:solidFill>
            </a:endParaRPr>
          </a:p>
          <a:p>
            <a:pPr marL="0" indent="0">
              <a:buNone/>
            </a:pPr>
            <a:endParaRPr lang="en-US" b="1" u="none" dirty="0" smtClean="0">
              <a:solidFill>
                <a:srgbClr val="0000FF"/>
              </a:solidFill>
            </a:endParaRPr>
          </a:p>
        </p:txBody>
      </p:sp>
    </p:spTree>
    <p:extLst>
      <p:ext uri="{BB962C8B-B14F-4D97-AF65-F5344CB8AC3E}">
        <p14:creationId xmlns:p14="http://schemas.microsoft.com/office/powerpoint/2010/main" val="3618805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2514600"/>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45</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3810000"/>
            <a:ext cx="861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a:t>
            </a:r>
            <a:r>
              <a:rPr lang="en-US" u="none" baseline="-25000" dirty="0" smtClean="0">
                <a:solidFill>
                  <a:srgbClr val="0000FF"/>
                </a:solidFill>
                <a:latin typeface="Calibri"/>
              </a:rPr>
              <a:t> {</a:t>
            </a:r>
            <a:r>
              <a:rPr lang="en-US" b="1" u="none" baseline="-25000" dirty="0" smtClean="0">
                <a:solidFill>
                  <a:srgbClr val="0000FF"/>
                </a:solidFill>
                <a:latin typeface="cmmi10"/>
              </a:rPr>
              <a:t>x</a:t>
            </a:r>
            <a:r>
              <a:rPr lang="en-US" u="none" baseline="-25000" dirty="0" smtClean="0">
                <a:solidFill>
                  <a:srgbClr val="0000FF"/>
                </a:solidFill>
                <a:latin typeface="Calibri"/>
              </a:rPr>
              <a:t>}</a:t>
            </a:r>
            <a:r>
              <a:rPr lang="en-US" u="none" dirty="0" smtClean="0">
                <a:solidFill>
                  <a:srgbClr val="0000FF"/>
                </a:solidFill>
                <a:latin typeface="Calibri"/>
              </a:rPr>
              <a:t> 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             </a:t>
            </a:r>
          </a:p>
          <a:p>
            <a:pPr marL="0" indent="0">
              <a:buNone/>
            </a:pPr>
            <a:r>
              <a:rPr lang="en-US" u="none" dirty="0">
                <a:solidFill>
                  <a:srgbClr val="0000FF"/>
                </a:solidFill>
              </a:rPr>
              <a:t> </a:t>
            </a:r>
            <a:r>
              <a:rPr lang="en-US" u="none" dirty="0" smtClean="0">
                <a:solidFill>
                  <a:srgbClr val="0000FF"/>
                </a:solidFill>
              </a:rPr>
              <a:t>                       =                                 </a:t>
            </a:r>
            <a:r>
              <a:rPr lang="en-US" u="none" dirty="0" err="1" smtClean="0">
                <a:solidFill>
                  <a:srgbClr val="0000FF"/>
                </a:solidFill>
              </a:rPr>
              <a:t>argmax</a:t>
            </a:r>
            <a:r>
              <a:rPr lang="en-US" u="none" baseline="-25000" dirty="0" err="1" smtClean="0">
                <a:solidFill>
                  <a:srgbClr val="0000FF"/>
                </a:solidFill>
              </a:rPr>
              <a:t>T</a:t>
            </a:r>
            <a:r>
              <a:rPr lang="en-US" u="none" dirty="0" smtClean="0">
                <a:solidFill>
                  <a:srgbClr val="0000FF"/>
                </a:solidFill>
              </a:rPr>
              <a:t> </a:t>
            </a:r>
            <a:r>
              <a:rPr lang="en-US" u="none" dirty="0">
                <a:solidFill>
                  <a:srgbClr val="0000FF"/>
                </a:solidFill>
                <a:latin typeface="cmmi10"/>
              </a:rPr>
              <a:t>¦</a:t>
            </a:r>
            <a:r>
              <a:rPr lang="en-US" u="none" baseline="-25000" dirty="0">
                <a:solidFill>
                  <a:srgbClr val="0000FF"/>
                </a:solidFill>
              </a:rPr>
              <a:t> {</a:t>
            </a:r>
            <a:r>
              <a:rPr lang="en-US" b="1" u="none" baseline="-25000" dirty="0">
                <a:solidFill>
                  <a:srgbClr val="0000FF"/>
                </a:solidFill>
                <a:latin typeface="cmmi10"/>
              </a:rPr>
              <a:t>x</a:t>
            </a:r>
            <a:r>
              <a:rPr lang="en-US" u="none" baseline="-25000" dirty="0">
                <a:solidFill>
                  <a:srgbClr val="0000FF"/>
                </a:solidFill>
              </a:rPr>
              <a:t>}</a:t>
            </a:r>
            <a:r>
              <a:rPr lang="en-US" u="none" dirty="0">
                <a:solidFill>
                  <a:srgbClr val="0000FF"/>
                </a:solidFill>
              </a:rPr>
              <a:t> </a:t>
            </a:r>
            <a:r>
              <a:rPr lang="en-US" u="none" dirty="0" smtClean="0">
                <a:solidFill>
                  <a:srgbClr val="0000FF"/>
                </a:solidFill>
                <a:latin typeface="cmmi10"/>
              </a:rPr>
              <a:t>¦</a:t>
            </a:r>
            <a:r>
              <a:rPr lang="en-US" u="none" baseline="-25000" dirty="0" smtClean="0">
                <a:solidFill>
                  <a:srgbClr val="0000FF"/>
                </a:solidFill>
                <a:latin typeface="cmmi10"/>
              </a:rPr>
              <a:t>i</a:t>
            </a:r>
            <a:r>
              <a:rPr lang="en-US" u="none" dirty="0" smtClean="0">
                <a:solidFill>
                  <a:srgbClr val="0000FF"/>
                </a:solidFill>
              </a:rPr>
              <a:t> </a:t>
            </a:r>
            <a:r>
              <a:rPr lang="en-US" u="none" dirty="0" smtClean="0">
                <a:solidFill>
                  <a:srgbClr val="0000FF"/>
                </a:solidFill>
                <a:latin typeface="Calibri"/>
              </a:rPr>
              <a:t>P</a:t>
            </a:r>
            <a:r>
              <a:rPr lang="en-US" u="none" baseline="-25000" dirty="0" smtClean="0">
                <a:solidFill>
                  <a:srgbClr val="0000FF"/>
                </a:solidFill>
                <a:latin typeface="Calibri"/>
              </a:rPr>
              <a:t>T</a:t>
            </a:r>
            <a:r>
              <a:rPr lang="en-US" u="none" dirty="0" smtClean="0">
                <a:solidFill>
                  <a:srgbClr val="0000FF"/>
                </a:solidFill>
                <a:latin typeface="Calibri"/>
              </a:rPr>
              <a:t> (</a:t>
            </a:r>
            <a:r>
              <a:rPr lang="en-US" u="none" dirty="0" err="1" smtClean="0">
                <a:solidFill>
                  <a:srgbClr val="0000FF"/>
                </a:solidFill>
                <a:latin typeface="Calibri"/>
              </a:rPr>
              <a:t>x</a:t>
            </a:r>
            <a:r>
              <a:rPr lang="en-US" u="none" baseline="-25000" dirty="0" err="1" smtClean="0">
                <a:solidFill>
                  <a:srgbClr val="0000FF"/>
                </a:solidFill>
                <a:latin typeface="Calibri"/>
              </a:rPr>
              <a:t>i</a:t>
            </a:r>
            <a:r>
              <a:rPr lang="en-US" u="none" dirty="0" err="1" smtClean="0">
                <a:solidFill>
                  <a:srgbClr val="0000FF"/>
                </a:solidFill>
                <a:latin typeface="Calibri"/>
              </a:rPr>
              <a:t>|Parents</a:t>
            </a:r>
            <a:r>
              <a:rPr lang="en-US" u="none" dirty="0" smtClean="0">
                <a:solidFill>
                  <a:srgbClr val="0000FF"/>
                </a:solidFill>
                <a:latin typeface="Calibri"/>
              </a:rPr>
              <a:t>(x</a:t>
            </a:r>
            <a:r>
              <a:rPr lang="en-US" b="1" u="none" baseline="-25000" dirty="0" smtClean="0">
                <a:solidFill>
                  <a:srgbClr val="0000FF"/>
                </a:solidFill>
                <a:latin typeface="Calibri"/>
              </a:rPr>
              <a:t>i</a:t>
            </a:r>
            <a:r>
              <a:rPr lang="en-US" u="none" dirty="0" smtClean="0">
                <a:solidFill>
                  <a:srgbClr val="0000FF"/>
                </a:solidFill>
              </a:rPr>
              <a:t>))  </a:t>
            </a:r>
          </a:p>
          <a:p>
            <a:r>
              <a:rPr lang="en-US" u="none" dirty="0">
                <a:solidFill>
                  <a:srgbClr val="0000FF"/>
                </a:solidFill>
              </a:rPr>
              <a:t>Try this for naïve Bayes</a:t>
            </a:r>
            <a:endParaRPr lang="en-US" u="none" dirty="0">
              <a:solidFill>
                <a:srgbClr val="000066"/>
              </a:solidFill>
            </a:endParaRPr>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p:spTree>
    <p:extLst>
      <p:ext uri="{BB962C8B-B14F-4D97-AF65-F5344CB8AC3E}">
        <p14:creationId xmlns:p14="http://schemas.microsoft.com/office/powerpoint/2010/main" val="3939655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162800" cy="45259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dirty="0">
                <a:solidFill>
                  <a:srgbClr val="A50021"/>
                </a:solidFill>
              </a:rPr>
              <a:t>0.1</a:t>
            </a:r>
            <a:r>
              <a:rPr lang="en-US" dirty="0">
                <a:solidFill>
                  <a:srgbClr val="000066"/>
                </a:solidFill>
              </a:rPr>
              <a:t>    0011  </a:t>
            </a:r>
            <a:r>
              <a:rPr lang="en-US" dirty="0" smtClean="0">
                <a:solidFill>
                  <a:srgbClr val="A50021"/>
                </a:solidFill>
              </a:rPr>
              <a:t>0.1</a:t>
            </a:r>
            <a:endParaRPr lang="en-US" dirty="0">
              <a:solidFill>
                <a:srgbClr val="A50021"/>
              </a:solidFill>
            </a:endParaRPr>
          </a:p>
          <a:p>
            <a:pPr marL="0" indent="0">
              <a:buNone/>
            </a:pPr>
            <a:r>
              <a:rPr lang="en-US" dirty="0" smtClean="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smtClean="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b="1" dirty="0">
                <a:solidFill>
                  <a:srgbClr val="A50021"/>
                </a:solidFill>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smtClean="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smtClean="0">
                <a:solidFill>
                  <a:srgbClr val="A50021"/>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46</a:t>
            </a:fld>
            <a:endParaRPr lang="en-US"/>
          </a:p>
        </p:txBody>
      </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Are these representations of the same </a:t>
            </a:r>
            <a:r>
              <a:rPr lang="en-US" sz="2000" b="1" u="none" dirty="0">
                <a:solidFill>
                  <a:schemeClr val="accent2"/>
                </a:solidFill>
                <a:latin typeface="+mn-lt"/>
              </a:rPr>
              <a:t>distribution?</a:t>
            </a:r>
          </a:p>
          <a:p>
            <a:r>
              <a:rPr lang="en-US" sz="2000" b="1" u="none" dirty="0">
                <a:solidFill>
                  <a:schemeClr val="accent2"/>
                </a:solidFill>
                <a:latin typeface="+mn-lt"/>
              </a:rPr>
              <a:t>Given a sample, which of </a:t>
            </a:r>
            <a:r>
              <a:rPr lang="en-US" sz="2000" b="1" u="none" dirty="0" smtClean="0">
                <a:solidFill>
                  <a:schemeClr val="accent2"/>
                </a:solidFill>
                <a:latin typeface="+mn-lt"/>
              </a:rPr>
              <a:t>these </a:t>
            </a:r>
            <a:r>
              <a:rPr lang="en-US" sz="2000" b="1" u="none" dirty="0">
                <a:solidFill>
                  <a:schemeClr val="accent2"/>
                </a:solidFill>
                <a:latin typeface="+mn-lt"/>
              </a:rPr>
              <a:t>generated it?</a:t>
            </a:r>
            <a:endParaRPr lang="en-US" sz="2000" b="1" u="none" dirty="0">
              <a:solidFill>
                <a:srgbClr val="000066"/>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162800" cy="45259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47</a:t>
            </a:fld>
            <a:endParaRPr lang="en-US"/>
          </a:p>
        </p:txBody>
      </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We are given 3 data points</a:t>
            </a:r>
            <a:r>
              <a:rPr lang="en-US" sz="2000" b="1" u="none" dirty="0">
                <a:solidFill>
                  <a:schemeClr val="accent2"/>
                </a:solidFill>
                <a:latin typeface="+mn-lt"/>
              </a:rPr>
              <a:t>: 1011; 1001; 0100</a:t>
            </a:r>
          </a:p>
          <a:p>
            <a:r>
              <a:rPr lang="en-US" sz="2000" b="1" u="none" dirty="0" smtClean="0">
                <a:solidFill>
                  <a:schemeClr val="accent2"/>
                </a:solidFill>
                <a:latin typeface="+mn-lt"/>
              </a:rPr>
              <a:t>Which one is the target distribution?</a:t>
            </a:r>
            <a:endParaRPr lang="en-US" sz="2000" b="1" u="none" dirty="0">
              <a:solidFill>
                <a:srgbClr val="000066"/>
              </a:solidFill>
              <a:latin typeface="+mn-lt"/>
            </a:endParaRPr>
          </a:p>
        </p:txBody>
      </p:sp>
    </p:spTree>
    <p:extLst>
      <p:ext uri="{BB962C8B-B14F-4D97-AF65-F5344CB8AC3E}">
        <p14:creationId xmlns:p14="http://schemas.microsoft.com/office/powerpoint/2010/main" val="203293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077200" cy="5181600"/>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dirty="0" smtClean="0"/>
              <a:t>What is the likelihood that this table generated the data?</a:t>
            </a:r>
          </a:p>
          <a:p>
            <a:pPr marL="0" indent="0">
              <a:buNone/>
            </a:pPr>
            <a:r>
              <a:rPr lang="en-US" dirty="0"/>
              <a:t> </a:t>
            </a:r>
            <a:r>
              <a:rPr lang="en-US" dirty="0" smtClean="0"/>
              <a:t>                               P(T|D</a:t>
            </a:r>
            <a:r>
              <a:rPr lang="en-US" dirty="0"/>
              <a:t>) = P(D|T) P(T)/P(D)</a:t>
            </a:r>
          </a:p>
          <a:p>
            <a:r>
              <a:rPr lang="en-US" dirty="0">
                <a:solidFill>
                  <a:srgbClr val="0000FF"/>
                </a:solidFill>
              </a:rPr>
              <a:t>Likelihood(T) </a:t>
            </a:r>
            <a:r>
              <a:rPr lang="en-US" dirty="0" smtClean="0">
                <a:solidFill>
                  <a:srgbClr val="0000FF"/>
                </a:solidFill>
              </a:rPr>
              <a:t>~= </a:t>
            </a:r>
            <a:r>
              <a:rPr lang="en-US" dirty="0">
                <a:solidFill>
                  <a:srgbClr val="0000FF"/>
                </a:solidFill>
              </a:rPr>
              <a:t>P(D|T) </a:t>
            </a:r>
            <a:r>
              <a:rPr lang="en-US" dirty="0" smtClean="0">
                <a:solidFill>
                  <a:srgbClr val="0000FF"/>
                </a:solidFill>
              </a:rPr>
              <a:t>~= </a:t>
            </a:r>
            <a:r>
              <a:rPr lang="en-US" dirty="0">
                <a:solidFill>
                  <a:srgbClr val="0000FF"/>
                </a:solidFill>
              </a:rPr>
              <a:t>P(1011|T) P(1001|T)P(0100|T)</a:t>
            </a:r>
          </a:p>
          <a:p>
            <a:pPr lvl="1"/>
            <a:r>
              <a:rPr lang="en-US" dirty="0"/>
              <a:t>P(1011|T)=  </a:t>
            </a:r>
            <a:r>
              <a:rPr lang="en-US" dirty="0" smtClean="0"/>
              <a:t>0</a:t>
            </a:r>
            <a:endParaRPr lang="en-US" dirty="0"/>
          </a:p>
          <a:p>
            <a:pPr lvl="1"/>
            <a:r>
              <a:rPr lang="en-US" dirty="0"/>
              <a:t>P(1001|T)=  </a:t>
            </a:r>
            <a:r>
              <a:rPr lang="en-US" dirty="0" smtClean="0"/>
              <a:t>0.1</a:t>
            </a:r>
            <a:endParaRPr lang="en-US" dirty="0"/>
          </a:p>
          <a:p>
            <a:pPr lvl="1"/>
            <a:r>
              <a:rPr lang="en-US" dirty="0"/>
              <a:t>P(0100|T)=  </a:t>
            </a:r>
            <a:r>
              <a:rPr lang="en-US" dirty="0" smtClean="0"/>
              <a:t>0.1</a:t>
            </a:r>
            <a:endParaRPr lang="en-US" dirty="0"/>
          </a:p>
          <a:p>
            <a:r>
              <a:rPr lang="en-US" dirty="0">
                <a:solidFill>
                  <a:srgbClr val="0000FF"/>
                </a:solidFill>
              </a:rPr>
              <a:t>P(</a:t>
            </a:r>
            <a:r>
              <a:rPr lang="en-US" dirty="0" err="1">
                <a:solidFill>
                  <a:srgbClr val="0000FF"/>
                </a:solidFill>
              </a:rPr>
              <a:t>Data|Table</a:t>
            </a:r>
            <a:r>
              <a:rPr lang="en-US" dirty="0">
                <a:solidFill>
                  <a:srgbClr val="0000FF"/>
                </a:solidFill>
              </a:rPr>
              <a:t>)=</a:t>
            </a:r>
            <a:r>
              <a:rPr lang="en-US" dirty="0" smtClean="0">
                <a:solidFill>
                  <a:srgbClr val="0000FF"/>
                </a:solidFill>
              </a:rPr>
              <a:t>0</a:t>
            </a: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We are given 3 data points</a:t>
            </a:r>
            <a:r>
              <a:rPr lang="en-US" sz="2000" b="1" u="none" dirty="0">
                <a:solidFill>
                  <a:schemeClr val="accent2"/>
                </a:solidFill>
                <a:latin typeface="+mn-lt"/>
              </a:rPr>
              <a:t>: 1011; 1001; 0100</a:t>
            </a:r>
          </a:p>
          <a:p>
            <a:r>
              <a:rPr lang="en-US" sz="2000" b="1" u="none" dirty="0" smtClean="0">
                <a:solidFill>
                  <a:schemeClr val="accent2"/>
                </a:solidFill>
                <a:latin typeface="+mn-lt"/>
              </a:rPr>
              <a:t>Which one is the target distribution?</a:t>
            </a:r>
            <a:endParaRPr lang="en-US" sz="2000" b="1" u="none" dirty="0">
              <a:solidFill>
                <a:srgbClr val="000066"/>
              </a:solidFill>
              <a:latin typeface="+mn-lt"/>
            </a:endParaRPr>
          </a:p>
        </p:txBody>
      </p:sp>
      <p:sp>
        <p:nvSpPr>
          <p:cNvPr id="6" name="Slide Number Placeholder 5"/>
          <p:cNvSpPr>
            <a:spLocks noGrp="1"/>
          </p:cNvSpPr>
          <p:nvPr>
            <p:ph type="sldNum" sz="quarter" idx="10"/>
          </p:nvPr>
        </p:nvSpPr>
        <p:spPr/>
        <p:txBody>
          <a:bodyPr/>
          <a:lstStyle/>
          <a:p>
            <a:pPr>
              <a:defRPr/>
            </a:pPr>
            <a:fld id="{AF9B7836-A88A-4C3B-9E7E-6BB7F8A64E5A}" type="slidenum">
              <a:rPr lang="en-US" smtClean="0"/>
              <a:pPr>
                <a:defRPr/>
              </a:pPr>
              <a:t>48</a:t>
            </a:fld>
            <a:endParaRPr lang="en-US"/>
          </a:p>
        </p:txBody>
      </p:sp>
    </p:spTree>
    <p:extLst>
      <p:ext uri="{BB962C8B-B14F-4D97-AF65-F5344CB8AC3E}">
        <p14:creationId xmlns:p14="http://schemas.microsoft.com/office/powerpoint/2010/main" val="2379513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525963"/>
          </a:xfrm>
        </p:spPr>
        <p:txBody>
          <a:bodyPr/>
          <a:lstStyle/>
          <a:p>
            <a:r>
              <a:rPr lang="en-US" b="1" dirty="0" smtClean="0">
                <a:solidFill>
                  <a:srgbClr val="0000FF"/>
                </a:solidFill>
              </a:rPr>
              <a:t>Probability </a:t>
            </a:r>
            <a:r>
              <a:rPr lang="en-US" b="1" dirty="0">
                <a:solidFill>
                  <a:srgbClr val="0000FF"/>
                </a:solidFill>
              </a:rPr>
              <a:t>Distribution </a:t>
            </a:r>
            <a:r>
              <a:rPr lang="en-US" b="1" dirty="0" smtClean="0">
                <a:solidFill>
                  <a:srgbClr val="0000FF"/>
                </a:solidFill>
              </a:rPr>
              <a:t>2:</a:t>
            </a:r>
            <a:endParaRPr lang="en-US" b="1" dirty="0">
              <a:solidFill>
                <a:srgbClr val="0000FF"/>
              </a:solidFill>
            </a:endParaRPr>
          </a:p>
          <a:p>
            <a:r>
              <a:rPr lang="en-US" dirty="0" smtClean="0"/>
              <a:t>What </a:t>
            </a:r>
            <a:r>
              <a:rPr lang="en-US" dirty="0"/>
              <a:t>is the likelihood that </a:t>
            </a:r>
            <a:r>
              <a:rPr lang="en-US" dirty="0" smtClean="0"/>
              <a:t>the data was </a:t>
            </a:r>
          </a:p>
          <a:p>
            <a:pPr marL="0" indent="0">
              <a:buNone/>
            </a:pPr>
            <a:r>
              <a:rPr lang="en-US" dirty="0"/>
              <a:t> </a:t>
            </a:r>
            <a:r>
              <a:rPr lang="en-US" dirty="0" smtClean="0"/>
              <a:t>    sampled from Distribution 2? </a:t>
            </a:r>
          </a:p>
          <a:p>
            <a:r>
              <a:rPr lang="en-US" dirty="0"/>
              <a:t>Need to define it: </a:t>
            </a:r>
            <a:endParaRPr lang="en-US" dirty="0" smtClean="0"/>
          </a:p>
          <a:p>
            <a:pPr lvl="1"/>
            <a:r>
              <a:rPr lang="en-US" dirty="0" smtClean="0">
                <a:latin typeface="Calibri"/>
              </a:rPr>
              <a:t>P(x</a:t>
            </a:r>
            <a:r>
              <a:rPr lang="en-US" baseline="-25000" dirty="0" smtClean="0">
                <a:latin typeface="Calibri"/>
              </a:rPr>
              <a:t>4</a:t>
            </a:r>
            <a:r>
              <a:rPr lang="en-US" dirty="0" smtClean="0">
                <a:latin typeface="Calibri"/>
              </a:rPr>
              <a:t>=1</a:t>
            </a:r>
            <a:r>
              <a:rPr lang="en-US" dirty="0"/>
              <a:t>)=1/2</a:t>
            </a:r>
          </a:p>
          <a:p>
            <a:pPr lvl="1"/>
            <a:r>
              <a:rPr lang="en-US" dirty="0" smtClean="0">
                <a:latin typeface="Calibri"/>
              </a:rPr>
              <a:t>p(</a:t>
            </a:r>
            <a:r>
              <a:rPr lang="en-US" dirty="0" smtClean="0"/>
              <a:t>x</a:t>
            </a:r>
            <a:r>
              <a:rPr lang="en-US" baseline="-25000" dirty="0" smtClean="0"/>
              <a:t>1</a:t>
            </a:r>
            <a:r>
              <a:rPr lang="en-US" dirty="0" smtClean="0">
                <a:latin typeface="Calibri"/>
              </a:rPr>
              <a:t>=1|x</a:t>
            </a:r>
            <a:r>
              <a:rPr lang="en-US" baseline="-25000" dirty="0" smtClean="0">
                <a:latin typeface="Calibri"/>
              </a:rPr>
              <a:t>4</a:t>
            </a:r>
            <a:r>
              <a:rPr lang="en-US" dirty="0" smtClean="0">
                <a:latin typeface="Calibri"/>
              </a:rPr>
              <a:t>=0</a:t>
            </a:r>
            <a:r>
              <a:rPr lang="en-US" dirty="0"/>
              <a:t>)=1/2           </a:t>
            </a:r>
            <a:r>
              <a:rPr lang="en-US" dirty="0" smtClean="0"/>
              <a:t>p(x</a:t>
            </a:r>
            <a:r>
              <a:rPr lang="en-US" baseline="-25000" dirty="0" smtClean="0"/>
              <a:t>1</a:t>
            </a:r>
            <a:r>
              <a:rPr lang="en-US" dirty="0" smtClean="0"/>
              <a:t>=1|x</a:t>
            </a:r>
            <a:r>
              <a:rPr lang="en-US" baseline="-25000" dirty="0" smtClean="0"/>
              <a:t>4</a:t>
            </a:r>
            <a:r>
              <a:rPr lang="en-US" dirty="0" smtClean="0"/>
              <a:t>=1</a:t>
            </a:r>
            <a:r>
              <a:rPr lang="en-US" dirty="0"/>
              <a:t>)=1/2</a:t>
            </a:r>
          </a:p>
          <a:p>
            <a:pPr lvl="1"/>
            <a:r>
              <a:rPr lang="en-US" dirty="0" smtClean="0"/>
              <a:t>p(x</a:t>
            </a:r>
            <a:r>
              <a:rPr lang="en-US" baseline="-25000" dirty="0" smtClean="0"/>
              <a:t>2</a:t>
            </a:r>
            <a:r>
              <a:rPr lang="en-US" dirty="0" smtClean="0"/>
              <a:t>=1|x</a:t>
            </a:r>
            <a:r>
              <a:rPr lang="en-US" baseline="-25000" dirty="0" smtClean="0"/>
              <a:t>4</a:t>
            </a:r>
            <a:r>
              <a:rPr lang="en-US" dirty="0" smtClean="0"/>
              <a:t>=0</a:t>
            </a:r>
            <a:r>
              <a:rPr lang="en-US" dirty="0"/>
              <a:t>)=1/3           </a:t>
            </a:r>
            <a:r>
              <a:rPr lang="en-US" dirty="0" smtClean="0"/>
              <a:t>p(x</a:t>
            </a:r>
            <a:r>
              <a:rPr lang="en-US" baseline="-25000" dirty="0" smtClean="0"/>
              <a:t>2</a:t>
            </a:r>
            <a:r>
              <a:rPr lang="en-US" dirty="0" smtClean="0"/>
              <a:t>=1|x</a:t>
            </a:r>
            <a:r>
              <a:rPr lang="en-US" baseline="-25000" dirty="0" smtClean="0"/>
              <a:t>4</a:t>
            </a:r>
            <a:r>
              <a:rPr lang="en-US" dirty="0" smtClean="0"/>
              <a:t>=1</a:t>
            </a:r>
            <a:r>
              <a:rPr lang="en-US" dirty="0"/>
              <a:t>)=1/3</a:t>
            </a:r>
          </a:p>
          <a:p>
            <a:pPr lvl="1"/>
            <a:r>
              <a:rPr lang="en-US" dirty="0" smtClean="0"/>
              <a:t>p(x</a:t>
            </a:r>
            <a:r>
              <a:rPr lang="en-US" baseline="-25000" dirty="0" smtClean="0"/>
              <a:t>3</a:t>
            </a:r>
            <a:r>
              <a:rPr lang="en-US" dirty="0" smtClean="0"/>
              <a:t>=1|x</a:t>
            </a:r>
            <a:r>
              <a:rPr lang="en-US" baseline="-25000" dirty="0" smtClean="0"/>
              <a:t>4</a:t>
            </a:r>
            <a:r>
              <a:rPr lang="en-US" dirty="0" smtClean="0"/>
              <a:t>=0</a:t>
            </a:r>
            <a:r>
              <a:rPr lang="en-US" dirty="0"/>
              <a:t>)=1/6           </a:t>
            </a:r>
            <a:r>
              <a:rPr lang="en-US" dirty="0" smtClean="0"/>
              <a:t>p(x</a:t>
            </a:r>
            <a:r>
              <a:rPr lang="en-US" baseline="-25000" dirty="0" smtClean="0"/>
              <a:t>3</a:t>
            </a:r>
            <a:r>
              <a:rPr lang="en-US" dirty="0" smtClean="0"/>
              <a:t>=1|x</a:t>
            </a:r>
            <a:r>
              <a:rPr lang="en-US" baseline="-25000" dirty="0" smtClean="0"/>
              <a:t>4</a:t>
            </a:r>
            <a:r>
              <a:rPr lang="en-US" dirty="0" smtClean="0"/>
              <a:t>=1</a:t>
            </a:r>
            <a:r>
              <a:rPr lang="en-US" dirty="0"/>
              <a:t>)=</a:t>
            </a:r>
            <a:r>
              <a:rPr lang="en-US" dirty="0" smtClean="0"/>
              <a:t>5/6</a:t>
            </a:r>
            <a:endParaRPr lang="en-US" dirty="0"/>
          </a:p>
          <a:p>
            <a:r>
              <a:rPr lang="en-US" sz="2000" dirty="0" smtClean="0">
                <a:solidFill>
                  <a:srgbClr val="0000FF"/>
                </a:solidFill>
              </a:rPr>
              <a:t>Likelihood(T</a:t>
            </a:r>
            <a:r>
              <a:rPr lang="en-US" sz="2000" dirty="0">
                <a:solidFill>
                  <a:srgbClr val="0000FF"/>
                </a:solidFill>
              </a:rPr>
              <a: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4</a:t>
            </a:r>
            <a:r>
              <a:rPr lang="en-US" sz="1600" dirty="0" smtClean="0"/>
              <a:t>=1)=</a:t>
            </a:r>
            <a:r>
              <a:rPr lang="en-US" dirty="0" smtClean="0"/>
              <a:t>1/2 </a:t>
            </a:r>
            <a:r>
              <a:rPr lang="en-US" dirty="0"/>
              <a:t>1/2 </a:t>
            </a:r>
            <a:r>
              <a:rPr lang="en-US" dirty="0" smtClean="0"/>
              <a:t>2/3 </a:t>
            </a:r>
            <a:r>
              <a:rPr lang="en-US" dirty="0"/>
              <a:t>5/6</a:t>
            </a:r>
            <a:r>
              <a:rPr lang="en-US"/>
              <a:t>= </a:t>
            </a:r>
            <a:r>
              <a:rPr lang="en-US" smtClean="0"/>
              <a:t>10/72</a:t>
            </a:r>
            <a:endParaRPr lang="en-US" dirty="0"/>
          </a:p>
          <a:p>
            <a:pPr lvl="1"/>
            <a:r>
              <a:rPr lang="en-US" dirty="0"/>
              <a:t>P(1001|T)=                                       </a:t>
            </a:r>
            <a:r>
              <a:rPr lang="en-US" dirty="0" smtClean="0"/>
              <a:t>                             = </a:t>
            </a:r>
            <a:r>
              <a:rPr lang="en-US" dirty="0"/>
              <a:t>1/2 1/2 2/3 5/6=10/72</a:t>
            </a:r>
          </a:p>
          <a:p>
            <a:pPr lvl="1"/>
            <a:r>
              <a:rPr lang="en-US" dirty="0"/>
              <a:t>P(0100|T)=                                        </a:t>
            </a:r>
            <a:r>
              <a:rPr lang="en-US" dirty="0" smtClean="0"/>
              <a:t>                            =1/2 </a:t>
            </a:r>
            <a:r>
              <a:rPr lang="en-US" dirty="0"/>
              <a:t>1/2 2/3 5/6=10/72</a:t>
            </a:r>
          </a:p>
          <a:p>
            <a:pPr lvl="1"/>
            <a:r>
              <a:rPr lang="en-US" dirty="0"/>
              <a:t>P(</a:t>
            </a:r>
            <a:r>
              <a:rPr lang="en-US" dirty="0" err="1"/>
              <a:t>Data|Tree</a:t>
            </a:r>
            <a:r>
              <a:rPr lang="en-US" dirty="0" smtClean="0"/>
              <a:t>)=</a:t>
            </a:r>
            <a:r>
              <a:rPr lang="en-US" dirty="0" smtClean="0">
                <a:latin typeface="Calibri"/>
              </a:rPr>
              <a:t>125/4*3</a:t>
            </a:r>
            <a:r>
              <a:rPr lang="en-US" baseline="30000" dirty="0" smtClean="0">
                <a:latin typeface="Calibri"/>
              </a:rPr>
              <a:t>6</a:t>
            </a:r>
            <a:endParaRPr lang="en-US" baseline="30000" dirty="0">
              <a:latin typeface="Calibri"/>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grpSp>
        <p:nvGrpSpPr>
          <p:cNvPr id="25609" name="Group 22"/>
          <p:cNvGrpSpPr>
            <a:grpSpLocks/>
          </p:cNvGrpSpPr>
          <p:nvPr/>
        </p:nvGrpSpPr>
        <p:grpSpPr bwMode="auto">
          <a:xfrm>
            <a:off x="4562474" y="15922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26511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1295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2590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26670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2590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24384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1905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 name="Slide Number Placeholder 5"/>
          <p:cNvSpPr>
            <a:spLocks noGrp="1"/>
          </p:cNvSpPr>
          <p:nvPr>
            <p:ph type="sldNum" sz="quarter" idx="10"/>
          </p:nvPr>
        </p:nvSpPr>
        <p:spPr/>
        <p:txBody>
          <a:bodyPr/>
          <a:lstStyle/>
          <a:p>
            <a:pPr>
              <a:defRPr/>
            </a:pPr>
            <a:fld id="{AF9B7836-A88A-4C3B-9E7E-6BB7F8A64E5A}" type="slidenum">
              <a:rPr lang="en-US" smtClean="0"/>
              <a:pPr>
                <a:defRPr/>
              </a:pPr>
              <a:t>49</a:t>
            </a:fld>
            <a:endParaRPr lang="en-US"/>
          </a:p>
        </p:txBody>
      </p:sp>
    </p:spTree>
    <p:extLst>
      <p:ext uri="{BB962C8B-B14F-4D97-AF65-F5344CB8AC3E}">
        <p14:creationId xmlns:p14="http://schemas.microsoft.com/office/powerpoint/2010/main" val="3432411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Probability Distribution</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Goal: </a:t>
            </a:r>
            <a:r>
              <a:rPr lang="en-US" sz="2000" dirty="0" smtClean="0"/>
              <a:t>To represent all joint probability distributions over a set of random variables </a:t>
            </a:r>
            <a:r>
              <a:rPr lang="en-US" sz="2000" dirty="0" smtClean="0">
                <a:solidFill>
                  <a:srgbClr val="0000FF"/>
                </a:solidFill>
                <a:latin typeface="Calibri"/>
              </a:rPr>
              <a:t>X</a:t>
            </a:r>
            <a:r>
              <a:rPr lang="en-US" sz="2000" baseline="-25000" dirty="0" smtClean="0">
                <a:solidFill>
                  <a:srgbClr val="0000FF"/>
                </a:solidFill>
                <a:latin typeface="Calibri"/>
              </a:rPr>
              <a:t>1</a:t>
            </a:r>
            <a:r>
              <a:rPr lang="en-US" sz="2000" dirty="0" smtClean="0">
                <a:solidFill>
                  <a:srgbClr val="0000FF"/>
                </a:solidFill>
              </a:rPr>
              <a:t>,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err="1" smtClean="0">
                <a:solidFill>
                  <a:srgbClr val="0000FF"/>
                </a:solidFill>
                <a:latin typeface="Calibri"/>
              </a:rPr>
              <a:t>X</a:t>
            </a:r>
            <a:r>
              <a:rPr lang="en-US" sz="2000" baseline="-25000" dirty="0" err="1" smtClean="0">
                <a:solidFill>
                  <a:srgbClr val="0000FF"/>
                </a:solidFill>
                <a:latin typeface="Calibri"/>
              </a:rPr>
              <a:t>n</a:t>
            </a:r>
            <a:endParaRPr lang="en-US" sz="2000" baseline="-25000" dirty="0" smtClean="0">
              <a:solidFill>
                <a:srgbClr val="0000FF"/>
              </a:solidFill>
              <a:latin typeface="Calibri"/>
            </a:endParaRPr>
          </a:p>
          <a:p>
            <a:r>
              <a:rPr lang="en-US" sz="2000" dirty="0" smtClean="0"/>
              <a:t>There are many ways to represent distributions. </a:t>
            </a:r>
          </a:p>
          <a:p>
            <a:r>
              <a:rPr lang="en-US" sz="2000" dirty="0" smtClean="0"/>
              <a:t>A table, listing the probability of each instance in {</a:t>
            </a:r>
            <a:r>
              <a:rPr lang="en-US" sz="2000" dirty="0" smtClean="0">
                <a:latin typeface="Calibri"/>
              </a:rPr>
              <a:t>0,1}</a:t>
            </a:r>
            <a:r>
              <a:rPr lang="en-US" sz="2000" baseline="30000" dirty="0" smtClean="0">
                <a:latin typeface="Calibri"/>
              </a:rPr>
              <a:t>n</a:t>
            </a:r>
            <a:r>
              <a:rPr lang="en-US" sz="2000" dirty="0" smtClean="0"/>
              <a:t> </a:t>
            </a:r>
          </a:p>
          <a:p>
            <a:pPr lvl="1"/>
            <a:r>
              <a:rPr lang="en-US" sz="1800" dirty="0" smtClean="0"/>
              <a:t>We </a:t>
            </a:r>
            <a:r>
              <a:rPr lang="en-US" sz="1800" dirty="0"/>
              <a:t>will </a:t>
            </a:r>
            <a:r>
              <a:rPr lang="en-US" sz="1800" dirty="0" smtClean="0"/>
              <a:t>need 2</a:t>
            </a:r>
            <a:r>
              <a:rPr lang="en-US" sz="1800" baseline="30000" dirty="0" smtClean="0"/>
              <a:t>n</a:t>
            </a:r>
            <a:r>
              <a:rPr lang="en-US" sz="1800" dirty="0" smtClean="0"/>
              <a:t>-1 numbers</a:t>
            </a:r>
          </a:p>
          <a:p>
            <a:pPr marL="0" indent="0">
              <a:buNone/>
            </a:pPr>
            <a:r>
              <a:rPr lang="en-US" sz="2000" dirty="0" smtClean="0"/>
              <a:t>What </a:t>
            </a:r>
            <a:r>
              <a:rPr lang="en-US" sz="2000" dirty="0"/>
              <a:t>can we do</a:t>
            </a:r>
            <a:r>
              <a:rPr lang="en-US" sz="2000" dirty="0" smtClean="0"/>
              <a:t>? Make Independence </a:t>
            </a:r>
            <a:r>
              <a:rPr lang="en-US" sz="2000" dirty="0"/>
              <a:t>Assumptions</a:t>
            </a:r>
          </a:p>
          <a:p>
            <a:pPr lvl="1"/>
            <a:endParaRPr lang="en-US" sz="1800" dirty="0"/>
          </a:p>
          <a:p>
            <a:r>
              <a:rPr lang="en-US" sz="2000" dirty="0"/>
              <a:t>Multi-linear polynomials</a:t>
            </a:r>
          </a:p>
          <a:p>
            <a:pPr lvl="1"/>
            <a:r>
              <a:rPr lang="en-US" sz="1800" dirty="0"/>
              <a:t>Polynomials over </a:t>
            </a:r>
            <a:r>
              <a:rPr lang="en-US" sz="1800" dirty="0" smtClean="0"/>
              <a:t>variables  (</a:t>
            </a:r>
            <a:r>
              <a:rPr lang="en-US" sz="1600" dirty="0" smtClean="0"/>
              <a:t>Samdani &amp; Roth’09, Poon &amp; Domingos’11)</a:t>
            </a:r>
            <a:endParaRPr lang="en-US" sz="1600" dirty="0"/>
          </a:p>
          <a:p>
            <a:r>
              <a:rPr lang="en-US" sz="2000" dirty="0" smtClean="0"/>
              <a:t>Bayesian </a:t>
            </a:r>
            <a:r>
              <a:rPr lang="en-US" sz="2000" dirty="0"/>
              <a:t>Networks</a:t>
            </a:r>
          </a:p>
          <a:p>
            <a:pPr lvl="1"/>
            <a:r>
              <a:rPr lang="en-US" sz="1800" dirty="0"/>
              <a:t>Directed acyclic graphs</a:t>
            </a:r>
          </a:p>
          <a:p>
            <a:r>
              <a:rPr lang="en-US" sz="2000" dirty="0" smtClean="0"/>
              <a:t>Markov </a:t>
            </a:r>
            <a:r>
              <a:rPr lang="en-US" sz="2000" dirty="0"/>
              <a:t>Networks</a:t>
            </a:r>
          </a:p>
          <a:p>
            <a:pPr lvl="1"/>
            <a:r>
              <a:rPr lang="en-US" sz="1800" dirty="0"/>
              <a:t>Undirected graphs</a:t>
            </a:r>
          </a:p>
          <a:p>
            <a:endParaRPr lang="en-US" sz="2000" dirty="0" smtClean="0"/>
          </a:p>
          <a:p>
            <a:endParaRPr lang="en-US" sz="2000" dirty="0" smtClean="0"/>
          </a:p>
        </p:txBody>
      </p:sp>
      <p:sp>
        <p:nvSpPr>
          <p:cNvPr id="11" name="Content Placeholder 10"/>
          <p:cNvSpPr>
            <a:spLocks noGrp="1"/>
          </p:cNvSpPr>
          <p:nvPr>
            <p:ph sz="quarter" idx="13"/>
          </p:nvPr>
        </p:nvSpPr>
        <p:spPr/>
        <p:txBody>
          <a:bodyPr/>
          <a:lstStyle/>
          <a:p>
            <a:endParaRPr lang="en-US"/>
          </a:p>
        </p:txBody>
      </p:sp>
      <p:sp>
        <p:nvSpPr>
          <p:cNvPr id="6" name="Slide Number Placeholder 5"/>
          <p:cNvSpPr>
            <a:spLocks noGrp="1"/>
          </p:cNvSpPr>
          <p:nvPr>
            <p:ph type="sldNum" sz="quarter" idx="14"/>
          </p:nvPr>
        </p:nvSpPr>
        <p:spPr/>
        <p:txBody>
          <a:bodyPr/>
          <a:lstStyle/>
          <a:p>
            <a:fld id="{DAD67F5E-66AE-D146-874F-50BFEBEA0DDA}" type="slidenum">
              <a:rPr lang="en-US" smtClean="0"/>
              <a:pPr/>
              <a:t>5</a:t>
            </a:fld>
            <a:endParaRPr lang="en-US"/>
          </a:p>
        </p:txBody>
      </p:sp>
      <p:sp>
        <p:nvSpPr>
          <p:cNvPr id="12" name="Right Arrow 11"/>
          <p:cNvSpPr/>
          <p:nvPr/>
        </p:nvSpPr>
        <p:spPr>
          <a:xfrm>
            <a:off x="1170296" y="4572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7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257800"/>
          </a:xfrm>
        </p:spPr>
        <p:txBody>
          <a:bodyPr/>
          <a:lstStyle/>
          <a:p>
            <a:r>
              <a:rPr lang="en-US" b="1" dirty="0">
                <a:solidFill>
                  <a:srgbClr val="0000FF"/>
                </a:solidFill>
              </a:rPr>
              <a:t>Probability Distribution </a:t>
            </a:r>
            <a:r>
              <a:rPr lang="en-US" b="1" dirty="0" smtClean="0">
                <a:solidFill>
                  <a:srgbClr val="0000FF"/>
                </a:solidFill>
              </a:rPr>
              <a:t>3:</a:t>
            </a:r>
          </a:p>
          <a:p>
            <a:r>
              <a:rPr lang="en-US" dirty="0"/>
              <a:t>What is the likelihood that the data was </a:t>
            </a:r>
          </a:p>
          <a:p>
            <a:pPr marL="0" indent="0">
              <a:buNone/>
            </a:pPr>
            <a:r>
              <a:rPr lang="en-US" dirty="0"/>
              <a:t>     sampled from Distribution 2? </a:t>
            </a:r>
          </a:p>
          <a:p>
            <a:r>
              <a:rPr lang="en-US" dirty="0"/>
              <a:t>Need to define it: </a:t>
            </a:r>
          </a:p>
          <a:p>
            <a:pPr lvl="1"/>
            <a:r>
              <a:rPr lang="en-US" dirty="0"/>
              <a:t>P(x</a:t>
            </a:r>
            <a:r>
              <a:rPr lang="en-US" baseline="-25000" dirty="0"/>
              <a:t>4</a:t>
            </a:r>
            <a:r>
              <a:rPr lang="en-US" dirty="0"/>
              <a:t>=1</a:t>
            </a:r>
            <a:r>
              <a:rPr lang="en-US" dirty="0" smtClean="0"/>
              <a:t>)=2/3</a:t>
            </a:r>
            <a:endParaRPr lang="en-US" dirty="0"/>
          </a:p>
          <a:p>
            <a:pPr lvl="1"/>
            <a:r>
              <a:rPr lang="en-US" dirty="0"/>
              <a:t>p(x</a:t>
            </a:r>
            <a:r>
              <a:rPr lang="en-US" baseline="-25000" dirty="0"/>
              <a:t>1</a:t>
            </a:r>
            <a:r>
              <a:rPr lang="en-US" dirty="0"/>
              <a:t>=1|x</a:t>
            </a:r>
            <a:r>
              <a:rPr lang="en-US" baseline="-25000" dirty="0"/>
              <a:t>4</a:t>
            </a:r>
            <a:r>
              <a:rPr lang="en-US" dirty="0"/>
              <a:t>=0)=</a:t>
            </a:r>
            <a:r>
              <a:rPr lang="en-US" dirty="0" smtClean="0"/>
              <a:t>1/3          p(x</a:t>
            </a:r>
            <a:r>
              <a:rPr lang="en-US" baseline="-25000" dirty="0" smtClean="0"/>
              <a:t>1</a:t>
            </a:r>
            <a:r>
              <a:rPr lang="en-US" dirty="0" smtClean="0"/>
              <a:t>=1|x</a:t>
            </a:r>
            <a:r>
              <a:rPr lang="en-US" baseline="-25000" dirty="0" smtClean="0"/>
              <a:t>4</a:t>
            </a:r>
            <a:r>
              <a:rPr lang="en-US" dirty="0" smtClean="0"/>
              <a:t>=1</a:t>
            </a:r>
            <a:r>
              <a:rPr lang="en-US" dirty="0"/>
              <a:t>)=</a:t>
            </a:r>
            <a:r>
              <a:rPr lang="en-US" dirty="0" smtClean="0"/>
              <a:t>1</a:t>
            </a:r>
            <a:endParaRPr lang="en-US" dirty="0"/>
          </a:p>
          <a:p>
            <a:pPr lvl="1"/>
            <a:r>
              <a:rPr lang="en-US" dirty="0"/>
              <a:t>p(x</a:t>
            </a:r>
            <a:r>
              <a:rPr lang="en-US" baseline="-25000" dirty="0"/>
              <a:t>2</a:t>
            </a:r>
            <a:r>
              <a:rPr lang="en-US" dirty="0"/>
              <a:t>=1|x</a:t>
            </a:r>
            <a:r>
              <a:rPr lang="en-US" baseline="-25000" dirty="0"/>
              <a:t>4</a:t>
            </a:r>
            <a:r>
              <a:rPr lang="en-US" dirty="0"/>
              <a:t>=0)=</a:t>
            </a:r>
            <a:r>
              <a:rPr lang="en-US" dirty="0" smtClean="0"/>
              <a:t>1</a:t>
            </a:r>
            <a:r>
              <a:rPr lang="en-US" dirty="0"/>
              <a:t> </a:t>
            </a:r>
            <a:r>
              <a:rPr lang="en-US" dirty="0" smtClean="0"/>
              <a:t>             </a:t>
            </a:r>
            <a:r>
              <a:rPr lang="en-US" dirty="0"/>
              <a:t>p(x</a:t>
            </a:r>
            <a:r>
              <a:rPr lang="en-US" baseline="-25000" dirty="0"/>
              <a:t>2</a:t>
            </a:r>
            <a:r>
              <a:rPr lang="en-US" dirty="0"/>
              <a:t>=1|x</a:t>
            </a:r>
            <a:r>
              <a:rPr lang="en-US" baseline="-25000" dirty="0"/>
              <a:t>4</a:t>
            </a:r>
            <a:r>
              <a:rPr lang="en-US" dirty="0"/>
              <a:t>=1)=</a:t>
            </a:r>
            <a:r>
              <a:rPr lang="en-US" dirty="0" smtClean="0"/>
              <a:t>1/2</a:t>
            </a:r>
            <a:endParaRPr lang="en-US" dirty="0"/>
          </a:p>
          <a:p>
            <a:pPr lvl="1"/>
            <a:r>
              <a:rPr lang="en-US" dirty="0" smtClean="0"/>
              <a:t>p(x</a:t>
            </a:r>
            <a:r>
              <a:rPr lang="en-US" baseline="-25000" dirty="0" smtClean="0"/>
              <a:t>3</a:t>
            </a:r>
            <a:r>
              <a:rPr lang="en-US" dirty="0" smtClean="0"/>
              <a:t>=1|x</a:t>
            </a:r>
            <a:r>
              <a:rPr lang="en-US" baseline="-25000" dirty="0" smtClean="0"/>
              <a:t>2</a:t>
            </a:r>
            <a:r>
              <a:rPr lang="en-US" dirty="0" smtClean="0"/>
              <a:t>=0)=2/3          p(x</a:t>
            </a:r>
            <a:r>
              <a:rPr lang="en-US" baseline="-25000" dirty="0" smtClean="0"/>
              <a:t>3</a:t>
            </a:r>
            <a:r>
              <a:rPr lang="en-US" dirty="0" smtClean="0"/>
              <a:t>=1|x</a:t>
            </a:r>
            <a:r>
              <a:rPr lang="en-US" baseline="-25000" dirty="0" smtClean="0"/>
              <a:t>2</a:t>
            </a:r>
            <a:r>
              <a:rPr lang="en-US" dirty="0" smtClean="0"/>
              <a:t>=1)=1/6</a:t>
            </a:r>
            <a:endParaRPr lang="en-US" dirty="0"/>
          </a:p>
          <a:p>
            <a:r>
              <a:rPr lang="en-US" sz="2000" dirty="0">
                <a:solidFill>
                  <a:srgbClr val="0000FF"/>
                </a:solidFill>
              </a:rPr>
              <a:t>Likelihood(T)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2</a:t>
            </a:r>
            <a:r>
              <a:rPr lang="en-US" sz="1600" dirty="0" smtClean="0"/>
              <a:t>=1)=</a:t>
            </a:r>
            <a:r>
              <a:rPr lang="en-US" dirty="0" smtClean="0"/>
              <a:t>2/3 1 1/2 2/3= 2/9</a:t>
            </a:r>
            <a:endParaRPr lang="en-US" dirty="0"/>
          </a:p>
          <a:p>
            <a:pPr lvl="1"/>
            <a:r>
              <a:rPr lang="en-US" dirty="0"/>
              <a:t>P(1001|T)=                                                                    = </a:t>
            </a:r>
            <a:r>
              <a:rPr lang="en-US" dirty="0" smtClean="0"/>
              <a:t>1/2 1/2 </a:t>
            </a:r>
            <a:r>
              <a:rPr lang="en-US" dirty="0" smtClean="0"/>
              <a:t>2</a:t>
            </a:r>
            <a:r>
              <a:rPr lang="en-US" dirty="0" smtClean="0"/>
              <a:t>/3 1/6=1/36</a:t>
            </a:r>
            <a:endParaRPr lang="en-US" dirty="0"/>
          </a:p>
          <a:p>
            <a:pPr lvl="1"/>
            <a:r>
              <a:rPr lang="en-US" dirty="0"/>
              <a:t>P(0100|T)=                                                                    </a:t>
            </a:r>
            <a:r>
              <a:rPr lang="en-US" dirty="0" smtClean="0"/>
              <a:t>=</a:t>
            </a:r>
            <a:r>
              <a:rPr lang="en-US" dirty="0" smtClean="0"/>
              <a:t>1/2 1/2 1/3 5/6=5/72</a:t>
            </a:r>
            <a:endParaRPr lang="en-US" dirty="0"/>
          </a:p>
          <a:p>
            <a:pPr lvl="1"/>
            <a:r>
              <a:rPr lang="en-US" dirty="0"/>
              <a:t>P(</a:t>
            </a:r>
            <a:r>
              <a:rPr lang="en-US" dirty="0" err="1"/>
              <a:t>Data|Tree</a:t>
            </a:r>
            <a:r>
              <a:rPr lang="en-US" dirty="0" smtClean="0"/>
              <a:t>)=</a:t>
            </a:r>
            <a:r>
              <a:rPr lang="en-US" dirty="0" smtClean="0">
                <a:latin typeface="Calibri"/>
              </a:rPr>
              <a:t>10</a:t>
            </a:r>
            <a:r>
              <a:rPr lang="en-US" dirty="0"/>
              <a:t>/ </a:t>
            </a:r>
            <a:r>
              <a:rPr lang="en-US" dirty="0" smtClean="0"/>
              <a:t>3</a:t>
            </a:r>
            <a:r>
              <a:rPr lang="en-US" baseline="30000" dirty="0" smtClean="0"/>
              <a:t>6</a:t>
            </a:r>
            <a:r>
              <a:rPr lang="en-US" dirty="0" smtClean="0">
                <a:latin typeface="Calibri"/>
              </a:rPr>
              <a:t>2</a:t>
            </a:r>
            <a:r>
              <a:rPr lang="en-US" baseline="30000" dirty="0" smtClean="0">
                <a:latin typeface="Calibri"/>
              </a:rPr>
              <a:t>6</a:t>
            </a:r>
            <a:endParaRPr lang="en-US" baseline="30000" dirty="0">
              <a:latin typeface="Calibri"/>
            </a:endParaRPr>
          </a:p>
          <a:p>
            <a:endParaRPr lang="en-US" dirty="0" smtClean="0">
              <a:solidFill>
                <a:srgbClr val="0000FF"/>
              </a:solidFill>
            </a:endParaRPr>
          </a:p>
          <a:p>
            <a:endParaRPr lang="en-US" dirty="0">
              <a:solidFill>
                <a:srgbClr val="0000FF"/>
              </a:solidFill>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4567237" y="26781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7472362" y="23051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777037" y="16113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8539162" y="32195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43437" y="168757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773862" y="161137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7639050" y="238131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a:xfrm>
            <a:off x="7391400" y="3098860"/>
            <a:ext cx="2133600" cy="365125"/>
          </a:xfrm>
        </p:spPr>
        <p:txBody>
          <a:bodyPr/>
          <a:lstStyle/>
          <a:p>
            <a:pPr>
              <a:defRPr/>
            </a:pPr>
            <a:fld id="{AF9B7836-A88A-4C3B-9E7E-6BB7F8A64E5A}" type="slidenum">
              <a:rPr lang="en-US" smtClean="0"/>
              <a:pPr>
                <a:defRPr/>
              </a:pPr>
              <a:t>50</a:t>
            </a:fld>
            <a:endParaRPr lang="en-US"/>
          </a:p>
        </p:txBody>
      </p:sp>
      <p:sp>
        <p:nvSpPr>
          <p:cNvPr id="49" name="TextBox 48"/>
          <p:cNvSpPr txBox="1"/>
          <p:nvPr/>
        </p:nvSpPr>
        <p:spPr>
          <a:xfrm>
            <a:off x="8503108" y="2819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934200" y="1447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7696200" y="215271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4800600" y="2514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4" name="TextBox 53"/>
          <p:cNvSpPr txBox="1"/>
          <p:nvPr/>
        </p:nvSpPr>
        <p:spPr>
          <a:xfrm>
            <a:off x="60198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3429000" y="25337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6324600" y="2133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7444781" y="28385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37" name="Rectangle 36"/>
          <p:cNvSpPr/>
          <p:nvPr/>
        </p:nvSpPr>
        <p:spPr>
          <a:xfrm>
            <a:off x="3778708" y="5997714"/>
            <a:ext cx="4450892" cy="707886"/>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Distribution 2 is the most likely distribution to have produced the data. </a:t>
            </a:r>
            <a:endParaRPr lang="en-US" sz="2000" b="1" u="none" dirty="0">
              <a:solidFill>
                <a:srgbClr val="000066"/>
              </a:solidFill>
              <a:latin typeface="+mn-lt"/>
            </a:endParaRPr>
          </a:p>
        </p:txBody>
      </p:sp>
    </p:spTree>
    <p:extLst>
      <p:ext uri="{BB962C8B-B14F-4D97-AF65-F5344CB8AC3E}">
        <p14:creationId xmlns:p14="http://schemas.microsoft.com/office/powerpoint/2010/main" val="3875396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257800"/>
          </a:xfrm>
        </p:spPr>
        <p:txBody>
          <a:bodyPr/>
          <a:lstStyle/>
          <a:p>
            <a:r>
              <a:rPr lang="en-US" dirty="0" smtClean="0"/>
              <a:t>We are now in the same situation we were when we decided which of two coins, fair (0.5,0.5) or biased (0.7,0.3) generated the data. </a:t>
            </a:r>
          </a:p>
          <a:p>
            <a:r>
              <a:rPr lang="en-US" dirty="0" smtClean="0">
                <a:solidFill>
                  <a:srgbClr val="0000FF"/>
                </a:solidFill>
              </a:rPr>
              <a:t>But, this isn’t the most interesting case. </a:t>
            </a:r>
          </a:p>
          <a:p>
            <a:r>
              <a:rPr lang="en-US" dirty="0" smtClean="0"/>
              <a:t>In general, we will not have a small number of possible distributions to choose from, but rather a parameterized family of distributions.  (analogous to a coin with p </a:t>
            </a:r>
            <a:r>
              <a:rPr lang="en-US" dirty="0" smtClean="0">
                <a:latin typeface="cmsy10"/>
              </a:rPr>
              <a:t>2</a:t>
            </a:r>
            <a:r>
              <a:rPr lang="en-US" dirty="0" smtClean="0"/>
              <a:t> [0,1] )</a:t>
            </a:r>
          </a:p>
          <a:p>
            <a:endParaRPr lang="en-US" dirty="0" smtClean="0"/>
          </a:p>
          <a:p>
            <a:r>
              <a:rPr lang="en-US" dirty="0" smtClean="0"/>
              <a:t>We need a systematic way to search this family of distributions.</a:t>
            </a:r>
            <a:endParaRPr lang="en-US" dirty="0"/>
          </a:p>
        </p:txBody>
      </p:sp>
      <p:sp>
        <p:nvSpPr>
          <p:cNvPr id="2" name="Title 1"/>
          <p:cNvSpPr>
            <a:spLocks noGrp="1"/>
          </p:cNvSpPr>
          <p:nvPr>
            <p:ph type="title"/>
          </p:nvPr>
        </p:nvSpPr>
        <p:spPr/>
        <p:txBody>
          <a:bodyPr/>
          <a:lstStyle/>
          <a:p>
            <a:r>
              <a:rPr lang="en-US" dirty="0" smtClean="0"/>
              <a:t>Example: Summary</a:t>
            </a:r>
            <a:endParaRPr lang="en-US" dirty="0"/>
          </a:p>
        </p:txBody>
      </p:sp>
      <p:sp>
        <p:nvSpPr>
          <p:cNvPr id="4" name="Slide Number Placeholder 3"/>
          <p:cNvSpPr>
            <a:spLocks noGrp="1"/>
          </p:cNvSpPr>
          <p:nvPr>
            <p:ph type="sldNum" sz="quarter" idx="10"/>
          </p:nvPr>
        </p:nvSpPr>
        <p:spPr>
          <a:xfrm>
            <a:off x="7391400" y="3098860"/>
            <a:ext cx="2133600" cy="365125"/>
          </a:xfrm>
        </p:spPr>
        <p:txBody>
          <a:bodyPr/>
          <a:lstStyle/>
          <a:p>
            <a:pPr>
              <a:defRPr/>
            </a:pPr>
            <a:fld id="{AF9B7836-A88A-4C3B-9E7E-6BB7F8A64E5A}" type="slidenum">
              <a:rPr lang="en-US" smtClean="0"/>
              <a:pPr>
                <a:defRPr/>
              </a:pPr>
              <a:t>51</a:t>
            </a:fld>
            <a:endParaRPr lang="en-US"/>
          </a:p>
        </p:txBody>
      </p:sp>
    </p:spTree>
    <p:extLst>
      <p:ext uri="{BB962C8B-B14F-4D97-AF65-F5344CB8AC3E}">
        <p14:creationId xmlns:p14="http://schemas.microsoft.com/office/powerpoint/2010/main" val="2647211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257800"/>
          </a:xfrm>
        </p:spPr>
        <p:txBody>
          <a:bodyPr/>
          <a:lstStyle/>
          <a:p>
            <a:r>
              <a:rPr lang="en-US" dirty="0" smtClean="0"/>
              <a:t>First, let’s make sure we understand what we are after. </a:t>
            </a:r>
          </a:p>
          <a:p>
            <a:endParaRPr lang="en-US" dirty="0" smtClean="0">
              <a:solidFill>
                <a:srgbClr val="000066"/>
              </a:solidFill>
            </a:endParaRPr>
          </a:p>
          <a:p>
            <a:r>
              <a:rPr lang="en-US" dirty="0" smtClean="0">
                <a:solidFill>
                  <a:srgbClr val="000066"/>
                </a:solidFill>
              </a:rPr>
              <a:t>We </a:t>
            </a:r>
            <a:r>
              <a:rPr lang="en-US" dirty="0">
                <a:solidFill>
                  <a:srgbClr val="000066"/>
                </a:solidFill>
              </a:rPr>
              <a:t>have 3 data points that have been generated according </a:t>
            </a:r>
            <a:r>
              <a:rPr lang="en-US" dirty="0" smtClean="0">
                <a:solidFill>
                  <a:srgbClr val="000066"/>
                </a:solidFill>
              </a:rPr>
              <a:t>to our </a:t>
            </a:r>
            <a:r>
              <a:rPr lang="en-US" dirty="0">
                <a:solidFill>
                  <a:srgbClr val="000066"/>
                </a:solidFill>
              </a:rPr>
              <a:t>target distribution:  1011; 1001; 0100</a:t>
            </a:r>
          </a:p>
          <a:p>
            <a:r>
              <a:rPr lang="en-US" dirty="0" smtClean="0">
                <a:solidFill>
                  <a:srgbClr val="0000FF"/>
                </a:solidFill>
              </a:rPr>
              <a:t>What </a:t>
            </a:r>
            <a:r>
              <a:rPr lang="en-US" dirty="0">
                <a:solidFill>
                  <a:srgbClr val="0000FF"/>
                </a:solidFill>
              </a:rPr>
              <a:t>is the target distribution ?</a:t>
            </a:r>
          </a:p>
          <a:p>
            <a:pPr lvl="1"/>
            <a:r>
              <a:rPr lang="en-US" dirty="0" smtClean="0">
                <a:solidFill>
                  <a:srgbClr val="000066"/>
                </a:solidFill>
              </a:rPr>
              <a:t>We </a:t>
            </a:r>
            <a:r>
              <a:rPr lang="en-US" dirty="0">
                <a:solidFill>
                  <a:srgbClr val="000066"/>
                </a:solidFill>
              </a:rPr>
              <a:t>cannot find </a:t>
            </a:r>
            <a:r>
              <a:rPr lang="en-US" dirty="0">
                <a:solidFill>
                  <a:srgbClr val="0000FF"/>
                </a:solidFill>
              </a:rPr>
              <a:t>THE</a:t>
            </a:r>
            <a:r>
              <a:rPr lang="en-US" dirty="0">
                <a:solidFill>
                  <a:srgbClr val="000066"/>
                </a:solidFill>
              </a:rPr>
              <a:t> target distribution.</a:t>
            </a:r>
          </a:p>
          <a:p>
            <a:r>
              <a:rPr lang="en-US" dirty="0">
                <a:solidFill>
                  <a:srgbClr val="000066"/>
                </a:solidFill>
              </a:rPr>
              <a:t>What is </a:t>
            </a:r>
            <a:r>
              <a:rPr lang="en-US" dirty="0" smtClean="0">
                <a:solidFill>
                  <a:srgbClr val="000066"/>
                </a:solidFill>
              </a:rPr>
              <a:t>our </a:t>
            </a:r>
            <a:r>
              <a:rPr lang="en-US" dirty="0">
                <a:solidFill>
                  <a:srgbClr val="000066"/>
                </a:solidFill>
              </a:rPr>
              <a:t>goal?  </a:t>
            </a:r>
          </a:p>
          <a:p>
            <a:pPr lvl="1"/>
            <a:r>
              <a:rPr lang="en-US" dirty="0" smtClean="0">
                <a:solidFill>
                  <a:srgbClr val="000066"/>
                </a:solidFill>
              </a:rPr>
              <a:t>As </a:t>
            </a:r>
            <a:r>
              <a:rPr lang="en-US" dirty="0">
                <a:solidFill>
                  <a:srgbClr val="000066"/>
                </a:solidFill>
              </a:rPr>
              <a:t>before </a:t>
            </a:r>
            <a:r>
              <a:rPr lang="en-US" dirty="0" smtClean="0">
                <a:solidFill>
                  <a:srgbClr val="000066"/>
                </a:solidFill>
              </a:rPr>
              <a:t>– we </a:t>
            </a:r>
            <a:r>
              <a:rPr lang="en-US" dirty="0">
                <a:solidFill>
                  <a:srgbClr val="000066"/>
                </a:solidFill>
              </a:rPr>
              <a:t>are interested in generalization </a:t>
            </a:r>
            <a:r>
              <a:rPr lang="en-US" dirty="0" smtClean="0">
                <a:solidFill>
                  <a:srgbClr val="000066"/>
                </a:solidFill>
              </a:rPr>
              <a:t>–  </a:t>
            </a:r>
            <a:endParaRPr lang="en-US" dirty="0">
              <a:solidFill>
                <a:srgbClr val="000066"/>
              </a:solidFill>
            </a:endParaRPr>
          </a:p>
          <a:p>
            <a:pPr lvl="1"/>
            <a:r>
              <a:rPr lang="en-US" dirty="0" smtClean="0">
                <a:solidFill>
                  <a:srgbClr val="000066"/>
                </a:solidFill>
              </a:rPr>
              <a:t>Given Data (e.g., the </a:t>
            </a:r>
            <a:r>
              <a:rPr lang="en-US" dirty="0">
                <a:solidFill>
                  <a:srgbClr val="000066"/>
                </a:solidFill>
              </a:rPr>
              <a:t>above 3 data </a:t>
            </a:r>
            <a:r>
              <a:rPr lang="en-US" dirty="0" smtClean="0">
                <a:solidFill>
                  <a:srgbClr val="000066"/>
                </a:solidFill>
              </a:rPr>
              <a:t>points), </a:t>
            </a:r>
            <a:r>
              <a:rPr lang="en-US" dirty="0">
                <a:solidFill>
                  <a:srgbClr val="000066"/>
                </a:solidFill>
              </a:rPr>
              <a:t>we would like to </a:t>
            </a:r>
            <a:r>
              <a:rPr lang="en-US" dirty="0" smtClean="0">
                <a:solidFill>
                  <a:srgbClr val="000066"/>
                </a:solidFill>
              </a:rPr>
              <a:t>know P(1111</a:t>
            </a:r>
            <a:r>
              <a:rPr lang="en-US" dirty="0">
                <a:solidFill>
                  <a:srgbClr val="000066"/>
                </a:solidFill>
              </a:rPr>
              <a:t>) or </a:t>
            </a:r>
            <a:r>
              <a:rPr lang="en-US" dirty="0" smtClean="0">
                <a:solidFill>
                  <a:srgbClr val="000066"/>
                </a:solidFill>
              </a:rPr>
              <a:t>P(11**), P(***0</a:t>
            </a:r>
            <a:r>
              <a:rPr lang="en-US" dirty="0">
                <a:solidFill>
                  <a:srgbClr val="000066"/>
                </a:solidFill>
              </a:rPr>
              <a:t>) </a:t>
            </a:r>
            <a:r>
              <a:rPr lang="en-US" dirty="0" smtClean="0">
                <a:solidFill>
                  <a:srgbClr val="000066"/>
                </a:solidFill>
              </a:rPr>
              <a:t>etc.</a:t>
            </a:r>
          </a:p>
          <a:p>
            <a:r>
              <a:rPr lang="en-US" dirty="0" smtClean="0">
                <a:solidFill>
                  <a:srgbClr val="000066"/>
                </a:solidFill>
              </a:rPr>
              <a:t>We could compute it directly from the data, but….</a:t>
            </a:r>
          </a:p>
          <a:p>
            <a:pPr lvl="1"/>
            <a:r>
              <a:rPr lang="en-US" dirty="0" smtClean="0">
                <a:solidFill>
                  <a:srgbClr val="000066"/>
                </a:solidFill>
              </a:rPr>
              <a:t>Assumptions about the distribution are crucial here</a:t>
            </a:r>
            <a:endParaRPr lang="en-US" dirty="0"/>
          </a:p>
        </p:txBody>
      </p:sp>
      <p:sp>
        <p:nvSpPr>
          <p:cNvPr id="2" name="Title 1"/>
          <p:cNvSpPr>
            <a:spLocks noGrp="1"/>
          </p:cNvSpPr>
          <p:nvPr>
            <p:ph type="title"/>
          </p:nvPr>
        </p:nvSpPr>
        <p:spPr/>
        <p:txBody>
          <a:bodyPr/>
          <a:lstStyle/>
          <a:p>
            <a:r>
              <a:rPr lang="en-US" dirty="0" smtClean="0"/>
              <a:t>Example: Summary</a:t>
            </a:r>
            <a:endParaRPr lang="en-US" dirty="0"/>
          </a:p>
        </p:txBody>
      </p:sp>
      <p:sp>
        <p:nvSpPr>
          <p:cNvPr id="4" name="Slide Number Placeholder 3"/>
          <p:cNvSpPr>
            <a:spLocks noGrp="1"/>
          </p:cNvSpPr>
          <p:nvPr>
            <p:ph type="sldNum" sz="quarter" idx="10"/>
          </p:nvPr>
        </p:nvSpPr>
        <p:spPr>
          <a:xfrm>
            <a:off x="7391400" y="3098860"/>
            <a:ext cx="2133600" cy="365125"/>
          </a:xfrm>
        </p:spPr>
        <p:txBody>
          <a:bodyPr/>
          <a:lstStyle/>
          <a:p>
            <a:pPr>
              <a:defRPr/>
            </a:pPr>
            <a:fld id="{AF9B7836-A88A-4C3B-9E7E-6BB7F8A64E5A}" type="slidenum">
              <a:rPr lang="en-US" smtClean="0"/>
              <a:pPr>
                <a:defRPr/>
              </a:pPr>
              <a:t>52</a:t>
            </a:fld>
            <a:endParaRPr lang="en-US"/>
          </a:p>
        </p:txBody>
      </p:sp>
    </p:spTree>
    <p:extLst>
      <p:ext uri="{BB962C8B-B14F-4D97-AF65-F5344CB8AC3E}">
        <p14:creationId xmlns:p14="http://schemas.microsoft.com/office/powerpoint/2010/main" val="4112809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66675" y="1295400"/>
            <a:ext cx="4276725" cy="4953000"/>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53</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6" name="Oval 5"/>
          <p:cNvSpPr/>
          <p:nvPr/>
        </p:nvSpPr>
        <p:spPr>
          <a:xfrm>
            <a:off x="5724241" y="4724400"/>
            <a:ext cx="1600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67300" y="4495800"/>
            <a:ext cx="2667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7324441" y="3962400"/>
            <a:ext cx="1647825" cy="503942"/>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Space </a:t>
            </a:r>
            <a:r>
              <a:rPr lang="en-US" u="none" dirty="0">
                <a:solidFill>
                  <a:schemeClr val="tx1"/>
                </a:solidFill>
              </a:rPr>
              <a:t>of all Tree </a:t>
            </a:r>
            <a:r>
              <a:rPr lang="en-US" u="none" dirty="0" smtClean="0">
                <a:solidFill>
                  <a:schemeClr val="tx1"/>
                </a:solidFill>
              </a:rPr>
              <a:t>Distributions</a:t>
            </a:r>
            <a:endParaRPr lang="en-US" dirty="0"/>
          </a:p>
        </p:txBody>
      </p:sp>
      <p:sp>
        <p:nvSpPr>
          <p:cNvPr id="39" name="Rectangular Callout 38"/>
          <p:cNvSpPr/>
          <p:nvPr/>
        </p:nvSpPr>
        <p:spPr>
          <a:xfrm>
            <a:off x="7384505" y="5451656"/>
            <a:ext cx="1647825" cy="503942"/>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Target Distribution</a:t>
            </a:r>
            <a:endParaRPr lang="en-US" dirty="0"/>
          </a:p>
        </p:txBody>
      </p:sp>
      <p:sp>
        <p:nvSpPr>
          <p:cNvPr id="49" name="Rectangular Callout 48"/>
          <p:cNvSpPr/>
          <p:nvPr/>
        </p:nvSpPr>
        <p:spPr>
          <a:xfrm>
            <a:off x="4693872" y="3883301"/>
            <a:ext cx="1647825" cy="503942"/>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Space </a:t>
            </a:r>
            <a:r>
              <a:rPr lang="en-US" u="none" dirty="0">
                <a:solidFill>
                  <a:schemeClr val="tx1"/>
                </a:solidFill>
              </a:rPr>
              <a:t>of all </a:t>
            </a:r>
            <a:r>
              <a:rPr lang="en-US" u="none" dirty="0" smtClean="0">
                <a:solidFill>
                  <a:schemeClr val="tx1"/>
                </a:solidFill>
              </a:rPr>
              <a:t>Distributions</a:t>
            </a:r>
            <a:endParaRPr lang="en-US" dirty="0"/>
          </a:p>
        </p:txBody>
      </p:sp>
      <p:sp>
        <p:nvSpPr>
          <p:cNvPr id="11" name="Rectangle 10"/>
          <p:cNvSpPr/>
          <p:nvPr/>
        </p:nvSpPr>
        <p:spPr>
          <a:xfrm>
            <a:off x="5875045" y="4988256"/>
            <a:ext cx="39428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ular Callout 51"/>
          <p:cNvSpPr/>
          <p:nvPr/>
        </p:nvSpPr>
        <p:spPr>
          <a:xfrm>
            <a:off x="6758573" y="6188747"/>
            <a:ext cx="1647825" cy="503942"/>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Target Distribution</a:t>
            </a:r>
            <a:endParaRPr lang="en-US" dirty="0"/>
          </a:p>
        </p:txBody>
      </p:sp>
      <p:sp>
        <p:nvSpPr>
          <p:cNvPr id="53" name="Oval 52"/>
          <p:cNvSpPr/>
          <p:nvPr/>
        </p:nvSpPr>
        <p:spPr>
          <a:xfrm>
            <a:off x="6019800" y="533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ular Callout 53"/>
          <p:cNvSpPr/>
          <p:nvPr/>
        </p:nvSpPr>
        <p:spPr>
          <a:xfrm>
            <a:off x="3866591" y="6126820"/>
            <a:ext cx="1887067" cy="503942"/>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smtClean="0">
                <a:solidFill>
                  <a:schemeClr val="tx1"/>
                </a:solidFill>
              </a:rPr>
              <a:t>Find the Tree closest  to the target</a:t>
            </a:r>
            <a:endParaRPr lang="en-US" dirty="0"/>
          </a:p>
        </p:txBody>
      </p:sp>
    </p:spTree>
    <p:extLst>
      <p:ext uri="{BB962C8B-B14F-4D97-AF65-F5344CB8AC3E}">
        <p14:creationId xmlns:p14="http://schemas.microsoft.com/office/powerpoint/2010/main" val="178502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022E-16 3.80204E-6 L -0.07083 0.04995 " pathEditMode="relative" rAng="0" ptsTypes="AA">
                                      <p:cBhvr>
                                        <p:cTn id="30" dur="2000" fill="hold"/>
                                        <p:tgtEl>
                                          <p:spTgt spid="7"/>
                                        </p:tgtEl>
                                        <p:attrNameLst>
                                          <p:attrName>ppt_x</p:attrName>
                                          <p:attrName>ppt_y</p:attrName>
                                        </p:attrNameLst>
                                      </p:cBhvr>
                                      <p:rCtr x="-3542" y="249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66675" y="1295400"/>
            <a:ext cx="4276725" cy="4953000"/>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54</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4152900" y="3657600"/>
            <a:ext cx="4991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none" dirty="0">
                <a:solidFill>
                  <a:srgbClr val="000066"/>
                </a:solidFill>
              </a:rPr>
              <a:t>The simple minded algorithm </a:t>
            </a:r>
            <a:r>
              <a:rPr lang="en-US" sz="2000" u="none" dirty="0" smtClean="0">
                <a:solidFill>
                  <a:srgbClr val="000066"/>
                </a:solidFill>
              </a:rPr>
              <a:t>for </a:t>
            </a:r>
            <a:r>
              <a:rPr lang="en-US" sz="2000" u="none" dirty="0">
                <a:solidFill>
                  <a:srgbClr val="000066"/>
                </a:solidFill>
              </a:rPr>
              <a:t>learning a tree dependent </a:t>
            </a:r>
            <a:r>
              <a:rPr lang="en-US" sz="2000" u="none" dirty="0" smtClean="0">
                <a:solidFill>
                  <a:srgbClr val="000066"/>
                </a:solidFill>
              </a:rPr>
              <a:t>distribution </a:t>
            </a:r>
            <a:r>
              <a:rPr lang="en-US" sz="2000" u="none" dirty="0">
                <a:solidFill>
                  <a:srgbClr val="000066"/>
                </a:solidFill>
              </a:rPr>
              <a:t>requires </a:t>
            </a:r>
            <a:endParaRPr lang="en-US" sz="2000" u="none" dirty="0" smtClean="0">
              <a:solidFill>
                <a:srgbClr val="000066"/>
              </a:solidFill>
            </a:endParaRPr>
          </a:p>
          <a:p>
            <a:r>
              <a:rPr lang="en-US" sz="2000" u="none" dirty="0" smtClean="0">
                <a:solidFill>
                  <a:srgbClr val="0000FF"/>
                </a:solidFill>
              </a:rPr>
              <a:t>(</a:t>
            </a:r>
            <a:r>
              <a:rPr lang="en-US" sz="2000" u="none" dirty="0">
                <a:solidFill>
                  <a:srgbClr val="0000FF"/>
                </a:solidFill>
              </a:rPr>
              <a:t>1)</a:t>
            </a:r>
            <a:r>
              <a:rPr lang="en-US" sz="2000" u="none" dirty="0">
                <a:solidFill>
                  <a:srgbClr val="000066"/>
                </a:solidFill>
              </a:rPr>
              <a:t> for each tree, compute its likelihood</a:t>
            </a:r>
          </a:p>
          <a:p>
            <a:pPr marL="0" indent="0">
              <a:buNone/>
            </a:pPr>
            <a:r>
              <a:rPr lang="en-US" u="none" dirty="0" smtClean="0">
                <a:solidFill>
                  <a:srgbClr val="0000FF"/>
                </a:solidFill>
                <a:latin typeface="Calibri"/>
              </a:rPr>
              <a:t>     L(T)</a:t>
            </a:r>
            <a:r>
              <a:rPr lang="en-US" u="none" dirty="0" smtClean="0">
                <a:solidFill>
                  <a:srgbClr val="0000FF"/>
                </a:solidFill>
              </a:rPr>
              <a:t> = P(D|T) = </a:t>
            </a:r>
          </a:p>
          <a:p>
            <a:pPr marL="0" indent="0">
              <a:buNone/>
            </a:pPr>
            <a:r>
              <a:rPr lang="en-US" u="none" dirty="0">
                <a:solidFill>
                  <a:srgbClr val="0000FF"/>
                </a:solidFill>
                <a:latin typeface="Calibri"/>
              </a:rPr>
              <a:t> </a:t>
            </a:r>
            <a:r>
              <a:rPr lang="en-US" u="none" dirty="0" smtClean="0">
                <a:solidFill>
                  <a:srgbClr val="0000FF"/>
                </a:solidFill>
                <a:latin typeface="Calibri"/>
              </a:rPr>
              <a:t>            = </a:t>
            </a:r>
            <a:r>
              <a:rPr lang="en-US" u="none" dirty="0" smtClean="0">
                <a:solidFill>
                  <a:srgbClr val="0000FF"/>
                </a:solidFill>
                <a:latin typeface="cmmi10"/>
              </a:rPr>
              <a:t>¦</a:t>
            </a:r>
            <a:r>
              <a:rPr lang="en-US" u="none" baseline="-25000" dirty="0" smtClean="0">
                <a:solidFill>
                  <a:srgbClr val="0000FF"/>
                </a:solidFill>
                <a:latin typeface="Calibri"/>
              </a:rPr>
              <a:t> {</a:t>
            </a:r>
            <a:r>
              <a:rPr lang="en-US" b="1" u="none" baseline="-25000" dirty="0" smtClean="0">
                <a:solidFill>
                  <a:srgbClr val="0000FF"/>
                </a:solidFill>
                <a:latin typeface="cmmi10"/>
              </a:rPr>
              <a:t>x</a:t>
            </a:r>
            <a:r>
              <a:rPr lang="en-US" u="none" baseline="-25000" dirty="0" smtClean="0">
                <a:solidFill>
                  <a:srgbClr val="0000FF"/>
                </a:solidFill>
                <a:latin typeface="Calibri"/>
              </a:rPr>
              <a:t>}</a:t>
            </a:r>
            <a:r>
              <a:rPr lang="en-US" u="none" dirty="0" smtClean="0">
                <a:solidFill>
                  <a:srgbClr val="0000FF"/>
                </a:solidFill>
                <a:latin typeface="Calibri"/>
              </a:rPr>
              <a:t> 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             </a:t>
            </a:r>
          </a:p>
          <a:p>
            <a:pPr marL="0" indent="0">
              <a:buNone/>
            </a:pPr>
            <a:r>
              <a:rPr lang="en-US" u="none" dirty="0">
                <a:solidFill>
                  <a:srgbClr val="0000FF"/>
                </a:solidFill>
              </a:rPr>
              <a:t> </a:t>
            </a:r>
            <a:r>
              <a:rPr lang="en-US" u="none" dirty="0" smtClean="0">
                <a:solidFill>
                  <a:srgbClr val="0000FF"/>
                </a:solidFill>
              </a:rPr>
              <a:t>            = </a:t>
            </a:r>
            <a:r>
              <a:rPr lang="en-US" u="none" dirty="0" smtClean="0">
                <a:solidFill>
                  <a:srgbClr val="0000FF"/>
                </a:solidFill>
                <a:latin typeface="cmmi10"/>
              </a:rPr>
              <a:t>¦</a:t>
            </a:r>
            <a:r>
              <a:rPr lang="en-US" u="none" baseline="-25000" dirty="0" smtClean="0">
                <a:solidFill>
                  <a:srgbClr val="0000FF"/>
                </a:solidFill>
              </a:rPr>
              <a:t> </a:t>
            </a:r>
            <a:r>
              <a:rPr lang="en-US" u="none" baseline="-25000" dirty="0">
                <a:solidFill>
                  <a:srgbClr val="0000FF"/>
                </a:solidFill>
              </a:rPr>
              <a:t>{</a:t>
            </a:r>
            <a:r>
              <a:rPr lang="en-US" b="1" u="none" baseline="-25000" dirty="0">
                <a:solidFill>
                  <a:srgbClr val="0000FF"/>
                </a:solidFill>
                <a:latin typeface="cmmi10"/>
              </a:rPr>
              <a:t>x</a:t>
            </a:r>
            <a:r>
              <a:rPr lang="en-US" u="none" baseline="-25000" dirty="0">
                <a:solidFill>
                  <a:srgbClr val="0000FF"/>
                </a:solidFill>
              </a:rPr>
              <a:t>}</a:t>
            </a:r>
            <a:r>
              <a:rPr lang="en-US" u="none" dirty="0">
                <a:solidFill>
                  <a:srgbClr val="0000FF"/>
                </a:solidFill>
              </a:rPr>
              <a:t> </a:t>
            </a:r>
            <a:r>
              <a:rPr lang="en-US" u="none" dirty="0" smtClean="0">
                <a:solidFill>
                  <a:srgbClr val="0000FF"/>
                </a:solidFill>
                <a:latin typeface="cmmi10"/>
              </a:rPr>
              <a:t>¦</a:t>
            </a:r>
            <a:r>
              <a:rPr lang="en-US" u="none" baseline="-25000" dirty="0" smtClean="0">
                <a:solidFill>
                  <a:srgbClr val="0000FF"/>
                </a:solidFill>
                <a:latin typeface="cmmi10"/>
              </a:rPr>
              <a:t>i</a:t>
            </a:r>
            <a:r>
              <a:rPr lang="en-US" u="none" dirty="0" smtClean="0">
                <a:solidFill>
                  <a:srgbClr val="0000FF"/>
                </a:solidFill>
              </a:rPr>
              <a:t> </a:t>
            </a:r>
            <a:r>
              <a:rPr lang="en-US" u="none" dirty="0" smtClean="0">
                <a:solidFill>
                  <a:srgbClr val="0000FF"/>
                </a:solidFill>
                <a:latin typeface="Calibri"/>
              </a:rPr>
              <a:t>P</a:t>
            </a:r>
            <a:r>
              <a:rPr lang="en-US" u="none" baseline="-25000" dirty="0" smtClean="0">
                <a:solidFill>
                  <a:srgbClr val="0000FF"/>
                </a:solidFill>
                <a:latin typeface="Calibri"/>
              </a:rPr>
              <a:t>T</a:t>
            </a:r>
            <a:r>
              <a:rPr lang="en-US" u="none" dirty="0" smtClean="0">
                <a:solidFill>
                  <a:srgbClr val="0000FF"/>
                </a:solidFill>
                <a:latin typeface="Calibri"/>
              </a:rPr>
              <a:t> (</a:t>
            </a:r>
            <a:r>
              <a:rPr lang="en-US" u="none" dirty="0" err="1" smtClean="0">
                <a:solidFill>
                  <a:srgbClr val="0000FF"/>
                </a:solidFill>
                <a:latin typeface="Calibri"/>
              </a:rPr>
              <a:t>x</a:t>
            </a:r>
            <a:r>
              <a:rPr lang="en-US" u="none" baseline="-25000" dirty="0" err="1" smtClean="0">
                <a:solidFill>
                  <a:srgbClr val="0000FF"/>
                </a:solidFill>
                <a:latin typeface="Calibri"/>
              </a:rPr>
              <a:t>i</a:t>
            </a:r>
            <a:r>
              <a:rPr lang="en-US" u="none" dirty="0" err="1" smtClean="0">
                <a:solidFill>
                  <a:srgbClr val="0000FF"/>
                </a:solidFill>
                <a:latin typeface="Calibri"/>
              </a:rPr>
              <a:t>|Parents</a:t>
            </a:r>
            <a:r>
              <a:rPr lang="en-US" u="none" dirty="0" smtClean="0">
                <a:solidFill>
                  <a:srgbClr val="0000FF"/>
                </a:solidFill>
                <a:latin typeface="Calibri"/>
              </a:rPr>
              <a:t>(x</a:t>
            </a:r>
            <a:r>
              <a:rPr lang="en-US" b="1" u="none" baseline="-25000" dirty="0" smtClean="0">
                <a:solidFill>
                  <a:srgbClr val="0000FF"/>
                </a:solidFill>
                <a:latin typeface="Calibri"/>
              </a:rPr>
              <a:t>i</a:t>
            </a:r>
            <a:r>
              <a:rPr lang="en-US" u="none" dirty="0" smtClean="0">
                <a:solidFill>
                  <a:srgbClr val="0000FF"/>
                </a:solidFill>
              </a:rPr>
              <a:t>))  </a:t>
            </a:r>
          </a:p>
          <a:p>
            <a:r>
              <a:rPr lang="en-US" sz="2000" u="none" dirty="0" smtClean="0">
                <a:solidFill>
                  <a:srgbClr val="0000FF"/>
                </a:solidFill>
              </a:rPr>
              <a:t>(2)</a:t>
            </a:r>
            <a:r>
              <a:rPr lang="en-US" sz="2000" u="none" dirty="0" smtClean="0"/>
              <a:t> Find the maximal one</a:t>
            </a:r>
            <a:endParaRPr lang="en-US" sz="2000" u="none" dirty="0"/>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p:spTree>
    <p:extLst>
      <p:ext uri="{BB962C8B-B14F-4D97-AF65-F5344CB8AC3E}">
        <p14:creationId xmlns:p14="http://schemas.microsoft.com/office/powerpoint/2010/main" val="3959344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Distance Measure</a:t>
            </a:r>
            <a:endParaRPr lang="en-US" dirty="0"/>
          </a:p>
        </p:txBody>
      </p:sp>
      <p:sp>
        <p:nvSpPr>
          <p:cNvPr id="3" name="Content Placeholder 2"/>
          <p:cNvSpPr>
            <a:spLocks noGrp="1"/>
          </p:cNvSpPr>
          <p:nvPr>
            <p:ph idx="1"/>
          </p:nvPr>
        </p:nvSpPr>
        <p:spPr>
          <a:xfrm>
            <a:off x="838200" y="1295400"/>
            <a:ext cx="8077200" cy="4525963"/>
          </a:xfrm>
        </p:spPr>
        <p:txBody>
          <a:bodyPr/>
          <a:lstStyle/>
          <a:p>
            <a:r>
              <a:rPr lang="en-US" dirty="0" smtClean="0"/>
              <a:t>To measure how well a probability distribution </a:t>
            </a:r>
            <a:r>
              <a:rPr lang="en-US" dirty="0" smtClean="0">
                <a:solidFill>
                  <a:srgbClr val="0000FF"/>
                </a:solidFill>
              </a:rPr>
              <a:t>P</a:t>
            </a:r>
            <a:r>
              <a:rPr lang="en-US" dirty="0" smtClean="0"/>
              <a:t> is approximated by probability distribution </a:t>
            </a:r>
            <a:r>
              <a:rPr lang="en-US" dirty="0" smtClean="0">
                <a:solidFill>
                  <a:srgbClr val="0000FF"/>
                </a:solidFill>
              </a:rPr>
              <a:t>T</a:t>
            </a:r>
            <a:r>
              <a:rPr lang="en-US" dirty="0" smtClean="0"/>
              <a:t> we use here the </a:t>
            </a:r>
            <a:r>
              <a:rPr lang="en-US" dirty="0" err="1" smtClean="0"/>
              <a:t>Kullback-Leibler</a:t>
            </a:r>
            <a:r>
              <a:rPr lang="en-US" dirty="0" smtClean="0"/>
              <a:t> cross entropy measure (</a:t>
            </a:r>
            <a:r>
              <a:rPr lang="en-US" dirty="0" smtClean="0">
                <a:solidFill>
                  <a:srgbClr val="0000FF"/>
                </a:solidFill>
              </a:rPr>
              <a:t>KL-divergence</a:t>
            </a:r>
            <a:r>
              <a:rPr lang="en-US" dirty="0" smtClean="0"/>
              <a:t>):</a:t>
            </a:r>
          </a:p>
          <a:p>
            <a:endParaRPr lang="en-US" dirty="0" smtClean="0"/>
          </a:p>
          <a:p>
            <a:pPr marL="0" indent="0">
              <a:buNone/>
            </a:pPr>
            <a:endParaRPr lang="en-US" dirty="0" smtClean="0"/>
          </a:p>
          <a:p>
            <a:endParaRPr lang="en-US" dirty="0" smtClean="0"/>
          </a:p>
          <a:p>
            <a:r>
              <a:rPr lang="en-US" dirty="0" smtClean="0"/>
              <a:t>Non negative.</a:t>
            </a:r>
          </a:p>
          <a:p>
            <a:r>
              <a:rPr lang="en-US" dirty="0" smtClean="0"/>
              <a:t>D(P,T)=0 </a:t>
            </a:r>
            <a:r>
              <a:rPr lang="en-US" dirty="0" err="1" smtClean="0"/>
              <a:t>iff</a:t>
            </a:r>
            <a:r>
              <a:rPr lang="en-US" dirty="0" smtClean="0"/>
              <a:t> P and T are identical</a:t>
            </a:r>
          </a:p>
          <a:p>
            <a:r>
              <a:rPr lang="en-US" dirty="0" smtClean="0"/>
              <a:t>Non symmetric. Measures how much P differs from T.</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55</a:t>
            </a:fld>
            <a:endParaRPr lang="en-US"/>
          </a:p>
        </p:txBody>
      </p:sp>
      <p:graphicFrame>
        <p:nvGraphicFramePr>
          <p:cNvPr id="38919" name="Object 30"/>
          <p:cNvGraphicFramePr>
            <a:graphicFrameLocks noChangeAspect="1"/>
          </p:cNvGraphicFramePr>
          <p:nvPr>
            <p:extLst>
              <p:ext uri="{D42A27DB-BD31-4B8C-83A1-F6EECF244321}">
                <p14:modId xmlns:p14="http://schemas.microsoft.com/office/powerpoint/2010/main" val="3589391986"/>
              </p:ext>
            </p:extLst>
          </p:nvPr>
        </p:nvGraphicFramePr>
        <p:xfrm>
          <a:off x="2286000" y="2819400"/>
          <a:ext cx="4400604" cy="1190625"/>
        </p:xfrm>
        <a:graphic>
          <a:graphicData uri="http://schemas.openxmlformats.org/presentationml/2006/ole">
            <mc:AlternateContent xmlns:mc="http://schemas.openxmlformats.org/markup-compatibility/2006">
              <mc:Choice xmlns:v="urn:schemas-microsoft-com:vml" Requires="v">
                <p:oleObj spid="_x0000_s4099" name="משוואה" r:id="rId4" imgW="1625400" imgH="419040" progId="Equation.3">
                  <p:embed/>
                </p:oleObj>
              </mc:Choice>
              <mc:Fallback>
                <p:oleObj name="משוואה" r:id="rId4" imgW="1625400" imgH="419040" progId="Equation.3">
                  <p:embed/>
                  <p:pic>
                    <p:nvPicPr>
                      <p:cNvPr id="0" name="Object 30"/>
                      <p:cNvPicPr>
                        <a:picLocks noChangeAspect="1" noChangeArrowheads="1"/>
                      </p:cNvPicPr>
                      <p:nvPr/>
                    </p:nvPicPr>
                    <p:blipFill>
                      <a:blip r:embed="rId5"/>
                      <a:srcRect/>
                      <a:stretch>
                        <a:fillRect/>
                      </a:stretch>
                    </p:blipFill>
                    <p:spPr bwMode="auto">
                      <a:xfrm>
                        <a:off x="2286000" y="2819400"/>
                        <a:ext cx="4400604" cy="1190625"/>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Ranking Dependencies</a:t>
            </a:r>
            <a:endParaRPr lang="en-US" dirty="0"/>
          </a:p>
        </p:txBody>
      </p:sp>
      <p:sp>
        <p:nvSpPr>
          <p:cNvPr id="3" name="Content Placeholder 2"/>
          <p:cNvSpPr>
            <a:spLocks noGrp="1"/>
          </p:cNvSpPr>
          <p:nvPr>
            <p:ph idx="1"/>
          </p:nvPr>
        </p:nvSpPr>
        <p:spPr>
          <a:xfrm>
            <a:off x="1600200" y="1371600"/>
            <a:ext cx="7162800" cy="4525963"/>
          </a:xfrm>
        </p:spPr>
        <p:txBody>
          <a:bodyPr/>
          <a:lstStyle/>
          <a:p>
            <a:r>
              <a:rPr lang="en-US" dirty="0" smtClean="0"/>
              <a:t>Intuitively, the important edges to keep in the tree are edges (x---y) for x, y which depend on each other. </a:t>
            </a:r>
          </a:p>
          <a:p>
            <a:r>
              <a:rPr lang="en-US" dirty="0" smtClean="0"/>
              <a:t>Given that the distance between the distribution is measured using the KL divergence, the corresponding measure of dependence is the </a:t>
            </a:r>
            <a:r>
              <a:rPr lang="en-US" dirty="0" smtClean="0">
                <a:solidFill>
                  <a:srgbClr val="0000FF"/>
                </a:solidFill>
              </a:rPr>
              <a:t>mutual information between x and y</a:t>
            </a:r>
            <a:r>
              <a:rPr lang="en-US" dirty="0" smtClean="0"/>
              <a:t>, (measuring the information x gives about y) </a:t>
            </a:r>
          </a:p>
          <a:p>
            <a:endParaRPr lang="en-US" dirty="0" smtClean="0"/>
          </a:p>
          <a:p>
            <a:endParaRPr lang="en-US" dirty="0" smtClean="0"/>
          </a:p>
          <a:p>
            <a:r>
              <a:rPr lang="en-US" dirty="0" smtClean="0"/>
              <a:t>which we can estimate with respect to the empirical distribution (that is, the given data).</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56</a:t>
            </a:fld>
            <a:endParaRPr lang="en-US"/>
          </a:p>
        </p:txBody>
      </p:sp>
      <p:graphicFrame>
        <p:nvGraphicFramePr>
          <p:cNvPr id="39943" name="Object 4"/>
          <p:cNvGraphicFramePr>
            <a:graphicFrameLocks noChangeAspect="1"/>
          </p:cNvGraphicFramePr>
          <p:nvPr>
            <p:extLst>
              <p:ext uri="{D42A27DB-BD31-4B8C-83A1-F6EECF244321}">
                <p14:modId xmlns:p14="http://schemas.microsoft.com/office/powerpoint/2010/main" val="929379767"/>
              </p:ext>
            </p:extLst>
          </p:nvPr>
        </p:nvGraphicFramePr>
        <p:xfrm>
          <a:off x="3089275" y="3886200"/>
          <a:ext cx="4073525" cy="909637"/>
        </p:xfrm>
        <a:graphic>
          <a:graphicData uri="http://schemas.openxmlformats.org/presentationml/2006/ole">
            <mc:AlternateContent xmlns:mc="http://schemas.openxmlformats.org/markup-compatibility/2006">
              <mc:Choice xmlns:v="urn:schemas-microsoft-com:vml" Requires="v">
                <p:oleObj spid="_x0000_s5123" name="משוואה" r:id="rId4" imgW="3427200" imgH="736560" progId="Equation.3">
                  <p:embed/>
                </p:oleObj>
              </mc:Choice>
              <mc:Fallback>
                <p:oleObj name="משוואה" r:id="rId4" imgW="3427200" imgH="736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886200"/>
                        <a:ext cx="407352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304800" y="1371600"/>
            <a:ext cx="8763000" cy="4800600"/>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57</a:t>
            </a:fld>
            <a:endParaRPr lang="en-US"/>
          </a:p>
        </p:txBody>
      </p:sp>
    </p:spTree>
    <p:extLst>
      <p:ext uri="{BB962C8B-B14F-4D97-AF65-F5344CB8AC3E}">
        <p14:creationId xmlns:p14="http://schemas.microsoft.com/office/powerpoint/2010/main" val="3633820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a:t>
            </a:r>
            <a:endParaRPr lang="en-US" dirty="0"/>
          </a:p>
        </p:txBody>
      </p:sp>
      <p:sp>
        <p:nvSpPr>
          <p:cNvPr id="3" name="Content Placeholder 2"/>
          <p:cNvSpPr>
            <a:spLocks noGrp="1"/>
          </p:cNvSpPr>
          <p:nvPr>
            <p:ph idx="1"/>
          </p:nvPr>
        </p:nvSpPr>
        <p:spPr>
          <a:xfrm>
            <a:off x="609600" y="1295400"/>
            <a:ext cx="8305800" cy="5334000"/>
          </a:xfrm>
        </p:spPr>
        <p:txBody>
          <a:bodyPr/>
          <a:lstStyle/>
          <a:p>
            <a:r>
              <a:rPr lang="en-US" sz="2000" dirty="0" smtClean="0">
                <a:solidFill>
                  <a:srgbClr val="0000FF"/>
                </a:solidFill>
              </a:rPr>
              <a:t>Goal: </a:t>
            </a:r>
            <a:r>
              <a:rPr lang="en-US" sz="2000" dirty="0" smtClean="0"/>
              <a:t>Find a </a:t>
            </a:r>
            <a:r>
              <a:rPr lang="en-US" sz="2000" dirty="0"/>
              <a:t>subset of the edges that forms a tree that includes every vertex, where the total weight of all the edges in the tree is </a:t>
            </a:r>
            <a:r>
              <a:rPr lang="en-US" sz="2000" dirty="0" smtClean="0"/>
              <a:t>maximized</a:t>
            </a:r>
          </a:p>
          <a:p>
            <a:r>
              <a:rPr lang="en-US" dirty="0" smtClean="0">
                <a:solidFill>
                  <a:srgbClr val="0000FF"/>
                </a:solidFill>
              </a:rPr>
              <a:t>Sort the weights</a:t>
            </a:r>
          </a:p>
          <a:p>
            <a:r>
              <a:rPr lang="en-US" dirty="0" smtClean="0">
                <a:solidFill>
                  <a:srgbClr val="0000FF"/>
                </a:solidFill>
              </a:rPr>
              <a:t>Start </a:t>
            </a:r>
            <a:r>
              <a:rPr lang="en-US" dirty="0">
                <a:solidFill>
                  <a:srgbClr val="0000FF"/>
                </a:solidFill>
              </a:rPr>
              <a:t>greedily with the largest one.</a:t>
            </a:r>
          </a:p>
          <a:p>
            <a:r>
              <a:rPr lang="en-US" dirty="0" smtClean="0">
                <a:solidFill>
                  <a:srgbClr val="0000FF"/>
                </a:solidFill>
              </a:rPr>
              <a:t>Add </a:t>
            </a:r>
            <a:r>
              <a:rPr lang="en-US" dirty="0">
                <a:solidFill>
                  <a:srgbClr val="0000FF"/>
                </a:solidFill>
              </a:rPr>
              <a:t>the next largest as long as it does not create a loop.</a:t>
            </a:r>
          </a:p>
          <a:p>
            <a:r>
              <a:rPr lang="en-US" dirty="0" smtClean="0">
                <a:solidFill>
                  <a:srgbClr val="0000FF"/>
                </a:solidFill>
              </a:rPr>
              <a:t>In </a:t>
            </a:r>
            <a:r>
              <a:rPr lang="en-US" dirty="0">
                <a:solidFill>
                  <a:srgbClr val="0000FF"/>
                </a:solidFill>
              </a:rPr>
              <a:t>case of a loop, discard this weight and move on to the next weight.</a:t>
            </a:r>
          </a:p>
          <a:p>
            <a:r>
              <a:rPr lang="en-US" dirty="0" smtClean="0"/>
              <a:t>This </a:t>
            </a:r>
            <a:r>
              <a:rPr lang="en-US" dirty="0"/>
              <a:t>algorithm will create a tree; </a:t>
            </a:r>
          </a:p>
          <a:p>
            <a:r>
              <a:rPr lang="en-US" dirty="0" smtClean="0"/>
              <a:t>It </a:t>
            </a:r>
            <a:r>
              <a:rPr lang="en-US" dirty="0"/>
              <a:t>is a spanning </a:t>
            </a:r>
            <a:r>
              <a:rPr lang="en-US" dirty="0" smtClean="0"/>
              <a:t>tree: it </a:t>
            </a:r>
            <a:r>
              <a:rPr lang="en-US" dirty="0"/>
              <a:t>touches all the vertices.</a:t>
            </a:r>
          </a:p>
          <a:p>
            <a:r>
              <a:rPr lang="en-US" dirty="0" smtClean="0"/>
              <a:t>It </a:t>
            </a:r>
            <a:r>
              <a:rPr lang="en-US" dirty="0"/>
              <a:t>is not hard to see that this is the maximum weighted spanning tree</a:t>
            </a:r>
          </a:p>
          <a:p>
            <a:r>
              <a:rPr lang="en-US" dirty="0" smtClean="0"/>
              <a:t>The </a:t>
            </a:r>
            <a:r>
              <a:rPr lang="en-US" dirty="0"/>
              <a:t>complexity is </a:t>
            </a:r>
            <a:r>
              <a:rPr lang="en-US" dirty="0" smtClean="0">
                <a:latin typeface="Calibri"/>
              </a:rPr>
              <a:t>O(n</a:t>
            </a:r>
            <a:r>
              <a:rPr lang="en-US" baseline="30000" dirty="0" smtClean="0">
                <a:latin typeface="Calibri"/>
              </a:rPr>
              <a:t>2</a:t>
            </a:r>
            <a:r>
              <a:rPr lang="en-US" dirty="0" smtClean="0"/>
              <a:t> log(n))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304800" y="1371600"/>
            <a:ext cx="8763000" cy="4800600"/>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r>
              <a:rPr lang="en-US" dirty="0"/>
              <a:t>Transform the resulting undirected tree to a </a:t>
            </a:r>
            <a:r>
              <a:rPr lang="en-US" dirty="0">
                <a:solidFill>
                  <a:srgbClr val="0000FF"/>
                </a:solidFill>
              </a:rPr>
              <a:t>directed tree</a:t>
            </a:r>
            <a:r>
              <a:rPr lang="en-US" dirty="0"/>
              <a:t>. </a:t>
            </a:r>
            <a:endParaRPr lang="en-US" dirty="0" smtClean="0"/>
          </a:p>
          <a:p>
            <a:pPr lvl="1"/>
            <a:r>
              <a:rPr lang="en-US" dirty="0" smtClean="0"/>
              <a:t>Choose </a:t>
            </a:r>
            <a:r>
              <a:rPr lang="en-US" dirty="0"/>
              <a:t>a </a:t>
            </a:r>
            <a:r>
              <a:rPr lang="en-US" dirty="0" smtClean="0"/>
              <a:t>root </a:t>
            </a:r>
            <a:r>
              <a:rPr lang="en-US" dirty="0"/>
              <a:t>variable and set the direction of all the edges away from it</a:t>
            </a:r>
            <a:r>
              <a:rPr lang="en-US" dirty="0" smtClean="0"/>
              <a:t>.</a:t>
            </a:r>
          </a:p>
          <a:p>
            <a:r>
              <a:rPr lang="en-US" dirty="0" smtClean="0"/>
              <a:t>Place </a:t>
            </a:r>
            <a:r>
              <a:rPr lang="en-US" dirty="0"/>
              <a:t>the corresponding </a:t>
            </a:r>
            <a:r>
              <a:rPr lang="en-US" dirty="0">
                <a:solidFill>
                  <a:srgbClr val="0000FF"/>
                </a:solidFill>
              </a:rPr>
              <a:t>conditional probabilities </a:t>
            </a:r>
            <a:r>
              <a:rPr lang="en-US" dirty="0"/>
              <a:t>on the edges. </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59</a:t>
            </a:fld>
            <a:endParaRPr lang="en-US"/>
          </a:p>
        </p:txBody>
      </p:sp>
      <p:sp>
        <p:nvSpPr>
          <p:cNvPr id="5" name="TextBox 4"/>
          <p:cNvSpPr txBox="1"/>
          <p:nvPr/>
        </p:nvSpPr>
        <p:spPr>
          <a:xfrm>
            <a:off x="0" y="5638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(1)</a:t>
            </a:r>
            <a:endParaRPr lang="en-US" sz="2000" u="none" dirty="0">
              <a:latin typeface="+mn-lt"/>
            </a:endParaRPr>
          </a:p>
        </p:txBody>
      </p:sp>
      <p:sp>
        <p:nvSpPr>
          <p:cNvPr id="6" name="TextBox 5"/>
          <p:cNvSpPr txBox="1"/>
          <p:nvPr/>
        </p:nvSpPr>
        <p:spPr>
          <a:xfrm>
            <a:off x="0" y="4876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(3)</a:t>
            </a:r>
            <a:endParaRPr lang="en-US" sz="2000" u="none" dirty="0">
              <a:latin typeface="+mn-lt"/>
            </a:endParaRPr>
          </a:p>
        </p:txBody>
      </p:sp>
      <p:sp>
        <p:nvSpPr>
          <p:cNvPr id="7" name="TextBox 6"/>
          <p:cNvSpPr txBox="1"/>
          <p:nvPr/>
        </p:nvSpPr>
        <p:spPr>
          <a:xfrm>
            <a:off x="0" y="39624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(2)</a:t>
            </a:r>
            <a:endParaRPr lang="en-US" sz="2000" u="none" dirty="0">
              <a:latin typeface="+mn-lt"/>
            </a:endParaRPr>
          </a:p>
        </p:txBody>
      </p:sp>
    </p:spTree>
    <p:extLst>
      <p:ext uri="{BB962C8B-B14F-4D97-AF65-F5344CB8AC3E}">
        <p14:creationId xmlns:p14="http://schemas.microsoft.com/office/powerpoint/2010/main" val="1507192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sp>
        <p:nvSpPr>
          <p:cNvPr id="3" name="Content Placeholder 2"/>
          <p:cNvSpPr>
            <a:spLocks noGrp="1"/>
          </p:cNvSpPr>
          <p:nvPr>
            <p:ph idx="1"/>
          </p:nvPr>
        </p:nvSpPr>
        <p:spPr>
          <a:xfrm>
            <a:off x="1600200" y="1295400"/>
            <a:ext cx="7162800" cy="4525963"/>
          </a:xfrm>
        </p:spPr>
        <p:txBody>
          <a:bodyPr/>
          <a:lstStyle/>
          <a:p>
            <a:r>
              <a:rPr lang="en-US" dirty="0">
                <a:solidFill>
                  <a:srgbClr val="000066"/>
                </a:solidFill>
              </a:rPr>
              <a:t>In general, the problem is very hard. But, under some assumptions </a:t>
            </a:r>
            <a:r>
              <a:rPr lang="en-US" dirty="0" smtClean="0">
                <a:solidFill>
                  <a:srgbClr val="000066"/>
                </a:solidFill>
              </a:rPr>
              <a:t>on the </a:t>
            </a:r>
            <a:r>
              <a:rPr lang="en-US" dirty="0">
                <a:solidFill>
                  <a:srgbClr val="000066"/>
                </a:solidFill>
              </a:rPr>
              <a:t>distribution we have shown that we can do it. </a:t>
            </a:r>
            <a:r>
              <a:rPr lang="en-US" dirty="0" smtClean="0">
                <a:solidFill>
                  <a:srgbClr val="000066"/>
                </a:solidFill>
              </a:rPr>
              <a:t> </a:t>
            </a:r>
            <a:r>
              <a:rPr lang="en-US" sz="2000" dirty="0" smtClean="0">
                <a:solidFill>
                  <a:srgbClr val="000066"/>
                </a:solidFill>
              </a:rPr>
              <a:t>(exercise: show it’s the </a:t>
            </a:r>
            <a:r>
              <a:rPr lang="en-US" sz="2000" dirty="0">
                <a:solidFill>
                  <a:srgbClr val="000066"/>
                </a:solidFill>
              </a:rPr>
              <a:t>most likely </a:t>
            </a:r>
            <a:r>
              <a:rPr lang="en-US" sz="2000" dirty="0" smtClean="0">
                <a:solidFill>
                  <a:srgbClr val="000066"/>
                </a:solidFill>
              </a:rPr>
              <a:t>distribution) </a:t>
            </a:r>
            <a:endParaRPr lang="en-US" sz="2000"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smtClean="0">
              <a:solidFill>
                <a:srgbClr val="000066"/>
              </a:solidFill>
            </a:endParaRPr>
          </a:p>
          <a:p>
            <a:r>
              <a:rPr lang="en-US" dirty="0" smtClean="0">
                <a:solidFill>
                  <a:srgbClr val="000066"/>
                </a:solidFill>
              </a:rPr>
              <a:t>Assumptions</a:t>
            </a:r>
            <a:r>
              <a:rPr lang="en-US" dirty="0">
                <a:solidFill>
                  <a:srgbClr val="000066"/>
                </a:solidFill>
              </a:rPr>
              <a:t>:  </a:t>
            </a:r>
            <a:r>
              <a:rPr lang="en-US" dirty="0" smtClean="0">
                <a:solidFill>
                  <a:srgbClr val="000066"/>
                </a:solidFill>
              </a:rPr>
              <a:t>(</a:t>
            </a:r>
            <a:r>
              <a:rPr lang="en-US" dirty="0">
                <a:solidFill>
                  <a:srgbClr val="000066"/>
                </a:solidFill>
              </a:rPr>
              <a:t>conditional </a:t>
            </a:r>
            <a:r>
              <a:rPr lang="en-US" dirty="0" smtClean="0">
                <a:solidFill>
                  <a:srgbClr val="000066"/>
                </a:solidFill>
              </a:rPr>
              <a:t>independence given y)</a:t>
            </a:r>
          </a:p>
          <a:p>
            <a:pPr lvl="1"/>
            <a:r>
              <a:rPr lang="en-US" dirty="0" smtClean="0">
                <a:solidFill>
                  <a:srgbClr val="000066"/>
                </a:solidFill>
                <a:latin typeface="Calibri"/>
              </a:rPr>
              <a:t>P(x</a:t>
            </a:r>
            <a:r>
              <a:rPr lang="en-US" baseline="-25000" dirty="0" smtClean="0">
                <a:solidFill>
                  <a:srgbClr val="000066"/>
                </a:solidFill>
                <a:latin typeface="Calibri"/>
              </a:rPr>
              <a:t>i</a:t>
            </a:r>
            <a:r>
              <a:rPr lang="en-US" dirty="0" smtClean="0">
                <a:solidFill>
                  <a:srgbClr val="000066"/>
                </a:solidFill>
                <a:latin typeface="Calibri"/>
              </a:rPr>
              <a:t> | </a:t>
            </a:r>
            <a:r>
              <a:rPr lang="en-US" dirty="0" err="1" smtClean="0">
                <a:solidFill>
                  <a:srgbClr val="000066"/>
                </a:solidFill>
                <a:latin typeface="Calibri"/>
              </a:rPr>
              <a:t>x</a:t>
            </a:r>
            <a:r>
              <a:rPr lang="en-US" baseline="-25000" dirty="0" err="1" smtClean="0">
                <a:solidFill>
                  <a:srgbClr val="000066"/>
                </a:solidFill>
                <a:latin typeface="Calibri"/>
              </a:rPr>
              <a:t>j</a:t>
            </a:r>
            <a:r>
              <a:rPr lang="en-US" dirty="0" err="1" smtClean="0">
                <a:solidFill>
                  <a:srgbClr val="000066"/>
                </a:solidFill>
                <a:latin typeface="Calibri"/>
              </a:rPr>
              <a:t>,y</a:t>
            </a:r>
            <a:r>
              <a:rPr lang="en-US" dirty="0" smtClean="0">
                <a:solidFill>
                  <a:srgbClr val="000066"/>
                </a:solidFill>
              </a:rPr>
              <a:t>) = </a:t>
            </a:r>
            <a:r>
              <a:rPr lang="en-US" dirty="0" smtClean="0">
                <a:solidFill>
                  <a:srgbClr val="000066"/>
                </a:solidFill>
                <a:latin typeface="Calibri"/>
              </a:rPr>
              <a:t>P(</a:t>
            </a:r>
            <a:r>
              <a:rPr lang="en-US" dirty="0" err="1" smtClean="0">
                <a:solidFill>
                  <a:srgbClr val="000066"/>
                </a:solidFill>
                <a:latin typeface="Calibri"/>
              </a:rPr>
              <a:t>x</a:t>
            </a:r>
            <a:r>
              <a:rPr lang="en-US" baseline="-25000" dirty="0" err="1" smtClean="0">
                <a:solidFill>
                  <a:srgbClr val="000066"/>
                </a:solidFill>
                <a:latin typeface="Calibri"/>
              </a:rPr>
              <a:t>i</a:t>
            </a:r>
            <a:r>
              <a:rPr lang="en-US" dirty="0" err="1" smtClean="0">
                <a:solidFill>
                  <a:srgbClr val="000066"/>
                </a:solidFill>
                <a:latin typeface="Calibri"/>
              </a:rPr>
              <a:t>|y</a:t>
            </a:r>
            <a:r>
              <a:rPr lang="en-US" dirty="0" smtClean="0">
                <a:solidFill>
                  <a:srgbClr val="000066"/>
                </a:solidFill>
              </a:rPr>
              <a:t>) </a:t>
            </a:r>
            <a:r>
              <a:rPr lang="en-US" dirty="0" smtClean="0">
                <a:solidFill>
                  <a:srgbClr val="000066"/>
                </a:solidFill>
                <a:latin typeface="cmsy10"/>
              </a:rPr>
              <a:t>8</a:t>
            </a:r>
            <a:r>
              <a:rPr lang="en-US" dirty="0" smtClean="0">
                <a:solidFill>
                  <a:srgbClr val="000066"/>
                </a:solidFill>
              </a:rPr>
              <a:t> </a:t>
            </a:r>
            <a:r>
              <a:rPr lang="en-US" dirty="0" err="1" smtClean="0">
                <a:solidFill>
                  <a:srgbClr val="000066"/>
                </a:solidFill>
              </a:rPr>
              <a:t>i,j</a:t>
            </a:r>
            <a:endParaRPr lang="en-US" dirty="0" smtClean="0">
              <a:solidFill>
                <a:srgbClr val="000066"/>
              </a:solidFill>
            </a:endParaRPr>
          </a:p>
          <a:p>
            <a:r>
              <a:rPr lang="en-US" dirty="0" smtClean="0">
                <a:solidFill>
                  <a:srgbClr val="000066"/>
                </a:solidFill>
              </a:rPr>
              <a:t>Can </a:t>
            </a:r>
            <a:r>
              <a:rPr lang="en-US" dirty="0">
                <a:solidFill>
                  <a:srgbClr val="000066"/>
                </a:solidFill>
              </a:rPr>
              <a:t>these assumptions be relaxed ? </a:t>
            </a:r>
          </a:p>
          <a:p>
            <a:r>
              <a:rPr lang="en-US" dirty="0">
                <a:solidFill>
                  <a:srgbClr val="000066"/>
                </a:solidFill>
              </a:rPr>
              <a:t>Can we learn more general probability distributions ?</a:t>
            </a:r>
          </a:p>
          <a:p>
            <a:pPr lvl="1"/>
            <a:r>
              <a:rPr lang="en-US" dirty="0" smtClean="0">
                <a:solidFill>
                  <a:srgbClr val="000066"/>
                </a:solidFill>
              </a:rPr>
              <a:t>(These are essential in many applications: language</a:t>
            </a:r>
            <a:r>
              <a:rPr lang="en-US" dirty="0">
                <a:solidFill>
                  <a:srgbClr val="000066"/>
                </a:solidFill>
              </a:rPr>
              <a:t>, </a:t>
            </a:r>
            <a:r>
              <a:rPr lang="en-US" dirty="0" smtClean="0">
                <a:solidFill>
                  <a:srgbClr val="000066"/>
                </a:solidFill>
              </a:rPr>
              <a:t>vision.)</a:t>
            </a:r>
            <a:endParaRPr lang="en-US" dirty="0">
              <a:solidFill>
                <a:srgbClr val="000066"/>
              </a:solidFill>
            </a:endParaRPr>
          </a:p>
          <a:p>
            <a:endParaRPr lang="en-US" dirty="0"/>
          </a:p>
        </p:txBody>
      </p:sp>
      <p:grpSp>
        <p:nvGrpSpPr>
          <p:cNvPr id="5127" name="Group 29"/>
          <p:cNvGrpSpPr>
            <a:grpSpLocks/>
          </p:cNvGrpSpPr>
          <p:nvPr/>
        </p:nvGrpSpPr>
        <p:grpSpPr bwMode="auto">
          <a:xfrm>
            <a:off x="2065337" y="2406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19475" name="משוואה" r:id="rId4" imgW="939240" imgH="355680" progId="Equation.3">
                    <p:embed/>
                  </p:oleObj>
                </mc:Choice>
                <mc:Fallback>
                  <p:oleObj name="משוואה" r:id="rId4" imgW="939240" imgH="355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19476" name="משוואה" r:id="rId6" imgW="203024" imgH="215713" progId="Equation.3">
                    <p:embed/>
                  </p:oleObj>
                </mc:Choice>
                <mc:Fallback>
                  <p:oleObj name="משוואה" r:id="rId6" imgW="203024"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19477" name="משוואה" r:id="rId8" imgW="215619" imgH="215619" progId="Equation.3">
                    <p:embed/>
                  </p:oleObj>
                </mc:Choice>
                <mc:Fallback>
                  <p:oleObj name="משוואה" r:id="rId8" imgW="215619"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19478" name="משוואה" r:id="rId10" imgW="215619" imgH="215619" progId="Equation.3">
                    <p:embed/>
                  </p:oleObj>
                </mc:Choice>
                <mc:Fallback>
                  <p:oleObj name="משוואה" r:id="rId10" imgW="215619"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19479" name="משוואה" r:id="rId12" imgW="152268" imgH="164957" progId="Equation.3">
                    <p:embed/>
                  </p:oleObj>
                </mc:Choice>
                <mc:Fallback>
                  <p:oleObj name="משוואה"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19480" name="משוואה" r:id="rId14" imgW="215619" imgH="215619" progId="Equation.3">
                    <p:embed/>
                  </p:oleObj>
                </mc:Choice>
                <mc:Fallback>
                  <p:oleObj name="משוואה" r:id="rId14" imgW="215619" imgH="21561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19481" name="משוואה" r:id="rId16" imgW="964800" imgH="355680" progId="Equation.3">
                    <p:embed/>
                  </p:oleObj>
                </mc:Choice>
                <mc:Fallback>
                  <p:oleObj name="משוואה" r:id="rId16" imgW="964800" imgH="355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19482" name="משוואה" r:id="rId18" imgW="964800" imgH="355680" progId="Equation.3">
                    <p:embed/>
                  </p:oleObj>
                </mc:Choice>
                <mc:Fallback>
                  <p:oleObj name="משוואה" r:id="rId18" imgW="964800" imgH="3556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19483" name="משוואה" r:id="rId20" imgW="558360" imgH="330120" progId="Equation.3">
                    <p:embed/>
                  </p:oleObj>
                </mc:Choice>
                <mc:Fallback>
                  <p:oleObj name="משוואה" r:id="rId20" imgW="558360" imgH="33012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a:t>
            </a:fld>
            <a:endParaRPr lang="en-US"/>
          </a:p>
        </p:txBody>
      </p:sp>
      <p:sp>
        <p:nvSpPr>
          <p:cNvPr id="32" name="Text Box 3"/>
          <p:cNvSpPr txBox="1">
            <a:spLocks noChangeArrowheads="1"/>
          </p:cNvSpPr>
          <p:nvPr/>
        </p:nvSpPr>
        <p:spPr bwMode="auto">
          <a:xfrm>
            <a:off x="48904" y="2512874"/>
            <a:ext cx="2057400" cy="1754326"/>
          </a:xfrm>
          <a:prstGeom prst="rect">
            <a:avLst/>
          </a:prstGeom>
          <a:solidFill>
            <a:srgbClr val="FFFFCC"/>
          </a:solidFill>
          <a:ln w="9525">
            <a:solidFill>
              <a:schemeClr val="tx1"/>
            </a:solidFill>
            <a:miter lim="800000"/>
            <a:headEnd/>
            <a:tailEnd/>
          </a:ln>
          <a:effectLst/>
          <a:extLst/>
        </p:spPr>
        <p:txBody>
          <a:bodyPr wrap="square">
            <a:spAutoFit/>
          </a:bodyPr>
          <a:lstStyle/>
          <a:p>
            <a:r>
              <a:rPr lang="en-US" sz="1800" u="none" dirty="0" smtClean="0">
                <a:solidFill>
                  <a:schemeClr val="accent2"/>
                </a:solidFill>
                <a:effectLst/>
                <a:latin typeface="+mn-lt"/>
                <a:cs typeface="Arial"/>
              </a:rPr>
              <a:t>We can compute the probability of any event  or conditional event over  the n+1 variables. </a:t>
            </a:r>
            <a:endParaRPr lang="en-US" sz="1800" i="1" u="none" dirty="0">
              <a:solidFill>
                <a:schemeClr val="accent2"/>
              </a:solidFill>
              <a:effectLst/>
              <a:latin typeface="+mn-lt"/>
              <a:cs typeface="Arial"/>
            </a:endParaRPr>
          </a:p>
        </p:txBody>
      </p:sp>
    </p:spTree>
    <p:extLst>
      <p:ext uri="{BB962C8B-B14F-4D97-AF65-F5344CB8AC3E}">
        <p14:creationId xmlns:p14="http://schemas.microsoft.com/office/powerpoint/2010/main" val="2612841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381000" y="1447800"/>
            <a:ext cx="8610600" cy="4525963"/>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t>probability distribution </a:t>
            </a:r>
            <a:r>
              <a:rPr lang="en-US" dirty="0" smtClean="0">
                <a:solidFill>
                  <a:srgbClr val="0000FF"/>
                </a:solidFill>
              </a:rPr>
              <a:t>T</a:t>
            </a:r>
            <a:r>
              <a:rPr lang="en-US" dirty="0" smtClean="0"/>
              <a:t> </a:t>
            </a:r>
            <a:r>
              <a:rPr lang="en-US" dirty="0"/>
              <a:t>by forcing the conditional probabilities along the edges to coincide with those computed from a sample taken from </a:t>
            </a:r>
            <a:r>
              <a:rPr lang="en-US" dirty="0">
                <a:solidFill>
                  <a:srgbClr val="0000FF"/>
                </a:solidFill>
              </a:rPr>
              <a:t>P</a:t>
            </a:r>
            <a:r>
              <a:rPr lang="en-US" dirty="0"/>
              <a:t>,  gives the best t</a:t>
            </a:r>
            <a:r>
              <a:rPr lang="en-US" dirty="0" smtClean="0"/>
              <a:t>ree dependent </a:t>
            </a:r>
            <a:r>
              <a:rPr lang="en-US" dirty="0"/>
              <a:t>approximation to </a:t>
            </a:r>
            <a:r>
              <a:rPr lang="en-US" dirty="0">
                <a:solidFill>
                  <a:srgbClr val="0000FF"/>
                </a:solidFill>
              </a:rPr>
              <a:t>P</a:t>
            </a:r>
            <a:r>
              <a:rPr lang="en-US" dirty="0"/>
              <a:t> </a:t>
            </a:r>
            <a:endParaRPr lang="en-US" dirty="0" smtClean="0"/>
          </a:p>
          <a:p>
            <a:r>
              <a:rPr lang="en-US" dirty="0" smtClean="0">
                <a:solidFill>
                  <a:srgbClr val="000066"/>
                </a:solidFill>
              </a:rPr>
              <a:t>Let  </a:t>
            </a:r>
            <a:r>
              <a:rPr lang="en-US" dirty="0" smtClean="0">
                <a:solidFill>
                  <a:srgbClr val="0000FF"/>
                </a:solidFill>
              </a:rPr>
              <a:t>T</a:t>
            </a:r>
            <a:r>
              <a:rPr lang="en-US" dirty="0" smtClean="0">
                <a:solidFill>
                  <a:srgbClr val="000066"/>
                </a:solidFill>
              </a:rPr>
              <a:t> </a:t>
            </a:r>
            <a:r>
              <a:rPr lang="en-US" dirty="0">
                <a:solidFill>
                  <a:srgbClr val="000066"/>
                </a:solidFill>
              </a:rPr>
              <a:t>be the tree-dependent distribution according to the </a:t>
            </a:r>
            <a:r>
              <a:rPr lang="en-US" dirty="0" smtClean="0">
                <a:solidFill>
                  <a:srgbClr val="000066"/>
                </a:solidFill>
              </a:rPr>
              <a:t>fixed tree </a:t>
            </a:r>
            <a:r>
              <a:rPr lang="en-US" dirty="0">
                <a:solidFill>
                  <a:srgbClr val="0000FF"/>
                </a:solidFill>
              </a:rPr>
              <a:t>t</a:t>
            </a:r>
            <a:r>
              <a:rPr lang="en-US" dirty="0" smtClean="0">
                <a:solidFill>
                  <a:srgbClr val="000066"/>
                </a:solidFill>
              </a:rPr>
              <a:t>. </a:t>
            </a:r>
          </a:p>
          <a:p>
            <a:pPr marL="0" indent="0">
              <a:buNone/>
            </a:pPr>
            <a:r>
              <a:rPr lang="en-US" b="1" dirty="0" smtClean="0">
                <a:solidFill>
                  <a:srgbClr val="000066"/>
                </a:solidFill>
              </a:rPr>
              <a:t>	</a:t>
            </a:r>
            <a:r>
              <a:rPr lang="en-US" sz="2800" b="1" dirty="0" smtClean="0">
                <a:solidFill>
                  <a:srgbClr val="000066"/>
                </a:solidFill>
              </a:rPr>
              <a:t>T(x</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T(</a:t>
            </a:r>
            <a:r>
              <a:rPr lang="en-US" sz="2800" b="1" dirty="0" err="1" smtClean="0">
                <a:solidFill>
                  <a:srgbClr val="000066"/>
                </a:solidFill>
              </a:rPr>
              <a:t>x</a:t>
            </a:r>
            <a:r>
              <a:rPr lang="en-US" sz="2800" b="1" baseline="-25000" dirty="0" err="1" smtClean="0">
                <a:solidFill>
                  <a:srgbClr val="000066"/>
                </a:solidFill>
              </a:rPr>
              <a:t>i</a:t>
            </a:r>
            <a:r>
              <a:rPr lang="en-US" sz="2800" b="1" dirty="0" err="1" smtClean="0">
                <a:solidFill>
                  <a:srgbClr val="000066"/>
                </a:solidFill>
              </a:rPr>
              <a:t>|Parent</a:t>
            </a:r>
            <a:r>
              <a:rPr lang="en-US" sz="2800" b="1" dirty="0" smtClean="0">
                <a:solidFill>
                  <a:srgbClr val="000066"/>
                </a:solidFill>
              </a:rPr>
              <a:t>(x</a:t>
            </a:r>
            <a:r>
              <a:rPr lang="en-US" sz="2800" b="1" baseline="-25000" dirty="0" smtClean="0">
                <a:solidFill>
                  <a:srgbClr val="000066"/>
                </a:solidFill>
              </a:rPr>
              <a:t>i</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P(x</a:t>
            </a:r>
            <a:r>
              <a:rPr lang="en-US" sz="2800" baseline="-25000" dirty="0" smtClean="0">
                <a:solidFill>
                  <a:srgbClr val="000066"/>
                </a:solidFill>
              </a:rPr>
              <a:t>i</a:t>
            </a:r>
            <a:r>
              <a:rPr lang="en-US" sz="2800" b="1" dirty="0">
                <a:solidFill>
                  <a:srgbClr val="000066"/>
                </a:solidFill>
              </a:rPr>
              <a:t>|</a:t>
            </a:r>
            <a:r>
              <a:rPr lang="en-US" sz="2800" b="1" dirty="0">
                <a:solidFill>
                  <a:srgbClr val="000066"/>
                </a:solidFill>
                <a:sym typeface="Symbol" pitchFamily="18" charset="2"/>
              </a:rPr>
              <a:t></a:t>
            </a:r>
            <a:r>
              <a:rPr lang="en-US" sz="2800" b="1" dirty="0">
                <a:solidFill>
                  <a:srgbClr val="000066"/>
                </a:solidFill>
              </a:rPr>
              <a:t> (x</a:t>
            </a:r>
            <a:r>
              <a:rPr lang="en-US" sz="2800" baseline="-25000" dirty="0">
                <a:solidFill>
                  <a:srgbClr val="000066"/>
                </a:solidFill>
              </a:rPr>
              <a:t>i</a:t>
            </a:r>
            <a:r>
              <a:rPr lang="en-US" sz="2800" b="1" dirty="0">
                <a:solidFill>
                  <a:srgbClr val="000066"/>
                </a:solidFill>
              </a:rPr>
              <a:t>))</a:t>
            </a:r>
            <a:r>
              <a:rPr lang="en-US" sz="2000" dirty="0">
                <a:effectLst>
                  <a:outerShdw blurRad="38100" dist="38100" dir="2700000" algn="tl">
                    <a:srgbClr val="FFFFFF"/>
                  </a:outerShdw>
                </a:effectLst>
              </a:rPr>
              <a:t> </a:t>
            </a:r>
          </a:p>
          <a:p>
            <a:r>
              <a:rPr lang="en-US" dirty="0" smtClean="0">
                <a:solidFill>
                  <a:srgbClr val="0000FF"/>
                </a:solidFill>
              </a:rPr>
              <a:t>Recall</a:t>
            </a:r>
            <a:r>
              <a:rPr lang="en-US" dirty="0">
                <a:solidFill>
                  <a:srgbClr val="0000FF"/>
                </a:solidFill>
              </a:rPr>
              <a:t>:</a:t>
            </a:r>
          </a:p>
          <a:p>
            <a:endParaRPr lang="en-US" dirty="0">
              <a:solidFill>
                <a:srgbClr val="0000FF"/>
              </a:solidFill>
            </a:endParaRPr>
          </a:p>
        </p:txBody>
      </p:sp>
      <p:graphicFrame>
        <p:nvGraphicFramePr>
          <p:cNvPr id="45066" name="Object 18"/>
          <p:cNvGraphicFramePr>
            <a:graphicFrameLocks noChangeAspect="1"/>
          </p:cNvGraphicFramePr>
          <p:nvPr>
            <p:extLst>
              <p:ext uri="{D42A27DB-BD31-4B8C-83A1-F6EECF244321}">
                <p14:modId xmlns:p14="http://schemas.microsoft.com/office/powerpoint/2010/main" val="3543475504"/>
              </p:ext>
            </p:extLst>
          </p:nvPr>
        </p:nvGraphicFramePr>
        <p:xfrm>
          <a:off x="2482790" y="5029201"/>
          <a:ext cx="4005408" cy="1066800"/>
        </p:xfrm>
        <a:graphic>
          <a:graphicData uri="http://schemas.openxmlformats.org/presentationml/2006/ole">
            <mc:AlternateContent xmlns:mc="http://schemas.openxmlformats.org/markup-compatibility/2006">
              <mc:Choice xmlns:v="urn:schemas-microsoft-com:vml" Requires="v">
                <p:oleObj spid="_x0000_s6147" name="משוואה" r:id="rId4" imgW="1625400" imgH="419040" progId="Equation.3">
                  <p:embed/>
                </p:oleObj>
              </mc:Choice>
              <mc:Fallback>
                <p:oleObj name="משוואה" r:id="rId4" imgW="1625400" imgH="419040" progId="Equation.3">
                  <p:embed/>
                  <p:pic>
                    <p:nvPicPr>
                      <p:cNvPr id="0" name="Object 18"/>
                      <p:cNvPicPr>
                        <a:picLocks noChangeAspect="1" noChangeArrowheads="1"/>
                      </p:cNvPicPr>
                      <p:nvPr/>
                    </p:nvPicPr>
                    <p:blipFill>
                      <a:blip r:embed="rId5"/>
                      <a:srcRect/>
                      <a:stretch>
                        <a:fillRect/>
                      </a:stretch>
                    </p:blipFill>
                    <p:spPr bwMode="auto">
                      <a:xfrm>
                        <a:off x="2482790" y="5029201"/>
                        <a:ext cx="4005408" cy="1066800"/>
                      </a:xfrm>
                      <a:prstGeom prst="rect">
                        <a:avLst/>
                      </a:prstGeom>
                      <a:noFill/>
                      <a:ln>
                        <a:noFill/>
                      </a:ln>
                      <a:effectLst/>
                      <a:extLst/>
                    </p:spPr>
                  </p:pic>
                </p:oleObj>
              </mc:Fallback>
            </mc:AlternateContent>
          </a:graphicData>
        </a:graphic>
      </p:graphicFrame>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381000" y="1447800"/>
            <a:ext cx="8610600" cy="5029200"/>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solidFill>
                  <a:srgbClr val="0000FF"/>
                </a:solidFill>
                <a:latin typeface="Calibri"/>
              </a:rPr>
              <a:t>T</a:t>
            </a:r>
            <a:r>
              <a:rPr lang="en-US" dirty="0" smtClean="0">
                <a:solidFill>
                  <a:srgbClr val="0000FF"/>
                </a:solidFill>
              </a:rPr>
              <a:t> </a:t>
            </a:r>
            <a:r>
              <a:rPr lang="en-US" dirty="0"/>
              <a:t>by forcing the conditional probabilities along the edges to coincide with those computed from a sample taken from </a:t>
            </a:r>
            <a:r>
              <a:rPr lang="en-US" dirty="0">
                <a:solidFill>
                  <a:srgbClr val="0000FF"/>
                </a:solidFill>
              </a:rPr>
              <a:t>P,</a:t>
            </a:r>
            <a:r>
              <a:rPr lang="en-US" dirty="0"/>
              <a:t>  gives the best t-dependent approximation to P </a:t>
            </a:r>
            <a:endParaRPr lang="en-US" dirty="0" smtClean="0"/>
          </a:p>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a:p>
            <a:r>
              <a:rPr lang="en-US" dirty="0" smtClean="0">
                <a:solidFill>
                  <a:srgbClr val="0000FF"/>
                </a:solidFill>
              </a:rPr>
              <a:t>When </a:t>
            </a:r>
            <a:r>
              <a:rPr lang="en-US" dirty="0">
                <a:solidFill>
                  <a:srgbClr val="0000FF"/>
                </a:solidFill>
              </a:rPr>
              <a:t>is this maximized? </a:t>
            </a:r>
            <a:endParaRPr lang="en-US" dirty="0" smtClean="0">
              <a:solidFill>
                <a:srgbClr val="0000FF"/>
              </a:solidFill>
            </a:endParaRPr>
          </a:p>
          <a:p>
            <a:pPr lvl="1"/>
            <a:r>
              <a:rPr lang="en-US" dirty="0" smtClean="0"/>
              <a:t>That </a:t>
            </a:r>
            <a:r>
              <a:rPr lang="en-US" dirty="0"/>
              <a:t>is, how to define </a:t>
            </a:r>
            <a:r>
              <a:rPr lang="en-US" dirty="0" smtClean="0">
                <a:solidFill>
                  <a:srgbClr val="0000FF"/>
                </a:solidFill>
              </a:rPr>
              <a:t>T(x</a:t>
            </a:r>
            <a:r>
              <a:rPr lang="en-US" baseline="-25000" dirty="0" smtClean="0">
                <a:solidFill>
                  <a:srgbClr val="0000FF"/>
                </a:solidFill>
              </a:rPr>
              <a:t>i</a:t>
            </a:r>
            <a:r>
              <a:rPr lang="en-US" dirty="0">
                <a:solidFill>
                  <a:srgbClr val="0000FF"/>
                </a:solidFill>
              </a:rPr>
              <a:t>|</a:t>
            </a:r>
            <a:r>
              <a:rPr lang="en-US" dirty="0">
                <a:solidFill>
                  <a:srgbClr val="0000FF"/>
                </a:solidFill>
                <a:sym typeface="Symbol" pitchFamily="18" charset="2"/>
              </a:rPr>
              <a:t></a:t>
            </a:r>
            <a:r>
              <a:rPr lang="en-US" dirty="0">
                <a:solidFill>
                  <a:srgbClr val="0000FF"/>
                </a:solidFill>
              </a:rPr>
              <a:t>(x</a:t>
            </a:r>
            <a:r>
              <a:rPr lang="en-US" baseline="-25000" dirty="0">
                <a:solidFill>
                  <a:srgbClr val="0000FF"/>
                </a:solidFill>
              </a:rPr>
              <a:t>i</a:t>
            </a:r>
            <a:r>
              <a:rPr lang="en-US" dirty="0">
                <a:solidFill>
                  <a:srgbClr val="0000FF"/>
                </a:solidFill>
              </a:rPr>
              <a:t>))</a:t>
            </a:r>
            <a:r>
              <a:rPr lang="en-US" dirty="0"/>
              <a:t>? </a:t>
            </a:r>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73042582"/>
              </p:ext>
            </p:extLst>
          </p:nvPr>
        </p:nvGraphicFramePr>
        <p:xfrm>
          <a:off x="2159383" y="3200400"/>
          <a:ext cx="4576379" cy="1981200"/>
        </p:xfrm>
        <a:graphic>
          <a:graphicData uri="http://schemas.openxmlformats.org/presentationml/2006/ole">
            <mc:AlternateContent xmlns:mc="http://schemas.openxmlformats.org/markup-compatibility/2006">
              <mc:Choice xmlns:v="urn:schemas-microsoft-com:vml" Requires="v">
                <p:oleObj spid="_x0000_s26627" name="משוואה" r:id="rId4" imgW="2895480" imgH="1231560" progId="Equation.3">
                  <p:embed/>
                </p:oleObj>
              </mc:Choice>
              <mc:Fallback>
                <p:oleObj name="משוואה" r:id="rId4" imgW="2895480" imgH="1231560" progId="Equation.3">
                  <p:embed/>
                  <p:pic>
                    <p:nvPicPr>
                      <p:cNvPr id="0" name="Object 10"/>
                      <p:cNvPicPr>
                        <a:picLocks noChangeAspect="1" noChangeArrowheads="1"/>
                      </p:cNvPicPr>
                      <p:nvPr/>
                    </p:nvPicPr>
                    <p:blipFill>
                      <a:blip r:embed="rId5"/>
                      <a:srcRect/>
                      <a:stretch>
                        <a:fillRect/>
                      </a:stretch>
                    </p:blipFill>
                    <p:spPr bwMode="auto">
                      <a:xfrm>
                        <a:off x="2159383" y="3200400"/>
                        <a:ext cx="4576379" cy="1981200"/>
                      </a:xfrm>
                      <a:prstGeom prst="rect">
                        <a:avLst/>
                      </a:prstGeom>
                      <a:noFill/>
                      <a:ln>
                        <a:noFill/>
                      </a:ln>
                      <a:effectLst/>
                    </p:spPr>
                  </p:pic>
                </p:oleObj>
              </mc:Fallback>
            </mc:AlternateContent>
          </a:graphicData>
        </a:graphic>
      </p:graphicFrame>
      <p:sp>
        <p:nvSpPr>
          <p:cNvPr id="6" name="Rectangular Callout 5"/>
          <p:cNvSpPr/>
          <p:nvPr/>
        </p:nvSpPr>
        <p:spPr>
          <a:xfrm>
            <a:off x="6400800" y="3124201"/>
            <a:ext cx="2286000" cy="685800"/>
          </a:xfrm>
          <a:prstGeom prst="wedgeRectCallout">
            <a:avLst>
              <a:gd name="adj1" fmla="val -41319"/>
              <a:gd name="adj2" fmla="val 7512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Slight abuse of notation at the root</a:t>
            </a:r>
            <a:endParaRPr lang="en-US" sz="1800" u="none" dirty="0">
              <a:solidFill>
                <a:schemeClr val="tx1"/>
              </a:solidFill>
            </a:endParaRPr>
          </a:p>
        </p:txBody>
      </p:sp>
    </p:spTree>
    <p:extLst>
      <p:ext uri="{BB962C8B-B14F-4D97-AF65-F5344CB8AC3E}">
        <p14:creationId xmlns:p14="http://schemas.microsoft.com/office/powerpoint/2010/main" val="4033262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(1)</a:t>
            </a:r>
          </a:p>
        </p:txBody>
      </p:sp>
      <p:graphicFrame>
        <p:nvGraphicFramePr>
          <p:cNvPr id="47110" name="Object 5"/>
          <p:cNvGraphicFramePr>
            <a:graphicFrameLocks noChangeAspect="1"/>
          </p:cNvGraphicFramePr>
          <p:nvPr>
            <p:extLst>
              <p:ext uri="{D42A27DB-BD31-4B8C-83A1-F6EECF244321}">
                <p14:modId xmlns:p14="http://schemas.microsoft.com/office/powerpoint/2010/main" val="3061229045"/>
              </p:ext>
            </p:extLst>
          </p:nvPr>
        </p:nvGraphicFramePr>
        <p:xfrm>
          <a:off x="1135626" y="1386361"/>
          <a:ext cx="6712974" cy="4709639"/>
        </p:xfrm>
        <a:graphic>
          <a:graphicData uri="http://schemas.openxmlformats.org/presentationml/2006/ole">
            <mc:AlternateContent xmlns:mc="http://schemas.openxmlformats.org/markup-compatibility/2006">
              <mc:Choice xmlns:v="urn:schemas-microsoft-com:vml" Requires="v">
                <p:oleObj spid="_x0000_s7171" name="משוואה" r:id="rId4" imgW="3911400" imgH="2717640" progId="Equation.3">
                  <p:embed/>
                </p:oleObj>
              </mc:Choice>
              <mc:Fallback>
                <p:oleObj name="משוואה" r:id="rId4" imgW="3911400" imgH="2717640" progId="Equation.3">
                  <p:embed/>
                  <p:pic>
                    <p:nvPicPr>
                      <p:cNvPr id="0" name="Object 5"/>
                      <p:cNvPicPr>
                        <a:picLocks noChangeAspect="1" noChangeArrowheads="1"/>
                      </p:cNvPicPr>
                      <p:nvPr/>
                    </p:nvPicPr>
                    <p:blipFill>
                      <a:blip r:embed="rId5"/>
                      <a:srcRect/>
                      <a:stretch>
                        <a:fillRect/>
                      </a:stretch>
                    </p:blipFill>
                    <p:spPr bwMode="auto">
                      <a:xfrm>
                        <a:off x="1135626" y="1386361"/>
                        <a:ext cx="6712974" cy="4709639"/>
                      </a:xfrm>
                      <a:prstGeom prst="rect">
                        <a:avLst/>
                      </a:prstGeom>
                      <a:noFill/>
                      <a:ln>
                        <a:noFill/>
                      </a:ln>
                      <a:effectLst/>
                      <a:extLst/>
                    </p:spPr>
                  </p:pic>
                </p:oleObj>
              </mc:Fallback>
            </mc:AlternateContent>
          </a:graphicData>
        </a:graphic>
      </p:graphicFrame>
      <p:sp>
        <p:nvSpPr>
          <p:cNvPr id="754694" name="Line 6"/>
          <p:cNvSpPr>
            <a:spLocks noChangeShapeType="1"/>
          </p:cNvSpPr>
          <p:nvPr/>
        </p:nvSpPr>
        <p:spPr bwMode="auto">
          <a:xfrm>
            <a:off x="4114800" y="6019800"/>
            <a:ext cx="411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62</a:t>
            </a:fld>
            <a:endParaRPr lang="en-US"/>
          </a:p>
        </p:txBody>
      </p:sp>
      <p:sp>
        <p:nvSpPr>
          <p:cNvPr id="13" name="Rectangular Callout 12"/>
          <p:cNvSpPr/>
          <p:nvPr/>
        </p:nvSpPr>
        <p:spPr>
          <a:xfrm>
            <a:off x="228600" y="3657600"/>
            <a:ext cx="1676400" cy="641350"/>
          </a:xfrm>
          <a:prstGeom prst="wedgeRectCallout">
            <a:avLst>
              <a:gd name="adj1" fmla="val 60499"/>
              <a:gd name="adj2" fmla="val 106747"/>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Definition of expectation: </a:t>
            </a:r>
            <a:endParaRPr lang="en-US" sz="1800" u="none" dirty="0">
              <a:solidFill>
                <a:schemeClr val="tx1"/>
              </a:solidFill>
            </a:endParaRPr>
          </a:p>
        </p:txBody>
      </p:sp>
      <p:sp>
        <p:nvSpPr>
          <p:cNvPr id="14" name="Rectangular Callout 13"/>
          <p:cNvSpPr/>
          <p:nvPr/>
        </p:nvSpPr>
        <p:spPr>
          <a:xfrm>
            <a:off x="6248401" y="2209800"/>
            <a:ext cx="2819399" cy="1600200"/>
          </a:xfrm>
          <a:prstGeom prst="wedgeRectCallout">
            <a:avLst>
              <a:gd name="adj1" fmla="val 10477"/>
              <a:gd name="adj2" fmla="val 15279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none" dirty="0" smtClean="0">
                <a:solidFill>
                  <a:srgbClr val="0000FF"/>
                </a:solidFill>
                <a:latin typeface="Symbol"/>
                <a:sym typeface="Symbol"/>
              </a:rPr>
              <a:t></a:t>
            </a:r>
            <a:r>
              <a:rPr lang="en-US" sz="2000" u="none" baseline="-25000" dirty="0" err="1" smtClean="0">
                <a:solidFill>
                  <a:srgbClr val="0000FF"/>
                </a:solidFill>
                <a:latin typeface="+mj-lt"/>
                <a:sym typeface="Symbol"/>
              </a:rPr>
              <a:t>i</a:t>
            </a:r>
            <a:r>
              <a:rPr lang="en-US" sz="2000" u="none" dirty="0" smtClean="0">
                <a:solidFill>
                  <a:srgbClr val="0000FF"/>
                </a:solidFill>
                <a:latin typeface="Calibri"/>
              </a:rPr>
              <a:t> 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log </a:t>
            </a: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r>
              <a:rPr lang="en-US" sz="2000" u="none" dirty="0" smtClean="0">
                <a:solidFill>
                  <a:schemeClr val="tx1"/>
                </a:solidFill>
              </a:rPr>
              <a:t>takes its maximal value when we set:</a:t>
            </a:r>
            <a:r>
              <a:rPr lang="en-US" sz="2000" u="none" dirty="0">
                <a:solidFill>
                  <a:schemeClr val="tx1"/>
                </a:solidFill>
              </a:rPr>
              <a:t> </a:t>
            </a:r>
            <a:endParaRPr lang="en-US" sz="2000" u="none" dirty="0" smtClean="0">
              <a:solidFill>
                <a:schemeClr val="tx1"/>
              </a:solidFill>
            </a:endParaRPr>
          </a:p>
          <a:p>
            <a:pPr algn="ct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 </a:t>
            </a:r>
            <a:r>
              <a:rPr lang="en-US" sz="2000" u="none" dirty="0" smtClean="0">
                <a:solidFill>
                  <a:srgbClr val="0000FF"/>
                </a:solidFill>
                <a:latin typeface="Calibri"/>
              </a:rPr>
              <a:t>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endParaRPr lang="en-US" sz="2000" u="none"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4"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381000" y="1219200"/>
            <a:ext cx="8610600" cy="6019800"/>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a:t>
            </a:r>
          </a:p>
          <a:p>
            <a:endParaRPr lang="en-US" dirty="0"/>
          </a:p>
          <a:p>
            <a:r>
              <a:rPr lang="en-US" dirty="0" smtClean="0"/>
              <a:t>However: </a:t>
            </a:r>
          </a:p>
          <a:p>
            <a:endParaRPr lang="en-US" dirty="0" smtClean="0"/>
          </a:p>
          <a:p>
            <a:endParaRPr lang="en-US" dirty="0"/>
          </a:p>
          <a:p>
            <a:r>
              <a:rPr lang="en-US" dirty="0" smtClean="0"/>
              <a:t>This gives:</a:t>
            </a:r>
          </a:p>
          <a:p>
            <a:pPr marL="0" indent="0">
              <a:buNone/>
            </a:pPr>
            <a:r>
              <a:rPr lang="en-US" b="1" dirty="0"/>
              <a:t> </a:t>
            </a:r>
            <a:r>
              <a:rPr lang="en-US" b="1" dirty="0" smtClean="0"/>
              <a:t>                   D(P,T</a:t>
            </a:r>
            <a:r>
              <a:rPr lang="en-US" b="1" dirty="0"/>
              <a:t>) = -H(x)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t>  I(x</a:t>
            </a:r>
            <a:r>
              <a:rPr lang="en-US" b="1" baseline="-25000" dirty="0"/>
              <a:t>i</a:t>
            </a:r>
            <a:r>
              <a:rPr lang="en-US" b="1" dirty="0"/>
              <a:t>,</a:t>
            </a:r>
            <a:r>
              <a:rPr lang="en-US" b="1" dirty="0">
                <a:latin typeface="cmmi10"/>
              </a:rPr>
              <a:t>¼</a:t>
            </a:r>
            <a:r>
              <a:rPr lang="en-US" b="1" dirty="0"/>
              <a:t>(x</a:t>
            </a:r>
            <a:r>
              <a:rPr lang="en-US" b="1" baseline="-25000" dirty="0"/>
              <a:t>i</a:t>
            </a:r>
            <a:r>
              <a:rPr lang="en-US" b="1" dirty="0"/>
              <a:t>))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latin typeface="Symbol"/>
                <a:sym typeface="Symbol"/>
              </a:rPr>
              <a:t></a:t>
            </a:r>
            <a:r>
              <a:rPr lang="en-US" b="1" baseline="-25000" dirty="0">
                <a:sym typeface="Symbol"/>
              </a:rPr>
              <a:t>x</a:t>
            </a:r>
            <a:r>
              <a:rPr lang="en-US" b="1" dirty="0"/>
              <a:t> P(x</a:t>
            </a:r>
            <a:r>
              <a:rPr lang="en-US" b="1" baseline="-25000" dirty="0"/>
              <a:t>i</a:t>
            </a:r>
            <a:r>
              <a:rPr lang="en-US" b="1" dirty="0"/>
              <a:t>) log P(x</a:t>
            </a:r>
            <a:r>
              <a:rPr lang="en-US" b="1" baseline="-25000" dirty="0"/>
              <a:t>i</a:t>
            </a:r>
            <a:r>
              <a:rPr lang="en-US" b="1" dirty="0"/>
              <a:t>)  </a:t>
            </a:r>
          </a:p>
          <a:p>
            <a:r>
              <a:rPr lang="en-US" dirty="0" smtClean="0"/>
              <a:t>1st </a:t>
            </a:r>
            <a:r>
              <a:rPr lang="en-US" dirty="0"/>
              <a:t>and 3rd term do not depend on the </a:t>
            </a:r>
            <a:r>
              <a:rPr lang="en-US" dirty="0" smtClean="0">
                <a:solidFill>
                  <a:srgbClr val="0000FF"/>
                </a:solidFill>
              </a:rPr>
              <a:t>tree structure</a:t>
            </a:r>
            <a:r>
              <a:rPr lang="en-US" dirty="0" smtClean="0"/>
              <a:t>. </a:t>
            </a:r>
            <a:r>
              <a:rPr lang="en-US" dirty="0"/>
              <a:t>Since the distance is </a:t>
            </a:r>
            <a:r>
              <a:rPr lang="en-US" dirty="0" smtClean="0"/>
              <a:t>non </a:t>
            </a:r>
            <a:r>
              <a:rPr lang="en-US" dirty="0"/>
              <a:t>negative, minimizing it is equivalent to maximizing the </a:t>
            </a:r>
            <a:r>
              <a:rPr lang="en-US" dirty="0">
                <a:solidFill>
                  <a:srgbClr val="0000FF"/>
                </a:solidFill>
              </a:rPr>
              <a:t>sum </a:t>
            </a:r>
            <a:r>
              <a:rPr lang="en-US" dirty="0" smtClean="0">
                <a:solidFill>
                  <a:srgbClr val="0000FF"/>
                </a:solidFill>
              </a:rPr>
              <a:t>of the </a:t>
            </a:r>
            <a:r>
              <a:rPr lang="en-US" dirty="0">
                <a:solidFill>
                  <a:srgbClr val="0000FF"/>
                </a:solidFill>
              </a:rPr>
              <a:t>edges weights I(</a:t>
            </a:r>
            <a:r>
              <a:rPr lang="en-US" dirty="0" err="1">
                <a:solidFill>
                  <a:srgbClr val="0000FF"/>
                </a:solidFill>
              </a:rPr>
              <a:t>x,y</a:t>
            </a:r>
            <a:r>
              <a:rPr lang="en-US" dirty="0">
                <a:solidFill>
                  <a:srgbClr val="0000FF"/>
                </a:solidFill>
              </a:rPr>
              <a:t>) </a:t>
            </a:r>
            <a:r>
              <a:rPr lang="en-US" dirty="0" smtClean="0"/>
              <a:t>.</a:t>
            </a:r>
            <a:endParaRPr lang="en-US" dirty="0">
              <a:solidFill>
                <a:srgbClr val="0000FF"/>
              </a:solidFill>
            </a:endParaRPr>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844541091"/>
              </p:ext>
            </p:extLst>
          </p:nvPr>
        </p:nvGraphicFramePr>
        <p:xfrm>
          <a:off x="3124200" y="1899910"/>
          <a:ext cx="5734050" cy="814388"/>
        </p:xfrm>
        <a:graphic>
          <a:graphicData uri="http://schemas.openxmlformats.org/presentationml/2006/ole">
            <mc:AlternateContent xmlns:mc="http://schemas.openxmlformats.org/markup-compatibility/2006">
              <mc:Choice xmlns:v="urn:schemas-microsoft-com:vml" Requires="v">
                <p:oleObj spid="_x0000_s18439" name="משוואה" r:id="rId4" imgW="3340080" imgH="469800" progId="Equation.3">
                  <p:embed/>
                </p:oleObj>
              </mc:Choice>
              <mc:Fallback>
                <p:oleObj name="משוואה" r:id="rId4" imgW="3340080" imgH="469800" progId="Equation.3">
                  <p:embed/>
                  <p:pic>
                    <p:nvPicPr>
                      <p:cNvPr id="0" name="Object 5"/>
                      <p:cNvPicPr>
                        <a:picLocks noChangeAspect="1" noChangeArrowheads="1"/>
                      </p:cNvPicPr>
                      <p:nvPr/>
                    </p:nvPicPr>
                    <p:blipFill>
                      <a:blip r:embed="rId5"/>
                      <a:srcRect/>
                      <a:stretch>
                        <a:fillRect/>
                      </a:stretch>
                    </p:blipFill>
                    <p:spPr bwMode="auto">
                      <a:xfrm>
                        <a:off x="3124200" y="1899910"/>
                        <a:ext cx="57340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827521"/>
              </p:ext>
            </p:extLst>
          </p:nvPr>
        </p:nvGraphicFramePr>
        <p:xfrm>
          <a:off x="303213" y="3519488"/>
          <a:ext cx="8613775" cy="747712"/>
        </p:xfrm>
        <a:graphic>
          <a:graphicData uri="http://schemas.openxmlformats.org/presentationml/2006/ole">
            <mc:AlternateContent xmlns:mc="http://schemas.openxmlformats.org/markup-compatibility/2006">
              <mc:Choice xmlns:v="urn:schemas-microsoft-com:vml" Requires="v">
                <p:oleObj spid="_x0000_s18440" name="משוואה" r:id="rId6" imgW="5181480" imgH="431640" progId="Equation.3">
                  <p:embed/>
                </p:oleObj>
              </mc:Choice>
              <mc:Fallback>
                <p:oleObj name="משוואה" r:id="rId6" imgW="5181480" imgH="431640" progId="Equation.3">
                  <p:embed/>
                  <p:pic>
                    <p:nvPicPr>
                      <p:cNvPr id="0" name="Object 8"/>
                      <p:cNvPicPr>
                        <a:picLocks noChangeAspect="1" noChangeArrowheads="1"/>
                      </p:cNvPicPr>
                      <p:nvPr/>
                    </p:nvPicPr>
                    <p:blipFill>
                      <a:blip r:embed="rId7"/>
                      <a:srcRect/>
                      <a:stretch>
                        <a:fillRect/>
                      </a:stretch>
                    </p:blipFill>
                    <p:spPr bwMode="auto">
                      <a:xfrm>
                        <a:off x="303213" y="3519488"/>
                        <a:ext cx="8613775" cy="74771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25830990"/>
              </p:ext>
            </p:extLst>
          </p:nvPr>
        </p:nvGraphicFramePr>
        <p:xfrm>
          <a:off x="1905000" y="2757488"/>
          <a:ext cx="5907088" cy="747712"/>
        </p:xfrm>
        <a:graphic>
          <a:graphicData uri="http://schemas.openxmlformats.org/presentationml/2006/ole">
            <mc:AlternateContent xmlns:mc="http://schemas.openxmlformats.org/markup-compatibility/2006">
              <mc:Choice xmlns:v="urn:schemas-microsoft-com:vml" Requires="v">
                <p:oleObj spid="_x0000_s18441" name="משוואה" r:id="rId8" imgW="3441600" imgH="431640" progId="Equation.3">
                  <p:embed/>
                </p:oleObj>
              </mc:Choice>
              <mc:Fallback>
                <p:oleObj name="משוואה" r:id="rId8" imgW="3441600" imgH="431640" progId="Equation.3">
                  <p:embed/>
                  <p:pic>
                    <p:nvPicPr>
                      <p:cNvPr id="0" name="Object 9"/>
                      <p:cNvPicPr>
                        <a:picLocks noChangeAspect="1" noChangeArrowheads="1"/>
                      </p:cNvPicPr>
                      <p:nvPr/>
                    </p:nvPicPr>
                    <p:blipFill>
                      <a:blip r:embed="rId9"/>
                      <a:srcRect/>
                      <a:stretch>
                        <a:fillRect/>
                      </a:stretch>
                    </p:blipFill>
                    <p:spPr bwMode="auto">
                      <a:xfrm>
                        <a:off x="1905000" y="2757488"/>
                        <a:ext cx="59070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6"/>
          <p:cNvSpPr>
            <a:spLocks noChangeShapeType="1"/>
          </p:cNvSpPr>
          <p:nvPr/>
        </p:nvSpPr>
        <p:spPr bwMode="auto">
          <a:xfrm>
            <a:off x="5257800" y="26670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Line 6"/>
          <p:cNvSpPr>
            <a:spLocks noChangeShapeType="1"/>
          </p:cNvSpPr>
          <p:nvPr/>
        </p:nvSpPr>
        <p:spPr bwMode="auto">
          <a:xfrm>
            <a:off x="6248400" y="51054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Line 6"/>
          <p:cNvSpPr>
            <a:spLocks noChangeShapeType="1"/>
          </p:cNvSpPr>
          <p:nvPr/>
        </p:nvSpPr>
        <p:spPr bwMode="auto">
          <a:xfrm>
            <a:off x="3581400" y="4267200"/>
            <a:ext cx="2971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6"/>
          <p:cNvSpPr>
            <a:spLocks noChangeShapeType="1"/>
          </p:cNvSpPr>
          <p:nvPr/>
        </p:nvSpPr>
        <p:spPr bwMode="auto">
          <a:xfrm>
            <a:off x="4343400" y="5105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220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381000" y="1219200"/>
            <a:ext cx="8610600" cy="6019800"/>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 the </a:t>
            </a:r>
            <a:r>
              <a:rPr lang="en-US" dirty="0" smtClean="0">
                <a:solidFill>
                  <a:srgbClr val="0000FF"/>
                </a:solidFill>
              </a:rPr>
              <a:t>T</a:t>
            </a:r>
            <a:r>
              <a:rPr lang="en-US" dirty="0" smtClean="0"/>
              <a:t> is the best tree approximation of </a:t>
            </a:r>
            <a:r>
              <a:rPr lang="en-US" dirty="0" smtClean="0">
                <a:solidFill>
                  <a:srgbClr val="0000FF"/>
                </a:solidFill>
              </a:rPr>
              <a:t>P</a:t>
            </a:r>
            <a:r>
              <a:rPr lang="en-US" dirty="0" smtClean="0"/>
              <a:t> if it is chosen to maximize </a:t>
            </a:r>
            <a:r>
              <a:rPr lang="en-US" dirty="0"/>
              <a:t>the sum </a:t>
            </a:r>
            <a:r>
              <a:rPr lang="en-US" dirty="0" smtClean="0"/>
              <a:t>of the </a:t>
            </a:r>
            <a:r>
              <a:rPr lang="en-US" dirty="0"/>
              <a:t>edges weights</a:t>
            </a:r>
            <a:r>
              <a:rPr lang="en-US" dirty="0" smtClean="0"/>
              <a:t>.</a:t>
            </a:r>
          </a:p>
          <a:p>
            <a:pPr marL="0" indent="0">
              <a:buNone/>
            </a:pPr>
            <a:endParaRPr lang="en-US" dirty="0" smtClean="0"/>
          </a:p>
          <a:p>
            <a:pPr marL="0" indent="0">
              <a:buNone/>
            </a:pPr>
            <a:r>
              <a:rPr lang="en-US" dirty="0" smtClean="0"/>
              <a:t>              D(P,T) = -H(x)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t>  </a:t>
            </a:r>
            <a:r>
              <a:rPr lang="en-US" dirty="0" smtClean="0">
                <a:latin typeface="Calibri"/>
              </a:rPr>
              <a:t>I(x</a:t>
            </a:r>
            <a:r>
              <a:rPr lang="en-US" baseline="-25000" dirty="0" smtClean="0">
                <a:latin typeface="Calibri"/>
              </a:rPr>
              <a:t>i</a:t>
            </a:r>
            <a:r>
              <a:rPr lang="en-US" dirty="0" smtClean="0"/>
              <a:t>,</a:t>
            </a:r>
            <a:r>
              <a:rPr lang="en-US" dirty="0" smtClean="0">
                <a:latin typeface="cmmi10"/>
              </a:rPr>
              <a:t>¼</a:t>
            </a:r>
            <a:r>
              <a:rPr lang="en-US" dirty="0" smtClean="0"/>
              <a:t>(</a:t>
            </a:r>
            <a:r>
              <a:rPr lang="en-US" dirty="0" smtClean="0">
                <a:latin typeface="Calibri"/>
              </a:rPr>
              <a:t>x</a:t>
            </a:r>
            <a:r>
              <a:rPr lang="en-US" baseline="-25000" dirty="0" smtClean="0">
                <a:latin typeface="Calibri"/>
              </a:rPr>
              <a:t>i</a:t>
            </a:r>
            <a:r>
              <a:rPr lang="en-US" dirty="0" smtClean="0"/>
              <a:t>))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latin typeface="Symbol"/>
                <a:sym typeface="Symbol"/>
              </a:rPr>
              <a:t></a:t>
            </a:r>
            <a:r>
              <a:rPr lang="en-US" baseline="-25000" dirty="0" smtClean="0">
                <a:sym typeface="Symbol"/>
              </a:rPr>
              <a:t>x</a:t>
            </a:r>
            <a:r>
              <a:rPr lang="en-US" dirty="0" smtClean="0"/>
              <a:t> </a:t>
            </a:r>
            <a:r>
              <a:rPr lang="en-US" dirty="0" smtClean="0">
                <a:latin typeface="Calibri"/>
              </a:rPr>
              <a:t>P(x</a:t>
            </a:r>
            <a:r>
              <a:rPr lang="en-US" baseline="-25000" dirty="0" smtClean="0">
                <a:latin typeface="Calibri"/>
              </a:rPr>
              <a:t>i</a:t>
            </a:r>
            <a:r>
              <a:rPr lang="en-US" dirty="0" smtClean="0"/>
              <a:t>) log </a:t>
            </a:r>
            <a:r>
              <a:rPr lang="en-US" dirty="0" smtClean="0">
                <a:latin typeface="Calibri"/>
              </a:rPr>
              <a:t>P(x</a:t>
            </a:r>
            <a:r>
              <a:rPr lang="en-US" baseline="-25000" dirty="0" smtClean="0">
                <a:latin typeface="Calibri"/>
              </a:rPr>
              <a:t>i</a:t>
            </a:r>
            <a:r>
              <a:rPr lang="en-US" dirty="0" smtClean="0"/>
              <a:t>)</a:t>
            </a:r>
          </a:p>
          <a:p>
            <a:endParaRPr lang="en-US" dirty="0" smtClean="0">
              <a:solidFill>
                <a:srgbClr val="0000FF"/>
              </a:solidFill>
            </a:endParaRPr>
          </a:p>
          <a:p>
            <a:r>
              <a:rPr lang="en-US" dirty="0" smtClean="0">
                <a:solidFill>
                  <a:srgbClr val="0000FF"/>
                </a:solidFill>
              </a:rPr>
              <a:t>The minimization problem is solved without the need to exhaustively consider all possible trees. </a:t>
            </a:r>
          </a:p>
          <a:p>
            <a:r>
              <a:rPr lang="en-US" dirty="0" smtClean="0"/>
              <a:t>This was achieved since we transformed the problem of finding the best tree to that of finding the heaviest one, with mutual information on the edges. </a:t>
            </a:r>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64</a:t>
            </a:fld>
            <a:endParaRPr lang="en-US"/>
          </a:p>
        </p:txBody>
      </p:sp>
    </p:spTree>
    <p:extLst>
      <p:ext uri="{BB962C8B-B14F-4D97-AF65-F5344CB8AC3E}">
        <p14:creationId xmlns:p14="http://schemas.microsoft.com/office/powerpoint/2010/main" val="2884907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(3)</a:t>
            </a:r>
            <a:endParaRPr lang="en-US" dirty="0"/>
          </a:p>
        </p:txBody>
      </p:sp>
      <p:sp>
        <p:nvSpPr>
          <p:cNvPr id="3" name="Content Placeholder 2"/>
          <p:cNvSpPr>
            <a:spLocks noGrp="1"/>
          </p:cNvSpPr>
          <p:nvPr>
            <p:ph idx="1"/>
          </p:nvPr>
        </p:nvSpPr>
        <p:spPr>
          <a:xfrm>
            <a:off x="381000" y="1219200"/>
            <a:ext cx="8610600" cy="6019800"/>
          </a:xfrm>
        </p:spPr>
        <p:txBody>
          <a:bodyPr/>
          <a:lstStyle/>
          <a:p>
            <a:r>
              <a:rPr lang="en-US" dirty="0" smtClean="0">
                <a:solidFill>
                  <a:srgbClr val="6600FF"/>
                </a:solidFill>
              </a:rPr>
              <a:t>Transform </a:t>
            </a:r>
            <a:r>
              <a:rPr lang="en-US" dirty="0">
                <a:solidFill>
                  <a:srgbClr val="6600FF"/>
                </a:solidFill>
              </a:rPr>
              <a:t>the resulting undirected tree to a directed tree.</a:t>
            </a:r>
            <a:r>
              <a:rPr lang="en-US" dirty="0">
                <a:solidFill>
                  <a:srgbClr val="000066"/>
                </a:solidFill>
              </a:rPr>
              <a:t> (Choose a </a:t>
            </a:r>
            <a:r>
              <a:rPr lang="en-US" dirty="0" smtClean="0">
                <a:solidFill>
                  <a:srgbClr val="000066"/>
                </a:solidFill>
              </a:rPr>
              <a:t> root </a:t>
            </a:r>
            <a:r>
              <a:rPr lang="en-US" dirty="0">
                <a:solidFill>
                  <a:srgbClr val="000066"/>
                </a:solidFill>
              </a:rPr>
              <a:t>variable and </a:t>
            </a:r>
            <a:r>
              <a:rPr lang="en-US" dirty="0" smtClean="0">
                <a:solidFill>
                  <a:srgbClr val="000066"/>
                </a:solidFill>
              </a:rPr>
              <a:t>direct </a:t>
            </a:r>
            <a:r>
              <a:rPr lang="en-US" dirty="0">
                <a:solidFill>
                  <a:srgbClr val="000066"/>
                </a:solidFill>
              </a:rPr>
              <a:t>of all the edges away from it.)</a:t>
            </a:r>
          </a:p>
          <a:p>
            <a:pPr lvl="1"/>
            <a:r>
              <a:rPr lang="en-US" dirty="0">
                <a:solidFill>
                  <a:srgbClr val="000066"/>
                </a:solidFill>
              </a:rPr>
              <a:t>W</a:t>
            </a:r>
            <a:r>
              <a:rPr lang="en-US" dirty="0" smtClean="0">
                <a:solidFill>
                  <a:srgbClr val="000066"/>
                </a:solidFill>
              </a:rPr>
              <a:t>hat does it mean that you get the same distribution regardless of the chosen root? (Exercise) </a:t>
            </a:r>
            <a:endParaRPr lang="en-US" dirty="0">
              <a:solidFill>
                <a:srgbClr val="000066"/>
              </a:solidFill>
            </a:endParaRPr>
          </a:p>
          <a:p>
            <a:r>
              <a:rPr lang="en-US" dirty="0"/>
              <a:t>T</a:t>
            </a:r>
            <a:r>
              <a:rPr lang="en-US" dirty="0" smtClean="0"/>
              <a:t>his </a:t>
            </a:r>
            <a:r>
              <a:rPr lang="en-US" dirty="0"/>
              <a:t>algorithm learns the best </a:t>
            </a:r>
            <a:r>
              <a:rPr lang="en-US" dirty="0" smtClean="0"/>
              <a:t>tree-dependent approximation </a:t>
            </a:r>
            <a:r>
              <a:rPr lang="en-US" dirty="0"/>
              <a:t>of </a:t>
            </a:r>
            <a:r>
              <a:rPr lang="en-US" dirty="0" smtClean="0"/>
              <a:t>a </a:t>
            </a:r>
            <a:r>
              <a:rPr lang="en-US" dirty="0"/>
              <a:t>distribution D</a:t>
            </a:r>
            <a:r>
              <a:rPr lang="en-US" dirty="0" smtClean="0"/>
              <a:t>.</a:t>
            </a:r>
          </a:p>
          <a:p>
            <a:pPr marL="0" indent="0">
              <a:buNone/>
            </a:pPr>
            <a:r>
              <a:rPr lang="en-US" dirty="0" smtClean="0">
                <a:solidFill>
                  <a:srgbClr val="0000FF"/>
                </a:solidFill>
              </a:rPr>
              <a:t>                     L(T</a:t>
            </a:r>
            <a:r>
              <a:rPr lang="en-US" dirty="0">
                <a:solidFill>
                  <a:srgbClr val="0000FF"/>
                </a:solidFill>
              </a:rPr>
              <a:t>) = P(D|T) </a:t>
            </a:r>
            <a:r>
              <a:rPr lang="en-US" dirty="0" smtClean="0">
                <a:solidFill>
                  <a:srgbClr val="0000FF"/>
                </a:solidFill>
              </a:rPr>
              <a:t>= </a:t>
            </a:r>
            <a:r>
              <a:rPr lang="en-US" dirty="0">
                <a:solidFill>
                  <a:srgbClr val="0000FF"/>
                </a:solidFill>
                <a:latin typeface="cmmi10"/>
              </a:rPr>
              <a:t>¦</a:t>
            </a:r>
            <a:r>
              <a:rPr lang="en-US" baseline="-25000" dirty="0">
                <a:solidFill>
                  <a:srgbClr val="0000FF"/>
                </a:solidFill>
              </a:rPr>
              <a:t> {</a:t>
            </a:r>
            <a:r>
              <a:rPr lang="en-US" b="1" baseline="-25000" dirty="0">
                <a:solidFill>
                  <a:srgbClr val="0000FF"/>
                </a:solidFill>
                <a:latin typeface="cmmi10"/>
              </a:rPr>
              <a:t>x</a:t>
            </a:r>
            <a:r>
              <a:rPr lang="en-US" baseline="-25000" dirty="0">
                <a:solidFill>
                  <a:srgbClr val="0000FF"/>
                </a:solidFill>
              </a:rPr>
              <a:t>}</a:t>
            </a:r>
            <a:r>
              <a:rPr lang="en-US" dirty="0">
                <a:solidFill>
                  <a:srgbClr val="0000FF"/>
                </a:solidFill>
              </a:rPr>
              <a:t> </a:t>
            </a:r>
            <a:r>
              <a:rPr lang="en-US" dirty="0">
                <a:solidFill>
                  <a:srgbClr val="0000FF"/>
                </a:solidFill>
                <a:latin typeface="cmmi10"/>
              </a:rPr>
              <a:t>¦</a:t>
            </a:r>
            <a:r>
              <a:rPr lang="en-US" baseline="-25000" dirty="0">
                <a:solidFill>
                  <a:srgbClr val="0000FF"/>
                </a:solidFill>
                <a:latin typeface="cmmi10"/>
              </a:rPr>
              <a:t>i</a:t>
            </a:r>
            <a:r>
              <a:rPr lang="en-US" dirty="0">
                <a:solidFill>
                  <a:srgbClr val="0000FF"/>
                </a:solidFill>
              </a:rPr>
              <a:t> P</a:t>
            </a:r>
            <a:r>
              <a:rPr lang="en-US" baseline="-25000" dirty="0">
                <a:solidFill>
                  <a:srgbClr val="0000FF"/>
                </a:solidFill>
              </a:rPr>
              <a:t>T</a:t>
            </a:r>
            <a:r>
              <a:rPr lang="en-US" dirty="0">
                <a:solidFill>
                  <a:srgbClr val="0000FF"/>
                </a:solidFill>
              </a:rPr>
              <a:t> (</a:t>
            </a:r>
            <a:r>
              <a:rPr lang="en-US" dirty="0" err="1" smtClean="0">
                <a:solidFill>
                  <a:srgbClr val="0000FF"/>
                </a:solidFill>
              </a:rPr>
              <a:t>x</a:t>
            </a:r>
            <a:r>
              <a:rPr lang="en-US" baseline="-25000" dirty="0" err="1" smtClean="0">
                <a:solidFill>
                  <a:srgbClr val="0000FF"/>
                </a:solidFill>
              </a:rPr>
              <a:t>i</a:t>
            </a:r>
            <a:r>
              <a:rPr lang="en-US" dirty="0" err="1" smtClean="0">
                <a:solidFill>
                  <a:srgbClr val="0000FF"/>
                </a:solidFill>
              </a:rPr>
              <a:t>|Parent</a:t>
            </a:r>
            <a:r>
              <a:rPr lang="en-US" dirty="0" smtClean="0">
                <a:solidFill>
                  <a:srgbClr val="0000FF"/>
                </a:solidFill>
              </a:rPr>
              <a:t>(x</a:t>
            </a:r>
            <a:r>
              <a:rPr lang="en-US" b="1" baseline="-25000" dirty="0" smtClean="0">
                <a:solidFill>
                  <a:srgbClr val="0000FF"/>
                </a:solidFill>
              </a:rPr>
              <a:t>i</a:t>
            </a:r>
            <a:r>
              <a:rPr lang="en-US" dirty="0">
                <a:solidFill>
                  <a:srgbClr val="0000FF"/>
                </a:solidFill>
              </a:rPr>
              <a:t>))  </a:t>
            </a:r>
          </a:p>
          <a:p>
            <a:r>
              <a:rPr lang="en-US" dirty="0" smtClean="0"/>
              <a:t>Given </a:t>
            </a:r>
            <a:r>
              <a:rPr lang="en-US" dirty="0"/>
              <a:t>data, this algorithm finds the tree that </a:t>
            </a:r>
            <a:r>
              <a:rPr lang="en-US" dirty="0" smtClean="0"/>
              <a:t>maximizes </a:t>
            </a:r>
            <a:r>
              <a:rPr lang="en-US" dirty="0"/>
              <a:t>the </a:t>
            </a:r>
            <a:r>
              <a:rPr lang="en-US" dirty="0" smtClean="0"/>
              <a:t>likelihood of the data.</a:t>
            </a:r>
          </a:p>
          <a:p>
            <a:r>
              <a:rPr lang="en-US" dirty="0" smtClean="0"/>
              <a:t>The algorithm is called the </a:t>
            </a:r>
            <a:r>
              <a:rPr lang="en-US" dirty="0" smtClean="0">
                <a:solidFill>
                  <a:srgbClr val="0000FF"/>
                </a:solidFill>
              </a:rPr>
              <a:t>Chow-Liu Algorithm</a:t>
            </a:r>
            <a:r>
              <a:rPr lang="en-US" dirty="0" smtClean="0"/>
              <a:t>. Suggested in 1968 in the context of data compression, and adapted by Pearl to Bayesian Networks. Invented a couple more times, and generalized since then.</a:t>
            </a:r>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65</a:t>
            </a:fld>
            <a:endParaRPr lang="en-US"/>
          </a:p>
        </p:txBody>
      </p:sp>
    </p:spTree>
    <p:extLst>
      <p:ext uri="{BB962C8B-B14F-4D97-AF65-F5344CB8AC3E}">
        <p14:creationId xmlns:p14="http://schemas.microsoft.com/office/powerpoint/2010/main" val="2181733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Learning tree Dependent Distributions</a:t>
            </a:r>
            <a:endParaRPr lang="en-US" sz="3200" dirty="0"/>
          </a:p>
        </p:txBody>
      </p:sp>
      <p:sp>
        <p:nvSpPr>
          <p:cNvPr id="3" name="Content Placeholder 2"/>
          <p:cNvSpPr>
            <a:spLocks noGrp="1"/>
          </p:cNvSpPr>
          <p:nvPr>
            <p:ph idx="1"/>
          </p:nvPr>
        </p:nvSpPr>
        <p:spPr>
          <a:xfrm>
            <a:off x="457200" y="1371600"/>
            <a:ext cx="8458200" cy="5257800"/>
          </a:xfrm>
        </p:spPr>
        <p:txBody>
          <a:bodyPr/>
          <a:lstStyle/>
          <a:p>
            <a:r>
              <a:rPr lang="en-US" dirty="0" smtClean="0"/>
              <a:t>We </a:t>
            </a:r>
            <a:r>
              <a:rPr lang="en-US" dirty="0"/>
              <a:t>have 3 data points that have been generated according </a:t>
            </a:r>
            <a:r>
              <a:rPr lang="en-US" dirty="0" smtClean="0"/>
              <a:t>to the </a:t>
            </a:r>
            <a:r>
              <a:rPr lang="en-US" dirty="0"/>
              <a:t>target distribution:  1011; 1001; 0100</a:t>
            </a:r>
          </a:p>
          <a:p>
            <a:r>
              <a:rPr lang="en-US" dirty="0" smtClean="0">
                <a:solidFill>
                  <a:srgbClr val="0000FF"/>
                </a:solidFill>
              </a:rPr>
              <a:t>We </a:t>
            </a:r>
            <a:r>
              <a:rPr lang="en-US" dirty="0">
                <a:solidFill>
                  <a:srgbClr val="0000FF"/>
                </a:solidFill>
              </a:rPr>
              <a:t>need to </a:t>
            </a:r>
            <a:r>
              <a:rPr lang="en-US" dirty="0" smtClean="0">
                <a:solidFill>
                  <a:srgbClr val="0000FF"/>
                </a:solidFill>
              </a:rPr>
              <a:t>estimate</a:t>
            </a:r>
            <a:r>
              <a:rPr lang="en-US" dirty="0">
                <a:solidFill>
                  <a:srgbClr val="0000FF"/>
                </a:solidFill>
              </a:rPr>
              <a:t> </a:t>
            </a:r>
            <a:r>
              <a:rPr lang="en-US" dirty="0" smtClean="0">
                <a:solidFill>
                  <a:srgbClr val="0000FF"/>
                </a:solidFill>
              </a:rPr>
              <a:t>some parameters:</a:t>
            </a:r>
            <a:endParaRPr lang="en-US" dirty="0">
              <a:solidFill>
                <a:srgbClr val="0000FF"/>
              </a:solidFill>
            </a:endParaRPr>
          </a:p>
          <a:p>
            <a:r>
              <a:rPr lang="en-US" dirty="0"/>
              <a:t>P(A=1) = 2/3,   P(B=1)=1/3,    P(C=1)=1/3),      P(D=1)=2/3</a:t>
            </a:r>
          </a:p>
          <a:p>
            <a:r>
              <a:rPr lang="en-US" dirty="0">
                <a:solidFill>
                  <a:srgbClr val="0000FF"/>
                </a:solidFill>
              </a:rPr>
              <a:t>For the values 00, 01, 10, 11 respectively, we have that:</a:t>
            </a:r>
          </a:p>
          <a:p>
            <a:r>
              <a:rPr lang="en-US" sz="2000" dirty="0">
                <a:solidFill>
                  <a:srgbClr val="FF0000"/>
                </a:solidFill>
              </a:rPr>
              <a:t>P(A,B)=0; 1/3; 2/3</a:t>
            </a:r>
            <a:r>
              <a:rPr lang="en-US" sz="2000" dirty="0" smtClean="0">
                <a:solidFill>
                  <a:srgbClr val="FF0000"/>
                </a:solidFill>
              </a:rPr>
              <a:t>; 0       </a:t>
            </a:r>
            <a:r>
              <a:rPr lang="en-US" sz="2000" dirty="0" smtClean="0"/>
              <a:t>P(A,B</a:t>
            </a:r>
            <a:r>
              <a:rPr lang="en-US" sz="2000" dirty="0"/>
              <a:t>)/P(A)P(B)=</a:t>
            </a:r>
            <a:r>
              <a:rPr lang="en-US" sz="2000" dirty="0" smtClean="0"/>
              <a:t>0; 3; 3/2; 0           </a:t>
            </a:r>
            <a:r>
              <a:rPr lang="en-US" sz="2000" dirty="0" smtClean="0">
                <a:solidFill>
                  <a:srgbClr val="FF0000"/>
                </a:solidFill>
              </a:rPr>
              <a:t>I(A,B) ~ 9/2</a:t>
            </a:r>
            <a:endParaRPr lang="en-US" sz="2000" dirty="0">
              <a:solidFill>
                <a:srgbClr val="FF0000"/>
              </a:solidFill>
            </a:endParaRPr>
          </a:p>
          <a:p>
            <a:r>
              <a:rPr lang="en-US" sz="2000" dirty="0">
                <a:solidFill>
                  <a:srgbClr val="FF0000"/>
                </a:solidFill>
              </a:rPr>
              <a:t>P(A,C)=1/3; 0; 1/3; 1/3   </a:t>
            </a:r>
            <a:r>
              <a:rPr lang="en-US" sz="2000" dirty="0" smtClean="0"/>
              <a:t>P(A,C</a:t>
            </a:r>
            <a:r>
              <a:rPr lang="en-US" sz="2000" dirty="0"/>
              <a:t>)/P(A)P(C)=</a:t>
            </a:r>
            <a:r>
              <a:rPr lang="en-US" sz="2000" dirty="0" smtClean="0"/>
              <a:t>3/2; 0; 3/4; 3/2   </a:t>
            </a:r>
            <a:r>
              <a:rPr lang="en-US" sz="2000" dirty="0" smtClean="0">
                <a:solidFill>
                  <a:srgbClr val="FF0000"/>
                </a:solidFill>
              </a:rPr>
              <a:t>I(A,C) ~ 15/4</a:t>
            </a:r>
            <a:endParaRPr lang="en-US" sz="2000" dirty="0">
              <a:solidFill>
                <a:srgbClr val="FF0000"/>
              </a:solidFill>
            </a:endParaRPr>
          </a:p>
          <a:p>
            <a:r>
              <a:rPr lang="en-US" sz="2000" dirty="0">
                <a:solidFill>
                  <a:srgbClr val="FF0000"/>
                </a:solidFill>
              </a:rPr>
              <a:t>P(A,D)=1/3; 0; 0; 2/3      </a:t>
            </a:r>
            <a:r>
              <a:rPr lang="en-US" sz="2000" dirty="0" smtClean="0">
                <a:solidFill>
                  <a:srgbClr val="FF0000"/>
                </a:solidFill>
              </a:rPr>
              <a:t> </a:t>
            </a:r>
            <a:r>
              <a:rPr lang="en-US" sz="2000" dirty="0" smtClean="0"/>
              <a:t>P(A,D</a:t>
            </a:r>
            <a:r>
              <a:rPr lang="en-US" sz="2000" dirty="0"/>
              <a:t>)/P(A)P(D)=3</a:t>
            </a:r>
            <a:r>
              <a:rPr lang="en-US" sz="2000" dirty="0" smtClean="0"/>
              <a:t>; 0; 0; 3/2          </a:t>
            </a:r>
            <a:r>
              <a:rPr lang="en-US" sz="2000" dirty="0" smtClean="0">
                <a:solidFill>
                  <a:srgbClr val="FF0000"/>
                </a:solidFill>
              </a:rPr>
              <a:t>I(A,D) ~ 9/2 </a:t>
            </a:r>
            <a:endParaRPr lang="en-US" sz="2000" dirty="0">
              <a:solidFill>
                <a:srgbClr val="FF0000"/>
              </a:solidFill>
            </a:endParaRPr>
          </a:p>
          <a:p>
            <a:r>
              <a:rPr lang="en-US" sz="2000" dirty="0">
                <a:solidFill>
                  <a:srgbClr val="FF0000"/>
                </a:solidFill>
              </a:rPr>
              <a:t>P(B,C)=1/3; 1/3; 1/3;0     </a:t>
            </a:r>
            <a:r>
              <a:rPr lang="en-US" sz="2000" dirty="0" smtClean="0"/>
              <a:t>P(B,C</a:t>
            </a:r>
            <a:r>
              <a:rPr lang="en-US" sz="2000" dirty="0"/>
              <a:t>)/P(B)P(C)=</a:t>
            </a:r>
            <a:r>
              <a:rPr lang="en-US" sz="2000" dirty="0" smtClean="0"/>
              <a:t>3/4; 3/2; 3/2; 0   </a:t>
            </a:r>
            <a:r>
              <a:rPr lang="en-US" sz="2000" dirty="0" smtClean="0">
                <a:solidFill>
                  <a:srgbClr val="FF0000"/>
                </a:solidFill>
              </a:rPr>
              <a:t>I(B,C) ~ 15/4</a:t>
            </a:r>
            <a:endParaRPr lang="en-US" sz="2000" dirty="0">
              <a:solidFill>
                <a:srgbClr val="FF0000"/>
              </a:solidFill>
            </a:endParaRPr>
          </a:p>
          <a:p>
            <a:r>
              <a:rPr lang="en-US" sz="2000" dirty="0">
                <a:solidFill>
                  <a:srgbClr val="FF0000"/>
                </a:solidFill>
              </a:rPr>
              <a:t>P(B,D)=0; 2/3; 1/3;0        </a:t>
            </a:r>
            <a:r>
              <a:rPr lang="en-US" sz="2000" dirty="0" smtClean="0"/>
              <a:t>P(B,D</a:t>
            </a:r>
            <a:r>
              <a:rPr lang="en-US" sz="2000" dirty="0"/>
              <a:t>)/P(B)P(D)=</a:t>
            </a:r>
            <a:r>
              <a:rPr lang="en-US" sz="2000" dirty="0" smtClean="0"/>
              <a:t>0; 3; 3/2; 0           </a:t>
            </a:r>
            <a:r>
              <a:rPr lang="en-US" sz="2000" dirty="0" smtClean="0">
                <a:solidFill>
                  <a:srgbClr val="FF0000"/>
                </a:solidFill>
              </a:rPr>
              <a:t>I(B,D) ~ 9/2</a:t>
            </a:r>
            <a:endParaRPr lang="en-US" sz="2000" dirty="0">
              <a:solidFill>
                <a:srgbClr val="FF0000"/>
              </a:solidFill>
            </a:endParaRPr>
          </a:p>
          <a:p>
            <a:r>
              <a:rPr lang="en-US" sz="2000" dirty="0">
                <a:solidFill>
                  <a:srgbClr val="FF0000"/>
                </a:solidFill>
              </a:rPr>
              <a:t>P(C,D)=1/3; 1/3; 0; </a:t>
            </a:r>
            <a:r>
              <a:rPr lang="en-US" sz="2000" dirty="0" smtClean="0">
                <a:solidFill>
                  <a:srgbClr val="FF0000"/>
                </a:solidFill>
              </a:rPr>
              <a:t>1/3    </a:t>
            </a:r>
            <a:r>
              <a:rPr lang="en-US" sz="2000" dirty="0" smtClean="0"/>
              <a:t>P(C,D</a:t>
            </a:r>
            <a:r>
              <a:rPr lang="en-US" sz="2000" dirty="0"/>
              <a:t>)/</a:t>
            </a:r>
            <a:r>
              <a:rPr lang="en-US" sz="2000" dirty="0" smtClean="0"/>
              <a:t>P(C)P(D)=3/2; 3/4; 0; 3/2  </a:t>
            </a:r>
            <a:r>
              <a:rPr lang="en-US" sz="2000" dirty="0" smtClean="0">
                <a:solidFill>
                  <a:srgbClr val="FF0000"/>
                </a:solidFill>
              </a:rPr>
              <a:t>I(C,D) ~ 15/4</a:t>
            </a:r>
          </a:p>
          <a:p>
            <a:r>
              <a:rPr lang="en-US" dirty="0" smtClean="0">
                <a:solidFill>
                  <a:srgbClr val="0000FF"/>
                </a:solidFill>
              </a:rPr>
              <a:t>Generate the tree; place probabilities. </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87163578"/>
              </p:ext>
            </p:extLst>
          </p:nvPr>
        </p:nvGraphicFramePr>
        <p:xfrm>
          <a:off x="6248400" y="1905000"/>
          <a:ext cx="2625725" cy="586337"/>
        </p:xfrm>
        <a:graphic>
          <a:graphicData uri="http://schemas.openxmlformats.org/presentationml/2006/ole">
            <mc:AlternateContent xmlns:mc="http://schemas.openxmlformats.org/markup-compatibility/2006">
              <mc:Choice xmlns:v="urn:schemas-microsoft-com:vml" Requires="v">
                <p:oleObj spid="_x0000_s60469" name="משוואה" r:id="rId4" imgW="3419343" imgH="723870" progId="Equation.3">
                  <p:embed/>
                </p:oleObj>
              </mc:Choice>
              <mc:Fallback>
                <p:oleObj name="משוואה" r:id="rId4" imgW="3419343" imgH="72387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05000"/>
                        <a:ext cx="2625725" cy="586337"/>
                      </a:xfrm>
                      <a:prstGeom prst="rect">
                        <a:avLst/>
                      </a:prstGeom>
                      <a:noFill/>
                      <a:ln>
                        <a:noFill/>
                      </a:ln>
                      <a:effectLst/>
                    </p:spPr>
                  </p:pic>
                </p:oleObj>
              </mc:Fallback>
            </mc:AlternateContent>
          </a:graphicData>
        </a:graphic>
      </p:graphicFrame>
      <p:cxnSp>
        <p:nvCxnSpPr>
          <p:cNvPr id="7" name="Straight Connector 6"/>
          <p:cNvCxnSpPr/>
          <p:nvPr/>
        </p:nvCxnSpPr>
        <p:spPr>
          <a:xfrm>
            <a:off x="5486400" y="6248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7800" y="6096000"/>
            <a:ext cx="304800" cy="369332"/>
          </a:xfrm>
          <a:prstGeom prst="rect">
            <a:avLst/>
          </a:prstGeom>
          <a:noFill/>
        </p:spPr>
        <p:txBody>
          <a:bodyPr wrap="square" rtlCol="0">
            <a:spAutoFit/>
          </a:bodyPr>
          <a:lstStyle/>
          <a:p>
            <a:r>
              <a:rPr lang="en-US" sz="1800" u="none" dirty="0" smtClean="0">
                <a:latin typeface="+mj-lt"/>
              </a:rPr>
              <a:t>B</a:t>
            </a:r>
            <a:endParaRPr lang="en-US" sz="1800" u="none" dirty="0">
              <a:latin typeface="+mj-lt"/>
            </a:endParaRPr>
          </a:p>
        </p:txBody>
      </p:sp>
      <p:sp>
        <p:nvSpPr>
          <p:cNvPr id="9" name="TextBox 8"/>
          <p:cNvSpPr txBox="1"/>
          <p:nvPr/>
        </p:nvSpPr>
        <p:spPr>
          <a:xfrm>
            <a:off x="6400800" y="6248400"/>
            <a:ext cx="304800" cy="369332"/>
          </a:xfrm>
          <a:prstGeom prst="rect">
            <a:avLst/>
          </a:prstGeom>
          <a:noFill/>
        </p:spPr>
        <p:txBody>
          <a:bodyPr wrap="square" rtlCol="0">
            <a:spAutoFit/>
          </a:bodyPr>
          <a:lstStyle/>
          <a:p>
            <a:r>
              <a:rPr lang="en-US" sz="1800" u="none" dirty="0" smtClean="0">
                <a:latin typeface="+mj-lt"/>
              </a:rPr>
              <a:t>A</a:t>
            </a:r>
            <a:endParaRPr lang="en-US" sz="1800" u="none" dirty="0">
              <a:latin typeface="+mj-lt"/>
            </a:endParaRPr>
          </a:p>
        </p:txBody>
      </p:sp>
      <p:sp>
        <p:nvSpPr>
          <p:cNvPr id="10" name="Oval 9"/>
          <p:cNvSpPr/>
          <p:nvPr/>
        </p:nvSpPr>
        <p:spPr>
          <a:xfrm>
            <a:off x="5486400" y="6172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616558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5" idx="6"/>
          </p:cNvCxnSpPr>
          <p:nvPr/>
        </p:nvCxnSpPr>
        <p:spPr>
          <a:xfrm flipV="1">
            <a:off x="6553200" y="5867400"/>
            <a:ext cx="1219200" cy="387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72400" y="6248400"/>
            <a:ext cx="304800" cy="369332"/>
          </a:xfrm>
          <a:prstGeom prst="rect">
            <a:avLst/>
          </a:prstGeom>
          <a:noFill/>
        </p:spPr>
        <p:txBody>
          <a:bodyPr wrap="square" rtlCol="0">
            <a:spAutoFit/>
          </a:bodyPr>
          <a:lstStyle/>
          <a:p>
            <a:r>
              <a:rPr lang="en-US" sz="1800" u="none" dirty="0" smtClean="0">
                <a:latin typeface="+mj-lt"/>
              </a:rPr>
              <a:t>C</a:t>
            </a:r>
            <a:endParaRPr lang="en-US" sz="1800" u="none" dirty="0">
              <a:latin typeface="+mj-lt"/>
            </a:endParaRPr>
          </a:p>
        </p:txBody>
      </p:sp>
      <p:sp>
        <p:nvSpPr>
          <p:cNvPr id="15" name="Oval 14"/>
          <p:cNvSpPr/>
          <p:nvPr/>
        </p:nvSpPr>
        <p:spPr>
          <a:xfrm>
            <a:off x="7620000"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72400" y="5715000"/>
            <a:ext cx="304800" cy="369332"/>
          </a:xfrm>
          <a:prstGeom prst="rect">
            <a:avLst/>
          </a:prstGeom>
          <a:noFill/>
        </p:spPr>
        <p:txBody>
          <a:bodyPr wrap="square" rtlCol="0">
            <a:spAutoFit/>
          </a:bodyPr>
          <a:lstStyle/>
          <a:p>
            <a:r>
              <a:rPr lang="en-US" sz="1800" u="none" dirty="0" smtClean="0">
                <a:latin typeface="+mj-lt"/>
              </a:rPr>
              <a:t>D</a:t>
            </a:r>
            <a:endParaRPr lang="en-US" sz="1800" u="none" dirty="0">
              <a:latin typeface="+mj-lt"/>
            </a:endParaRPr>
          </a:p>
        </p:txBody>
      </p:sp>
      <p:cxnSp>
        <p:nvCxnSpPr>
          <p:cNvPr id="18" name="Straight Connector 17"/>
          <p:cNvCxnSpPr>
            <a:stCxn id="11" idx="6"/>
            <a:endCxn id="22" idx="6"/>
          </p:cNvCxnSpPr>
          <p:nvPr/>
        </p:nvCxnSpPr>
        <p:spPr>
          <a:xfrm>
            <a:off x="6553200" y="6241780"/>
            <a:ext cx="1219200" cy="256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620000" y="6421584"/>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3" grpId="0"/>
      <p:bldP spid="15" grpId="0" animBg="1"/>
      <p:bldP spid="17" grpId="0"/>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a:t>
            </a:r>
            <a:r>
              <a:rPr lang="en-US" sz="4000" dirty="0"/>
              <a:t>tree Dependent Distributions</a:t>
            </a:r>
          </a:p>
        </p:txBody>
      </p:sp>
      <p:sp>
        <p:nvSpPr>
          <p:cNvPr id="3" name="Content Placeholder 2"/>
          <p:cNvSpPr>
            <a:spLocks noGrp="1"/>
          </p:cNvSpPr>
          <p:nvPr>
            <p:ph idx="1"/>
          </p:nvPr>
        </p:nvSpPr>
        <p:spPr>
          <a:xfrm>
            <a:off x="381000" y="1371600"/>
            <a:ext cx="8610600" cy="4953000"/>
          </a:xfrm>
        </p:spPr>
        <p:txBody>
          <a:bodyPr/>
          <a:lstStyle/>
          <a:p>
            <a:r>
              <a:rPr lang="en-US" dirty="0" smtClean="0"/>
              <a:t>Chow-Liu </a:t>
            </a:r>
            <a:r>
              <a:rPr lang="en-US" dirty="0"/>
              <a:t>algorithm finds the tree that  maximizes the </a:t>
            </a:r>
            <a:r>
              <a:rPr lang="en-US" dirty="0" smtClean="0"/>
              <a:t>likelihood.  </a:t>
            </a:r>
            <a:endParaRPr lang="en-US" dirty="0"/>
          </a:p>
          <a:p>
            <a:r>
              <a:rPr lang="en-US" dirty="0" smtClean="0"/>
              <a:t>In </a:t>
            </a:r>
            <a:r>
              <a:rPr lang="en-US" dirty="0"/>
              <a:t>particular, if </a:t>
            </a:r>
            <a:r>
              <a:rPr lang="en-US" dirty="0">
                <a:solidFill>
                  <a:srgbClr val="0000FF"/>
                </a:solidFill>
              </a:rPr>
              <a:t>D</a:t>
            </a:r>
            <a:r>
              <a:rPr lang="en-US" dirty="0"/>
              <a:t> is a tree dependent distribution, </a:t>
            </a:r>
            <a:r>
              <a:rPr lang="en-US" dirty="0" smtClean="0"/>
              <a:t>this </a:t>
            </a:r>
            <a:r>
              <a:rPr lang="en-US" dirty="0"/>
              <a:t>algorithm learns D.  (what does it mean ?)</a:t>
            </a:r>
          </a:p>
          <a:p>
            <a:r>
              <a:rPr lang="en-US" dirty="0" smtClean="0">
                <a:solidFill>
                  <a:srgbClr val="0000FF"/>
                </a:solidFill>
              </a:rPr>
              <a:t>Less </a:t>
            </a:r>
            <a:r>
              <a:rPr lang="en-US" dirty="0">
                <a:solidFill>
                  <a:srgbClr val="0000FF"/>
                </a:solidFill>
              </a:rPr>
              <a:t>is known on how many examples are needed in order for it </a:t>
            </a:r>
            <a:r>
              <a:rPr lang="en-US" dirty="0" smtClean="0">
                <a:solidFill>
                  <a:srgbClr val="0000FF"/>
                </a:solidFill>
              </a:rPr>
              <a:t>to converge</a:t>
            </a:r>
            <a:r>
              <a:rPr lang="en-US" dirty="0">
                <a:solidFill>
                  <a:srgbClr val="0000FF"/>
                </a:solidFill>
              </a:rPr>
              <a:t>.  (what does that mean?)</a:t>
            </a:r>
          </a:p>
          <a:p>
            <a:r>
              <a:rPr lang="en-US" dirty="0" smtClean="0"/>
              <a:t>Notice </a:t>
            </a:r>
            <a:r>
              <a:rPr lang="en-US" dirty="0"/>
              <a:t>that we are taking statistics to estimate the probabilities  of some event in order to generate the tree. Then, we intend to  use it to evaluate the probability of other events.</a:t>
            </a:r>
          </a:p>
          <a:p>
            <a:r>
              <a:rPr lang="en-US" dirty="0" smtClean="0">
                <a:solidFill>
                  <a:srgbClr val="0000FF"/>
                </a:solidFill>
              </a:rPr>
              <a:t>One </a:t>
            </a:r>
            <a:r>
              <a:rPr lang="en-US" dirty="0">
                <a:solidFill>
                  <a:srgbClr val="0000FF"/>
                </a:solidFill>
              </a:rPr>
              <a:t>may ask the question: why do we need this structure ? Why can’t  answer the query </a:t>
            </a:r>
            <a:r>
              <a:rPr lang="en-US" dirty="0" smtClean="0">
                <a:solidFill>
                  <a:srgbClr val="0000FF"/>
                </a:solidFill>
              </a:rPr>
              <a:t>directly from </a:t>
            </a:r>
            <a:r>
              <a:rPr lang="en-US" dirty="0">
                <a:solidFill>
                  <a:srgbClr val="0000FF"/>
                </a:solidFill>
              </a:rPr>
              <a:t>the data ? </a:t>
            </a:r>
            <a:endParaRPr lang="en-US" dirty="0" smtClean="0">
              <a:solidFill>
                <a:srgbClr val="0000FF"/>
              </a:solidFill>
            </a:endParaRPr>
          </a:p>
          <a:p>
            <a:r>
              <a:rPr lang="en-US" dirty="0" smtClean="0"/>
              <a:t>(Almost like making prediction directly from the data in the </a:t>
            </a:r>
            <a:r>
              <a:rPr lang="en-US" dirty="0" smtClean="0">
                <a:solidFill>
                  <a:srgbClr val="FF0000"/>
                </a:solidFill>
              </a:rPr>
              <a:t>badges problem</a:t>
            </a:r>
            <a:r>
              <a:rPr lang="en-US" dirty="0" smtClean="0"/>
              <a:t>) </a:t>
            </a:r>
            <a:endParaRPr lang="en-US" dirty="0"/>
          </a:p>
          <a:p>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67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6200" y="3063875"/>
            <a:ext cx="2514600" cy="2136835"/>
          </a:xfrm>
          <a:prstGeom prst="wedgeRectCallout">
            <a:avLst>
              <a:gd name="adj1" fmla="val 40043"/>
              <a:gd name="adj2" fmla="val 860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chemeClr val="tx1"/>
                </a:solidFill>
              </a:rPr>
              <a:t>This is a theorem.  To prove it, order the nodes from leaves up, and use the product rule.</a:t>
            </a:r>
          </a:p>
          <a:p>
            <a:r>
              <a:rPr lang="en-US" sz="1600" u="none" dirty="0" smtClean="0">
                <a:solidFill>
                  <a:schemeClr val="tx1"/>
                </a:solidFill>
              </a:rPr>
              <a:t>The terms are called </a:t>
            </a:r>
            <a:r>
              <a:rPr lang="en-US" sz="1600" u="none" dirty="0" smtClean="0">
                <a:solidFill>
                  <a:srgbClr val="0000FF"/>
                </a:solidFill>
              </a:rPr>
              <a:t>CPTs (Conditional Probability tables)</a:t>
            </a:r>
            <a:r>
              <a:rPr lang="en-US" sz="1600" u="none" dirty="0" smtClean="0">
                <a:solidFill>
                  <a:schemeClr val="tx1"/>
                </a:solidFill>
              </a:rPr>
              <a:t> and they completely define the probability distribution.</a:t>
            </a:r>
            <a:endParaRPr lang="en-US" sz="1600" u="none" dirty="0">
              <a:solidFill>
                <a:schemeClr val="tx1"/>
              </a:solidFill>
            </a:endParaRPr>
          </a:p>
        </p:txBody>
      </p:sp>
      <p:sp>
        <p:nvSpPr>
          <p:cNvPr id="3" name="Content Placeholder 2"/>
          <p:cNvSpPr>
            <a:spLocks noGrp="1"/>
          </p:cNvSpPr>
          <p:nvPr>
            <p:ph idx="1"/>
          </p:nvPr>
        </p:nvSpPr>
        <p:spPr>
          <a:xfrm>
            <a:off x="1219200" y="1295400"/>
            <a:ext cx="7772400" cy="4525963"/>
          </a:xfrm>
        </p:spPr>
        <p:txBody>
          <a:bodyPr/>
          <a:lstStyle/>
          <a:p>
            <a:r>
              <a:rPr lang="en-US" dirty="0">
                <a:solidFill>
                  <a:srgbClr val="0000FF"/>
                </a:solidFill>
              </a:rPr>
              <a:t>Bayesian Networks</a:t>
            </a:r>
            <a:r>
              <a:rPr lang="en-US" dirty="0">
                <a:solidFill>
                  <a:srgbClr val="000066"/>
                </a:solidFill>
              </a:rPr>
              <a:t> represent the joint probability distribution </a:t>
            </a:r>
            <a:r>
              <a:rPr lang="en-US" dirty="0" smtClean="0">
                <a:solidFill>
                  <a:srgbClr val="000066"/>
                </a:solidFill>
              </a:rPr>
              <a:t>over a </a:t>
            </a:r>
            <a:r>
              <a:rPr lang="en-US" dirty="0">
                <a:solidFill>
                  <a:srgbClr val="000066"/>
                </a:solidFill>
              </a:rPr>
              <a:t>set of variables. </a:t>
            </a:r>
          </a:p>
          <a:p>
            <a:r>
              <a:rPr lang="en-US" dirty="0" smtClean="0">
                <a:solidFill>
                  <a:srgbClr val="0000FF"/>
                </a:solidFill>
              </a:rPr>
              <a:t>Independence </a:t>
            </a:r>
            <a:r>
              <a:rPr lang="en-US" dirty="0">
                <a:solidFill>
                  <a:srgbClr val="0000FF"/>
                </a:solidFill>
              </a:rPr>
              <a:t>Assumption</a:t>
            </a:r>
            <a:r>
              <a:rPr lang="en-US" dirty="0" smtClean="0">
                <a:solidFill>
                  <a:srgbClr val="0000FF"/>
                </a:solidFill>
              </a:rPr>
              <a:t>:  </a:t>
            </a:r>
            <a:r>
              <a:rPr lang="en-US" dirty="0" smtClean="0">
                <a:latin typeface="cmsy10"/>
              </a:rPr>
              <a:t>8</a:t>
            </a:r>
            <a:r>
              <a:rPr lang="en-US" dirty="0" smtClean="0"/>
              <a:t> x,</a:t>
            </a:r>
            <a:r>
              <a:rPr lang="en-US" dirty="0" smtClean="0">
                <a:solidFill>
                  <a:srgbClr val="FF0000"/>
                </a:solidFill>
              </a:rPr>
              <a:t> x  </a:t>
            </a:r>
            <a:r>
              <a:rPr lang="en-US" dirty="0">
                <a:solidFill>
                  <a:srgbClr val="FF0000"/>
                </a:solidFill>
              </a:rPr>
              <a:t>is independent of </a:t>
            </a:r>
            <a:r>
              <a:rPr lang="en-US" dirty="0" smtClean="0">
                <a:solidFill>
                  <a:srgbClr val="FF0000"/>
                </a:solidFill>
              </a:rPr>
              <a:t>its non-descendants given </a:t>
            </a:r>
            <a:r>
              <a:rPr lang="en-US" dirty="0">
                <a:solidFill>
                  <a:srgbClr val="FF0000"/>
                </a:solidFill>
              </a:rPr>
              <a:t>its parents</a:t>
            </a: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endParaRPr lang="en-US" dirty="0" smtClean="0">
              <a:solidFill>
                <a:srgbClr val="000066"/>
              </a:solidFill>
            </a:endParaRPr>
          </a:p>
          <a:p>
            <a:r>
              <a:rPr lang="en-US" dirty="0" smtClean="0">
                <a:solidFill>
                  <a:srgbClr val="000066"/>
                </a:solidFill>
              </a:rPr>
              <a:t>With these conventions, </a:t>
            </a:r>
            <a:r>
              <a:rPr lang="en-US" dirty="0">
                <a:solidFill>
                  <a:srgbClr val="000066"/>
                </a:solidFill>
              </a:rPr>
              <a:t>the joint probability distribution is given by:</a:t>
            </a:r>
          </a:p>
          <a:p>
            <a:endParaRPr lang="en-US" dirty="0"/>
          </a:p>
        </p:txBody>
      </p:sp>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670725" name="Oval 5"/>
          <p:cNvSpPr>
            <a:spLocks noChangeArrowheads="1"/>
          </p:cNvSpPr>
          <p:nvPr/>
        </p:nvSpPr>
        <p:spPr bwMode="auto">
          <a:xfrm>
            <a:off x="29051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9909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50768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7056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671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9813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482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482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ext uri="{D42A27DB-BD31-4B8C-83A1-F6EECF244321}">
                <p14:modId xmlns:p14="http://schemas.microsoft.com/office/powerpoint/2010/main" val="2328607243"/>
              </p:ext>
            </p:extLst>
          </p:nvPr>
        </p:nvGraphicFramePr>
        <p:xfrm>
          <a:off x="2362200" y="5834062"/>
          <a:ext cx="5965825" cy="719138"/>
        </p:xfrm>
        <a:graphic>
          <a:graphicData uri="http://schemas.openxmlformats.org/presentationml/2006/ole">
            <mc:AlternateContent xmlns:mc="http://schemas.openxmlformats.org/markup-compatibility/2006">
              <mc:Choice xmlns:v="urn:schemas-microsoft-com:vml" Requires="v">
                <p:oleObj spid="_x0000_s2051" name="משוואה" r:id="rId4" imgW="5026680" imgH="584280" progId="Equation.3">
                  <p:embed/>
                </p:oleObj>
              </mc:Choice>
              <mc:Fallback>
                <p:oleObj name="משוואה" r:id="rId4" imgW="5026680" imgH="58428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8340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819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482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400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8956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9813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8956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671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1530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7244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482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7244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 Box 41"/>
          <p:cNvSpPr txBox="1">
            <a:spLocks noChangeArrowheads="1"/>
          </p:cNvSpPr>
          <p:nvPr/>
        </p:nvSpPr>
        <p:spPr bwMode="auto">
          <a:xfrm>
            <a:off x="6380642" y="3333690"/>
            <a:ext cx="2458558"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x is a descendant of y</a:t>
            </a:r>
            <a:endParaRPr lang="en-US" sz="2000" u="none" baseline="-25000" dirty="0">
              <a:solidFill>
                <a:srgbClr val="000066"/>
              </a:solidFill>
              <a:latin typeface="+mn-lt"/>
            </a:endParaRPr>
          </a:p>
        </p:txBody>
      </p:sp>
      <p:sp>
        <p:nvSpPr>
          <p:cNvPr id="6176" name="Text Box 43"/>
          <p:cNvSpPr txBox="1">
            <a:spLocks noChangeArrowheads="1"/>
          </p:cNvSpPr>
          <p:nvPr/>
        </p:nvSpPr>
        <p:spPr bwMode="auto">
          <a:xfrm>
            <a:off x="6922144" y="2754750"/>
            <a:ext cx="1912255"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z is a parent of x</a:t>
            </a:r>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7</a:t>
            </a:fld>
            <a:endParaRPr lang="en-US"/>
          </a:p>
        </p:txBody>
      </p:sp>
      <p:sp>
        <p:nvSpPr>
          <p:cNvPr id="41" name="TextBox 40"/>
          <p:cNvSpPr txBox="1"/>
          <p:nvPr/>
        </p:nvSpPr>
        <p:spPr>
          <a:xfrm>
            <a:off x="4876800" y="29526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2" name="TextBox 41"/>
          <p:cNvSpPr txBox="1"/>
          <p:nvPr/>
        </p:nvSpPr>
        <p:spPr>
          <a:xfrm>
            <a:off x="47419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3" name="TextBox 42"/>
          <p:cNvSpPr txBox="1"/>
          <p:nvPr/>
        </p:nvSpPr>
        <p:spPr>
          <a:xfrm>
            <a:off x="31242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4" name="TextBox 43"/>
          <p:cNvSpPr txBox="1"/>
          <p:nvPr/>
        </p:nvSpPr>
        <p:spPr>
          <a:xfrm>
            <a:off x="41789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5" name="TextBox 44"/>
          <p:cNvSpPr txBox="1"/>
          <p:nvPr/>
        </p:nvSpPr>
        <p:spPr>
          <a:xfrm>
            <a:off x="69221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598108" y="4800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7" name="TextBox 46"/>
          <p:cNvSpPr txBox="1"/>
          <p:nvPr/>
        </p:nvSpPr>
        <p:spPr>
          <a:xfrm>
            <a:off x="4878312" y="4800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8" name="TextBox 47"/>
          <p:cNvSpPr txBox="1"/>
          <p:nvPr/>
        </p:nvSpPr>
        <p:spPr>
          <a:xfrm>
            <a:off x="3048000" y="48006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a:t>
            </a:r>
            <a:endParaRPr lang="en-US" dirty="0"/>
          </a:p>
        </p:txBody>
      </p:sp>
      <p:sp>
        <p:nvSpPr>
          <p:cNvPr id="10" name="Content Placeholder 9"/>
          <p:cNvSpPr>
            <a:spLocks noGrp="1"/>
          </p:cNvSpPr>
          <p:nvPr>
            <p:ph idx="1"/>
          </p:nvPr>
        </p:nvSpPr>
        <p:spPr/>
        <p:txBody>
          <a:bodyPr/>
          <a:lstStyle/>
          <a:p>
            <a:r>
              <a:rPr lang="en-US" dirty="0" smtClean="0"/>
              <a:t>Semantics of the DAG</a:t>
            </a:r>
          </a:p>
          <a:p>
            <a:pPr lvl="1"/>
            <a:r>
              <a:rPr lang="en-US" sz="2300" dirty="0" smtClean="0"/>
              <a:t>Nodes are </a:t>
            </a:r>
            <a:r>
              <a:rPr lang="en-US" sz="2300" dirty="0" smtClean="0">
                <a:solidFill>
                  <a:srgbClr val="3333CC"/>
                </a:solidFill>
              </a:rPr>
              <a:t>random variables</a:t>
            </a:r>
          </a:p>
          <a:p>
            <a:pPr lvl="1"/>
            <a:r>
              <a:rPr lang="en-US" sz="2300" dirty="0" smtClean="0"/>
              <a:t>Edges represent </a:t>
            </a:r>
            <a:r>
              <a:rPr lang="en-US" sz="2300" dirty="0" smtClean="0">
                <a:solidFill>
                  <a:srgbClr val="3333CC"/>
                </a:solidFill>
              </a:rPr>
              <a:t>causal influences</a:t>
            </a:r>
            <a:endParaRPr lang="en-US" sz="2300" dirty="0">
              <a:solidFill>
                <a:srgbClr val="3333CC"/>
              </a:solidFill>
            </a:endParaRPr>
          </a:p>
          <a:p>
            <a:pPr lvl="1"/>
            <a:r>
              <a:rPr lang="en-US" sz="2300" dirty="0" smtClean="0"/>
              <a:t>Each node is associated with a </a:t>
            </a:r>
            <a:r>
              <a:rPr lang="en-US" sz="2300" dirty="0" smtClean="0">
                <a:solidFill>
                  <a:srgbClr val="3333CC"/>
                </a:solidFill>
              </a:rPr>
              <a:t>conditional probability distribution</a:t>
            </a:r>
          </a:p>
          <a:p>
            <a:r>
              <a:rPr lang="en-US" dirty="0" smtClean="0"/>
              <a:t>Two equivalent viewpoints</a:t>
            </a:r>
          </a:p>
          <a:p>
            <a:pPr lvl="1"/>
            <a:r>
              <a:rPr lang="en-US" sz="2300" dirty="0" smtClean="0"/>
              <a:t>A data structure that represents the joint distribution compactly</a:t>
            </a:r>
          </a:p>
          <a:p>
            <a:pPr lvl="1"/>
            <a:r>
              <a:rPr lang="en-US" sz="2300" dirty="0" smtClean="0"/>
              <a:t>A representation for a set of conditional independence assumptions about a distribution</a:t>
            </a:r>
            <a:endParaRPr lang="en-US" sz="2300"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14"/>
          </p:nvPr>
        </p:nvSpPr>
        <p:spPr/>
        <p:txBody>
          <a:bodyPr/>
          <a:lstStyle/>
          <a:p>
            <a:pPr>
              <a:defRPr/>
            </a:pPr>
            <a:fld id="{AF9B7836-A88A-4C3B-9E7E-6BB7F8A64E5A}" type="slidenum">
              <a:rPr lang="en-US" smtClean="0"/>
              <a:pPr>
                <a:defRPr/>
              </a:pPr>
              <a:t>8</a:t>
            </a:fld>
            <a:endParaRPr lang="en-US"/>
          </a:p>
        </p:txBody>
      </p:sp>
    </p:spTree>
    <p:extLst>
      <p:ext uri="{BB962C8B-B14F-4D97-AF65-F5344CB8AC3E}">
        <p14:creationId xmlns:p14="http://schemas.microsoft.com/office/powerpoint/2010/main" val="36099601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3" name="Content Placeholder 2"/>
          <p:cNvSpPr>
            <a:spLocks noGrp="1"/>
          </p:cNvSpPr>
          <p:nvPr>
            <p:ph idx="1"/>
          </p:nvPr>
        </p:nvSpPr>
        <p:spPr/>
        <p:txBody>
          <a:bodyPr/>
          <a:lstStyle/>
          <a:p>
            <a:pPr marL="0" indent="0">
              <a:buNone/>
            </a:pPr>
            <a:r>
              <a:rPr lang="en-US" sz="2800" dirty="0" smtClean="0"/>
              <a:t>The burglar alarm in your house rings when there is a burglary or an earthquake. An earthquake will be reported on the radio. If an alarm rings and your neighbors hear it, they will call you.</a:t>
            </a:r>
          </a:p>
          <a:p>
            <a:pPr marL="0" indent="0">
              <a:buNone/>
            </a:pPr>
            <a:endParaRPr lang="en-US" sz="2800" dirty="0"/>
          </a:p>
          <a:p>
            <a:pPr marL="0" indent="0">
              <a:buNone/>
            </a:pPr>
            <a:r>
              <a:rPr lang="en-US" sz="2800" dirty="0" smtClean="0"/>
              <a:t>What are the random variables?</a:t>
            </a:r>
            <a:endParaRPr lang="en-US" sz="2800" dirty="0"/>
          </a:p>
        </p:txBody>
      </p:sp>
      <p:sp>
        <p:nvSpPr>
          <p:cNvPr id="8" name="Content Placeholder 7"/>
          <p:cNvSpPr>
            <a:spLocks noGrp="1"/>
          </p:cNvSpPr>
          <p:nvPr>
            <p:ph sz="quarter" idx="13"/>
          </p:nvPr>
        </p:nvSpPr>
        <p:spPr/>
        <p:txBody>
          <a:bodyPr/>
          <a:lstStyle/>
          <a:p>
            <a:endParaRPr lang="en-US"/>
          </a:p>
        </p:txBody>
      </p:sp>
      <p:sp>
        <p:nvSpPr>
          <p:cNvPr id="7" name="Slide Number Placeholder 6"/>
          <p:cNvSpPr>
            <a:spLocks noGrp="1"/>
          </p:cNvSpPr>
          <p:nvPr>
            <p:ph type="sldNum" sz="quarter" idx="14"/>
          </p:nvPr>
        </p:nvSpPr>
        <p:spPr/>
        <p:txBody>
          <a:bodyPr/>
          <a:lstStyle/>
          <a:p>
            <a:pPr>
              <a:defRPr/>
            </a:pPr>
            <a:fld id="{AF9B7836-A88A-4C3B-9E7E-6BB7F8A64E5A}" type="slidenum">
              <a:rPr lang="en-US" smtClean="0"/>
              <a:pPr>
                <a:defRPr/>
              </a:pPr>
              <a:t>9</a:t>
            </a:fld>
            <a:endParaRPr lang="en-US"/>
          </a:p>
        </p:txBody>
      </p:sp>
    </p:spTree>
    <p:extLst>
      <p:ext uri="{BB962C8B-B14F-4D97-AF65-F5344CB8AC3E}">
        <p14:creationId xmlns:p14="http://schemas.microsoft.com/office/powerpoint/2010/main" val="2271651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21235</TotalTime>
  <Words>5425</Words>
  <Application>Microsoft Office PowerPoint</Application>
  <PresentationFormat>On-screen Show (4:3)</PresentationFormat>
  <Paragraphs>1024</Paragraphs>
  <Slides>67</Slides>
  <Notes>38</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9" baseType="lpstr">
      <vt:lpstr>Symbol</vt:lpstr>
      <vt:lpstr>SimSun</vt:lpstr>
      <vt:lpstr>Arial</vt:lpstr>
      <vt:lpstr>cmsy10</vt:lpstr>
      <vt:lpstr>cmmi10</vt:lpstr>
      <vt:lpstr>Wingdings</vt:lpstr>
      <vt:lpstr>ＭＳ Ｐゴシック</vt:lpstr>
      <vt:lpstr>Calibri</vt:lpstr>
      <vt:lpstr>Times New Roman</vt:lpstr>
      <vt:lpstr>Noam Theme</vt:lpstr>
      <vt:lpstr>משוואה</vt:lpstr>
      <vt:lpstr>Equation</vt:lpstr>
      <vt:lpstr>So far…</vt:lpstr>
      <vt:lpstr>Unsupervised Learning</vt:lpstr>
      <vt:lpstr>Simple Distributions </vt:lpstr>
      <vt:lpstr>Simple Distributions </vt:lpstr>
      <vt:lpstr>Representing Probability Distribution</vt:lpstr>
      <vt:lpstr>Unsupervised Learning</vt:lpstr>
      <vt:lpstr>Graphical Models of Probability Distributions</vt:lpstr>
      <vt:lpstr>Bayesian Network</vt:lpstr>
      <vt:lpstr>Bayesian Network: Example</vt:lpstr>
      <vt:lpstr>Bayesian Network: Example</vt:lpstr>
      <vt:lpstr>Bayesian Network: Example</vt:lpstr>
      <vt:lpstr>Bayesian Network: Markov Blanket</vt:lpstr>
      <vt:lpstr>Computational Problems</vt:lpstr>
      <vt:lpstr>Inference</vt:lpstr>
      <vt:lpstr>Tree Dependent Distributions</vt:lpstr>
      <vt:lpstr>Tree Dependent Distributions</vt:lpstr>
      <vt:lpstr>Tree Dependent Distributions</vt:lpstr>
      <vt:lpstr>Tree Dependent Distributions</vt:lpstr>
      <vt:lpstr>Tree Dependent Distributions</vt:lpstr>
      <vt:lpstr>Graphical Models of Probability Distributions</vt:lpstr>
      <vt:lpstr>Variable Elimination</vt:lpstr>
      <vt:lpstr>Variable Elimination: Example 1</vt:lpstr>
      <vt:lpstr>Variable Elimination</vt:lpstr>
      <vt:lpstr>Variable Elimination: Example 2</vt:lpstr>
      <vt:lpstr>Variable Elimination: Example 2</vt:lpstr>
      <vt:lpstr>Variable Elimination: Example 2</vt:lpstr>
      <vt:lpstr>Variable Elimination: Example 2</vt:lpstr>
      <vt:lpstr>Variable Elimination</vt:lpstr>
      <vt:lpstr>Inference</vt:lpstr>
      <vt:lpstr>Approximate Inference</vt:lpstr>
      <vt:lpstr>Generating instances</vt:lpstr>
      <vt:lpstr>Detour: Markov Chain Review</vt:lpstr>
      <vt:lpstr>Markov Chain Monte Carlo</vt:lpstr>
      <vt:lpstr>Gibbs Sampling</vt:lpstr>
      <vt:lpstr>Gibbs Sampling</vt:lpstr>
      <vt:lpstr>Gibbs Sampling: Big picture</vt:lpstr>
      <vt:lpstr>Gibbs Sampling Example 1</vt:lpstr>
      <vt:lpstr>Gibbs Sampling Example 2</vt:lpstr>
      <vt:lpstr>Example: Hidden Markov Model</vt:lpstr>
      <vt:lpstr>HMM: Computational Problems</vt:lpstr>
      <vt:lpstr>Gibbs Sampling for HMM</vt:lpstr>
      <vt:lpstr>Bayesian Networks</vt:lpstr>
      <vt:lpstr>Tree Dependent Distributions</vt:lpstr>
      <vt:lpstr>Tree Dependent Distributions</vt:lpstr>
      <vt:lpstr>Tree Dependent Distributions</vt:lpstr>
      <vt:lpstr>Example: Learning Distributions</vt:lpstr>
      <vt:lpstr>Example: Learning Distributions</vt:lpstr>
      <vt:lpstr>Example: Learning Distributions</vt:lpstr>
      <vt:lpstr>Example: Learning Distributions</vt:lpstr>
      <vt:lpstr>Example: Learning Distributions</vt:lpstr>
      <vt:lpstr>Example: Summary</vt:lpstr>
      <vt:lpstr>Example: Summary</vt:lpstr>
      <vt:lpstr>Learning Tree Dependent Distributions</vt:lpstr>
      <vt:lpstr>Learning Tree Dependent Distributions</vt:lpstr>
      <vt:lpstr>1. Distance Measure</vt:lpstr>
      <vt:lpstr>2. Ranking Dependencies</vt:lpstr>
      <vt:lpstr>Learning Tree Dependent Distributions</vt:lpstr>
      <vt:lpstr>Spanning Tree</vt:lpstr>
      <vt:lpstr>Learning Tree Dependent Distributions</vt:lpstr>
      <vt:lpstr>Correctness (1)</vt:lpstr>
      <vt:lpstr>Correctness (1)</vt:lpstr>
      <vt:lpstr>Correctness (1)</vt:lpstr>
      <vt:lpstr>Correctness (2)</vt:lpstr>
      <vt:lpstr>Correctness (2)</vt:lpstr>
      <vt:lpstr>Correctness (3)</vt:lpstr>
      <vt:lpstr>Example: Learning tree Dependent Distributions</vt:lpstr>
      <vt:lpstr>Learning tree Dependent Distributions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 Roth</dc:creator>
  <cp:lastModifiedBy>Roth, Dan</cp:lastModifiedBy>
  <cp:revision>343</cp:revision>
  <cp:lastPrinted>2000-03-23T17:59:49Z</cp:lastPrinted>
  <dcterms:created xsi:type="dcterms:W3CDTF">1998-01-23T03:14:46Z</dcterms:created>
  <dcterms:modified xsi:type="dcterms:W3CDTF">2017-04-25T21:44:16Z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1</vt:i4>
  </property>
  <property fmtid="{D5CDD505-2E9C-101B-9397-08002B2CF9AE}" pid="7" name="MailAddress">
    <vt:lpwstr>danr@cs.uiuc.edu</vt:lpwstr>
  </property>
  <property fmtid="{D5CDD505-2E9C-101B-9397-08002B2CF9AE}" pid="8" name="HomePage">
    <vt:lpwstr>http://l2r.cs.uiuc.edu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C:\mystuff\Classes\Cs346-00</vt:lpwstr>
  </property>
</Properties>
</file>